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4" r:id="rId2"/>
    <p:sldId id="414" r:id="rId3"/>
    <p:sldId id="415" r:id="rId4"/>
    <p:sldId id="305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256" r:id="rId20"/>
    <p:sldId id="389" r:id="rId21"/>
    <p:sldId id="386" r:id="rId22"/>
    <p:sldId id="390" r:id="rId23"/>
    <p:sldId id="400" r:id="rId24"/>
    <p:sldId id="413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09" r:id="rId34"/>
    <p:sldId id="410" r:id="rId35"/>
    <p:sldId id="411" r:id="rId36"/>
    <p:sldId id="391" r:id="rId37"/>
    <p:sldId id="392" r:id="rId38"/>
    <p:sldId id="387" r:id="rId39"/>
    <p:sldId id="388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399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298" r:id="rId83"/>
    <p:sldId id="299" r:id="rId84"/>
    <p:sldId id="300" r:id="rId85"/>
    <p:sldId id="301" r:id="rId86"/>
    <p:sldId id="302" r:id="rId87"/>
    <p:sldId id="396" r:id="rId88"/>
    <p:sldId id="395" r:id="rId89"/>
    <p:sldId id="412" r:id="rId90"/>
    <p:sldId id="398" r:id="rId91"/>
    <p:sldId id="303" r:id="rId92"/>
    <p:sldId id="397" r:id="rId93"/>
  </p:sldIdLst>
  <p:sldSz cx="13004800" cy="9753600"/>
  <p:notesSz cx="13004800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2"/>
    <p:restoredTop sz="94606"/>
  </p:normalViewPr>
  <p:slideViewPr>
    <p:cSldViewPr>
      <p:cViewPr varScale="1">
        <p:scale>
          <a:sx n="113" d="100"/>
          <a:sy n="113" d="100"/>
        </p:scale>
        <p:origin x="59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8314" y="163144"/>
            <a:ext cx="11428171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A3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A3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A3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4170" y="305816"/>
            <a:ext cx="526224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A3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0116" y="3115513"/>
            <a:ext cx="12164567" cy="5965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brown.edu/research/projects/crunch/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92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slide" Target="slide1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1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Relationship Id="rId9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8.04327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101.png"/><Relationship Id="rId7" Type="http://schemas.openxmlformats.org/officeDocument/2006/relationships/image" Target="../media/image105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10" Type="http://schemas.openxmlformats.org/officeDocument/2006/relationships/image" Target="../media/image45.png"/><Relationship Id="rId4" Type="http://schemas.openxmlformats.org/officeDocument/2006/relationships/image" Target="../media/image102.jpg"/><Relationship Id="rId9" Type="http://schemas.openxmlformats.org/officeDocument/2006/relationships/image" Target="../media/image10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.png"/><Relationship Id="rId4" Type="http://schemas.openxmlformats.org/officeDocument/2006/relationships/image" Target="../media/image131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rxiv.org/abs/1905.01205" TargetMode="External"/><Relationship Id="rId5" Type="http://schemas.openxmlformats.org/officeDocument/2006/relationships/hyperlink" Target="https://arxiv.org/abs/1903.06733" TargetMode="External"/><Relationship Id="rId4" Type="http://schemas.openxmlformats.org/officeDocument/2006/relationships/hyperlink" Target="https://arxiv.org/abs/1903.00104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g"/><Relationship Id="rId3" Type="http://schemas.openxmlformats.org/officeDocument/2006/relationships/hyperlink" Target="http://www.brown.edu/research/projects/crunch/home" TargetMode="External"/><Relationship Id="rId7" Type="http://schemas.openxmlformats.org/officeDocument/2006/relationships/image" Target="../media/image166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hyperlink" Target="https://www.pnnl.gov/projects/philmsp" TargetMode="External"/><Relationship Id="rId9" Type="http://schemas.openxmlformats.org/officeDocument/2006/relationships/image" Target="../media/image168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FE277-1AE9-DD48-A095-716083F6E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1045964"/>
            <a:ext cx="8763000" cy="430887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Science Inspired Deep Learning (SIDL)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or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Science Inspired Neural Networks (SINN)</a:t>
            </a:r>
            <a:br>
              <a:rPr lang="en-US" sz="4000" dirty="0">
                <a:solidFill>
                  <a:srgbClr val="FF0000"/>
                </a:solidFill>
              </a:rPr>
            </a:b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0000"/>
                </a:solidFill>
              </a:rPr>
              <a:t>eplacing Science with Engineering?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31E46-329C-A341-84D6-17FF89E80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026" y="6553200"/>
            <a:ext cx="10954774" cy="2769989"/>
          </a:xfrm>
        </p:spPr>
        <p:txBody>
          <a:bodyPr/>
          <a:lstStyle/>
          <a:p>
            <a:r>
              <a:rPr lang="en-US" sz="3600" dirty="0"/>
              <a:t>Thanks to :</a:t>
            </a:r>
          </a:p>
          <a:p>
            <a:r>
              <a:rPr lang="en-US" sz="3600" dirty="0"/>
              <a:t>Paris </a:t>
            </a:r>
            <a:r>
              <a:rPr lang="en-US" sz="3600" dirty="0" err="1"/>
              <a:t>Perdikaris</a:t>
            </a:r>
            <a:r>
              <a:rPr lang="en-US" sz="3600" dirty="0"/>
              <a:t>, George </a:t>
            </a:r>
            <a:r>
              <a:rPr lang="en-US" sz="3600" dirty="0" err="1"/>
              <a:t>Karniadakis</a:t>
            </a:r>
            <a:r>
              <a:rPr lang="en-US" sz="3600" dirty="0"/>
              <a:t>, Juliane </a:t>
            </a:r>
            <a:r>
              <a:rPr lang="en-US" sz="3600" dirty="0" err="1"/>
              <a:t>Braunsmann</a:t>
            </a:r>
            <a:r>
              <a:rPr lang="en-US" sz="3600" dirty="0"/>
              <a:t>,</a:t>
            </a:r>
          </a:p>
          <a:p>
            <a:r>
              <a:rPr lang="en-US" sz="3600" dirty="0" err="1"/>
              <a:t>Maziar</a:t>
            </a:r>
            <a:r>
              <a:rPr lang="en-US" sz="3600" dirty="0"/>
              <a:t> </a:t>
            </a:r>
            <a:r>
              <a:rPr lang="en-US" sz="3600" dirty="0" err="1"/>
              <a:t>Raissi</a:t>
            </a:r>
            <a:r>
              <a:rPr lang="en-US" sz="3600" dirty="0"/>
              <a:t>, Bhavesh </a:t>
            </a:r>
            <a:r>
              <a:rPr lang="en-US" sz="3600" dirty="0" err="1"/>
              <a:t>Shrimali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0726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05715" y="1214813"/>
            <a:ext cx="9399133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4887804" algn="l"/>
                <a:tab pos="5945065" algn="l"/>
                <a:tab pos="7531343" algn="l"/>
              </a:tabLst>
            </a:pPr>
            <a:r>
              <a:rPr sz="4800" spc="-6" dirty="0">
                <a:solidFill>
                  <a:srgbClr val="FF0000"/>
                </a:solidFill>
              </a:rPr>
              <a:t>F</a:t>
            </a:r>
            <a:r>
              <a:rPr sz="4800" dirty="0">
                <a:solidFill>
                  <a:srgbClr val="FF0000"/>
                </a:solidFill>
              </a:rPr>
              <a:t>eed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spc="-6" dirty="0">
                <a:solidFill>
                  <a:srgbClr val="FF0000"/>
                </a:solidFill>
              </a:rPr>
              <a:t>F</a:t>
            </a:r>
            <a:r>
              <a:rPr sz="4800" dirty="0">
                <a:solidFill>
                  <a:srgbClr val="FF0000"/>
                </a:solidFill>
              </a:rPr>
              <a:t>orward &amp;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dirty="0">
                <a:solidFill>
                  <a:srgbClr val="FF0000"/>
                </a:solidFill>
              </a:rPr>
              <a:t>No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F</a:t>
            </a:r>
            <a:r>
              <a:rPr sz="4800" dirty="0">
                <a:solidFill>
                  <a:srgbClr val="FF0000"/>
                </a:solidFill>
              </a:rPr>
              <a:t>ree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dirty="0">
                <a:solidFill>
                  <a:srgbClr val="FF0000"/>
                </a:solidFill>
              </a:rPr>
              <a:t>Lunch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99131" y="2283422"/>
            <a:ext cx="10712743" cy="4864562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647949" marR="722088" indent="-633275">
              <a:lnSpc>
                <a:spcPts val="4622"/>
              </a:lnSpc>
              <a:spcBef>
                <a:spcPts val="316"/>
              </a:spcBef>
              <a:buChar char="•"/>
              <a:tabLst>
                <a:tab pos="640226" algn="l"/>
                <a:tab pos="640998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Feed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forward networks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provide a universal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system for representing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</a:t>
            </a:r>
            <a:endParaRPr sz="3892" dirty="0">
              <a:latin typeface="Arial"/>
              <a:cs typeface="Arial"/>
            </a:endParaRPr>
          </a:p>
          <a:p>
            <a:pPr marL="1126767" marR="240181" indent="-617830">
              <a:lnSpc>
                <a:spcPct val="102000"/>
              </a:lnSpc>
              <a:spcBef>
                <a:spcPts val="541"/>
              </a:spcBef>
              <a:tabLst>
                <a:tab pos="1134490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–		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Given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function, there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is a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feed</a:t>
            </a:r>
            <a:r>
              <a:rPr lang="en-US" sz="3405" spc="-6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forward network  that approximates the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</a:t>
            </a:r>
            <a:endParaRPr sz="3405" dirty="0">
              <a:latin typeface="Arial"/>
              <a:cs typeface="Arial"/>
            </a:endParaRPr>
          </a:p>
          <a:p>
            <a:pPr marL="647949" marR="6178" indent="-633275">
              <a:lnSpc>
                <a:spcPct val="100099"/>
              </a:lnSpc>
              <a:spcBef>
                <a:spcPts val="851"/>
              </a:spcBef>
              <a:buChar char="•"/>
              <a:tabLst>
                <a:tab pos="640226" algn="l"/>
                <a:tab pos="640998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 no universal procedure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3892" spc="-91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examining 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training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set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specific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examples and  choosing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 that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will generalize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 points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not in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training</a:t>
            </a:r>
            <a:r>
              <a:rPr sz="3892" spc="-1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set</a:t>
            </a:r>
            <a:endParaRPr sz="389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2418" y="872124"/>
            <a:ext cx="5885367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1110549" algn="l"/>
              </a:tabLst>
            </a:pPr>
            <a:r>
              <a:rPr sz="4800" dirty="0">
                <a:solidFill>
                  <a:srgbClr val="FF0000"/>
                </a:solidFill>
              </a:rPr>
              <a:t>Size of</a:t>
            </a:r>
            <a:r>
              <a:rPr sz="4800" spc="-91" dirty="0">
                <a:solidFill>
                  <a:srgbClr val="FF0000"/>
                </a:solidFill>
              </a:rPr>
              <a:t> </a:t>
            </a:r>
            <a:r>
              <a:rPr lang="en-US" sz="4800" spc="-91" dirty="0">
                <a:solidFill>
                  <a:srgbClr val="FF0000"/>
                </a:solidFill>
              </a:rPr>
              <a:t>the </a:t>
            </a:r>
            <a:r>
              <a:rPr sz="4800" spc="-6" dirty="0">
                <a:solidFill>
                  <a:srgbClr val="FF0000"/>
                </a:solidFill>
              </a:rPr>
              <a:t>Network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0668" y="1986522"/>
            <a:ext cx="10692664" cy="6402552"/>
          </a:xfrm>
          <a:prstGeom prst="rect">
            <a:avLst/>
          </a:prstGeom>
        </p:spPr>
        <p:txBody>
          <a:bodyPr vert="horz" wrap="square" lIns="0" tIns="126649" rIns="0" bIns="0" rtlCol="0">
            <a:spAutoFit/>
          </a:bodyPr>
          <a:lstStyle/>
          <a:p>
            <a:pPr marL="463372" indent="-417035">
              <a:spcBef>
                <a:spcPts val="996"/>
              </a:spcBef>
              <a:buChar char="•"/>
              <a:tabLst>
                <a:tab pos="462600" algn="l"/>
                <a:tab pos="463372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Universal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Approximation Theorem</a:t>
            </a:r>
            <a:endParaRPr sz="3892" dirty="0">
              <a:latin typeface="Arial"/>
              <a:cs typeface="Arial"/>
            </a:endParaRPr>
          </a:p>
          <a:p>
            <a:pPr marL="942190" marR="500442" lvl="1" indent="-339806">
              <a:lnSpc>
                <a:spcPts val="4049"/>
              </a:lnSpc>
              <a:spcBef>
                <a:spcPts val="936"/>
              </a:spcBef>
              <a:buChar char="–"/>
              <a:tabLst>
                <a:tab pos="949913" algn="l"/>
              </a:tabLst>
            </a:pP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Implies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there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is a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network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large enough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to</a:t>
            </a:r>
            <a:r>
              <a:rPr sz="3405" spc="-61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achieve  any degree of</a:t>
            </a:r>
            <a:r>
              <a:rPr sz="3405" spc="-24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accuracy</a:t>
            </a:r>
            <a:endParaRPr sz="3405" dirty="0">
              <a:latin typeface="Arial"/>
              <a:cs typeface="Arial"/>
            </a:endParaRPr>
          </a:p>
          <a:p>
            <a:pPr marL="949913" lvl="1" indent="-347529">
              <a:spcBef>
                <a:spcPts val="736"/>
              </a:spcBef>
              <a:buChar char="–"/>
              <a:tabLst>
                <a:tab pos="949913" algn="l"/>
              </a:tabLst>
            </a:pP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B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ut does not say how large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the network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will</a:t>
            </a:r>
            <a:r>
              <a:rPr sz="3405" spc="-61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be</a:t>
            </a:r>
            <a:endParaRPr sz="3405" dirty="0">
              <a:latin typeface="Arial"/>
              <a:cs typeface="Arial"/>
            </a:endParaRPr>
          </a:p>
          <a:p>
            <a:pPr marL="463372" marR="878863" indent="-417035">
              <a:spcBef>
                <a:spcPts val="894"/>
              </a:spcBef>
              <a:buChar char="•"/>
              <a:tabLst>
                <a:tab pos="462600" algn="l"/>
                <a:tab pos="463372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Some bounds on size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single-layer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network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exist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broad class of</a:t>
            </a:r>
            <a:r>
              <a:rPr sz="3892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</a:t>
            </a:r>
            <a:endParaRPr sz="3892" dirty="0">
              <a:latin typeface="Arial"/>
              <a:cs typeface="Arial"/>
            </a:endParaRPr>
          </a:p>
          <a:p>
            <a:pPr marL="949913" lvl="1" indent="-347529">
              <a:spcBef>
                <a:spcPts val="882"/>
              </a:spcBef>
              <a:buChar char="–"/>
              <a:tabLst>
                <a:tab pos="949913" algn="l"/>
              </a:tabLst>
            </a:pP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W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orst case is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exponential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n</a:t>
            </a: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umber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 of hidden</a:t>
            </a:r>
            <a:r>
              <a:rPr sz="3405" spc="-49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units</a:t>
            </a:r>
            <a:endParaRPr sz="3405" dirty="0">
              <a:latin typeface="Arial"/>
              <a:cs typeface="Arial"/>
            </a:endParaRPr>
          </a:p>
          <a:p>
            <a:pPr marL="1436454" lvl="2" indent="-278023">
              <a:spcBef>
                <a:spcPts val="657"/>
              </a:spcBef>
              <a:buChar char="•"/>
              <a:tabLst>
                <a:tab pos="1436454" algn="l"/>
              </a:tabLst>
            </a:pP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No. of possible binary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functions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on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vectors </a:t>
            </a:r>
            <a:r>
              <a:rPr sz="2919" i="1" spc="36" dirty="0">
                <a:latin typeface="Calibri"/>
                <a:cs typeface="Calibri"/>
              </a:rPr>
              <a:t>v </a:t>
            </a:r>
            <a:r>
              <a:rPr sz="2919" dirty="0">
                <a:latin typeface="MS PGothic"/>
                <a:cs typeface="MS PGothic"/>
              </a:rPr>
              <a:t>∈ </a:t>
            </a:r>
            <a:r>
              <a:rPr sz="2919" spc="201" dirty="0">
                <a:latin typeface="Calibri"/>
                <a:cs typeface="Calibri"/>
              </a:rPr>
              <a:t>{0,1}</a:t>
            </a:r>
            <a:r>
              <a:rPr sz="2919" i="1" spc="300" baseline="24305" dirty="0">
                <a:latin typeface="Calibri"/>
                <a:cs typeface="Calibri"/>
              </a:rPr>
              <a:t>n</a:t>
            </a:r>
            <a:r>
              <a:rPr sz="2919" i="1" spc="-27" baseline="24305" dirty="0">
                <a:latin typeface="Calibri"/>
                <a:cs typeface="Calibri"/>
              </a:rPr>
              <a:t>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is</a:t>
            </a:r>
            <a:endParaRPr sz="2919" dirty="0">
              <a:latin typeface="Arial"/>
              <a:cs typeface="Arial"/>
            </a:endParaRPr>
          </a:p>
          <a:p>
            <a:pPr marL="1436454">
              <a:spcBef>
                <a:spcPts val="55"/>
              </a:spcBef>
            </a:pPr>
            <a:r>
              <a:rPr sz="2919" spc="24" dirty="0">
                <a:latin typeface="Calibri"/>
                <a:cs typeface="Calibri"/>
              </a:rPr>
              <a:t>2</a:t>
            </a:r>
            <a:r>
              <a:rPr sz="2919" spc="36" baseline="24305" dirty="0">
                <a:latin typeface="Calibri"/>
                <a:cs typeface="Calibri"/>
              </a:rPr>
              <a:t>2</a:t>
            </a:r>
            <a:r>
              <a:rPr sz="2919" i="1" spc="24" dirty="0">
                <a:latin typeface="Calibri"/>
                <a:cs typeface="Calibri"/>
              </a:rPr>
              <a:t>**</a:t>
            </a:r>
            <a:r>
              <a:rPr sz="2919" i="1" spc="36" baseline="24305" dirty="0">
                <a:latin typeface="Calibri"/>
                <a:cs typeface="Calibri"/>
              </a:rPr>
              <a:t>n</a:t>
            </a:r>
            <a:endParaRPr sz="2919" baseline="24305" dirty="0">
              <a:latin typeface="Calibri"/>
              <a:cs typeface="Calibri"/>
            </a:endParaRPr>
          </a:p>
          <a:p>
            <a:pPr marL="1436454" marR="494264" lvl="2" indent="-278023">
              <a:lnSpc>
                <a:spcPct val="101499"/>
              </a:lnSpc>
              <a:spcBef>
                <a:spcPts val="553"/>
              </a:spcBef>
              <a:buChar char="•"/>
              <a:tabLst>
                <a:tab pos="1436454" algn="l"/>
              </a:tabLst>
            </a:pP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Selecting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one such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function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requires </a:t>
            </a:r>
            <a:r>
              <a:rPr sz="2919" spc="36" dirty="0">
                <a:latin typeface="Calibri"/>
                <a:cs typeface="Calibri"/>
              </a:rPr>
              <a:t>2</a:t>
            </a:r>
            <a:r>
              <a:rPr sz="2919" i="1" spc="54" baseline="24305" dirty="0">
                <a:latin typeface="Calibri"/>
                <a:cs typeface="Calibri"/>
              </a:rPr>
              <a:t>n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bits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which will  require </a:t>
            </a:r>
            <a:r>
              <a:rPr sz="2919" i="1" spc="176" dirty="0">
                <a:latin typeface="Calibri"/>
                <a:cs typeface="Calibri"/>
              </a:rPr>
              <a:t>O</a:t>
            </a:r>
            <a:r>
              <a:rPr sz="2919" spc="176" dirty="0">
                <a:latin typeface="Calibri"/>
                <a:cs typeface="Calibri"/>
              </a:rPr>
              <a:t>(2</a:t>
            </a:r>
            <a:r>
              <a:rPr sz="2919" i="1" spc="264" baseline="24305" dirty="0">
                <a:latin typeface="Calibri"/>
                <a:cs typeface="Calibri"/>
              </a:rPr>
              <a:t>n</a:t>
            </a:r>
            <a:r>
              <a:rPr sz="2919" spc="176" dirty="0">
                <a:latin typeface="Calibri"/>
                <a:cs typeface="Calibri"/>
              </a:rPr>
              <a:t>)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degrees of</a:t>
            </a:r>
            <a:r>
              <a:rPr sz="2919" spc="103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freedom</a:t>
            </a:r>
            <a:endParaRPr sz="2919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1032" y="1181027"/>
            <a:ext cx="10569103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7078010" algn="l"/>
              </a:tabLst>
            </a:pPr>
            <a:r>
              <a:rPr sz="4800" spc="-6" dirty="0">
                <a:solidFill>
                  <a:srgbClr val="FF0000"/>
                </a:solidFill>
              </a:rPr>
              <a:t>Summary/Implications</a:t>
            </a:r>
            <a:r>
              <a:rPr lang="en-US" sz="4800" spc="-6" dirty="0">
                <a:solidFill>
                  <a:srgbClr val="FF0000"/>
                </a:solidFill>
              </a:rPr>
              <a:t> </a:t>
            </a:r>
            <a:r>
              <a:rPr sz="4800" dirty="0">
                <a:solidFill>
                  <a:srgbClr val="FF0000"/>
                </a:solidFill>
              </a:rPr>
              <a:t>of</a:t>
            </a:r>
            <a:r>
              <a:rPr sz="4800" spc="-85" dirty="0">
                <a:solidFill>
                  <a:srgbClr val="FF0000"/>
                </a:solidFill>
              </a:rPr>
              <a:t> </a:t>
            </a:r>
            <a:r>
              <a:rPr lang="en-US" sz="4800" spc="-6" dirty="0">
                <a:solidFill>
                  <a:srgbClr val="FF0000"/>
                </a:solidFill>
              </a:rPr>
              <a:t>UPT</a:t>
            </a:r>
            <a:endParaRPr sz="4800" spc="-6" dirty="0">
              <a:solidFill>
                <a:srgbClr val="FF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3375" y="2561434"/>
            <a:ext cx="9459370" cy="5014155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32481" marR="6178" indent="-417035">
              <a:lnSpc>
                <a:spcPts val="4622"/>
              </a:lnSpc>
              <a:spcBef>
                <a:spcPts val="316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feedforward network with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single layer  is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sufficient to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represent any</a:t>
            </a:r>
            <a:r>
              <a:rPr sz="3892" spc="-30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</a:t>
            </a:r>
            <a:endParaRPr sz="3892" dirty="0">
              <a:latin typeface="Arial"/>
              <a:cs typeface="Arial"/>
            </a:endParaRPr>
          </a:p>
          <a:p>
            <a:pPr marL="432481" marR="87268" indent="-417035">
              <a:spcBef>
                <a:spcPts val="736"/>
              </a:spcBef>
              <a:buChar char="•"/>
              <a:tabLst>
                <a:tab pos="431708" algn="l"/>
                <a:tab pos="432481" algn="l"/>
              </a:tabLst>
            </a:pP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However, t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layer may be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unreasonable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large</a:t>
            </a:r>
            <a:r>
              <a:rPr sz="3892" spc="-67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and may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fail to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generalize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 well</a:t>
            </a:r>
            <a:endParaRPr sz="3892" dirty="0">
              <a:latin typeface="Arial"/>
              <a:cs typeface="Arial"/>
            </a:endParaRPr>
          </a:p>
          <a:p>
            <a:pPr marL="432481" marR="196161" indent="-417035">
              <a:lnSpc>
                <a:spcPct val="99400"/>
              </a:lnSpc>
              <a:spcBef>
                <a:spcPts val="1026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Using deeper models can reduce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 the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n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umber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required and reduce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generalization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error</a:t>
            </a:r>
            <a:endParaRPr sz="389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4422" y="1181027"/>
            <a:ext cx="8681708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2810352" algn="l"/>
                <a:tab pos="6852503" algn="l"/>
              </a:tabLst>
            </a:pPr>
            <a:r>
              <a:rPr sz="4800" spc="-6" dirty="0">
                <a:solidFill>
                  <a:srgbClr val="FF0000"/>
                </a:solidFill>
              </a:rPr>
              <a:t>F</a:t>
            </a:r>
            <a:r>
              <a:rPr sz="4800" dirty="0">
                <a:solidFill>
                  <a:srgbClr val="FF0000"/>
                </a:solidFill>
              </a:rPr>
              <a:t>unc</a:t>
            </a:r>
            <a:r>
              <a:rPr sz="4800" spc="-6" dirty="0">
                <a:solidFill>
                  <a:srgbClr val="FF0000"/>
                </a:solidFill>
              </a:rPr>
              <a:t>t</a:t>
            </a:r>
            <a:r>
              <a:rPr sz="4800" dirty="0">
                <a:solidFill>
                  <a:srgbClr val="FF0000"/>
                </a:solidFill>
              </a:rPr>
              <a:t>ion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F</a:t>
            </a:r>
            <a:r>
              <a:rPr sz="4800" dirty="0">
                <a:solidFill>
                  <a:srgbClr val="FF0000"/>
                </a:solidFill>
              </a:rPr>
              <a:t>amilies</a:t>
            </a:r>
            <a:r>
              <a:rPr sz="4800" spc="-6" dirty="0">
                <a:solidFill>
                  <a:srgbClr val="FF0000"/>
                </a:solidFill>
              </a:rPr>
              <a:t> </a:t>
            </a:r>
            <a:r>
              <a:rPr sz="4800" dirty="0">
                <a:solidFill>
                  <a:srgbClr val="FF0000"/>
                </a:solidFill>
              </a:rPr>
              <a:t>and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dirty="0">
                <a:solidFill>
                  <a:srgbClr val="FF0000"/>
                </a:solidFill>
              </a:rPr>
              <a:t>Dep</a:t>
            </a:r>
            <a:r>
              <a:rPr sz="4800" spc="-6" dirty="0">
                <a:solidFill>
                  <a:srgbClr val="FF0000"/>
                </a:solidFill>
              </a:rPr>
              <a:t>t</a:t>
            </a:r>
            <a:r>
              <a:rPr sz="48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7351" y="2561434"/>
            <a:ext cx="11210638" cy="5349951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32481" marR="6178" indent="-417035">
              <a:lnSpc>
                <a:spcPts val="4622"/>
              </a:lnSpc>
              <a:spcBef>
                <a:spcPts val="316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Some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families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can be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represented  efficiently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depth </a:t>
            </a:r>
            <a:r>
              <a:rPr sz="3892" i="1" spc="511" dirty="0">
                <a:latin typeface="Calibri"/>
                <a:cs typeface="Calibri"/>
              </a:rPr>
              <a:t>&gt;d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but require much larger  model 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for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depth</a:t>
            </a:r>
            <a:r>
              <a:rPr sz="3892" spc="-18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i="1" spc="511" dirty="0">
                <a:latin typeface="Calibri"/>
                <a:cs typeface="Calibri"/>
              </a:rPr>
              <a:t>&lt;d</a:t>
            </a:r>
            <a:endParaRPr sz="3892" dirty="0">
              <a:latin typeface="Calibri"/>
              <a:cs typeface="Calibri"/>
            </a:endParaRPr>
          </a:p>
          <a:p>
            <a:pPr marL="432481" marR="197705" indent="-417035">
              <a:spcBef>
                <a:spcPts val="857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some cases n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umber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of hidden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required</a:t>
            </a:r>
            <a:r>
              <a:rPr sz="3892" spc="-103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by 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shallow model is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exponential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in</a:t>
            </a:r>
            <a:r>
              <a:rPr sz="3892" spc="-18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i="1" spc="182" dirty="0">
                <a:latin typeface="Calibri"/>
                <a:cs typeface="Calibri"/>
              </a:rPr>
              <a:t>n</a:t>
            </a:r>
            <a:endParaRPr sz="3892" dirty="0">
              <a:latin typeface="Calibri"/>
              <a:cs typeface="Calibri"/>
            </a:endParaRPr>
          </a:p>
          <a:p>
            <a:pPr marL="910526" marR="50971" lvl="1" indent="-339806">
              <a:lnSpc>
                <a:spcPct val="100099"/>
              </a:lnSpc>
              <a:spcBef>
                <a:spcPts val="754"/>
              </a:spcBef>
              <a:buChar char="–"/>
              <a:tabLst>
                <a:tab pos="919022" algn="l"/>
              </a:tabLst>
            </a:pP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Functions representable with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 deep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rectifier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net  can require an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exponential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no. of hidden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units with 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 shallow (one hidden layer)</a:t>
            </a:r>
            <a:r>
              <a:rPr sz="3405" spc="-24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network</a:t>
            </a:r>
            <a:endParaRPr sz="3405" dirty="0">
              <a:latin typeface="Arial"/>
              <a:cs typeface="Arial"/>
            </a:endParaRPr>
          </a:p>
          <a:p>
            <a:pPr marL="1405562" lvl="2" indent="-278796">
              <a:spcBef>
                <a:spcPts val="754"/>
              </a:spcBef>
              <a:buChar char="•"/>
              <a:tabLst>
                <a:tab pos="1405562" algn="l"/>
              </a:tabLst>
            </a:pP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Piecewise linear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networks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(which can be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obtained</a:t>
            </a:r>
            <a:r>
              <a:rPr sz="2919" spc="-2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from</a:t>
            </a:r>
            <a:endParaRPr sz="2919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27412" y="7828224"/>
            <a:ext cx="8710281" cy="902400"/>
          </a:xfrm>
          <a:prstGeom prst="rect">
            <a:avLst/>
          </a:prstGeom>
        </p:spPr>
        <p:txBody>
          <a:bodyPr vert="horz" wrap="square" lIns="0" tIns="12356" rIns="0" bIns="0" rtlCol="0">
            <a:spAutoFit/>
          </a:bodyPr>
          <a:lstStyle/>
          <a:p>
            <a:pPr marL="15446" marR="6178">
              <a:lnSpc>
                <a:spcPct val="100699"/>
              </a:lnSpc>
              <a:spcBef>
                <a:spcPts val="97"/>
              </a:spcBef>
            </a:pP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rectifier nonlinearities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or maxout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units)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can represent 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functions with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a no. of regions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that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exponential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in </a:t>
            </a:r>
            <a:r>
              <a:rPr sz="2919" i="1" spc="-12" dirty="0">
                <a:latin typeface="Calibri"/>
                <a:cs typeface="Calibri"/>
              </a:rPr>
              <a:t>d</a:t>
            </a:r>
            <a:endParaRPr sz="2919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2862" y="502296"/>
            <a:ext cx="10099076" cy="692704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3453667" algn="l"/>
              </a:tabLst>
            </a:pPr>
            <a:r>
              <a:rPr sz="4400" spc="-6" dirty="0">
                <a:solidFill>
                  <a:srgbClr val="FF0000"/>
                </a:solidFill>
              </a:rPr>
              <a:t>Advantage</a:t>
            </a:r>
            <a:r>
              <a:rPr lang="en-US" sz="4400" spc="-6" dirty="0">
                <a:solidFill>
                  <a:srgbClr val="FF0000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of </a:t>
            </a:r>
            <a:r>
              <a:rPr lang="en-US" sz="4400" dirty="0">
                <a:solidFill>
                  <a:srgbClr val="FF0000"/>
                </a:solidFill>
              </a:rPr>
              <a:t>D</a:t>
            </a:r>
            <a:r>
              <a:rPr sz="4400" dirty="0">
                <a:solidFill>
                  <a:srgbClr val="FF0000"/>
                </a:solidFill>
              </a:rPr>
              <a:t>eeper</a:t>
            </a:r>
            <a:r>
              <a:rPr sz="4400" spc="-91" dirty="0">
                <a:solidFill>
                  <a:srgbClr val="FF0000"/>
                </a:solidFill>
              </a:rPr>
              <a:t> </a:t>
            </a:r>
            <a:r>
              <a:rPr lang="en-US" sz="4400" spc="-6" dirty="0">
                <a:solidFill>
                  <a:srgbClr val="FF0000"/>
                </a:solidFill>
              </a:rPr>
              <a:t>N</a:t>
            </a:r>
            <a:r>
              <a:rPr sz="4400" spc="-6" dirty="0">
                <a:solidFill>
                  <a:srgbClr val="FF0000"/>
                </a:solidFill>
              </a:rPr>
              <a:t>etworks</a:t>
            </a:r>
          </a:p>
        </p:txBody>
      </p:sp>
      <p:sp>
        <p:nvSpPr>
          <p:cNvPr id="5" name="object 5"/>
          <p:cNvSpPr/>
          <p:nvPr/>
        </p:nvSpPr>
        <p:spPr>
          <a:xfrm>
            <a:off x="2371235" y="3641179"/>
            <a:ext cx="7702440" cy="2063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89"/>
          </a:p>
        </p:txBody>
      </p:sp>
      <p:sp>
        <p:nvSpPr>
          <p:cNvPr id="6" name="object 6"/>
          <p:cNvSpPr/>
          <p:nvPr/>
        </p:nvSpPr>
        <p:spPr>
          <a:xfrm>
            <a:off x="972481" y="5770548"/>
            <a:ext cx="3984844" cy="3145401"/>
          </a:xfrm>
          <a:custGeom>
            <a:avLst/>
            <a:gdLst/>
            <a:ahLst/>
            <a:cxnLst/>
            <a:rect l="l" t="t" r="r" b="b"/>
            <a:pathLst>
              <a:path w="3276600" h="2586354">
                <a:moveTo>
                  <a:pt x="0" y="0"/>
                </a:moveTo>
                <a:lnTo>
                  <a:pt x="3276599" y="0"/>
                </a:lnTo>
                <a:lnTo>
                  <a:pt x="3276599" y="2586036"/>
                </a:lnTo>
                <a:lnTo>
                  <a:pt x="0" y="2586036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89"/>
          </a:p>
        </p:txBody>
      </p:sp>
      <p:sp>
        <p:nvSpPr>
          <p:cNvPr id="7" name="object 7"/>
          <p:cNvSpPr txBox="1"/>
          <p:nvPr/>
        </p:nvSpPr>
        <p:spPr>
          <a:xfrm>
            <a:off x="1068241" y="5810705"/>
            <a:ext cx="3754711" cy="3784982"/>
          </a:xfrm>
          <a:prstGeom prst="rect">
            <a:avLst/>
          </a:prstGeom>
        </p:spPr>
        <p:txBody>
          <a:bodyPr vert="horz" wrap="square" lIns="0" tIns="16990" rIns="0" bIns="0" rtlCol="0">
            <a:spAutoFit/>
          </a:bodyPr>
          <a:lstStyle/>
          <a:p>
            <a:pPr marL="15446" marR="283429">
              <a:lnSpc>
                <a:spcPct val="99500"/>
              </a:lnSpc>
              <a:spcBef>
                <a:spcPts val="134"/>
              </a:spcBef>
            </a:pP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Has same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output for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every  pair of mirror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points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in</a:t>
            </a:r>
            <a:r>
              <a:rPr sz="2189" spc="-79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input. 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Mirror axis of</a:t>
            </a:r>
            <a:r>
              <a:rPr sz="2189" spc="-43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symmetry</a:t>
            </a:r>
            <a:endParaRPr sz="2189" dirty="0">
              <a:latin typeface="Arial"/>
              <a:cs typeface="Arial"/>
            </a:endParaRPr>
          </a:p>
          <a:p>
            <a:pPr marL="15446">
              <a:lnSpc>
                <a:spcPts val="2554"/>
              </a:lnSpc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Is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given by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weights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and</a:t>
            </a:r>
            <a:r>
              <a:rPr sz="2189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bias</a:t>
            </a:r>
            <a:endParaRPr sz="2189" dirty="0">
              <a:latin typeface="Arial"/>
              <a:cs typeface="Arial"/>
            </a:endParaRPr>
          </a:p>
          <a:p>
            <a:pPr marL="15446" marR="143645">
              <a:lnSpc>
                <a:spcPts val="2554"/>
              </a:lnSpc>
              <a:spcBef>
                <a:spcPts val="195"/>
              </a:spcBef>
            </a:pP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unit. </a:t>
            </a:r>
            <a:endParaRPr lang="en-US" sz="2189" spc="-6" dirty="0">
              <a:solidFill>
                <a:srgbClr val="660066"/>
              </a:solidFill>
              <a:latin typeface="Arial"/>
              <a:cs typeface="Arial"/>
            </a:endParaRPr>
          </a:p>
          <a:p>
            <a:pPr marL="15446" marR="143645">
              <a:lnSpc>
                <a:spcPts val="2554"/>
              </a:lnSpc>
              <a:spcBef>
                <a:spcPts val="195"/>
              </a:spcBef>
            </a:pPr>
            <a:endParaRPr lang="en-US" sz="2189" spc="-6" dirty="0">
              <a:solidFill>
                <a:srgbClr val="660066"/>
              </a:solidFill>
              <a:latin typeface="Arial"/>
              <a:cs typeface="Arial"/>
            </a:endParaRPr>
          </a:p>
          <a:p>
            <a:pPr marL="15446" marR="143645">
              <a:lnSpc>
                <a:spcPts val="2554"/>
              </a:lnSpc>
              <a:spcBef>
                <a:spcPts val="195"/>
              </a:spcBef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Function computed 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on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top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of unit (green</a:t>
            </a:r>
            <a:r>
              <a:rPr sz="2189" spc="-116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decision</a:t>
            </a:r>
            <a:endParaRPr sz="2189" dirty="0">
              <a:latin typeface="Arial"/>
              <a:cs typeface="Arial"/>
            </a:endParaRPr>
          </a:p>
          <a:p>
            <a:pPr marL="15446" marR="6178">
              <a:lnSpc>
                <a:spcPts val="2676"/>
              </a:lnSpc>
              <a:spcBef>
                <a:spcPts val="24"/>
              </a:spcBef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surface)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will be a mirror</a:t>
            </a:r>
            <a:r>
              <a:rPr sz="2189" spc="-8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image  of simpler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pattern</a:t>
            </a:r>
            <a:r>
              <a:rPr sz="2189" spc="-49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across</a:t>
            </a:r>
            <a:endParaRPr sz="2189" dirty="0">
              <a:latin typeface="Arial"/>
              <a:cs typeface="Arial"/>
            </a:endParaRPr>
          </a:p>
          <a:p>
            <a:pPr marL="15446">
              <a:lnSpc>
                <a:spcPts val="2457"/>
              </a:lnSpc>
            </a:pP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axis of</a:t>
            </a:r>
            <a:r>
              <a:rPr sz="2189" spc="-2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symmetry</a:t>
            </a:r>
            <a:endParaRPr sz="2189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9105" y="5764754"/>
            <a:ext cx="3392523" cy="140179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57147" rIns="0" bIns="0" rtlCol="0">
            <a:spAutoFit/>
          </a:bodyPr>
          <a:lstStyle/>
          <a:p>
            <a:pPr marL="110437" marR="149051">
              <a:lnSpc>
                <a:spcPct val="99500"/>
              </a:lnSpc>
              <a:spcBef>
                <a:spcPts val="450"/>
              </a:spcBef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Function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can be</a:t>
            </a:r>
            <a:r>
              <a:rPr sz="2189" spc="-36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obtained  </a:t>
            </a:r>
            <a:r>
              <a:rPr lang="en-US" sz="2189" spc="-6" dirty="0">
                <a:solidFill>
                  <a:srgbClr val="660066"/>
                </a:solidFill>
                <a:latin typeface="Arial"/>
                <a:cs typeface="Arial"/>
              </a:rPr>
              <a:t>b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y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folding the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space  around axis</a:t>
            </a:r>
            <a:r>
              <a:rPr sz="2189" spc="-18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of</a:t>
            </a:r>
            <a:endParaRPr sz="2189" dirty="0">
              <a:latin typeface="Arial"/>
              <a:cs typeface="Arial"/>
            </a:endParaRPr>
          </a:p>
          <a:p>
            <a:pPr marL="110437">
              <a:lnSpc>
                <a:spcPts val="2554"/>
              </a:lnSpc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symmetry</a:t>
            </a:r>
            <a:endParaRPr sz="2189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33264" y="5764754"/>
            <a:ext cx="3507935" cy="2901369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57147" rIns="0" bIns="0" rtlCol="0">
            <a:spAutoFit/>
          </a:bodyPr>
          <a:lstStyle/>
          <a:p>
            <a:pPr marL="111209" marR="195389">
              <a:lnSpc>
                <a:spcPct val="99500"/>
              </a:lnSpc>
              <a:spcBef>
                <a:spcPts val="450"/>
              </a:spcBef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Another repeating  </a:t>
            </a:r>
            <a:r>
              <a:rPr lang="en-US" sz="2189" spc="-6" dirty="0">
                <a:solidFill>
                  <a:srgbClr val="660066"/>
                </a:solidFill>
                <a:latin typeface="Arial"/>
                <a:cs typeface="Arial"/>
              </a:rPr>
              <a:t>p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attern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can be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folded</a:t>
            </a:r>
            <a:r>
              <a:rPr sz="2189" spc="-5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on  </a:t>
            </a:r>
            <a:r>
              <a:rPr lang="en-US" sz="2189" spc="-85" dirty="0">
                <a:solidFill>
                  <a:srgbClr val="660066"/>
                </a:solidFill>
                <a:latin typeface="Arial"/>
                <a:cs typeface="Arial"/>
              </a:rPr>
              <a:t>t</a:t>
            </a:r>
            <a:r>
              <a:rPr sz="2189" spc="-85" dirty="0">
                <a:solidFill>
                  <a:srgbClr val="660066"/>
                </a:solidFill>
                <a:latin typeface="Arial"/>
                <a:cs typeface="Arial"/>
              </a:rPr>
              <a:t>op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of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the</a:t>
            </a:r>
            <a:r>
              <a:rPr sz="2189" spc="67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first</a:t>
            </a:r>
            <a:endParaRPr sz="2189" dirty="0">
              <a:latin typeface="Arial"/>
              <a:cs typeface="Arial"/>
            </a:endParaRPr>
          </a:p>
          <a:p>
            <a:pPr marL="111209">
              <a:lnSpc>
                <a:spcPts val="2554"/>
              </a:lnSpc>
            </a:pP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(by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another</a:t>
            </a:r>
            <a:r>
              <a:rPr sz="2189" spc="-24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downstream</a:t>
            </a:r>
            <a:endParaRPr sz="2189" dirty="0">
              <a:latin typeface="Arial"/>
              <a:cs typeface="Arial"/>
            </a:endParaRPr>
          </a:p>
          <a:p>
            <a:pPr marL="111209" marR="257944">
              <a:lnSpc>
                <a:spcPct val="101499"/>
              </a:lnSpc>
              <a:spcBef>
                <a:spcPts val="6"/>
              </a:spcBef>
              <a:tabLst>
                <a:tab pos="2526923" algn="l"/>
              </a:tabLst>
            </a:pP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unit) to obtain another  symmetry </a:t>
            </a:r>
            <a:r>
              <a:rPr sz="2189" dirty="0">
                <a:solidFill>
                  <a:srgbClr val="660066"/>
                </a:solidFill>
                <a:latin typeface="Arial"/>
                <a:cs typeface="Arial"/>
              </a:rPr>
              <a:t>(which is now  </a:t>
            </a:r>
            <a:r>
              <a:rPr sz="2189" spc="-6" dirty="0">
                <a:solidFill>
                  <a:srgbClr val="660066"/>
                </a:solidFill>
                <a:latin typeface="Arial"/>
                <a:cs typeface="Arial"/>
              </a:rPr>
              <a:t>repeated four times with</a:t>
            </a:r>
            <a:r>
              <a:rPr lang="en-US" sz="2189" spc="-6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3284" spc="-9" baseline="1543" dirty="0">
                <a:solidFill>
                  <a:srgbClr val="660066"/>
                </a:solidFill>
                <a:latin typeface="Arial"/>
                <a:cs typeface="Arial"/>
              </a:rPr>
              <a:t>two</a:t>
            </a:r>
            <a:r>
              <a:rPr sz="3284" baseline="1543" dirty="0">
                <a:solidFill>
                  <a:srgbClr val="660066"/>
                </a:solidFill>
                <a:latin typeface="Arial"/>
                <a:cs typeface="Arial"/>
              </a:rPr>
              <a:t> hidden layers)	</a:t>
            </a:r>
            <a:endParaRPr sz="170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3144" y="1542056"/>
            <a:ext cx="10696525" cy="2261211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 marR="24713">
              <a:spcBef>
                <a:spcPts val="122"/>
              </a:spcBef>
            </a:pP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Absolute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value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rectification creates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mirror images of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function computed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on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top  </a:t>
            </a:r>
            <a:r>
              <a:rPr lang="en-US" sz="2432" spc="-6" dirty="0">
                <a:solidFill>
                  <a:srgbClr val="336600"/>
                </a:solidFill>
                <a:latin typeface="Arial"/>
                <a:cs typeface="Arial"/>
              </a:rPr>
              <a:t>o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f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some hidden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unit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wrt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the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input of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that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hidden</a:t>
            </a:r>
            <a:r>
              <a:rPr sz="2432" spc="-24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unit.</a:t>
            </a:r>
            <a:endParaRPr sz="2432" dirty="0">
              <a:latin typeface="Arial"/>
              <a:cs typeface="Arial"/>
            </a:endParaRPr>
          </a:p>
          <a:p>
            <a:pPr marL="15446" marR="624780"/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Each hidden unit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specifies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where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to fold the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input space in order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to create 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mirror</a:t>
            </a:r>
            <a:r>
              <a:rPr sz="2432" spc="-12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responses.</a:t>
            </a:r>
            <a:endParaRPr sz="2432" dirty="0">
              <a:latin typeface="Arial"/>
              <a:cs typeface="Arial"/>
            </a:endParaRPr>
          </a:p>
          <a:p>
            <a:pPr marL="15446" marR="6178"/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By composing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these folding operations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we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obtain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an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exponentially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large no. of  piecewise linear regions which can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capture </a:t>
            </a:r>
            <a:r>
              <a:rPr sz="2432" dirty="0">
                <a:solidFill>
                  <a:srgbClr val="336600"/>
                </a:solidFill>
                <a:latin typeface="Arial"/>
                <a:cs typeface="Arial"/>
              </a:rPr>
              <a:t>all kinds of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repeating</a:t>
            </a:r>
            <a:r>
              <a:rPr sz="2432" spc="-18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432" spc="-6" dirty="0">
                <a:solidFill>
                  <a:srgbClr val="336600"/>
                </a:solidFill>
                <a:latin typeface="Arial"/>
                <a:cs typeface="Arial"/>
              </a:rPr>
              <a:t>patterns</a:t>
            </a:r>
            <a:endParaRPr sz="243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0974" y="623343"/>
            <a:ext cx="9462459" cy="692704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3868386" algn="l"/>
              </a:tabLst>
            </a:pPr>
            <a:r>
              <a:rPr lang="en-US" sz="4400" spc="-6" dirty="0" err="1">
                <a:solidFill>
                  <a:srgbClr val="FF0000"/>
                </a:solidFill>
              </a:rPr>
              <a:t>Montufar</a:t>
            </a:r>
            <a:r>
              <a:rPr lang="en-US" sz="4400" spc="-6" dirty="0">
                <a:solidFill>
                  <a:srgbClr val="FF0000"/>
                </a:solidFill>
              </a:rPr>
              <a:t> </a:t>
            </a:r>
            <a:r>
              <a:rPr sz="4400" spc="-6" dirty="0">
                <a:solidFill>
                  <a:srgbClr val="FF0000"/>
                </a:solidFill>
              </a:rPr>
              <a:t>T</a:t>
            </a:r>
            <a:r>
              <a:rPr sz="4400" dirty="0">
                <a:solidFill>
                  <a:srgbClr val="FF0000"/>
                </a:solidFill>
              </a:rPr>
              <a:t>heorem</a:t>
            </a:r>
            <a:r>
              <a:rPr sz="4400" spc="-6" dirty="0">
                <a:solidFill>
                  <a:srgbClr val="FF0000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on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Dep</a:t>
            </a:r>
            <a:r>
              <a:rPr sz="4400" spc="-6" dirty="0">
                <a:solidFill>
                  <a:srgbClr val="FF0000"/>
                </a:solidFill>
              </a:rPr>
              <a:t>t</a:t>
            </a:r>
            <a:r>
              <a:rPr sz="44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71399" y="1767722"/>
            <a:ext cx="10532035" cy="1810264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32481" marR="6178" indent="-417035">
              <a:lnSpc>
                <a:spcPts val="4622"/>
              </a:lnSpc>
              <a:spcBef>
                <a:spcPts val="316"/>
              </a:spcBef>
              <a:buChar char="•"/>
              <a:tabLst>
                <a:tab pos="431708" algn="l"/>
                <a:tab pos="432481" algn="l"/>
              </a:tabLst>
            </a:pP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Number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of linear regions carved out by a</a:t>
            </a:r>
            <a:r>
              <a:rPr sz="3892" spc="-139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deep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rectifier network with </a:t>
            </a:r>
            <a:r>
              <a:rPr sz="3892" i="1" spc="-18" dirty="0">
                <a:latin typeface="Calibri"/>
                <a:cs typeface="Calibri"/>
              </a:rPr>
              <a:t>d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inputs, depth </a:t>
            </a:r>
            <a:r>
              <a:rPr sz="3892" i="1" spc="97" dirty="0">
                <a:latin typeface="Calibri"/>
                <a:cs typeface="Calibri"/>
              </a:rPr>
              <a:t>l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and </a:t>
            </a:r>
            <a:r>
              <a:rPr sz="3892" i="1" spc="182" dirty="0">
                <a:latin typeface="Calibri"/>
                <a:cs typeface="Calibri"/>
              </a:rPr>
              <a:t>n </a:t>
            </a:r>
            <a:r>
              <a:rPr sz="3892" i="1" spc="182" dirty="0">
                <a:solidFill>
                  <a:srgbClr val="3333CC"/>
                </a:solidFill>
                <a:latin typeface="Calibri"/>
                <a:cs typeface="Calibri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units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per hidden layer</a:t>
            </a:r>
            <a:r>
              <a:rPr sz="3892" spc="-2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3892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6461" y="4311059"/>
            <a:ext cx="10901173" cy="3996986"/>
          </a:xfrm>
          <a:prstGeom prst="rect">
            <a:avLst/>
          </a:prstGeom>
        </p:spPr>
        <p:txBody>
          <a:bodyPr vert="horz" wrap="square" lIns="0" tIns="114294" rIns="0" bIns="0" rtlCol="0">
            <a:spAutoFit/>
          </a:bodyPr>
          <a:lstStyle/>
          <a:p>
            <a:pPr marL="601612">
              <a:spcBef>
                <a:spcPts val="900"/>
              </a:spcBef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–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i.e., exponential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in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the depth</a:t>
            </a:r>
            <a:r>
              <a:rPr sz="3405" spc="-109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i="1" spc="43" dirty="0">
                <a:latin typeface="Calibri"/>
                <a:cs typeface="Calibri"/>
              </a:rPr>
              <a:t>l</a:t>
            </a:r>
            <a:r>
              <a:rPr sz="3405" spc="43" dirty="0">
                <a:solidFill>
                  <a:srgbClr val="336600"/>
                </a:solidFill>
                <a:latin typeface="Arial"/>
                <a:cs typeface="Arial"/>
              </a:rPr>
              <a:t>.</a:t>
            </a:r>
            <a:endParaRPr sz="3405" dirty="0">
              <a:latin typeface="Arial"/>
              <a:cs typeface="Arial"/>
            </a:endParaRPr>
          </a:p>
          <a:p>
            <a:pPr marL="463372" marR="37070" indent="-417035">
              <a:spcBef>
                <a:spcPts val="900"/>
              </a:spcBef>
              <a:buChar char="•"/>
              <a:tabLst>
                <a:tab pos="462600" algn="l"/>
                <a:tab pos="463372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In 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case of maxout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networks with </a:t>
            </a:r>
            <a:r>
              <a:rPr sz="3892" i="1" spc="18" dirty="0">
                <a:latin typeface="Calibri"/>
                <a:cs typeface="Calibri"/>
              </a:rPr>
              <a:t>k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filters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per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unit, 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n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umber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of linear regions</a:t>
            </a:r>
            <a:r>
              <a:rPr sz="3892" spc="-36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endParaRPr sz="3892" dirty="0">
              <a:latin typeface="Arial"/>
              <a:cs typeface="Arial"/>
            </a:endParaRPr>
          </a:p>
          <a:p>
            <a:pPr marR="1264233" algn="ctr">
              <a:lnSpc>
                <a:spcPts val="4159"/>
              </a:lnSpc>
            </a:pPr>
            <a:r>
              <a:rPr sz="3740" i="1" spc="566" baseline="-25745" dirty="0">
                <a:latin typeface="Cambria"/>
                <a:cs typeface="Cambria"/>
              </a:rPr>
              <a:t>O</a:t>
            </a:r>
            <a:r>
              <a:rPr sz="3740" i="1" spc="-373" baseline="-25745" dirty="0">
                <a:latin typeface="Cambria"/>
                <a:cs typeface="Cambria"/>
              </a:rPr>
              <a:t> </a:t>
            </a:r>
            <a:r>
              <a:rPr sz="6111" spc="-538" baseline="-20729" dirty="0">
                <a:latin typeface="Segoe UI Symbol"/>
                <a:cs typeface="Segoe UI Symbol"/>
              </a:rPr>
              <a:t>(</a:t>
            </a:r>
            <a:r>
              <a:rPr sz="3740" i="1" spc="91" baseline="-25745" dirty="0">
                <a:latin typeface="Cambria"/>
                <a:cs typeface="Cambria"/>
              </a:rPr>
              <a:t>k</a:t>
            </a:r>
            <a:r>
              <a:rPr sz="1459" spc="85" dirty="0">
                <a:latin typeface="Calibri"/>
                <a:cs typeface="Calibri"/>
              </a:rPr>
              <a:t>(</a:t>
            </a:r>
            <a:r>
              <a:rPr sz="1459" i="1" spc="85" dirty="0">
                <a:latin typeface="Cambria"/>
                <a:cs typeface="Cambria"/>
              </a:rPr>
              <a:t>l</a:t>
            </a:r>
            <a:r>
              <a:rPr sz="1459" spc="-12" dirty="0">
                <a:latin typeface="Segoe UI Symbol"/>
                <a:cs typeface="Segoe UI Symbol"/>
              </a:rPr>
              <a:t>−</a:t>
            </a:r>
            <a:r>
              <a:rPr sz="1459" spc="-36" dirty="0">
                <a:latin typeface="Calibri"/>
                <a:cs typeface="Calibri"/>
              </a:rPr>
              <a:t>1</a:t>
            </a:r>
            <a:r>
              <a:rPr sz="1459" spc="30" dirty="0">
                <a:latin typeface="Calibri"/>
                <a:cs typeface="Calibri"/>
              </a:rPr>
              <a:t>)</a:t>
            </a:r>
            <a:r>
              <a:rPr sz="1459" spc="43" dirty="0">
                <a:latin typeface="Segoe UI Symbol"/>
                <a:cs typeface="Segoe UI Symbol"/>
              </a:rPr>
              <a:t>+</a:t>
            </a:r>
            <a:r>
              <a:rPr sz="1459" i="1" spc="-24" dirty="0">
                <a:latin typeface="Cambria"/>
                <a:cs typeface="Cambria"/>
              </a:rPr>
              <a:t>d</a:t>
            </a:r>
            <a:r>
              <a:rPr sz="1459" i="1" spc="30" dirty="0">
                <a:latin typeface="Cambria"/>
                <a:cs typeface="Cambria"/>
              </a:rPr>
              <a:t> </a:t>
            </a:r>
            <a:r>
              <a:rPr sz="6111" spc="-383" baseline="-20729" dirty="0">
                <a:latin typeface="Segoe UI Symbol"/>
                <a:cs typeface="Segoe UI Symbol"/>
              </a:rPr>
              <a:t>)</a:t>
            </a:r>
            <a:endParaRPr sz="6111" baseline="-20729" dirty="0">
              <a:latin typeface="Segoe UI Symbol"/>
              <a:cs typeface="Segoe UI Symbol"/>
            </a:endParaRPr>
          </a:p>
          <a:p>
            <a:pPr marL="463372" marR="619374" indent="-417035">
              <a:spcBef>
                <a:spcPts val="2426"/>
              </a:spcBef>
              <a:buChar char="•"/>
              <a:tabLst>
                <a:tab pos="462600" algn="l"/>
                <a:tab pos="463372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 no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guarantee that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the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we want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learn in AI share such</a:t>
            </a:r>
            <a:r>
              <a:rPr sz="3892" spc="-79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 property</a:t>
            </a:r>
            <a:endParaRPr sz="3892" dirty="0">
              <a:latin typeface="Arial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75AE78-4DD0-AB43-97AB-5F5AC1ECD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3314582"/>
            <a:ext cx="2393995" cy="12681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3647" y="852818"/>
            <a:ext cx="9663246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3112317" algn="l"/>
                <a:tab pos="6851730" algn="l"/>
              </a:tabLst>
            </a:pPr>
            <a:r>
              <a:rPr sz="4800" spc="-6" dirty="0">
                <a:solidFill>
                  <a:srgbClr val="FF0000"/>
                </a:solidFill>
              </a:rPr>
              <a:t>Statistical</a:t>
            </a:r>
            <a:r>
              <a:rPr lang="en-US" sz="4800" spc="-6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Justification</a:t>
            </a:r>
            <a:r>
              <a:rPr lang="en-US" sz="4800" spc="-6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for</a:t>
            </a:r>
            <a:r>
              <a:rPr sz="4800" spc="-85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Depth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7351" y="2098080"/>
            <a:ext cx="10833215" cy="4352755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32481" marR="6178" indent="-417035">
              <a:lnSpc>
                <a:spcPct val="100699"/>
              </a:lnSpc>
              <a:spcBef>
                <a:spcPts val="705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Any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time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we choose a ML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algorithm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, this means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implicitly stating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set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beliefs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about what kind 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 that algorithm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should</a:t>
            </a:r>
            <a:r>
              <a:rPr sz="3892" spc="-1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learn</a:t>
            </a:r>
            <a:endParaRPr sz="3892" dirty="0">
              <a:latin typeface="Arial"/>
              <a:cs typeface="Arial"/>
            </a:endParaRPr>
          </a:p>
          <a:p>
            <a:pPr marL="432481" marR="470323" indent="-417035">
              <a:lnSpc>
                <a:spcPct val="100699"/>
              </a:lnSpc>
              <a:spcBef>
                <a:spcPts val="851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Choosing a deep model 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implies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a belief</a:t>
            </a:r>
            <a:r>
              <a:rPr sz="3892" spc="-116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that  the function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should be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composition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 of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several  simpler</a:t>
            </a:r>
            <a:r>
              <a:rPr sz="3892" spc="-1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</a:t>
            </a:r>
            <a:endParaRPr sz="389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25889" y="847024"/>
            <a:ext cx="5357144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</a:pPr>
            <a:r>
              <a:rPr sz="4800" dirty="0">
                <a:solidFill>
                  <a:srgbClr val="FF0000"/>
                </a:solidFill>
              </a:rPr>
              <a:t>Intuition </a:t>
            </a:r>
            <a:r>
              <a:rPr sz="4800" spc="-6" dirty="0">
                <a:solidFill>
                  <a:srgbClr val="FF0000"/>
                </a:solidFill>
              </a:rPr>
              <a:t>on</a:t>
            </a:r>
            <a:r>
              <a:rPr sz="4800" spc="-122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Depth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7351" y="1912739"/>
            <a:ext cx="10833987" cy="6240022"/>
          </a:xfrm>
          <a:prstGeom prst="rect">
            <a:avLst/>
          </a:prstGeom>
        </p:spPr>
        <p:txBody>
          <a:bodyPr vert="horz" wrap="square" lIns="0" tIns="17761" rIns="0" bIns="0" rtlCol="0">
            <a:spAutoFit/>
          </a:bodyPr>
          <a:lstStyle/>
          <a:p>
            <a:pPr marL="432481" marR="6178" indent="-417035">
              <a:lnSpc>
                <a:spcPct val="99600"/>
              </a:lnSpc>
              <a:spcBef>
                <a:spcPts val="139"/>
              </a:spcBef>
              <a:buChar char="•"/>
              <a:tabLst>
                <a:tab pos="431708" algn="l"/>
                <a:tab pos="432481" algn="l"/>
              </a:tabLst>
            </a:pP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T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use of a deep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architecture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implies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that the function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we</a:t>
            </a:r>
            <a:r>
              <a:rPr sz="3892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want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learn is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computer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program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consisting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3892" i="1" spc="103" dirty="0">
                <a:latin typeface="Calibri"/>
                <a:cs typeface="Calibri"/>
              </a:rPr>
              <a:t>m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multiple steps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where each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step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makes use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previous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step’s</a:t>
            </a:r>
            <a:r>
              <a:rPr sz="3892" spc="-36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output</a:t>
            </a:r>
            <a:endParaRPr sz="3892" dirty="0">
              <a:latin typeface="Arial"/>
              <a:cs typeface="Arial"/>
            </a:endParaRPr>
          </a:p>
          <a:p>
            <a:pPr marL="432481" marR="637909" indent="-417035">
              <a:lnSpc>
                <a:spcPct val="99200"/>
              </a:lnSpc>
              <a:spcBef>
                <a:spcPts val="1046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 intermediate outputs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are not necessarily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factors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variation,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but can be analogous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 counters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pointers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used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organizing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 its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 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internal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processing</a:t>
            </a:r>
            <a:endParaRPr sz="3892" dirty="0">
              <a:latin typeface="Arial"/>
              <a:cs typeface="Arial"/>
            </a:endParaRPr>
          </a:p>
          <a:p>
            <a:pPr marL="432481" indent="-417035">
              <a:spcBef>
                <a:spcPts val="1003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Empirically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greater depth results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better</a:t>
            </a:r>
            <a:endParaRPr sz="3892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4369" y="8075345"/>
            <a:ext cx="3109105" cy="614542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generalization</a:t>
            </a:r>
            <a:endParaRPr sz="389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64880" y="883709"/>
            <a:ext cx="5281462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2998790" algn="l"/>
              </a:tabLst>
            </a:pPr>
            <a:r>
              <a:rPr sz="4800" dirty="0">
                <a:solidFill>
                  <a:srgbClr val="FF0000"/>
                </a:solidFill>
              </a:rPr>
              <a:t>Empirical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sz="4800" spc="-6" dirty="0">
                <a:solidFill>
                  <a:srgbClr val="FF0000"/>
                </a:solidFill>
              </a:rPr>
              <a:t>Results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7351" y="2098080"/>
            <a:ext cx="7426019" cy="614542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432481" indent="-417035">
              <a:spcBef>
                <a:spcPts val="122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Deeper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networks perform</a:t>
            </a:r>
            <a:r>
              <a:rPr sz="3892" spc="-49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better</a:t>
            </a:r>
            <a:endParaRPr sz="3892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351" y="7066469"/>
            <a:ext cx="9955158" cy="1788071"/>
          </a:xfrm>
          <a:prstGeom prst="rect">
            <a:avLst/>
          </a:prstGeom>
        </p:spPr>
        <p:txBody>
          <a:bodyPr vert="horz" wrap="square" lIns="0" tIns="10812" rIns="0" bIns="0" rtlCol="0">
            <a:spAutoFit/>
          </a:bodyPr>
          <a:lstStyle/>
          <a:p>
            <a:pPr marL="432481" marR="6178" indent="-417035">
              <a:lnSpc>
                <a:spcPct val="100699"/>
              </a:lnSpc>
              <a:spcBef>
                <a:spcPts val="85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Deep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architectures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can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express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useful 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prior over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space of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functions the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model  learns</a:t>
            </a:r>
            <a:endParaRPr sz="3892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0285" y="3335512"/>
            <a:ext cx="4708834" cy="2326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89"/>
          </a:p>
        </p:txBody>
      </p:sp>
      <p:sp>
        <p:nvSpPr>
          <p:cNvPr id="9" name="object 9"/>
          <p:cNvSpPr/>
          <p:nvPr/>
        </p:nvSpPr>
        <p:spPr>
          <a:xfrm>
            <a:off x="6406188" y="3349716"/>
            <a:ext cx="5307630" cy="24960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89"/>
          </a:p>
        </p:txBody>
      </p:sp>
      <p:sp>
        <p:nvSpPr>
          <p:cNvPr id="10" name="object 10"/>
          <p:cNvSpPr txBox="1"/>
          <p:nvPr/>
        </p:nvSpPr>
        <p:spPr>
          <a:xfrm>
            <a:off x="1686045" y="5804912"/>
            <a:ext cx="4527739" cy="701159"/>
          </a:xfrm>
          <a:prstGeom prst="rect">
            <a:avLst/>
          </a:prstGeom>
        </p:spPr>
        <p:txBody>
          <a:bodyPr vert="horz" wrap="square" lIns="0" tIns="33978" rIns="0" bIns="0" rtlCol="0">
            <a:spAutoFit/>
          </a:bodyPr>
          <a:lstStyle/>
          <a:p>
            <a:pPr marL="15446" marR="6178">
              <a:lnSpc>
                <a:spcPts val="2554"/>
              </a:lnSpc>
              <a:spcBef>
                <a:spcPts val="266"/>
              </a:spcBef>
            </a:pPr>
            <a:r>
              <a:rPr sz="2189" spc="-61" dirty="0">
                <a:solidFill>
                  <a:srgbClr val="336600"/>
                </a:solidFill>
                <a:latin typeface="Arial"/>
                <a:cs typeface="Arial"/>
              </a:rPr>
              <a:t>Test </a:t>
            </a:r>
            <a:r>
              <a:rPr sz="2189" dirty="0">
                <a:solidFill>
                  <a:srgbClr val="336600"/>
                </a:solidFill>
                <a:latin typeface="Arial"/>
                <a:cs typeface="Arial"/>
              </a:rPr>
              <a:t>accuracy </a:t>
            </a:r>
            <a:r>
              <a:rPr sz="2189" spc="-6" dirty="0">
                <a:solidFill>
                  <a:srgbClr val="336600"/>
                </a:solidFill>
                <a:latin typeface="Arial"/>
                <a:cs typeface="Arial"/>
              </a:rPr>
              <a:t>consistently </a:t>
            </a:r>
            <a:r>
              <a:rPr sz="2189" dirty="0">
                <a:solidFill>
                  <a:srgbClr val="336600"/>
                </a:solidFill>
                <a:latin typeface="Arial"/>
                <a:cs typeface="Arial"/>
              </a:rPr>
              <a:t>increases  </a:t>
            </a:r>
            <a:r>
              <a:rPr sz="2189" spc="-6" dirty="0">
                <a:solidFill>
                  <a:srgbClr val="336600"/>
                </a:solidFill>
                <a:latin typeface="Arial"/>
                <a:cs typeface="Arial"/>
              </a:rPr>
              <a:t>with depth</a:t>
            </a:r>
            <a:endParaRPr sz="218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2938" y="5990253"/>
            <a:ext cx="5099982" cy="701159"/>
          </a:xfrm>
          <a:prstGeom prst="rect">
            <a:avLst/>
          </a:prstGeom>
        </p:spPr>
        <p:txBody>
          <a:bodyPr vert="horz" wrap="square" lIns="0" tIns="33978" rIns="0" bIns="0" rtlCol="0">
            <a:spAutoFit/>
          </a:bodyPr>
          <a:lstStyle/>
          <a:p>
            <a:pPr marL="15446" marR="6178">
              <a:lnSpc>
                <a:spcPts val="2554"/>
              </a:lnSpc>
              <a:spcBef>
                <a:spcPts val="266"/>
              </a:spcBef>
            </a:pPr>
            <a:r>
              <a:rPr sz="2189" spc="-6" dirty="0">
                <a:solidFill>
                  <a:srgbClr val="336600"/>
                </a:solidFill>
                <a:latin typeface="Arial"/>
                <a:cs typeface="Arial"/>
              </a:rPr>
              <a:t>Increasing parameters without </a:t>
            </a:r>
            <a:r>
              <a:rPr sz="2189" dirty="0">
                <a:solidFill>
                  <a:srgbClr val="336600"/>
                </a:solidFill>
                <a:latin typeface="Arial"/>
                <a:cs typeface="Arial"/>
              </a:rPr>
              <a:t>increasing  </a:t>
            </a:r>
            <a:r>
              <a:rPr sz="2189" spc="-6" dirty="0">
                <a:solidFill>
                  <a:srgbClr val="336600"/>
                </a:solidFill>
                <a:latin typeface="Arial"/>
                <a:cs typeface="Arial"/>
              </a:rPr>
              <a:t>depth </a:t>
            </a:r>
            <a:r>
              <a:rPr sz="2189" dirty="0">
                <a:solidFill>
                  <a:srgbClr val="336600"/>
                </a:solidFill>
                <a:latin typeface="Arial"/>
                <a:cs typeface="Arial"/>
              </a:rPr>
              <a:t>is not as</a:t>
            </a:r>
            <a:r>
              <a:rPr sz="2189" spc="-24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189" spc="-6" dirty="0">
                <a:solidFill>
                  <a:srgbClr val="336600"/>
                </a:solidFill>
                <a:latin typeface="Arial"/>
                <a:cs typeface="Arial"/>
              </a:rPr>
              <a:t>effective</a:t>
            </a:r>
            <a:r>
              <a:rPr lang="en-US" sz="2189" spc="-6" dirty="0">
                <a:solidFill>
                  <a:srgbClr val="336600"/>
                </a:solidFill>
                <a:latin typeface="Arial"/>
                <a:cs typeface="Arial"/>
              </a:rPr>
              <a:t> (depth, 3,3,11)</a:t>
            </a:r>
            <a:endParaRPr sz="2189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62" y="6955344"/>
            <a:ext cx="13014325" cy="2803525"/>
            <a:chOff x="-4762" y="6955344"/>
            <a:chExt cx="13014325" cy="2803525"/>
          </a:xfrm>
        </p:grpSpPr>
        <p:sp>
          <p:nvSpPr>
            <p:cNvPr id="3" name="object 3"/>
            <p:cNvSpPr/>
            <p:nvPr/>
          </p:nvSpPr>
          <p:spPr>
            <a:xfrm>
              <a:off x="0" y="6960106"/>
              <a:ext cx="13004800" cy="2794000"/>
            </a:xfrm>
            <a:custGeom>
              <a:avLst/>
              <a:gdLst/>
              <a:ahLst/>
              <a:cxnLst/>
              <a:rect l="l" t="t" r="r" b="b"/>
              <a:pathLst>
                <a:path w="13004800" h="2794000">
                  <a:moveTo>
                    <a:pt x="13004292" y="0"/>
                  </a:moveTo>
                  <a:lnTo>
                    <a:pt x="0" y="0"/>
                  </a:lnTo>
                  <a:lnTo>
                    <a:pt x="0" y="2793490"/>
                  </a:lnTo>
                  <a:lnTo>
                    <a:pt x="13004292" y="2793490"/>
                  </a:lnTo>
                  <a:lnTo>
                    <a:pt x="1300429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960106"/>
              <a:ext cx="13004800" cy="2794000"/>
            </a:xfrm>
            <a:custGeom>
              <a:avLst/>
              <a:gdLst/>
              <a:ahLst/>
              <a:cxnLst/>
              <a:rect l="l" t="t" r="r" b="b"/>
              <a:pathLst>
                <a:path w="13004800" h="2794000">
                  <a:moveTo>
                    <a:pt x="13004292" y="2793490"/>
                  </a:moveTo>
                  <a:lnTo>
                    <a:pt x="13004292" y="0"/>
                  </a:lnTo>
                  <a:lnTo>
                    <a:pt x="0" y="0"/>
                  </a:lnTo>
                  <a:lnTo>
                    <a:pt x="0" y="2793490"/>
                  </a:lnTo>
                </a:path>
              </a:pathLst>
            </a:custGeom>
            <a:ln w="9143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18641" y="7272199"/>
            <a:ext cx="10368915" cy="234251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44"/>
              </a:spcBef>
            </a:pPr>
            <a:r>
              <a:rPr sz="3200" dirty="0">
                <a:latin typeface="Comic Sans MS"/>
                <a:cs typeface="Comic Sans MS"/>
              </a:rPr>
              <a:t>George</a:t>
            </a:r>
            <a:r>
              <a:rPr sz="3200" spc="-30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Em</a:t>
            </a:r>
            <a:r>
              <a:rPr sz="3200" spc="-3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Karniadakis</a:t>
            </a:r>
            <a:endParaRPr sz="32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560"/>
              </a:spcBef>
              <a:tabLst>
                <a:tab pos="4846320" algn="l"/>
              </a:tabLst>
            </a:pPr>
            <a:r>
              <a:rPr sz="2400" spc="-5" dirty="0">
                <a:latin typeface="Comic Sans MS"/>
                <a:cs typeface="Comic Sans MS"/>
              </a:rPr>
              <a:t>Division</a:t>
            </a:r>
            <a:r>
              <a:rPr sz="2400" spc="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Applied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Mathematics,	Brown</a:t>
            </a:r>
            <a:r>
              <a:rPr sz="240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University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(also</a:t>
            </a:r>
            <a:r>
              <a:rPr sz="2400" spc="-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@MIT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&amp;</a:t>
            </a:r>
            <a:r>
              <a:rPr sz="2400" spc="-10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PNNL)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>
              <a:latin typeface="Comic Sans MS"/>
              <a:cs typeface="Comic Sans MS"/>
            </a:endParaRPr>
          </a:p>
          <a:p>
            <a:pPr marL="1353185" marR="1346835" algn="ctr">
              <a:lnSpc>
                <a:spcPct val="118300"/>
              </a:lnSpc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CRUNCH </a:t>
            </a:r>
            <a:r>
              <a:rPr sz="2400" spc="-10" dirty="0">
                <a:latin typeface="Calibri"/>
                <a:cs typeface="Calibri"/>
              </a:rPr>
              <a:t>group: </a:t>
            </a:r>
            <a:r>
              <a:rPr sz="2400" b="1" dirty="0">
                <a:latin typeface="Calibri"/>
                <a:cs typeface="Calibri"/>
              </a:rPr>
              <a:t>Home of </a:t>
            </a:r>
            <a:r>
              <a:rPr sz="2400" b="1" spc="-10" dirty="0">
                <a:latin typeface="Calibri"/>
                <a:cs typeface="Calibri"/>
              </a:rPr>
              <a:t>“Math </a:t>
            </a:r>
            <a:r>
              <a:rPr sz="2400" b="1" dirty="0">
                <a:latin typeface="Calibri"/>
                <a:cs typeface="Calibri"/>
              </a:rPr>
              <a:t>+ </a:t>
            </a:r>
            <a:r>
              <a:rPr sz="2400" b="1" spc="-5" dirty="0">
                <a:latin typeface="Calibri"/>
                <a:cs typeface="Calibri"/>
              </a:rPr>
              <a:t>Machine Learning </a:t>
            </a:r>
            <a:r>
              <a:rPr sz="2400" b="1" dirty="0">
                <a:latin typeface="Calibri"/>
                <a:cs typeface="Calibri"/>
              </a:rPr>
              <a:t>+ </a:t>
            </a:r>
            <a:r>
              <a:rPr sz="2400" b="1" spc="-15" dirty="0">
                <a:latin typeface="Calibri"/>
                <a:cs typeface="Calibri"/>
              </a:rPr>
              <a:t>X” </a:t>
            </a:r>
            <a:r>
              <a:rPr sz="2400" b="1" spc="-530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http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  <a:hlinkClick r:id="rId2"/>
              </a:rPr>
              <a:t>s://w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ww.b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  <a:hlinkClick r:id="rId2"/>
              </a:rPr>
              <a:t>rown.edu/research/projects/crunch/home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379707" y="8778240"/>
            <a:ext cx="1300480" cy="731520"/>
            <a:chOff x="11379707" y="8778240"/>
            <a:chExt cx="1300480" cy="7315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59055" y="8778240"/>
              <a:ext cx="420624" cy="7315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9707" y="8778240"/>
              <a:ext cx="731520" cy="73151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74826" y="0"/>
            <a:ext cx="98704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omic Sans MS"/>
                <a:cs typeface="Comic Sans MS"/>
              </a:rPr>
              <a:t>Physics-Informed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Neural</a:t>
            </a:r>
            <a:r>
              <a:rPr spc="-10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Networks</a:t>
            </a:r>
            <a:r>
              <a:rPr spc="-10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(PINNs)</a:t>
            </a: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6400" y="1040891"/>
            <a:ext cx="8962644" cy="50429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9C86-1405-CE9C-63AE-153BF7D4A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83" y="762000"/>
            <a:ext cx="6324600" cy="738664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Why is SIDL Popular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E7E8E-68A8-AF0D-D95C-E4C05D0B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799" y="2057400"/>
            <a:ext cx="12164567" cy="492442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Knowledge of the science/engineering is more important than knowledge of deep learning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deep learning methods are not that sophisticated and are easy to master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Problems solved by SIDL are numerically very difficult and requires serious computational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112272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692" y="5786800"/>
            <a:ext cx="1680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0" dirty="0">
                <a:solidFill>
                  <a:srgbClr val="971817"/>
                </a:solidFill>
                <a:latin typeface="Trebuchet MS"/>
                <a:cs typeface="Trebuchet MS"/>
              </a:rPr>
              <a:t>Challenges: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2692" y="6111772"/>
            <a:ext cx="106680" cy="2514600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3428" y="6143740"/>
            <a:ext cx="10958195" cy="252476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6750050">
              <a:lnSpc>
                <a:spcPts val="2800"/>
              </a:lnSpc>
              <a:spcBef>
                <a:spcPts val="260"/>
              </a:spcBef>
            </a:pPr>
            <a:r>
              <a:rPr sz="2400" spc="-110" dirty="0">
                <a:latin typeface="Arial"/>
                <a:cs typeface="Arial"/>
              </a:rPr>
              <a:t>High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cost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of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data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acquisition 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Limite</a:t>
            </a:r>
            <a:r>
              <a:rPr sz="2400" spc="-85" dirty="0">
                <a:latin typeface="Arial"/>
                <a:cs typeface="Arial"/>
              </a:rPr>
              <a:t>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and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high-dimensional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</a:pPr>
            <a:r>
              <a:rPr sz="2400" spc="-60" dirty="0">
                <a:latin typeface="Arial"/>
                <a:cs typeface="Arial"/>
              </a:rPr>
              <a:t>Multiple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60" dirty="0">
                <a:latin typeface="Arial"/>
                <a:cs typeface="Arial"/>
              </a:rPr>
              <a:t>tasks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and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data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modalities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(e.g.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images,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time-series,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scattered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measurements,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70" dirty="0">
                <a:latin typeface="Arial"/>
                <a:cs typeface="Arial"/>
              </a:rPr>
              <a:t>etc.)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165" dirty="0">
                <a:latin typeface="Arial"/>
                <a:cs typeface="Arial"/>
              </a:rPr>
              <a:t>Larg</a:t>
            </a:r>
            <a:r>
              <a:rPr sz="2400" spc="-180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parameter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225" dirty="0">
                <a:latin typeface="Arial"/>
                <a:cs typeface="Arial"/>
              </a:rPr>
              <a:t>spaces</a:t>
            </a:r>
            <a:endParaRPr sz="2400">
              <a:latin typeface="Arial"/>
              <a:cs typeface="Arial"/>
            </a:endParaRPr>
          </a:p>
          <a:p>
            <a:pPr marL="12700" marR="113030">
              <a:lnSpc>
                <a:spcPts val="2800"/>
              </a:lnSpc>
            </a:pPr>
            <a:r>
              <a:rPr sz="2400" spc="-90" dirty="0">
                <a:latin typeface="Arial"/>
                <a:cs typeface="Arial"/>
              </a:rPr>
              <a:t>Incomplete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models,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75" dirty="0">
                <a:latin typeface="Arial"/>
                <a:cs typeface="Arial"/>
              </a:rPr>
              <a:t>imperfect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data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(e.g.,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170" dirty="0">
                <a:latin typeface="Arial"/>
                <a:cs typeface="Arial"/>
              </a:rPr>
              <a:t>missing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50" dirty="0">
                <a:latin typeface="Arial"/>
                <a:cs typeface="Arial"/>
              </a:rPr>
              <a:t>data,</a:t>
            </a:r>
            <a:r>
              <a:rPr sz="2400" spc="-229" dirty="0">
                <a:latin typeface="Arial"/>
                <a:cs typeface="Arial"/>
              </a:rPr>
              <a:t> </a:t>
            </a:r>
            <a:r>
              <a:rPr sz="2400" spc="-55" dirty="0">
                <a:latin typeface="Arial"/>
                <a:cs typeface="Arial"/>
              </a:rPr>
              <a:t>outliers,</a:t>
            </a:r>
            <a:r>
              <a:rPr sz="2400" spc="-235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complex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noise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45" dirty="0">
                <a:latin typeface="Arial"/>
                <a:cs typeface="Arial"/>
              </a:rPr>
              <a:t>processes) </a:t>
            </a:r>
            <a:r>
              <a:rPr sz="2400" spc="-650" dirty="0">
                <a:latin typeface="Arial"/>
                <a:cs typeface="Arial"/>
              </a:rPr>
              <a:t> </a:t>
            </a:r>
            <a:r>
              <a:rPr sz="2400" spc="-60" dirty="0">
                <a:latin typeface="Arial"/>
                <a:cs typeface="Arial"/>
              </a:rPr>
              <a:t>Uncertainty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quantification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20"/>
              </a:lnSpc>
            </a:pPr>
            <a:r>
              <a:rPr sz="2400" spc="-120" dirty="0">
                <a:latin typeface="Arial"/>
                <a:cs typeface="Arial"/>
              </a:rPr>
              <a:t>Robust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design/control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87759" y="250941"/>
            <a:ext cx="10068151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Motivation </a:t>
            </a:r>
            <a:r>
              <a:rPr spc="-280" dirty="0"/>
              <a:t>and </a:t>
            </a:r>
            <a:r>
              <a:rPr spc="-175" dirty="0"/>
              <a:t>open </a:t>
            </a:r>
            <a:r>
              <a:rPr spc="-260" dirty="0"/>
              <a:t>challenges</a:t>
            </a: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2400" spc="-120" dirty="0">
                <a:solidFill>
                  <a:srgbClr val="000000"/>
                </a:solidFill>
              </a:rPr>
              <a:t>Goal:</a:t>
            </a:r>
            <a:r>
              <a:rPr sz="2400" spc="-240" dirty="0">
                <a:solidFill>
                  <a:srgbClr val="000000"/>
                </a:solidFill>
              </a:rPr>
              <a:t> </a:t>
            </a:r>
            <a:r>
              <a:rPr sz="2400" spc="-100" dirty="0">
                <a:solidFill>
                  <a:srgbClr val="000000"/>
                </a:solidFill>
              </a:rPr>
              <a:t>Predictive</a:t>
            </a:r>
            <a:r>
              <a:rPr sz="2400" spc="10" dirty="0">
                <a:solidFill>
                  <a:srgbClr val="000000"/>
                </a:solidFill>
              </a:rPr>
              <a:t> </a:t>
            </a:r>
            <a:r>
              <a:rPr sz="2400" spc="-120" dirty="0">
                <a:solidFill>
                  <a:srgbClr val="000000"/>
                </a:solidFill>
              </a:rPr>
              <a:t>modeling,</a:t>
            </a:r>
            <a:r>
              <a:rPr sz="2400" spc="-235" dirty="0">
                <a:solidFill>
                  <a:srgbClr val="000000"/>
                </a:solidFill>
              </a:rPr>
              <a:t> </a:t>
            </a:r>
            <a:r>
              <a:rPr sz="2400" spc="-190" dirty="0">
                <a:solidFill>
                  <a:srgbClr val="000000"/>
                </a:solidFill>
              </a:rPr>
              <a:t>analysis</a:t>
            </a:r>
            <a:r>
              <a:rPr sz="2400" spc="5" dirty="0">
                <a:solidFill>
                  <a:srgbClr val="000000"/>
                </a:solidFill>
              </a:rPr>
              <a:t> </a:t>
            </a:r>
            <a:r>
              <a:rPr sz="2400" spc="-190" dirty="0">
                <a:solidFill>
                  <a:srgbClr val="000000"/>
                </a:solidFill>
              </a:rPr>
              <a:t>and</a:t>
            </a:r>
            <a:r>
              <a:rPr sz="2400" spc="5" dirty="0">
                <a:solidFill>
                  <a:srgbClr val="000000"/>
                </a:solidFill>
              </a:rPr>
              <a:t> </a:t>
            </a:r>
            <a:r>
              <a:rPr sz="2400" spc="-60" dirty="0">
                <a:solidFill>
                  <a:srgbClr val="000000"/>
                </a:solidFill>
              </a:rPr>
              <a:t>optimization</a:t>
            </a:r>
            <a:r>
              <a:rPr sz="2400" spc="10" dirty="0">
                <a:solidFill>
                  <a:srgbClr val="000000"/>
                </a:solidFill>
              </a:rPr>
              <a:t> </a:t>
            </a:r>
            <a:r>
              <a:rPr sz="2400" spc="-40" dirty="0">
                <a:solidFill>
                  <a:srgbClr val="000000"/>
                </a:solidFill>
              </a:rPr>
              <a:t>of</a:t>
            </a:r>
            <a:r>
              <a:rPr sz="2400" spc="5" dirty="0">
                <a:solidFill>
                  <a:srgbClr val="000000"/>
                </a:solidFill>
              </a:rPr>
              <a:t> </a:t>
            </a:r>
            <a:r>
              <a:rPr sz="2400" spc="-95" dirty="0">
                <a:solidFill>
                  <a:srgbClr val="000000"/>
                </a:solidFill>
              </a:rPr>
              <a:t>complex</a:t>
            </a:r>
            <a:r>
              <a:rPr sz="2400" spc="5" dirty="0">
                <a:solidFill>
                  <a:srgbClr val="000000"/>
                </a:solidFill>
              </a:rPr>
              <a:t> </a:t>
            </a:r>
            <a:r>
              <a:rPr sz="2400" spc="-170" dirty="0">
                <a:solidFill>
                  <a:srgbClr val="000000"/>
                </a:solidFill>
              </a:rPr>
              <a:t>systems</a:t>
            </a:r>
            <a:endParaRPr sz="2400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346200"/>
            <a:ext cx="6324600" cy="3556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8848" y="5023116"/>
            <a:ext cx="9762960" cy="64261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30020" y="5084851"/>
            <a:ext cx="8583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64300" algn="l"/>
              </a:tabLst>
            </a:pPr>
            <a:r>
              <a:rPr sz="2800" i="1" spc="-170" dirty="0">
                <a:solidFill>
                  <a:srgbClr val="FFFFFF"/>
                </a:solidFill>
                <a:latin typeface="Arial"/>
                <a:cs typeface="Arial"/>
              </a:rPr>
              <a:t>Data	</a:t>
            </a:r>
            <a:r>
              <a:rPr sz="2800" i="1" spc="-45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800" i="1" spc="-17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00" i="1" spc="-155" dirty="0">
                <a:solidFill>
                  <a:srgbClr val="FFFFFF"/>
                </a:solidFill>
                <a:latin typeface="Arial"/>
                <a:cs typeface="Arial"/>
              </a:rPr>
              <a:t>ior</a:t>
            </a:r>
            <a:r>
              <a:rPr sz="28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i="1" spc="-220" dirty="0">
                <a:solidFill>
                  <a:srgbClr val="FFFFFF"/>
                </a:solidFill>
                <a:latin typeface="Arial"/>
                <a:cs typeface="Arial"/>
              </a:rPr>
              <a:t>kn</a:t>
            </a:r>
            <a:r>
              <a:rPr sz="2800" i="1" spc="-29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i="1" spc="-270" dirty="0">
                <a:solidFill>
                  <a:srgbClr val="FFFFFF"/>
                </a:solidFill>
                <a:latin typeface="Arial"/>
                <a:cs typeface="Arial"/>
              </a:rPr>
              <a:t>wled</a:t>
            </a:r>
            <a:r>
              <a:rPr sz="2800" i="1" spc="-33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800" i="1" spc="-3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8894" y="5133145"/>
            <a:ext cx="568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55" dirty="0">
                <a:solidFill>
                  <a:srgbClr val="971817"/>
                </a:solidFill>
                <a:latin typeface="Trebuchet MS"/>
                <a:cs typeface="Trebuchet MS"/>
              </a:rPr>
              <a:t>CSE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331" y="5133145"/>
            <a:ext cx="512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335" dirty="0">
                <a:solidFill>
                  <a:srgbClr val="971817"/>
                </a:solidFill>
                <a:latin typeface="Trebuchet MS"/>
                <a:cs typeface="Trebuchet MS"/>
              </a:rPr>
              <a:t>ML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621" y="8731453"/>
            <a:ext cx="1728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971817"/>
                </a:solidFill>
                <a:latin typeface="Trebuchet MS"/>
                <a:cs typeface="Trebuchet MS"/>
              </a:rPr>
              <a:t>Hypothesis: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621" y="9137704"/>
            <a:ext cx="106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8358" y="9088393"/>
            <a:ext cx="12456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0" dirty="0">
                <a:latin typeface="Arial"/>
                <a:cs typeface="Arial"/>
              </a:rPr>
              <a:t>Can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we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bridge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20" dirty="0">
                <a:latin typeface="Arial"/>
                <a:cs typeface="Arial"/>
              </a:rPr>
              <a:t>knowledge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from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80" dirty="0">
                <a:latin typeface="Arial"/>
                <a:cs typeface="Arial"/>
              </a:rPr>
              <a:t>scientific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computing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90" dirty="0">
                <a:latin typeface="Arial"/>
                <a:cs typeface="Arial"/>
              </a:rPr>
              <a:t>and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5" dirty="0">
                <a:latin typeface="Arial"/>
                <a:cs typeface="Arial"/>
              </a:rPr>
              <a:t>machine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25" dirty="0">
                <a:latin typeface="Arial"/>
                <a:cs typeface="Arial"/>
              </a:rPr>
              <a:t>learning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60" dirty="0">
                <a:latin typeface="Arial"/>
                <a:cs typeface="Arial"/>
              </a:rPr>
              <a:t>to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95" dirty="0">
                <a:latin typeface="Arial"/>
                <a:cs typeface="Arial"/>
              </a:rPr>
              <a:t>tackle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these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04" dirty="0">
                <a:latin typeface="Arial"/>
                <a:cs typeface="Arial"/>
              </a:rPr>
              <a:t>challenges?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7800" y="1346200"/>
            <a:ext cx="6324600" cy="355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15"/>
              <p:cNvSpPr txBox="1"/>
              <p:nvPr/>
            </p:nvSpPr>
            <p:spPr>
              <a:xfrm>
                <a:off x="4873638" y="5479807"/>
                <a:ext cx="2835910" cy="40830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2500" spc="-220" dirty="0">
                    <a:solidFill>
                      <a:srgbClr val="202020"/>
                    </a:solidFill>
                    <a:latin typeface="MS Gothic"/>
                    <a:cs typeface="MS Gothic"/>
                  </a:rPr>
                  <a:t>p</a:t>
                </a:r>
                <a:r>
                  <a:rPr sz="2500" spc="-220" dirty="0">
                    <a:solidFill>
                      <a:srgbClr val="202020"/>
                    </a:solidFill>
                    <a:latin typeface="Cambria"/>
                    <a:cs typeface="Cambria"/>
                  </a:rPr>
                  <a:t>(</a:t>
                </a:r>
                <a14:m>
                  <m:oMath xmlns:m="http://schemas.openxmlformats.org/officeDocument/2006/math">
                    <m:r>
                      <a:rPr lang="en-US" sz="2500" i="1" spc="-220" dirty="0" smtClean="0">
                        <a:solidFill>
                          <a:srgbClr val="2020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S Gothic"/>
                      </a:rPr>
                      <m:t>𝜃</m:t>
                    </m:r>
                  </m:oMath>
                </a14:m>
                <a:r>
                  <a:rPr sz="2500" spc="-220" dirty="0">
                    <a:solidFill>
                      <a:srgbClr val="202020"/>
                    </a:solidFill>
                    <a:latin typeface="Lucida Sans Unicode"/>
                    <a:cs typeface="Lucida Sans Unicode"/>
                  </a:rPr>
                  <a:t>|D</a:t>
                </a:r>
                <a:r>
                  <a:rPr sz="2500" spc="-220" dirty="0">
                    <a:solidFill>
                      <a:srgbClr val="202020"/>
                    </a:solidFill>
                    <a:latin typeface="Cambria"/>
                    <a:cs typeface="Cambria"/>
                  </a:rPr>
                  <a:t>)</a:t>
                </a:r>
                <a:r>
                  <a:rPr sz="2500" spc="120" dirty="0">
                    <a:solidFill>
                      <a:srgbClr val="202020"/>
                    </a:solidFill>
                    <a:latin typeface="Cambria"/>
                    <a:cs typeface="Cambria"/>
                  </a:rPr>
                  <a:t> </a:t>
                </a:r>
                <a:r>
                  <a:rPr sz="2500" spc="635" dirty="0">
                    <a:solidFill>
                      <a:srgbClr val="202020"/>
                    </a:solidFill>
                    <a:latin typeface="Lucida Sans Unicode"/>
                    <a:cs typeface="Lucida Sans Unicode"/>
                  </a:rPr>
                  <a:t>/</a:t>
                </a:r>
                <a:r>
                  <a:rPr sz="2500" spc="-120" dirty="0">
                    <a:solidFill>
                      <a:srgbClr val="202020"/>
                    </a:solidFill>
                    <a:latin typeface="Lucida Sans Unicode"/>
                    <a:cs typeface="Lucida Sans Unicode"/>
                  </a:rPr>
                  <a:t> </a:t>
                </a:r>
                <a:r>
                  <a:rPr sz="2500" spc="-254" dirty="0">
                    <a:solidFill>
                      <a:srgbClr val="202020"/>
                    </a:solidFill>
                    <a:latin typeface="MS Gothic"/>
                    <a:cs typeface="MS Gothic"/>
                  </a:rPr>
                  <a:t>p</a:t>
                </a:r>
                <a:r>
                  <a:rPr sz="2500" spc="-254" dirty="0">
                    <a:solidFill>
                      <a:srgbClr val="202020"/>
                    </a:solidFill>
                    <a:latin typeface="Cambria"/>
                    <a:cs typeface="Cambria"/>
                  </a:rPr>
                  <a:t>(</a:t>
                </a:r>
                <a:r>
                  <a:rPr sz="2500" spc="-254" dirty="0">
                    <a:solidFill>
                      <a:srgbClr val="202020"/>
                    </a:solidFill>
                    <a:latin typeface="Lucida Sans Unicode"/>
                    <a:cs typeface="Lucida Sans Unicode"/>
                  </a:rPr>
                  <a:t>D|</a:t>
                </a:r>
                <a14:m>
                  <m:oMath xmlns:m="http://schemas.openxmlformats.org/officeDocument/2006/math">
                    <m:r>
                      <a:rPr lang="en-US" sz="2500" i="1" spc="-254" dirty="0" smtClean="0">
                        <a:solidFill>
                          <a:srgbClr val="2020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S Gothic"/>
                      </a:rPr>
                      <m:t>𝜃</m:t>
                    </m:r>
                  </m:oMath>
                </a14:m>
                <a:r>
                  <a:rPr sz="2500" spc="-254" dirty="0">
                    <a:solidFill>
                      <a:srgbClr val="202020"/>
                    </a:solidFill>
                    <a:latin typeface="Cambria"/>
                    <a:cs typeface="Cambria"/>
                  </a:rPr>
                  <a:t>)</a:t>
                </a:r>
                <a:r>
                  <a:rPr sz="2500" spc="-254" dirty="0">
                    <a:solidFill>
                      <a:srgbClr val="202020"/>
                    </a:solidFill>
                    <a:latin typeface="MS Gothic"/>
                    <a:cs typeface="MS Gothic"/>
                  </a:rPr>
                  <a:t>p</a:t>
                </a:r>
                <a:r>
                  <a:rPr sz="2500" spc="-254" dirty="0">
                    <a:solidFill>
                      <a:srgbClr val="202020"/>
                    </a:solidFill>
                    <a:latin typeface="Cambria"/>
                    <a:cs typeface="Cambria"/>
                  </a:rPr>
                  <a:t>(</a:t>
                </a:r>
                <a14:m>
                  <m:oMath xmlns:m="http://schemas.openxmlformats.org/officeDocument/2006/math">
                    <m:r>
                      <a:rPr lang="en-US" sz="2500" i="1" spc="-254" dirty="0" smtClean="0">
                        <a:solidFill>
                          <a:srgbClr val="20202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S Gothic"/>
                      </a:rPr>
                      <m:t>𝜃</m:t>
                    </m:r>
                  </m:oMath>
                </a14:m>
                <a:r>
                  <a:rPr sz="2500" spc="-254" dirty="0">
                    <a:solidFill>
                      <a:srgbClr val="202020"/>
                    </a:solidFill>
                    <a:latin typeface="Cambria"/>
                    <a:cs typeface="Cambria"/>
                  </a:rPr>
                  <a:t>)</a:t>
                </a:r>
                <a:endParaRPr sz="2500" dirty="0">
                  <a:latin typeface="Cambria"/>
                  <a:cs typeface="Cambria"/>
                </a:endParaRPr>
              </a:p>
            </p:txBody>
          </p:sp>
        </mc:Choice>
        <mc:Fallback xmlns="">
          <p:sp>
            <p:nvSpPr>
              <p:cNvPr id="15" name="object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638" y="5479807"/>
                <a:ext cx="2835910" cy="408305"/>
              </a:xfrm>
              <a:prstGeom prst="rect">
                <a:avLst/>
              </a:prstGeom>
              <a:blipFill>
                <a:blip r:embed="rId5"/>
                <a:stretch>
                  <a:fillRect l="-6222" t="-30303" b="-5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552A-6BC1-AB4B-B13F-176C5E4B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DD726-CEE1-2046-80DA-A7A1831E1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BAE1B-38E3-174A-9D2F-0CDEEEFC9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381000"/>
            <a:ext cx="119253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79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0" y="228600"/>
            <a:ext cx="7453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Physics-informed</a:t>
            </a:r>
            <a:r>
              <a:rPr lang="en-US" spc="-190" dirty="0"/>
              <a:t> </a:t>
            </a:r>
            <a:r>
              <a:rPr spc="-90" dirty="0"/>
              <a:t>Neural</a:t>
            </a:r>
            <a:r>
              <a:rPr spc="-30" dirty="0"/>
              <a:t> Networks</a:t>
            </a:r>
          </a:p>
        </p:txBody>
      </p:sp>
      <p:sp>
        <p:nvSpPr>
          <p:cNvPr id="148" name="object 148"/>
          <p:cNvSpPr txBox="1"/>
          <p:nvPr/>
        </p:nvSpPr>
        <p:spPr>
          <a:xfrm>
            <a:off x="6184900" y="7010400"/>
            <a:ext cx="2834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80" dirty="0">
                <a:solidFill>
                  <a:srgbClr val="720C04"/>
                </a:solidFill>
                <a:latin typeface="Arial"/>
                <a:cs typeface="Arial"/>
              </a:rPr>
              <a:t>Automatic </a:t>
            </a:r>
            <a:r>
              <a:rPr sz="2400" i="1" spc="-95" dirty="0">
                <a:solidFill>
                  <a:srgbClr val="720C04"/>
                </a:solidFill>
                <a:latin typeface="Arial"/>
                <a:cs typeface="Arial"/>
              </a:rPr>
              <a:t>dif</a:t>
            </a:r>
            <a:r>
              <a:rPr sz="2400" i="1" spc="-110" dirty="0">
                <a:solidFill>
                  <a:srgbClr val="720C04"/>
                </a:solidFill>
                <a:latin typeface="Arial"/>
                <a:cs typeface="Arial"/>
              </a:rPr>
              <a:t>f</a:t>
            </a:r>
            <a:r>
              <a:rPr sz="2400" i="1" spc="-210" dirty="0">
                <a:solidFill>
                  <a:srgbClr val="720C04"/>
                </a:solidFill>
                <a:latin typeface="Arial"/>
                <a:cs typeface="Arial"/>
              </a:rPr>
              <a:t>e</a:t>
            </a:r>
            <a:r>
              <a:rPr sz="2400" i="1" spc="-150" dirty="0">
                <a:solidFill>
                  <a:srgbClr val="720C04"/>
                </a:solidFill>
                <a:latin typeface="Arial"/>
                <a:cs typeface="Arial"/>
              </a:rPr>
              <a:t>rentiation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22961" y="8570162"/>
            <a:ext cx="12381230" cy="508000"/>
          </a:xfrm>
          <a:custGeom>
            <a:avLst/>
            <a:gdLst/>
            <a:ahLst/>
            <a:cxnLst/>
            <a:rect l="l" t="t" r="r" b="b"/>
            <a:pathLst>
              <a:path w="12381230" h="508000">
                <a:moveTo>
                  <a:pt x="12381192" y="0"/>
                </a:moveTo>
                <a:lnTo>
                  <a:pt x="0" y="0"/>
                </a:lnTo>
                <a:lnTo>
                  <a:pt x="0" y="254000"/>
                </a:lnTo>
                <a:lnTo>
                  <a:pt x="0" y="508000"/>
                </a:lnTo>
                <a:lnTo>
                  <a:pt x="9161970" y="508000"/>
                </a:lnTo>
                <a:lnTo>
                  <a:pt x="9161970" y="254000"/>
                </a:lnTo>
                <a:lnTo>
                  <a:pt x="12381192" y="254000"/>
                </a:lnTo>
                <a:lnTo>
                  <a:pt x="12381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22961" y="9158173"/>
            <a:ext cx="12122785" cy="508000"/>
          </a:xfrm>
          <a:custGeom>
            <a:avLst/>
            <a:gdLst/>
            <a:ahLst/>
            <a:cxnLst/>
            <a:rect l="l" t="t" r="r" b="b"/>
            <a:pathLst>
              <a:path w="12122785" h="508000">
                <a:moveTo>
                  <a:pt x="12122379" y="0"/>
                </a:moveTo>
                <a:lnTo>
                  <a:pt x="0" y="0"/>
                </a:lnTo>
                <a:lnTo>
                  <a:pt x="0" y="254000"/>
                </a:lnTo>
                <a:lnTo>
                  <a:pt x="0" y="508000"/>
                </a:lnTo>
                <a:lnTo>
                  <a:pt x="1162532" y="508000"/>
                </a:lnTo>
                <a:lnTo>
                  <a:pt x="1162532" y="254000"/>
                </a:lnTo>
                <a:lnTo>
                  <a:pt x="12122379" y="254000"/>
                </a:lnTo>
                <a:lnTo>
                  <a:pt x="12122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114300" y="7492898"/>
            <a:ext cx="12564110" cy="217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95" dirty="0">
                <a:solidFill>
                  <a:srgbClr val="002452"/>
                </a:solidFill>
                <a:latin typeface="Arial"/>
                <a:cs typeface="Arial"/>
              </a:rPr>
              <a:t>Psichogios,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5" dirty="0">
                <a:solidFill>
                  <a:srgbClr val="002452"/>
                </a:solidFill>
                <a:latin typeface="Arial"/>
                <a:cs typeface="Arial"/>
              </a:rPr>
              <a:t>D.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C.,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35" dirty="0">
                <a:solidFill>
                  <a:srgbClr val="002452"/>
                </a:solidFill>
                <a:latin typeface="Arial"/>
                <a:cs typeface="Arial"/>
              </a:rPr>
              <a:t>&amp;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Ungar,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00" dirty="0">
                <a:solidFill>
                  <a:srgbClr val="002452"/>
                </a:solidFill>
                <a:latin typeface="Arial"/>
                <a:cs typeface="Arial"/>
              </a:rPr>
              <a:t>L.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H.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(1992).</a:t>
            </a:r>
            <a:r>
              <a:rPr sz="1800" i="1" spc="-32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65" dirty="0">
                <a:solidFill>
                  <a:srgbClr val="002452"/>
                </a:solidFill>
                <a:latin typeface="Arial"/>
                <a:cs typeface="Arial"/>
              </a:rPr>
              <a:t>A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5" dirty="0">
                <a:solidFill>
                  <a:srgbClr val="002452"/>
                </a:solidFill>
                <a:latin typeface="Arial"/>
                <a:cs typeface="Arial"/>
              </a:rPr>
              <a:t>hybrid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neural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network</a:t>
            </a:r>
            <a:r>
              <a:rPr sz="1800" spc="-95" dirty="0">
                <a:solidFill>
                  <a:srgbClr val="002452"/>
                </a:solidFill>
                <a:latin typeface="Lucida Sans Unicode"/>
                <a:cs typeface="Lucida Sans Unicode"/>
              </a:rPr>
              <a:t>-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first</a:t>
            </a:r>
            <a:r>
              <a:rPr sz="1800" i="1" spc="1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principles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0" dirty="0">
                <a:solidFill>
                  <a:srgbClr val="002452"/>
                </a:solidFill>
                <a:latin typeface="Arial"/>
                <a:cs typeface="Arial"/>
              </a:rPr>
              <a:t>approach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to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95" dirty="0">
                <a:solidFill>
                  <a:srgbClr val="002452"/>
                </a:solidFill>
                <a:latin typeface="Arial"/>
                <a:cs typeface="Arial"/>
              </a:rPr>
              <a:t>process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modeling.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20" dirty="0">
                <a:solidFill>
                  <a:srgbClr val="002452"/>
                </a:solidFill>
                <a:latin typeface="Arial"/>
                <a:cs typeface="Arial"/>
              </a:rPr>
              <a:t>AIChE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Journal,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38(10),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1499-1511.</a:t>
            </a:r>
            <a:endParaRPr sz="1800">
              <a:latin typeface="Arial"/>
              <a:cs typeface="Arial"/>
            </a:endParaRPr>
          </a:p>
          <a:p>
            <a:pPr marL="12700" marR="152400">
              <a:lnSpc>
                <a:spcPts val="2000"/>
              </a:lnSpc>
              <a:spcBef>
                <a:spcPts val="1540"/>
              </a:spcBef>
            </a:pPr>
            <a:r>
              <a:rPr sz="1800" i="1" spc="-155" dirty="0">
                <a:solidFill>
                  <a:srgbClr val="002452"/>
                </a:solidFill>
                <a:latin typeface="Arial"/>
                <a:cs typeface="Arial"/>
              </a:rPr>
              <a:t>Lagaris,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0" dirty="0">
                <a:solidFill>
                  <a:srgbClr val="002452"/>
                </a:solidFill>
                <a:latin typeface="Arial"/>
                <a:cs typeface="Arial"/>
              </a:rPr>
              <a:t>I.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90" dirty="0">
                <a:solidFill>
                  <a:srgbClr val="002452"/>
                </a:solidFill>
                <a:latin typeface="Arial"/>
                <a:cs typeface="Arial"/>
              </a:rPr>
              <a:t>E.,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0" dirty="0">
                <a:solidFill>
                  <a:srgbClr val="002452"/>
                </a:solidFill>
                <a:latin typeface="Arial"/>
                <a:cs typeface="Arial"/>
              </a:rPr>
              <a:t>Likas,</a:t>
            </a:r>
            <a:r>
              <a:rPr sz="1800" i="1" spc="-32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5" dirty="0">
                <a:solidFill>
                  <a:srgbClr val="002452"/>
                </a:solidFill>
                <a:latin typeface="Arial"/>
                <a:cs typeface="Arial"/>
              </a:rPr>
              <a:t>A.,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35" dirty="0">
                <a:solidFill>
                  <a:srgbClr val="002452"/>
                </a:solidFill>
                <a:latin typeface="Arial"/>
                <a:cs typeface="Arial"/>
              </a:rPr>
              <a:t>&amp;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5" dirty="0">
                <a:solidFill>
                  <a:srgbClr val="002452"/>
                </a:solidFill>
                <a:latin typeface="Arial"/>
                <a:cs typeface="Arial"/>
              </a:rPr>
              <a:t>Fotiadis,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5" dirty="0">
                <a:solidFill>
                  <a:srgbClr val="002452"/>
                </a:solidFill>
                <a:latin typeface="Arial"/>
                <a:cs typeface="Arial"/>
              </a:rPr>
              <a:t>D.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0" dirty="0">
                <a:solidFill>
                  <a:srgbClr val="002452"/>
                </a:solidFill>
                <a:latin typeface="Arial"/>
                <a:cs typeface="Arial"/>
              </a:rPr>
              <a:t>I.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(1998).</a:t>
            </a:r>
            <a:r>
              <a:rPr sz="1800" i="1" spc="-32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5" dirty="0">
                <a:solidFill>
                  <a:srgbClr val="002452"/>
                </a:solidFill>
                <a:latin typeface="Arial"/>
                <a:cs typeface="Arial"/>
              </a:rPr>
              <a:t>Artificial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neural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5" dirty="0">
                <a:solidFill>
                  <a:srgbClr val="002452"/>
                </a:solidFill>
                <a:latin typeface="Arial"/>
                <a:cs typeface="Arial"/>
              </a:rPr>
              <a:t>networks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for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solving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ordinary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and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75" dirty="0">
                <a:solidFill>
                  <a:srgbClr val="002452"/>
                </a:solidFill>
                <a:latin typeface="Arial"/>
                <a:cs typeface="Arial"/>
              </a:rPr>
              <a:t>partial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differential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5" dirty="0">
                <a:solidFill>
                  <a:srgbClr val="002452"/>
                </a:solidFill>
                <a:latin typeface="Arial"/>
                <a:cs typeface="Arial"/>
              </a:rPr>
              <a:t>equations.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35" dirty="0">
                <a:solidFill>
                  <a:srgbClr val="002452"/>
                </a:solidFill>
                <a:latin typeface="Arial"/>
                <a:cs typeface="Arial"/>
              </a:rPr>
              <a:t>IEEE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5" dirty="0">
                <a:solidFill>
                  <a:srgbClr val="002452"/>
                </a:solidFill>
                <a:latin typeface="Arial"/>
                <a:cs typeface="Arial"/>
              </a:rPr>
              <a:t>transactions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5" dirty="0">
                <a:solidFill>
                  <a:srgbClr val="002452"/>
                </a:solidFill>
                <a:latin typeface="Arial"/>
                <a:cs typeface="Arial"/>
              </a:rPr>
              <a:t>on </a:t>
            </a:r>
            <a:r>
              <a:rPr sz="1800" i="1" spc="-484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neural</a:t>
            </a:r>
            <a:r>
              <a:rPr sz="1800" i="1" spc="-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networks,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5" dirty="0">
                <a:solidFill>
                  <a:srgbClr val="002452"/>
                </a:solidFill>
                <a:latin typeface="Arial"/>
                <a:cs typeface="Arial"/>
              </a:rPr>
              <a:t>9(5),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5" dirty="0">
                <a:solidFill>
                  <a:srgbClr val="002452"/>
                </a:solidFill>
                <a:latin typeface="Arial"/>
                <a:cs typeface="Arial"/>
              </a:rPr>
              <a:t>987-1000.</a:t>
            </a:r>
            <a:endParaRPr sz="1800">
              <a:latin typeface="Arial"/>
              <a:cs typeface="Arial"/>
            </a:endParaRPr>
          </a:p>
          <a:p>
            <a:pPr marL="12700" marR="188595">
              <a:lnSpc>
                <a:spcPts val="2000"/>
              </a:lnSpc>
              <a:spcBef>
                <a:spcPts val="700"/>
              </a:spcBef>
            </a:pPr>
            <a:r>
              <a:rPr sz="1800" i="1" spc="-185" dirty="0">
                <a:solidFill>
                  <a:srgbClr val="002452"/>
                </a:solidFill>
                <a:latin typeface="Arial"/>
                <a:cs typeface="Arial"/>
              </a:rPr>
              <a:t>Raissi,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0" dirty="0">
                <a:solidFill>
                  <a:srgbClr val="002452"/>
                </a:solidFill>
                <a:latin typeface="Arial"/>
                <a:cs typeface="Arial"/>
              </a:rPr>
              <a:t>M.,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0" dirty="0">
                <a:solidFill>
                  <a:srgbClr val="002452"/>
                </a:solidFill>
                <a:latin typeface="Arial"/>
                <a:cs typeface="Arial"/>
              </a:rPr>
              <a:t>Perdikaris,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95" dirty="0">
                <a:solidFill>
                  <a:srgbClr val="002452"/>
                </a:solidFill>
                <a:latin typeface="Arial"/>
                <a:cs typeface="Arial"/>
              </a:rPr>
              <a:t>P.,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35" dirty="0">
                <a:solidFill>
                  <a:srgbClr val="002452"/>
                </a:solidFill>
                <a:latin typeface="Arial"/>
                <a:cs typeface="Arial"/>
              </a:rPr>
              <a:t>&amp;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Karniadakis,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G.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E.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(2019).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Physics-informed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neural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0" dirty="0">
                <a:solidFill>
                  <a:srgbClr val="002452"/>
                </a:solidFill>
                <a:latin typeface="Arial"/>
                <a:cs typeface="Arial"/>
              </a:rPr>
              <a:t>networks:</a:t>
            </a:r>
            <a:r>
              <a:rPr sz="1800" i="1" spc="-32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65" dirty="0">
                <a:solidFill>
                  <a:srgbClr val="002452"/>
                </a:solidFill>
                <a:latin typeface="Arial"/>
                <a:cs typeface="Arial"/>
              </a:rPr>
              <a:t>A</a:t>
            </a:r>
            <a:r>
              <a:rPr sz="1800" i="1" spc="-22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deep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5" dirty="0">
                <a:solidFill>
                  <a:srgbClr val="002452"/>
                </a:solidFill>
                <a:latin typeface="Arial"/>
                <a:cs typeface="Arial"/>
              </a:rPr>
              <a:t>learning</a:t>
            </a:r>
            <a:r>
              <a:rPr sz="1800" i="1" spc="1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framework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for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solving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forward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and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inverse </a:t>
            </a:r>
            <a:r>
              <a:rPr sz="1800" i="1" spc="-49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problems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involving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0" dirty="0">
                <a:solidFill>
                  <a:srgbClr val="002452"/>
                </a:solidFill>
                <a:latin typeface="Arial"/>
                <a:cs typeface="Arial"/>
              </a:rPr>
              <a:t>nonlinear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75" dirty="0">
                <a:solidFill>
                  <a:srgbClr val="002452"/>
                </a:solidFill>
                <a:latin typeface="Arial"/>
                <a:cs typeface="Arial"/>
              </a:rPr>
              <a:t>partial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differential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5" dirty="0">
                <a:solidFill>
                  <a:srgbClr val="002452"/>
                </a:solidFill>
                <a:latin typeface="Arial"/>
                <a:cs typeface="Arial"/>
              </a:rPr>
              <a:t>equations.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Journal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0" dirty="0">
                <a:solidFill>
                  <a:srgbClr val="002452"/>
                </a:solidFill>
                <a:latin typeface="Arial"/>
                <a:cs typeface="Arial"/>
              </a:rPr>
              <a:t>of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5" dirty="0">
                <a:solidFill>
                  <a:srgbClr val="002452"/>
                </a:solidFill>
                <a:latin typeface="Arial"/>
                <a:cs typeface="Arial"/>
              </a:rPr>
              <a:t>Computational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Physics,</a:t>
            </a:r>
            <a:r>
              <a:rPr sz="1800" i="1" spc="-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5" dirty="0">
                <a:solidFill>
                  <a:srgbClr val="002452"/>
                </a:solidFill>
                <a:latin typeface="Arial"/>
                <a:cs typeface="Arial"/>
              </a:rPr>
              <a:t>378,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5" dirty="0">
                <a:solidFill>
                  <a:srgbClr val="002452"/>
                </a:solidFill>
                <a:latin typeface="Arial"/>
                <a:cs typeface="Arial"/>
              </a:rPr>
              <a:t>686-707.</a:t>
            </a:r>
            <a:endParaRPr sz="1800">
              <a:latin typeface="Arial"/>
              <a:cs typeface="Arial"/>
            </a:endParaRPr>
          </a:p>
          <a:p>
            <a:pPr marL="12700" marR="421005">
              <a:lnSpc>
                <a:spcPts val="2000"/>
              </a:lnSpc>
              <a:spcBef>
                <a:spcPts val="600"/>
              </a:spcBef>
            </a:pPr>
            <a:r>
              <a:rPr sz="1800" i="1" spc="-185" dirty="0">
                <a:solidFill>
                  <a:srgbClr val="002452"/>
                </a:solidFill>
                <a:latin typeface="Arial"/>
                <a:cs typeface="Arial"/>
              </a:rPr>
              <a:t>Lu,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L.,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60" dirty="0">
                <a:solidFill>
                  <a:srgbClr val="002452"/>
                </a:solidFill>
                <a:latin typeface="Arial"/>
                <a:cs typeface="Arial"/>
              </a:rPr>
              <a:t>Meng,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X.,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5" dirty="0">
                <a:solidFill>
                  <a:srgbClr val="002452"/>
                </a:solidFill>
                <a:latin typeface="Arial"/>
                <a:cs typeface="Arial"/>
              </a:rPr>
              <a:t>Mao,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4" dirty="0">
                <a:solidFill>
                  <a:srgbClr val="002452"/>
                </a:solidFill>
                <a:latin typeface="Arial"/>
                <a:cs typeface="Arial"/>
              </a:rPr>
              <a:t>Z.,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35" dirty="0">
                <a:solidFill>
                  <a:srgbClr val="002452"/>
                </a:solidFill>
                <a:latin typeface="Arial"/>
                <a:cs typeface="Arial"/>
              </a:rPr>
              <a:t>&amp;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0" dirty="0">
                <a:solidFill>
                  <a:srgbClr val="002452"/>
                </a:solidFill>
                <a:latin typeface="Arial"/>
                <a:cs typeface="Arial"/>
              </a:rPr>
              <a:t>Karniadakis,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G.</a:t>
            </a:r>
            <a:r>
              <a:rPr sz="1800" i="1" spc="-17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15" dirty="0">
                <a:solidFill>
                  <a:srgbClr val="002452"/>
                </a:solidFill>
                <a:latin typeface="Arial"/>
                <a:cs typeface="Arial"/>
              </a:rPr>
              <a:t>E.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(2019).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55" dirty="0">
                <a:solidFill>
                  <a:srgbClr val="002452"/>
                </a:solidFill>
                <a:latin typeface="Arial"/>
                <a:cs typeface="Arial"/>
              </a:rPr>
              <a:t>DeepXDE:</a:t>
            </a:r>
            <a:r>
              <a:rPr sz="1800" i="1" spc="-32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265" dirty="0">
                <a:solidFill>
                  <a:srgbClr val="002452"/>
                </a:solidFill>
                <a:latin typeface="Arial"/>
                <a:cs typeface="Arial"/>
              </a:rPr>
              <a:t>A</a:t>
            </a:r>
            <a:r>
              <a:rPr sz="1800" i="1" spc="-22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80" dirty="0">
                <a:solidFill>
                  <a:srgbClr val="002452"/>
                </a:solidFill>
                <a:latin typeface="Arial"/>
                <a:cs typeface="Arial"/>
              </a:rPr>
              <a:t>deep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35" dirty="0">
                <a:solidFill>
                  <a:srgbClr val="002452"/>
                </a:solidFill>
                <a:latin typeface="Arial"/>
                <a:cs typeface="Arial"/>
              </a:rPr>
              <a:t>learning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5" dirty="0">
                <a:solidFill>
                  <a:srgbClr val="002452"/>
                </a:solidFill>
                <a:latin typeface="Arial"/>
                <a:cs typeface="Arial"/>
              </a:rPr>
              <a:t>library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for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75" dirty="0">
                <a:solidFill>
                  <a:srgbClr val="002452"/>
                </a:solidFill>
                <a:latin typeface="Arial"/>
                <a:cs typeface="Arial"/>
              </a:rPr>
              <a:t>solving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differential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45" dirty="0">
                <a:solidFill>
                  <a:srgbClr val="002452"/>
                </a:solidFill>
                <a:latin typeface="Arial"/>
                <a:cs typeface="Arial"/>
              </a:rPr>
              <a:t>equations.</a:t>
            </a:r>
            <a:r>
              <a:rPr sz="1800" i="1" spc="5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00" dirty="0">
                <a:solidFill>
                  <a:srgbClr val="002452"/>
                </a:solidFill>
                <a:latin typeface="Arial"/>
                <a:cs typeface="Arial"/>
              </a:rPr>
              <a:t>arXiv</a:t>
            </a:r>
            <a:r>
              <a:rPr sz="1800" i="1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95" dirty="0">
                <a:solidFill>
                  <a:srgbClr val="002452"/>
                </a:solidFill>
                <a:latin typeface="Arial"/>
                <a:cs typeface="Arial"/>
              </a:rPr>
              <a:t>preprint</a:t>
            </a:r>
            <a:r>
              <a:rPr sz="1800" i="1" spc="1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110" dirty="0">
                <a:solidFill>
                  <a:srgbClr val="002452"/>
                </a:solidFill>
                <a:latin typeface="Arial"/>
                <a:cs typeface="Arial"/>
              </a:rPr>
              <a:t>arXiv: </a:t>
            </a:r>
            <a:r>
              <a:rPr sz="1800" i="1" spc="-490" dirty="0">
                <a:solidFill>
                  <a:srgbClr val="002452"/>
                </a:solidFill>
                <a:latin typeface="Arial"/>
                <a:cs typeface="Arial"/>
              </a:rPr>
              <a:t> </a:t>
            </a:r>
            <a:r>
              <a:rPr sz="1800" i="1" spc="-80" dirty="0">
                <a:solidFill>
                  <a:srgbClr val="002452"/>
                </a:solidFill>
                <a:latin typeface="Arial"/>
                <a:cs typeface="Arial"/>
              </a:rPr>
              <a:t>1907.04502.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F4B13-2FF4-1146-AB52-E2C18C87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1452829"/>
            <a:ext cx="118745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4170" y="305816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pc="-99" dirty="0"/>
              <a:t>Introduction:</a:t>
            </a:r>
            <a:r>
              <a:rPr spc="225" dirty="0"/>
              <a:t> </a:t>
            </a:r>
            <a:r>
              <a:rPr spc="-56" dirty="0"/>
              <a:t>PINNs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02954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385669"/>
            <a:ext cx="6614551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dirty="0">
                <a:latin typeface="Tahoma"/>
                <a:cs typeface="Tahoma"/>
              </a:rPr>
              <a:t>PINNs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-</a:t>
            </a:r>
            <a:r>
              <a:rPr sz="2818" spc="-70" dirty="0">
                <a:latin typeface="Tahoma"/>
                <a:cs typeface="Tahoma"/>
              </a:rPr>
              <a:t> Neural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networks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that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55" dirty="0">
                <a:latin typeface="Tahoma"/>
                <a:cs typeface="Tahoma"/>
              </a:rPr>
              <a:t>are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trained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to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1725" y="1500693"/>
            <a:ext cx="4925121" cy="692497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183" dirty="0">
                <a:latin typeface="Arial"/>
                <a:cs typeface="Arial"/>
              </a:rPr>
              <a:t>solve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supervised</a:t>
            </a:r>
            <a:r>
              <a:rPr sz="2818" b="1" spc="28" dirty="0">
                <a:latin typeface="Arial"/>
                <a:cs typeface="Arial"/>
              </a:rPr>
              <a:t> </a:t>
            </a:r>
            <a:r>
              <a:rPr sz="2818" b="1" spc="-113" dirty="0">
                <a:latin typeface="Arial"/>
                <a:cs typeface="Arial"/>
              </a:rPr>
              <a:t>learning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13" dirty="0">
                <a:latin typeface="Arial"/>
                <a:cs typeface="Arial"/>
              </a:rPr>
              <a:t>tasks</a:t>
            </a:r>
            <a:endParaRPr sz="2818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6834" y="1932574"/>
            <a:ext cx="6163559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56" dirty="0">
                <a:latin typeface="Arial"/>
                <a:cs typeface="Arial"/>
              </a:rPr>
              <a:t>while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13" dirty="0">
                <a:latin typeface="Arial"/>
                <a:cs typeface="Arial"/>
              </a:rPr>
              <a:t>respecting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laws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(PDEs)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5303" y="2531032"/>
            <a:ext cx="135331" cy="1353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303" y="2923287"/>
            <a:ext cx="135331" cy="1353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3853442"/>
            <a:ext cx="167976" cy="16797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5303" y="4349639"/>
            <a:ext cx="135331" cy="13533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5303" y="4741894"/>
            <a:ext cx="135331" cy="1353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9954" y="2316759"/>
            <a:ext cx="11276593" cy="3588193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748061">
              <a:spcBef>
                <a:spcPts val="268"/>
              </a:spcBef>
            </a:pPr>
            <a:r>
              <a:rPr sz="2536" spc="-70" dirty="0">
                <a:latin typeface="Arial"/>
                <a:cs typeface="Arial"/>
              </a:rPr>
              <a:t>Data-</a:t>
            </a:r>
            <a:r>
              <a:rPr sz="2536" dirty="0">
                <a:latin typeface="Arial"/>
                <a:cs typeface="Arial"/>
              </a:rPr>
              <a:t>driven</a:t>
            </a:r>
            <a:r>
              <a:rPr sz="2536" spc="42" dirty="0">
                <a:latin typeface="Arial"/>
                <a:cs typeface="Arial"/>
              </a:rPr>
              <a:t> </a:t>
            </a:r>
            <a:r>
              <a:rPr sz="2536" spc="-28" dirty="0">
                <a:latin typeface="Arial"/>
                <a:cs typeface="Arial"/>
              </a:rPr>
              <a:t>solution</a:t>
            </a:r>
            <a:r>
              <a:rPr sz="2536" spc="42" dirty="0">
                <a:latin typeface="Arial"/>
                <a:cs typeface="Arial"/>
              </a:rPr>
              <a:t> </a:t>
            </a:r>
            <a:r>
              <a:rPr sz="2536" spc="-85" dirty="0">
                <a:latin typeface="Arial"/>
                <a:cs typeface="Arial"/>
              </a:rPr>
              <a:t>[</a:t>
            </a:r>
            <a:r>
              <a:rPr sz="2536" spc="-85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Raissi</a:t>
            </a:r>
            <a:r>
              <a:rPr sz="2536" spc="42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et</a:t>
            </a:r>
            <a:r>
              <a:rPr sz="2536" spc="42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al.(2017a)Raissi,</a:t>
            </a:r>
            <a:r>
              <a:rPr sz="2536" spc="42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Perdikaris,</a:t>
            </a:r>
            <a:r>
              <a:rPr sz="2536" spc="42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28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and</a:t>
            </a:r>
            <a:r>
              <a:rPr sz="2536" spc="42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28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Karniadakis</a:t>
            </a:r>
            <a:r>
              <a:rPr sz="2536" spc="-28" dirty="0">
                <a:latin typeface="Arial"/>
                <a:cs typeface="Arial"/>
              </a:rPr>
              <a:t>]</a:t>
            </a:r>
            <a:endParaRPr sz="2536">
              <a:latin typeface="Arial"/>
              <a:cs typeface="Arial"/>
            </a:endParaRPr>
          </a:p>
          <a:p>
            <a:pPr marL="748061">
              <a:spcBef>
                <a:spcPts val="42"/>
              </a:spcBef>
            </a:pPr>
            <a:r>
              <a:rPr sz="2536" spc="-70" dirty="0">
                <a:latin typeface="Arial"/>
                <a:cs typeface="Arial"/>
              </a:rPr>
              <a:t>Data-</a:t>
            </a:r>
            <a:r>
              <a:rPr sz="2536" dirty="0">
                <a:latin typeface="Arial"/>
                <a:cs typeface="Arial"/>
              </a:rPr>
              <a:t>driven</a:t>
            </a:r>
            <a:r>
              <a:rPr sz="2536" spc="28" dirty="0">
                <a:latin typeface="Arial"/>
                <a:cs typeface="Arial"/>
              </a:rPr>
              <a:t> </a:t>
            </a:r>
            <a:r>
              <a:rPr sz="2536" spc="-85" dirty="0">
                <a:latin typeface="Arial"/>
                <a:cs typeface="Arial"/>
              </a:rPr>
              <a:t>discovery</a:t>
            </a:r>
            <a:r>
              <a:rPr sz="2536" spc="28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of</a:t>
            </a:r>
            <a:r>
              <a:rPr sz="2536" spc="42" dirty="0">
                <a:latin typeface="Arial"/>
                <a:cs typeface="Arial"/>
              </a:rPr>
              <a:t> </a:t>
            </a:r>
            <a:r>
              <a:rPr sz="2536" spc="-56" dirty="0">
                <a:latin typeface="Arial"/>
                <a:cs typeface="Arial"/>
              </a:rPr>
              <a:t>PDEs</a:t>
            </a:r>
            <a:endParaRPr sz="2536">
              <a:latin typeface="Arial"/>
              <a:cs typeface="Arial"/>
            </a:endParaRPr>
          </a:p>
          <a:p>
            <a:pPr marL="748061">
              <a:spcBef>
                <a:spcPts val="42"/>
              </a:spcBef>
            </a:pPr>
            <a:r>
              <a:rPr sz="2536" spc="-85" dirty="0">
                <a:latin typeface="Arial"/>
                <a:cs typeface="Arial"/>
              </a:rPr>
              <a:t>[</a:t>
            </a:r>
            <a:r>
              <a:rPr sz="2536" spc="-85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Raissi</a:t>
            </a:r>
            <a:r>
              <a:rPr sz="2536" spc="56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et</a:t>
            </a:r>
            <a:r>
              <a:rPr sz="2536" spc="56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al.(2017b)Raissi,</a:t>
            </a:r>
            <a:r>
              <a:rPr sz="2536" spc="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Perdikaris,</a:t>
            </a:r>
            <a:r>
              <a:rPr sz="2536" spc="56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28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and</a:t>
            </a:r>
            <a:r>
              <a:rPr sz="2536" spc="70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 </a:t>
            </a:r>
            <a:r>
              <a:rPr sz="2536" spc="-28" dirty="0">
                <a:solidFill>
                  <a:srgbClr val="FF0000"/>
                </a:solidFill>
                <a:latin typeface="Arial"/>
                <a:cs typeface="Arial"/>
                <a:hlinkClick r:id="rId8" action="ppaction://hlinksldjump"/>
              </a:rPr>
              <a:t>Karniadakis</a:t>
            </a:r>
            <a:r>
              <a:rPr sz="2536" spc="-28" dirty="0">
                <a:latin typeface="Arial"/>
                <a:cs typeface="Arial"/>
              </a:rPr>
              <a:t>]</a:t>
            </a:r>
            <a:endParaRPr sz="2536">
              <a:latin typeface="Arial"/>
              <a:cs typeface="Arial"/>
            </a:endParaRPr>
          </a:p>
          <a:p>
            <a:pPr marL="35792">
              <a:spcBef>
                <a:spcPts val="1170"/>
              </a:spcBef>
            </a:pPr>
            <a:r>
              <a:rPr sz="2818" dirty="0">
                <a:latin typeface="Tahoma"/>
                <a:cs typeface="Tahoma"/>
              </a:rPr>
              <a:t>Two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distinct</a:t>
            </a:r>
            <a:r>
              <a:rPr sz="2818" spc="-99" dirty="0">
                <a:latin typeface="Tahoma"/>
                <a:cs typeface="Tahoma"/>
              </a:rPr>
              <a:t> types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algorithms</a:t>
            </a:r>
            <a:endParaRPr sz="2818">
              <a:latin typeface="Tahoma"/>
              <a:cs typeface="Tahoma"/>
            </a:endParaRPr>
          </a:p>
          <a:p>
            <a:pPr marL="748061" marR="323921">
              <a:lnSpc>
                <a:spcPct val="101499"/>
              </a:lnSpc>
              <a:spcBef>
                <a:spcPts val="507"/>
              </a:spcBef>
            </a:pPr>
            <a:r>
              <a:rPr sz="2536" spc="-28" dirty="0">
                <a:latin typeface="Arial"/>
                <a:cs typeface="Arial"/>
              </a:rPr>
              <a:t>New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family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of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i="1" dirty="0">
                <a:latin typeface="Calibri"/>
                <a:cs typeface="Calibri"/>
              </a:rPr>
              <a:t>data-efficient</a:t>
            </a:r>
            <a:r>
              <a:rPr sz="2536" i="1" spc="225" dirty="0">
                <a:latin typeface="Calibri"/>
                <a:cs typeface="Calibri"/>
              </a:rPr>
              <a:t> </a:t>
            </a:r>
            <a:r>
              <a:rPr sz="2536" spc="-70" dirty="0">
                <a:latin typeface="Arial"/>
                <a:cs typeface="Arial"/>
              </a:rPr>
              <a:t>spatio-</a:t>
            </a:r>
            <a:r>
              <a:rPr sz="2536" spc="-28" dirty="0">
                <a:latin typeface="Arial"/>
                <a:cs typeface="Arial"/>
              </a:rPr>
              <a:t>temporal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function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spc="-28" dirty="0">
                <a:latin typeface="Arial"/>
                <a:cs typeface="Arial"/>
              </a:rPr>
              <a:t>approximators </a:t>
            </a:r>
            <a:r>
              <a:rPr sz="2536" dirty="0">
                <a:latin typeface="Arial"/>
                <a:cs typeface="Arial"/>
              </a:rPr>
              <a:t>Arbitrary</a:t>
            </a:r>
            <a:r>
              <a:rPr sz="2536" spc="70" dirty="0">
                <a:latin typeface="Arial"/>
                <a:cs typeface="Arial"/>
              </a:rPr>
              <a:t> </a:t>
            </a:r>
            <a:r>
              <a:rPr sz="2536" spc="-70" dirty="0">
                <a:latin typeface="Arial"/>
                <a:cs typeface="Arial"/>
              </a:rPr>
              <a:t>accurate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RK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time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spc="-99" dirty="0">
                <a:latin typeface="Arial"/>
                <a:cs typeface="Arial"/>
              </a:rPr>
              <a:t>steppers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with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potentially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dirty="0">
                <a:latin typeface="Arial"/>
                <a:cs typeface="Arial"/>
              </a:rPr>
              <a:t>unlimited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spc="-56" dirty="0">
                <a:latin typeface="Arial"/>
                <a:cs typeface="Arial"/>
              </a:rPr>
              <a:t>number</a:t>
            </a:r>
            <a:r>
              <a:rPr sz="2536" spc="85" dirty="0">
                <a:latin typeface="Arial"/>
                <a:cs typeface="Arial"/>
              </a:rPr>
              <a:t> </a:t>
            </a:r>
            <a:r>
              <a:rPr sz="2536" spc="-70" dirty="0">
                <a:latin typeface="Arial"/>
                <a:cs typeface="Arial"/>
              </a:rPr>
              <a:t>of </a:t>
            </a:r>
            <a:r>
              <a:rPr sz="2536" spc="-28" dirty="0">
                <a:latin typeface="Arial"/>
                <a:cs typeface="Arial"/>
              </a:rPr>
              <a:t>stages</a:t>
            </a:r>
            <a:endParaRPr sz="2536">
              <a:latin typeface="Arial"/>
              <a:cs typeface="Arial"/>
            </a:endParaRPr>
          </a:p>
          <a:p>
            <a:pPr marL="35792">
              <a:spcBef>
                <a:spcPts val="888"/>
              </a:spcBef>
            </a:pPr>
            <a:r>
              <a:rPr sz="2818" spc="-28" dirty="0">
                <a:latin typeface="Tahoma"/>
                <a:cs typeface="Tahoma"/>
              </a:rPr>
              <a:t>Paper: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[</a:t>
            </a:r>
            <a:r>
              <a:rPr sz="2818" spc="-85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Raissi</a:t>
            </a:r>
            <a:r>
              <a:rPr sz="2818" spc="-99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 </a:t>
            </a:r>
            <a:r>
              <a:rPr sz="2818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et</a:t>
            </a:r>
            <a:r>
              <a:rPr sz="2818" spc="-113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 </a:t>
            </a:r>
            <a:r>
              <a:rPr sz="2818" spc="-85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al.(2019)Raissi,</a:t>
            </a:r>
            <a:r>
              <a:rPr sz="2818" spc="-113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 </a:t>
            </a:r>
            <a:r>
              <a:rPr sz="2818" spc="-70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Perdikaris,</a:t>
            </a:r>
            <a:r>
              <a:rPr sz="2818" spc="-99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 </a:t>
            </a:r>
            <a:r>
              <a:rPr sz="2818" spc="-70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and</a:t>
            </a:r>
            <a:r>
              <a:rPr sz="2818" spc="-99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 </a:t>
            </a:r>
            <a:r>
              <a:rPr sz="2818" spc="-28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Karniadakis</a:t>
            </a:r>
            <a:r>
              <a:rPr sz="2818" spc="-28" dirty="0">
                <a:latin typeface="Tahoma"/>
                <a:cs typeface="Tahoma"/>
              </a:rPr>
              <a:t>]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29451" y="5636400"/>
            <a:ext cx="167976" cy="167976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10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1EF0-A7BC-36C9-9819-7899DB48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609600"/>
            <a:ext cx="5262245" cy="677108"/>
          </a:xfrm>
        </p:spPr>
        <p:txBody>
          <a:bodyPr/>
          <a:lstStyle/>
          <a:p>
            <a:r>
              <a:rPr lang="en-US" sz="4400" dirty="0" err="1"/>
              <a:t>Runga-Kutta</a:t>
            </a:r>
            <a:r>
              <a:rPr lang="en-US" sz="4400" dirty="0"/>
              <a:t> (RK)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6733-843F-15E5-1A45-DE03953B4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058" y="2057400"/>
            <a:ext cx="12330684" cy="5416868"/>
          </a:xfrm>
        </p:spPr>
        <p:txBody>
          <a:bodyPr/>
          <a:lstStyle/>
          <a:p>
            <a:endParaRPr lang="en-US" sz="3200" dirty="0"/>
          </a:p>
          <a:p>
            <a:r>
              <a:rPr lang="en-US" sz="3200" dirty="0"/>
              <a:t>• The Runge-</a:t>
            </a:r>
            <a:r>
              <a:rPr lang="en-US" sz="3200" dirty="0" err="1"/>
              <a:t>Kutta</a:t>
            </a:r>
            <a:r>
              <a:rPr lang="en-US" sz="3200" dirty="0"/>
              <a:t> method is the most popular method for solving ordinary differential equations (ODEs) by means of numerical approximations.</a:t>
            </a:r>
          </a:p>
          <a:p>
            <a:endParaRPr lang="en-US" sz="3200" dirty="0"/>
          </a:p>
          <a:p>
            <a:r>
              <a:rPr lang="en-US" sz="3200" dirty="0"/>
              <a:t>• There are several versions of the method depending on the desired accuracy.</a:t>
            </a:r>
          </a:p>
          <a:p>
            <a:endParaRPr lang="en-US" sz="3200" dirty="0"/>
          </a:p>
          <a:p>
            <a:r>
              <a:rPr lang="en-US" sz="3200" dirty="0"/>
              <a:t>• The most popular RK method is of fourth order (i.e., RK-4), which in simpler terms means that the error is of the order of h4 , abbreviated as O(h4).</a:t>
            </a:r>
          </a:p>
        </p:txBody>
      </p:sp>
    </p:spTree>
    <p:extLst>
      <p:ext uri="{BB962C8B-B14F-4D97-AF65-F5344CB8AC3E}">
        <p14:creationId xmlns:p14="http://schemas.microsoft.com/office/powerpoint/2010/main" val="3632238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788314" y="163144"/>
            <a:ext cx="11428171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6779" y="5973298"/>
            <a:ext cx="98609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3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8222" y="401600"/>
            <a:ext cx="8340320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2540481"/>
            <a:ext cx="167976" cy="167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9954" y="2323232"/>
            <a:ext cx="860643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127" dirty="0">
                <a:latin typeface="Tahoma"/>
                <a:cs typeface="Tahoma"/>
              </a:rPr>
              <a:t>However,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many</a:t>
            </a:r>
            <a:r>
              <a:rPr sz="2818" spc="-70" dirty="0">
                <a:latin typeface="Tahoma"/>
                <a:cs typeface="Tahoma"/>
              </a:rPr>
              <a:t> physical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and</a:t>
            </a:r>
            <a:r>
              <a:rPr sz="2818" spc="-56" dirty="0">
                <a:latin typeface="Tahoma"/>
                <a:cs typeface="Tahoma"/>
              </a:rPr>
              <a:t> biological </a:t>
            </a:r>
            <a:r>
              <a:rPr sz="2818" spc="-127" dirty="0">
                <a:latin typeface="Tahoma"/>
                <a:cs typeface="Tahoma"/>
              </a:rPr>
              <a:t>systems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consist of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18188" y="2438255"/>
            <a:ext cx="25609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prior</a:t>
            </a:r>
            <a:r>
              <a:rPr sz="2818" b="1" spc="-70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knowledge</a:t>
            </a:r>
            <a:endParaRPr sz="281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7" y="2866196"/>
            <a:ext cx="3969447" cy="397303"/>
          </a:xfrm>
          <a:custGeom>
            <a:avLst/>
            <a:gdLst/>
            <a:ahLst/>
            <a:cxnLst/>
            <a:rect l="l" t="t" r="r" b="b"/>
            <a:pathLst>
              <a:path w="1408430" h="140969">
                <a:moveTo>
                  <a:pt x="1407820" y="0"/>
                </a:moveTo>
                <a:lnTo>
                  <a:pt x="1407820" y="0"/>
                </a:lnTo>
                <a:lnTo>
                  <a:pt x="0" y="0"/>
                </a:lnTo>
                <a:lnTo>
                  <a:pt x="0" y="140589"/>
                </a:lnTo>
                <a:lnTo>
                  <a:pt x="1407820" y="140589"/>
                </a:lnTo>
                <a:lnTo>
                  <a:pt x="1407820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9" name="object 9"/>
          <p:cNvSpPr txBox="1"/>
          <p:nvPr/>
        </p:nvSpPr>
        <p:spPr>
          <a:xfrm>
            <a:off x="1039953" y="2751136"/>
            <a:ext cx="11441238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b="1" spc="-127" dirty="0">
                <a:latin typeface="Arial"/>
                <a:cs typeface="Arial"/>
              </a:rPr>
              <a:t>encoded</a:t>
            </a:r>
            <a:r>
              <a:rPr sz="2818" b="1" spc="-56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in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laws</a:t>
            </a:r>
            <a:r>
              <a:rPr sz="2818" spc="-155" dirty="0">
                <a:latin typeface="Tahoma"/>
                <a:cs typeface="Tahoma"/>
              </a:rPr>
              <a:t>,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Newton’s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motion,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Maxwell’s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of </a:t>
            </a:r>
            <a:r>
              <a:rPr sz="2818" spc="-28" dirty="0">
                <a:latin typeface="Tahoma"/>
                <a:cs typeface="Tahoma"/>
              </a:rPr>
              <a:t>electromagnetism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6779" y="5973298"/>
            <a:ext cx="98609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4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5098" y="401600"/>
            <a:ext cx="8298197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2540481"/>
            <a:ext cx="167976" cy="167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9954" y="2323232"/>
            <a:ext cx="860643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127" dirty="0">
                <a:latin typeface="Tahoma"/>
                <a:cs typeface="Tahoma"/>
              </a:rPr>
              <a:t>However,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many</a:t>
            </a:r>
            <a:r>
              <a:rPr sz="2818" spc="-70" dirty="0">
                <a:latin typeface="Tahoma"/>
                <a:cs typeface="Tahoma"/>
              </a:rPr>
              <a:t> physical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and</a:t>
            </a:r>
            <a:r>
              <a:rPr sz="2818" spc="-56" dirty="0">
                <a:latin typeface="Tahoma"/>
                <a:cs typeface="Tahoma"/>
              </a:rPr>
              <a:t> biological </a:t>
            </a:r>
            <a:r>
              <a:rPr sz="2818" spc="-127" dirty="0">
                <a:latin typeface="Tahoma"/>
                <a:cs typeface="Tahoma"/>
              </a:rPr>
              <a:t>systems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consist of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18188" y="2438255"/>
            <a:ext cx="25609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prior</a:t>
            </a:r>
            <a:r>
              <a:rPr sz="2818" b="1" spc="-70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knowledge</a:t>
            </a:r>
            <a:endParaRPr sz="281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7" y="2866196"/>
            <a:ext cx="3969447" cy="397303"/>
          </a:xfrm>
          <a:custGeom>
            <a:avLst/>
            <a:gdLst/>
            <a:ahLst/>
            <a:cxnLst/>
            <a:rect l="l" t="t" r="r" b="b"/>
            <a:pathLst>
              <a:path w="1408430" h="140969">
                <a:moveTo>
                  <a:pt x="1407820" y="0"/>
                </a:moveTo>
                <a:lnTo>
                  <a:pt x="1407820" y="0"/>
                </a:lnTo>
                <a:lnTo>
                  <a:pt x="0" y="0"/>
                </a:lnTo>
                <a:lnTo>
                  <a:pt x="0" y="140589"/>
                </a:lnTo>
                <a:lnTo>
                  <a:pt x="1407820" y="140589"/>
                </a:lnTo>
                <a:lnTo>
                  <a:pt x="1407820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9" name="object 9"/>
          <p:cNvSpPr txBox="1"/>
          <p:nvPr/>
        </p:nvSpPr>
        <p:spPr>
          <a:xfrm>
            <a:off x="1039953" y="2751136"/>
            <a:ext cx="11441238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b="1" spc="-127" dirty="0">
                <a:latin typeface="Arial"/>
                <a:cs typeface="Arial"/>
              </a:rPr>
              <a:t>encoded</a:t>
            </a:r>
            <a:r>
              <a:rPr sz="2818" b="1" spc="-56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in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laws</a:t>
            </a:r>
            <a:r>
              <a:rPr sz="2818" spc="-155" dirty="0">
                <a:latin typeface="Tahoma"/>
                <a:cs typeface="Tahoma"/>
              </a:rPr>
              <a:t>,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Newton’s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motion,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Maxwell’s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of </a:t>
            </a:r>
            <a:r>
              <a:rPr sz="2818" spc="-28" dirty="0">
                <a:latin typeface="Tahoma"/>
                <a:cs typeface="Tahoma"/>
              </a:rPr>
              <a:t>electromagnetism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3897969"/>
            <a:ext cx="167976" cy="1679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80936" y="3795742"/>
            <a:ext cx="42557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dirty="0">
                <a:latin typeface="Arial"/>
                <a:cs typeface="Arial"/>
              </a:rPr>
              <a:t>a</a:t>
            </a:r>
            <a:r>
              <a:rPr sz="2818" b="1" spc="42" dirty="0">
                <a:latin typeface="Arial"/>
                <a:cs typeface="Arial"/>
              </a:rPr>
              <a:t> </a:t>
            </a:r>
            <a:r>
              <a:rPr sz="2818" b="1" spc="-85" dirty="0">
                <a:latin typeface="Arial"/>
                <a:cs typeface="Arial"/>
              </a:rPr>
              <a:t>regularization</a:t>
            </a:r>
            <a:r>
              <a:rPr sz="2818" b="1" spc="56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constraint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953" y="3680720"/>
            <a:ext cx="1127480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  <a:tabLst>
                <a:tab pos="9404456" algn="l"/>
              </a:tabLst>
            </a:pPr>
            <a:r>
              <a:rPr sz="2818" dirty="0">
                <a:latin typeface="Tahoma"/>
                <a:cs typeface="Tahoma"/>
              </a:rPr>
              <a:t>This</a:t>
            </a:r>
            <a:r>
              <a:rPr sz="2818" spc="-70" dirty="0">
                <a:latin typeface="Tahoma"/>
                <a:cs typeface="Tahoma"/>
              </a:rPr>
              <a:t> prior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information</a:t>
            </a:r>
            <a:r>
              <a:rPr sz="2818" spc="-56" dirty="0">
                <a:latin typeface="Tahoma"/>
                <a:cs typeface="Tahoma"/>
              </a:rPr>
              <a:t> can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act</a:t>
            </a:r>
            <a:r>
              <a:rPr sz="2818" spc="-70" dirty="0">
                <a:latin typeface="Tahoma"/>
                <a:cs typeface="Tahoma"/>
              </a:rPr>
              <a:t> as</a:t>
            </a:r>
            <a:r>
              <a:rPr sz="2818" dirty="0">
                <a:latin typeface="Tahoma"/>
                <a:cs typeface="Tahoma"/>
              </a:rPr>
              <a:t>	that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reduces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9954" y="4108622"/>
            <a:ext cx="571614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169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space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admissible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solutions</a:t>
            </a:r>
            <a:r>
              <a:rPr sz="2818" spc="52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=</a:t>
            </a:r>
            <a:r>
              <a:rPr sz="2818" i="1" spc="-70" dirty="0">
                <a:latin typeface="Meiryo UI"/>
                <a:cs typeface="Meiryo UI"/>
              </a:rPr>
              <a:t>⇒</a:t>
            </a:r>
            <a:endParaRPr sz="2818">
              <a:latin typeface="Meiryo UI"/>
              <a:cs typeface="Meiryo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8836" y="4223649"/>
            <a:ext cx="5295576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remove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unrealistic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that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834" y="4651553"/>
            <a:ext cx="10780860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56" dirty="0">
                <a:latin typeface="Arial"/>
                <a:cs typeface="Arial"/>
              </a:rPr>
              <a:t>violate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fundamental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conservation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laws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(mass,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momentum,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energy)</a:t>
            </a:r>
            <a:endParaRPr sz="2818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6779" y="5973298"/>
            <a:ext cx="98609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5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3121" y="502300"/>
            <a:ext cx="14830841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2540481"/>
            <a:ext cx="167976" cy="167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9954" y="2323232"/>
            <a:ext cx="860643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127" dirty="0">
                <a:latin typeface="Tahoma"/>
                <a:cs typeface="Tahoma"/>
              </a:rPr>
              <a:t>However,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many</a:t>
            </a:r>
            <a:r>
              <a:rPr sz="2818" spc="-70" dirty="0">
                <a:latin typeface="Tahoma"/>
                <a:cs typeface="Tahoma"/>
              </a:rPr>
              <a:t> physical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and</a:t>
            </a:r>
            <a:r>
              <a:rPr sz="2818" spc="-56" dirty="0">
                <a:latin typeface="Tahoma"/>
                <a:cs typeface="Tahoma"/>
              </a:rPr>
              <a:t> biological </a:t>
            </a:r>
            <a:r>
              <a:rPr sz="2818" spc="-127" dirty="0">
                <a:latin typeface="Tahoma"/>
                <a:cs typeface="Tahoma"/>
              </a:rPr>
              <a:t>systems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consist of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18188" y="2438255"/>
            <a:ext cx="25609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prior</a:t>
            </a:r>
            <a:r>
              <a:rPr sz="2818" b="1" spc="-70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knowledge</a:t>
            </a:r>
            <a:endParaRPr sz="281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7" y="2866196"/>
            <a:ext cx="3969447" cy="397303"/>
          </a:xfrm>
          <a:custGeom>
            <a:avLst/>
            <a:gdLst/>
            <a:ahLst/>
            <a:cxnLst/>
            <a:rect l="l" t="t" r="r" b="b"/>
            <a:pathLst>
              <a:path w="1408430" h="140969">
                <a:moveTo>
                  <a:pt x="1407820" y="0"/>
                </a:moveTo>
                <a:lnTo>
                  <a:pt x="1407820" y="0"/>
                </a:lnTo>
                <a:lnTo>
                  <a:pt x="0" y="0"/>
                </a:lnTo>
                <a:lnTo>
                  <a:pt x="0" y="140589"/>
                </a:lnTo>
                <a:lnTo>
                  <a:pt x="1407820" y="140589"/>
                </a:lnTo>
                <a:lnTo>
                  <a:pt x="1407820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9" name="object 9"/>
          <p:cNvSpPr txBox="1"/>
          <p:nvPr/>
        </p:nvSpPr>
        <p:spPr>
          <a:xfrm>
            <a:off x="1039953" y="2751136"/>
            <a:ext cx="11441238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b="1" spc="-127" dirty="0">
                <a:latin typeface="Arial"/>
                <a:cs typeface="Arial"/>
              </a:rPr>
              <a:t>encoded</a:t>
            </a:r>
            <a:r>
              <a:rPr sz="2818" b="1" spc="-56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in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laws</a:t>
            </a:r>
            <a:r>
              <a:rPr sz="2818" spc="-155" dirty="0">
                <a:latin typeface="Tahoma"/>
                <a:cs typeface="Tahoma"/>
              </a:rPr>
              <a:t>,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Newton’s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motion,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Maxwell’s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of </a:t>
            </a:r>
            <a:r>
              <a:rPr sz="2818" spc="-28" dirty="0">
                <a:latin typeface="Tahoma"/>
                <a:cs typeface="Tahoma"/>
              </a:rPr>
              <a:t>electromagnetism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3897969"/>
            <a:ext cx="167976" cy="1679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80936" y="3795742"/>
            <a:ext cx="42557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dirty="0">
                <a:latin typeface="Arial"/>
                <a:cs typeface="Arial"/>
              </a:rPr>
              <a:t>a</a:t>
            </a:r>
            <a:r>
              <a:rPr sz="2818" b="1" spc="42" dirty="0">
                <a:latin typeface="Arial"/>
                <a:cs typeface="Arial"/>
              </a:rPr>
              <a:t> </a:t>
            </a:r>
            <a:r>
              <a:rPr sz="2818" b="1" spc="-85" dirty="0">
                <a:latin typeface="Arial"/>
                <a:cs typeface="Arial"/>
              </a:rPr>
              <a:t>regularization</a:t>
            </a:r>
            <a:r>
              <a:rPr sz="2818" b="1" spc="56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constraint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953" y="3680720"/>
            <a:ext cx="1127480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  <a:tabLst>
                <a:tab pos="9404456" algn="l"/>
              </a:tabLst>
            </a:pPr>
            <a:r>
              <a:rPr sz="2818" dirty="0">
                <a:latin typeface="Tahoma"/>
                <a:cs typeface="Tahoma"/>
              </a:rPr>
              <a:t>This</a:t>
            </a:r>
            <a:r>
              <a:rPr sz="2818" spc="-70" dirty="0">
                <a:latin typeface="Tahoma"/>
                <a:cs typeface="Tahoma"/>
              </a:rPr>
              <a:t> prior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information</a:t>
            </a:r>
            <a:r>
              <a:rPr sz="2818" spc="-56" dirty="0">
                <a:latin typeface="Tahoma"/>
                <a:cs typeface="Tahoma"/>
              </a:rPr>
              <a:t> can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act</a:t>
            </a:r>
            <a:r>
              <a:rPr sz="2818" spc="-70" dirty="0">
                <a:latin typeface="Tahoma"/>
                <a:cs typeface="Tahoma"/>
              </a:rPr>
              <a:t> as</a:t>
            </a:r>
            <a:r>
              <a:rPr sz="2818" dirty="0">
                <a:latin typeface="Tahoma"/>
                <a:cs typeface="Tahoma"/>
              </a:rPr>
              <a:t>	that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reduces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9954" y="4108622"/>
            <a:ext cx="571614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169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space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admissible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solutions</a:t>
            </a:r>
            <a:r>
              <a:rPr sz="2818" spc="52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=</a:t>
            </a:r>
            <a:r>
              <a:rPr sz="2818" i="1" spc="-70" dirty="0">
                <a:latin typeface="Meiryo UI"/>
                <a:cs typeface="Meiryo UI"/>
              </a:rPr>
              <a:t>⇒</a:t>
            </a:r>
            <a:endParaRPr sz="2818">
              <a:latin typeface="Meiryo UI"/>
              <a:cs typeface="Meiryo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8836" y="4223649"/>
            <a:ext cx="5295576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remove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unrealistic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that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834" y="4651553"/>
            <a:ext cx="10780860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56" dirty="0">
                <a:latin typeface="Arial"/>
                <a:cs typeface="Arial"/>
              </a:rPr>
              <a:t>violate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fundamental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conservation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laws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(mass,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momentum,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energy)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5255492"/>
            <a:ext cx="167976" cy="1679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26778" y="5038204"/>
            <a:ext cx="12112361" cy="1412213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748061" marR="14317">
              <a:spcBef>
                <a:spcPts val="268"/>
              </a:spcBef>
            </a:pPr>
            <a:r>
              <a:rPr sz="2818" spc="-70" dirty="0">
                <a:latin typeface="Tahoma"/>
                <a:cs typeface="Tahoma"/>
              </a:rPr>
              <a:t>Previous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ideas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employed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Gaussian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process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regression,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but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these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83" dirty="0">
                <a:latin typeface="Tahoma"/>
                <a:cs typeface="Tahoma"/>
              </a:rPr>
              <a:t>were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limited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their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ability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to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handle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problems</a:t>
            </a:r>
            <a:endParaRPr sz="2818">
              <a:latin typeface="Tahoma"/>
              <a:cs typeface="Tahoma"/>
            </a:endParaRPr>
          </a:p>
          <a:p>
            <a:pPr marL="35792">
              <a:spcBef>
                <a:spcPts val="592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6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379" y="417976"/>
            <a:ext cx="9902222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2540481"/>
            <a:ext cx="167976" cy="167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9954" y="2323232"/>
            <a:ext cx="860643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127" dirty="0">
                <a:latin typeface="Tahoma"/>
                <a:cs typeface="Tahoma"/>
              </a:rPr>
              <a:t>However,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many</a:t>
            </a:r>
            <a:r>
              <a:rPr sz="2818" spc="-70" dirty="0">
                <a:latin typeface="Tahoma"/>
                <a:cs typeface="Tahoma"/>
              </a:rPr>
              <a:t> physical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and</a:t>
            </a:r>
            <a:r>
              <a:rPr sz="2818" spc="-56" dirty="0">
                <a:latin typeface="Tahoma"/>
                <a:cs typeface="Tahoma"/>
              </a:rPr>
              <a:t> biological </a:t>
            </a:r>
            <a:r>
              <a:rPr sz="2818" spc="-127" dirty="0">
                <a:latin typeface="Tahoma"/>
                <a:cs typeface="Tahoma"/>
              </a:rPr>
              <a:t>systems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consist of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18188" y="2438255"/>
            <a:ext cx="25609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prior</a:t>
            </a:r>
            <a:r>
              <a:rPr sz="2818" b="1" spc="-70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knowledge</a:t>
            </a:r>
            <a:endParaRPr sz="281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7" y="2866196"/>
            <a:ext cx="3969447" cy="397303"/>
          </a:xfrm>
          <a:custGeom>
            <a:avLst/>
            <a:gdLst/>
            <a:ahLst/>
            <a:cxnLst/>
            <a:rect l="l" t="t" r="r" b="b"/>
            <a:pathLst>
              <a:path w="1408430" h="140969">
                <a:moveTo>
                  <a:pt x="1407820" y="0"/>
                </a:moveTo>
                <a:lnTo>
                  <a:pt x="1407820" y="0"/>
                </a:lnTo>
                <a:lnTo>
                  <a:pt x="0" y="0"/>
                </a:lnTo>
                <a:lnTo>
                  <a:pt x="0" y="140589"/>
                </a:lnTo>
                <a:lnTo>
                  <a:pt x="1407820" y="140589"/>
                </a:lnTo>
                <a:lnTo>
                  <a:pt x="1407820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9" name="object 9"/>
          <p:cNvSpPr txBox="1"/>
          <p:nvPr/>
        </p:nvSpPr>
        <p:spPr>
          <a:xfrm>
            <a:off x="1039953" y="2751136"/>
            <a:ext cx="11441238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b="1" spc="-127" dirty="0">
                <a:latin typeface="Arial"/>
                <a:cs typeface="Arial"/>
              </a:rPr>
              <a:t>encoded</a:t>
            </a:r>
            <a:r>
              <a:rPr sz="2818" b="1" spc="-56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in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laws</a:t>
            </a:r>
            <a:r>
              <a:rPr sz="2818" spc="-155" dirty="0">
                <a:latin typeface="Tahoma"/>
                <a:cs typeface="Tahoma"/>
              </a:rPr>
              <a:t>,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Newton’s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motion,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Maxwell’s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of </a:t>
            </a:r>
            <a:r>
              <a:rPr sz="2818" spc="-28" dirty="0">
                <a:latin typeface="Tahoma"/>
                <a:cs typeface="Tahoma"/>
              </a:rPr>
              <a:t>electromagnetism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3897969"/>
            <a:ext cx="167976" cy="1679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80936" y="3795742"/>
            <a:ext cx="42557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dirty="0">
                <a:latin typeface="Arial"/>
                <a:cs typeface="Arial"/>
              </a:rPr>
              <a:t>a</a:t>
            </a:r>
            <a:r>
              <a:rPr sz="2818" b="1" spc="42" dirty="0">
                <a:latin typeface="Arial"/>
                <a:cs typeface="Arial"/>
              </a:rPr>
              <a:t> </a:t>
            </a:r>
            <a:r>
              <a:rPr sz="2818" b="1" spc="-85" dirty="0">
                <a:latin typeface="Arial"/>
                <a:cs typeface="Arial"/>
              </a:rPr>
              <a:t>regularization</a:t>
            </a:r>
            <a:r>
              <a:rPr sz="2818" b="1" spc="56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constraint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953" y="3680720"/>
            <a:ext cx="1127480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  <a:tabLst>
                <a:tab pos="9404456" algn="l"/>
              </a:tabLst>
            </a:pPr>
            <a:r>
              <a:rPr sz="2818" dirty="0">
                <a:latin typeface="Tahoma"/>
                <a:cs typeface="Tahoma"/>
              </a:rPr>
              <a:t>This</a:t>
            </a:r>
            <a:r>
              <a:rPr sz="2818" spc="-70" dirty="0">
                <a:latin typeface="Tahoma"/>
                <a:cs typeface="Tahoma"/>
              </a:rPr>
              <a:t> prior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information</a:t>
            </a:r>
            <a:r>
              <a:rPr sz="2818" spc="-56" dirty="0">
                <a:latin typeface="Tahoma"/>
                <a:cs typeface="Tahoma"/>
              </a:rPr>
              <a:t> can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act</a:t>
            </a:r>
            <a:r>
              <a:rPr sz="2818" spc="-70" dirty="0">
                <a:latin typeface="Tahoma"/>
                <a:cs typeface="Tahoma"/>
              </a:rPr>
              <a:t> as</a:t>
            </a:r>
            <a:r>
              <a:rPr sz="2818" dirty="0">
                <a:latin typeface="Tahoma"/>
                <a:cs typeface="Tahoma"/>
              </a:rPr>
              <a:t>	that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reduces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9954" y="4108622"/>
            <a:ext cx="571614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169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space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admissible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solutions</a:t>
            </a:r>
            <a:r>
              <a:rPr sz="2818" spc="52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=</a:t>
            </a:r>
            <a:r>
              <a:rPr sz="2818" i="1" spc="-70" dirty="0">
                <a:latin typeface="Meiryo UI"/>
                <a:cs typeface="Meiryo UI"/>
              </a:rPr>
              <a:t>⇒</a:t>
            </a:r>
            <a:endParaRPr sz="2818">
              <a:latin typeface="Meiryo UI"/>
              <a:cs typeface="Meiryo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8836" y="4223649"/>
            <a:ext cx="5295576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remove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unrealistic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that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834" y="4651553"/>
            <a:ext cx="10780860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56" dirty="0">
                <a:latin typeface="Arial"/>
                <a:cs typeface="Arial"/>
              </a:rPr>
              <a:t>violate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fundamental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conservation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laws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(mass,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momentum,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energy)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5255492"/>
            <a:ext cx="167976" cy="1679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451" y="6697807"/>
            <a:ext cx="167976" cy="16797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26778" y="5038205"/>
            <a:ext cx="12112361" cy="1922801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748061" marR="14317">
              <a:spcBef>
                <a:spcPts val="268"/>
              </a:spcBef>
            </a:pPr>
            <a:r>
              <a:rPr sz="2818" spc="-70" dirty="0">
                <a:latin typeface="Tahoma"/>
                <a:cs typeface="Tahoma"/>
              </a:rPr>
              <a:t>Previous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ideas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employed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Gaussian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process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regression,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but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these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83" dirty="0">
                <a:latin typeface="Tahoma"/>
                <a:cs typeface="Tahoma"/>
              </a:rPr>
              <a:t>were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limited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their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ability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to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handle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problems</a:t>
            </a:r>
            <a:endParaRPr sz="2818">
              <a:latin typeface="Tahoma"/>
              <a:cs typeface="Tahoma"/>
            </a:endParaRPr>
          </a:p>
          <a:p>
            <a:pPr marL="35792">
              <a:spcBef>
                <a:spcPts val="592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  <a:p>
            <a:pPr marL="748061">
              <a:spcBef>
                <a:spcPts val="620"/>
              </a:spcBef>
            </a:pPr>
            <a:r>
              <a:rPr sz="2818" spc="-85" dirty="0">
                <a:latin typeface="Tahoma"/>
                <a:cs typeface="Tahoma"/>
              </a:rPr>
              <a:t>Need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both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initial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conditions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99" dirty="0">
                <a:latin typeface="Tahoma"/>
                <a:cs typeface="Tahoma"/>
              </a:rPr>
              <a:t> boundary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conditions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7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83CD-9782-4FC2-4580-8899CB99C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600" y="339804"/>
            <a:ext cx="7315200" cy="553998"/>
          </a:xfrm>
        </p:spPr>
        <p:txBody>
          <a:bodyPr/>
          <a:lstStyle/>
          <a:p>
            <a:r>
              <a:rPr lang="en-US" dirty="0"/>
              <a:t>Badges as Computer Scientists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5ECC-A46E-115E-647D-DEB7A674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447800"/>
            <a:ext cx="7425054" cy="517064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800" dirty="0"/>
              <a:t>From the 1948 film </a:t>
            </a:r>
            <a:r>
              <a:rPr lang="en-US" sz="2800" i="1" dirty="0"/>
              <a:t> The Treasure of the Sierra Madre</a:t>
            </a:r>
          </a:p>
          <a:p>
            <a:endParaRPr lang="en-US" sz="2800" dirty="0"/>
          </a:p>
          <a:p>
            <a:r>
              <a:rPr lang="en-US" sz="2800" dirty="0"/>
              <a:t>Mel </a:t>
            </a:r>
            <a:r>
              <a:rPr lang="en-US" sz="2800" dirty="0" err="1"/>
              <a:t>Brooks's</a:t>
            </a:r>
            <a:r>
              <a:rPr lang="en-US" sz="2800" dirty="0"/>
              <a:t> Western Blazing Saddles (1974) version:</a:t>
            </a:r>
          </a:p>
          <a:p>
            <a:endParaRPr lang="en-US" sz="2800" dirty="0"/>
          </a:p>
          <a:p>
            <a:r>
              <a:rPr lang="en-US" sz="2800" dirty="0"/>
              <a:t> "Badges? We don't need no stinking badges”</a:t>
            </a:r>
          </a:p>
          <a:p>
            <a:endParaRPr lang="en-US" sz="2800" dirty="0"/>
          </a:p>
          <a:p>
            <a:r>
              <a:rPr lang="en-US" sz="2800" dirty="0"/>
              <a:t>For SIDL this translates to:</a:t>
            </a:r>
          </a:p>
          <a:p>
            <a:endParaRPr lang="en-US" sz="2800" dirty="0"/>
          </a:p>
          <a:p>
            <a:r>
              <a:rPr lang="en-US" sz="2800" dirty="0"/>
              <a:t>“Computer scientists? We don’t need no stinking computer scientists”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7E3CB-85C7-874A-0A0F-35435F2E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1746261"/>
            <a:ext cx="4876800" cy="3650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E09F9C-91A0-C904-A3CB-911394EB1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27" y="6172200"/>
            <a:ext cx="5842000" cy="32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43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5287" y="436281"/>
            <a:ext cx="9503396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dirty="0"/>
              <a:t>DNNs:</a:t>
            </a:r>
            <a:r>
              <a:rPr spc="254" dirty="0"/>
              <a:t> </a:t>
            </a:r>
            <a:r>
              <a:rPr spc="-99" dirty="0"/>
              <a:t>Universal Approximators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10902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4" y="1393652"/>
            <a:ext cx="11038567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Identify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nonlinear</a:t>
            </a:r>
            <a:r>
              <a:rPr sz="2818" spc="-56" dirty="0">
                <a:latin typeface="Tahoma"/>
                <a:cs typeface="Tahoma"/>
              </a:rPr>
              <a:t> map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from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few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–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potentially </a:t>
            </a:r>
            <a:r>
              <a:rPr sz="2818" spc="-113" dirty="0">
                <a:latin typeface="Tahoma"/>
                <a:cs typeface="Tahoma"/>
              </a:rPr>
              <a:t>very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high </a:t>
            </a:r>
            <a:r>
              <a:rPr sz="2818" spc="-99" dirty="0">
                <a:latin typeface="Tahoma"/>
                <a:cs typeface="Tahoma"/>
              </a:rPr>
              <a:t>dimensional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– </a:t>
            </a:r>
            <a:r>
              <a:rPr sz="2818" spc="-28" dirty="0">
                <a:latin typeface="Tahoma"/>
                <a:cs typeface="Tahoma"/>
              </a:rPr>
              <a:t>input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output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pairs</a:t>
            </a:r>
            <a:r>
              <a:rPr sz="2818" spc="-141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data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2540481"/>
            <a:ext cx="167976" cy="167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9954" y="2323232"/>
            <a:ext cx="860643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127" dirty="0">
                <a:latin typeface="Tahoma"/>
                <a:cs typeface="Tahoma"/>
              </a:rPr>
              <a:t>However,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many</a:t>
            </a:r>
            <a:r>
              <a:rPr sz="2818" spc="-70" dirty="0">
                <a:latin typeface="Tahoma"/>
                <a:cs typeface="Tahoma"/>
              </a:rPr>
              <a:t> physical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and</a:t>
            </a:r>
            <a:r>
              <a:rPr sz="2818" spc="-56" dirty="0">
                <a:latin typeface="Tahoma"/>
                <a:cs typeface="Tahoma"/>
              </a:rPr>
              <a:t> biological </a:t>
            </a:r>
            <a:r>
              <a:rPr sz="2818" spc="-127" dirty="0">
                <a:latin typeface="Tahoma"/>
                <a:cs typeface="Tahoma"/>
              </a:rPr>
              <a:t>systems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consist of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18188" y="2438255"/>
            <a:ext cx="25609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prior</a:t>
            </a:r>
            <a:r>
              <a:rPr sz="2818" b="1" spc="-70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knowledge</a:t>
            </a:r>
            <a:endParaRPr sz="2818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797" y="2866196"/>
            <a:ext cx="3969447" cy="397303"/>
          </a:xfrm>
          <a:custGeom>
            <a:avLst/>
            <a:gdLst/>
            <a:ahLst/>
            <a:cxnLst/>
            <a:rect l="l" t="t" r="r" b="b"/>
            <a:pathLst>
              <a:path w="1408430" h="140969">
                <a:moveTo>
                  <a:pt x="1407820" y="0"/>
                </a:moveTo>
                <a:lnTo>
                  <a:pt x="1407820" y="0"/>
                </a:lnTo>
                <a:lnTo>
                  <a:pt x="0" y="0"/>
                </a:lnTo>
                <a:lnTo>
                  <a:pt x="0" y="140589"/>
                </a:lnTo>
                <a:lnTo>
                  <a:pt x="1407820" y="140589"/>
                </a:lnTo>
                <a:lnTo>
                  <a:pt x="1407820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9" name="object 9"/>
          <p:cNvSpPr txBox="1"/>
          <p:nvPr/>
        </p:nvSpPr>
        <p:spPr>
          <a:xfrm>
            <a:off x="1039953" y="2751136"/>
            <a:ext cx="11441238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b="1" spc="-127" dirty="0">
                <a:latin typeface="Arial"/>
                <a:cs typeface="Arial"/>
              </a:rPr>
              <a:t>encoded</a:t>
            </a:r>
            <a:r>
              <a:rPr sz="2818" b="1" spc="-56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in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physical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laws</a:t>
            </a:r>
            <a:r>
              <a:rPr sz="2818" spc="-155" dirty="0">
                <a:latin typeface="Tahoma"/>
                <a:cs typeface="Tahoma"/>
              </a:rPr>
              <a:t>,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</a:t>
            </a:r>
            <a:r>
              <a:rPr sz="2818" spc="155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Newton’s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motion,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Maxwell’s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laws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of </a:t>
            </a:r>
            <a:r>
              <a:rPr sz="2818" spc="-28" dirty="0">
                <a:latin typeface="Tahoma"/>
                <a:cs typeface="Tahoma"/>
              </a:rPr>
              <a:t>electromagnetism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3897969"/>
            <a:ext cx="167976" cy="1679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80936" y="3795742"/>
            <a:ext cx="4255791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dirty="0">
                <a:latin typeface="Arial"/>
                <a:cs typeface="Arial"/>
              </a:rPr>
              <a:t>a</a:t>
            </a:r>
            <a:r>
              <a:rPr sz="2818" b="1" spc="42" dirty="0">
                <a:latin typeface="Arial"/>
                <a:cs typeface="Arial"/>
              </a:rPr>
              <a:t> </a:t>
            </a:r>
            <a:r>
              <a:rPr sz="2818" b="1" spc="-85" dirty="0">
                <a:latin typeface="Arial"/>
                <a:cs typeface="Arial"/>
              </a:rPr>
              <a:t>regularization</a:t>
            </a:r>
            <a:r>
              <a:rPr sz="2818" b="1" spc="56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constraint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9953" y="3680720"/>
            <a:ext cx="1127480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  <a:tabLst>
                <a:tab pos="9404456" algn="l"/>
              </a:tabLst>
            </a:pPr>
            <a:r>
              <a:rPr sz="2818" dirty="0">
                <a:latin typeface="Tahoma"/>
                <a:cs typeface="Tahoma"/>
              </a:rPr>
              <a:t>This</a:t>
            </a:r>
            <a:r>
              <a:rPr sz="2818" spc="-70" dirty="0">
                <a:latin typeface="Tahoma"/>
                <a:cs typeface="Tahoma"/>
              </a:rPr>
              <a:t> prior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information</a:t>
            </a:r>
            <a:r>
              <a:rPr sz="2818" spc="-56" dirty="0">
                <a:latin typeface="Tahoma"/>
                <a:cs typeface="Tahoma"/>
              </a:rPr>
              <a:t> can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act</a:t>
            </a:r>
            <a:r>
              <a:rPr sz="2818" spc="-70" dirty="0">
                <a:latin typeface="Tahoma"/>
                <a:cs typeface="Tahoma"/>
              </a:rPr>
              <a:t> as</a:t>
            </a:r>
            <a:r>
              <a:rPr sz="2818" dirty="0">
                <a:latin typeface="Tahoma"/>
                <a:cs typeface="Tahoma"/>
              </a:rPr>
              <a:t>	that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reduces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9954" y="4108622"/>
            <a:ext cx="5716144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169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space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admissible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solutions</a:t>
            </a:r>
            <a:r>
              <a:rPr sz="2818" spc="521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=</a:t>
            </a:r>
            <a:r>
              <a:rPr sz="2818" i="1" spc="-70" dirty="0">
                <a:latin typeface="Meiryo UI"/>
                <a:cs typeface="Meiryo UI"/>
              </a:rPr>
              <a:t>⇒</a:t>
            </a:r>
            <a:endParaRPr sz="2818">
              <a:latin typeface="Meiryo UI"/>
              <a:cs typeface="Meiryo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28836" y="4223649"/>
            <a:ext cx="5295576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99" dirty="0">
                <a:latin typeface="Arial"/>
                <a:cs typeface="Arial"/>
              </a:rPr>
              <a:t>remove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99" dirty="0">
                <a:latin typeface="Arial"/>
                <a:cs typeface="Arial"/>
              </a:rPr>
              <a:t>unrealistic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that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834" y="4651553"/>
            <a:ext cx="10780860" cy="346249"/>
          </a:xfrm>
          <a:prstGeom prst="rect">
            <a:avLst/>
          </a:prstGeom>
          <a:solidFill>
            <a:srgbClr val="FFF200"/>
          </a:solidFill>
        </p:spPr>
        <p:txBody>
          <a:bodyPr vert="horz" wrap="square" lIns="0" tIns="0" rIns="0" bIns="0" rtlCol="0">
            <a:spAutoFit/>
          </a:bodyPr>
          <a:lstStyle/>
          <a:p>
            <a:pPr marL="7158">
              <a:lnSpc>
                <a:spcPts val="2748"/>
              </a:lnSpc>
            </a:pPr>
            <a:r>
              <a:rPr sz="2818" b="1" spc="-56" dirty="0">
                <a:latin typeface="Arial"/>
                <a:cs typeface="Arial"/>
              </a:rPr>
              <a:t>violate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fundamental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conservation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127" dirty="0">
                <a:latin typeface="Arial"/>
                <a:cs typeface="Arial"/>
              </a:rPr>
              <a:t>laws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70" dirty="0">
                <a:latin typeface="Arial"/>
                <a:cs typeface="Arial"/>
              </a:rPr>
              <a:t>(mass,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56" dirty="0">
                <a:latin typeface="Arial"/>
                <a:cs typeface="Arial"/>
              </a:rPr>
              <a:t>momentum,</a:t>
            </a:r>
            <a:r>
              <a:rPr sz="2818" b="1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energy)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5255492"/>
            <a:ext cx="167976" cy="1679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451" y="6697807"/>
            <a:ext cx="167976" cy="16797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9451" y="7199445"/>
            <a:ext cx="167976" cy="16797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55193" y="5038206"/>
            <a:ext cx="12407653" cy="3601337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819646" marR="236230">
              <a:spcBef>
                <a:spcPts val="268"/>
              </a:spcBef>
            </a:pPr>
            <a:r>
              <a:rPr sz="2818" spc="-70" dirty="0">
                <a:latin typeface="Tahoma"/>
                <a:cs typeface="Tahoma"/>
              </a:rPr>
              <a:t>Previous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ideas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employed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Gaussian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process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regression,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but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these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83" dirty="0">
                <a:latin typeface="Tahoma"/>
                <a:cs typeface="Tahoma"/>
              </a:rPr>
              <a:t>were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limited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their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ability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to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handle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problems</a:t>
            </a:r>
            <a:endParaRPr sz="2818">
              <a:latin typeface="Tahoma"/>
              <a:cs typeface="Tahoma"/>
            </a:endParaRPr>
          </a:p>
          <a:p>
            <a:pPr marL="107377">
              <a:spcBef>
                <a:spcPts val="592"/>
              </a:spcBef>
            </a:pPr>
            <a:r>
              <a:rPr sz="2818" b="1" spc="-56" dirty="0">
                <a:latin typeface="Arial"/>
                <a:cs typeface="Arial"/>
              </a:rPr>
              <a:t>PDEs</a:t>
            </a:r>
            <a:endParaRPr sz="2818">
              <a:latin typeface="Arial"/>
              <a:cs typeface="Arial"/>
            </a:endParaRPr>
          </a:p>
          <a:p>
            <a:pPr marL="819646">
              <a:spcBef>
                <a:spcPts val="620"/>
              </a:spcBef>
            </a:pPr>
            <a:r>
              <a:rPr sz="2818" spc="-85" dirty="0">
                <a:latin typeface="Tahoma"/>
                <a:cs typeface="Tahoma"/>
              </a:rPr>
              <a:t>Need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both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initial</a:t>
            </a:r>
            <a:r>
              <a:rPr sz="2818" spc="-99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conditions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and</a:t>
            </a:r>
            <a:r>
              <a:rPr sz="2818" spc="-99" dirty="0">
                <a:latin typeface="Tahoma"/>
                <a:cs typeface="Tahoma"/>
              </a:rPr>
              <a:t> boundary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conditions</a:t>
            </a:r>
            <a:endParaRPr sz="2818">
              <a:latin typeface="Tahoma"/>
              <a:cs typeface="Tahoma"/>
            </a:endParaRPr>
          </a:p>
          <a:p>
            <a:pPr marL="819646" marR="85902">
              <a:spcBef>
                <a:spcPts val="564"/>
              </a:spcBef>
            </a:pPr>
            <a:r>
              <a:rPr sz="2818" dirty="0">
                <a:latin typeface="Tahoma"/>
                <a:cs typeface="Tahoma"/>
              </a:rPr>
              <a:t>Point</a:t>
            </a:r>
            <a:r>
              <a:rPr sz="2818" spc="-28" dirty="0">
                <a:latin typeface="Tahoma"/>
                <a:cs typeface="Tahoma"/>
              </a:rPr>
              <a:t> Collocation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methods:</a:t>
            </a:r>
            <a:r>
              <a:rPr sz="2818" spc="282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Function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70" dirty="0">
                <a:latin typeface="Tahoma"/>
                <a:cs typeface="Tahoma"/>
              </a:rPr>
              <a:t>Approximation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+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point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evaluation,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e.g. </a:t>
            </a:r>
            <a:r>
              <a:rPr sz="2818" spc="-99" dirty="0">
                <a:latin typeface="Tahoma"/>
                <a:cs typeface="Tahoma"/>
              </a:rPr>
              <a:t>consider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an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approximation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problem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for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function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i="1" spc="-70" dirty="0">
                <a:latin typeface="Arial"/>
                <a:cs typeface="Arial"/>
              </a:rPr>
              <a:t>u</a:t>
            </a:r>
            <a:r>
              <a:rPr sz="2818" spc="-70" dirty="0">
                <a:latin typeface="Tahoma"/>
                <a:cs typeface="Tahoma"/>
              </a:rPr>
              <a:t>(</a:t>
            </a:r>
            <a:r>
              <a:rPr sz="2818" i="1" spc="-70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on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dirty="0">
                <a:latin typeface="Arial"/>
                <a:cs typeface="Arial"/>
              </a:rPr>
              <a:t>x</a:t>
            </a:r>
            <a:r>
              <a:rPr sz="2818" i="1" spc="141" dirty="0">
                <a:latin typeface="Arial"/>
                <a:cs typeface="Arial"/>
              </a:rPr>
              <a:t> </a:t>
            </a:r>
            <a:r>
              <a:rPr sz="2818" i="1" spc="-423" dirty="0">
                <a:latin typeface="Meiryo UI"/>
                <a:cs typeface="Meiryo UI"/>
              </a:rPr>
              <a:t>∈</a:t>
            </a:r>
            <a:r>
              <a:rPr sz="2818" i="1" spc="-183" dirty="0">
                <a:latin typeface="Meiryo UI"/>
                <a:cs typeface="Meiryo UI"/>
              </a:rPr>
              <a:t> </a:t>
            </a:r>
            <a:r>
              <a:rPr sz="2818" dirty="0">
                <a:latin typeface="Tahoma"/>
                <a:cs typeface="Tahoma"/>
              </a:rPr>
              <a:t>(0</a:t>
            </a:r>
            <a:r>
              <a:rPr sz="2818" i="1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spc="-70" dirty="0">
                <a:latin typeface="Tahoma"/>
                <a:cs typeface="Tahoma"/>
              </a:rPr>
              <a:t>1),</a:t>
            </a:r>
            <a:endParaRPr sz="2818">
              <a:latin typeface="Tahoma"/>
              <a:cs typeface="Tahoma"/>
            </a:endParaRPr>
          </a:p>
          <a:p>
            <a:pPr marL="814277" algn="ctr">
              <a:lnSpc>
                <a:spcPts val="1339"/>
              </a:lnSpc>
              <a:spcBef>
                <a:spcPts val="2029"/>
              </a:spcBef>
            </a:pPr>
            <a:r>
              <a:rPr sz="1973" spc="-141" dirty="0">
                <a:latin typeface="Tahoma"/>
                <a:cs typeface="Tahoma"/>
              </a:rPr>
              <a:t>2</a:t>
            </a:r>
            <a:endParaRPr sz="1973">
              <a:latin typeface="Tahoma"/>
              <a:cs typeface="Tahoma"/>
            </a:endParaRPr>
          </a:p>
          <a:p>
            <a:pPr marL="794592" algn="ctr">
              <a:lnSpc>
                <a:spcPts val="2353"/>
              </a:lnSpc>
              <a:tabLst>
                <a:tab pos="5989860" algn="l"/>
              </a:tabLst>
            </a:pPr>
            <a:r>
              <a:rPr sz="2818" i="1" spc="-70" dirty="0">
                <a:latin typeface="Arial"/>
                <a:cs typeface="Arial"/>
              </a:rPr>
              <a:t>u</a:t>
            </a:r>
            <a:r>
              <a:rPr sz="2818" spc="-70" dirty="0">
                <a:latin typeface="Tahoma"/>
                <a:cs typeface="Tahoma"/>
              </a:rPr>
              <a:t>(</a:t>
            </a:r>
            <a:r>
              <a:rPr sz="2818" i="1" spc="-70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83" dirty="0">
                <a:latin typeface="Tahoma"/>
                <a:cs typeface="Tahoma"/>
              </a:rPr>
              <a:t> </a:t>
            </a:r>
            <a:r>
              <a:rPr sz="2818" i="1" spc="-113" dirty="0">
                <a:latin typeface="Meiryo UI"/>
                <a:cs typeface="Meiryo UI"/>
              </a:rPr>
              <a:t>∼</a:t>
            </a:r>
            <a:r>
              <a:rPr sz="2818" i="1" spc="-183" dirty="0">
                <a:latin typeface="Meiryo UI"/>
                <a:cs typeface="Meiryo UI"/>
              </a:rPr>
              <a:t> </a:t>
            </a:r>
            <a:r>
              <a:rPr sz="2818" i="1" spc="-507" dirty="0">
                <a:latin typeface="Arial"/>
                <a:cs typeface="Arial"/>
              </a:rPr>
              <a:t>u</a:t>
            </a:r>
            <a:r>
              <a:rPr sz="2818" spc="-507" dirty="0">
                <a:latin typeface="Arial"/>
                <a:cs typeface="Arial"/>
              </a:rPr>
              <a:t>-</a:t>
            </a:r>
            <a:r>
              <a:rPr sz="2818" spc="-85" dirty="0">
                <a:latin typeface="Tahoma"/>
                <a:cs typeface="Tahoma"/>
              </a:rPr>
              <a:t>(</a:t>
            </a:r>
            <a:r>
              <a:rPr sz="2818" i="1" spc="-85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=</a:t>
            </a:r>
            <a:r>
              <a:rPr sz="2818" spc="-127" dirty="0">
                <a:latin typeface="Tahoma"/>
                <a:cs typeface="Tahoma"/>
              </a:rPr>
              <a:t> </a:t>
            </a:r>
            <a:r>
              <a:rPr sz="2818" i="1" spc="-28" dirty="0">
                <a:latin typeface="Arial"/>
                <a:cs typeface="Arial"/>
              </a:rPr>
              <a:t>a</a:t>
            </a:r>
            <a:r>
              <a:rPr sz="2959" spc="-42" baseline="-11904" dirty="0">
                <a:latin typeface="Tahoma"/>
                <a:cs typeface="Tahoma"/>
              </a:rPr>
              <a:t>0</a:t>
            </a:r>
            <a:r>
              <a:rPr sz="2959" spc="189" baseline="-1190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+</a:t>
            </a:r>
            <a:r>
              <a:rPr sz="2818" spc="-268" dirty="0">
                <a:latin typeface="Tahoma"/>
                <a:cs typeface="Tahoma"/>
              </a:rPr>
              <a:t> </a:t>
            </a:r>
            <a:r>
              <a:rPr sz="2818" i="1" dirty="0">
                <a:latin typeface="Arial"/>
                <a:cs typeface="Arial"/>
              </a:rPr>
              <a:t>a</a:t>
            </a:r>
            <a:r>
              <a:rPr sz="2959" baseline="-11904" dirty="0">
                <a:latin typeface="Tahoma"/>
                <a:cs typeface="Tahoma"/>
              </a:rPr>
              <a:t>1</a:t>
            </a:r>
            <a:r>
              <a:rPr sz="2818" i="1" dirty="0">
                <a:latin typeface="Arial"/>
                <a:cs typeface="Arial"/>
              </a:rPr>
              <a:t>x</a:t>
            </a:r>
            <a:r>
              <a:rPr sz="2818" i="1" spc="70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+</a:t>
            </a:r>
            <a:r>
              <a:rPr sz="2818" spc="-268" dirty="0">
                <a:latin typeface="Tahoma"/>
                <a:cs typeface="Tahoma"/>
              </a:rPr>
              <a:t> </a:t>
            </a:r>
            <a:r>
              <a:rPr sz="2818" i="1" dirty="0">
                <a:latin typeface="Arial"/>
                <a:cs typeface="Arial"/>
              </a:rPr>
              <a:t>a</a:t>
            </a:r>
            <a:r>
              <a:rPr sz="2959" baseline="-11904" dirty="0">
                <a:latin typeface="Tahoma"/>
                <a:cs typeface="Tahoma"/>
              </a:rPr>
              <a:t>2</a:t>
            </a:r>
            <a:r>
              <a:rPr sz="2818" i="1" dirty="0">
                <a:latin typeface="Arial"/>
                <a:cs typeface="Arial"/>
              </a:rPr>
              <a:t>x</a:t>
            </a:r>
            <a:r>
              <a:rPr sz="2818" i="1" spc="606" dirty="0">
                <a:latin typeface="Arial"/>
                <a:cs typeface="Arial"/>
              </a:rPr>
              <a:t> </a:t>
            </a:r>
            <a:r>
              <a:rPr sz="2818" spc="-141" dirty="0">
                <a:latin typeface="Tahoma"/>
                <a:cs typeface="Tahoma"/>
              </a:rPr>
              <a:t>;</a:t>
            </a:r>
            <a:r>
              <a:rPr sz="2818" dirty="0">
                <a:latin typeface="Tahoma"/>
                <a:cs typeface="Tahoma"/>
              </a:rPr>
              <a:t>	with</a:t>
            </a:r>
            <a:r>
              <a:rPr sz="2818" spc="564" dirty="0">
                <a:latin typeface="Tahoma"/>
                <a:cs typeface="Tahoma"/>
              </a:rPr>
              <a:t>  </a:t>
            </a:r>
            <a:r>
              <a:rPr sz="2818" i="1" spc="-1057" dirty="0">
                <a:latin typeface="Arial"/>
                <a:cs typeface="Arial"/>
              </a:rPr>
              <a:t>u</a:t>
            </a:r>
            <a:r>
              <a:rPr sz="2818" spc="507" dirty="0">
                <a:latin typeface="Arial"/>
                <a:cs typeface="Arial"/>
              </a:rPr>
              <a:t>-</a:t>
            </a:r>
            <a:r>
              <a:rPr sz="2818" spc="-28" dirty="0">
                <a:latin typeface="Tahoma"/>
                <a:cs typeface="Tahoma"/>
              </a:rPr>
              <a:t>(</a:t>
            </a:r>
            <a:r>
              <a:rPr sz="2818" i="1" spc="-28" dirty="0">
                <a:latin typeface="Arial"/>
                <a:cs typeface="Arial"/>
              </a:rPr>
              <a:t>x</a:t>
            </a:r>
            <a:r>
              <a:rPr sz="2959" i="1" spc="-42" baseline="-11904" dirty="0">
                <a:latin typeface="Arial"/>
                <a:cs typeface="Arial"/>
              </a:rPr>
              <a:t>j</a:t>
            </a:r>
            <a:r>
              <a:rPr sz="2959" i="1" spc="-316" baseline="-11904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=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i="1" spc="-564" dirty="0">
                <a:latin typeface="Arial"/>
                <a:cs typeface="Arial"/>
              </a:rPr>
              <a:t>u</a:t>
            </a:r>
            <a:r>
              <a:rPr sz="2818" spc="-564" dirty="0">
                <a:latin typeface="Tahoma"/>
                <a:cs typeface="Tahoma"/>
              </a:rPr>
              <a:t>ˆ</a:t>
            </a:r>
            <a:r>
              <a:rPr sz="2959" i="1" spc="-845" baseline="-11904" dirty="0">
                <a:latin typeface="Arial"/>
                <a:cs typeface="Arial"/>
              </a:rPr>
              <a:t>j</a:t>
            </a:r>
            <a:r>
              <a:rPr sz="2959" i="1" spc="-316" baseline="-11904" dirty="0">
                <a:latin typeface="Arial"/>
                <a:cs typeface="Arial"/>
              </a:rPr>
              <a:t> </a:t>
            </a:r>
            <a:r>
              <a:rPr sz="2818" i="1" spc="197" dirty="0">
                <a:latin typeface="Cambria"/>
                <a:cs typeface="Cambria"/>
              </a:rPr>
              <a:t>,</a:t>
            </a:r>
            <a:r>
              <a:rPr sz="2818" i="1" spc="845" dirty="0">
                <a:latin typeface="Cambria"/>
                <a:cs typeface="Cambria"/>
              </a:rPr>
              <a:t> </a:t>
            </a:r>
            <a:r>
              <a:rPr sz="2818" i="1" dirty="0">
                <a:latin typeface="Arial"/>
                <a:cs typeface="Arial"/>
              </a:rPr>
              <a:t>j</a:t>
            </a:r>
            <a:r>
              <a:rPr sz="2818" i="1" spc="296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=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1</a:t>
            </a:r>
            <a:r>
              <a:rPr sz="2818" i="1" dirty="0">
                <a:latin typeface="Cambria"/>
                <a:cs typeface="Cambria"/>
              </a:rPr>
              <a:t>,</a:t>
            </a:r>
            <a:r>
              <a:rPr sz="2818" i="1" spc="-141" dirty="0">
                <a:latin typeface="Cambria"/>
                <a:cs typeface="Cambria"/>
              </a:rPr>
              <a:t> </a:t>
            </a:r>
            <a:r>
              <a:rPr sz="2818" spc="-141" dirty="0">
                <a:latin typeface="Tahoma"/>
                <a:cs typeface="Tahoma"/>
              </a:rPr>
              <a:t>2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8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554" y="168757"/>
            <a:ext cx="3092518" cy="656010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z="3946" spc="-56" dirty="0">
                <a:solidFill>
                  <a:srgbClr val="FFFFFF"/>
                </a:solidFill>
                <a:latin typeface="Tahoma"/>
                <a:cs typeface="Tahoma"/>
              </a:rPr>
              <a:t>Problem</a:t>
            </a:r>
            <a:r>
              <a:rPr sz="3946" spc="-9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946" spc="-141" dirty="0">
                <a:solidFill>
                  <a:srgbClr val="FFFFFF"/>
                </a:solidFill>
                <a:latin typeface="Tahoma"/>
                <a:cs typeface="Tahoma"/>
              </a:rPr>
              <a:t>setup</a:t>
            </a:r>
            <a:endParaRPr sz="3946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38606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421318"/>
            <a:ext cx="497343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Parameterized,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PDE(s)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3549" y="2571878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7700" y="2411424"/>
            <a:ext cx="648748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i="1" spc="88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+</a:t>
            </a:r>
            <a:r>
              <a:rPr sz="2818" spc="-254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3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409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0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282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Ω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⊂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183" dirty="0">
                <a:solidFill>
                  <a:srgbClr val="B6321C"/>
                </a:solidFill>
                <a:latin typeface="Arial"/>
                <a:cs typeface="Arial"/>
              </a:rPr>
              <a:t>R</a:t>
            </a:r>
            <a:r>
              <a:rPr sz="2959" i="1" spc="273" baseline="31746" dirty="0">
                <a:solidFill>
                  <a:srgbClr val="B6321C"/>
                </a:solidFill>
                <a:latin typeface="Arial"/>
                <a:cs typeface="Arial"/>
              </a:rPr>
              <a:t>D</a:t>
            </a:r>
            <a:r>
              <a:rPr sz="2818" i="1" spc="183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352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22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21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5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99" dirty="0">
                <a:solidFill>
                  <a:srgbClr val="B6321C"/>
                </a:solidFill>
                <a:latin typeface="Tahoma"/>
                <a:cs typeface="Tahoma"/>
              </a:rPr>
              <a:t>[0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169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-395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];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3899" y="2625354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5989" y="2170179"/>
            <a:ext cx="188629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4227" i="1" baseline="-3611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4227" spc="1223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4227" spc="251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69227" y="2714650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0" name="object 10"/>
          <p:cNvSpPr txBox="1"/>
          <p:nvPr/>
        </p:nvSpPr>
        <p:spPr>
          <a:xfrm>
            <a:off x="10474066" y="2655998"/>
            <a:ext cx="409830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i="1" spc="85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8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2818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3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ED579457-5EDE-3BF3-7EA7-44ED83FDCB70}"/>
              </a:ext>
            </a:extLst>
          </p:cNvPr>
          <p:cNvSpPr txBox="1">
            <a:spLocks noGrp="1"/>
          </p:cNvSpPr>
          <p:nvPr/>
        </p:nvSpPr>
        <p:spPr>
          <a:xfrm>
            <a:off x="4375485" y="493388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>
            <a:lvl1pPr>
              <a:defRPr sz="3600" b="1" i="0">
                <a:solidFill>
                  <a:srgbClr val="A30000"/>
                </a:solidFill>
                <a:latin typeface="Arial"/>
                <a:ea typeface="+mj-ea"/>
                <a:cs typeface="Arial"/>
              </a:defRPr>
            </a:lvl1pPr>
          </a:lstStyle>
          <a:p>
            <a:pPr marL="35792">
              <a:spcBef>
                <a:spcPts val="380"/>
              </a:spcBef>
            </a:pPr>
            <a:r>
              <a:rPr spc="-56" dirty="0"/>
              <a:t>Problem</a:t>
            </a:r>
            <a:r>
              <a:rPr spc="-99" dirty="0"/>
              <a:t> </a:t>
            </a:r>
            <a:r>
              <a:rPr spc="-141" dirty="0"/>
              <a:t>setup</a:t>
            </a: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4170" y="305816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pc="-56" dirty="0"/>
              <a:t>Problem</a:t>
            </a:r>
            <a:r>
              <a:rPr spc="-99" dirty="0"/>
              <a:t> </a:t>
            </a:r>
            <a:r>
              <a:rPr spc="-141" dirty="0"/>
              <a:t>setup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38606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421318"/>
            <a:ext cx="497343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Parameterized,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PDE(s)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3549" y="2571878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7700" y="2411424"/>
            <a:ext cx="648748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i="1" spc="88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+</a:t>
            </a:r>
            <a:r>
              <a:rPr sz="2818" spc="-254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3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409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0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282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Ω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⊂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183" dirty="0">
                <a:solidFill>
                  <a:srgbClr val="B6321C"/>
                </a:solidFill>
                <a:latin typeface="Arial"/>
                <a:cs typeface="Arial"/>
              </a:rPr>
              <a:t>R</a:t>
            </a:r>
            <a:r>
              <a:rPr sz="2959" i="1" spc="273" baseline="31746" dirty="0">
                <a:solidFill>
                  <a:srgbClr val="B6321C"/>
                </a:solidFill>
                <a:latin typeface="Arial"/>
                <a:cs typeface="Arial"/>
              </a:rPr>
              <a:t>D</a:t>
            </a:r>
            <a:r>
              <a:rPr sz="2818" i="1" spc="183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352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22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21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5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99" dirty="0">
                <a:solidFill>
                  <a:srgbClr val="B6321C"/>
                </a:solidFill>
                <a:latin typeface="Tahoma"/>
                <a:cs typeface="Tahoma"/>
              </a:rPr>
              <a:t>[0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169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-395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];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3899" y="2625354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5989" y="2170179"/>
            <a:ext cx="188629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4227" i="1" baseline="-3611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4227" spc="1223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4227" spc="251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69227" y="2714650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0" name="object 10"/>
          <p:cNvSpPr txBox="1"/>
          <p:nvPr/>
        </p:nvSpPr>
        <p:spPr>
          <a:xfrm>
            <a:off x="10474066" y="2655998"/>
            <a:ext cx="409830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i="1" spc="85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8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3314148"/>
            <a:ext cx="167976" cy="167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9954" y="3096862"/>
            <a:ext cx="10841705" cy="90162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14317">
              <a:spcBef>
                <a:spcPts val="268"/>
              </a:spcBef>
            </a:pPr>
            <a:r>
              <a:rPr sz="2818" spc="-169" dirty="0">
                <a:latin typeface="Tahoma"/>
                <a:cs typeface="Tahoma"/>
              </a:rPr>
              <a:t>where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denotes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28" dirty="0">
                <a:latin typeface="Tahoma"/>
                <a:cs typeface="Tahoma"/>
              </a:rPr>
              <a:t> latent </a:t>
            </a:r>
            <a:r>
              <a:rPr sz="2818" spc="-85" dirty="0">
                <a:latin typeface="Tahoma"/>
                <a:cs typeface="Tahoma"/>
              </a:rPr>
              <a:t>(hidden)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solution,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i="1" spc="197" dirty="0">
                <a:latin typeface="Meiryo UI"/>
                <a:cs typeface="Meiryo UI"/>
              </a:rPr>
              <a:t>N</a:t>
            </a:r>
            <a:r>
              <a:rPr sz="2818" i="1" spc="-550" dirty="0">
                <a:latin typeface="Meiryo UI"/>
                <a:cs typeface="Meiryo UI"/>
              </a:rPr>
              <a:t> </a:t>
            </a:r>
            <a:r>
              <a:rPr sz="2818" spc="-254" dirty="0">
                <a:latin typeface="Tahoma"/>
                <a:cs typeface="Tahoma"/>
              </a:rPr>
              <a:t>[</a:t>
            </a:r>
            <a:r>
              <a:rPr sz="2818" i="1" spc="-254" dirty="0">
                <a:latin typeface="Meiryo UI"/>
                <a:cs typeface="Meiryo UI"/>
              </a:rPr>
              <a:t>·</a:t>
            </a:r>
            <a:r>
              <a:rPr sz="2818" spc="-254" dirty="0">
                <a:latin typeface="Tahoma"/>
                <a:cs typeface="Tahoma"/>
              </a:rPr>
              <a:t>;</a:t>
            </a:r>
            <a:r>
              <a:rPr sz="2818" spc="-423" dirty="0">
                <a:latin typeface="Tahoma"/>
                <a:cs typeface="Tahoma"/>
              </a:rPr>
              <a:t> </a:t>
            </a:r>
            <a:r>
              <a:rPr sz="2818" i="1" dirty="0">
                <a:latin typeface="Cambria"/>
                <a:cs typeface="Cambria"/>
              </a:rPr>
              <a:t>λ</a:t>
            </a:r>
            <a:r>
              <a:rPr sz="2818" dirty="0">
                <a:latin typeface="Tahoma"/>
                <a:cs typeface="Tahoma"/>
              </a:rPr>
              <a:t>]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 </a:t>
            </a:r>
            <a:r>
              <a:rPr sz="2818" spc="-85" dirty="0">
                <a:latin typeface="Tahoma"/>
                <a:cs typeface="Tahoma"/>
              </a:rPr>
              <a:t>operator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parametrized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by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i="1" spc="141" dirty="0">
                <a:latin typeface="Cambria"/>
                <a:cs typeface="Cambria"/>
              </a:rPr>
              <a:t>λ</a:t>
            </a:r>
            <a:endParaRPr sz="2818">
              <a:latin typeface="Cambria"/>
              <a:cs typeface="Cambri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4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4170" y="305816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pc="-56" dirty="0"/>
              <a:t>Problem</a:t>
            </a:r>
            <a:r>
              <a:rPr spc="-99" dirty="0"/>
              <a:t> </a:t>
            </a:r>
            <a:r>
              <a:rPr spc="-141" dirty="0"/>
              <a:t>setup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38606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421318"/>
            <a:ext cx="497343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Parameterized,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PDE(s)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3549" y="2571878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7700" y="2411424"/>
            <a:ext cx="648748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i="1" spc="88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+</a:t>
            </a:r>
            <a:r>
              <a:rPr sz="2818" spc="-254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3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409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0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282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Ω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⊂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183" dirty="0">
                <a:solidFill>
                  <a:srgbClr val="B6321C"/>
                </a:solidFill>
                <a:latin typeface="Arial"/>
                <a:cs typeface="Arial"/>
              </a:rPr>
              <a:t>R</a:t>
            </a:r>
            <a:r>
              <a:rPr sz="2959" i="1" spc="273" baseline="31746" dirty="0">
                <a:solidFill>
                  <a:srgbClr val="B6321C"/>
                </a:solidFill>
                <a:latin typeface="Arial"/>
                <a:cs typeface="Arial"/>
              </a:rPr>
              <a:t>D</a:t>
            </a:r>
            <a:r>
              <a:rPr sz="2818" i="1" spc="183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352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22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21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5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99" dirty="0">
                <a:solidFill>
                  <a:srgbClr val="B6321C"/>
                </a:solidFill>
                <a:latin typeface="Tahoma"/>
                <a:cs typeface="Tahoma"/>
              </a:rPr>
              <a:t>[0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169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-395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];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3899" y="2625354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5989" y="2170179"/>
            <a:ext cx="188629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4227" i="1" baseline="-3611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4227" spc="1223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4227" spc="251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69227" y="2714650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0" name="object 10"/>
          <p:cNvSpPr txBox="1"/>
          <p:nvPr/>
        </p:nvSpPr>
        <p:spPr>
          <a:xfrm>
            <a:off x="10474066" y="2655998"/>
            <a:ext cx="409830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i="1" spc="85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8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3314148"/>
            <a:ext cx="167976" cy="167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9953" y="3096862"/>
            <a:ext cx="11636313" cy="230515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807119">
              <a:spcBef>
                <a:spcPts val="268"/>
              </a:spcBef>
            </a:pPr>
            <a:r>
              <a:rPr sz="2818" spc="-169" dirty="0">
                <a:latin typeface="Tahoma"/>
                <a:cs typeface="Tahoma"/>
              </a:rPr>
              <a:t>where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denotes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28" dirty="0">
                <a:latin typeface="Tahoma"/>
                <a:cs typeface="Tahoma"/>
              </a:rPr>
              <a:t> latent </a:t>
            </a:r>
            <a:r>
              <a:rPr sz="2818" spc="-85" dirty="0">
                <a:latin typeface="Tahoma"/>
                <a:cs typeface="Tahoma"/>
              </a:rPr>
              <a:t>(hidden)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solution,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i="1" spc="197" dirty="0">
                <a:latin typeface="Meiryo UI"/>
                <a:cs typeface="Meiryo UI"/>
              </a:rPr>
              <a:t>N</a:t>
            </a:r>
            <a:r>
              <a:rPr sz="2818" i="1" spc="-550" dirty="0">
                <a:latin typeface="Meiryo UI"/>
                <a:cs typeface="Meiryo UI"/>
              </a:rPr>
              <a:t> </a:t>
            </a:r>
            <a:r>
              <a:rPr sz="2818" spc="-254" dirty="0">
                <a:latin typeface="Tahoma"/>
                <a:cs typeface="Tahoma"/>
              </a:rPr>
              <a:t>[</a:t>
            </a:r>
            <a:r>
              <a:rPr sz="2818" i="1" spc="-254" dirty="0">
                <a:latin typeface="Meiryo UI"/>
                <a:cs typeface="Meiryo UI"/>
              </a:rPr>
              <a:t>·</a:t>
            </a:r>
            <a:r>
              <a:rPr sz="2818" spc="-254" dirty="0">
                <a:latin typeface="Tahoma"/>
                <a:cs typeface="Tahoma"/>
              </a:rPr>
              <a:t>;</a:t>
            </a:r>
            <a:r>
              <a:rPr sz="2818" spc="-423" dirty="0">
                <a:latin typeface="Tahoma"/>
                <a:cs typeface="Tahoma"/>
              </a:rPr>
              <a:t> </a:t>
            </a:r>
            <a:r>
              <a:rPr sz="2818" i="1" dirty="0">
                <a:latin typeface="Cambria"/>
                <a:cs typeface="Cambria"/>
              </a:rPr>
              <a:t>λ</a:t>
            </a:r>
            <a:r>
              <a:rPr sz="2818" dirty="0">
                <a:latin typeface="Tahoma"/>
                <a:cs typeface="Tahoma"/>
              </a:rPr>
              <a:t>]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 </a:t>
            </a:r>
            <a:r>
              <a:rPr sz="2818" spc="-85" dirty="0">
                <a:latin typeface="Tahoma"/>
                <a:cs typeface="Tahoma"/>
              </a:rPr>
              <a:t>operator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parametrized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by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i="1" spc="141" dirty="0">
                <a:latin typeface="Cambria"/>
                <a:cs typeface="Cambria"/>
              </a:rPr>
              <a:t>λ</a:t>
            </a:r>
            <a:endParaRPr sz="2818">
              <a:latin typeface="Cambria"/>
              <a:cs typeface="Cambria"/>
            </a:endParaRPr>
          </a:p>
          <a:p>
            <a:pPr marL="35792" marR="14317">
              <a:spcBef>
                <a:spcPts val="817"/>
              </a:spcBef>
            </a:pPr>
            <a:r>
              <a:rPr sz="2818" dirty="0">
                <a:latin typeface="Tahoma"/>
                <a:cs typeface="Tahoma"/>
              </a:rPr>
              <a:t>The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above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setup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covers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wide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55" dirty="0">
                <a:latin typeface="Tahoma"/>
                <a:cs typeface="Tahoma"/>
              </a:rPr>
              <a:t>range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math.</a:t>
            </a:r>
            <a:r>
              <a:rPr sz="2818" spc="22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physics,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including </a:t>
            </a:r>
            <a:r>
              <a:rPr sz="2818" spc="-113" dirty="0">
                <a:latin typeface="Tahoma"/>
                <a:cs typeface="Tahoma"/>
              </a:rPr>
              <a:t>conservation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laws,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diffusion,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reac-</a:t>
            </a:r>
            <a:r>
              <a:rPr sz="2818" spc="-113" dirty="0">
                <a:latin typeface="Tahoma"/>
                <a:cs typeface="Tahoma"/>
              </a:rPr>
              <a:t>diff-</a:t>
            </a:r>
            <a:r>
              <a:rPr sz="2818" spc="-70" dirty="0">
                <a:latin typeface="Tahoma"/>
                <a:cs typeface="Tahoma"/>
              </a:rPr>
              <a:t>advec.</a:t>
            </a:r>
            <a:r>
              <a:rPr sz="2818" spc="31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kinetics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etc.</a:t>
            </a:r>
            <a:r>
              <a:rPr sz="2818" spc="321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E.g., </a:t>
            </a:r>
            <a:r>
              <a:rPr sz="2818" spc="-28" dirty="0">
                <a:solidFill>
                  <a:srgbClr val="0000FF"/>
                </a:solidFill>
                <a:latin typeface="Tahoma"/>
                <a:cs typeface="Tahoma"/>
              </a:rPr>
              <a:t>Burger’s </a:t>
            </a:r>
            <a:r>
              <a:rPr sz="2818" spc="-85" dirty="0">
                <a:solidFill>
                  <a:srgbClr val="0000FF"/>
                </a:solidFill>
                <a:latin typeface="Tahoma"/>
                <a:cs typeface="Tahoma"/>
              </a:rPr>
              <a:t>equation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0000FF"/>
                </a:solidFill>
                <a:latin typeface="Tahoma"/>
                <a:cs typeface="Tahoma"/>
              </a:rPr>
              <a:t>in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0000FF"/>
                </a:solidFill>
                <a:latin typeface="Tahoma"/>
                <a:cs typeface="Tahoma"/>
              </a:rPr>
              <a:t>2D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4276944"/>
            <a:ext cx="167976" cy="1679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92073" y="5911519"/>
            <a:ext cx="8064169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  <a:tabLst>
                <a:tab pos="7040367" algn="l"/>
              </a:tabLst>
            </a:pP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21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366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761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−</a:t>
            </a:r>
            <a:r>
              <a:rPr sz="2818" i="1" spc="-282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1268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and</a:t>
            </a:r>
            <a:r>
              <a:rPr sz="2818" spc="15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282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i="1" spc="24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14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spc="211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spc="-38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423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90929" y="6214777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6" name="object 16"/>
          <p:cNvSpPr txBox="1"/>
          <p:nvPr/>
        </p:nvSpPr>
        <p:spPr>
          <a:xfrm>
            <a:off x="10287296" y="5911519"/>
            <a:ext cx="125275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380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574451" y="6214777"/>
            <a:ext cx="79639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0" y="0"/>
                </a:moveTo>
                <a:lnTo>
                  <a:pt x="282219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8" name="object 18"/>
          <p:cNvSpPr txBox="1"/>
          <p:nvPr/>
        </p:nvSpPr>
        <p:spPr>
          <a:xfrm>
            <a:off x="9147754" y="5612328"/>
            <a:ext cx="3402127" cy="1023569"/>
          </a:xfrm>
          <a:prstGeom prst="rect">
            <a:avLst/>
          </a:prstGeom>
        </p:spPr>
        <p:txBody>
          <a:bodyPr vert="horz" wrap="square" lIns="0" tIns="91269" rIns="0" bIns="0" rtlCol="0">
            <a:spAutoFit/>
          </a:bodyPr>
          <a:lstStyle/>
          <a:p>
            <a:pPr marL="143170">
              <a:spcBef>
                <a:spcPts val="716"/>
              </a:spcBef>
              <a:tabLst>
                <a:tab pos="2424936" algn="l"/>
              </a:tabLst>
            </a:pP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959" baseline="27777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959" spc="20" baseline="27777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  <a:p>
            <a:pPr marL="261285">
              <a:spcBef>
                <a:spcPts val="451"/>
              </a:spcBef>
              <a:tabLst>
                <a:tab pos="2544838" algn="l"/>
              </a:tabLst>
            </a:pP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	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-52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959" spc="-211" baseline="23809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endParaRPr sz="2959" baseline="23809">
              <a:latin typeface="Tahoma"/>
              <a:cs typeface="Tahom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5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8061F2-AB57-D4F8-F27C-160EB822D9A6}"/>
              </a:ext>
            </a:extLst>
          </p:cNvPr>
          <p:cNvSpPr txBox="1"/>
          <p:nvPr/>
        </p:nvSpPr>
        <p:spPr>
          <a:xfrm>
            <a:off x="1408911" y="7870617"/>
            <a:ext cx="10563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Burgers' equation or Bateman–Burgers equation </a:t>
            </a:r>
            <a:r>
              <a:rPr lang="en-US" dirty="0"/>
              <a:t>is a fundamental partial differential equation and convection–diffusion equation occurring in various areas of applied mathematics, such as fluid mechanics, nonlinear acoustics, gas dynamics, and traffic flow.</a:t>
            </a:r>
          </a:p>
        </p:txBody>
      </p: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4170" y="305816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pc="-56" dirty="0"/>
              <a:t>Problem</a:t>
            </a:r>
            <a:r>
              <a:rPr spc="-99" dirty="0"/>
              <a:t> </a:t>
            </a:r>
            <a:r>
              <a:rPr spc="-141" dirty="0"/>
              <a:t>setup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38606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421318"/>
            <a:ext cx="497343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Parameterized,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PDE(s)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3549" y="2571878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7700" y="2411424"/>
            <a:ext cx="648748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i="1" spc="88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+</a:t>
            </a:r>
            <a:r>
              <a:rPr sz="2818" spc="-254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3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409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0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282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Ω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⊂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183" dirty="0">
                <a:solidFill>
                  <a:srgbClr val="B6321C"/>
                </a:solidFill>
                <a:latin typeface="Arial"/>
                <a:cs typeface="Arial"/>
              </a:rPr>
              <a:t>R</a:t>
            </a:r>
            <a:r>
              <a:rPr sz="2959" i="1" spc="273" baseline="31746" dirty="0">
                <a:solidFill>
                  <a:srgbClr val="B6321C"/>
                </a:solidFill>
                <a:latin typeface="Arial"/>
                <a:cs typeface="Arial"/>
              </a:rPr>
              <a:t>D</a:t>
            </a:r>
            <a:r>
              <a:rPr sz="2818" i="1" spc="183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352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22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21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5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99" dirty="0">
                <a:solidFill>
                  <a:srgbClr val="B6321C"/>
                </a:solidFill>
                <a:latin typeface="Tahoma"/>
                <a:cs typeface="Tahoma"/>
              </a:rPr>
              <a:t>[0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169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-395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];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3899" y="2625354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5989" y="2170179"/>
            <a:ext cx="188629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4227" i="1" baseline="-3611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4227" spc="1223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4227" spc="251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69227" y="2714650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0" name="object 10"/>
          <p:cNvSpPr txBox="1"/>
          <p:nvPr/>
        </p:nvSpPr>
        <p:spPr>
          <a:xfrm>
            <a:off x="10474066" y="2655998"/>
            <a:ext cx="409830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i="1" spc="85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8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3314148"/>
            <a:ext cx="167976" cy="167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9953" y="3096862"/>
            <a:ext cx="11636313" cy="230515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807119">
              <a:spcBef>
                <a:spcPts val="268"/>
              </a:spcBef>
            </a:pPr>
            <a:r>
              <a:rPr sz="2818" spc="-169" dirty="0">
                <a:latin typeface="Tahoma"/>
                <a:cs typeface="Tahoma"/>
              </a:rPr>
              <a:t>where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denotes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28" dirty="0">
                <a:latin typeface="Tahoma"/>
                <a:cs typeface="Tahoma"/>
              </a:rPr>
              <a:t> latent </a:t>
            </a:r>
            <a:r>
              <a:rPr sz="2818" spc="-85" dirty="0">
                <a:latin typeface="Tahoma"/>
                <a:cs typeface="Tahoma"/>
              </a:rPr>
              <a:t>(hidden)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solution,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i="1" spc="197" dirty="0">
                <a:latin typeface="Meiryo UI"/>
                <a:cs typeface="Meiryo UI"/>
              </a:rPr>
              <a:t>N</a:t>
            </a:r>
            <a:r>
              <a:rPr sz="2818" i="1" spc="-550" dirty="0">
                <a:latin typeface="Meiryo UI"/>
                <a:cs typeface="Meiryo UI"/>
              </a:rPr>
              <a:t> </a:t>
            </a:r>
            <a:r>
              <a:rPr sz="2818" spc="-254" dirty="0">
                <a:latin typeface="Tahoma"/>
                <a:cs typeface="Tahoma"/>
              </a:rPr>
              <a:t>[</a:t>
            </a:r>
            <a:r>
              <a:rPr sz="2818" i="1" spc="-254" dirty="0">
                <a:latin typeface="Meiryo UI"/>
                <a:cs typeface="Meiryo UI"/>
              </a:rPr>
              <a:t>·</a:t>
            </a:r>
            <a:r>
              <a:rPr sz="2818" spc="-254" dirty="0">
                <a:latin typeface="Tahoma"/>
                <a:cs typeface="Tahoma"/>
              </a:rPr>
              <a:t>;</a:t>
            </a:r>
            <a:r>
              <a:rPr sz="2818" spc="-423" dirty="0">
                <a:latin typeface="Tahoma"/>
                <a:cs typeface="Tahoma"/>
              </a:rPr>
              <a:t> </a:t>
            </a:r>
            <a:r>
              <a:rPr sz="2818" i="1" dirty="0">
                <a:latin typeface="Cambria"/>
                <a:cs typeface="Cambria"/>
              </a:rPr>
              <a:t>λ</a:t>
            </a:r>
            <a:r>
              <a:rPr sz="2818" dirty="0">
                <a:latin typeface="Tahoma"/>
                <a:cs typeface="Tahoma"/>
              </a:rPr>
              <a:t>]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 </a:t>
            </a:r>
            <a:r>
              <a:rPr sz="2818" spc="-85" dirty="0">
                <a:latin typeface="Tahoma"/>
                <a:cs typeface="Tahoma"/>
              </a:rPr>
              <a:t>operator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parametrized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by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i="1" spc="141" dirty="0">
                <a:latin typeface="Cambria"/>
                <a:cs typeface="Cambria"/>
              </a:rPr>
              <a:t>λ</a:t>
            </a:r>
            <a:endParaRPr sz="2818">
              <a:latin typeface="Cambria"/>
              <a:cs typeface="Cambria"/>
            </a:endParaRPr>
          </a:p>
          <a:p>
            <a:pPr marL="35792" marR="14317">
              <a:spcBef>
                <a:spcPts val="817"/>
              </a:spcBef>
            </a:pPr>
            <a:r>
              <a:rPr sz="2818" dirty="0">
                <a:latin typeface="Tahoma"/>
                <a:cs typeface="Tahoma"/>
              </a:rPr>
              <a:t>The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above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setup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covers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wide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55" dirty="0">
                <a:latin typeface="Tahoma"/>
                <a:cs typeface="Tahoma"/>
              </a:rPr>
              <a:t>range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math.</a:t>
            </a:r>
            <a:r>
              <a:rPr sz="2818" spc="22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physics,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including </a:t>
            </a:r>
            <a:r>
              <a:rPr sz="2818" spc="-113" dirty="0">
                <a:latin typeface="Tahoma"/>
                <a:cs typeface="Tahoma"/>
              </a:rPr>
              <a:t>conservation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laws,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diffusion,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reac-</a:t>
            </a:r>
            <a:r>
              <a:rPr sz="2818" spc="-113" dirty="0">
                <a:latin typeface="Tahoma"/>
                <a:cs typeface="Tahoma"/>
              </a:rPr>
              <a:t>diff-</a:t>
            </a:r>
            <a:r>
              <a:rPr sz="2818" spc="-70" dirty="0">
                <a:latin typeface="Tahoma"/>
                <a:cs typeface="Tahoma"/>
              </a:rPr>
              <a:t>advec.</a:t>
            </a:r>
            <a:r>
              <a:rPr sz="2818" spc="31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kinetics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etc.</a:t>
            </a:r>
            <a:r>
              <a:rPr sz="2818" spc="321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E.g., </a:t>
            </a:r>
            <a:r>
              <a:rPr sz="2818" spc="-28" dirty="0">
                <a:solidFill>
                  <a:srgbClr val="0000FF"/>
                </a:solidFill>
                <a:latin typeface="Tahoma"/>
                <a:cs typeface="Tahoma"/>
              </a:rPr>
              <a:t>Burger’s </a:t>
            </a:r>
            <a:r>
              <a:rPr sz="2818" spc="-85" dirty="0">
                <a:solidFill>
                  <a:srgbClr val="0000FF"/>
                </a:solidFill>
                <a:latin typeface="Tahoma"/>
                <a:cs typeface="Tahoma"/>
              </a:rPr>
              <a:t>equation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0000FF"/>
                </a:solidFill>
                <a:latin typeface="Tahoma"/>
                <a:cs typeface="Tahoma"/>
              </a:rPr>
              <a:t>in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0000FF"/>
                </a:solidFill>
                <a:latin typeface="Tahoma"/>
                <a:cs typeface="Tahoma"/>
              </a:rPr>
              <a:t>2D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4276944"/>
            <a:ext cx="167976" cy="1679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92073" y="5911519"/>
            <a:ext cx="8064169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  <a:tabLst>
                <a:tab pos="7040367" algn="l"/>
              </a:tabLst>
            </a:pP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21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366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761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−</a:t>
            </a:r>
            <a:r>
              <a:rPr sz="2818" i="1" spc="-282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1268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and</a:t>
            </a:r>
            <a:r>
              <a:rPr sz="2818" spc="15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282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i="1" spc="24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14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spc="211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spc="-38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423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90929" y="6214777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6" name="object 16"/>
          <p:cNvSpPr txBox="1"/>
          <p:nvPr/>
        </p:nvSpPr>
        <p:spPr>
          <a:xfrm>
            <a:off x="10287296" y="5911519"/>
            <a:ext cx="125275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380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574451" y="6214777"/>
            <a:ext cx="79639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0" y="0"/>
                </a:moveTo>
                <a:lnTo>
                  <a:pt x="282219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8" name="object 18"/>
          <p:cNvSpPr txBox="1"/>
          <p:nvPr/>
        </p:nvSpPr>
        <p:spPr>
          <a:xfrm>
            <a:off x="9147754" y="5612328"/>
            <a:ext cx="3402127" cy="1023569"/>
          </a:xfrm>
          <a:prstGeom prst="rect">
            <a:avLst/>
          </a:prstGeom>
        </p:spPr>
        <p:txBody>
          <a:bodyPr vert="horz" wrap="square" lIns="0" tIns="91269" rIns="0" bIns="0" rtlCol="0">
            <a:spAutoFit/>
          </a:bodyPr>
          <a:lstStyle/>
          <a:p>
            <a:pPr marL="143170">
              <a:spcBef>
                <a:spcPts val="716"/>
              </a:spcBef>
              <a:tabLst>
                <a:tab pos="2424936" algn="l"/>
              </a:tabLst>
            </a:pP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959" baseline="27777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959" spc="20" baseline="27777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  <a:p>
            <a:pPr marL="261285">
              <a:spcBef>
                <a:spcPts val="451"/>
              </a:spcBef>
              <a:tabLst>
                <a:tab pos="2544838" algn="l"/>
              </a:tabLst>
            </a:pP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	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-52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959" spc="-211" baseline="23809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endParaRPr sz="2959" baseline="23809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6814242"/>
            <a:ext cx="167976" cy="167976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066799" y="7139956"/>
            <a:ext cx="4857111" cy="397303"/>
          </a:xfrm>
          <a:custGeom>
            <a:avLst/>
            <a:gdLst/>
            <a:ahLst/>
            <a:cxnLst/>
            <a:rect l="l" t="t" r="r" b="b"/>
            <a:pathLst>
              <a:path w="1723389" h="140969">
                <a:moveTo>
                  <a:pt x="1723351" y="0"/>
                </a:moveTo>
                <a:lnTo>
                  <a:pt x="1723351" y="0"/>
                </a:lnTo>
                <a:lnTo>
                  <a:pt x="0" y="0"/>
                </a:lnTo>
                <a:lnTo>
                  <a:pt x="0" y="140589"/>
                </a:lnTo>
                <a:lnTo>
                  <a:pt x="1723351" y="140589"/>
                </a:lnTo>
                <a:lnTo>
                  <a:pt x="1723351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21" name="object 21"/>
          <p:cNvSpPr txBox="1"/>
          <p:nvPr/>
        </p:nvSpPr>
        <p:spPr>
          <a:xfrm>
            <a:off x="1039954" y="6596990"/>
            <a:ext cx="10252913" cy="878156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lnSpc>
                <a:spcPts val="3382"/>
              </a:lnSpc>
              <a:spcBef>
                <a:spcPts val="268"/>
              </a:spcBef>
            </a:pPr>
            <a:r>
              <a:rPr sz="2818" spc="-70" dirty="0">
                <a:latin typeface="Tahoma"/>
                <a:cs typeface="Tahoma"/>
              </a:rPr>
              <a:t>Given</a:t>
            </a:r>
            <a:r>
              <a:rPr sz="2818" spc="-155" dirty="0">
                <a:latin typeface="Tahoma"/>
                <a:cs typeface="Tahoma"/>
              </a:rPr>
              <a:t> </a:t>
            </a:r>
            <a:r>
              <a:rPr sz="2818" i="1" spc="282" dirty="0">
                <a:latin typeface="Cambria"/>
                <a:cs typeface="Cambria"/>
              </a:rPr>
              <a:t>λ</a:t>
            </a:r>
            <a:r>
              <a:rPr sz="2818" i="1" spc="211" dirty="0">
                <a:latin typeface="Cambria"/>
                <a:cs typeface="Cambria"/>
              </a:rPr>
              <a:t> </a:t>
            </a:r>
            <a:r>
              <a:rPr sz="2818" spc="-56" dirty="0">
                <a:latin typeface="Tahoma"/>
                <a:cs typeface="Tahoma"/>
              </a:rPr>
              <a:t>what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(Inference,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filtering</a:t>
            </a:r>
            <a:r>
              <a:rPr sz="2818" spc="-70" dirty="0">
                <a:latin typeface="Tahoma"/>
                <a:cs typeface="Tahoma"/>
              </a:rPr>
              <a:t> and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smoothing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simply</a:t>
            </a:r>
            <a:endParaRPr sz="2818">
              <a:latin typeface="Tahoma"/>
              <a:cs typeface="Tahoma"/>
            </a:endParaRPr>
          </a:p>
          <a:p>
            <a:pPr marL="35792">
              <a:lnSpc>
                <a:spcPts val="3382"/>
              </a:lnSpc>
            </a:pPr>
            <a:r>
              <a:rPr sz="2818" b="1" spc="-28" dirty="0">
                <a:latin typeface="Arial"/>
                <a:cs typeface="Arial"/>
              </a:rPr>
              <a:t>data-</a:t>
            </a:r>
            <a:r>
              <a:rPr sz="2818" b="1" spc="-85" dirty="0">
                <a:latin typeface="Arial"/>
                <a:cs typeface="Arial"/>
              </a:rPr>
              <a:t>driven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of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PDEs</a:t>
            </a:r>
            <a:r>
              <a:rPr sz="2818" spc="-28" dirty="0"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6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4170" y="305816"/>
            <a:ext cx="5262245" cy="602791"/>
          </a:xfrm>
          <a:prstGeom prst="rect">
            <a:avLst/>
          </a:prstGeom>
        </p:spPr>
        <p:txBody>
          <a:bodyPr vert="horz" wrap="square" lIns="0" tIns="48321" rIns="0" bIns="0" rtlCol="0">
            <a:spAutoFit/>
          </a:bodyPr>
          <a:lstStyle/>
          <a:p>
            <a:pPr marL="35792">
              <a:spcBef>
                <a:spcPts val="380"/>
              </a:spcBef>
            </a:pPr>
            <a:r>
              <a:rPr spc="-56" dirty="0"/>
              <a:t>Problem</a:t>
            </a:r>
            <a:r>
              <a:rPr spc="-99" dirty="0"/>
              <a:t> </a:t>
            </a:r>
            <a:r>
              <a:rPr spc="-141" dirty="0"/>
              <a:t>setup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451" y="1638606"/>
            <a:ext cx="167976" cy="167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9953" y="1421318"/>
            <a:ext cx="4973438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spc="-99" dirty="0">
                <a:latin typeface="Tahoma"/>
                <a:cs typeface="Tahoma"/>
              </a:rPr>
              <a:t>Parameterized,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PDE(s)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03549" y="2571878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47700" y="2411424"/>
            <a:ext cx="648748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i="1" spc="88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+</a:t>
            </a:r>
            <a:r>
              <a:rPr sz="2818" spc="-254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3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409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0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282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Ω</a:t>
            </a:r>
            <a:r>
              <a:rPr sz="2818" spc="-8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⊂</a:t>
            </a:r>
            <a:r>
              <a:rPr sz="2818" i="1" spc="-169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183" dirty="0">
                <a:solidFill>
                  <a:srgbClr val="B6321C"/>
                </a:solidFill>
                <a:latin typeface="Arial"/>
                <a:cs typeface="Arial"/>
              </a:rPr>
              <a:t>R</a:t>
            </a:r>
            <a:r>
              <a:rPr sz="2959" i="1" spc="273" baseline="31746" dirty="0">
                <a:solidFill>
                  <a:srgbClr val="B6321C"/>
                </a:solidFill>
                <a:latin typeface="Arial"/>
                <a:cs typeface="Arial"/>
              </a:rPr>
              <a:t>D</a:t>
            </a:r>
            <a:r>
              <a:rPr sz="2818" i="1" spc="183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352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22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21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423" dirty="0">
                <a:solidFill>
                  <a:srgbClr val="B6321C"/>
                </a:solidFill>
                <a:latin typeface="Meiryo UI"/>
                <a:cs typeface="Meiryo UI"/>
              </a:rPr>
              <a:t>∈</a:t>
            </a:r>
            <a:r>
              <a:rPr sz="2818" i="1" spc="-155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99" dirty="0">
                <a:solidFill>
                  <a:srgbClr val="B6321C"/>
                </a:solidFill>
                <a:latin typeface="Tahoma"/>
                <a:cs typeface="Tahoma"/>
              </a:rPr>
              <a:t>[0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155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spc="169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r>
              <a:rPr sz="2818" i="1" spc="-395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];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83899" y="2625354"/>
            <a:ext cx="168227" cy="337944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1973" i="1" spc="42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197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35989" y="2170179"/>
            <a:ext cx="1886293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4227" i="1" baseline="-3611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4227" spc="1223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4227" baseline="-3611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4227" spc="251" baseline="-36111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369227" y="2714650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0" name="object 10"/>
          <p:cNvSpPr txBox="1"/>
          <p:nvPr/>
        </p:nvSpPr>
        <p:spPr>
          <a:xfrm>
            <a:off x="10474066" y="2655998"/>
            <a:ext cx="409830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>
              <a:spcBef>
                <a:spcPts val="268"/>
              </a:spcBef>
            </a:pPr>
            <a:r>
              <a:rPr sz="2818" i="1" spc="85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85" dirty="0">
                <a:solidFill>
                  <a:srgbClr val="B6321C"/>
                </a:solidFill>
                <a:latin typeface="Arial"/>
                <a:cs typeface="Arial"/>
              </a:rPr>
              <a:t>t</a:t>
            </a:r>
            <a:endParaRPr sz="2818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451" y="3314148"/>
            <a:ext cx="167976" cy="167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39953" y="3096862"/>
            <a:ext cx="11636313" cy="230515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35792" marR="807119">
              <a:spcBef>
                <a:spcPts val="268"/>
              </a:spcBef>
            </a:pPr>
            <a:r>
              <a:rPr sz="2818" spc="-169" dirty="0">
                <a:latin typeface="Tahoma"/>
                <a:cs typeface="Tahoma"/>
              </a:rPr>
              <a:t>where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113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denotes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the</a:t>
            </a:r>
            <a:r>
              <a:rPr sz="2818" spc="-28" dirty="0">
                <a:latin typeface="Tahoma"/>
                <a:cs typeface="Tahoma"/>
              </a:rPr>
              <a:t> latent </a:t>
            </a:r>
            <a:r>
              <a:rPr sz="2818" spc="-85" dirty="0">
                <a:latin typeface="Tahoma"/>
                <a:cs typeface="Tahoma"/>
              </a:rPr>
              <a:t>(hidden)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solution,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i="1" spc="197" dirty="0">
                <a:latin typeface="Meiryo UI"/>
                <a:cs typeface="Meiryo UI"/>
              </a:rPr>
              <a:t>N</a:t>
            </a:r>
            <a:r>
              <a:rPr sz="2818" i="1" spc="-550" dirty="0">
                <a:latin typeface="Meiryo UI"/>
                <a:cs typeface="Meiryo UI"/>
              </a:rPr>
              <a:t> </a:t>
            </a:r>
            <a:r>
              <a:rPr sz="2818" spc="-254" dirty="0">
                <a:latin typeface="Tahoma"/>
                <a:cs typeface="Tahoma"/>
              </a:rPr>
              <a:t>[</a:t>
            </a:r>
            <a:r>
              <a:rPr sz="2818" i="1" spc="-254" dirty="0">
                <a:latin typeface="Meiryo UI"/>
                <a:cs typeface="Meiryo UI"/>
              </a:rPr>
              <a:t>·</a:t>
            </a:r>
            <a:r>
              <a:rPr sz="2818" spc="-254" dirty="0">
                <a:latin typeface="Tahoma"/>
                <a:cs typeface="Tahoma"/>
              </a:rPr>
              <a:t>;</a:t>
            </a:r>
            <a:r>
              <a:rPr sz="2818" spc="-423" dirty="0">
                <a:latin typeface="Tahoma"/>
                <a:cs typeface="Tahoma"/>
              </a:rPr>
              <a:t> </a:t>
            </a:r>
            <a:r>
              <a:rPr sz="2818" i="1" dirty="0">
                <a:latin typeface="Cambria"/>
                <a:cs typeface="Cambria"/>
              </a:rPr>
              <a:t>λ</a:t>
            </a:r>
            <a:r>
              <a:rPr sz="2818" dirty="0">
                <a:latin typeface="Tahoma"/>
                <a:cs typeface="Tahoma"/>
              </a:rPr>
              <a:t>]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nonlinear </a:t>
            </a:r>
            <a:r>
              <a:rPr sz="2818" spc="-85" dirty="0">
                <a:latin typeface="Tahoma"/>
                <a:cs typeface="Tahoma"/>
              </a:rPr>
              <a:t>operator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parametrized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by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i="1" spc="141" dirty="0">
                <a:latin typeface="Cambria"/>
                <a:cs typeface="Cambria"/>
              </a:rPr>
              <a:t>λ</a:t>
            </a:r>
            <a:endParaRPr sz="2818">
              <a:latin typeface="Cambria"/>
              <a:cs typeface="Cambria"/>
            </a:endParaRPr>
          </a:p>
          <a:p>
            <a:pPr marL="35792" marR="14317">
              <a:spcBef>
                <a:spcPts val="817"/>
              </a:spcBef>
            </a:pPr>
            <a:r>
              <a:rPr sz="2818" dirty="0">
                <a:latin typeface="Tahoma"/>
                <a:cs typeface="Tahoma"/>
              </a:rPr>
              <a:t>The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above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setup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covers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a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wide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55" dirty="0">
                <a:latin typeface="Tahoma"/>
                <a:cs typeface="Tahoma"/>
              </a:rPr>
              <a:t>range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of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in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math.</a:t>
            </a:r>
            <a:r>
              <a:rPr sz="2818" spc="225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physics,</a:t>
            </a:r>
            <a:r>
              <a:rPr sz="2818" spc="-42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including </a:t>
            </a:r>
            <a:r>
              <a:rPr sz="2818" spc="-113" dirty="0">
                <a:latin typeface="Tahoma"/>
                <a:cs typeface="Tahoma"/>
              </a:rPr>
              <a:t>conservation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spc="-127" dirty="0">
                <a:latin typeface="Tahoma"/>
                <a:cs typeface="Tahoma"/>
              </a:rPr>
              <a:t>laws,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diffusion,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reac-</a:t>
            </a:r>
            <a:r>
              <a:rPr sz="2818" spc="-113" dirty="0">
                <a:latin typeface="Tahoma"/>
                <a:cs typeface="Tahoma"/>
              </a:rPr>
              <a:t>diff-</a:t>
            </a:r>
            <a:r>
              <a:rPr sz="2818" spc="-70" dirty="0">
                <a:latin typeface="Tahoma"/>
                <a:cs typeface="Tahoma"/>
              </a:rPr>
              <a:t>advec.</a:t>
            </a:r>
            <a:r>
              <a:rPr sz="2818" spc="31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PDE,</a:t>
            </a:r>
            <a:r>
              <a:rPr sz="2818" spc="-14" dirty="0">
                <a:latin typeface="Tahoma"/>
                <a:cs typeface="Tahoma"/>
              </a:rPr>
              <a:t> </a:t>
            </a:r>
            <a:r>
              <a:rPr sz="2818" spc="-56" dirty="0">
                <a:latin typeface="Tahoma"/>
                <a:cs typeface="Tahoma"/>
              </a:rPr>
              <a:t>kinetics</a:t>
            </a:r>
            <a:r>
              <a:rPr sz="2818" spc="-28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etc.</a:t>
            </a:r>
            <a:r>
              <a:rPr sz="2818" spc="321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E.g., </a:t>
            </a:r>
            <a:r>
              <a:rPr sz="2818" spc="-28" dirty="0">
                <a:solidFill>
                  <a:srgbClr val="0000FF"/>
                </a:solidFill>
                <a:latin typeface="Tahoma"/>
                <a:cs typeface="Tahoma"/>
              </a:rPr>
              <a:t>Burger’s </a:t>
            </a:r>
            <a:r>
              <a:rPr sz="2818" spc="-85" dirty="0">
                <a:solidFill>
                  <a:srgbClr val="0000FF"/>
                </a:solidFill>
                <a:latin typeface="Tahoma"/>
                <a:cs typeface="Tahoma"/>
              </a:rPr>
              <a:t>equation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0000FF"/>
                </a:solidFill>
                <a:latin typeface="Tahoma"/>
                <a:cs typeface="Tahoma"/>
              </a:rPr>
              <a:t>in</a:t>
            </a:r>
            <a:r>
              <a:rPr sz="2818" spc="-42" dirty="0">
                <a:solidFill>
                  <a:srgbClr val="0000FF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0000FF"/>
                </a:solidFill>
                <a:latin typeface="Tahoma"/>
                <a:cs typeface="Tahoma"/>
              </a:rPr>
              <a:t>2D</a:t>
            </a:r>
            <a:endParaRPr sz="2818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451" y="4276944"/>
            <a:ext cx="167976" cy="1679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92073" y="5911519"/>
            <a:ext cx="8064169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  <a:tabLst>
                <a:tab pos="7040367" algn="l"/>
              </a:tabLst>
            </a:pPr>
            <a:r>
              <a:rPr sz="2818" i="1" spc="197" dirty="0">
                <a:solidFill>
                  <a:srgbClr val="B6321C"/>
                </a:solidFill>
                <a:latin typeface="Meiryo UI"/>
                <a:cs typeface="Meiryo UI"/>
              </a:rPr>
              <a:t>N</a:t>
            </a:r>
            <a:r>
              <a:rPr sz="2818" i="1" spc="-521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[</a:t>
            </a:r>
            <a:r>
              <a:rPr sz="2818" i="1" spc="-183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818" spc="-183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spc="-366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]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761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i="1" spc="-113" dirty="0">
                <a:solidFill>
                  <a:srgbClr val="B6321C"/>
                </a:solidFill>
                <a:latin typeface="Meiryo UI"/>
                <a:cs typeface="Meiryo UI"/>
              </a:rPr>
              <a:t>−</a:t>
            </a:r>
            <a:r>
              <a:rPr sz="2818" i="1" spc="-282" dirty="0">
                <a:solidFill>
                  <a:srgbClr val="B6321C"/>
                </a:solidFill>
                <a:latin typeface="Meiryo UI"/>
                <a:cs typeface="Meiryo UI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u</a:t>
            </a:r>
            <a:r>
              <a:rPr sz="2959" i="1" baseline="-11904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1268" baseline="-11904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and</a:t>
            </a:r>
            <a:r>
              <a:rPr sz="2818" spc="155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i="1" spc="282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818" i="1" spc="24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r>
              <a:rPr sz="2818" spc="-28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141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spc="211" baseline="-11904" dirty="0">
                <a:solidFill>
                  <a:srgbClr val="B6321C"/>
                </a:solidFill>
                <a:latin typeface="Tahoma"/>
                <a:cs typeface="Tahoma"/>
              </a:rPr>
              <a:t>1</a:t>
            </a:r>
            <a:r>
              <a:rPr sz="2818" i="1" spc="141" dirty="0">
                <a:solidFill>
                  <a:srgbClr val="B6321C"/>
                </a:solidFill>
                <a:latin typeface="Cambria"/>
                <a:cs typeface="Cambria"/>
              </a:rPr>
              <a:t>,</a:t>
            </a:r>
            <a:r>
              <a:rPr sz="2818" i="1" spc="-99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λ</a:t>
            </a:r>
            <a:r>
              <a:rPr sz="2959" baseline="-11904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spc="-380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;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959" i="1" spc="423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90929" y="6214777"/>
            <a:ext cx="646064" cy="0"/>
          </a:xfrm>
          <a:custGeom>
            <a:avLst/>
            <a:gdLst/>
            <a:ahLst/>
            <a:cxnLst/>
            <a:rect l="l" t="t" r="r" b="b"/>
            <a:pathLst>
              <a:path w="229235">
                <a:moveTo>
                  <a:pt x="0" y="0"/>
                </a:moveTo>
                <a:lnTo>
                  <a:pt x="228841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6" name="object 16"/>
          <p:cNvSpPr txBox="1"/>
          <p:nvPr/>
        </p:nvSpPr>
        <p:spPr>
          <a:xfrm>
            <a:off x="10287296" y="5911519"/>
            <a:ext cx="1252756" cy="46798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07377">
              <a:spcBef>
                <a:spcPts val="268"/>
              </a:spcBef>
            </a:pP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959" i="1" baseline="-23809" dirty="0">
                <a:solidFill>
                  <a:srgbClr val="B6321C"/>
                </a:solidFill>
                <a:latin typeface="Arial"/>
                <a:cs typeface="Arial"/>
              </a:rPr>
              <a:t>xx</a:t>
            </a:r>
            <a:r>
              <a:rPr sz="2959" i="1" spc="380" baseline="-238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818" spc="-141" dirty="0">
                <a:solidFill>
                  <a:srgbClr val="B6321C"/>
                </a:solidFill>
                <a:latin typeface="Tahoma"/>
                <a:cs typeface="Tahoma"/>
              </a:rPr>
              <a:t>=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574451" y="6214777"/>
            <a:ext cx="796395" cy="0"/>
          </a:xfrm>
          <a:custGeom>
            <a:avLst/>
            <a:gdLst/>
            <a:ahLst/>
            <a:cxnLst/>
            <a:rect l="l" t="t" r="r" b="b"/>
            <a:pathLst>
              <a:path w="282575">
                <a:moveTo>
                  <a:pt x="0" y="0"/>
                </a:moveTo>
                <a:lnTo>
                  <a:pt x="282219" y="0"/>
                </a:lnTo>
              </a:path>
            </a:pathLst>
          </a:custGeom>
          <a:ln w="5054">
            <a:solidFill>
              <a:srgbClr val="B6321C"/>
            </a:solidFill>
          </a:ln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18" name="object 18"/>
          <p:cNvSpPr txBox="1"/>
          <p:nvPr/>
        </p:nvSpPr>
        <p:spPr>
          <a:xfrm>
            <a:off x="9147754" y="5612328"/>
            <a:ext cx="3402127" cy="1023569"/>
          </a:xfrm>
          <a:prstGeom prst="rect">
            <a:avLst/>
          </a:prstGeom>
        </p:spPr>
        <p:txBody>
          <a:bodyPr vert="horz" wrap="square" lIns="0" tIns="91269" rIns="0" bIns="0" rtlCol="0">
            <a:spAutoFit/>
          </a:bodyPr>
          <a:lstStyle/>
          <a:p>
            <a:pPr marL="143170">
              <a:spcBef>
                <a:spcPts val="716"/>
              </a:spcBef>
              <a:tabLst>
                <a:tab pos="2424936" algn="l"/>
              </a:tabLst>
            </a:pP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r>
              <a:rPr sz="2818" dirty="0">
                <a:solidFill>
                  <a:srgbClr val="B6321C"/>
                </a:solidFill>
                <a:latin typeface="Tahoma"/>
                <a:cs typeface="Tahoma"/>
              </a:rPr>
              <a:t>	</a:t>
            </a:r>
            <a:r>
              <a:rPr sz="2818" i="1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959" baseline="27777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r>
              <a:rPr sz="2959" spc="20" baseline="27777" dirty="0">
                <a:solidFill>
                  <a:srgbClr val="B6321C"/>
                </a:solidFill>
                <a:latin typeface="Tahoma"/>
                <a:cs typeface="Tahoma"/>
              </a:rPr>
              <a:t> 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(</a:t>
            </a:r>
            <a:r>
              <a:rPr sz="2818" i="1" spc="-70" dirty="0">
                <a:solidFill>
                  <a:srgbClr val="B6321C"/>
                </a:solidFill>
                <a:latin typeface="Meiryo UI"/>
                <a:cs typeface="Meiryo UI"/>
              </a:rPr>
              <a:t>·</a:t>
            </a:r>
            <a:r>
              <a:rPr sz="2818" spc="-70" dirty="0">
                <a:solidFill>
                  <a:srgbClr val="B6321C"/>
                </a:solidFill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  <a:p>
            <a:pPr marL="261285">
              <a:spcBef>
                <a:spcPts val="451"/>
              </a:spcBef>
              <a:tabLst>
                <a:tab pos="2544838" algn="l"/>
              </a:tabLst>
            </a:pPr>
            <a:r>
              <a:rPr sz="2818" i="1" spc="-70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70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dirty="0">
                <a:solidFill>
                  <a:srgbClr val="B6321C"/>
                </a:solidFill>
                <a:latin typeface="Arial"/>
                <a:cs typeface="Arial"/>
              </a:rPr>
              <a:t>	</a:t>
            </a:r>
            <a:r>
              <a:rPr sz="2818" i="1" spc="-28" dirty="0">
                <a:solidFill>
                  <a:srgbClr val="B6321C"/>
                </a:solidFill>
                <a:latin typeface="Cambria"/>
                <a:cs typeface="Cambria"/>
              </a:rPr>
              <a:t>∂</a:t>
            </a:r>
            <a:r>
              <a:rPr sz="2818" i="1" spc="-28" dirty="0">
                <a:solidFill>
                  <a:srgbClr val="B6321C"/>
                </a:solidFill>
                <a:latin typeface="Arial"/>
                <a:cs typeface="Arial"/>
              </a:rPr>
              <a:t>x</a:t>
            </a:r>
            <a:r>
              <a:rPr sz="2818" i="1" spc="-521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2959" spc="-211" baseline="23809" dirty="0">
                <a:solidFill>
                  <a:srgbClr val="B6321C"/>
                </a:solidFill>
                <a:latin typeface="Tahoma"/>
                <a:cs typeface="Tahoma"/>
              </a:rPr>
              <a:t>2</a:t>
            </a:r>
            <a:endParaRPr sz="2959" baseline="23809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9451" y="6814242"/>
            <a:ext cx="167976" cy="167976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066799" y="7139956"/>
            <a:ext cx="4857111" cy="397303"/>
          </a:xfrm>
          <a:custGeom>
            <a:avLst/>
            <a:gdLst/>
            <a:ahLst/>
            <a:cxnLst/>
            <a:rect l="l" t="t" r="r" b="b"/>
            <a:pathLst>
              <a:path w="1723389" h="140969">
                <a:moveTo>
                  <a:pt x="1723351" y="0"/>
                </a:moveTo>
                <a:lnTo>
                  <a:pt x="1723351" y="0"/>
                </a:lnTo>
                <a:lnTo>
                  <a:pt x="0" y="0"/>
                </a:lnTo>
                <a:lnTo>
                  <a:pt x="0" y="140589"/>
                </a:lnTo>
                <a:lnTo>
                  <a:pt x="1723351" y="140589"/>
                </a:lnTo>
                <a:lnTo>
                  <a:pt x="1723351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451" y="7777074"/>
            <a:ext cx="167976" cy="167976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617445" y="8102752"/>
            <a:ext cx="4921541" cy="397303"/>
          </a:xfrm>
          <a:custGeom>
            <a:avLst/>
            <a:gdLst/>
            <a:ahLst/>
            <a:cxnLst/>
            <a:rect l="l" t="t" r="r" b="b"/>
            <a:pathLst>
              <a:path w="1746250" h="140969">
                <a:moveTo>
                  <a:pt x="1746084" y="0"/>
                </a:moveTo>
                <a:lnTo>
                  <a:pt x="1746084" y="0"/>
                </a:lnTo>
                <a:lnTo>
                  <a:pt x="0" y="0"/>
                </a:lnTo>
                <a:lnTo>
                  <a:pt x="0" y="140589"/>
                </a:lnTo>
                <a:lnTo>
                  <a:pt x="1746084" y="140589"/>
                </a:lnTo>
                <a:lnTo>
                  <a:pt x="1746084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5073"/>
          </a:p>
        </p:txBody>
      </p:sp>
      <p:sp>
        <p:nvSpPr>
          <p:cNvPr id="23" name="object 23"/>
          <p:cNvSpPr txBox="1"/>
          <p:nvPr/>
        </p:nvSpPr>
        <p:spPr>
          <a:xfrm>
            <a:off x="896782" y="6596990"/>
            <a:ext cx="10467671" cy="1876250"/>
          </a:xfrm>
          <a:prstGeom prst="rect">
            <a:avLst/>
          </a:prstGeom>
        </p:spPr>
        <p:txBody>
          <a:bodyPr vert="horz" wrap="square" lIns="0" tIns="34003" rIns="0" bIns="0" rtlCol="0">
            <a:spAutoFit/>
          </a:bodyPr>
          <a:lstStyle/>
          <a:p>
            <a:pPr marL="178962">
              <a:lnSpc>
                <a:spcPts val="3382"/>
              </a:lnSpc>
              <a:spcBef>
                <a:spcPts val="268"/>
              </a:spcBef>
            </a:pPr>
            <a:r>
              <a:rPr sz="2818" spc="-70" dirty="0">
                <a:latin typeface="Tahoma"/>
                <a:cs typeface="Tahoma"/>
              </a:rPr>
              <a:t>Given</a:t>
            </a:r>
            <a:r>
              <a:rPr sz="2818" spc="-155" dirty="0">
                <a:latin typeface="Tahoma"/>
                <a:cs typeface="Tahoma"/>
              </a:rPr>
              <a:t> </a:t>
            </a:r>
            <a:r>
              <a:rPr sz="2818" i="1" spc="282" dirty="0">
                <a:latin typeface="Cambria"/>
                <a:cs typeface="Cambria"/>
              </a:rPr>
              <a:t>λ</a:t>
            </a:r>
            <a:r>
              <a:rPr sz="2818" i="1" spc="211" dirty="0">
                <a:latin typeface="Cambria"/>
                <a:cs typeface="Cambria"/>
              </a:rPr>
              <a:t> </a:t>
            </a:r>
            <a:r>
              <a:rPr sz="2818" spc="-56" dirty="0">
                <a:latin typeface="Tahoma"/>
                <a:cs typeface="Tahoma"/>
              </a:rPr>
              <a:t>what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dirty="0">
                <a:latin typeface="Tahoma"/>
                <a:cs typeface="Tahoma"/>
              </a:rPr>
              <a:t>is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155" dirty="0">
                <a:latin typeface="Arial"/>
                <a:cs typeface="Arial"/>
              </a:rPr>
              <a:t>u</a:t>
            </a:r>
            <a:r>
              <a:rPr sz="2818" spc="155" dirty="0">
                <a:latin typeface="Tahoma"/>
                <a:cs typeface="Tahoma"/>
              </a:rPr>
              <a:t>(</a:t>
            </a:r>
            <a:r>
              <a:rPr sz="2818" i="1" spc="155" dirty="0">
                <a:latin typeface="Arial"/>
                <a:cs typeface="Arial"/>
              </a:rPr>
              <a:t>t</a:t>
            </a:r>
            <a:r>
              <a:rPr sz="2818" i="1" spc="155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spc="-127" dirty="0">
                <a:latin typeface="Arial"/>
                <a:cs typeface="Arial"/>
              </a:rPr>
              <a:t>x</a:t>
            </a:r>
            <a:r>
              <a:rPr sz="2818" i="1" spc="-535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141" dirty="0">
                <a:latin typeface="Tahoma"/>
                <a:cs typeface="Tahoma"/>
              </a:rPr>
              <a:t>(Inference,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filtering</a:t>
            </a:r>
            <a:r>
              <a:rPr sz="2818" spc="-70" dirty="0">
                <a:latin typeface="Tahoma"/>
                <a:cs typeface="Tahoma"/>
              </a:rPr>
              <a:t> and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smoothing</a:t>
            </a:r>
            <a:r>
              <a:rPr sz="2818" spc="-70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or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simply</a:t>
            </a:r>
            <a:endParaRPr sz="2818">
              <a:latin typeface="Tahoma"/>
              <a:cs typeface="Tahoma"/>
            </a:endParaRPr>
          </a:p>
          <a:p>
            <a:pPr marL="178962">
              <a:lnSpc>
                <a:spcPts val="3382"/>
              </a:lnSpc>
            </a:pPr>
            <a:r>
              <a:rPr sz="2818" b="1" spc="-28" dirty="0">
                <a:latin typeface="Arial"/>
                <a:cs typeface="Arial"/>
              </a:rPr>
              <a:t>data-</a:t>
            </a:r>
            <a:r>
              <a:rPr sz="2818" b="1" spc="-85" dirty="0">
                <a:latin typeface="Arial"/>
                <a:cs typeface="Arial"/>
              </a:rPr>
              <a:t>driven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141" dirty="0">
                <a:latin typeface="Arial"/>
                <a:cs typeface="Arial"/>
              </a:rPr>
              <a:t>solutions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of</a:t>
            </a:r>
            <a:r>
              <a:rPr sz="2818" b="1" spc="-14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PDEs</a:t>
            </a:r>
            <a:r>
              <a:rPr sz="2818" spc="-28" dirty="0"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  <a:p>
            <a:pPr marL="178962" marR="336449">
              <a:spcBef>
                <a:spcPts val="831"/>
              </a:spcBef>
            </a:pPr>
            <a:r>
              <a:rPr sz="2818" dirty="0">
                <a:latin typeface="Tahoma"/>
                <a:cs typeface="Tahoma"/>
              </a:rPr>
              <a:t>Find</a:t>
            </a:r>
            <a:r>
              <a:rPr sz="2818" spc="-56" dirty="0">
                <a:latin typeface="Tahoma"/>
                <a:cs typeface="Tahoma"/>
              </a:rPr>
              <a:t> </a:t>
            </a:r>
            <a:r>
              <a:rPr sz="2818" i="1" spc="282" dirty="0">
                <a:latin typeface="Cambria"/>
                <a:cs typeface="Cambria"/>
              </a:rPr>
              <a:t>λ</a:t>
            </a:r>
            <a:r>
              <a:rPr sz="2818" i="1" spc="296" dirty="0">
                <a:latin typeface="Cambria"/>
                <a:cs typeface="Cambria"/>
              </a:rPr>
              <a:t> </a:t>
            </a:r>
            <a:r>
              <a:rPr sz="2818" dirty="0">
                <a:latin typeface="Tahoma"/>
                <a:cs typeface="Tahoma"/>
              </a:rPr>
              <a:t>that </a:t>
            </a:r>
            <a:r>
              <a:rPr sz="2818" spc="-56" dirty="0">
                <a:latin typeface="Tahoma"/>
                <a:cs typeface="Tahoma"/>
              </a:rPr>
              <a:t>best</a:t>
            </a:r>
            <a:r>
              <a:rPr sz="2818" spc="14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describes</a:t>
            </a:r>
            <a:r>
              <a:rPr sz="2818" spc="14" dirty="0">
                <a:latin typeface="Tahoma"/>
                <a:cs typeface="Tahoma"/>
              </a:rPr>
              <a:t> </a:t>
            </a:r>
            <a:r>
              <a:rPr sz="2818" spc="-113" dirty="0">
                <a:latin typeface="Tahoma"/>
                <a:cs typeface="Tahoma"/>
              </a:rPr>
              <a:t>observations</a:t>
            </a:r>
            <a:r>
              <a:rPr sz="2818" spc="14" dirty="0">
                <a:latin typeface="Tahoma"/>
                <a:cs typeface="Tahoma"/>
              </a:rPr>
              <a:t> </a:t>
            </a:r>
            <a:r>
              <a:rPr sz="2818" i="1" spc="-127" dirty="0">
                <a:latin typeface="Arial"/>
                <a:cs typeface="Arial"/>
              </a:rPr>
              <a:t>u</a:t>
            </a:r>
            <a:r>
              <a:rPr sz="2818" i="1" spc="-197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(</a:t>
            </a:r>
            <a:r>
              <a:rPr sz="2818" i="1" dirty="0">
                <a:latin typeface="Arial"/>
                <a:cs typeface="Arial"/>
              </a:rPr>
              <a:t>t</a:t>
            </a:r>
            <a:r>
              <a:rPr sz="2959" i="1" baseline="-11904" dirty="0">
                <a:latin typeface="Arial"/>
                <a:cs typeface="Arial"/>
              </a:rPr>
              <a:t>i</a:t>
            </a:r>
            <a:r>
              <a:rPr sz="2959" i="1" spc="-338" baseline="-11904" dirty="0">
                <a:latin typeface="Arial"/>
                <a:cs typeface="Arial"/>
              </a:rPr>
              <a:t> </a:t>
            </a:r>
            <a:r>
              <a:rPr sz="2818" i="1" spc="197" dirty="0">
                <a:latin typeface="Cambria"/>
                <a:cs typeface="Cambria"/>
              </a:rPr>
              <a:t>,</a:t>
            </a:r>
            <a:r>
              <a:rPr sz="2818" i="1" spc="-155" dirty="0">
                <a:latin typeface="Cambria"/>
                <a:cs typeface="Cambria"/>
              </a:rPr>
              <a:t> </a:t>
            </a:r>
            <a:r>
              <a:rPr sz="2818" i="1" dirty="0">
                <a:latin typeface="Arial"/>
                <a:cs typeface="Arial"/>
              </a:rPr>
              <a:t>x</a:t>
            </a:r>
            <a:r>
              <a:rPr sz="2959" i="1" baseline="-11904" dirty="0">
                <a:latin typeface="Arial"/>
                <a:cs typeface="Arial"/>
              </a:rPr>
              <a:t>j</a:t>
            </a:r>
            <a:r>
              <a:rPr sz="2959" i="1" spc="-338" baseline="-11904" dirty="0">
                <a:latin typeface="Arial"/>
                <a:cs typeface="Arial"/>
              </a:rPr>
              <a:t> </a:t>
            </a:r>
            <a:r>
              <a:rPr sz="2818" dirty="0">
                <a:latin typeface="Tahoma"/>
                <a:cs typeface="Tahoma"/>
              </a:rPr>
              <a:t>)</a:t>
            </a:r>
            <a:r>
              <a:rPr sz="2818" spc="14" dirty="0">
                <a:latin typeface="Tahoma"/>
                <a:cs typeface="Tahoma"/>
              </a:rPr>
              <a:t> </a:t>
            </a:r>
            <a:r>
              <a:rPr sz="2818" spc="-85" dirty="0">
                <a:latin typeface="Tahoma"/>
                <a:cs typeface="Tahoma"/>
              </a:rPr>
              <a:t>(Learning,</a:t>
            </a:r>
            <a:r>
              <a:rPr sz="2818" spc="28" dirty="0">
                <a:latin typeface="Tahoma"/>
                <a:cs typeface="Tahoma"/>
              </a:rPr>
              <a:t> </a:t>
            </a:r>
            <a:r>
              <a:rPr sz="2818" spc="-99" dirty="0">
                <a:latin typeface="Tahoma"/>
                <a:cs typeface="Tahoma"/>
              </a:rPr>
              <a:t>system </a:t>
            </a:r>
            <a:r>
              <a:rPr sz="2818" spc="-56" dirty="0">
                <a:latin typeface="Tahoma"/>
                <a:cs typeface="Tahoma"/>
              </a:rPr>
              <a:t>identification,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spc="-28" dirty="0">
                <a:latin typeface="Tahoma"/>
                <a:cs typeface="Tahoma"/>
              </a:rPr>
              <a:t>or</a:t>
            </a:r>
            <a:r>
              <a:rPr sz="2818" spc="-85" dirty="0">
                <a:latin typeface="Tahoma"/>
                <a:cs typeface="Tahoma"/>
              </a:rPr>
              <a:t> </a:t>
            </a:r>
            <a:r>
              <a:rPr sz="2818" b="1" spc="-28" dirty="0">
                <a:latin typeface="Arial"/>
                <a:cs typeface="Arial"/>
              </a:rPr>
              <a:t>data-</a:t>
            </a:r>
            <a:r>
              <a:rPr sz="2818" b="1" spc="-85" dirty="0">
                <a:latin typeface="Arial"/>
                <a:cs typeface="Arial"/>
              </a:rPr>
              <a:t>driven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155" dirty="0">
                <a:latin typeface="Arial"/>
                <a:cs typeface="Arial"/>
              </a:rPr>
              <a:t>discovery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dirty="0">
                <a:latin typeface="Arial"/>
                <a:cs typeface="Arial"/>
              </a:rPr>
              <a:t>of</a:t>
            </a:r>
            <a:r>
              <a:rPr sz="2818" b="1" spc="14" dirty="0">
                <a:latin typeface="Arial"/>
                <a:cs typeface="Arial"/>
              </a:rPr>
              <a:t> </a:t>
            </a:r>
            <a:r>
              <a:rPr sz="2818" b="1" spc="-28" dirty="0">
                <a:latin typeface="Arial"/>
                <a:cs typeface="Arial"/>
              </a:rPr>
              <a:t>PDEs</a:t>
            </a:r>
            <a:r>
              <a:rPr sz="2818" spc="-28" dirty="0">
                <a:latin typeface="Tahoma"/>
                <a:cs typeface="Tahoma"/>
              </a:rPr>
              <a:t>)</a:t>
            </a:r>
            <a:endParaRPr sz="2818">
              <a:latin typeface="Tahoma"/>
              <a:cs typeface="Tahom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xfrm>
            <a:off x="12467666" y="25564812"/>
            <a:ext cx="11728659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dirty="0"/>
              <a:t>M.</a:t>
            </a:r>
            <a:r>
              <a:rPr spc="113" dirty="0"/>
              <a:t> </a:t>
            </a:r>
            <a:r>
              <a:rPr dirty="0"/>
              <a:t>Raissi,</a:t>
            </a:r>
            <a:r>
              <a:rPr spc="127" dirty="0"/>
              <a:t> </a:t>
            </a:r>
            <a:r>
              <a:rPr dirty="0"/>
              <a:t>P.</a:t>
            </a:r>
            <a:r>
              <a:rPr spc="127" dirty="0"/>
              <a:t> </a:t>
            </a:r>
            <a:r>
              <a:rPr dirty="0"/>
              <a:t>Perdikaris,</a:t>
            </a:r>
            <a:r>
              <a:rPr spc="127" dirty="0"/>
              <a:t> </a:t>
            </a:r>
            <a:r>
              <a:rPr dirty="0"/>
              <a:t>GE.</a:t>
            </a:r>
            <a:r>
              <a:rPr spc="113" dirty="0"/>
              <a:t> </a:t>
            </a:r>
            <a:r>
              <a:rPr spc="-28" dirty="0"/>
              <a:t>Karniadakis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206678" y="9489490"/>
            <a:ext cx="587003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28" dirty="0">
                <a:solidFill>
                  <a:srgbClr val="FF0000"/>
                </a:solidFill>
                <a:latin typeface="Tahoma"/>
                <a:cs typeface="Tahoma"/>
                <a:hlinkClick r:id="rId7" action="ppaction://hlinksldjump"/>
              </a:rPr>
              <a:t>PINNs</a:t>
            </a:r>
            <a:endParaRPr sz="1409">
              <a:latin typeface="Tahoma"/>
              <a:cs typeface="Tahom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1838568" y="25564812"/>
            <a:ext cx="8429974" cy="214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853">
              <a:lnSpc>
                <a:spcPts val="1635"/>
              </a:lnSpc>
            </a:pPr>
            <a:r>
              <a:rPr dirty="0"/>
              <a:t>November</a:t>
            </a:r>
            <a:r>
              <a:rPr spc="-42" dirty="0"/>
              <a:t> </a:t>
            </a:r>
            <a:r>
              <a:rPr dirty="0"/>
              <a:t>18,</a:t>
            </a:r>
            <a:r>
              <a:rPr spc="-42" dirty="0"/>
              <a:t> </a:t>
            </a:r>
            <a:r>
              <a:rPr spc="-56" dirty="0"/>
              <a:t>2021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2356765" y="9489490"/>
            <a:ext cx="51363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92">
              <a:lnSpc>
                <a:spcPts val="1635"/>
              </a:lnSpc>
            </a:pPr>
            <a:r>
              <a:rPr sz="1409" spc="-56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211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409" spc="-1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9" spc="-70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1409">
              <a:latin typeface="Tahoma"/>
              <a:cs typeface="Tahoma"/>
            </a:endParaRPr>
          </a:p>
        </p:txBody>
      </p: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7200" y="161184"/>
            <a:ext cx="78346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Physics-informed</a:t>
            </a:r>
            <a:r>
              <a:rPr lang="en-US" spc="-190" dirty="0"/>
              <a:t> </a:t>
            </a:r>
            <a:r>
              <a:rPr spc="-90" dirty="0"/>
              <a:t>Neural</a:t>
            </a:r>
            <a:r>
              <a:rPr spc="-30" dirty="0"/>
              <a:t> Networks</a:t>
            </a:r>
          </a:p>
        </p:txBody>
      </p:sp>
      <p:sp>
        <p:nvSpPr>
          <p:cNvPr id="148" name="object 148"/>
          <p:cNvSpPr txBox="1"/>
          <p:nvPr/>
        </p:nvSpPr>
        <p:spPr>
          <a:xfrm>
            <a:off x="6184900" y="7010400"/>
            <a:ext cx="2834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spc="-180" dirty="0">
                <a:solidFill>
                  <a:srgbClr val="720C04"/>
                </a:solidFill>
                <a:latin typeface="Arial"/>
                <a:cs typeface="Arial"/>
              </a:rPr>
              <a:t>Automatic </a:t>
            </a:r>
            <a:r>
              <a:rPr sz="2400" i="1" spc="-95" dirty="0">
                <a:solidFill>
                  <a:srgbClr val="720C04"/>
                </a:solidFill>
                <a:latin typeface="Arial"/>
                <a:cs typeface="Arial"/>
              </a:rPr>
              <a:t>dif</a:t>
            </a:r>
            <a:r>
              <a:rPr sz="2400" i="1" spc="-110" dirty="0">
                <a:solidFill>
                  <a:srgbClr val="720C04"/>
                </a:solidFill>
                <a:latin typeface="Arial"/>
                <a:cs typeface="Arial"/>
              </a:rPr>
              <a:t>f</a:t>
            </a:r>
            <a:r>
              <a:rPr sz="2400" i="1" spc="-210" dirty="0">
                <a:solidFill>
                  <a:srgbClr val="720C04"/>
                </a:solidFill>
                <a:latin typeface="Arial"/>
                <a:cs typeface="Arial"/>
              </a:rPr>
              <a:t>e</a:t>
            </a:r>
            <a:r>
              <a:rPr sz="2400" i="1" spc="-150" dirty="0">
                <a:solidFill>
                  <a:srgbClr val="720C04"/>
                </a:solidFill>
                <a:latin typeface="Arial"/>
                <a:cs typeface="Arial"/>
              </a:rPr>
              <a:t>rentiation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36071" y="8643485"/>
            <a:ext cx="12381230" cy="508000"/>
          </a:xfrm>
          <a:custGeom>
            <a:avLst/>
            <a:gdLst/>
            <a:ahLst/>
            <a:cxnLst/>
            <a:rect l="l" t="t" r="r" b="b"/>
            <a:pathLst>
              <a:path w="12381230" h="508000">
                <a:moveTo>
                  <a:pt x="12381192" y="0"/>
                </a:moveTo>
                <a:lnTo>
                  <a:pt x="0" y="0"/>
                </a:lnTo>
                <a:lnTo>
                  <a:pt x="0" y="254000"/>
                </a:lnTo>
                <a:lnTo>
                  <a:pt x="0" y="508000"/>
                </a:lnTo>
                <a:lnTo>
                  <a:pt x="9161970" y="508000"/>
                </a:lnTo>
                <a:lnTo>
                  <a:pt x="9161970" y="254000"/>
                </a:lnTo>
                <a:lnTo>
                  <a:pt x="12381192" y="254000"/>
                </a:lnTo>
                <a:lnTo>
                  <a:pt x="123811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i="1" dirty="0" err="1"/>
              <a:t>Raissi</a:t>
            </a:r>
            <a:r>
              <a:rPr lang="en-US" i="1" dirty="0"/>
              <a:t>, M., </a:t>
            </a:r>
            <a:r>
              <a:rPr lang="en-US" i="1" dirty="0" err="1"/>
              <a:t>Perdikaris</a:t>
            </a:r>
            <a:r>
              <a:rPr lang="en-US" i="1" dirty="0"/>
              <a:t>, P., &amp; </a:t>
            </a:r>
            <a:r>
              <a:rPr lang="en-US" i="1" dirty="0" err="1"/>
              <a:t>Karniadakis</a:t>
            </a:r>
            <a:r>
              <a:rPr lang="en-US" i="1" dirty="0"/>
              <a:t>, G. E. (2019). Physics-informed neural networks: A deep learning framework for solving forward and inverse problems involving nonlinear partial differential equations. Journal of Computational Physics, 378, 686-707. </a:t>
            </a:r>
            <a:endParaRPr lang="en-US" dirty="0">
              <a:effectLst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22961" y="9158173"/>
            <a:ext cx="12122785" cy="508000"/>
          </a:xfrm>
          <a:custGeom>
            <a:avLst/>
            <a:gdLst/>
            <a:ahLst/>
            <a:cxnLst/>
            <a:rect l="l" t="t" r="r" b="b"/>
            <a:pathLst>
              <a:path w="12122785" h="508000">
                <a:moveTo>
                  <a:pt x="12122379" y="0"/>
                </a:moveTo>
                <a:lnTo>
                  <a:pt x="0" y="0"/>
                </a:lnTo>
                <a:lnTo>
                  <a:pt x="0" y="254000"/>
                </a:lnTo>
                <a:lnTo>
                  <a:pt x="0" y="508000"/>
                </a:lnTo>
                <a:lnTo>
                  <a:pt x="1162532" y="508000"/>
                </a:lnTo>
                <a:lnTo>
                  <a:pt x="1162532" y="254000"/>
                </a:lnTo>
                <a:lnTo>
                  <a:pt x="12122379" y="254000"/>
                </a:lnTo>
                <a:lnTo>
                  <a:pt x="12122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72336-7521-1249-B6AF-93679D10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888953"/>
            <a:ext cx="10555376" cy="7585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B816C-5B07-394D-9BFF-8E6FAB143506}"/>
              </a:ext>
            </a:extLst>
          </p:cNvPr>
          <p:cNvSpPr txBox="1"/>
          <p:nvPr/>
        </p:nvSpPr>
        <p:spPr>
          <a:xfrm>
            <a:off x="9779000" y="5410200"/>
            <a:ext cx="2537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 – initial conditions</a:t>
            </a:r>
          </a:p>
          <a:p>
            <a:r>
              <a:rPr lang="en-US" dirty="0"/>
              <a:t>BC– boundary conditions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519F-EC1E-0541-BDD8-B7590993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299" y="281830"/>
            <a:ext cx="9220200" cy="1354217"/>
          </a:xfrm>
        </p:spPr>
        <p:txBody>
          <a:bodyPr/>
          <a:lstStyle/>
          <a:p>
            <a:r>
              <a:rPr lang="en-US" sz="4400" dirty="0"/>
              <a:t>Data vs physics (or your science)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81FC0-C4A4-0544-9D20-DA23E7110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116" y="1894205"/>
            <a:ext cx="12164567" cy="596519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82E3E-E3A4-2D40-B753-D34743EFA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34" y="1524000"/>
            <a:ext cx="7920731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68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4479-CAC6-274E-9D81-8D038C81A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PDEs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699E8-960A-2843-A128-DB9840293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158D4-D153-CB44-B7FD-7775CAC5F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30" y="906895"/>
            <a:ext cx="11194324" cy="7975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87FFE-F0BB-B748-ACBF-764FB63839F2}"/>
              </a:ext>
            </a:extLst>
          </p:cNvPr>
          <p:cNvSpPr txBox="1"/>
          <p:nvPr/>
        </p:nvSpPr>
        <p:spPr>
          <a:xfrm>
            <a:off x="6069070" y="9263118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Cuomo, 2022</a:t>
            </a:r>
          </a:p>
        </p:txBody>
      </p:sp>
    </p:spTree>
    <p:extLst>
      <p:ext uri="{BB962C8B-B14F-4D97-AF65-F5344CB8AC3E}">
        <p14:creationId xmlns:p14="http://schemas.microsoft.com/office/powerpoint/2010/main" val="2599400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5118-EFA7-B14C-B973-E7450CD6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70" y="305816"/>
            <a:ext cx="5262245" cy="677108"/>
          </a:xfrm>
        </p:spPr>
        <p:txBody>
          <a:bodyPr/>
          <a:lstStyle/>
          <a:p>
            <a:r>
              <a:rPr lang="en-US" sz="4400" dirty="0"/>
              <a:t>PINN variations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2E2F2-5A61-B84B-9818-18BCF1181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116" y="2286000"/>
            <a:ext cx="12164567" cy="3877985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NSE: Navier-Stokes equation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SE: 1D nonlinear Schrodinger equation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EE: Euler equations for aerodynamic floes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NSE+HE: NSE coupled with temperature equation</a:t>
            </a:r>
          </a:p>
        </p:txBody>
      </p:sp>
    </p:spTree>
    <p:extLst>
      <p:ext uri="{BB962C8B-B14F-4D97-AF65-F5344CB8AC3E}">
        <p14:creationId xmlns:p14="http://schemas.microsoft.com/office/powerpoint/2010/main" val="245581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D7CE-A351-934B-BC6D-ACE353B1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70" y="305816"/>
            <a:ext cx="5262245" cy="677108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Many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271F8-5539-E64A-A84B-DABBCB97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116" y="1295400"/>
            <a:ext cx="12164567" cy="880241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Many types of science inspired deep learning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Most are based on the universal function approximation of neural networks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Solve sophisticated PDEs, not simple ones.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Train the DLs on data with science constraints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Use the DL to solve for new unseen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Earliest (seminal) work: </a:t>
            </a:r>
            <a:r>
              <a:rPr lang="en-US" sz="3200" dirty="0" err="1"/>
              <a:t>Lagaris</a:t>
            </a:r>
            <a:r>
              <a:rPr lang="en-US" sz="3200" dirty="0"/>
              <a:t>, I. E., </a:t>
            </a:r>
            <a:r>
              <a:rPr lang="en-US" sz="3200" dirty="0" err="1"/>
              <a:t>Likas</a:t>
            </a:r>
            <a:r>
              <a:rPr lang="en-US" sz="3200" dirty="0"/>
              <a:t>, A., &amp; Fotiadis, D. I. (1998). Artificial neural networks for solving ordinary and partial differential equations. IEEE transactions on neural networks, 9(5), 987-1000.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Survey: Cuomo, S., Di Cola, V. S., Giampaolo, F., </a:t>
            </a:r>
            <a:r>
              <a:rPr lang="en-US" sz="3200" dirty="0" err="1"/>
              <a:t>Rozza</a:t>
            </a:r>
            <a:r>
              <a:rPr lang="en-US" sz="3200" dirty="0"/>
              <a:t>, G., </a:t>
            </a:r>
            <a:r>
              <a:rPr lang="en-US" sz="3200" dirty="0" err="1"/>
              <a:t>Raissi</a:t>
            </a:r>
            <a:r>
              <a:rPr lang="en-US" sz="3200" dirty="0"/>
              <a:t>, M., &amp; </a:t>
            </a:r>
            <a:r>
              <a:rPr lang="en-US" sz="3200" dirty="0" err="1"/>
              <a:t>Piccialli</a:t>
            </a:r>
            <a:r>
              <a:rPr lang="en-US" sz="3200" dirty="0"/>
              <a:t>, F. (2022). Scientific Machine Learning through Physics-Informed Neural Networks: Where we are and What's next. </a:t>
            </a:r>
            <a:r>
              <a:rPr lang="en-US" sz="3200" dirty="0" err="1"/>
              <a:t>arXiv</a:t>
            </a:r>
            <a:r>
              <a:rPr lang="en-US" sz="3200" dirty="0"/>
              <a:t> preprint arXiv:2201.05624.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455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53411" y="0"/>
            <a:ext cx="9665335" cy="1521460"/>
            <a:chOff x="2153411" y="0"/>
            <a:chExt cx="9665335" cy="15214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6799" y="245349"/>
              <a:ext cx="730684" cy="3316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3411" y="580644"/>
              <a:ext cx="784860" cy="792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5183" y="0"/>
              <a:ext cx="2223516" cy="9723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1291" y="0"/>
              <a:ext cx="838200" cy="972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2083" y="0"/>
              <a:ext cx="7336535" cy="9723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7559" y="512063"/>
              <a:ext cx="7024116" cy="100888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8585" y="67818"/>
            <a:ext cx="92627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0660" marR="5080" indent="-1458595">
              <a:lnSpc>
                <a:spcPct val="100000"/>
              </a:lnSpc>
              <a:spcBef>
                <a:spcPts val="100"/>
              </a:spcBef>
            </a:pPr>
            <a:r>
              <a:rPr b="0" u="sng" dirty="0"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Aim</a:t>
            </a:r>
            <a:r>
              <a:rPr b="0" dirty="0">
                <a:latin typeface="Calibri"/>
                <a:cs typeface="Calibri"/>
              </a:rPr>
              <a:t>: </a:t>
            </a:r>
            <a:r>
              <a:rPr b="0" spc="-5" dirty="0">
                <a:latin typeface="Calibri"/>
                <a:cs typeface="Calibri"/>
              </a:rPr>
              <a:t>Extract quantitative information from </a:t>
            </a:r>
            <a:r>
              <a:rPr b="0" dirty="0">
                <a:latin typeface="Calibri"/>
                <a:cs typeface="Calibri"/>
              </a:rPr>
              <a:t>videos </a:t>
            </a:r>
            <a:r>
              <a:rPr b="0" spc="-80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for</a:t>
            </a:r>
            <a:r>
              <a:rPr b="0" spc="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rescue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operations</a:t>
            </a:r>
            <a:r>
              <a:rPr b="0" spc="-15" dirty="0">
                <a:latin typeface="Calibri"/>
                <a:cs typeface="Calibri"/>
              </a:rPr>
              <a:t> </a:t>
            </a:r>
            <a:r>
              <a:rPr b="0" dirty="0">
                <a:latin typeface="Calibri"/>
                <a:cs typeface="Calibri"/>
              </a:rPr>
              <a:t>and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beyond!</a:t>
            </a: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23872" y="1741932"/>
            <a:ext cx="9302496" cy="69768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0096" y="0"/>
            <a:ext cx="10452100" cy="9441180"/>
            <a:chOff x="1530096" y="0"/>
            <a:chExt cx="10452100" cy="9441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0096" y="737616"/>
              <a:ext cx="10451592" cy="87035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7788" y="0"/>
              <a:ext cx="5126736" cy="99974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907916" y="95250"/>
            <a:ext cx="4553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Hidden</a:t>
            </a:r>
            <a:r>
              <a:rPr sz="3600" b="1" spc="-3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Fluid</a:t>
            </a:r>
            <a:r>
              <a:rPr sz="3600" b="1" spc="-5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Mechanics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711" y="1752600"/>
            <a:ext cx="1758695" cy="9845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896236" y="765175"/>
            <a:ext cx="9872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503795" algn="l"/>
              </a:tabLst>
            </a:pPr>
            <a:r>
              <a:rPr sz="2800" b="1" spc="-10" dirty="0">
                <a:latin typeface="Comic Sans MS"/>
                <a:cs typeface="Comic Sans MS"/>
              </a:rPr>
              <a:t>Can</a:t>
            </a:r>
            <a:r>
              <a:rPr sz="2800" b="1" spc="1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we</a:t>
            </a:r>
            <a:r>
              <a:rPr sz="2800" b="1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compute</a:t>
            </a:r>
            <a:r>
              <a:rPr sz="2800" b="1" spc="10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the</a:t>
            </a:r>
            <a:r>
              <a:rPr sz="2800" b="1" spc="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body</a:t>
            </a:r>
            <a:r>
              <a:rPr sz="2800" b="1" spc="15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forces</a:t>
            </a:r>
            <a:r>
              <a:rPr sz="2800" b="1" spc="20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based</a:t>
            </a:r>
            <a:r>
              <a:rPr sz="2800" b="1" spc="2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on	</a:t>
            </a:r>
            <a:r>
              <a:rPr sz="2800" b="1" spc="-10" dirty="0">
                <a:latin typeface="Comic Sans MS"/>
                <a:cs typeface="Comic Sans MS"/>
              </a:rPr>
              <a:t>flow</a:t>
            </a:r>
            <a:r>
              <a:rPr sz="2800" b="1" spc="25" dirty="0">
                <a:latin typeface="Comic Sans MS"/>
                <a:cs typeface="Comic Sans MS"/>
              </a:rPr>
              <a:t> </a:t>
            </a:r>
            <a:r>
              <a:rPr sz="2800" b="1" spc="-10" dirty="0">
                <a:latin typeface="Comic Sans MS"/>
                <a:cs typeface="Comic Sans MS"/>
              </a:rPr>
              <a:t>viz</a:t>
            </a:r>
            <a:r>
              <a:rPr sz="2800" b="1" spc="5" dirty="0">
                <a:latin typeface="Comic Sans MS"/>
                <a:cs typeface="Comic Sans MS"/>
              </a:rPr>
              <a:t> </a:t>
            </a:r>
            <a:r>
              <a:rPr sz="2800" b="1" spc="-5" dirty="0">
                <a:latin typeface="Comic Sans MS"/>
                <a:cs typeface="Comic Sans MS"/>
              </a:rPr>
              <a:t>only?</a:t>
            </a:r>
            <a:endParaRPr sz="2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243" y="1116930"/>
            <a:ext cx="10619105" cy="183261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3200" b="1" dirty="0">
                <a:latin typeface="Arial"/>
                <a:cs typeface="Arial"/>
              </a:rPr>
              <a:t>Theorem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(</a:t>
            </a:r>
            <a:r>
              <a:rPr sz="3200" b="1" i="1" spc="-5" dirty="0">
                <a:latin typeface="Arial"/>
                <a:cs typeface="Arial"/>
              </a:rPr>
              <a:t>Cybenko,</a:t>
            </a:r>
            <a:r>
              <a:rPr sz="3200" b="1" i="1" spc="-50" dirty="0">
                <a:latin typeface="Arial"/>
                <a:cs typeface="Arial"/>
              </a:rPr>
              <a:t> </a:t>
            </a:r>
            <a:r>
              <a:rPr sz="3200" b="1" i="1" spc="-5" dirty="0">
                <a:latin typeface="Arial"/>
                <a:cs typeface="Arial"/>
              </a:rPr>
              <a:t>1989</a:t>
            </a:r>
            <a:r>
              <a:rPr sz="3200" b="1" spc="-5" dirty="0">
                <a:latin typeface="Arial"/>
                <a:cs typeface="Arial"/>
              </a:rPr>
              <a:t>)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1150"/>
              </a:spcBef>
            </a:pPr>
            <a:r>
              <a:rPr sz="3200" spc="-5" dirty="0">
                <a:latin typeface="Arial"/>
                <a:cs typeface="Arial"/>
              </a:rPr>
              <a:t>Let </a:t>
            </a:r>
            <a:r>
              <a:rPr sz="3200" dirty="0">
                <a:latin typeface="Cambria Math"/>
                <a:cs typeface="Cambria Math"/>
              </a:rPr>
              <a:t>𝜎</a:t>
            </a:r>
            <a:r>
              <a:rPr sz="3200" spc="275" dirty="0">
                <a:latin typeface="Cambria Math"/>
                <a:cs typeface="Cambria Math"/>
              </a:rPr>
              <a:t> </a:t>
            </a:r>
            <a:r>
              <a:rPr sz="3200" dirty="0">
                <a:latin typeface="Arial"/>
                <a:cs typeface="Arial"/>
              </a:rPr>
              <a:t>be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any</a:t>
            </a:r>
            <a:r>
              <a:rPr sz="3200" spc="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continuous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sigmoidal</a:t>
            </a:r>
            <a:r>
              <a:rPr sz="3200" spc="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function.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Then,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the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finite </a:t>
            </a:r>
            <a:r>
              <a:rPr sz="3200" spc="-8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sums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of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form</a:t>
            </a:r>
            <a:endParaRPr sz="3200" dirty="0">
              <a:latin typeface="Arial"/>
              <a:cs typeface="Arial"/>
            </a:endParaRPr>
          </a:p>
          <a:p>
            <a:pPr marR="389255" algn="ctr">
              <a:lnSpc>
                <a:spcPts val="1600"/>
              </a:lnSpc>
            </a:pPr>
            <a:r>
              <a:rPr sz="2350" spc="45" dirty="0">
                <a:latin typeface="Cambria Math"/>
                <a:cs typeface="Cambria Math"/>
              </a:rPr>
              <a:t>𝑁</a:t>
            </a:r>
            <a:endParaRPr sz="2350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32528" y="3177667"/>
            <a:ext cx="495300" cy="377190"/>
          </a:xfrm>
          <a:custGeom>
            <a:avLst/>
            <a:gdLst/>
            <a:ahLst/>
            <a:cxnLst/>
            <a:rect l="l" t="t" r="r" b="b"/>
            <a:pathLst>
              <a:path w="495300" h="377189">
                <a:moveTo>
                  <a:pt x="374904" y="0"/>
                </a:moveTo>
                <a:lnTo>
                  <a:pt x="369570" y="15239"/>
                </a:lnTo>
                <a:lnTo>
                  <a:pt x="391382" y="24691"/>
                </a:lnTo>
                <a:lnTo>
                  <a:pt x="410146" y="37798"/>
                </a:lnTo>
                <a:lnTo>
                  <a:pt x="438531" y="74929"/>
                </a:lnTo>
                <a:lnTo>
                  <a:pt x="455215" y="125031"/>
                </a:lnTo>
                <a:lnTo>
                  <a:pt x="460756" y="186562"/>
                </a:lnTo>
                <a:lnTo>
                  <a:pt x="459353" y="219803"/>
                </a:lnTo>
                <a:lnTo>
                  <a:pt x="448165" y="277092"/>
                </a:lnTo>
                <a:lnTo>
                  <a:pt x="425783" y="321831"/>
                </a:lnTo>
                <a:lnTo>
                  <a:pt x="391683" y="352069"/>
                </a:lnTo>
                <a:lnTo>
                  <a:pt x="370205" y="361568"/>
                </a:lnTo>
                <a:lnTo>
                  <a:pt x="374904" y="376808"/>
                </a:lnTo>
                <a:lnTo>
                  <a:pt x="426354" y="352726"/>
                </a:lnTo>
                <a:lnTo>
                  <a:pt x="464185" y="311022"/>
                </a:lnTo>
                <a:lnTo>
                  <a:pt x="487394" y="255079"/>
                </a:lnTo>
                <a:lnTo>
                  <a:pt x="495173" y="188467"/>
                </a:lnTo>
                <a:lnTo>
                  <a:pt x="493222" y="153943"/>
                </a:lnTo>
                <a:lnTo>
                  <a:pt x="477652" y="92706"/>
                </a:lnTo>
                <a:lnTo>
                  <a:pt x="446841" y="42844"/>
                </a:lnTo>
                <a:lnTo>
                  <a:pt x="402264" y="9836"/>
                </a:lnTo>
                <a:lnTo>
                  <a:pt x="374904" y="0"/>
                </a:lnTo>
                <a:close/>
              </a:path>
              <a:path w="495300" h="377189">
                <a:moveTo>
                  <a:pt x="120269" y="0"/>
                </a:moveTo>
                <a:lnTo>
                  <a:pt x="68929" y="24114"/>
                </a:lnTo>
                <a:lnTo>
                  <a:pt x="31115" y="66039"/>
                </a:lnTo>
                <a:lnTo>
                  <a:pt x="7794" y="122015"/>
                </a:lnTo>
                <a:lnTo>
                  <a:pt x="0" y="188467"/>
                </a:lnTo>
                <a:lnTo>
                  <a:pt x="1930" y="223119"/>
                </a:lnTo>
                <a:lnTo>
                  <a:pt x="17412" y="284372"/>
                </a:lnTo>
                <a:lnTo>
                  <a:pt x="48206" y="334071"/>
                </a:lnTo>
                <a:lnTo>
                  <a:pt x="92835" y="366976"/>
                </a:lnTo>
                <a:lnTo>
                  <a:pt x="120269" y="376808"/>
                </a:lnTo>
                <a:lnTo>
                  <a:pt x="124968" y="361568"/>
                </a:lnTo>
                <a:lnTo>
                  <a:pt x="103489" y="352069"/>
                </a:lnTo>
                <a:lnTo>
                  <a:pt x="84962" y="338820"/>
                </a:lnTo>
                <a:lnTo>
                  <a:pt x="56769" y="301116"/>
                </a:lnTo>
                <a:lnTo>
                  <a:pt x="39973" y="249983"/>
                </a:lnTo>
                <a:lnTo>
                  <a:pt x="34417" y="186562"/>
                </a:lnTo>
                <a:lnTo>
                  <a:pt x="35802" y="154368"/>
                </a:lnTo>
                <a:lnTo>
                  <a:pt x="46954" y="98551"/>
                </a:lnTo>
                <a:lnTo>
                  <a:pt x="69435" y="54548"/>
                </a:lnTo>
                <a:lnTo>
                  <a:pt x="103864" y="24691"/>
                </a:lnTo>
                <a:lnTo>
                  <a:pt x="125603" y="15239"/>
                </a:lnTo>
                <a:lnTo>
                  <a:pt x="120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10076" y="3062477"/>
            <a:ext cx="6858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5930" algn="l"/>
              </a:tabLst>
            </a:pPr>
            <a:r>
              <a:rPr sz="3200" dirty="0">
                <a:latin typeface="Cambria Math"/>
                <a:cs typeface="Cambria Math"/>
              </a:rPr>
              <a:t>𝐺	𝑥</a:t>
            </a:r>
            <a:endParaRPr sz="3200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6629" y="3121025"/>
            <a:ext cx="2004060" cy="491490"/>
          </a:xfrm>
          <a:custGeom>
            <a:avLst/>
            <a:gdLst/>
            <a:ahLst/>
            <a:cxnLst/>
            <a:rect l="l" t="t" r="r" b="b"/>
            <a:pathLst>
              <a:path w="2004059" h="491489">
                <a:moveTo>
                  <a:pt x="1874901" y="0"/>
                </a:moveTo>
                <a:lnTo>
                  <a:pt x="1869948" y="16255"/>
                </a:lnTo>
                <a:lnTo>
                  <a:pt x="1892571" y="27971"/>
                </a:lnTo>
                <a:lnTo>
                  <a:pt x="1912254" y="45021"/>
                </a:lnTo>
                <a:lnTo>
                  <a:pt x="1942846" y="95123"/>
                </a:lnTo>
                <a:lnTo>
                  <a:pt x="1961308" y="163226"/>
                </a:lnTo>
                <a:lnTo>
                  <a:pt x="1965938" y="202779"/>
                </a:lnTo>
                <a:lnTo>
                  <a:pt x="1967484" y="245999"/>
                </a:lnTo>
                <a:lnTo>
                  <a:pt x="1965938" y="289051"/>
                </a:lnTo>
                <a:lnTo>
                  <a:pt x="1961308" y="328485"/>
                </a:lnTo>
                <a:lnTo>
                  <a:pt x="1942846" y="396494"/>
                </a:lnTo>
                <a:lnTo>
                  <a:pt x="1912254" y="446484"/>
                </a:lnTo>
                <a:lnTo>
                  <a:pt x="1869948" y="475234"/>
                </a:lnTo>
                <a:lnTo>
                  <a:pt x="1874901" y="491489"/>
                </a:lnTo>
                <a:lnTo>
                  <a:pt x="1929860" y="462264"/>
                </a:lnTo>
                <a:lnTo>
                  <a:pt x="1970531" y="407035"/>
                </a:lnTo>
                <a:lnTo>
                  <a:pt x="1985200" y="371439"/>
                </a:lnTo>
                <a:lnTo>
                  <a:pt x="1995678" y="332676"/>
                </a:lnTo>
                <a:lnTo>
                  <a:pt x="2001964" y="290770"/>
                </a:lnTo>
                <a:lnTo>
                  <a:pt x="2004060" y="245745"/>
                </a:lnTo>
                <a:lnTo>
                  <a:pt x="2001964" y="200737"/>
                </a:lnTo>
                <a:lnTo>
                  <a:pt x="1995678" y="158861"/>
                </a:lnTo>
                <a:lnTo>
                  <a:pt x="1985200" y="120104"/>
                </a:lnTo>
                <a:lnTo>
                  <a:pt x="1970531" y="84454"/>
                </a:lnTo>
                <a:lnTo>
                  <a:pt x="1929860" y="29225"/>
                </a:lnTo>
                <a:lnTo>
                  <a:pt x="1904166" y="11356"/>
                </a:lnTo>
                <a:lnTo>
                  <a:pt x="1874901" y="0"/>
                </a:lnTo>
                <a:close/>
              </a:path>
              <a:path w="2004059" h="491489">
                <a:moveTo>
                  <a:pt x="129159" y="0"/>
                </a:moveTo>
                <a:lnTo>
                  <a:pt x="74295" y="29225"/>
                </a:lnTo>
                <a:lnTo>
                  <a:pt x="33527" y="84454"/>
                </a:lnTo>
                <a:lnTo>
                  <a:pt x="18859" y="120104"/>
                </a:lnTo>
                <a:lnTo>
                  <a:pt x="8381" y="158861"/>
                </a:lnTo>
                <a:lnTo>
                  <a:pt x="2095" y="200737"/>
                </a:lnTo>
                <a:lnTo>
                  <a:pt x="0" y="245745"/>
                </a:lnTo>
                <a:lnTo>
                  <a:pt x="2095" y="290770"/>
                </a:lnTo>
                <a:lnTo>
                  <a:pt x="8381" y="332676"/>
                </a:lnTo>
                <a:lnTo>
                  <a:pt x="18859" y="371439"/>
                </a:lnTo>
                <a:lnTo>
                  <a:pt x="33527" y="407035"/>
                </a:lnTo>
                <a:lnTo>
                  <a:pt x="74295" y="462264"/>
                </a:lnTo>
                <a:lnTo>
                  <a:pt x="129159" y="491489"/>
                </a:lnTo>
                <a:lnTo>
                  <a:pt x="134112" y="475234"/>
                </a:lnTo>
                <a:lnTo>
                  <a:pt x="111561" y="463520"/>
                </a:lnTo>
                <a:lnTo>
                  <a:pt x="91916" y="446484"/>
                </a:lnTo>
                <a:lnTo>
                  <a:pt x="61341" y="396494"/>
                </a:lnTo>
                <a:lnTo>
                  <a:pt x="42767" y="328485"/>
                </a:lnTo>
                <a:lnTo>
                  <a:pt x="38123" y="289051"/>
                </a:lnTo>
                <a:lnTo>
                  <a:pt x="36575" y="245999"/>
                </a:lnTo>
                <a:lnTo>
                  <a:pt x="38123" y="202779"/>
                </a:lnTo>
                <a:lnTo>
                  <a:pt x="42767" y="163226"/>
                </a:lnTo>
                <a:lnTo>
                  <a:pt x="61341" y="95123"/>
                </a:lnTo>
                <a:lnTo>
                  <a:pt x="91916" y="45021"/>
                </a:lnTo>
                <a:lnTo>
                  <a:pt x="134112" y="16255"/>
                </a:lnTo>
                <a:lnTo>
                  <a:pt x="129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37429" y="2869863"/>
            <a:ext cx="3587115" cy="120459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20"/>
              </a:spcBef>
              <a:tabLst>
                <a:tab pos="1866264" algn="l"/>
              </a:tabLst>
            </a:pPr>
            <a:r>
              <a:rPr sz="3200" dirty="0">
                <a:latin typeface="Cambria Math"/>
                <a:cs typeface="Cambria Math"/>
              </a:rPr>
              <a:t>=        </a:t>
            </a:r>
            <a:r>
              <a:rPr sz="3200" spc="60" dirty="0">
                <a:latin typeface="Cambria Math"/>
                <a:cs typeface="Cambria Math"/>
              </a:rPr>
              <a:t>𝛼</a:t>
            </a:r>
            <a:r>
              <a:rPr sz="3525" spc="89" baseline="-15366" dirty="0">
                <a:latin typeface="Cambria Math"/>
                <a:cs typeface="Cambria Math"/>
              </a:rPr>
              <a:t>𝑗</a:t>
            </a:r>
            <a:r>
              <a:rPr sz="3200" spc="60" dirty="0">
                <a:latin typeface="Cambria Math"/>
                <a:cs typeface="Cambria Math"/>
              </a:rPr>
              <a:t>𝜎	</a:t>
            </a:r>
            <a:r>
              <a:rPr sz="3200" spc="-15" dirty="0">
                <a:latin typeface="Cambria Math"/>
                <a:cs typeface="Cambria Math"/>
              </a:rPr>
              <a:t>𝑦</a:t>
            </a:r>
            <a:r>
              <a:rPr sz="3525" spc="-22" baseline="-15366" dirty="0">
                <a:latin typeface="Cambria Math"/>
                <a:cs typeface="Cambria Math"/>
              </a:rPr>
              <a:t>𝑗</a:t>
            </a:r>
            <a:r>
              <a:rPr sz="3525" spc="562" baseline="-15366" dirty="0">
                <a:latin typeface="Cambria Math"/>
                <a:cs typeface="Cambria Math"/>
              </a:rPr>
              <a:t> </a:t>
            </a:r>
            <a:r>
              <a:rPr sz="3200" spc="110" dirty="0">
                <a:latin typeface="Cambria Math"/>
                <a:cs typeface="Cambria Math"/>
              </a:rPr>
              <a:t>∙</a:t>
            </a:r>
            <a:r>
              <a:rPr sz="3200" spc="-15" dirty="0">
                <a:latin typeface="Cambria Math"/>
                <a:cs typeface="Cambria Math"/>
              </a:rPr>
              <a:t> </a:t>
            </a:r>
            <a:r>
              <a:rPr sz="3200" dirty="0">
                <a:latin typeface="Cambria Math"/>
                <a:cs typeface="Cambria Math"/>
              </a:rPr>
              <a:t>𝑥</a:t>
            </a:r>
            <a:r>
              <a:rPr sz="3200" spc="75" dirty="0">
                <a:latin typeface="Cambria Math"/>
                <a:cs typeface="Cambria Math"/>
              </a:rPr>
              <a:t> </a:t>
            </a:r>
            <a:r>
              <a:rPr sz="3200" dirty="0">
                <a:latin typeface="Cambria Math"/>
                <a:cs typeface="Cambria Math"/>
              </a:rPr>
              <a:t>+</a:t>
            </a:r>
            <a:r>
              <a:rPr sz="3200" spc="-25" dirty="0">
                <a:latin typeface="Cambria Math"/>
                <a:cs typeface="Cambria Math"/>
              </a:rPr>
              <a:t> </a:t>
            </a:r>
            <a:r>
              <a:rPr sz="3200" spc="-75" dirty="0">
                <a:latin typeface="Cambria Math"/>
                <a:cs typeface="Cambria Math"/>
              </a:rPr>
              <a:t>𝜃</a:t>
            </a:r>
            <a:r>
              <a:rPr sz="3525" spc="-112" baseline="-15366" dirty="0">
                <a:latin typeface="Cambria Math"/>
                <a:cs typeface="Cambria Math"/>
              </a:rPr>
              <a:t>𝑗</a:t>
            </a:r>
            <a:endParaRPr sz="3525" baseline="-15366">
              <a:latin typeface="Cambria Math"/>
              <a:cs typeface="Cambria Math"/>
            </a:endParaRPr>
          </a:p>
          <a:p>
            <a:pPr marL="454025">
              <a:lnSpc>
                <a:spcPct val="100000"/>
              </a:lnSpc>
              <a:spcBef>
                <a:spcPts val="1100"/>
              </a:spcBef>
            </a:pPr>
            <a:r>
              <a:rPr sz="2350" spc="110" dirty="0">
                <a:latin typeface="Cambria Math"/>
                <a:cs typeface="Cambria Math"/>
              </a:rPr>
              <a:t>𝑗=1</a:t>
            </a:r>
            <a:endParaRPr sz="2350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01720" y="4203319"/>
            <a:ext cx="612775" cy="377190"/>
          </a:xfrm>
          <a:custGeom>
            <a:avLst/>
            <a:gdLst/>
            <a:ahLst/>
            <a:cxnLst/>
            <a:rect l="l" t="t" r="r" b="b"/>
            <a:pathLst>
              <a:path w="612775" h="377189">
                <a:moveTo>
                  <a:pt x="492252" y="0"/>
                </a:moveTo>
                <a:lnTo>
                  <a:pt x="486918" y="15239"/>
                </a:lnTo>
                <a:lnTo>
                  <a:pt x="508730" y="24691"/>
                </a:lnTo>
                <a:lnTo>
                  <a:pt x="527494" y="37798"/>
                </a:lnTo>
                <a:lnTo>
                  <a:pt x="555879" y="74929"/>
                </a:lnTo>
                <a:lnTo>
                  <a:pt x="572563" y="125031"/>
                </a:lnTo>
                <a:lnTo>
                  <a:pt x="578104" y="186562"/>
                </a:lnTo>
                <a:lnTo>
                  <a:pt x="576701" y="219803"/>
                </a:lnTo>
                <a:lnTo>
                  <a:pt x="565513" y="277092"/>
                </a:lnTo>
                <a:lnTo>
                  <a:pt x="543131" y="321831"/>
                </a:lnTo>
                <a:lnTo>
                  <a:pt x="509031" y="352069"/>
                </a:lnTo>
                <a:lnTo>
                  <a:pt x="487553" y="361568"/>
                </a:lnTo>
                <a:lnTo>
                  <a:pt x="492252" y="376808"/>
                </a:lnTo>
                <a:lnTo>
                  <a:pt x="543702" y="352726"/>
                </a:lnTo>
                <a:lnTo>
                  <a:pt x="581532" y="311022"/>
                </a:lnTo>
                <a:lnTo>
                  <a:pt x="604742" y="255079"/>
                </a:lnTo>
                <a:lnTo>
                  <a:pt x="612520" y="188467"/>
                </a:lnTo>
                <a:lnTo>
                  <a:pt x="610570" y="153943"/>
                </a:lnTo>
                <a:lnTo>
                  <a:pt x="595000" y="92706"/>
                </a:lnTo>
                <a:lnTo>
                  <a:pt x="564189" y="42844"/>
                </a:lnTo>
                <a:lnTo>
                  <a:pt x="519612" y="9836"/>
                </a:lnTo>
                <a:lnTo>
                  <a:pt x="492252" y="0"/>
                </a:lnTo>
                <a:close/>
              </a:path>
              <a:path w="612775" h="377189">
                <a:moveTo>
                  <a:pt x="120268" y="0"/>
                </a:moveTo>
                <a:lnTo>
                  <a:pt x="68929" y="24114"/>
                </a:lnTo>
                <a:lnTo>
                  <a:pt x="31115" y="66039"/>
                </a:lnTo>
                <a:lnTo>
                  <a:pt x="7794" y="122015"/>
                </a:lnTo>
                <a:lnTo>
                  <a:pt x="0" y="188467"/>
                </a:lnTo>
                <a:lnTo>
                  <a:pt x="1930" y="223119"/>
                </a:lnTo>
                <a:lnTo>
                  <a:pt x="17412" y="284372"/>
                </a:lnTo>
                <a:lnTo>
                  <a:pt x="48206" y="334071"/>
                </a:lnTo>
                <a:lnTo>
                  <a:pt x="92835" y="366976"/>
                </a:lnTo>
                <a:lnTo>
                  <a:pt x="120268" y="376808"/>
                </a:lnTo>
                <a:lnTo>
                  <a:pt x="124968" y="361568"/>
                </a:lnTo>
                <a:lnTo>
                  <a:pt x="103489" y="352069"/>
                </a:lnTo>
                <a:lnTo>
                  <a:pt x="84962" y="338820"/>
                </a:lnTo>
                <a:lnTo>
                  <a:pt x="56768" y="301116"/>
                </a:lnTo>
                <a:lnTo>
                  <a:pt x="39973" y="249983"/>
                </a:lnTo>
                <a:lnTo>
                  <a:pt x="34417" y="186562"/>
                </a:lnTo>
                <a:lnTo>
                  <a:pt x="35802" y="154368"/>
                </a:lnTo>
                <a:lnTo>
                  <a:pt x="46954" y="98551"/>
                </a:lnTo>
                <a:lnTo>
                  <a:pt x="69435" y="54548"/>
                </a:lnTo>
                <a:lnTo>
                  <a:pt x="103864" y="24691"/>
                </a:lnTo>
                <a:lnTo>
                  <a:pt x="125603" y="15239"/>
                </a:lnTo>
                <a:lnTo>
                  <a:pt x="1202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9143" y="4088383"/>
            <a:ext cx="349122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2825750" algn="l"/>
                <a:tab pos="3339465" algn="l"/>
              </a:tabLst>
            </a:pPr>
            <a:r>
              <a:rPr sz="3200" dirty="0">
                <a:latin typeface="Arial"/>
                <a:cs typeface="Arial"/>
              </a:rPr>
              <a:t>are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dense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10" dirty="0">
                <a:latin typeface="Arial"/>
                <a:cs typeface="Arial"/>
              </a:rPr>
              <a:t> </a:t>
            </a:r>
            <a:r>
              <a:rPr sz="3200" dirty="0">
                <a:latin typeface="Cambria Math"/>
                <a:cs typeface="Cambria Math"/>
              </a:rPr>
              <a:t>𝐶	</a:t>
            </a:r>
            <a:r>
              <a:rPr sz="3200" spc="-30" dirty="0">
                <a:latin typeface="Cambria Math"/>
                <a:cs typeface="Cambria Math"/>
              </a:rPr>
              <a:t>𝐼</a:t>
            </a:r>
            <a:r>
              <a:rPr sz="3525" spc="-44" baseline="-15366" dirty="0">
                <a:latin typeface="Cambria Math"/>
                <a:cs typeface="Cambria Math"/>
              </a:rPr>
              <a:t>𝑑	</a:t>
            </a:r>
            <a:r>
              <a:rPr sz="320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7345502"/>
            <a:ext cx="108451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G.</a:t>
            </a:r>
            <a:r>
              <a:rPr sz="280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Cybenko,</a:t>
            </a:r>
            <a:r>
              <a:rPr sz="2800" u="sng" spc="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“Approximation</a:t>
            </a:r>
            <a:r>
              <a:rPr sz="2800" u="sng" spc="5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by</a:t>
            </a:r>
            <a:r>
              <a:rPr sz="2800" u="sng" spc="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superpositions</a:t>
            </a:r>
            <a:r>
              <a:rPr sz="2800" u="sng" spc="6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of</a:t>
            </a:r>
            <a:r>
              <a:rPr sz="280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a</a:t>
            </a:r>
            <a:r>
              <a:rPr sz="2800" u="sng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sigmoidal</a:t>
            </a:r>
            <a:r>
              <a:rPr sz="2800" u="sng" spc="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function”, </a:t>
            </a:r>
            <a:r>
              <a:rPr sz="2800" spc="-6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Mathematics</a:t>
            </a:r>
            <a:r>
              <a:rPr sz="2800" u="sng" spc="2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of</a:t>
            </a:r>
            <a:r>
              <a:rPr sz="2800" u="sng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Control,</a:t>
            </a:r>
            <a:r>
              <a:rPr sz="2800" u="sng" spc="2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Signals</a:t>
            </a:r>
            <a:r>
              <a:rPr sz="2800" u="sng" spc="2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and</a:t>
            </a:r>
            <a:r>
              <a:rPr sz="2800" u="sng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Systems,</a:t>
            </a:r>
            <a:r>
              <a:rPr sz="2800" u="sng" spc="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303-314,</a:t>
            </a:r>
            <a:r>
              <a:rPr sz="2800" u="sng" spc="5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2(4),</a:t>
            </a:r>
            <a:r>
              <a:rPr sz="2800" u="sng" spc="3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1989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Wingdings"/>
              <a:buChar char=""/>
            </a:pPr>
            <a:endParaRPr sz="275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800" spc="-10" dirty="0">
                <a:latin typeface="Calibri"/>
                <a:cs typeface="Calibri"/>
              </a:rPr>
              <a:t>Hornik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et.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al.,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1989;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Barron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(1994);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Mhaskar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(1996)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4234" y="4215428"/>
            <a:ext cx="4505325" cy="2772851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8723" y="329565"/>
            <a:ext cx="11074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sng" spc="-3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Neural</a:t>
            </a:r>
            <a:r>
              <a:rPr b="0" u="sng" spc="-7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4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Networks</a:t>
            </a:r>
            <a:r>
              <a:rPr b="0" u="sng" spc="-8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3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are</a:t>
            </a:r>
            <a:r>
              <a:rPr b="0" u="sng" spc="-7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2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Function</a:t>
            </a:r>
            <a:r>
              <a:rPr b="0" u="sng" spc="-8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5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Approximators,</a:t>
            </a:r>
            <a:r>
              <a:rPr b="0" u="sng" spc="-60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2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Not</a:t>
            </a:r>
            <a:r>
              <a:rPr b="0" u="sng" spc="-6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 </a:t>
            </a:r>
            <a:r>
              <a:rPr b="0" u="sng" spc="-45" dirty="0">
                <a:uFill>
                  <a:solidFill>
                    <a:srgbClr val="A30000"/>
                  </a:solidFill>
                </a:uFill>
                <a:latin typeface="Calibri Light"/>
                <a:cs typeface="Calibri Light"/>
              </a:rPr>
              <a:t>Predictors!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850DD3-BD63-C04A-8C2D-CF5BE7041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22" y="3084875"/>
            <a:ext cx="423398" cy="5276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013" y="2389662"/>
            <a:ext cx="5621334" cy="45322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9628" y="2437820"/>
            <a:ext cx="5506905" cy="429457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366" y="344550"/>
            <a:ext cx="129216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Learning</a:t>
            </a:r>
            <a:r>
              <a:rPr sz="32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32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Discontinuous/Oscillatory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Function</a:t>
            </a:r>
            <a:r>
              <a:rPr sz="32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000000"/>
                </a:solidFill>
                <a:latin typeface="Calibri"/>
                <a:cs typeface="Calibri"/>
              </a:rPr>
              <a:t>Physical</a:t>
            </a:r>
            <a:r>
              <a:rPr sz="32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sz="320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Fourier </a:t>
            </a:r>
            <a:r>
              <a:rPr sz="3200" spc="-5" dirty="0">
                <a:solidFill>
                  <a:srgbClr val="000000"/>
                </a:solidFill>
                <a:latin typeface="Calibri"/>
                <a:cs typeface="Calibri"/>
              </a:rPr>
              <a:t>Domains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47792" y="7698854"/>
            <a:ext cx="5366158" cy="4291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07740" y="7543545"/>
            <a:ext cx="5398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DNN:</a:t>
            </a:r>
            <a:r>
              <a:rPr sz="36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Fully</a:t>
            </a:r>
            <a:r>
              <a:rPr sz="36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Connected</a:t>
            </a:r>
            <a:r>
              <a:rPr sz="3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</a:t>
            </a:r>
            <a:r>
              <a:rPr sz="36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x</a:t>
            </a:r>
            <a:r>
              <a:rPr sz="36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11296" y="8055864"/>
            <a:ext cx="5420867" cy="7924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8248" y="1666493"/>
            <a:ext cx="117233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2E5496"/>
                </a:solidFill>
              </a:rPr>
              <a:t>Data </a:t>
            </a:r>
            <a:r>
              <a:rPr sz="4800" dirty="0">
                <a:solidFill>
                  <a:srgbClr val="2E5496"/>
                </a:solidFill>
              </a:rPr>
              <a:t>+</a:t>
            </a:r>
            <a:r>
              <a:rPr sz="4800" spc="5" dirty="0">
                <a:solidFill>
                  <a:srgbClr val="2E5496"/>
                </a:solidFill>
              </a:rPr>
              <a:t> </a:t>
            </a:r>
            <a:r>
              <a:rPr sz="4800" dirty="0">
                <a:solidFill>
                  <a:srgbClr val="2E5496"/>
                </a:solidFill>
              </a:rPr>
              <a:t>Neural</a:t>
            </a:r>
            <a:r>
              <a:rPr sz="4800" spc="-5" dirty="0">
                <a:solidFill>
                  <a:srgbClr val="2E5496"/>
                </a:solidFill>
              </a:rPr>
              <a:t> Networks</a:t>
            </a:r>
            <a:r>
              <a:rPr sz="4800" spc="25" dirty="0">
                <a:solidFill>
                  <a:srgbClr val="2E5496"/>
                </a:solidFill>
              </a:rPr>
              <a:t> </a:t>
            </a:r>
            <a:r>
              <a:rPr sz="4800" dirty="0">
                <a:solidFill>
                  <a:srgbClr val="2E5496"/>
                </a:solidFill>
              </a:rPr>
              <a:t>+ </a:t>
            </a:r>
            <a:r>
              <a:rPr sz="4800" spc="-5" dirty="0">
                <a:solidFill>
                  <a:srgbClr val="2E5496"/>
                </a:solidFill>
              </a:rPr>
              <a:t>Physical</a:t>
            </a:r>
            <a:r>
              <a:rPr sz="4800" spc="35" dirty="0">
                <a:solidFill>
                  <a:srgbClr val="2E5496"/>
                </a:solidFill>
              </a:rPr>
              <a:t> </a:t>
            </a:r>
            <a:r>
              <a:rPr sz="4800" dirty="0">
                <a:solidFill>
                  <a:srgbClr val="2E5496"/>
                </a:solidFill>
              </a:rPr>
              <a:t>Laws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580821" y="2352167"/>
            <a:ext cx="11698605" cy="64135"/>
          </a:xfrm>
          <a:custGeom>
            <a:avLst/>
            <a:gdLst/>
            <a:ahLst/>
            <a:cxnLst/>
            <a:rect l="l" t="t" r="r" b="b"/>
            <a:pathLst>
              <a:path w="11698605" h="64135">
                <a:moveTo>
                  <a:pt x="11698173" y="0"/>
                </a:moveTo>
                <a:lnTo>
                  <a:pt x="0" y="0"/>
                </a:lnTo>
                <a:lnTo>
                  <a:pt x="0" y="64007"/>
                </a:lnTo>
                <a:lnTo>
                  <a:pt x="11698173" y="64007"/>
                </a:lnTo>
                <a:lnTo>
                  <a:pt x="11698173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7843" y="8811768"/>
            <a:ext cx="414527" cy="7208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96116" y="8811768"/>
            <a:ext cx="723900" cy="7254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0116" y="3115513"/>
            <a:ext cx="11440795" cy="596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655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latin typeface="Comic Sans MS"/>
                <a:cs typeface="Comic Sans MS"/>
              </a:rPr>
              <a:t>*</a:t>
            </a:r>
            <a:r>
              <a:rPr sz="4000" b="1" spc="-10" dirty="0">
                <a:latin typeface="Comic Sans MS"/>
                <a:cs typeface="Comic Sans MS"/>
              </a:rPr>
              <a:t>Physics-Informed</a:t>
            </a:r>
            <a:r>
              <a:rPr sz="4000" b="1" spc="65" dirty="0">
                <a:latin typeface="Comic Sans MS"/>
                <a:cs typeface="Comic Sans MS"/>
              </a:rPr>
              <a:t> </a:t>
            </a:r>
            <a:r>
              <a:rPr sz="4000" b="1" spc="-5" dirty="0">
                <a:latin typeface="Comic Sans MS"/>
                <a:cs typeface="Comic Sans MS"/>
              </a:rPr>
              <a:t>Neural</a:t>
            </a:r>
            <a:r>
              <a:rPr sz="4000" b="1" spc="30" dirty="0">
                <a:latin typeface="Comic Sans MS"/>
                <a:cs typeface="Comic Sans MS"/>
              </a:rPr>
              <a:t> </a:t>
            </a:r>
            <a:r>
              <a:rPr sz="4000" b="1" spc="-5" dirty="0">
                <a:latin typeface="Comic Sans MS"/>
                <a:cs typeface="Comic Sans MS"/>
              </a:rPr>
              <a:t>Networks</a:t>
            </a:r>
            <a:r>
              <a:rPr sz="4000" b="1" spc="15" dirty="0">
                <a:latin typeface="Comic Sans MS"/>
                <a:cs typeface="Comic Sans MS"/>
              </a:rPr>
              <a:t> </a:t>
            </a:r>
            <a:r>
              <a:rPr sz="4000" b="1" dirty="0">
                <a:latin typeface="Comic Sans MS"/>
                <a:cs typeface="Comic Sans MS"/>
              </a:rPr>
              <a:t>(</a:t>
            </a:r>
            <a:r>
              <a:rPr sz="4000" b="1" dirty="0">
                <a:solidFill>
                  <a:srgbClr val="FF0000"/>
                </a:solidFill>
                <a:latin typeface="Comic Sans MS"/>
                <a:cs typeface="Comic Sans MS"/>
              </a:rPr>
              <a:t>PINNs</a:t>
            </a:r>
            <a:r>
              <a:rPr sz="4000" b="1" dirty="0">
                <a:latin typeface="Comic Sans MS"/>
                <a:cs typeface="Comic Sans MS"/>
              </a:rPr>
              <a:t>)</a:t>
            </a:r>
            <a:endParaRPr sz="40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800">
              <a:latin typeface="Comic Sans MS"/>
              <a:cs typeface="Comic Sans MS"/>
            </a:endParaRPr>
          </a:p>
          <a:p>
            <a:pPr marL="12700" marR="929640">
              <a:lnSpc>
                <a:spcPct val="100000"/>
              </a:lnSpc>
            </a:pP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Physics-informed neural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networks: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A deep learning </a:t>
            </a:r>
            <a:r>
              <a:rPr sz="3600" spc="5" dirty="0">
                <a:solidFill>
                  <a:srgbClr val="660099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framework</a:t>
            </a:r>
            <a:r>
              <a:rPr sz="3600" u="sng" spc="-2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for solving</a:t>
            </a:r>
            <a:r>
              <a:rPr sz="3600" u="sng" spc="-20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forward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and</a:t>
            </a:r>
            <a:r>
              <a:rPr sz="3600" u="sng" spc="-1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inverse</a:t>
            </a:r>
            <a:r>
              <a:rPr sz="3600" u="sng" spc="-10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problems </a:t>
            </a:r>
            <a:r>
              <a:rPr sz="3600" spc="-985" dirty="0">
                <a:solidFill>
                  <a:srgbClr val="660099"/>
                </a:solid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involving</a:t>
            </a:r>
            <a:r>
              <a:rPr sz="3600" u="sng" spc="-20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nonlinear</a:t>
            </a:r>
            <a:r>
              <a:rPr sz="3600" u="sng" spc="-30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partial</a:t>
            </a:r>
            <a:r>
              <a:rPr sz="3600" u="sng" spc="-10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spc="-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differential</a:t>
            </a:r>
            <a:r>
              <a:rPr sz="3600" u="sng" spc="5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 </a:t>
            </a:r>
            <a:r>
              <a:rPr sz="3600" u="sng" dirty="0">
                <a:solidFill>
                  <a:srgbClr val="660099"/>
                </a:solidFill>
                <a:uFill>
                  <a:solidFill>
                    <a:srgbClr val="660099"/>
                  </a:solidFill>
                </a:uFill>
                <a:latin typeface="Arial"/>
                <a:cs typeface="Arial"/>
              </a:rPr>
              <a:t>equations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M</a:t>
            </a:r>
            <a:r>
              <a:rPr sz="3600" spc="-2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Raissi,</a:t>
            </a:r>
            <a:r>
              <a:rPr sz="3600" spc="-1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P</a:t>
            </a:r>
            <a:r>
              <a:rPr sz="3600" spc="-25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Perdikaris,</a:t>
            </a:r>
            <a:r>
              <a:rPr sz="3600" spc="-35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GE</a:t>
            </a:r>
            <a:r>
              <a:rPr sz="3600" spc="-1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Karniadakis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Journal</a:t>
            </a:r>
            <a:r>
              <a:rPr sz="3600" spc="-3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of</a:t>
            </a:r>
            <a:r>
              <a:rPr sz="3600" spc="-1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Computational</a:t>
            </a:r>
            <a:r>
              <a:rPr sz="3600" spc="-35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Physics</a:t>
            </a:r>
            <a:r>
              <a:rPr sz="3600" spc="-25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777777"/>
                </a:solidFill>
                <a:latin typeface="Arial"/>
                <a:cs typeface="Arial"/>
              </a:rPr>
              <a:t>378,</a:t>
            </a:r>
            <a:r>
              <a:rPr sz="3600" spc="-10" dirty="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777777"/>
                </a:solidFill>
                <a:latin typeface="Arial"/>
                <a:cs typeface="Arial"/>
              </a:rPr>
              <a:t>686-707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00">
              <a:latin typeface="Arial"/>
              <a:cs typeface="Arial"/>
            </a:endParaRPr>
          </a:p>
          <a:p>
            <a:pPr marL="890269">
              <a:lnSpc>
                <a:spcPct val="100000"/>
              </a:lnSpc>
            </a:pP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arXiv:1711.10561;</a:t>
            </a:r>
            <a:r>
              <a:rPr sz="3600" b="1" spc="-7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6FC0"/>
                </a:solidFill>
                <a:latin typeface="Arial"/>
                <a:cs typeface="Arial"/>
              </a:rPr>
              <a:t>arXiv:1711.10566</a:t>
            </a:r>
            <a:r>
              <a:rPr sz="3600" b="1" spc="-4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A30000"/>
                </a:solidFill>
                <a:latin typeface="Arial"/>
                <a:cs typeface="Arial"/>
              </a:rPr>
              <a:t>(2017)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33759" y="3741420"/>
            <a:ext cx="1827276" cy="18272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64007"/>
            <a:ext cx="1783080" cy="178307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57832" y="8036814"/>
            <a:ext cx="776478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indent="-154305">
              <a:lnSpc>
                <a:spcPct val="100000"/>
              </a:lnSpc>
              <a:spcBef>
                <a:spcPts val="100"/>
              </a:spcBef>
              <a:buChar char="-"/>
              <a:tabLst>
                <a:tab pos="167005" algn="l"/>
              </a:tabLst>
            </a:pPr>
            <a:r>
              <a:rPr sz="2000" b="1" spc="5" dirty="0">
                <a:solidFill>
                  <a:srgbClr val="001F5F"/>
                </a:solidFill>
                <a:latin typeface="Arial"/>
                <a:cs typeface="Arial"/>
              </a:rPr>
              <a:t>NN: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layers,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20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neurons</a:t>
            </a:r>
            <a:r>
              <a:rPr sz="20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per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layer</a:t>
            </a:r>
            <a:endParaRPr sz="20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Char char="-"/>
              <a:tabLst>
                <a:tab pos="167005" algn="l"/>
              </a:tabLst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Adam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optimizer,</a:t>
            </a:r>
            <a:r>
              <a:rPr sz="20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learning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rate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0.001,</a:t>
            </a:r>
            <a:r>
              <a:rPr sz="20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optimized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20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10000</a:t>
            </a:r>
            <a:r>
              <a:rPr sz="20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steps.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66596" y="6610350"/>
            <a:ext cx="10008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3600" b="1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train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lambda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=</a:t>
            </a:r>
            <a:r>
              <a:rPr sz="36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0.3,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0.4, ..., 1</a:t>
            </a:r>
            <a:r>
              <a:rPr sz="3600" b="1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and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t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=</a:t>
            </a:r>
            <a:r>
              <a:rPr sz="3600" b="1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[0,</a:t>
            </a:r>
            <a:r>
              <a:rPr sz="3600" b="1" spc="-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212121"/>
                </a:solidFill>
                <a:latin typeface="Arial"/>
                <a:cs typeface="Arial"/>
              </a:rPr>
              <a:t>10]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588" y="2272362"/>
            <a:ext cx="4847837" cy="41512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9692" y="2317910"/>
            <a:ext cx="4832381" cy="41438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96710" y="169163"/>
            <a:ext cx="11617325" cy="899160"/>
            <a:chOff x="696710" y="169163"/>
            <a:chExt cx="11617325" cy="8991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710" y="401941"/>
              <a:ext cx="1217207" cy="3833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1347" y="169163"/>
              <a:ext cx="656844" cy="8991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4791" y="169163"/>
              <a:ext cx="10549128" cy="89915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6945" y="258902"/>
            <a:ext cx="113950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C00000"/>
                </a:solidFill>
                <a:latin typeface="Calibri"/>
                <a:cs typeface="Calibri"/>
              </a:rPr>
              <a:t>Physics-Informed</a:t>
            </a:r>
            <a:r>
              <a:rPr sz="3200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C00000"/>
                </a:solidFill>
                <a:latin typeface="Calibri"/>
                <a:cs typeface="Calibri"/>
              </a:rPr>
              <a:t>Neural</a:t>
            </a:r>
            <a:r>
              <a:rPr sz="3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Networks</a:t>
            </a:r>
            <a:r>
              <a:rPr sz="3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(PINN) vs</a:t>
            </a:r>
            <a:r>
              <a:rPr sz="3200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Neural</a:t>
            </a:r>
            <a:r>
              <a:rPr sz="3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Networks</a:t>
            </a:r>
            <a:r>
              <a:rPr sz="32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C00000"/>
                </a:solidFill>
                <a:latin typeface="Calibri"/>
                <a:cs typeface="Calibri"/>
              </a:rPr>
              <a:t>(NN)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0630" y="923290"/>
            <a:ext cx="63874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584200" algn="l"/>
              </a:tabLst>
            </a:pPr>
            <a:r>
              <a:rPr sz="3600" b="1" spc="-5" dirty="0">
                <a:latin typeface="Comic Sans MS"/>
                <a:cs typeface="Comic Sans MS"/>
              </a:rPr>
              <a:t>to</a:t>
            </a:r>
            <a:r>
              <a:rPr sz="3600" b="1" spc="-20" dirty="0">
                <a:latin typeface="Comic Sans MS"/>
                <a:cs typeface="Comic Sans MS"/>
              </a:rPr>
              <a:t> </a:t>
            </a:r>
            <a:r>
              <a:rPr sz="3600" b="1" dirty="0">
                <a:latin typeface="Comic Sans MS"/>
                <a:cs typeface="Comic Sans MS"/>
              </a:rPr>
              <a:t>PINN</a:t>
            </a:r>
            <a:r>
              <a:rPr sz="3600" b="1" spc="-25" dirty="0">
                <a:latin typeface="Comic Sans MS"/>
                <a:cs typeface="Comic Sans MS"/>
              </a:rPr>
              <a:t> </a:t>
            </a:r>
            <a:r>
              <a:rPr sz="3600" b="1" dirty="0">
                <a:latin typeface="Comic Sans MS"/>
                <a:cs typeface="Comic Sans MS"/>
              </a:rPr>
              <a:t>or</a:t>
            </a:r>
            <a:r>
              <a:rPr sz="3600" b="1" spc="-25" dirty="0">
                <a:latin typeface="Comic Sans MS"/>
                <a:cs typeface="Comic Sans MS"/>
              </a:rPr>
              <a:t> </a:t>
            </a:r>
            <a:r>
              <a:rPr sz="3600" b="1" spc="-5" dirty="0">
                <a:latin typeface="Comic Sans MS"/>
                <a:cs typeface="Comic Sans MS"/>
              </a:rPr>
              <a:t>not</a:t>
            </a:r>
            <a:r>
              <a:rPr sz="3600" b="1" spc="-25" dirty="0">
                <a:latin typeface="Comic Sans MS"/>
                <a:cs typeface="Comic Sans MS"/>
              </a:rPr>
              <a:t> </a:t>
            </a:r>
            <a:r>
              <a:rPr sz="3600" b="1" spc="-5" dirty="0">
                <a:latin typeface="Comic Sans MS"/>
                <a:cs typeface="Comic Sans MS"/>
              </a:rPr>
              <a:t>to </a:t>
            </a:r>
            <a:r>
              <a:rPr sz="3600" b="1" dirty="0">
                <a:latin typeface="Comic Sans MS"/>
                <a:cs typeface="Comic Sans MS"/>
              </a:rPr>
              <a:t>PINN?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6633" y="6656797"/>
            <a:ext cx="10821670" cy="2917190"/>
            <a:chOff x="656633" y="6656797"/>
            <a:chExt cx="10821670" cy="2917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633" y="7896533"/>
              <a:ext cx="4999400" cy="4454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8280" y="6656797"/>
              <a:ext cx="6189992" cy="14082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7944" y="8307316"/>
              <a:ext cx="4880563" cy="12663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866" y="8768944"/>
              <a:ext cx="1881677" cy="3854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27761" y="6809358"/>
            <a:ext cx="2440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sz="3600" dirty="0">
                <a:latin typeface="Calibri"/>
                <a:cs typeface="Calibri"/>
              </a:rPr>
              <a:t>Mi</a:t>
            </a:r>
            <a:r>
              <a:rPr sz="3600" spc="5" dirty="0">
                <a:latin typeface="Calibri"/>
                <a:cs typeface="Calibri"/>
              </a:rPr>
              <a:t>n</a:t>
            </a:r>
            <a:r>
              <a:rPr sz="3600" dirty="0">
                <a:latin typeface="Calibri"/>
                <a:cs typeface="Calibri"/>
              </a:rPr>
              <a:t>imize: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58392" y="197052"/>
            <a:ext cx="11115675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820">
              <a:lnSpc>
                <a:spcPts val="4295"/>
              </a:lnSpc>
              <a:spcBef>
                <a:spcPts val="100"/>
              </a:spcBef>
            </a:pPr>
            <a:r>
              <a:rPr u="sng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What is</a:t>
            </a:r>
            <a:r>
              <a:rPr u="sng" spc="-10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 </a:t>
            </a:r>
            <a:r>
              <a:rPr u="sng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a</a:t>
            </a:r>
            <a:r>
              <a:rPr u="sng" spc="5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 </a:t>
            </a:r>
            <a:r>
              <a:rPr u="sng" spc="-5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PINN?</a:t>
            </a:r>
            <a:r>
              <a:rPr u="sng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 </a:t>
            </a:r>
            <a:r>
              <a:rPr u="sng" spc="-5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Physics-Informed</a:t>
            </a:r>
            <a:r>
              <a:rPr u="sng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 Neural</a:t>
            </a:r>
            <a:r>
              <a:rPr u="sng" spc="-15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 </a:t>
            </a:r>
            <a:r>
              <a:rPr u="sng" dirty="0">
                <a:solidFill>
                  <a:srgbClr val="2E5496"/>
                </a:solidFill>
                <a:uFill>
                  <a:solidFill>
                    <a:srgbClr val="2E5496"/>
                  </a:solidFill>
                </a:uFill>
              </a:rPr>
              <a:t>Network</a:t>
            </a:r>
          </a:p>
          <a:p>
            <a:pPr marL="12700">
              <a:lnSpc>
                <a:spcPts val="3335"/>
              </a:lnSpc>
            </a:pPr>
            <a:r>
              <a:rPr sz="2800" spc="-5" dirty="0">
                <a:solidFill>
                  <a:srgbClr val="2E5496"/>
                </a:solidFill>
                <a:latin typeface="Comic Sans MS"/>
                <a:cs typeface="Comic Sans MS"/>
              </a:rPr>
              <a:t>We</a:t>
            </a:r>
            <a:r>
              <a:rPr sz="2800" spc="5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2E5496"/>
                </a:solidFill>
                <a:latin typeface="Comic Sans MS"/>
                <a:cs typeface="Comic Sans MS"/>
              </a:rPr>
              <a:t>employ</a:t>
            </a:r>
            <a:r>
              <a:rPr sz="2800" spc="5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two</a:t>
            </a:r>
            <a:r>
              <a:rPr sz="2800" spc="1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(or</a:t>
            </a:r>
            <a:r>
              <a:rPr sz="2800" spc="1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2E5496"/>
                </a:solidFill>
                <a:latin typeface="Comic Sans MS"/>
                <a:cs typeface="Comic Sans MS"/>
              </a:rPr>
              <a:t>more)</a:t>
            </a:r>
            <a:r>
              <a:rPr sz="2800" spc="1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NNs</a:t>
            </a:r>
            <a:r>
              <a:rPr sz="2800" spc="15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that</a:t>
            </a:r>
            <a:r>
              <a:rPr sz="280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2E5496"/>
                </a:solidFill>
                <a:latin typeface="Comic Sans MS"/>
                <a:cs typeface="Comic Sans MS"/>
              </a:rPr>
              <a:t>share</a:t>
            </a:r>
            <a:r>
              <a:rPr sz="2800" spc="5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2E5496"/>
                </a:solidFill>
                <a:latin typeface="Comic Sans MS"/>
                <a:cs typeface="Comic Sans MS"/>
              </a:rPr>
              <a:t>the</a:t>
            </a:r>
            <a:r>
              <a:rPr sz="280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same</a:t>
            </a:r>
            <a:r>
              <a:rPr sz="2800" dirty="0">
                <a:solidFill>
                  <a:srgbClr val="2E5496"/>
                </a:solidFill>
                <a:latin typeface="Comic Sans MS"/>
                <a:cs typeface="Comic Sans MS"/>
              </a:rPr>
              <a:t> </a:t>
            </a:r>
            <a:r>
              <a:rPr sz="2800" spc="-10" dirty="0">
                <a:solidFill>
                  <a:srgbClr val="2E5496"/>
                </a:solidFill>
                <a:latin typeface="Comic Sans MS"/>
                <a:cs typeface="Comic Sans MS"/>
              </a:rPr>
              <a:t>parameters</a:t>
            </a:r>
            <a:endParaRPr sz="2800">
              <a:latin typeface="Comic Sans MS"/>
              <a:cs typeface="Comic Sans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5355" y="1583436"/>
            <a:ext cx="9697212" cy="466496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5646"/>
            <a:ext cx="12828260" cy="85190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224" y="2006637"/>
            <a:ext cx="12302621" cy="662418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133517" y="248411"/>
            <a:ext cx="8319770" cy="1009015"/>
            <a:chOff x="2133517" y="248411"/>
            <a:chExt cx="8319770" cy="1009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3517" y="508622"/>
              <a:ext cx="5132991" cy="4291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2216" y="248411"/>
              <a:ext cx="3390900" cy="10088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92198" y="352170"/>
            <a:ext cx="8058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PINNs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Change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Learning</a:t>
            </a:r>
            <a:r>
              <a:rPr spc="2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Mode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5" dirty="0">
                <a:latin typeface="Calibri"/>
                <a:cs typeface="Calibri"/>
              </a:rPr>
              <a:t> DNNs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585" y="3392080"/>
            <a:ext cx="11951933" cy="546945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223" y="1317788"/>
            <a:ext cx="7323686" cy="14290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73661" y="156971"/>
            <a:ext cx="6035675" cy="1009015"/>
            <a:chOff x="473661" y="156971"/>
            <a:chExt cx="6035675" cy="10090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661" y="440008"/>
              <a:ext cx="945484" cy="3286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4440" y="156971"/>
              <a:ext cx="5274564" cy="100888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3222" y="260731"/>
            <a:ext cx="57721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PINN</a:t>
            </a:r>
            <a:r>
              <a:rPr sz="3600" b="1" spc="-4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Approximation</a:t>
            </a:r>
            <a:r>
              <a:rPr sz="3600" b="1" spc="-3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Theorem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72527" y="912697"/>
            <a:ext cx="47504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A.</a:t>
            </a:r>
            <a:r>
              <a:rPr sz="2800" u="sng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Pinkus,</a:t>
            </a:r>
            <a:r>
              <a:rPr sz="2800" u="sng" spc="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Acta</a:t>
            </a:r>
            <a:r>
              <a:rPr sz="28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Numerica,</a:t>
            </a:r>
            <a:r>
              <a:rPr sz="2800" u="sng" spc="1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28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(1999)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67761" y="4179570"/>
            <a:ext cx="3108960" cy="33020"/>
          </a:xfrm>
          <a:custGeom>
            <a:avLst/>
            <a:gdLst/>
            <a:ahLst/>
            <a:cxnLst/>
            <a:rect l="l" t="t" r="r" b="b"/>
            <a:pathLst>
              <a:path w="3108960" h="33020">
                <a:moveTo>
                  <a:pt x="0" y="32765"/>
                </a:moveTo>
                <a:lnTo>
                  <a:pt x="3108960" y="0"/>
                </a:lnTo>
              </a:path>
            </a:pathLst>
          </a:custGeom>
          <a:ln w="1981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54196" y="6515100"/>
            <a:ext cx="4636135" cy="1219200"/>
          </a:xfrm>
          <a:custGeom>
            <a:avLst/>
            <a:gdLst/>
            <a:ahLst/>
            <a:cxnLst/>
            <a:rect l="l" t="t" r="r" b="b"/>
            <a:pathLst>
              <a:path w="4636134" h="1219200">
                <a:moveTo>
                  <a:pt x="0" y="1219200"/>
                </a:moveTo>
                <a:lnTo>
                  <a:pt x="4636008" y="1219200"/>
                </a:lnTo>
                <a:lnTo>
                  <a:pt x="4636008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1200" y="549651"/>
            <a:ext cx="10219239" cy="1363016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</a:pPr>
            <a:r>
              <a:rPr sz="4378" dirty="0">
                <a:solidFill>
                  <a:srgbClr val="FF0000"/>
                </a:solidFill>
              </a:rPr>
              <a:t>Universal </a:t>
            </a:r>
            <a:r>
              <a:rPr sz="4378" spc="-6" dirty="0">
                <a:solidFill>
                  <a:srgbClr val="FF0000"/>
                </a:solidFill>
              </a:rPr>
              <a:t>Approximation</a:t>
            </a:r>
            <a:r>
              <a:rPr sz="4378" spc="-12" dirty="0">
                <a:solidFill>
                  <a:srgbClr val="FF0000"/>
                </a:solidFill>
              </a:rPr>
              <a:t> </a:t>
            </a:r>
            <a:r>
              <a:rPr sz="4378" spc="-6" dirty="0">
                <a:solidFill>
                  <a:srgbClr val="FF0000"/>
                </a:solidFill>
              </a:rPr>
              <a:t>Theorem</a:t>
            </a:r>
            <a:r>
              <a:rPr lang="en-US" sz="4378" spc="-6" dirty="0">
                <a:solidFill>
                  <a:srgbClr val="FF0000"/>
                </a:solidFill>
              </a:rPr>
              <a:t> (UAP)</a:t>
            </a:r>
            <a:endParaRPr sz="4378" dirty="0">
              <a:solidFill>
                <a:srgbClr val="FF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223" y="1912739"/>
            <a:ext cx="10755217" cy="5838439"/>
          </a:xfrm>
          <a:prstGeom prst="rect">
            <a:avLst/>
          </a:prstGeom>
        </p:spPr>
        <p:txBody>
          <a:bodyPr vert="horz" wrap="square" lIns="0" tIns="17761" rIns="0" bIns="0" rtlCol="0">
            <a:spAutoFit/>
          </a:bodyPr>
          <a:lstStyle/>
          <a:p>
            <a:pPr marL="447926" marR="21624" indent="-417035">
              <a:lnSpc>
                <a:spcPct val="99600"/>
              </a:lnSpc>
              <a:spcBef>
                <a:spcPts val="139"/>
              </a:spcBef>
              <a:buChar char="•"/>
              <a:tabLst>
                <a:tab pos="447154" algn="l"/>
                <a:tab pos="447926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feed-forward network with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single hidden  layer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containing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finite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number of neurons</a:t>
            </a:r>
            <a:r>
              <a:rPr sz="3892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can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approximate continuous functions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on compact 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subsets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of </a:t>
            </a:r>
            <a:r>
              <a:rPr sz="3892" i="1" spc="286" dirty="0">
                <a:latin typeface="Calibri"/>
                <a:cs typeface="Calibri"/>
              </a:rPr>
              <a:t>R</a:t>
            </a:r>
            <a:r>
              <a:rPr sz="3831" i="1" spc="428" baseline="25132" dirty="0">
                <a:latin typeface="Calibri"/>
                <a:cs typeface="Calibri"/>
              </a:rPr>
              <a:t>n</a:t>
            </a:r>
            <a:r>
              <a:rPr sz="3892" spc="286" dirty="0">
                <a:solidFill>
                  <a:srgbClr val="3333CC"/>
                </a:solidFill>
                <a:latin typeface="Arial"/>
                <a:cs typeface="Arial"/>
              </a:rPr>
              <a:t>,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under mild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assumptions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  activation function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 (</a:t>
            </a:r>
            <a:r>
              <a:rPr lang="en-US" sz="3892" spc="-6" dirty="0" err="1">
                <a:solidFill>
                  <a:srgbClr val="3333CC"/>
                </a:solidFill>
                <a:latin typeface="Arial"/>
                <a:cs typeface="Arial"/>
              </a:rPr>
              <a:t>Borel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 measurable).</a:t>
            </a:r>
            <a:endParaRPr sz="3892" dirty="0">
              <a:latin typeface="Arial"/>
              <a:cs typeface="Arial"/>
            </a:endParaRPr>
          </a:p>
          <a:p>
            <a:pPr marL="926744" marR="1182371" lvl="1" indent="-339806">
              <a:lnSpc>
                <a:spcPct val="98600"/>
              </a:lnSpc>
              <a:spcBef>
                <a:spcPts val="949"/>
              </a:spcBef>
              <a:buChar char="–"/>
              <a:tabLst>
                <a:tab pos="934467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Simple neural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networks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can </a:t>
            </a:r>
            <a:r>
              <a:rPr sz="3405" i="1" dirty="0">
                <a:solidFill>
                  <a:srgbClr val="407700"/>
                </a:solidFill>
                <a:latin typeface="Arial"/>
                <a:cs typeface="Arial"/>
              </a:rPr>
              <a:t>represent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</a:t>
            </a:r>
            <a:r>
              <a:rPr sz="3405" spc="-97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wide  variety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of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interesting functions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when given 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appropriate parameters</a:t>
            </a:r>
            <a:endParaRPr sz="3405" dirty="0">
              <a:latin typeface="Arial"/>
              <a:cs typeface="Arial"/>
            </a:endParaRPr>
          </a:p>
          <a:p>
            <a:pPr marL="926744" marR="675751" lvl="1" indent="-339806">
              <a:lnSpc>
                <a:spcPts val="4049"/>
              </a:lnSpc>
              <a:spcBef>
                <a:spcPts val="1026"/>
              </a:spcBef>
              <a:buChar char="–"/>
              <a:tabLst>
                <a:tab pos="934467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However, it does </a:t>
            </a: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address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 the algorithmic  learnability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of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those parameters.</a:t>
            </a:r>
            <a:endParaRPr sz="3405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DC1C6-0F38-5243-85ED-4FB1C44F2CCF}"/>
              </a:ext>
            </a:extLst>
          </p:cNvPr>
          <p:cNvSpPr txBox="1"/>
          <p:nvPr/>
        </p:nvSpPr>
        <p:spPr>
          <a:xfrm>
            <a:off x="983584" y="83058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Cybenko</a:t>
            </a:r>
            <a:r>
              <a:rPr lang="en-US" dirty="0"/>
              <a:t>, G. (1989). Approximation by superpositions of a sigmoidal function. </a:t>
            </a:r>
            <a:r>
              <a:rPr lang="en-US" i="1" dirty="0"/>
              <a:t>Mathematics of control, signals and systems</a:t>
            </a:r>
            <a:r>
              <a:rPr lang="en-US" dirty="0"/>
              <a:t>, </a:t>
            </a:r>
            <a:r>
              <a:rPr lang="en-US" i="1" dirty="0"/>
              <a:t>2</a:t>
            </a:r>
            <a:r>
              <a:rPr lang="en-US" dirty="0"/>
              <a:t>(4), 303-314.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8567-C026-E54A-8150-042913081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00" y="533400"/>
            <a:ext cx="8534400" cy="1354217"/>
          </a:xfrm>
        </p:spPr>
        <p:txBody>
          <a:bodyPr/>
          <a:lstStyle/>
          <a:p>
            <a:r>
              <a:rPr lang="en-US" sz="4400" dirty="0"/>
              <a:t>Boundary conditions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1C0A9-6478-0548-82CC-F73C4287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116" y="3115513"/>
            <a:ext cx="12164567" cy="3323987"/>
          </a:xfrm>
        </p:spPr>
        <p:txBody>
          <a:bodyPr/>
          <a:lstStyle/>
          <a:p>
            <a:r>
              <a:rPr lang="en-US" sz="3600" dirty="0"/>
              <a:t>Two methods to deal with boundary conditions: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use trial solutions that automatically satisfy the boundary conditions (“hard assignment”)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add a penalty term to the loss function (“soft assignment”)</a:t>
            </a:r>
          </a:p>
        </p:txBody>
      </p:sp>
    </p:spTree>
    <p:extLst>
      <p:ext uri="{BB962C8B-B14F-4D97-AF65-F5344CB8AC3E}">
        <p14:creationId xmlns:p14="http://schemas.microsoft.com/office/powerpoint/2010/main" val="3196782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10" y="401421"/>
            <a:ext cx="2415235" cy="18631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8535" y="192633"/>
            <a:ext cx="1941159" cy="21189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774434"/>
            <a:ext cx="13004292" cy="397916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47873" y="220218"/>
            <a:ext cx="8335009" cy="4970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100"/>
              </a:spcBef>
            </a:pP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Physics-Informed</a:t>
            </a:r>
            <a:r>
              <a:rPr sz="3600" b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Neural</a:t>
            </a:r>
            <a:r>
              <a:rPr sz="36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Networks</a:t>
            </a:r>
            <a:r>
              <a:rPr sz="36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</a:t>
            </a:r>
            <a:r>
              <a:rPr sz="3600" b="1" u="sng" spc="-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PINNs</a:t>
            </a:r>
            <a:r>
              <a:rPr sz="3600" b="1" spc="-5" dirty="0">
                <a:latin typeface="Calibri"/>
                <a:cs typeface="Calibri"/>
              </a:rPr>
              <a:t>)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50">
              <a:latin typeface="Calibri"/>
              <a:cs typeface="Calibri"/>
            </a:endParaRPr>
          </a:p>
          <a:p>
            <a:pPr marL="584200" indent="-572135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spc="-5" dirty="0">
                <a:solidFill>
                  <a:srgbClr val="006FC0"/>
                </a:solidFill>
                <a:latin typeface="Comic Sans MS"/>
                <a:cs typeface="Comic Sans MS"/>
              </a:rPr>
              <a:t>cPINNs:</a:t>
            </a:r>
            <a:r>
              <a:rPr sz="3600" b="1" spc="-3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conservative</a:t>
            </a:r>
            <a:r>
              <a:rPr sz="3600" b="1" spc="-6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spc="-5" dirty="0">
                <a:solidFill>
                  <a:srgbClr val="006FC0"/>
                </a:solidFill>
                <a:latin typeface="Comic Sans MS"/>
                <a:cs typeface="Comic Sans MS"/>
              </a:rPr>
              <a:t>vPINNs:</a:t>
            </a:r>
            <a:r>
              <a:rPr sz="36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6FC0"/>
                </a:solidFill>
                <a:latin typeface="Comic Sans MS"/>
                <a:cs typeface="Comic Sans MS"/>
              </a:rPr>
              <a:t>variational</a:t>
            </a:r>
            <a:r>
              <a:rPr sz="3600" b="1" spc="-1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spc="-5" dirty="0">
                <a:solidFill>
                  <a:srgbClr val="006FC0"/>
                </a:solidFill>
                <a:latin typeface="Comic Sans MS"/>
                <a:cs typeface="Comic Sans MS"/>
              </a:rPr>
              <a:t>pPINNs:</a:t>
            </a:r>
            <a:r>
              <a:rPr sz="36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parareal</a:t>
            </a:r>
            <a:r>
              <a:rPr sz="3600" b="1" spc="-4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6FC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dirty="0">
                <a:solidFill>
                  <a:srgbClr val="FF0000"/>
                </a:solidFill>
                <a:latin typeface="Comic Sans MS"/>
                <a:cs typeface="Comic Sans MS"/>
              </a:rPr>
              <a:t>sPINNs:</a:t>
            </a:r>
            <a:r>
              <a:rPr sz="3600" b="1" spc="-3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Comic Sans MS"/>
                <a:cs typeface="Comic Sans MS"/>
              </a:rPr>
              <a:t>stochastic</a:t>
            </a:r>
            <a:r>
              <a:rPr sz="3600" b="1" spc="-2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FF000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spc="-5" dirty="0">
                <a:solidFill>
                  <a:srgbClr val="00AF50"/>
                </a:solidFill>
                <a:latin typeface="Comic Sans MS"/>
                <a:cs typeface="Comic Sans MS"/>
              </a:rPr>
              <a:t>fPINNs:</a:t>
            </a:r>
            <a:r>
              <a:rPr sz="3600" b="1" spc="-5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AF50"/>
                </a:solidFill>
                <a:latin typeface="Comic Sans MS"/>
                <a:cs typeface="Comic Sans MS"/>
              </a:rPr>
              <a:t>fractional</a:t>
            </a:r>
            <a:r>
              <a:rPr sz="3600" b="1" spc="-30" dirty="0">
                <a:solidFill>
                  <a:srgbClr val="00AF5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00AF5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dirty="0">
                <a:solidFill>
                  <a:srgbClr val="FFC000"/>
                </a:solidFill>
                <a:latin typeface="Comic Sans MS"/>
                <a:cs typeface="Comic Sans MS"/>
              </a:rPr>
              <a:t>LePINNs:</a:t>
            </a:r>
            <a:r>
              <a:rPr sz="3600" b="1" spc="-45" dirty="0">
                <a:solidFill>
                  <a:srgbClr val="FFC00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FFC000"/>
                </a:solidFill>
                <a:latin typeface="Comic Sans MS"/>
                <a:cs typeface="Comic Sans MS"/>
              </a:rPr>
              <a:t>Levy</a:t>
            </a:r>
            <a:r>
              <a:rPr sz="3600" b="1" spc="-25" dirty="0">
                <a:solidFill>
                  <a:srgbClr val="FFC00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FFC000"/>
                </a:solidFill>
                <a:latin typeface="Comic Sans MS"/>
                <a:cs typeface="Comic Sans MS"/>
              </a:rPr>
              <a:t>process</a:t>
            </a:r>
            <a:r>
              <a:rPr sz="3600" b="1" spc="-40" dirty="0">
                <a:solidFill>
                  <a:srgbClr val="FFC000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FFC000"/>
                </a:solidFill>
                <a:latin typeface="Comic Sans MS"/>
                <a:cs typeface="Comic Sans MS"/>
              </a:rPr>
              <a:t>PINNs</a:t>
            </a:r>
            <a:endParaRPr sz="3600">
              <a:latin typeface="Comic Sans MS"/>
              <a:cs typeface="Comic Sans MS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"/>
              <a:tabLst>
                <a:tab pos="584200" algn="l"/>
                <a:tab pos="584835" algn="l"/>
              </a:tabLst>
            </a:pPr>
            <a:r>
              <a:rPr sz="3600" b="1" spc="-5" dirty="0">
                <a:solidFill>
                  <a:srgbClr val="7B7B7B"/>
                </a:solidFill>
                <a:latin typeface="Comic Sans MS"/>
                <a:cs typeface="Comic Sans MS"/>
              </a:rPr>
              <a:t>nPINNs:</a:t>
            </a:r>
            <a:r>
              <a:rPr sz="3600" b="1" spc="-45" dirty="0">
                <a:solidFill>
                  <a:srgbClr val="7B7B7B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7B7B7B"/>
                </a:solidFill>
                <a:latin typeface="Comic Sans MS"/>
                <a:cs typeface="Comic Sans MS"/>
              </a:rPr>
              <a:t>Nonlocal</a:t>
            </a:r>
            <a:r>
              <a:rPr sz="3600" b="1" spc="-40" dirty="0">
                <a:solidFill>
                  <a:srgbClr val="7B7B7B"/>
                </a:solidFill>
                <a:latin typeface="Comic Sans MS"/>
                <a:cs typeface="Comic Sans MS"/>
              </a:rPr>
              <a:t> </a:t>
            </a:r>
            <a:r>
              <a:rPr sz="3600" b="1" dirty="0">
                <a:solidFill>
                  <a:srgbClr val="7B7B7B"/>
                </a:solidFill>
                <a:latin typeface="Comic Sans MS"/>
                <a:cs typeface="Comic Sans MS"/>
              </a:rPr>
              <a:t>PINNs…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9496" y="140314"/>
            <a:ext cx="12894945" cy="2825750"/>
            <a:chOff x="109496" y="140314"/>
            <a:chExt cx="12894945" cy="2825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496" y="429374"/>
              <a:ext cx="3503899" cy="1362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7664" y="140314"/>
              <a:ext cx="9596627" cy="282534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2359210"/>
            <a:ext cx="12205970" cy="7394575"/>
            <a:chOff x="0" y="2359210"/>
            <a:chExt cx="12205970" cy="739457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3754" y="3179167"/>
              <a:ext cx="8751951" cy="19119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359210"/>
              <a:ext cx="3442437" cy="27004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900" y="5035278"/>
              <a:ext cx="4225987" cy="47183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79048" y="5547788"/>
              <a:ext cx="5325768" cy="320266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8522207" y="0"/>
            <a:ext cx="4383405" cy="1069975"/>
            <a:chOff x="8522207" y="0"/>
            <a:chExt cx="4383405" cy="106997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22207" y="0"/>
              <a:ext cx="2987040" cy="10698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68227" y="0"/>
              <a:ext cx="1937003" cy="106984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823452" y="67817"/>
            <a:ext cx="37477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0000"/>
                </a:solidFill>
                <a:latin typeface="Calibri"/>
                <a:cs typeface="Calibri"/>
              </a:rPr>
              <a:t>Variational</a:t>
            </a:r>
            <a:r>
              <a:rPr sz="40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libri"/>
                <a:cs typeface="Calibri"/>
              </a:rPr>
              <a:t>PINNs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188" y="415285"/>
            <a:ext cx="10507419" cy="37123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440" y="4459146"/>
            <a:ext cx="10600161" cy="4988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1151" y="0"/>
            <a:ext cx="3252216" cy="15392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78097" y="48514"/>
            <a:ext cx="22955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0000"/>
                </a:solidFill>
                <a:latin typeface="Calibri"/>
                <a:cs typeface="Calibri"/>
              </a:rPr>
              <a:t>NSFnet</a:t>
            </a:r>
            <a:endParaRPr sz="6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8188" y="415285"/>
            <a:ext cx="10507419" cy="37123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440" y="4459146"/>
            <a:ext cx="10600161" cy="49886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1151" y="0"/>
            <a:ext cx="3252216" cy="15392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78097" y="48514"/>
            <a:ext cx="22955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0000"/>
                </a:solidFill>
                <a:latin typeface="Calibri"/>
                <a:cs typeface="Calibri"/>
              </a:rPr>
              <a:t>NSFnet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5408" y="253110"/>
            <a:ext cx="4301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Navier-Stokes</a:t>
            </a:r>
            <a:r>
              <a:rPr sz="3600" spc="-6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Flow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net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" y="1156716"/>
            <a:ext cx="5480304" cy="180441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007352" y="1862327"/>
            <a:ext cx="535940" cy="807085"/>
          </a:xfrm>
          <a:custGeom>
            <a:avLst/>
            <a:gdLst/>
            <a:ahLst/>
            <a:cxnLst/>
            <a:rect l="l" t="t" r="r" b="b"/>
            <a:pathLst>
              <a:path w="535940" h="807085">
                <a:moveTo>
                  <a:pt x="535813" y="307848"/>
                </a:moveTo>
                <a:lnTo>
                  <a:pt x="514642" y="301498"/>
                </a:lnTo>
                <a:lnTo>
                  <a:pt x="408813" y="269748"/>
                </a:lnTo>
                <a:lnTo>
                  <a:pt x="408813" y="301498"/>
                </a:lnTo>
                <a:lnTo>
                  <a:pt x="54394" y="301498"/>
                </a:lnTo>
                <a:lnTo>
                  <a:pt x="286296" y="90182"/>
                </a:lnTo>
                <a:lnTo>
                  <a:pt x="307721" y="113665"/>
                </a:lnTo>
                <a:lnTo>
                  <a:pt x="332562" y="72263"/>
                </a:lnTo>
                <a:lnTo>
                  <a:pt x="375920" y="0"/>
                </a:lnTo>
                <a:lnTo>
                  <a:pt x="256413" y="57404"/>
                </a:lnTo>
                <a:lnTo>
                  <a:pt x="277749" y="80822"/>
                </a:lnTo>
                <a:lnTo>
                  <a:pt x="35306" y="301625"/>
                </a:lnTo>
                <a:lnTo>
                  <a:pt x="39624" y="306324"/>
                </a:lnTo>
                <a:lnTo>
                  <a:pt x="39624" y="310896"/>
                </a:lnTo>
                <a:lnTo>
                  <a:pt x="31750" y="310896"/>
                </a:lnTo>
                <a:lnTo>
                  <a:pt x="31750" y="680085"/>
                </a:lnTo>
                <a:lnTo>
                  <a:pt x="0" y="680085"/>
                </a:lnTo>
                <a:lnTo>
                  <a:pt x="38100" y="807085"/>
                </a:lnTo>
                <a:lnTo>
                  <a:pt x="72390" y="692785"/>
                </a:lnTo>
                <a:lnTo>
                  <a:pt x="76200" y="680085"/>
                </a:lnTo>
                <a:lnTo>
                  <a:pt x="44450" y="680085"/>
                </a:lnTo>
                <a:lnTo>
                  <a:pt x="44450" y="314198"/>
                </a:lnTo>
                <a:lnTo>
                  <a:pt x="408813" y="314198"/>
                </a:lnTo>
                <a:lnTo>
                  <a:pt x="408813" y="345948"/>
                </a:lnTo>
                <a:lnTo>
                  <a:pt x="514642" y="314198"/>
                </a:lnTo>
                <a:lnTo>
                  <a:pt x="535813" y="3078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5450" y="1014983"/>
            <a:ext cx="5096258" cy="5577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0880" y="2253995"/>
            <a:ext cx="5105400" cy="55778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04838" y="2408377"/>
            <a:ext cx="314960" cy="807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100" i="1" spc="10" dirty="0">
                <a:latin typeface="Times New Roman"/>
                <a:cs typeface="Times New Roman"/>
              </a:rPr>
              <a:t>y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58811" y="1675002"/>
            <a:ext cx="524510" cy="8064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5100" b="0" i="1" spc="-365" dirty="0">
                <a:solidFill>
                  <a:srgbClr val="000000"/>
                </a:solidFill>
                <a:latin typeface="Times New Roman"/>
                <a:cs typeface="Times New Roman"/>
              </a:rPr>
              <a:t>z</a:t>
            </a:r>
            <a:r>
              <a:rPr sz="7650" b="0" i="1" spc="-547" baseline="-25054" dirty="0">
                <a:solidFill>
                  <a:srgbClr val="000000"/>
                </a:solidFill>
                <a:latin typeface="Times New Roman"/>
                <a:cs typeface="Times New Roman"/>
              </a:rPr>
              <a:t>x</a:t>
            </a:r>
            <a:endParaRPr sz="7650" baseline="-25054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549130" y="2422905"/>
            <a:ext cx="162560" cy="160655"/>
            <a:chOff x="9549130" y="2422905"/>
            <a:chExt cx="162560" cy="160655"/>
          </a:xfrm>
        </p:grpSpPr>
        <p:sp>
          <p:nvSpPr>
            <p:cNvPr id="9" name="object 9"/>
            <p:cNvSpPr/>
            <p:nvPr/>
          </p:nvSpPr>
          <p:spPr>
            <a:xfrm>
              <a:off x="9555480" y="2476643"/>
              <a:ext cx="102235" cy="100965"/>
            </a:xfrm>
            <a:custGeom>
              <a:avLst/>
              <a:gdLst/>
              <a:ahLst/>
              <a:cxnLst/>
              <a:rect l="l" t="t" r="r" b="b"/>
              <a:pathLst>
                <a:path w="102234" h="100964">
                  <a:moveTo>
                    <a:pt x="101964" y="0"/>
                  </a:moveTo>
                  <a:lnTo>
                    <a:pt x="0" y="0"/>
                  </a:lnTo>
                  <a:lnTo>
                    <a:pt x="0" y="100440"/>
                  </a:lnTo>
                  <a:lnTo>
                    <a:pt x="101964" y="100440"/>
                  </a:lnTo>
                  <a:lnTo>
                    <a:pt x="101964" y="0"/>
                  </a:lnTo>
                  <a:close/>
                </a:path>
              </a:pathLst>
            </a:custGeom>
            <a:solidFill>
              <a:srgbClr val="F60000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57461" y="2429255"/>
              <a:ext cx="47625" cy="147955"/>
            </a:xfrm>
            <a:custGeom>
              <a:avLst/>
              <a:gdLst/>
              <a:ahLst/>
              <a:cxnLst/>
              <a:rect l="l" t="t" r="r" b="b"/>
              <a:pathLst>
                <a:path w="47625" h="147955">
                  <a:moveTo>
                    <a:pt x="47371" y="0"/>
                  </a:moveTo>
                  <a:lnTo>
                    <a:pt x="0" y="47371"/>
                  </a:lnTo>
                  <a:lnTo>
                    <a:pt x="0" y="147827"/>
                  </a:lnTo>
                  <a:lnTo>
                    <a:pt x="47371" y="100457"/>
                  </a:lnTo>
                  <a:lnTo>
                    <a:pt x="47371" y="0"/>
                  </a:lnTo>
                  <a:close/>
                </a:path>
              </a:pathLst>
            </a:custGeom>
            <a:solidFill>
              <a:srgbClr val="C50000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55480" y="2429255"/>
              <a:ext cx="149860" cy="47625"/>
            </a:xfrm>
            <a:custGeom>
              <a:avLst/>
              <a:gdLst/>
              <a:ahLst/>
              <a:cxnLst/>
              <a:rect l="l" t="t" r="r" b="b"/>
              <a:pathLst>
                <a:path w="149859" h="47625">
                  <a:moveTo>
                    <a:pt x="149351" y="0"/>
                  </a:moveTo>
                  <a:lnTo>
                    <a:pt x="47371" y="0"/>
                  </a:lnTo>
                  <a:lnTo>
                    <a:pt x="0" y="47371"/>
                  </a:lnTo>
                  <a:lnTo>
                    <a:pt x="101980" y="4737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F83131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55480" y="2429255"/>
              <a:ext cx="149860" cy="147955"/>
            </a:xfrm>
            <a:custGeom>
              <a:avLst/>
              <a:gdLst/>
              <a:ahLst/>
              <a:cxnLst/>
              <a:rect l="l" t="t" r="r" b="b"/>
              <a:pathLst>
                <a:path w="149859" h="147955">
                  <a:moveTo>
                    <a:pt x="0" y="47371"/>
                  </a:moveTo>
                  <a:lnTo>
                    <a:pt x="47371" y="0"/>
                  </a:lnTo>
                  <a:lnTo>
                    <a:pt x="149351" y="0"/>
                  </a:lnTo>
                  <a:lnTo>
                    <a:pt x="149351" y="100457"/>
                  </a:lnTo>
                  <a:lnTo>
                    <a:pt x="101980" y="147827"/>
                  </a:lnTo>
                  <a:lnTo>
                    <a:pt x="0" y="147827"/>
                  </a:lnTo>
                  <a:lnTo>
                    <a:pt x="0" y="47371"/>
                  </a:lnTo>
                  <a:close/>
                </a:path>
                <a:path w="149859" h="147955">
                  <a:moveTo>
                    <a:pt x="0" y="47371"/>
                  </a:moveTo>
                  <a:lnTo>
                    <a:pt x="101980" y="47371"/>
                  </a:lnTo>
                  <a:lnTo>
                    <a:pt x="149351" y="0"/>
                  </a:lnTo>
                </a:path>
                <a:path w="149859" h="147955">
                  <a:moveTo>
                    <a:pt x="101980" y="47371"/>
                  </a:moveTo>
                  <a:lnTo>
                    <a:pt x="101980" y="147827"/>
                  </a:lnTo>
                </a:path>
              </a:pathLst>
            </a:custGeom>
            <a:ln w="12192">
              <a:solidFill>
                <a:srgbClr val="B8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541641" y="2496438"/>
            <a:ext cx="210947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FF0000"/>
                </a:solidFill>
                <a:latin typeface="Calibri"/>
                <a:cs typeface="Calibri"/>
              </a:rPr>
              <a:t>Example</a:t>
            </a:r>
            <a:r>
              <a:rPr sz="1700" b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FF0000"/>
                </a:solidFill>
                <a:latin typeface="Calibri"/>
                <a:cs typeface="Calibri"/>
              </a:rPr>
              <a:t>2:</a:t>
            </a:r>
            <a:r>
              <a:rPr sz="17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sz="1700" b="1" spc="-5" dirty="0">
                <a:solidFill>
                  <a:srgbClr val="FF0000"/>
                </a:solidFill>
                <a:latin typeface="MS Gothic"/>
                <a:cs typeface="MS Gothic"/>
              </a:rPr>
              <a:t>＜</a:t>
            </a:r>
            <a:r>
              <a:rPr sz="1700" b="1" i="1" spc="-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725" b="1" spc="-7" baseline="24154" dirty="0">
                <a:solidFill>
                  <a:srgbClr val="FF0000"/>
                </a:solidFill>
                <a:latin typeface="Calibri"/>
                <a:cs typeface="Calibri"/>
              </a:rPr>
              <a:t>+</a:t>
            </a:r>
            <a:r>
              <a:rPr sz="1700" b="1" spc="-5" dirty="0">
                <a:solidFill>
                  <a:srgbClr val="FF0000"/>
                </a:solidFill>
                <a:latin typeface="Calibri"/>
                <a:cs typeface="Calibri"/>
              </a:rPr>
              <a:t>&lt;23.8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533890" y="2232405"/>
            <a:ext cx="210820" cy="212725"/>
            <a:chOff x="9533890" y="2232405"/>
            <a:chExt cx="210820" cy="212725"/>
          </a:xfrm>
        </p:grpSpPr>
        <p:sp>
          <p:nvSpPr>
            <p:cNvPr id="15" name="object 15"/>
            <p:cNvSpPr/>
            <p:nvPr/>
          </p:nvSpPr>
          <p:spPr>
            <a:xfrm>
              <a:off x="9540240" y="2302268"/>
              <a:ext cx="134620" cy="136525"/>
            </a:xfrm>
            <a:custGeom>
              <a:avLst/>
              <a:gdLst/>
              <a:ahLst/>
              <a:cxnLst/>
              <a:rect l="l" t="t" r="r" b="b"/>
              <a:pathLst>
                <a:path w="134620" h="136525">
                  <a:moveTo>
                    <a:pt x="134607" y="0"/>
                  </a:moveTo>
                  <a:lnTo>
                    <a:pt x="0" y="0"/>
                  </a:lnTo>
                  <a:lnTo>
                    <a:pt x="0" y="136131"/>
                  </a:lnTo>
                  <a:lnTo>
                    <a:pt x="134607" y="136131"/>
                  </a:lnTo>
                  <a:lnTo>
                    <a:pt x="134607" y="0"/>
                  </a:lnTo>
                  <a:close/>
                </a:path>
              </a:pathLst>
            </a:custGeom>
            <a:solidFill>
              <a:srgbClr val="0000FF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74860" y="2238755"/>
              <a:ext cx="63500" cy="200025"/>
            </a:xfrm>
            <a:custGeom>
              <a:avLst/>
              <a:gdLst/>
              <a:ahLst/>
              <a:cxnLst/>
              <a:rect l="l" t="t" r="r" b="b"/>
              <a:pathLst>
                <a:path w="63500" h="200025">
                  <a:moveTo>
                    <a:pt x="63500" y="0"/>
                  </a:moveTo>
                  <a:lnTo>
                    <a:pt x="0" y="63500"/>
                  </a:lnTo>
                  <a:lnTo>
                    <a:pt x="0" y="199644"/>
                  </a:lnTo>
                  <a:lnTo>
                    <a:pt x="63500" y="136144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0000CD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40240" y="2238755"/>
              <a:ext cx="198120" cy="63500"/>
            </a:xfrm>
            <a:custGeom>
              <a:avLst/>
              <a:gdLst/>
              <a:ahLst/>
              <a:cxnLst/>
              <a:rect l="l" t="t" r="r" b="b"/>
              <a:pathLst>
                <a:path w="198120" h="63500">
                  <a:moveTo>
                    <a:pt x="198119" y="0"/>
                  </a:moveTo>
                  <a:lnTo>
                    <a:pt x="63500" y="0"/>
                  </a:lnTo>
                  <a:lnTo>
                    <a:pt x="0" y="63500"/>
                  </a:lnTo>
                  <a:lnTo>
                    <a:pt x="134619" y="63500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3131FF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40240" y="2238755"/>
              <a:ext cx="198120" cy="200025"/>
            </a:xfrm>
            <a:custGeom>
              <a:avLst/>
              <a:gdLst/>
              <a:ahLst/>
              <a:cxnLst/>
              <a:rect l="l" t="t" r="r" b="b"/>
              <a:pathLst>
                <a:path w="198120" h="200025">
                  <a:moveTo>
                    <a:pt x="0" y="63500"/>
                  </a:moveTo>
                  <a:lnTo>
                    <a:pt x="63500" y="0"/>
                  </a:lnTo>
                  <a:lnTo>
                    <a:pt x="198119" y="0"/>
                  </a:lnTo>
                  <a:lnTo>
                    <a:pt x="198119" y="136144"/>
                  </a:lnTo>
                  <a:lnTo>
                    <a:pt x="134619" y="199644"/>
                  </a:lnTo>
                  <a:lnTo>
                    <a:pt x="0" y="199644"/>
                  </a:lnTo>
                  <a:lnTo>
                    <a:pt x="0" y="63500"/>
                  </a:lnTo>
                  <a:close/>
                </a:path>
                <a:path w="198120" h="200025">
                  <a:moveTo>
                    <a:pt x="0" y="63500"/>
                  </a:moveTo>
                  <a:lnTo>
                    <a:pt x="134619" y="63500"/>
                  </a:lnTo>
                  <a:lnTo>
                    <a:pt x="198119" y="0"/>
                  </a:lnTo>
                </a:path>
                <a:path w="198120" h="200025">
                  <a:moveTo>
                    <a:pt x="134619" y="63500"/>
                  </a:moveTo>
                  <a:lnTo>
                    <a:pt x="134619" y="199644"/>
                  </a:lnTo>
                </a:path>
              </a:pathLst>
            </a:custGeom>
            <a:ln w="1219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879203" y="1939798"/>
            <a:ext cx="227076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700" b="1" dirty="0">
                <a:solidFill>
                  <a:srgbClr val="0000FF"/>
                </a:solidFill>
                <a:latin typeface="Calibri"/>
                <a:cs typeface="Calibri"/>
              </a:rPr>
              <a:t>Example 1:</a:t>
            </a:r>
            <a:r>
              <a:rPr sz="1700" b="1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0000FF"/>
                </a:solidFill>
                <a:latin typeface="Calibri"/>
                <a:cs typeface="Calibri"/>
              </a:rPr>
              <a:t>150</a:t>
            </a:r>
            <a:r>
              <a:rPr sz="1700" b="1" spc="-5" dirty="0">
                <a:solidFill>
                  <a:srgbClr val="0000FF"/>
                </a:solidFill>
                <a:latin typeface="MS Gothic"/>
                <a:cs typeface="MS Gothic"/>
              </a:rPr>
              <a:t>＜</a:t>
            </a:r>
            <a:r>
              <a:rPr sz="1700" b="1" i="1" spc="-5" dirty="0">
                <a:solidFill>
                  <a:srgbClr val="0000FF"/>
                </a:solidFill>
                <a:latin typeface="Calibri"/>
                <a:cs typeface="Calibri"/>
              </a:rPr>
              <a:t>y</a:t>
            </a:r>
            <a:r>
              <a:rPr sz="1725" b="1" spc="-7" baseline="24154" dirty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r>
              <a:rPr sz="1700" b="1" spc="-5" dirty="0">
                <a:solidFill>
                  <a:srgbClr val="0000FF"/>
                </a:solidFill>
                <a:latin typeface="Calibri"/>
                <a:cs typeface="Calibri"/>
              </a:rPr>
              <a:t>&lt;200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9343135" y="2161158"/>
            <a:ext cx="622935" cy="419100"/>
            <a:chOff x="9343135" y="2161158"/>
            <a:chExt cx="622935" cy="419100"/>
          </a:xfrm>
        </p:grpSpPr>
        <p:sp>
          <p:nvSpPr>
            <p:cNvPr id="21" name="object 21"/>
            <p:cNvSpPr/>
            <p:nvPr/>
          </p:nvSpPr>
          <p:spPr>
            <a:xfrm>
              <a:off x="9343135" y="2473324"/>
              <a:ext cx="193675" cy="107314"/>
            </a:xfrm>
            <a:custGeom>
              <a:avLst/>
              <a:gdLst/>
              <a:ahLst/>
              <a:cxnLst/>
              <a:rect l="l" t="t" r="r" b="b"/>
              <a:pathLst>
                <a:path w="193675" h="107314">
                  <a:moveTo>
                    <a:pt x="78486" y="0"/>
                  </a:moveTo>
                  <a:lnTo>
                    <a:pt x="0" y="106933"/>
                  </a:lnTo>
                  <a:lnTo>
                    <a:pt x="124333" y="60832"/>
                  </a:lnTo>
                  <a:lnTo>
                    <a:pt x="111220" y="43433"/>
                  </a:lnTo>
                  <a:lnTo>
                    <a:pt x="94615" y="43433"/>
                  </a:lnTo>
                  <a:lnTo>
                    <a:pt x="87884" y="32639"/>
                  </a:lnTo>
                  <a:lnTo>
                    <a:pt x="98280" y="26264"/>
                  </a:lnTo>
                  <a:lnTo>
                    <a:pt x="78486" y="0"/>
                  </a:lnTo>
                  <a:close/>
                </a:path>
                <a:path w="193675" h="107314">
                  <a:moveTo>
                    <a:pt x="98280" y="26264"/>
                  </a:moveTo>
                  <a:lnTo>
                    <a:pt x="87884" y="32639"/>
                  </a:lnTo>
                  <a:lnTo>
                    <a:pt x="94615" y="43433"/>
                  </a:lnTo>
                  <a:lnTo>
                    <a:pt x="105956" y="36449"/>
                  </a:lnTo>
                  <a:lnTo>
                    <a:pt x="98280" y="26264"/>
                  </a:lnTo>
                  <a:close/>
                </a:path>
                <a:path w="193675" h="107314">
                  <a:moveTo>
                    <a:pt x="105956" y="36449"/>
                  </a:moveTo>
                  <a:lnTo>
                    <a:pt x="94615" y="43433"/>
                  </a:lnTo>
                  <a:lnTo>
                    <a:pt x="111220" y="43433"/>
                  </a:lnTo>
                  <a:lnTo>
                    <a:pt x="105956" y="36449"/>
                  </a:lnTo>
                  <a:close/>
                </a:path>
                <a:path w="193675" h="107314">
                  <a:moveTo>
                    <a:pt x="157988" y="6096"/>
                  </a:moveTo>
                  <a:lnTo>
                    <a:pt x="109220" y="19557"/>
                  </a:lnTo>
                  <a:lnTo>
                    <a:pt x="98280" y="26264"/>
                  </a:lnTo>
                  <a:lnTo>
                    <a:pt x="105956" y="36449"/>
                  </a:lnTo>
                  <a:lnTo>
                    <a:pt x="114618" y="31115"/>
                  </a:lnTo>
                  <a:lnTo>
                    <a:pt x="115443" y="30606"/>
                  </a:lnTo>
                  <a:lnTo>
                    <a:pt x="115780" y="30606"/>
                  </a:lnTo>
                  <a:lnTo>
                    <a:pt x="126820" y="26034"/>
                  </a:lnTo>
                  <a:lnTo>
                    <a:pt x="138163" y="22351"/>
                  </a:lnTo>
                  <a:lnTo>
                    <a:pt x="137922" y="22351"/>
                  </a:lnTo>
                  <a:lnTo>
                    <a:pt x="148659" y="19939"/>
                  </a:lnTo>
                  <a:lnTo>
                    <a:pt x="149225" y="19811"/>
                  </a:lnTo>
                  <a:lnTo>
                    <a:pt x="149631" y="19811"/>
                  </a:lnTo>
                  <a:lnTo>
                    <a:pt x="159004" y="18669"/>
                  </a:lnTo>
                  <a:lnTo>
                    <a:pt x="192040" y="18669"/>
                  </a:lnTo>
                  <a:lnTo>
                    <a:pt x="193294" y="17018"/>
                  </a:lnTo>
                  <a:lnTo>
                    <a:pt x="186563" y="11810"/>
                  </a:lnTo>
                  <a:lnTo>
                    <a:pt x="177927" y="8127"/>
                  </a:lnTo>
                  <a:lnTo>
                    <a:pt x="168402" y="6223"/>
                  </a:lnTo>
                  <a:lnTo>
                    <a:pt x="157988" y="6096"/>
                  </a:lnTo>
                  <a:close/>
                </a:path>
                <a:path w="193675" h="107314">
                  <a:moveTo>
                    <a:pt x="115443" y="30606"/>
                  </a:moveTo>
                  <a:lnTo>
                    <a:pt x="114554" y="31115"/>
                  </a:lnTo>
                  <a:lnTo>
                    <a:pt x="114749" y="31033"/>
                  </a:lnTo>
                  <a:lnTo>
                    <a:pt x="115443" y="30606"/>
                  </a:lnTo>
                  <a:close/>
                </a:path>
                <a:path w="193675" h="107314">
                  <a:moveTo>
                    <a:pt x="114749" y="31033"/>
                  </a:moveTo>
                  <a:lnTo>
                    <a:pt x="114554" y="31115"/>
                  </a:lnTo>
                  <a:lnTo>
                    <a:pt x="114749" y="31033"/>
                  </a:lnTo>
                  <a:close/>
                </a:path>
                <a:path w="193675" h="107314">
                  <a:moveTo>
                    <a:pt x="115780" y="30606"/>
                  </a:moveTo>
                  <a:lnTo>
                    <a:pt x="115443" y="30606"/>
                  </a:lnTo>
                  <a:lnTo>
                    <a:pt x="114749" y="31033"/>
                  </a:lnTo>
                  <a:lnTo>
                    <a:pt x="115780" y="30606"/>
                  </a:lnTo>
                  <a:close/>
                </a:path>
                <a:path w="193675" h="107314">
                  <a:moveTo>
                    <a:pt x="189242" y="22351"/>
                  </a:moveTo>
                  <a:lnTo>
                    <a:pt x="179578" y="22351"/>
                  </a:lnTo>
                  <a:lnTo>
                    <a:pt x="180848" y="23241"/>
                  </a:lnTo>
                  <a:lnTo>
                    <a:pt x="185674" y="27050"/>
                  </a:lnTo>
                  <a:lnTo>
                    <a:pt x="189242" y="22351"/>
                  </a:lnTo>
                  <a:close/>
                </a:path>
                <a:path w="193675" h="107314">
                  <a:moveTo>
                    <a:pt x="127082" y="25926"/>
                  </a:moveTo>
                  <a:lnTo>
                    <a:pt x="126746" y="26034"/>
                  </a:lnTo>
                  <a:lnTo>
                    <a:pt x="127082" y="25926"/>
                  </a:lnTo>
                  <a:close/>
                </a:path>
                <a:path w="193675" h="107314">
                  <a:moveTo>
                    <a:pt x="180577" y="23122"/>
                  </a:moveTo>
                  <a:lnTo>
                    <a:pt x="180731" y="23241"/>
                  </a:lnTo>
                  <a:lnTo>
                    <a:pt x="180577" y="23122"/>
                  </a:lnTo>
                  <a:close/>
                </a:path>
                <a:path w="193675" h="107314">
                  <a:moveTo>
                    <a:pt x="179578" y="22351"/>
                  </a:moveTo>
                  <a:lnTo>
                    <a:pt x="180577" y="23122"/>
                  </a:lnTo>
                  <a:lnTo>
                    <a:pt x="180848" y="23241"/>
                  </a:lnTo>
                  <a:lnTo>
                    <a:pt x="179578" y="22351"/>
                  </a:lnTo>
                  <a:close/>
                </a:path>
                <a:path w="193675" h="107314">
                  <a:moveTo>
                    <a:pt x="174150" y="20303"/>
                  </a:moveTo>
                  <a:lnTo>
                    <a:pt x="180577" y="23122"/>
                  </a:lnTo>
                  <a:lnTo>
                    <a:pt x="179578" y="22351"/>
                  </a:lnTo>
                  <a:lnTo>
                    <a:pt x="189242" y="22351"/>
                  </a:lnTo>
                  <a:lnTo>
                    <a:pt x="190689" y="20447"/>
                  </a:lnTo>
                  <a:lnTo>
                    <a:pt x="174879" y="20447"/>
                  </a:lnTo>
                  <a:lnTo>
                    <a:pt x="174150" y="20303"/>
                  </a:lnTo>
                  <a:close/>
                </a:path>
                <a:path w="193675" h="107314">
                  <a:moveTo>
                    <a:pt x="138557" y="22225"/>
                  </a:moveTo>
                  <a:lnTo>
                    <a:pt x="137922" y="22351"/>
                  </a:lnTo>
                  <a:lnTo>
                    <a:pt x="138163" y="22351"/>
                  </a:lnTo>
                  <a:lnTo>
                    <a:pt x="138557" y="22225"/>
                  </a:lnTo>
                  <a:close/>
                </a:path>
                <a:path w="193675" h="107314">
                  <a:moveTo>
                    <a:pt x="173609" y="20066"/>
                  </a:moveTo>
                  <a:lnTo>
                    <a:pt x="174150" y="20303"/>
                  </a:lnTo>
                  <a:lnTo>
                    <a:pt x="174879" y="20447"/>
                  </a:lnTo>
                  <a:lnTo>
                    <a:pt x="173609" y="20066"/>
                  </a:lnTo>
                  <a:close/>
                </a:path>
                <a:path w="193675" h="107314">
                  <a:moveTo>
                    <a:pt x="190979" y="20066"/>
                  </a:moveTo>
                  <a:lnTo>
                    <a:pt x="173609" y="20066"/>
                  </a:lnTo>
                  <a:lnTo>
                    <a:pt x="174879" y="20447"/>
                  </a:lnTo>
                  <a:lnTo>
                    <a:pt x="190689" y="20447"/>
                  </a:lnTo>
                  <a:lnTo>
                    <a:pt x="190979" y="20066"/>
                  </a:lnTo>
                  <a:close/>
                </a:path>
                <a:path w="193675" h="107314">
                  <a:moveTo>
                    <a:pt x="191943" y="18796"/>
                  </a:moveTo>
                  <a:lnTo>
                    <a:pt x="166497" y="18796"/>
                  </a:lnTo>
                  <a:lnTo>
                    <a:pt x="167513" y="18923"/>
                  </a:lnTo>
                  <a:lnTo>
                    <a:pt x="167141" y="18923"/>
                  </a:lnTo>
                  <a:lnTo>
                    <a:pt x="174150" y="20303"/>
                  </a:lnTo>
                  <a:lnTo>
                    <a:pt x="173609" y="20066"/>
                  </a:lnTo>
                  <a:lnTo>
                    <a:pt x="190979" y="20066"/>
                  </a:lnTo>
                  <a:lnTo>
                    <a:pt x="191847" y="18923"/>
                  </a:lnTo>
                  <a:lnTo>
                    <a:pt x="167114" y="18917"/>
                  </a:lnTo>
                  <a:lnTo>
                    <a:pt x="191851" y="18917"/>
                  </a:lnTo>
                  <a:close/>
                </a:path>
                <a:path w="193675" h="107314">
                  <a:moveTo>
                    <a:pt x="149631" y="19811"/>
                  </a:moveTo>
                  <a:lnTo>
                    <a:pt x="149225" y="19811"/>
                  </a:lnTo>
                  <a:lnTo>
                    <a:pt x="148742" y="19920"/>
                  </a:lnTo>
                  <a:lnTo>
                    <a:pt x="149631" y="19811"/>
                  </a:lnTo>
                  <a:close/>
                </a:path>
                <a:path w="193675" h="107314">
                  <a:moveTo>
                    <a:pt x="166497" y="18796"/>
                  </a:moveTo>
                  <a:lnTo>
                    <a:pt x="167114" y="18917"/>
                  </a:lnTo>
                  <a:lnTo>
                    <a:pt x="167513" y="18923"/>
                  </a:lnTo>
                  <a:lnTo>
                    <a:pt x="166497" y="18796"/>
                  </a:lnTo>
                  <a:close/>
                </a:path>
                <a:path w="193675" h="107314">
                  <a:moveTo>
                    <a:pt x="192040" y="18669"/>
                  </a:moveTo>
                  <a:lnTo>
                    <a:pt x="159004" y="18669"/>
                  </a:lnTo>
                  <a:lnTo>
                    <a:pt x="158115" y="18796"/>
                  </a:lnTo>
                  <a:lnTo>
                    <a:pt x="167114" y="18917"/>
                  </a:lnTo>
                  <a:lnTo>
                    <a:pt x="166497" y="18796"/>
                  </a:lnTo>
                  <a:lnTo>
                    <a:pt x="191943" y="18796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759441" y="2161158"/>
              <a:ext cx="206375" cy="198755"/>
            </a:xfrm>
            <a:custGeom>
              <a:avLst/>
              <a:gdLst/>
              <a:ahLst/>
              <a:cxnLst/>
              <a:rect l="l" t="t" r="r" b="b"/>
              <a:pathLst>
                <a:path w="206375" h="198755">
                  <a:moveTo>
                    <a:pt x="3936" y="181737"/>
                  </a:moveTo>
                  <a:lnTo>
                    <a:pt x="27304" y="198374"/>
                  </a:lnTo>
                  <a:lnTo>
                    <a:pt x="34543" y="197866"/>
                  </a:lnTo>
                  <a:lnTo>
                    <a:pt x="41782" y="196723"/>
                  </a:lnTo>
                  <a:lnTo>
                    <a:pt x="56133" y="192786"/>
                  </a:lnTo>
                  <a:lnTo>
                    <a:pt x="70865" y="186563"/>
                  </a:lnTo>
                  <a:lnTo>
                    <a:pt x="72401" y="185674"/>
                  </a:lnTo>
                  <a:lnTo>
                    <a:pt x="26669" y="185674"/>
                  </a:lnTo>
                  <a:lnTo>
                    <a:pt x="26884" y="185657"/>
                  </a:lnTo>
                  <a:lnTo>
                    <a:pt x="24066" y="185547"/>
                  </a:lnTo>
                  <a:lnTo>
                    <a:pt x="21335" y="185547"/>
                  </a:lnTo>
                  <a:lnTo>
                    <a:pt x="15938" y="184912"/>
                  </a:lnTo>
                  <a:lnTo>
                    <a:pt x="15621" y="184912"/>
                  </a:lnTo>
                  <a:lnTo>
                    <a:pt x="14858" y="184785"/>
                  </a:lnTo>
                  <a:lnTo>
                    <a:pt x="14998" y="184785"/>
                  </a:lnTo>
                  <a:lnTo>
                    <a:pt x="9398" y="183642"/>
                  </a:lnTo>
                  <a:lnTo>
                    <a:pt x="9651" y="183642"/>
                  </a:lnTo>
                  <a:lnTo>
                    <a:pt x="3936" y="181737"/>
                  </a:lnTo>
                  <a:close/>
                </a:path>
                <a:path w="206375" h="198755">
                  <a:moveTo>
                    <a:pt x="26884" y="185657"/>
                  </a:moveTo>
                  <a:lnTo>
                    <a:pt x="26669" y="185674"/>
                  </a:lnTo>
                  <a:lnTo>
                    <a:pt x="27304" y="185674"/>
                  </a:lnTo>
                  <a:lnTo>
                    <a:pt x="26884" y="185657"/>
                  </a:lnTo>
                  <a:close/>
                </a:path>
                <a:path w="206375" h="198755">
                  <a:moveTo>
                    <a:pt x="33274" y="185166"/>
                  </a:moveTo>
                  <a:lnTo>
                    <a:pt x="26884" y="185657"/>
                  </a:lnTo>
                  <a:lnTo>
                    <a:pt x="27304" y="185674"/>
                  </a:lnTo>
                  <a:lnTo>
                    <a:pt x="72401" y="185674"/>
                  </a:lnTo>
                  <a:lnTo>
                    <a:pt x="73059" y="185293"/>
                  </a:lnTo>
                  <a:lnTo>
                    <a:pt x="32765" y="185293"/>
                  </a:lnTo>
                  <a:lnTo>
                    <a:pt x="33274" y="185166"/>
                  </a:lnTo>
                  <a:close/>
                </a:path>
                <a:path w="206375" h="198755">
                  <a:moveTo>
                    <a:pt x="20827" y="185420"/>
                  </a:moveTo>
                  <a:lnTo>
                    <a:pt x="21335" y="185547"/>
                  </a:lnTo>
                  <a:lnTo>
                    <a:pt x="24066" y="185547"/>
                  </a:lnTo>
                  <a:lnTo>
                    <a:pt x="20827" y="185420"/>
                  </a:lnTo>
                  <a:close/>
                </a:path>
                <a:path w="206375" h="198755">
                  <a:moveTo>
                    <a:pt x="39497" y="184150"/>
                  </a:moveTo>
                  <a:lnTo>
                    <a:pt x="32765" y="185293"/>
                  </a:lnTo>
                  <a:lnTo>
                    <a:pt x="73059" y="185293"/>
                  </a:lnTo>
                  <a:lnTo>
                    <a:pt x="74595" y="184404"/>
                  </a:lnTo>
                  <a:lnTo>
                    <a:pt x="38734" y="184404"/>
                  </a:lnTo>
                  <a:lnTo>
                    <a:pt x="39497" y="184150"/>
                  </a:lnTo>
                  <a:close/>
                </a:path>
                <a:path w="206375" h="198755">
                  <a:moveTo>
                    <a:pt x="14858" y="184785"/>
                  </a:moveTo>
                  <a:lnTo>
                    <a:pt x="15621" y="184912"/>
                  </a:lnTo>
                  <a:lnTo>
                    <a:pt x="15188" y="184823"/>
                  </a:lnTo>
                  <a:lnTo>
                    <a:pt x="14858" y="184785"/>
                  </a:lnTo>
                  <a:close/>
                </a:path>
                <a:path w="206375" h="198755">
                  <a:moveTo>
                    <a:pt x="15188" y="184823"/>
                  </a:moveTo>
                  <a:lnTo>
                    <a:pt x="15621" y="184912"/>
                  </a:lnTo>
                  <a:lnTo>
                    <a:pt x="15938" y="184912"/>
                  </a:lnTo>
                  <a:lnTo>
                    <a:pt x="15188" y="184823"/>
                  </a:lnTo>
                  <a:close/>
                </a:path>
                <a:path w="206375" h="198755">
                  <a:moveTo>
                    <a:pt x="14998" y="184785"/>
                  </a:moveTo>
                  <a:lnTo>
                    <a:pt x="14858" y="184785"/>
                  </a:lnTo>
                  <a:lnTo>
                    <a:pt x="15188" y="184823"/>
                  </a:lnTo>
                  <a:lnTo>
                    <a:pt x="14998" y="184785"/>
                  </a:lnTo>
                  <a:close/>
                </a:path>
                <a:path w="206375" h="198755">
                  <a:moveTo>
                    <a:pt x="81176" y="180594"/>
                  </a:moveTo>
                  <a:lnTo>
                    <a:pt x="52450" y="180594"/>
                  </a:lnTo>
                  <a:lnTo>
                    <a:pt x="38734" y="184404"/>
                  </a:lnTo>
                  <a:lnTo>
                    <a:pt x="74595" y="184404"/>
                  </a:lnTo>
                  <a:lnTo>
                    <a:pt x="81176" y="180594"/>
                  </a:lnTo>
                  <a:close/>
                </a:path>
                <a:path w="206375" h="198755">
                  <a:moveTo>
                    <a:pt x="9651" y="183642"/>
                  </a:moveTo>
                  <a:lnTo>
                    <a:pt x="9398" y="183642"/>
                  </a:lnTo>
                  <a:lnTo>
                    <a:pt x="10032" y="183769"/>
                  </a:lnTo>
                  <a:lnTo>
                    <a:pt x="9651" y="183642"/>
                  </a:lnTo>
                  <a:close/>
                </a:path>
                <a:path w="206375" h="198755">
                  <a:moveTo>
                    <a:pt x="65173" y="175155"/>
                  </a:moveTo>
                  <a:lnTo>
                    <a:pt x="51612" y="180826"/>
                  </a:lnTo>
                  <a:lnTo>
                    <a:pt x="52450" y="180594"/>
                  </a:lnTo>
                  <a:lnTo>
                    <a:pt x="81176" y="180594"/>
                  </a:lnTo>
                  <a:lnTo>
                    <a:pt x="85343" y="178181"/>
                  </a:lnTo>
                  <a:lnTo>
                    <a:pt x="89276" y="175387"/>
                  </a:lnTo>
                  <a:lnTo>
                    <a:pt x="64769" y="175387"/>
                  </a:lnTo>
                  <a:lnTo>
                    <a:pt x="65173" y="175155"/>
                  </a:lnTo>
                  <a:close/>
                </a:path>
                <a:path w="206375" h="198755">
                  <a:moveTo>
                    <a:pt x="65531" y="175006"/>
                  </a:moveTo>
                  <a:lnTo>
                    <a:pt x="65173" y="175155"/>
                  </a:lnTo>
                  <a:lnTo>
                    <a:pt x="64769" y="175387"/>
                  </a:lnTo>
                  <a:lnTo>
                    <a:pt x="65531" y="175006"/>
                  </a:lnTo>
                  <a:close/>
                </a:path>
                <a:path w="206375" h="198755">
                  <a:moveTo>
                    <a:pt x="89812" y="175006"/>
                  </a:moveTo>
                  <a:lnTo>
                    <a:pt x="65531" y="175006"/>
                  </a:lnTo>
                  <a:lnTo>
                    <a:pt x="64769" y="175387"/>
                  </a:lnTo>
                  <a:lnTo>
                    <a:pt x="89276" y="175387"/>
                  </a:lnTo>
                  <a:lnTo>
                    <a:pt x="89812" y="175006"/>
                  </a:lnTo>
                  <a:close/>
                </a:path>
                <a:path w="206375" h="198755">
                  <a:moveTo>
                    <a:pt x="100419" y="167386"/>
                  </a:moveTo>
                  <a:lnTo>
                    <a:pt x="78739" y="167386"/>
                  </a:lnTo>
                  <a:lnTo>
                    <a:pt x="65173" y="175155"/>
                  </a:lnTo>
                  <a:lnTo>
                    <a:pt x="65531" y="175006"/>
                  </a:lnTo>
                  <a:lnTo>
                    <a:pt x="89812" y="175006"/>
                  </a:lnTo>
                  <a:lnTo>
                    <a:pt x="99822" y="167894"/>
                  </a:lnTo>
                  <a:lnTo>
                    <a:pt x="100419" y="167386"/>
                  </a:lnTo>
                  <a:close/>
                </a:path>
                <a:path w="206375" h="198755">
                  <a:moveTo>
                    <a:pt x="111781" y="157734"/>
                  </a:moveTo>
                  <a:lnTo>
                    <a:pt x="92201" y="157734"/>
                  </a:lnTo>
                  <a:lnTo>
                    <a:pt x="78231" y="167640"/>
                  </a:lnTo>
                  <a:lnTo>
                    <a:pt x="78739" y="167386"/>
                  </a:lnTo>
                  <a:lnTo>
                    <a:pt x="100419" y="167386"/>
                  </a:lnTo>
                  <a:lnTo>
                    <a:pt x="111781" y="157734"/>
                  </a:lnTo>
                  <a:close/>
                </a:path>
                <a:path w="206375" h="198755">
                  <a:moveTo>
                    <a:pt x="135972" y="132969"/>
                  </a:moveTo>
                  <a:lnTo>
                    <a:pt x="119125" y="132969"/>
                  </a:lnTo>
                  <a:lnTo>
                    <a:pt x="105409" y="146558"/>
                  </a:lnTo>
                  <a:lnTo>
                    <a:pt x="91821" y="157988"/>
                  </a:lnTo>
                  <a:lnTo>
                    <a:pt x="92201" y="157734"/>
                  </a:lnTo>
                  <a:lnTo>
                    <a:pt x="111781" y="157734"/>
                  </a:lnTo>
                  <a:lnTo>
                    <a:pt x="114173" y="155701"/>
                  </a:lnTo>
                  <a:lnTo>
                    <a:pt x="128269" y="141732"/>
                  </a:lnTo>
                  <a:lnTo>
                    <a:pt x="135972" y="132969"/>
                  </a:lnTo>
                  <a:close/>
                </a:path>
                <a:path w="206375" h="198755">
                  <a:moveTo>
                    <a:pt x="105790" y="146176"/>
                  </a:moveTo>
                  <a:lnTo>
                    <a:pt x="105340" y="146558"/>
                  </a:lnTo>
                  <a:lnTo>
                    <a:pt x="105790" y="146176"/>
                  </a:lnTo>
                  <a:close/>
                </a:path>
                <a:path w="206375" h="198755">
                  <a:moveTo>
                    <a:pt x="132188" y="117877"/>
                  </a:moveTo>
                  <a:lnTo>
                    <a:pt x="118886" y="133206"/>
                  </a:lnTo>
                  <a:lnTo>
                    <a:pt x="119125" y="132969"/>
                  </a:lnTo>
                  <a:lnTo>
                    <a:pt x="135972" y="132969"/>
                  </a:lnTo>
                  <a:lnTo>
                    <a:pt x="142112" y="125984"/>
                  </a:lnTo>
                  <a:lnTo>
                    <a:pt x="146938" y="118618"/>
                  </a:lnTo>
                  <a:lnTo>
                    <a:pt x="131699" y="118618"/>
                  </a:lnTo>
                  <a:lnTo>
                    <a:pt x="132188" y="117877"/>
                  </a:lnTo>
                  <a:close/>
                </a:path>
                <a:path w="206375" h="198755">
                  <a:moveTo>
                    <a:pt x="185640" y="96900"/>
                  </a:moveTo>
                  <a:lnTo>
                    <a:pt x="146050" y="96900"/>
                  </a:lnTo>
                  <a:lnTo>
                    <a:pt x="156590" y="103886"/>
                  </a:lnTo>
                  <a:lnTo>
                    <a:pt x="149891" y="114111"/>
                  </a:lnTo>
                  <a:lnTo>
                    <a:pt x="178688" y="129794"/>
                  </a:lnTo>
                  <a:lnTo>
                    <a:pt x="185640" y="96900"/>
                  </a:lnTo>
                  <a:close/>
                </a:path>
                <a:path w="206375" h="198755">
                  <a:moveTo>
                    <a:pt x="147438" y="117856"/>
                  </a:moveTo>
                  <a:lnTo>
                    <a:pt x="132206" y="117856"/>
                  </a:lnTo>
                  <a:lnTo>
                    <a:pt x="131699" y="118618"/>
                  </a:lnTo>
                  <a:lnTo>
                    <a:pt x="146938" y="118618"/>
                  </a:lnTo>
                  <a:lnTo>
                    <a:pt x="147438" y="117856"/>
                  </a:lnTo>
                  <a:close/>
                </a:path>
                <a:path w="206375" h="198755">
                  <a:moveTo>
                    <a:pt x="138703" y="108018"/>
                  </a:moveTo>
                  <a:lnTo>
                    <a:pt x="132188" y="117877"/>
                  </a:lnTo>
                  <a:lnTo>
                    <a:pt x="147438" y="117856"/>
                  </a:lnTo>
                  <a:lnTo>
                    <a:pt x="149891" y="114111"/>
                  </a:lnTo>
                  <a:lnTo>
                    <a:pt x="138703" y="108018"/>
                  </a:lnTo>
                  <a:close/>
                </a:path>
                <a:path w="206375" h="198755">
                  <a:moveTo>
                    <a:pt x="146050" y="96900"/>
                  </a:moveTo>
                  <a:lnTo>
                    <a:pt x="138703" y="108018"/>
                  </a:lnTo>
                  <a:lnTo>
                    <a:pt x="149891" y="114111"/>
                  </a:lnTo>
                  <a:lnTo>
                    <a:pt x="156590" y="103886"/>
                  </a:lnTo>
                  <a:lnTo>
                    <a:pt x="146050" y="96900"/>
                  </a:lnTo>
                  <a:close/>
                </a:path>
                <a:path w="206375" h="198755">
                  <a:moveTo>
                    <a:pt x="206121" y="0"/>
                  </a:moveTo>
                  <a:lnTo>
                    <a:pt x="111759" y="93345"/>
                  </a:lnTo>
                  <a:lnTo>
                    <a:pt x="138703" y="108018"/>
                  </a:lnTo>
                  <a:lnTo>
                    <a:pt x="146050" y="96900"/>
                  </a:lnTo>
                  <a:lnTo>
                    <a:pt x="185640" y="96900"/>
                  </a:lnTo>
                  <a:lnTo>
                    <a:pt x="20612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534157" y="90042"/>
            <a:ext cx="7881620" cy="633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950" b="1" spc="10" dirty="0">
                <a:latin typeface="Comic Sans MS"/>
                <a:cs typeface="Comic Sans MS"/>
              </a:rPr>
              <a:t>Can</a:t>
            </a:r>
            <a:r>
              <a:rPr sz="3950" b="1" dirty="0">
                <a:latin typeface="Comic Sans MS"/>
                <a:cs typeface="Comic Sans MS"/>
              </a:rPr>
              <a:t> </a:t>
            </a:r>
            <a:r>
              <a:rPr sz="3950" b="1" spc="20" dirty="0">
                <a:latin typeface="Comic Sans MS"/>
                <a:cs typeface="Comic Sans MS"/>
              </a:rPr>
              <a:t>PINNs</a:t>
            </a:r>
            <a:r>
              <a:rPr sz="3950" b="1" spc="10" dirty="0">
                <a:latin typeface="Comic Sans MS"/>
                <a:cs typeface="Comic Sans MS"/>
              </a:rPr>
              <a:t> Sustain</a:t>
            </a:r>
            <a:r>
              <a:rPr sz="3950" b="1" dirty="0">
                <a:latin typeface="Comic Sans MS"/>
                <a:cs typeface="Comic Sans MS"/>
              </a:rPr>
              <a:t> </a:t>
            </a:r>
            <a:r>
              <a:rPr sz="3950" b="1" spc="15" dirty="0">
                <a:latin typeface="Comic Sans MS"/>
                <a:cs typeface="Comic Sans MS"/>
              </a:rPr>
              <a:t>Turbulence?</a:t>
            </a:r>
            <a:endParaRPr sz="3950">
              <a:latin typeface="Comic Sans MS"/>
              <a:cs typeface="Comic Sans M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993392" y="3029759"/>
            <a:ext cx="8837295" cy="5876925"/>
            <a:chOff x="1993392" y="3029759"/>
            <a:chExt cx="8837295" cy="587692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3392" y="3029759"/>
              <a:ext cx="8836698" cy="55731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533775" y="8576310"/>
              <a:ext cx="7069455" cy="330200"/>
            </a:xfrm>
            <a:custGeom>
              <a:avLst/>
              <a:gdLst/>
              <a:ahLst/>
              <a:cxnLst/>
              <a:rect l="l" t="t" r="r" b="b"/>
              <a:pathLst>
                <a:path w="7069455" h="330200">
                  <a:moveTo>
                    <a:pt x="7734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317500"/>
                  </a:lnTo>
                  <a:lnTo>
                    <a:pt x="0" y="330200"/>
                  </a:lnTo>
                  <a:lnTo>
                    <a:pt x="77343" y="330200"/>
                  </a:lnTo>
                  <a:lnTo>
                    <a:pt x="77343" y="317500"/>
                  </a:lnTo>
                  <a:lnTo>
                    <a:pt x="28829" y="317500"/>
                  </a:lnTo>
                  <a:lnTo>
                    <a:pt x="28829" y="12700"/>
                  </a:lnTo>
                  <a:lnTo>
                    <a:pt x="77343" y="12700"/>
                  </a:lnTo>
                  <a:lnTo>
                    <a:pt x="77343" y="0"/>
                  </a:lnTo>
                  <a:close/>
                </a:path>
                <a:path w="7069455" h="330200">
                  <a:moveTo>
                    <a:pt x="1964055" y="0"/>
                  </a:moveTo>
                  <a:lnTo>
                    <a:pt x="1886712" y="0"/>
                  </a:lnTo>
                  <a:lnTo>
                    <a:pt x="1886712" y="12700"/>
                  </a:lnTo>
                  <a:lnTo>
                    <a:pt x="1935226" y="12700"/>
                  </a:lnTo>
                  <a:lnTo>
                    <a:pt x="1935226" y="317500"/>
                  </a:lnTo>
                  <a:lnTo>
                    <a:pt x="1886712" y="317500"/>
                  </a:lnTo>
                  <a:lnTo>
                    <a:pt x="1886712" y="330200"/>
                  </a:lnTo>
                  <a:lnTo>
                    <a:pt x="1964055" y="330200"/>
                  </a:lnTo>
                  <a:lnTo>
                    <a:pt x="1964055" y="317500"/>
                  </a:lnTo>
                  <a:lnTo>
                    <a:pt x="1964055" y="12700"/>
                  </a:lnTo>
                  <a:lnTo>
                    <a:pt x="1964055" y="0"/>
                  </a:lnTo>
                  <a:close/>
                </a:path>
                <a:path w="7069455" h="330200">
                  <a:moveTo>
                    <a:pt x="2532507" y="0"/>
                  </a:moveTo>
                  <a:lnTo>
                    <a:pt x="2455164" y="0"/>
                  </a:lnTo>
                  <a:lnTo>
                    <a:pt x="2455164" y="12700"/>
                  </a:lnTo>
                  <a:lnTo>
                    <a:pt x="2455164" y="317500"/>
                  </a:lnTo>
                  <a:lnTo>
                    <a:pt x="2455164" y="330200"/>
                  </a:lnTo>
                  <a:lnTo>
                    <a:pt x="2532507" y="330200"/>
                  </a:lnTo>
                  <a:lnTo>
                    <a:pt x="2532507" y="317500"/>
                  </a:lnTo>
                  <a:lnTo>
                    <a:pt x="2483993" y="317500"/>
                  </a:lnTo>
                  <a:lnTo>
                    <a:pt x="2483993" y="12700"/>
                  </a:lnTo>
                  <a:lnTo>
                    <a:pt x="2532507" y="12700"/>
                  </a:lnTo>
                  <a:lnTo>
                    <a:pt x="2532507" y="0"/>
                  </a:lnTo>
                  <a:close/>
                </a:path>
                <a:path w="7069455" h="330200">
                  <a:moveTo>
                    <a:pt x="5007483" y="0"/>
                  </a:moveTo>
                  <a:lnTo>
                    <a:pt x="4930140" y="0"/>
                  </a:lnTo>
                  <a:lnTo>
                    <a:pt x="4930140" y="12700"/>
                  </a:lnTo>
                  <a:lnTo>
                    <a:pt x="4978654" y="12700"/>
                  </a:lnTo>
                  <a:lnTo>
                    <a:pt x="4978654" y="317500"/>
                  </a:lnTo>
                  <a:lnTo>
                    <a:pt x="4930140" y="317500"/>
                  </a:lnTo>
                  <a:lnTo>
                    <a:pt x="4930140" y="330200"/>
                  </a:lnTo>
                  <a:lnTo>
                    <a:pt x="5007483" y="330200"/>
                  </a:lnTo>
                  <a:lnTo>
                    <a:pt x="5007483" y="317500"/>
                  </a:lnTo>
                  <a:lnTo>
                    <a:pt x="5007483" y="12700"/>
                  </a:lnTo>
                  <a:lnTo>
                    <a:pt x="5007483" y="0"/>
                  </a:lnTo>
                  <a:close/>
                </a:path>
                <a:path w="7069455" h="330200">
                  <a:moveTo>
                    <a:pt x="5575935" y="0"/>
                  </a:moveTo>
                  <a:lnTo>
                    <a:pt x="5498592" y="0"/>
                  </a:lnTo>
                  <a:lnTo>
                    <a:pt x="5498592" y="12700"/>
                  </a:lnTo>
                  <a:lnTo>
                    <a:pt x="5498592" y="317500"/>
                  </a:lnTo>
                  <a:lnTo>
                    <a:pt x="5498592" y="330200"/>
                  </a:lnTo>
                  <a:lnTo>
                    <a:pt x="5575935" y="330200"/>
                  </a:lnTo>
                  <a:lnTo>
                    <a:pt x="5575935" y="317500"/>
                  </a:lnTo>
                  <a:lnTo>
                    <a:pt x="5527421" y="317500"/>
                  </a:lnTo>
                  <a:lnTo>
                    <a:pt x="5527421" y="12700"/>
                  </a:lnTo>
                  <a:lnTo>
                    <a:pt x="5575935" y="12700"/>
                  </a:lnTo>
                  <a:lnTo>
                    <a:pt x="5575935" y="0"/>
                  </a:lnTo>
                  <a:close/>
                </a:path>
                <a:path w="7069455" h="330200">
                  <a:moveTo>
                    <a:pt x="7069455" y="0"/>
                  </a:moveTo>
                  <a:lnTo>
                    <a:pt x="6992112" y="0"/>
                  </a:lnTo>
                  <a:lnTo>
                    <a:pt x="6992112" y="12700"/>
                  </a:lnTo>
                  <a:lnTo>
                    <a:pt x="7040626" y="12700"/>
                  </a:lnTo>
                  <a:lnTo>
                    <a:pt x="7040626" y="317500"/>
                  </a:lnTo>
                  <a:lnTo>
                    <a:pt x="6992112" y="317500"/>
                  </a:lnTo>
                  <a:lnTo>
                    <a:pt x="6992112" y="330200"/>
                  </a:lnTo>
                  <a:lnTo>
                    <a:pt x="7069455" y="330200"/>
                  </a:lnTo>
                  <a:lnTo>
                    <a:pt x="7069455" y="317500"/>
                  </a:lnTo>
                  <a:lnTo>
                    <a:pt x="7069455" y="12700"/>
                  </a:lnTo>
                  <a:lnTo>
                    <a:pt x="70694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073655" y="8476284"/>
            <a:ext cx="8487410" cy="876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354"/>
              </a:lnSpc>
              <a:spcBef>
                <a:spcPts val="95"/>
              </a:spcBef>
              <a:tabLst>
                <a:tab pos="1545590" algn="l"/>
                <a:tab pos="3542029" algn="l"/>
                <a:tab pos="4001135" algn="l"/>
                <a:tab pos="6587490" algn="l"/>
                <a:tab pos="7044690" algn="l"/>
              </a:tabLst>
            </a:pPr>
            <a:r>
              <a:rPr sz="2800" spc="-5" dirty="0">
                <a:latin typeface="Calibri"/>
                <a:cs typeface="Calibri"/>
              </a:rPr>
              <a:t>Location:	</a:t>
            </a:r>
            <a:r>
              <a:rPr sz="2800" spc="-5" dirty="0">
                <a:latin typeface="Cambria Math"/>
                <a:cs typeface="Cambria Math"/>
              </a:rPr>
              <a:t>12.47,12.66	×	−1.00,</a:t>
            </a:r>
            <a:r>
              <a:rPr sz="2800" spc="-145" dirty="0">
                <a:latin typeface="Cambria Math"/>
                <a:cs typeface="Cambria Math"/>
              </a:rPr>
              <a:t> </a:t>
            </a:r>
            <a:r>
              <a:rPr sz="2800" spc="-10" dirty="0">
                <a:latin typeface="Cambria Math"/>
                <a:cs typeface="Cambria Math"/>
              </a:rPr>
              <a:t>−0.0031	</a:t>
            </a:r>
            <a:r>
              <a:rPr sz="2800" spc="-5" dirty="0">
                <a:latin typeface="Cambria Math"/>
                <a:cs typeface="Cambria Math"/>
              </a:rPr>
              <a:t>×	4.61,4.82</a:t>
            </a:r>
            <a:endParaRPr sz="2800">
              <a:latin typeface="Cambria Math"/>
              <a:cs typeface="Cambria Math"/>
            </a:endParaRPr>
          </a:p>
          <a:p>
            <a:pPr marL="108585">
              <a:lnSpc>
                <a:spcPts val="3354"/>
              </a:lnSpc>
            </a:pPr>
            <a:r>
              <a:rPr sz="2800" spc="-5" dirty="0">
                <a:latin typeface="Calibri"/>
                <a:cs typeface="Calibri"/>
              </a:rPr>
              <a:t>Ne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=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100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000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per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time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step;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Nb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=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26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048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Ni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=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147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968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115" y="2539498"/>
            <a:ext cx="10118484" cy="57823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Hidden</a:t>
            </a:r>
            <a:r>
              <a:rPr spc="-35" dirty="0"/>
              <a:t> </a:t>
            </a:r>
            <a:r>
              <a:rPr spc="-5" dirty="0"/>
              <a:t>Fluid</a:t>
            </a:r>
            <a:r>
              <a:rPr spc="-20" dirty="0"/>
              <a:t> </a:t>
            </a:r>
            <a:r>
              <a:rPr dirty="0"/>
              <a:t>Mechanics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08250" y="849578"/>
            <a:ext cx="85515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M.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Raissi,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A.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Yazdani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and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G.E.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Karniadakis,</a:t>
            </a:r>
            <a:r>
              <a:rPr sz="2400" b="1" spc="1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2400" b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arXiv:1808.04327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991" y="1351788"/>
            <a:ext cx="1760220" cy="98450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12848"/>
            <a:ext cx="12470892" cy="52806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5845" y="1074495"/>
            <a:ext cx="61264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latin typeface="Calibri"/>
                <a:cs typeface="Calibri"/>
              </a:rPr>
              <a:t>Smoke-type</a:t>
            </a:r>
            <a:r>
              <a:rPr sz="4400" spc="-60" dirty="0">
                <a:latin typeface="Calibri"/>
                <a:cs typeface="Calibri"/>
              </a:rPr>
              <a:t> </a:t>
            </a:r>
            <a:r>
              <a:rPr sz="4400" spc="-5" dirty="0">
                <a:latin typeface="Calibri"/>
                <a:cs typeface="Calibri"/>
              </a:rPr>
              <a:t>Visualizations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5948" y="8356803"/>
            <a:ext cx="34099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Re=200;</a:t>
            </a:r>
            <a:r>
              <a:rPr sz="3600" b="1" u="sng" spc="-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Pe=2,000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84107" y="181732"/>
            <a:ext cx="2859049" cy="183312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204" y="175260"/>
            <a:ext cx="1758695" cy="984503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2855" y="371856"/>
            <a:ext cx="9772015" cy="1308100"/>
            <a:chOff x="752855" y="371856"/>
            <a:chExt cx="9772015" cy="1308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855" y="705612"/>
              <a:ext cx="3415283" cy="45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2963" y="371856"/>
              <a:ext cx="6621780" cy="13075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4248" y="509143"/>
            <a:ext cx="9422765" cy="7410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700" b="0" spc="-30" dirty="0">
                <a:latin typeface="Calibri Light"/>
                <a:cs typeface="Calibri Light"/>
              </a:rPr>
              <a:t>Gulf</a:t>
            </a:r>
            <a:r>
              <a:rPr sz="4700" b="0" spc="-95" dirty="0">
                <a:latin typeface="Calibri Light"/>
                <a:cs typeface="Calibri Light"/>
              </a:rPr>
              <a:t> </a:t>
            </a:r>
            <a:r>
              <a:rPr sz="4700" b="0" spc="-25" dirty="0">
                <a:latin typeface="Calibri Light"/>
                <a:cs typeface="Calibri Light"/>
              </a:rPr>
              <a:t>of</a:t>
            </a:r>
            <a:r>
              <a:rPr sz="4700" b="0" spc="-60" dirty="0">
                <a:latin typeface="Calibri Light"/>
                <a:cs typeface="Calibri Light"/>
              </a:rPr>
              <a:t> Mexico</a:t>
            </a:r>
            <a:r>
              <a:rPr sz="4700" b="0" spc="-105" dirty="0">
                <a:latin typeface="Calibri Light"/>
                <a:cs typeface="Calibri Light"/>
              </a:rPr>
              <a:t> </a:t>
            </a:r>
            <a:r>
              <a:rPr sz="4700" b="0" spc="-25" dirty="0">
                <a:latin typeface="Calibri Light"/>
                <a:cs typeface="Calibri Light"/>
              </a:rPr>
              <a:t>Sea</a:t>
            </a:r>
            <a:r>
              <a:rPr sz="4700" b="0" spc="-100" dirty="0">
                <a:latin typeface="Calibri Light"/>
                <a:cs typeface="Calibri Light"/>
              </a:rPr>
              <a:t> </a:t>
            </a:r>
            <a:r>
              <a:rPr sz="4700" b="0" spc="-50" dirty="0">
                <a:latin typeface="Calibri Light"/>
                <a:cs typeface="Calibri Light"/>
              </a:rPr>
              <a:t>Surface</a:t>
            </a:r>
            <a:r>
              <a:rPr sz="4700" b="0" spc="-110" dirty="0">
                <a:latin typeface="Calibri Light"/>
                <a:cs typeface="Calibri Light"/>
              </a:rPr>
              <a:t> </a:t>
            </a:r>
            <a:r>
              <a:rPr sz="4700" b="0" spc="-105" dirty="0">
                <a:latin typeface="Calibri Light"/>
                <a:cs typeface="Calibri Light"/>
              </a:rPr>
              <a:t>Temperature</a:t>
            </a:r>
            <a:endParaRPr sz="47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9714" y="1510665"/>
            <a:ext cx="10993120" cy="76708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56540" marR="5080" indent="-243840">
              <a:lnSpc>
                <a:spcPts val="2770"/>
              </a:lnSpc>
              <a:spcBef>
                <a:spcPts val="439"/>
              </a:spcBef>
              <a:buFont typeface="Arial"/>
              <a:buChar char="•"/>
              <a:tabLst>
                <a:tab pos="256540" algn="l"/>
              </a:tabLst>
            </a:pPr>
            <a:r>
              <a:rPr sz="2550" spc="-5" dirty="0">
                <a:latin typeface="Calibri"/>
                <a:cs typeface="Calibri"/>
              </a:rPr>
              <a:t>Regional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spc="-5" dirty="0">
                <a:latin typeface="Calibri"/>
                <a:cs typeface="Calibri"/>
              </a:rPr>
              <a:t>Ocean</a:t>
            </a:r>
            <a:r>
              <a:rPr sz="2550" spc="2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Modeling</a:t>
            </a:r>
            <a:r>
              <a:rPr sz="2550" spc="25" dirty="0">
                <a:latin typeface="Calibri"/>
                <a:cs typeface="Calibri"/>
              </a:rPr>
              <a:t> </a:t>
            </a:r>
            <a:r>
              <a:rPr sz="2550" spc="-20" dirty="0">
                <a:latin typeface="Calibri"/>
                <a:cs typeface="Calibri"/>
              </a:rPr>
              <a:t>System</a:t>
            </a:r>
            <a:r>
              <a:rPr sz="2550" spc="35" dirty="0">
                <a:latin typeface="Calibri"/>
                <a:cs typeface="Calibri"/>
              </a:rPr>
              <a:t> </a:t>
            </a:r>
            <a:r>
              <a:rPr sz="2550" spc="-5" dirty="0">
                <a:latin typeface="Calibri"/>
                <a:cs typeface="Calibri"/>
              </a:rPr>
              <a:t>(ROMS)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spc="-5" dirty="0">
                <a:latin typeface="Calibri"/>
                <a:cs typeface="Calibri"/>
              </a:rPr>
              <a:t>simulation</a:t>
            </a:r>
            <a:r>
              <a:rPr sz="2550" spc="4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in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the</a:t>
            </a:r>
            <a:r>
              <a:rPr sz="2550" spc="15" dirty="0">
                <a:latin typeface="Calibri"/>
                <a:cs typeface="Calibri"/>
              </a:rPr>
              <a:t> </a:t>
            </a:r>
            <a:r>
              <a:rPr sz="2550" spc="-5" dirty="0">
                <a:latin typeface="Calibri"/>
                <a:cs typeface="Calibri"/>
              </a:rPr>
              <a:t>LASER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spc="-5" dirty="0">
                <a:latin typeface="Calibri"/>
                <a:cs typeface="Calibri"/>
              </a:rPr>
              <a:t>region</a:t>
            </a:r>
            <a:r>
              <a:rPr sz="2550" spc="15" dirty="0"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C55A11"/>
                </a:solidFill>
                <a:latin typeface="Calibri"/>
                <a:cs typeface="Calibri"/>
              </a:rPr>
              <a:t>during</a:t>
            </a:r>
            <a:r>
              <a:rPr sz="2550" spc="1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C55A11"/>
                </a:solidFill>
                <a:latin typeface="Calibri"/>
                <a:cs typeface="Calibri"/>
              </a:rPr>
              <a:t>a </a:t>
            </a:r>
            <a:r>
              <a:rPr sz="2550" spc="-56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spc="-10" dirty="0">
                <a:solidFill>
                  <a:srgbClr val="C55A11"/>
                </a:solidFill>
                <a:latin typeface="Calibri"/>
                <a:cs typeface="Calibri"/>
              </a:rPr>
              <a:t>winter</a:t>
            </a:r>
            <a:r>
              <a:rPr sz="25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C55A11"/>
                </a:solidFill>
                <a:latin typeface="Calibri"/>
                <a:cs typeface="Calibri"/>
              </a:rPr>
              <a:t>month,</a:t>
            </a:r>
            <a:r>
              <a:rPr sz="2550" spc="4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C55A11"/>
                </a:solidFill>
                <a:latin typeface="Calibri"/>
                <a:cs typeface="Calibri"/>
              </a:rPr>
              <a:t>150</a:t>
            </a:r>
            <a:r>
              <a:rPr sz="2550" spc="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C55A11"/>
                </a:solidFill>
                <a:latin typeface="Calibri"/>
                <a:cs typeface="Calibri"/>
              </a:rPr>
              <a:t>m </a:t>
            </a:r>
            <a:r>
              <a:rPr sz="2550" spc="-15" dirty="0">
                <a:solidFill>
                  <a:srgbClr val="C55A11"/>
                </a:solidFill>
                <a:latin typeface="Calibri"/>
                <a:cs typeface="Calibri"/>
              </a:rPr>
              <a:t>horizontal</a:t>
            </a:r>
            <a:r>
              <a:rPr sz="2550" spc="4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550" spc="-5" dirty="0">
                <a:solidFill>
                  <a:srgbClr val="C55A11"/>
                </a:solidFill>
                <a:latin typeface="Calibri"/>
                <a:cs typeface="Calibri"/>
              </a:rPr>
              <a:t>resolution</a:t>
            </a:r>
            <a:r>
              <a:rPr sz="2550" spc="45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(from</a:t>
            </a:r>
            <a:r>
              <a:rPr sz="2100" spc="5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1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GRIIDC</a:t>
            </a:r>
            <a:r>
              <a:rPr sz="2100" spc="1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provided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by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Roy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Barkan)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950464"/>
            <a:ext cx="12923520" cy="546757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5360" y="606551"/>
            <a:ext cx="10974705" cy="1309370"/>
            <a:chOff x="975360" y="606551"/>
            <a:chExt cx="10974705" cy="1309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360" y="968160"/>
              <a:ext cx="1389888" cy="4302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0072" y="606551"/>
              <a:ext cx="9849612" cy="130911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9319" y="744423"/>
            <a:ext cx="10652760" cy="741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700" b="0" spc="-40" dirty="0">
                <a:latin typeface="Calibri Light"/>
                <a:cs typeface="Calibri Light"/>
              </a:rPr>
              <a:t>PINNs</a:t>
            </a:r>
            <a:r>
              <a:rPr sz="4700" b="0" spc="-95" dirty="0">
                <a:latin typeface="Calibri Light"/>
                <a:cs typeface="Calibri Light"/>
              </a:rPr>
              <a:t> </a:t>
            </a:r>
            <a:r>
              <a:rPr sz="4700" b="0" spc="-55" dirty="0">
                <a:latin typeface="Calibri Light"/>
                <a:cs typeface="Calibri Light"/>
              </a:rPr>
              <a:t>Estimate</a:t>
            </a:r>
            <a:r>
              <a:rPr sz="4700" b="0" spc="-120" dirty="0">
                <a:latin typeface="Calibri Light"/>
                <a:cs typeface="Calibri Light"/>
              </a:rPr>
              <a:t> </a:t>
            </a:r>
            <a:r>
              <a:rPr sz="4700" b="0" spc="-60" dirty="0">
                <a:latin typeface="Calibri Light"/>
                <a:cs typeface="Calibri Light"/>
              </a:rPr>
              <a:t>Velocity</a:t>
            </a:r>
            <a:r>
              <a:rPr sz="4700" b="0" spc="-125" dirty="0">
                <a:latin typeface="Calibri Light"/>
                <a:cs typeface="Calibri Light"/>
              </a:rPr>
              <a:t> </a:t>
            </a:r>
            <a:r>
              <a:rPr sz="4700" b="0" spc="-50" dirty="0">
                <a:latin typeface="Calibri Light"/>
                <a:cs typeface="Calibri Light"/>
              </a:rPr>
              <a:t>from</a:t>
            </a:r>
            <a:r>
              <a:rPr sz="4700" b="0" spc="-130" dirty="0">
                <a:latin typeface="Calibri Light"/>
                <a:cs typeface="Calibri Light"/>
              </a:rPr>
              <a:t> </a:t>
            </a:r>
            <a:r>
              <a:rPr sz="4700" b="0" spc="-20" dirty="0">
                <a:latin typeface="Calibri Light"/>
                <a:cs typeface="Calibri Light"/>
              </a:rPr>
              <a:t>SS</a:t>
            </a:r>
            <a:r>
              <a:rPr sz="4700" b="0" spc="-90" dirty="0">
                <a:latin typeface="Calibri Light"/>
                <a:cs typeface="Calibri Light"/>
              </a:rPr>
              <a:t> </a:t>
            </a:r>
            <a:r>
              <a:rPr sz="4700" b="0" spc="-100" dirty="0">
                <a:latin typeface="Calibri Light"/>
                <a:cs typeface="Calibri Light"/>
              </a:rPr>
              <a:t>Temperature</a:t>
            </a:r>
            <a:endParaRPr sz="47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820" y="2070490"/>
            <a:ext cx="6730365" cy="1127125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256540" algn="l"/>
              </a:tabLst>
            </a:pPr>
            <a:r>
              <a:rPr sz="3000" spc="-30" dirty="0">
                <a:latin typeface="Calibri"/>
                <a:cs typeface="Calibri"/>
              </a:rPr>
              <a:t>Velocity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field</a:t>
            </a:r>
            <a:r>
              <a:rPr sz="3000" spc="-5" dirty="0">
                <a:latin typeface="Calibri"/>
                <a:cs typeface="Calibri"/>
              </a:rPr>
              <a:t> and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vorticity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map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(February)</a:t>
            </a:r>
            <a:endParaRPr sz="300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256540" algn="l"/>
              </a:tabLst>
            </a:pPr>
            <a:r>
              <a:rPr sz="2950" spc="10" dirty="0">
                <a:solidFill>
                  <a:srgbClr val="C55A11"/>
                </a:solidFill>
                <a:latin typeface="Calibri"/>
                <a:cs typeface="Calibri"/>
              </a:rPr>
              <a:t>Movie</a:t>
            </a:r>
            <a:r>
              <a:rPr sz="2950" spc="5" dirty="0">
                <a:solidFill>
                  <a:srgbClr val="C55A11"/>
                </a:solidFill>
                <a:latin typeface="Calibri"/>
                <a:cs typeface="Calibri"/>
              </a:rPr>
              <a:t> (ten hours</a:t>
            </a:r>
            <a:r>
              <a:rPr sz="2950" dirty="0">
                <a:solidFill>
                  <a:srgbClr val="C55A11"/>
                </a:solidFill>
                <a:latin typeface="Calibri"/>
                <a:cs typeface="Calibri"/>
              </a:rPr>
              <a:t> </a:t>
            </a:r>
            <a:r>
              <a:rPr sz="2950" spc="10" dirty="0">
                <a:solidFill>
                  <a:srgbClr val="C55A11"/>
                </a:solidFill>
                <a:latin typeface="Calibri"/>
                <a:cs typeface="Calibri"/>
              </a:rPr>
              <a:t>per</a:t>
            </a:r>
            <a:r>
              <a:rPr sz="2950" dirty="0">
                <a:solidFill>
                  <a:srgbClr val="C55A11"/>
                </a:solidFill>
                <a:latin typeface="Calibri"/>
                <a:cs typeface="Calibri"/>
              </a:rPr>
              <a:t> frame)</a:t>
            </a:r>
            <a:endParaRPr sz="29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8299" y="3808476"/>
            <a:ext cx="11557728" cy="43007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85528" y="569013"/>
            <a:ext cx="5054419" cy="692704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2318406" algn="l"/>
              </a:tabLst>
            </a:pPr>
            <a:r>
              <a:rPr sz="4400" spc="-6" dirty="0">
                <a:solidFill>
                  <a:srgbClr val="FF0000"/>
                </a:solidFill>
              </a:rPr>
              <a:t>Formal</a:t>
            </a:r>
            <a:r>
              <a:rPr lang="en-US" sz="4400" spc="-6" dirty="0">
                <a:solidFill>
                  <a:srgbClr val="FF0000"/>
                </a:solidFill>
              </a:rPr>
              <a:t> </a:t>
            </a:r>
            <a:r>
              <a:rPr sz="4400" spc="-6" dirty="0">
                <a:solidFill>
                  <a:srgbClr val="FF0000"/>
                </a:solidFill>
              </a:rPr>
              <a:t>Theorem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98178" y="1431545"/>
            <a:ext cx="10440908" cy="6643268"/>
          </a:xfrm>
          <a:prstGeom prst="rect">
            <a:avLst/>
          </a:prstGeom>
        </p:spPr>
        <p:txBody>
          <a:bodyPr vert="horz" wrap="square" lIns="0" tIns="108116" rIns="0" bIns="0" rtlCol="0">
            <a:spAutoFit/>
          </a:bodyPr>
          <a:lstStyle/>
          <a:p>
            <a:pPr marL="393866" indent="-347529">
              <a:spcBef>
                <a:spcPts val="851"/>
              </a:spcBef>
              <a:buChar char="–"/>
              <a:tabLst>
                <a:tab pos="393866" algn="l"/>
                <a:tab pos="5153471" algn="l"/>
              </a:tabLst>
            </a:pPr>
            <a:r>
              <a:rPr sz="3405" spc="-6" dirty="0">
                <a:solidFill>
                  <a:srgbClr val="0000FF"/>
                </a:solidFill>
                <a:latin typeface="Arial"/>
                <a:cs typeface="Arial"/>
              </a:rPr>
              <a:t>Let </a:t>
            </a:r>
            <a:r>
              <a:rPr sz="3405" spc="146" dirty="0">
                <a:latin typeface="MS PGothic"/>
                <a:cs typeface="MS PGothic"/>
              </a:rPr>
              <a:t>φ</a:t>
            </a:r>
            <a:r>
              <a:rPr sz="3405" spc="146" dirty="0">
                <a:latin typeface="Calibri"/>
                <a:cs typeface="Calibri"/>
              </a:rPr>
              <a:t>(</a:t>
            </a:r>
            <a:r>
              <a:rPr sz="3405" spc="146" dirty="0">
                <a:latin typeface="MS PGothic"/>
                <a:cs typeface="MS PGothic"/>
              </a:rPr>
              <a:t>⋅</a:t>
            </a:r>
            <a:r>
              <a:rPr sz="3405" spc="146" dirty="0">
                <a:latin typeface="Calibri"/>
                <a:cs typeface="Calibri"/>
              </a:rPr>
              <a:t>)</a:t>
            </a:r>
            <a:r>
              <a:rPr sz="3405" spc="201" dirty="0">
                <a:latin typeface="Calibri"/>
                <a:cs typeface="Calibri"/>
              </a:rPr>
              <a:t> </a:t>
            </a:r>
            <a:r>
              <a:rPr sz="340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3405" spc="12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0000FF"/>
                </a:solidFill>
                <a:latin typeface="Arial"/>
                <a:cs typeface="Arial"/>
              </a:rPr>
              <a:t>continuous	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(</a:t>
            </a:r>
            <a:r>
              <a:rPr sz="2919" i="1" spc="-6" dirty="0">
                <a:solidFill>
                  <a:srgbClr val="660066"/>
                </a:solidFill>
                <a:latin typeface="Arial"/>
                <a:cs typeface="Arial"/>
              </a:rPr>
              <a:t>activation function</a:t>
            </a:r>
            <a:r>
              <a:rPr sz="2919" spc="-6" dirty="0">
                <a:solidFill>
                  <a:srgbClr val="660066"/>
                </a:solidFill>
                <a:latin typeface="Arial"/>
                <a:cs typeface="Arial"/>
              </a:rPr>
              <a:t>)</a:t>
            </a:r>
            <a:endParaRPr sz="2919" dirty="0">
              <a:latin typeface="Arial"/>
              <a:cs typeface="Arial"/>
            </a:endParaRPr>
          </a:p>
          <a:p>
            <a:pPr marL="880407" lvl="1" indent="-278023">
              <a:spcBef>
                <a:spcPts val="626"/>
              </a:spcBef>
              <a:buChar char="•"/>
              <a:tabLst>
                <a:tab pos="880407" algn="l"/>
              </a:tabLst>
            </a:pP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Non-constant,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bounded,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monotonic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increasing</a:t>
            </a:r>
            <a:r>
              <a:rPr sz="2919" spc="6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function</a:t>
            </a:r>
            <a:endParaRPr sz="2919" dirty="0">
              <a:latin typeface="Arial"/>
              <a:cs typeface="Arial"/>
            </a:endParaRPr>
          </a:p>
          <a:p>
            <a:pPr marL="46337">
              <a:spcBef>
                <a:spcPts val="870"/>
              </a:spcBef>
            </a:pPr>
            <a:r>
              <a:rPr sz="3405" spc="6" dirty="0">
                <a:latin typeface="Calibri"/>
                <a:cs typeface="Calibri"/>
              </a:rPr>
              <a:t>– </a:t>
            </a:r>
            <a:r>
              <a:rPr sz="3405" i="1" spc="261" dirty="0">
                <a:latin typeface="Calibri"/>
                <a:cs typeface="Calibri"/>
              </a:rPr>
              <a:t>I</a:t>
            </a:r>
            <a:r>
              <a:rPr sz="3375" i="1" spc="392" baseline="-21021" dirty="0">
                <a:latin typeface="Calibri"/>
                <a:cs typeface="Calibri"/>
              </a:rPr>
              <a:t>m </a:t>
            </a:r>
            <a:r>
              <a:rPr sz="3405" dirty="0">
                <a:solidFill>
                  <a:srgbClr val="3333CC"/>
                </a:solidFill>
                <a:latin typeface="Arial"/>
                <a:cs typeface="Arial"/>
              </a:rPr>
              <a:t>is </a:t>
            </a:r>
            <a:r>
              <a:rPr sz="3405" spc="-6" dirty="0">
                <a:solidFill>
                  <a:srgbClr val="3333CC"/>
                </a:solidFill>
                <a:latin typeface="Arial"/>
                <a:cs typeface="Arial"/>
              </a:rPr>
              <a:t>the </a:t>
            </a:r>
            <a:r>
              <a:rPr sz="3405" dirty="0">
                <a:solidFill>
                  <a:srgbClr val="3333CC"/>
                </a:solidFill>
                <a:latin typeface="Arial"/>
                <a:cs typeface="Arial"/>
              </a:rPr>
              <a:t>unit hypercube </a:t>
            </a:r>
            <a:r>
              <a:rPr sz="3405" spc="-12" dirty="0">
                <a:latin typeface="Calibri"/>
                <a:cs typeface="Calibri"/>
              </a:rPr>
              <a:t>[0,1]</a:t>
            </a:r>
            <a:r>
              <a:rPr sz="3375" i="1" spc="-18" baseline="25525" dirty="0">
                <a:latin typeface="Calibri"/>
                <a:cs typeface="Calibri"/>
              </a:rPr>
              <a:t>m </a:t>
            </a:r>
            <a:r>
              <a:rPr sz="2919" spc="36" dirty="0">
                <a:solidFill>
                  <a:srgbClr val="660066"/>
                </a:solidFill>
                <a:latin typeface="Arial"/>
                <a:cs typeface="Arial"/>
              </a:rPr>
              <a:t>(</a:t>
            </a:r>
            <a:r>
              <a:rPr sz="2919" i="1" spc="36" dirty="0">
                <a:latin typeface="Calibri"/>
                <a:cs typeface="Calibri"/>
              </a:rPr>
              <a:t>m </a:t>
            </a:r>
            <a:r>
              <a:rPr sz="2919" i="1" spc="-6" dirty="0">
                <a:solidFill>
                  <a:srgbClr val="660066"/>
                </a:solidFill>
                <a:latin typeface="Arial"/>
                <a:cs typeface="Arial"/>
              </a:rPr>
              <a:t>inputs, </a:t>
            </a:r>
            <a:r>
              <a:rPr sz="2919" i="1" dirty="0">
                <a:solidFill>
                  <a:srgbClr val="660066"/>
                </a:solidFill>
                <a:latin typeface="Arial"/>
                <a:cs typeface="Arial"/>
              </a:rPr>
              <a:t>values in </a:t>
            </a:r>
            <a:r>
              <a:rPr sz="2919" spc="-30" dirty="0">
                <a:latin typeface="Calibri"/>
                <a:cs typeface="Calibri"/>
              </a:rPr>
              <a:t>[0,1]</a:t>
            </a:r>
            <a:r>
              <a:rPr sz="2919" spc="-24" dirty="0">
                <a:latin typeface="Calibri"/>
                <a:cs typeface="Calibri"/>
              </a:rPr>
              <a:t> </a:t>
            </a:r>
            <a:r>
              <a:rPr sz="2919" dirty="0">
                <a:solidFill>
                  <a:srgbClr val="660066"/>
                </a:solidFill>
                <a:latin typeface="Arial"/>
                <a:cs typeface="Arial"/>
              </a:rPr>
              <a:t>)</a:t>
            </a:r>
            <a:endParaRPr sz="2919" dirty="0">
              <a:latin typeface="Arial"/>
              <a:cs typeface="Arial"/>
            </a:endParaRPr>
          </a:p>
          <a:p>
            <a:pPr marL="393866" indent="-347529">
              <a:spcBef>
                <a:spcPts val="778"/>
              </a:spcBef>
              <a:buChar char="–"/>
              <a:tabLst>
                <a:tab pos="393866" algn="l"/>
              </a:tabLst>
            </a:pPr>
            <a:r>
              <a:rPr sz="3405" dirty="0">
                <a:solidFill>
                  <a:srgbClr val="3333CC"/>
                </a:solidFill>
                <a:latin typeface="Arial"/>
                <a:cs typeface="Arial"/>
              </a:rPr>
              <a:t>Space of </a:t>
            </a:r>
            <a:r>
              <a:rPr sz="3405" spc="-6" dirty="0">
                <a:solidFill>
                  <a:srgbClr val="3333CC"/>
                </a:solidFill>
                <a:latin typeface="Arial"/>
                <a:cs typeface="Arial"/>
              </a:rPr>
              <a:t>continuous functions </a:t>
            </a:r>
            <a:r>
              <a:rPr sz="3405" dirty="0">
                <a:solidFill>
                  <a:srgbClr val="3333CC"/>
                </a:solidFill>
                <a:latin typeface="Arial"/>
                <a:cs typeface="Arial"/>
              </a:rPr>
              <a:t>on </a:t>
            </a:r>
            <a:r>
              <a:rPr sz="3405" i="1" spc="261" dirty="0">
                <a:latin typeface="Calibri"/>
                <a:cs typeface="Calibri"/>
              </a:rPr>
              <a:t>I</a:t>
            </a:r>
            <a:r>
              <a:rPr sz="3375" i="1" spc="392" baseline="-21021" dirty="0">
                <a:latin typeface="Calibri"/>
                <a:cs typeface="Calibri"/>
              </a:rPr>
              <a:t>m </a:t>
            </a:r>
            <a:r>
              <a:rPr sz="3405" dirty="0">
                <a:solidFill>
                  <a:srgbClr val="3333CC"/>
                </a:solidFill>
                <a:latin typeface="Arial"/>
                <a:cs typeface="Arial"/>
              </a:rPr>
              <a:t>is</a:t>
            </a:r>
            <a:r>
              <a:rPr sz="3405" spc="152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405" i="1" spc="353" dirty="0">
                <a:latin typeface="Calibri"/>
                <a:cs typeface="Calibri"/>
              </a:rPr>
              <a:t>C</a:t>
            </a:r>
            <a:r>
              <a:rPr sz="3405" spc="353" dirty="0">
                <a:latin typeface="Calibri"/>
                <a:cs typeface="Calibri"/>
              </a:rPr>
              <a:t>(</a:t>
            </a:r>
            <a:r>
              <a:rPr sz="3405" i="1" spc="353" dirty="0">
                <a:latin typeface="Calibri"/>
                <a:cs typeface="Calibri"/>
              </a:rPr>
              <a:t>I</a:t>
            </a:r>
            <a:r>
              <a:rPr sz="3375" i="1" spc="528" baseline="-21021" dirty="0">
                <a:latin typeface="Calibri"/>
                <a:cs typeface="Calibri"/>
              </a:rPr>
              <a:t>m</a:t>
            </a:r>
            <a:r>
              <a:rPr sz="3405" spc="353" dirty="0">
                <a:latin typeface="Calibri"/>
                <a:cs typeface="Calibri"/>
              </a:rPr>
              <a:t>)</a:t>
            </a:r>
            <a:endParaRPr sz="3405" dirty="0">
              <a:latin typeface="Calibri"/>
              <a:cs typeface="Calibri"/>
            </a:endParaRPr>
          </a:p>
          <a:p>
            <a:pPr marL="880407" marR="203111" lvl="1" indent="-278023">
              <a:lnSpc>
                <a:spcPct val="101499"/>
              </a:lnSpc>
              <a:spcBef>
                <a:spcPts val="614"/>
              </a:spcBef>
              <a:buChar char="•"/>
              <a:tabLst>
                <a:tab pos="880407" algn="l"/>
              </a:tabLst>
            </a:pP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Then,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given any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function </a:t>
            </a:r>
            <a:r>
              <a:rPr sz="2919" i="1" dirty="0">
                <a:latin typeface="Calibri"/>
                <a:cs typeface="Calibri"/>
              </a:rPr>
              <a:t>f </a:t>
            </a:r>
            <a:r>
              <a:rPr sz="2919" dirty="0">
                <a:latin typeface="MS PGothic"/>
                <a:cs typeface="MS PGothic"/>
              </a:rPr>
              <a:t>∈ </a:t>
            </a:r>
            <a:r>
              <a:rPr sz="2919" i="1" spc="298" dirty="0">
                <a:latin typeface="Calibri"/>
                <a:cs typeface="Calibri"/>
              </a:rPr>
              <a:t>C</a:t>
            </a:r>
            <a:r>
              <a:rPr sz="2919" spc="298" dirty="0">
                <a:latin typeface="Calibri"/>
                <a:cs typeface="Calibri"/>
              </a:rPr>
              <a:t>(</a:t>
            </a:r>
            <a:r>
              <a:rPr sz="2919" i="1" spc="298" dirty="0">
                <a:latin typeface="Calibri"/>
                <a:cs typeface="Calibri"/>
              </a:rPr>
              <a:t>I</a:t>
            </a:r>
            <a:r>
              <a:rPr sz="2919" i="1" spc="446" baseline="-20833" dirty="0">
                <a:latin typeface="Calibri"/>
                <a:cs typeface="Calibri"/>
              </a:rPr>
              <a:t>m</a:t>
            </a:r>
            <a:r>
              <a:rPr sz="2919" spc="298" dirty="0">
                <a:latin typeface="Calibri"/>
                <a:cs typeface="Calibri"/>
              </a:rPr>
              <a:t>)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and </a:t>
            </a:r>
            <a:r>
              <a:rPr sz="2919" spc="195" dirty="0">
                <a:latin typeface="Times New Roman"/>
                <a:cs typeface="Times New Roman"/>
              </a:rPr>
              <a:t>ε</a:t>
            </a:r>
            <a:r>
              <a:rPr sz="2919" spc="195" dirty="0">
                <a:latin typeface="Calibri"/>
                <a:cs typeface="Calibri"/>
              </a:rPr>
              <a:t>&gt;0</a:t>
            </a:r>
            <a:r>
              <a:rPr sz="2919" spc="195" dirty="0">
                <a:solidFill>
                  <a:srgbClr val="660066"/>
                </a:solidFill>
                <a:latin typeface="Arial"/>
                <a:cs typeface="Arial"/>
              </a:rPr>
              <a:t>,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there exists 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an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integer </a:t>
            </a:r>
            <a:r>
              <a:rPr sz="2919" i="1" spc="139" dirty="0">
                <a:latin typeface="Calibri"/>
                <a:cs typeface="Calibri"/>
              </a:rPr>
              <a:t>N</a:t>
            </a:r>
            <a:r>
              <a:rPr sz="2919" spc="139" dirty="0">
                <a:solidFill>
                  <a:srgbClr val="660066"/>
                </a:solidFill>
                <a:latin typeface="Arial"/>
                <a:cs typeface="Arial"/>
              </a:rPr>
              <a:t>, </a:t>
            </a:r>
            <a:r>
              <a:rPr sz="2919" i="1" dirty="0">
                <a:solidFill>
                  <a:srgbClr val="660066"/>
                </a:solidFill>
                <a:latin typeface="Arial"/>
                <a:cs typeface="Arial"/>
              </a:rPr>
              <a:t>(no. of</a:t>
            </a:r>
            <a:r>
              <a:rPr sz="2919" i="1" spc="-158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919" i="1" spc="-6" dirty="0">
                <a:solidFill>
                  <a:srgbClr val="660066"/>
                </a:solidFill>
                <a:latin typeface="Arial"/>
                <a:cs typeface="Arial"/>
              </a:rPr>
              <a:t>outputs)</a:t>
            </a:r>
            <a:endParaRPr sz="2919" dirty="0">
              <a:latin typeface="Arial"/>
              <a:cs typeface="Arial"/>
            </a:endParaRPr>
          </a:p>
          <a:p>
            <a:pPr marL="880407" lvl="1" indent="-278023">
              <a:spcBef>
                <a:spcPts val="724"/>
              </a:spcBef>
              <a:buChar char="•"/>
              <a:tabLst>
                <a:tab pos="880407" algn="l"/>
              </a:tabLst>
            </a:pP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real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constants </a:t>
            </a:r>
            <a:r>
              <a:rPr sz="2919" i="1" spc="67" dirty="0">
                <a:latin typeface="Calibri"/>
                <a:cs typeface="Calibri"/>
              </a:rPr>
              <a:t>v</a:t>
            </a:r>
            <a:r>
              <a:rPr sz="2919" i="1" spc="100" baseline="-20833" dirty="0">
                <a:latin typeface="Calibri"/>
                <a:cs typeface="Calibri"/>
              </a:rPr>
              <a:t>i</a:t>
            </a:r>
            <a:r>
              <a:rPr sz="2919" i="1" spc="67" dirty="0">
                <a:latin typeface="Calibri"/>
                <a:cs typeface="Calibri"/>
              </a:rPr>
              <a:t>,b</a:t>
            </a:r>
            <a:r>
              <a:rPr sz="2919" i="1" spc="100" baseline="-20833" dirty="0">
                <a:latin typeface="Calibri"/>
                <a:cs typeface="Calibri"/>
              </a:rPr>
              <a:t>i </a:t>
            </a:r>
            <a:r>
              <a:rPr sz="2919" dirty="0">
                <a:latin typeface="MS PGothic"/>
                <a:cs typeface="MS PGothic"/>
              </a:rPr>
              <a:t>∈ </a:t>
            </a:r>
            <a:r>
              <a:rPr sz="2919" i="1" spc="309" dirty="0">
                <a:latin typeface="Calibri"/>
                <a:cs typeface="Calibri"/>
              </a:rPr>
              <a:t>R</a:t>
            </a:r>
            <a:r>
              <a:rPr sz="2919" spc="309" dirty="0">
                <a:latin typeface="Calibri"/>
                <a:cs typeface="Calibri"/>
              </a:rPr>
              <a:t>, </a:t>
            </a:r>
            <a:r>
              <a:rPr sz="2919" i="1" spc="-6" dirty="0">
                <a:solidFill>
                  <a:srgbClr val="660066"/>
                </a:solidFill>
                <a:latin typeface="Arial"/>
                <a:cs typeface="Arial"/>
              </a:rPr>
              <a:t>(output weights, </a:t>
            </a:r>
            <a:r>
              <a:rPr sz="2919" i="1" dirty="0">
                <a:solidFill>
                  <a:srgbClr val="660066"/>
                </a:solidFill>
                <a:latin typeface="Arial"/>
                <a:cs typeface="Arial"/>
              </a:rPr>
              <a:t>input</a:t>
            </a:r>
            <a:r>
              <a:rPr sz="2919" i="1" spc="36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919" i="1" dirty="0">
                <a:solidFill>
                  <a:srgbClr val="660066"/>
                </a:solidFill>
                <a:latin typeface="Arial"/>
                <a:cs typeface="Arial"/>
              </a:rPr>
              <a:t>bias)</a:t>
            </a:r>
            <a:endParaRPr sz="2919" dirty="0">
              <a:latin typeface="Arial"/>
              <a:cs typeface="Arial"/>
            </a:endParaRPr>
          </a:p>
          <a:p>
            <a:pPr marL="880407" lvl="1" indent="-278023">
              <a:spcBef>
                <a:spcPts val="632"/>
              </a:spcBef>
              <a:buChar char="•"/>
              <a:tabLst>
                <a:tab pos="880407" algn="l"/>
              </a:tabLst>
            </a:pP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real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vectors </a:t>
            </a:r>
            <a:r>
              <a:rPr sz="2919" spc="128" dirty="0">
                <a:latin typeface="Calibri"/>
                <a:cs typeface="Calibri"/>
              </a:rPr>
              <a:t>w</a:t>
            </a:r>
            <a:r>
              <a:rPr sz="2919" i="1" spc="191" baseline="-20833" dirty="0">
                <a:latin typeface="Calibri"/>
                <a:cs typeface="Calibri"/>
              </a:rPr>
              <a:t>i</a:t>
            </a:r>
            <a:r>
              <a:rPr sz="2919" spc="128" dirty="0">
                <a:latin typeface="MS PGothic"/>
                <a:cs typeface="MS PGothic"/>
              </a:rPr>
              <a:t>∈</a:t>
            </a:r>
            <a:r>
              <a:rPr sz="2919" i="1" spc="128" dirty="0">
                <a:latin typeface="Calibri"/>
                <a:cs typeface="Calibri"/>
              </a:rPr>
              <a:t>R</a:t>
            </a:r>
            <a:r>
              <a:rPr sz="2919" i="1" spc="191" baseline="24305" dirty="0">
                <a:latin typeface="Calibri"/>
                <a:cs typeface="Calibri"/>
              </a:rPr>
              <a:t>m</a:t>
            </a:r>
            <a:r>
              <a:rPr sz="2919" spc="128" dirty="0">
                <a:solidFill>
                  <a:srgbClr val="660066"/>
                </a:solidFill>
                <a:latin typeface="Arial"/>
                <a:cs typeface="Arial"/>
              </a:rPr>
              <a:t>, </a:t>
            </a:r>
            <a:r>
              <a:rPr sz="2919" i="1" spc="225" dirty="0">
                <a:latin typeface="Calibri"/>
                <a:cs typeface="Calibri"/>
              </a:rPr>
              <a:t>i </a:t>
            </a:r>
            <a:r>
              <a:rPr sz="2919" spc="292" dirty="0">
                <a:latin typeface="Calibri"/>
                <a:cs typeface="Calibri"/>
              </a:rPr>
              <a:t>=1, </a:t>
            </a:r>
            <a:r>
              <a:rPr sz="2919" dirty="0">
                <a:latin typeface="MS PGothic"/>
                <a:cs typeface="MS PGothic"/>
              </a:rPr>
              <a:t>⋯ </a:t>
            </a:r>
            <a:r>
              <a:rPr sz="2919" spc="122" dirty="0">
                <a:latin typeface="Calibri"/>
                <a:cs typeface="Calibri"/>
              </a:rPr>
              <a:t>,</a:t>
            </a:r>
            <a:r>
              <a:rPr sz="2919" i="1" spc="122" dirty="0">
                <a:latin typeface="Calibri"/>
                <a:cs typeface="Calibri"/>
              </a:rPr>
              <a:t>N</a:t>
            </a:r>
            <a:r>
              <a:rPr sz="2919" spc="122" dirty="0">
                <a:solidFill>
                  <a:srgbClr val="660066"/>
                </a:solidFill>
                <a:latin typeface="Arial"/>
                <a:cs typeface="Arial"/>
              </a:rPr>
              <a:t>, </a:t>
            </a:r>
            <a:r>
              <a:rPr sz="2919" i="1" dirty="0">
                <a:solidFill>
                  <a:srgbClr val="660066"/>
                </a:solidFill>
                <a:latin typeface="Arial"/>
                <a:cs typeface="Arial"/>
              </a:rPr>
              <a:t>(input</a:t>
            </a:r>
            <a:r>
              <a:rPr sz="2919" i="1" spc="-85" dirty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sz="2919" i="1" spc="-6" dirty="0">
                <a:solidFill>
                  <a:srgbClr val="660066"/>
                </a:solidFill>
                <a:latin typeface="Arial"/>
                <a:cs typeface="Arial"/>
              </a:rPr>
              <a:t>weights)</a:t>
            </a:r>
            <a:endParaRPr sz="2919" dirty="0">
              <a:latin typeface="Arial"/>
              <a:cs typeface="Arial"/>
            </a:endParaRPr>
          </a:p>
          <a:p>
            <a:pPr marL="880407" lvl="1" indent="-278023">
              <a:spcBef>
                <a:spcPts val="754"/>
              </a:spcBef>
              <a:buChar char="•"/>
              <a:tabLst>
                <a:tab pos="880407" algn="l"/>
              </a:tabLst>
            </a:pP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such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that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we may</a:t>
            </a:r>
            <a:r>
              <a:rPr sz="2919" spc="-12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define:</a:t>
            </a:r>
            <a:endParaRPr lang="en-US" sz="2919" spc="-6" dirty="0">
              <a:solidFill>
                <a:srgbClr val="336600"/>
              </a:solidFill>
              <a:latin typeface="Arial"/>
              <a:cs typeface="Arial"/>
            </a:endParaRPr>
          </a:p>
          <a:p>
            <a:pPr marL="880407" lvl="1" indent="-278023">
              <a:spcBef>
                <a:spcPts val="754"/>
              </a:spcBef>
              <a:buChar char="•"/>
              <a:tabLst>
                <a:tab pos="880407" algn="l"/>
              </a:tabLst>
            </a:pPr>
            <a:endParaRPr sz="2919" dirty="0">
              <a:latin typeface="Arial"/>
              <a:cs typeface="Arial"/>
            </a:endParaRPr>
          </a:p>
          <a:p>
            <a:pPr marL="1714477">
              <a:lnSpc>
                <a:spcPts val="1313"/>
              </a:lnSpc>
              <a:spcBef>
                <a:spcPts val="632"/>
              </a:spcBef>
              <a:tabLst>
                <a:tab pos="5447712" algn="l"/>
              </a:tabLst>
            </a:pPr>
            <a:r>
              <a:rPr sz="2919" i="1" spc="286" dirty="0">
                <a:latin typeface="Calibri"/>
                <a:cs typeface="Calibri"/>
              </a:rPr>
              <a:t>F</a:t>
            </a:r>
            <a:r>
              <a:rPr sz="2919" spc="286" dirty="0">
                <a:latin typeface="Calibri"/>
                <a:cs typeface="Calibri"/>
              </a:rPr>
              <a:t>(</a:t>
            </a:r>
            <a:r>
              <a:rPr sz="2919" i="1" spc="286" dirty="0">
                <a:latin typeface="Calibri"/>
                <a:cs typeface="Calibri"/>
              </a:rPr>
              <a:t>x</a:t>
            </a:r>
            <a:r>
              <a:rPr sz="2919" spc="286" dirty="0">
                <a:latin typeface="Calibri"/>
                <a:cs typeface="Calibri"/>
              </a:rPr>
              <a:t>) </a:t>
            </a:r>
            <a:r>
              <a:rPr sz="2919" spc="815" dirty="0">
                <a:latin typeface="Calibri"/>
                <a:cs typeface="Calibri"/>
              </a:rPr>
              <a:t>=</a:t>
            </a:r>
            <a:r>
              <a:rPr sz="2919" spc="359" dirty="0">
                <a:latin typeface="Calibri"/>
                <a:cs typeface="Calibri"/>
              </a:rPr>
              <a:t> </a:t>
            </a:r>
            <a:r>
              <a:rPr sz="2919" spc="231" dirty="0">
                <a:latin typeface="Calibri"/>
                <a:cs typeface="Calibri"/>
              </a:rPr>
              <a:t>∑</a:t>
            </a:r>
            <a:r>
              <a:rPr sz="2919" i="1" spc="345" baseline="-20833" dirty="0">
                <a:latin typeface="Calibri"/>
                <a:cs typeface="Calibri"/>
              </a:rPr>
              <a:t>i</a:t>
            </a:r>
            <a:r>
              <a:rPr sz="2919" spc="345" baseline="-20833" dirty="0">
                <a:latin typeface="Calibri"/>
                <a:cs typeface="Calibri"/>
              </a:rPr>
              <a:t>=1,..</a:t>
            </a:r>
            <a:r>
              <a:rPr sz="2919" i="1" spc="345" baseline="-20833" dirty="0">
                <a:latin typeface="Calibri"/>
                <a:cs typeface="Calibri"/>
              </a:rPr>
              <a:t>N</a:t>
            </a:r>
            <a:r>
              <a:rPr sz="2919" i="1" spc="821" baseline="-20833" dirty="0">
                <a:latin typeface="Calibri"/>
                <a:cs typeface="Calibri"/>
              </a:rPr>
              <a:t> </a:t>
            </a:r>
            <a:r>
              <a:rPr sz="2919" i="1" spc="97" dirty="0">
                <a:latin typeface="Calibri"/>
                <a:cs typeface="Calibri"/>
              </a:rPr>
              <a:t>v</a:t>
            </a:r>
            <a:r>
              <a:rPr sz="2919" i="1" spc="146" baseline="-20833" dirty="0">
                <a:latin typeface="Calibri"/>
                <a:cs typeface="Calibri"/>
              </a:rPr>
              <a:t>i</a:t>
            </a:r>
            <a:r>
              <a:rPr sz="2919" spc="97" dirty="0">
                <a:latin typeface="MS PGothic"/>
                <a:cs typeface="MS PGothic"/>
              </a:rPr>
              <a:t>φ</a:t>
            </a:r>
            <a:r>
              <a:rPr sz="2919" spc="97" dirty="0">
                <a:latin typeface="Calibri"/>
                <a:cs typeface="Calibri"/>
              </a:rPr>
              <a:t>(w</a:t>
            </a:r>
            <a:r>
              <a:rPr sz="2919" i="1" spc="146" baseline="-20833" dirty="0">
                <a:latin typeface="Calibri"/>
                <a:cs typeface="Calibri"/>
              </a:rPr>
              <a:t>i	</a:t>
            </a:r>
            <a:r>
              <a:rPr sz="2919" i="1" spc="225" dirty="0">
                <a:latin typeface="Calibri"/>
                <a:cs typeface="Calibri"/>
              </a:rPr>
              <a:t>x</a:t>
            </a:r>
            <a:r>
              <a:rPr sz="2919" spc="225" dirty="0">
                <a:latin typeface="Calibri"/>
                <a:cs typeface="Calibri"/>
              </a:rPr>
              <a:t>+</a:t>
            </a:r>
            <a:r>
              <a:rPr sz="2919" i="1" spc="225" dirty="0">
                <a:latin typeface="Calibri"/>
                <a:cs typeface="Calibri"/>
              </a:rPr>
              <a:t>b</a:t>
            </a:r>
            <a:r>
              <a:rPr sz="2919" i="1" spc="337" baseline="-20833" dirty="0">
                <a:latin typeface="Calibri"/>
                <a:cs typeface="Calibri"/>
              </a:rPr>
              <a:t>i</a:t>
            </a:r>
            <a:r>
              <a:rPr sz="2919" spc="225" dirty="0">
                <a:latin typeface="Calibri"/>
                <a:cs typeface="Calibri"/>
              </a:rPr>
              <a:t>)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as an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approximation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of</a:t>
            </a:r>
            <a:r>
              <a:rPr sz="2919" spc="61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919" i="1" dirty="0">
                <a:latin typeface="Calibri"/>
                <a:cs typeface="Calibri"/>
              </a:rPr>
              <a:t>f</a:t>
            </a:r>
            <a:endParaRPr sz="2919" dirty="0">
              <a:latin typeface="Calibri"/>
              <a:cs typeface="Calibri"/>
            </a:endParaRPr>
          </a:p>
          <a:p>
            <a:pPr marL="276478" algn="ctr">
              <a:lnSpc>
                <a:spcPts val="1118"/>
              </a:lnSpc>
            </a:pPr>
            <a:r>
              <a:rPr sz="1946" spc="456" dirty="0">
                <a:latin typeface="Calibri"/>
                <a:cs typeface="Calibri"/>
              </a:rPr>
              <a:t>T</a:t>
            </a:r>
            <a:endParaRPr sz="1946" dirty="0">
              <a:latin typeface="Calibri"/>
              <a:cs typeface="Calibri"/>
            </a:endParaRPr>
          </a:p>
          <a:p>
            <a:pPr marL="1014013">
              <a:spcBef>
                <a:spcPts val="1824"/>
              </a:spcBef>
              <a:tabLst>
                <a:tab pos="2446605" algn="l"/>
              </a:tabLst>
            </a:pP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where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919" i="1" dirty="0">
                <a:latin typeface="Calibri"/>
                <a:cs typeface="Calibri"/>
              </a:rPr>
              <a:t>f	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is independent of </a:t>
            </a:r>
            <a:r>
              <a:rPr sz="2919" spc="12" dirty="0">
                <a:latin typeface="MS PGothic"/>
                <a:cs typeface="MS PGothic"/>
              </a:rPr>
              <a:t>φ</a:t>
            </a:r>
            <a:r>
              <a:rPr sz="2919" spc="12" dirty="0">
                <a:latin typeface="Calibri"/>
                <a:cs typeface="Calibri"/>
              </a:rPr>
              <a:t>;</a:t>
            </a:r>
            <a:r>
              <a:rPr sz="2919" spc="279" dirty="0">
                <a:latin typeface="Calibri"/>
                <a:cs typeface="Calibri"/>
              </a:rPr>
              <a:t>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i.e.,</a:t>
            </a:r>
            <a:endParaRPr sz="2919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103" y="8072538"/>
            <a:ext cx="8122594" cy="1113334"/>
          </a:xfrm>
          <a:prstGeom prst="rect">
            <a:avLst/>
          </a:prstGeom>
        </p:spPr>
        <p:txBody>
          <a:bodyPr vert="horz" wrap="square" lIns="0" tIns="111205" rIns="0" bIns="0" rtlCol="0">
            <a:spAutoFit/>
          </a:bodyPr>
          <a:lstStyle/>
          <a:p>
            <a:pPr marL="790822">
              <a:spcBef>
                <a:spcPts val="876"/>
              </a:spcBef>
            </a:pPr>
            <a:r>
              <a:rPr sz="2919" spc="85" dirty="0">
                <a:latin typeface="Calibri"/>
                <a:cs typeface="Calibri"/>
              </a:rPr>
              <a:t>|</a:t>
            </a:r>
            <a:r>
              <a:rPr sz="2919" i="1" spc="85" dirty="0">
                <a:latin typeface="Calibri"/>
                <a:cs typeface="Calibri"/>
              </a:rPr>
              <a:t>F</a:t>
            </a:r>
            <a:r>
              <a:rPr sz="2919" spc="85" dirty="0">
                <a:latin typeface="Calibri"/>
                <a:cs typeface="Calibri"/>
              </a:rPr>
              <a:t>(</a:t>
            </a:r>
            <a:r>
              <a:rPr sz="2919" i="1" spc="85" dirty="0">
                <a:latin typeface="Calibri"/>
                <a:cs typeface="Calibri"/>
              </a:rPr>
              <a:t>x</a:t>
            </a:r>
            <a:r>
              <a:rPr sz="2919" spc="85" dirty="0">
                <a:latin typeface="Calibri"/>
                <a:cs typeface="Calibri"/>
              </a:rPr>
              <a:t>)</a:t>
            </a:r>
            <a:r>
              <a:rPr sz="2919" spc="85" dirty="0">
                <a:latin typeface="MS PGothic"/>
                <a:cs typeface="MS PGothic"/>
              </a:rPr>
              <a:t>−</a:t>
            </a:r>
            <a:r>
              <a:rPr sz="2919" i="1" spc="85" dirty="0">
                <a:latin typeface="Calibri"/>
                <a:cs typeface="Calibri"/>
              </a:rPr>
              <a:t>f </a:t>
            </a:r>
            <a:r>
              <a:rPr sz="2919" spc="91" dirty="0">
                <a:latin typeface="Calibri"/>
                <a:cs typeface="Calibri"/>
              </a:rPr>
              <a:t>(</a:t>
            </a:r>
            <a:r>
              <a:rPr sz="2919" i="1" spc="91" dirty="0">
                <a:latin typeface="Calibri"/>
                <a:cs typeface="Calibri"/>
              </a:rPr>
              <a:t>x</a:t>
            </a:r>
            <a:r>
              <a:rPr sz="2919" spc="91" dirty="0">
                <a:latin typeface="Calibri"/>
                <a:cs typeface="Calibri"/>
              </a:rPr>
              <a:t>)|&lt;</a:t>
            </a:r>
            <a:r>
              <a:rPr sz="2919" spc="91" dirty="0">
                <a:latin typeface="MS PGothic"/>
                <a:cs typeface="MS PGothic"/>
              </a:rPr>
              <a:t>ε</a:t>
            </a:r>
            <a:r>
              <a:rPr sz="2919" spc="91" dirty="0">
                <a:solidFill>
                  <a:srgbClr val="336600"/>
                </a:solidFill>
                <a:latin typeface="Arial"/>
                <a:cs typeface="Arial"/>
              </a:rPr>
              <a:t>for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all </a:t>
            </a:r>
            <a:r>
              <a:rPr sz="2919" i="1" spc="85" dirty="0">
                <a:latin typeface="Calibri"/>
                <a:cs typeface="Calibri"/>
              </a:rPr>
              <a:t>x </a:t>
            </a:r>
            <a:r>
              <a:rPr sz="2919" dirty="0">
                <a:latin typeface="MS PGothic"/>
                <a:cs typeface="MS PGothic"/>
              </a:rPr>
              <a:t>∈</a:t>
            </a:r>
            <a:r>
              <a:rPr sz="2919" spc="432" dirty="0">
                <a:latin typeface="MS PGothic"/>
                <a:cs typeface="MS PGothic"/>
              </a:rPr>
              <a:t> </a:t>
            </a:r>
            <a:r>
              <a:rPr sz="2919" i="1" spc="219" dirty="0">
                <a:latin typeface="Calibri"/>
                <a:cs typeface="Calibri"/>
              </a:rPr>
              <a:t>I</a:t>
            </a:r>
            <a:r>
              <a:rPr sz="2919" i="1" spc="328" baseline="-20833" dirty="0">
                <a:latin typeface="Calibri"/>
                <a:cs typeface="Calibri"/>
              </a:rPr>
              <a:t>m</a:t>
            </a:r>
            <a:endParaRPr sz="2919" baseline="-20833" dirty="0">
              <a:latin typeface="Calibri"/>
              <a:cs typeface="Calibri"/>
            </a:endParaRPr>
          </a:p>
          <a:p>
            <a:pPr marL="46337">
              <a:spcBef>
                <a:spcPts val="754"/>
              </a:spcBef>
            </a:pPr>
            <a:r>
              <a:rPr sz="2919" i="1" spc="-6" dirty="0">
                <a:solidFill>
                  <a:srgbClr val="336600"/>
                </a:solidFill>
                <a:latin typeface="Arial"/>
                <a:cs typeface="Arial"/>
              </a:rPr>
              <a:t>i.e.,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functions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of </a:t>
            </a:r>
            <a:r>
              <a:rPr sz="2919" spc="-6" dirty="0">
                <a:solidFill>
                  <a:srgbClr val="336600"/>
                </a:solidFill>
                <a:latin typeface="Arial"/>
                <a:cs typeface="Arial"/>
              </a:rPr>
              <a:t>the form </a:t>
            </a:r>
            <a:r>
              <a:rPr sz="2919" i="1" spc="286" dirty="0">
                <a:latin typeface="Calibri"/>
                <a:cs typeface="Calibri"/>
              </a:rPr>
              <a:t>F</a:t>
            </a:r>
            <a:r>
              <a:rPr sz="2919" spc="286" dirty="0">
                <a:latin typeface="Calibri"/>
                <a:cs typeface="Calibri"/>
              </a:rPr>
              <a:t>(</a:t>
            </a:r>
            <a:r>
              <a:rPr sz="2919" i="1" spc="286" dirty="0">
                <a:latin typeface="Calibri"/>
                <a:cs typeface="Calibri"/>
              </a:rPr>
              <a:t>x</a:t>
            </a:r>
            <a:r>
              <a:rPr sz="2919" spc="286" dirty="0">
                <a:latin typeface="Calibri"/>
                <a:cs typeface="Calibri"/>
              </a:rPr>
              <a:t>) </a:t>
            </a:r>
            <a:r>
              <a:rPr sz="2919" dirty="0">
                <a:solidFill>
                  <a:srgbClr val="336600"/>
                </a:solidFill>
                <a:latin typeface="Arial"/>
                <a:cs typeface="Arial"/>
              </a:rPr>
              <a:t>are dense in</a:t>
            </a:r>
            <a:r>
              <a:rPr sz="2919" spc="12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2919" i="1" spc="298" dirty="0">
                <a:latin typeface="Calibri"/>
                <a:cs typeface="Calibri"/>
              </a:rPr>
              <a:t>C</a:t>
            </a:r>
            <a:r>
              <a:rPr sz="2919" spc="298" dirty="0">
                <a:latin typeface="Calibri"/>
                <a:cs typeface="Calibri"/>
              </a:rPr>
              <a:t>(</a:t>
            </a:r>
            <a:r>
              <a:rPr sz="2919" i="1" spc="298" dirty="0">
                <a:latin typeface="Calibri"/>
                <a:cs typeface="Calibri"/>
              </a:rPr>
              <a:t>I</a:t>
            </a:r>
            <a:r>
              <a:rPr sz="2919" i="1" spc="446" baseline="-20833" dirty="0">
                <a:latin typeface="Calibri"/>
                <a:cs typeface="Calibri"/>
              </a:rPr>
              <a:t>m</a:t>
            </a:r>
            <a:r>
              <a:rPr sz="2919" spc="298" dirty="0">
                <a:latin typeface="Calibri"/>
                <a:cs typeface="Calibri"/>
              </a:rPr>
              <a:t>)</a:t>
            </a:r>
            <a:endParaRPr sz="2919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9680" y="262517"/>
            <a:ext cx="6652259" cy="1003935"/>
            <a:chOff x="1249680" y="262517"/>
            <a:chExt cx="6652259" cy="1003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0284" y="262517"/>
              <a:ext cx="3543300" cy="2977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0" y="441959"/>
              <a:ext cx="6652259" cy="82448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87805" y="137287"/>
            <a:ext cx="6104255" cy="8489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245"/>
              </a:lnSpc>
              <a:spcBef>
                <a:spcPts val="95"/>
              </a:spcBef>
            </a:pPr>
            <a:r>
              <a:rPr sz="2850" b="0" spc="-10" dirty="0">
                <a:solidFill>
                  <a:srgbClr val="44536A"/>
                </a:solidFill>
                <a:latin typeface="Calibri Light"/>
                <a:cs typeface="Calibri Light"/>
              </a:rPr>
              <a:t>Hidden</a:t>
            </a:r>
            <a:r>
              <a:rPr sz="2850" b="0" spc="-50" dirty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sz="2850" b="0" spc="-10" dirty="0">
                <a:solidFill>
                  <a:srgbClr val="44536A"/>
                </a:solidFill>
                <a:latin typeface="Calibri Light"/>
                <a:cs typeface="Calibri Light"/>
              </a:rPr>
              <a:t>Fluid </a:t>
            </a:r>
            <a:r>
              <a:rPr sz="2850" b="0" spc="-5" dirty="0">
                <a:solidFill>
                  <a:srgbClr val="44536A"/>
                </a:solidFill>
                <a:latin typeface="Calibri Light"/>
                <a:cs typeface="Calibri Light"/>
              </a:rPr>
              <a:t>Mechanics:</a:t>
            </a:r>
            <a:endParaRPr sz="2850">
              <a:latin typeface="Calibri Light"/>
              <a:cs typeface="Calibri Light"/>
            </a:endParaRPr>
          </a:p>
          <a:p>
            <a:pPr marL="12700">
              <a:lnSpc>
                <a:spcPts val="3245"/>
              </a:lnSpc>
            </a:pPr>
            <a:r>
              <a:rPr sz="2850" b="0" spc="-10" dirty="0">
                <a:solidFill>
                  <a:srgbClr val="44536A"/>
                </a:solidFill>
                <a:latin typeface="Calibri Light"/>
                <a:cs typeface="Calibri Light"/>
              </a:rPr>
              <a:t>flow</a:t>
            </a:r>
            <a:r>
              <a:rPr sz="2850" b="0" spc="-20" dirty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sz="2850" b="0" spc="-5" dirty="0">
                <a:solidFill>
                  <a:srgbClr val="44536A"/>
                </a:solidFill>
                <a:latin typeface="Calibri Light"/>
                <a:cs typeface="Calibri Light"/>
              </a:rPr>
              <a:t>dynamics</a:t>
            </a:r>
            <a:r>
              <a:rPr sz="2850" b="0" spc="-25" dirty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sz="2850" b="0" spc="-5" dirty="0">
                <a:solidFill>
                  <a:srgbClr val="44536A"/>
                </a:solidFill>
                <a:latin typeface="Calibri Light"/>
                <a:cs typeface="Calibri Light"/>
              </a:rPr>
              <a:t>in</a:t>
            </a:r>
            <a:r>
              <a:rPr sz="2850" b="0" spc="-20" dirty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sz="2850" b="0" spc="-5" dirty="0">
                <a:solidFill>
                  <a:srgbClr val="44536A"/>
                </a:solidFill>
                <a:latin typeface="Calibri Light"/>
                <a:cs typeface="Calibri Light"/>
              </a:rPr>
              <a:t>an </a:t>
            </a:r>
            <a:r>
              <a:rPr sz="2850" b="0" spc="-15" dirty="0">
                <a:solidFill>
                  <a:srgbClr val="44536A"/>
                </a:solidFill>
                <a:latin typeface="Calibri Light"/>
                <a:cs typeface="Calibri Light"/>
              </a:rPr>
              <a:t>intracranial</a:t>
            </a:r>
            <a:r>
              <a:rPr sz="2850" b="0" spc="-35" dirty="0">
                <a:solidFill>
                  <a:srgbClr val="44536A"/>
                </a:solidFill>
                <a:latin typeface="Calibri Light"/>
                <a:cs typeface="Calibri Light"/>
              </a:rPr>
              <a:t> </a:t>
            </a:r>
            <a:r>
              <a:rPr sz="2850" b="0" spc="-10" dirty="0">
                <a:solidFill>
                  <a:srgbClr val="44536A"/>
                </a:solidFill>
                <a:latin typeface="Calibri Light"/>
                <a:cs typeface="Calibri Light"/>
              </a:rPr>
              <a:t>aneurysm</a:t>
            </a:r>
            <a:endParaRPr sz="2850">
              <a:latin typeface="Calibri Light"/>
              <a:cs typeface="Calibri Ligh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52447" y="1459483"/>
            <a:ext cx="6301740" cy="4176395"/>
            <a:chOff x="2152447" y="1459483"/>
            <a:chExt cx="6301740" cy="41763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4430" y="1884638"/>
              <a:ext cx="3109197" cy="29837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2447" y="1586483"/>
              <a:ext cx="2917437" cy="4049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98564" y="3226678"/>
              <a:ext cx="1085215" cy="1523365"/>
            </a:xfrm>
            <a:custGeom>
              <a:avLst/>
              <a:gdLst/>
              <a:ahLst/>
              <a:cxnLst/>
              <a:rect l="l" t="t" r="r" b="b"/>
              <a:pathLst>
                <a:path w="1085214" h="1523364">
                  <a:moveTo>
                    <a:pt x="38615" y="626374"/>
                  </a:moveTo>
                  <a:lnTo>
                    <a:pt x="54995" y="570798"/>
                  </a:lnTo>
                  <a:lnTo>
                    <a:pt x="73775" y="517062"/>
                  </a:lnTo>
                  <a:lnTo>
                    <a:pt x="94816" y="465287"/>
                  </a:lnTo>
                  <a:lnTo>
                    <a:pt x="117984" y="415590"/>
                  </a:lnTo>
                  <a:lnTo>
                    <a:pt x="143142" y="368090"/>
                  </a:lnTo>
                  <a:lnTo>
                    <a:pt x="170154" y="322907"/>
                  </a:lnTo>
                  <a:lnTo>
                    <a:pt x="198883" y="280158"/>
                  </a:lnTo>
                  <a:lnTo>
                    <a:pt x="229194" y="239963"/>
                  </a:lnTo>
                  <a:lnTo>
                    <a:pt x="260950" y="202439"/>
                  </a:lnTo>
                  <a:lnTo>
                    <a:pt x="294016" y="167707"/>
                  </a:lnTo>
                  <a:lnTo>
                    <a:pt x="328254" y="135884"/>
                  </a:lnTo>
                  <a:lnTo>
                    <a:pt x="363529" y="107089"/>
                  </a:lnTo>
                  <a:lnTo>
                    <a:pt x="399704" y="81442"/>
                  </a:lnTo>
                  <a:lnTo>
                    <a:pt x="436644" y="59060"/>
                  </a:lnTo>
                  <a:lnTo>
                    <a:pt x="474212" y="40063"/>
                  </a:lnTo>
                  <a:lnTo>
                    <a:pt x="512272" y="24569"/>
                  </a:lnTo>
                  <a:lnTo>
                    <a:pt x="550688" y="12697"/>
                  </a:lnTo>
                  <a:lnTo>
                    <a:pt x="589323" y="4565"/>
                  </a:lnTo>
                  <a:lnTo>
                    <a:pt x="628042" y="293"/>
                  </a:lnTo>
                  <a:lnTo>
                    <a:pt x="666708" y="0"/>
                  </a:lnTo>
                  <a:lnTo>
                    <a:pt x="705185" y="3802"/>
                  </a:lnTo>
                  <a:lnTo>
                    <a:pt x="743338" y="11821"/>
                  </a:lnTo>
                  <a:lnTo>
                    <a:pt x="780388" y="23950"/>
                  </a:lnTo>
                  <a:lnTo>
                    <a:pt x="815612" y="39894"/>
                  </a:lnTo>
                  <a:lnTo>
                    <a:pt x="848950" y="59480"/>
                  </a:lnTo>
                  <a:lnTo>
                    <a:pt x="880345" y="82538"/>
                  </a:lnTo>
                  <a:lnTo>
                    <a:pt x="909738" y="108897"/>
                  </a:lnTo>
                  <a:lnTo>
                    <a:pt x="937070" y="138386"/>
                  </a:lnTo>
                  <a:lnTo>
                    <a:pt x="962283" y="170834"/>
                  </a:lnTo>
                  <a:lnTo>
                    <a:pt x="985318" y="206070"/>
                  </a:lnTo>
                  <a:lnTo>
                    <a:pt x="1006117" y="243923"/>
                  </a:lnTo>
                  <a:lnTo>
                    <a:pt x="1024621" y="284222"/>
                  </a:lnTo>
                  <a:lnTo>
                    <a:pt x="1040772" y="326797"/>
                  </a:lnTo>
                  <a:lnTo>
                    <a:pt x="1054510" y="371475"/>
                  </a:lnTo>
                  <a:lnTo>
                    <a:pt x="1065778" y="418087"/>
                  </a:lnTo>
                  <a:lnTo>
                    <a:pt x="1074517" y="466460"/>
                  </a:lnTo>
                  <a:lnTo>
                    <a:pt x="1080669" y="516426"/>
                  </a:lnTo>
                  <a:lnTo>
                    <a:pt x="1084174" y="567811"/>
                  </a:lnTo>
                  <a:lnTo>
                    <a:pt x="1084975" y="620446"/>
                  </a:lnTo>
                  <a:lnTo>
                    <a:pt x="1083012" y="674159"/>
                  </a:lnTo>
                  <a:lnTo>
                    <a:pt x="1078228" y="728779"/>
                  </a:lnTo>
                  <a:lnTo>
                    <a:pt x="1070563" y="784136"/>
                  </a:lnTo>
                  <a:lnTo>
                    <a:pt x="1059960" y="840059"/>
                  </a:lnTo>
                  <a:lnTo>
                    <a:pt x="1046360" y="896376"/>
                  </a:lnTo>
                  <a:lnTo>
                    <a:pt x="1029979" y="951952"/>
                  </a:lnTo>
                  <a:lnTo>
                    <a:pt x="1011199" y="1005687"/>
                  </a:lnTo>
                  <a:lnTo>
                    <a:pt x="990158" y="1057463"/>
                  </a:lnTo>
                  <a:lnTo>
                    <a:pt x="966990" y="1107160"/>
                  </a:lnTo>
                  <a:lnTo>
                    <a:pt x="941832" y="1154659"/>
                  </a:lnTo>
                  <a:lnTo>
                    <a:pt x="914820" y="1199843"/>
                  </a:lnTo>
                  <a:lnTo>
                    <a:pt x="886091" y="1242592"/>
                  </a:lnTo>
                  <a:lnTo>
                    <a:pt x="855780" y="1282787"/>
                  </a:lnTo>
                  <a:lnTo>
                    <a:pt x="824024" y="1320310"/>
                  </a:lnTo>
                  <a:lnTo>
                    <a:pt x="790958" y="1355043"/>
                  </a:lnTo>
                  <a:lnTo>
                    <a:pt x="756720" y="1386866"/>
                  </a:lnTo>
                  <a:lnTo>
                    <a:pt x="721445" y="1415660"/>
                  </a:lnTo>
                  <a:lnTo>
                    <a:pt x="685270" y="1441308"/>
                  </a:lnTo>
                  <a:lnTo>
                    <a:pt x="648330" y="1463689"/>
                  </a:lnTo>
                  <a:lnTo>
                    <a:pt x="610762" y="1482687"/>
                  </a:lnTo>
                  <a:lnTo>
                    <a:pt x="572702" y="1498181"/>
                  </a:lnTo>
                  <a:lnTo>
                    <a:pt x="534286" y="1510053"/>
                  </a:lnTo>
                  <a:lnTo>
                    <a:pt x="495651" y="1518184"/>
                  </a:lnTo>
                  <a:lnTo>
                    <a:pt x="456932" y="1522456"/>
                  </a:lnTo>
                  <a:lnTo>
                    <a:pt x="418266" y="1522750"/>
                  </a:lnTo>
                  <a:lnTo>
                    <a:pt x="379789" y="1518947"/>
                  </a:lnTo>
                  <a:lnTo>
                    <a:pt x="341637" y="1510929"/>
                  </a:lnTo>
                  <a:lnTo>
                    <a:pt x="304586" y="1498799"/>
                  </a:lnTo>
                  <a:lnTo>
                    <a:pt x="269362" y="1482856"/>
                  </a:lnTo>
                  <a:lnTo>
                    <a:pt x="236024" y="1463269"/>
                  </a:lnTo>
                  <a:lnTo>
                    <a:pt x="204629" y="1440211"/>
                  </a:lnTo>
                  <a:lnTo>
                    <a:pt x="175236" y="1413852"/>
                  </a:lnTo>
                  <a:lnTo>
                    <a:pt x="147904" y="1384363"/>
                  </a:lnTo>
                  <a:lnTo>
                    <a:pt x="122691" y="1351915"/>
                  </a:lnTo>
                  <a:lnTo>
                    <a:pt x="99656" y="1316679"/>
                  </a:lnTo>
                  <a:lnTo>
                    <a:pt x="78857" y="1278826"/>
                  </a:lnTo>
                  <a:lnTo>
                    <a:pt x="60353" y="1238527"/>
                  </a:lnTo>
                  <a:lnTo>
                    <a:pt x="44203" y="1195953"/>
                  </a:lnTo>
                  <a:lnTo>
                    <a:pt x="30464" y="1151275"/>
                  </a:lnTo>
                  <a:lnTo>
                    <a:pt x="19196" y="1104663"/>
                  </a:lnTo>
                  <a:lnTo>
                    <a:pt x="10457" y="1056289"/>
                  </a:lnTo>
                  <a:lnTo>
                    <a:pt x="4306" y="1006324"/>
                  </a:lnTo>
                  <a:lnTo>
                    <a:pt x="800" y="954939"/>
                  </a:lnTo>
                  <a:lnTo>
                    <a:pt x="0" y="902304"/>
                  </a:lnTo>
                  <a:lnTo>
                    <a:pt x="1962" y="848591"/>
                  </a:lnTo>
                  <a:lnTo>
                    <a:pt x="6746" y="793970"/>
                  </a:lnTo>
                  <a:lnTo>
                    <a:pt x="14411" y="738613"/>
                  </a:lnTo>
                  <a:lnTo>
                    <a:pt x="25014" y="682691"/>
                  </a:lnTo>
                  <a:lnTo>
                    <a:pt x="38615" y="626374"/>
                  </a:lnTo>
                  <a:close/>
                </a:path>
              </a:pathLst>
            </a:custGeom>
            <a:ln w="38100">
              <a:solidFill>
                <a:srgbClr val="E7E6E6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23360" y="1459483"/>
              <a:ext cx="2912745" cy="1779905"/>
            </a:xfrm>
            <a:custGeom>
              <a:avLst/>
              <a:gdLst/>
              <a:ahLst/>
              <a:cxnLst/>
              <a:rect l="l" t="t" r="r" b="b"/>
              <a:pathLst>
                <a:path w="2912745" h="1779905">
                  <a:moveTo>
                    <a:pt x="2874644" y="0"/>
                  </a:moveTo>
                  <a:lnTo>
                    <a:pt x="0" y="0"/>
                  </a:lnTo>
                  <a:lnTo>
                    <a:pt x="0" y="1779651"/>
                  </a:lnTo>
                  <a:lnTo>
                    <a:pt x="38100" y="1779651"/>
                  </a:lnTo>
                  <a:lnTo>
                    <a:pt x="38100" y="38100"/>
                  </a:lnTo>
                  <a:lnTo>
                    <a:pt x="19050" y="38100"/>
                  </a:lnTo>
                  <a:lnTo>
                    <a:pt x="38100" y="19050"/>
                  </a:lnTo>
                  <a:lnTo>
                    <a:pt x="2874644" y="19050"/>
                  </a:lnTo>
                  <a:lnTo>
                    <a:pt x="2874644" y="0"/>
                  </a:lnTo>
                  <a:close/>
                </a:path>
                <a:path w="2912745" h="1779905">
                  <a:moveTo>
                    <a:pt x="2836544" y="229870"/>
                  </a:moveTo>
                  <a:lnTo>
                    <a:pt x="2798444" y="229870"/>
                  </a:lnTo>
                  <a:lnTo>
                    <a:pt x="2855594" y="344170"/>
                  </a:lnTo>
                  <a:lnTo>
                    <a:pt x="2903219" y="248920"/>
                  </a:lnTo>
                  <a:lnTo>
                    <a:pt x="2836544" y="248920"/>
                  </a:lnTo>
                  <a:lnTo>
                    <a:pt x="2836544" y="229870"/>
                  </a:lnTo>
                  <a:close/>
                </a:path>
                <a:path w="2912745" h="1779905">
                  <a:moveTo>
                    <a:pt x="2836544" y="19050"/>
                  </a:moveTo>
                  <a:lnTo>
                    <a:pt x="2836544" y="248920"/>
                  </a:lnTo>
                  <a:lnTo>
                    <a:pt x="2874644" y="248920"/>
                  </a:lnTo>
                  <a:lnTo>
                    <a:pt x="2874644" y="38100"/>
                  </a:lnTo>
                  <a:lnTo>
                    <a:pt x="2855594" y="38100"/>
                  </a:lnTo>
                  <a:lnTo>
                    <a:pt x="2836544" y="19050"/>
                  </a:lnTo>
                  <a:close/>
                </a:path>
                <a:path w="2912745" h="1779905">
                  <a:moveTo>
                    <a:pt x="2912744" y="229870"/>
                  </a:moveTo>
                  <a:lnTo>
                    <a:pt x="2874644" y="229870"/>
                  </a:lnTo>
                  <a:lnTo>
                    <a:pt x="2874644" y="248920"/>
                  </a:lnTo>
                  <a:lnTo>
                    <a:pt x="2903219" y="248920"/>
                  </a:lnTo>
                  <a:lnTo>
                    <a:pt x="2912744" y="229870"/>
                  </a:lnTo>
                  <a:close/>
                </a:path>
                <a:path w="2912745" h="1779905">
                  <a:moveTo>
                    <a:pt x="38100" y="19050"/>
                  </a:moveTo>
                  <a:lnTo>
                    <a:pt x="19050" y="38100"/>
                  </a:lnTo>
                  <a:lnTo>
                    <a:pt x="38100" y="38100"/>
                  </a:lnTo>
                  <a:lnTo>
                    <a:pt x="38100" y="19050"/>
                  </a:lnTo>
                  <a:close/>
                </a:path>
                <a:path w="2912745" h="1779905">
                  <a:moveTo>
                    <a:pt x="2836544" y="19050"/>
                  </a:moveTo>
                  <a:lnTo>
                    <a:pt x="38100" y="19050"/>
                  </a:lnTo>
                  <a:lnTo>
                    <a:pt x="38100" y="38100"/>
                  </a:lnTo>
                  <a:lnTo>
                    <a:pt x="2836544" y="38100"/>
                  </a:lnTo>
                  <a:lnTo>
                    <a:pt x="2836544" y="19050"/>
                  </a:lnTo>
                  <a:close/>
                </a:path>
                <a:path w="2912745" h="1779905">
                  <a:moveTo>
                    <a:pt x="2874644" y="19050"/>
                  </a:moveTo>
                  <a:lnTo>
                    <a:pt x="2836544" y="19050"/>
                  </a:lnTo>
                  <a:lnTo>
                    <a:pt x="2855594" y="38100"/>
                  </a:lnTo>
                  <a:lnTo>
                    <a:pt x="2874644" y="38100"/>
                  </a:lnTo>
                  <a:lnTo>
                    <a:pt x="2874644" y="1905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53600" y="1307591"/>
            <a:ext cx="3006852" cy="597560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6971" y="6246875"/>
            <a:ext cx="6677025" cy="3507104"/>
            <a:chOff x="156971" y="6246875"/>
            <a:chExt cx="6677025" cy="3507104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971" y="6246875"/>
              <a:ext cx="6676644" cy="350672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85793" y="6503670"/>
              <a:ext cx="0" cy="2926080"/>
            </a:xfrm>
            <a:custGeom>
              <a:avLst/>
              <a:gdLst/>
              <a:ahLst/>
              <a:cxnLst/>
              <a:rect l="l" t="t" r="r" b="b"/>
              <a:pathLst>
                <a:path h="2926079">
                  <a:moveTo>
                    <a:pt x="0" y="0"/>
                  </a:moveTo>
                  <a:lnTo>
                    <a:pt x="0" y="2926079"/>
                  </a:lnTo>
                </a:path>
              </a:pathLst>
            </a:custGeom>
            <a:ln w="38100">
              <a:solidFill>
                <a:srgbClr val="E7E6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45423" y="7478266"/>
            <a:ext cx="4442460" cy="223266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084325" y="5744717"/>
            <a:ext cx="8561705" cy="0"/>
          </a:xfrm>
          <a:custGeom>
            <a:avLst/>
            <a:gdLst/>
            <a:ahLst/>
            <a:cxnLst/>
            <a:rect l="l" t="t" r="r" b="b"/>
            <a:pathLst>
              <a:path w="8561705">
                <a:moveTo>
                  <a:pt x="0" y="0"/>
                </a:moveTo>
                <a:lnTo>
                  <a:pt x="8561451" y="0"/>
                </a:lnTo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90490" y="4996434"/>
            <a:ext cx="3971925" cy="1198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77389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333333"/>
                </a:solidFill>
                <a:latin typeface="Calibri"/>
                <a:cs typeface="Calibri"/>
              </a:rPr>
              <a:t>Training</a:t>
            </a:r>
            <a:r>
              <a:rPr sz="2800" b="1" spc="-2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333333"/>
                </a:solidFill>
                <a:latin typeface="Calibri"/>
                <a:cs typeface="Calibri"/>
              </a:rPr>
              <a:t>Data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15"/>
              </a:spcBef>
            </a:pPr>
            <a:r>
              <a:rPr sz="2800" b="1" spc="-5" dirty="0">
                <a:solidFill>
                  <a:srgbClr val="333333"/>
                </a:solidFill>
                <a:latin typeface="Calibri"/>
                <a:cs typeface="Calibri"/>
              </a:rPr>
              <a:t>Inferred</a:t>
            </a:r>
            <a:r>
              <a:rPr sz="2800" b="1" spc="2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333333"/>
                </a:solidFill>
                <a:latin typeface="Calibri"/>
                <a:cs typeface="Calibri"/>
              </a:rPr>
              <a:t>Hidden </a:t>
            </a:r>
            <a:r>
              <a:rPr sz="2800" b="1" spc="-10" dirty="0">
                <a:solidFill>
                  <a:srgbClr val="333333"/>
                </a:solidFill>
                <a:latin typeface="Calibri"/>
                <a:cs typeface="Calibri"/>
              </a:rPr>
              <a:t>Physics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43840" y="1214627"/>
            <a:ext cx="1812036" cy="153009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78440" y="85343"/>
            <a:ext cx="1758696" cy="98602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798" y="3732660"/>
            <a:ext cx="8252983" cy="552314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8483" y="251459"/>
            <a:ext cx="12515850" cy="1137285"/>
            <a:chOff x="488483" y="251459"/>
            <a:chExt cx="12515850" cy="11372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483" y="373487"/>
              <a:ext cx="4204612" cy="5784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5779" y="251459"/>
              <a:ext cx="8668512" cy="113690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2800" y="117729"/>
            <a:ext cx="122351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spc="-5" dirty="0">
                <a:solidFill>
                  <a:srgbClr val="5F0000"/>
                </a:solidFill>
                <a:latin typeface="Calibri"/>
                <a:cs typeface="Calibri"/>
              </a:rPr>
              <a:t>Heat</a:t>
            </a:r>
            <a:r>
              <a:rPr sz="6000" b="0" dirty="0">
                <a:solidFill>
                  <a:srgbClr val="5F0000"/>
                </a:solidFill>
                <a:latin typeface="Calibri"/>
                <a:cs typeface="Calibri"/>
              </a:rPr>
              <a:t> Transfer</a:t>
            </a:r>
            <a:r>
              <a:rPr sz="4000" b="0" dirty="0">
                <a:solidFill>
                  <a:srgbClr val="5F0000"/>
                </a:solidFill>
                <a:latin typeface="Calibri"/>
                <a:cs typeface="Calibri"/>
              </a:rPr>
              <a:t>:</a:t>
            </a:r>
            <a:r>
              <a:rPr sz="4000" b="0" spc="-2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4000" b="0" spc="-10" dirty="0">
                <a:solidFill>
                  <a:srgbClr val="5F0000"/>
                </a:solidFill>
                <a:latin typeface="Calibri"/>
                <a:cs typeface="Calibri"/>
              </a:rPr>
              <a:t>Hidden</a:t>
            </a:r>
            <a:r>
              <a:rPr sz="4000" b="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4000" b="0" spc="-10" dirty="0">
                <a:solidFill>
                  <a:srgbClr val="5F0000"/>
                </a:solidFill>
                <a:latin typeface="Calibri"/>
                <a:cs typeface="Calibri"/>
              </a:rPr>
              <a:t>Thermal</a:t>
            </a:r>
            <a:r>
              <a:rPr sz="4000" b="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4000" b="0" spc="-5" dirty="0">
                <a:solidFill>
                  <a:srgbClr val="5F0000"/>
                </a:solidFill>
                <a:latin typeface="Calibri"/>
                <a:cs typeface="Calibri"/>
              </a:rPr>
              <a:t>Boundary</a:t>
            </a:r>
            <a:r>
              <a:rPr sz="4000" b="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4000" b="0" spc="-10" dirty="0">
                <a:solidFill>
                  <a:srgbClr val="5F0000"/>
                </a:solidFill>
                <a:latin typeface="Calibri"/>
                <a:cs typeface="Calibri"/>
              </a:rPr>
              <a:t>Conditions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951" y="1354327"/>
            <a:ext cx="12287250" cy="1977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latin typeface="Calibri"/>
                <a:cs typeface="Calibri"/>
              </a:rPr>
              <a:t>We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can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simulate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5" dirty="0">
                <a:latin typeface="Calibri"/>
                <a:cs typeface="Calibri"/>
              </a:rPr>
              <a:t> flow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but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not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HT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because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lack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thermal BC.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latin typeface="Calibri"/>
                <a:cs typeface="Calibri"/>
              </a:rPr>
              <a:t>In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applications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5" dirty="0">
                <a:latin typeface="Calibri"/>
                <a:cs typeface="Calibri"/>
              </a:rPr>
              <a:t> thermal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BC is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neither </a:t>
            </a:r>
            <a:r>
              <a:rPr sz="3200" dirty="0">
                <a:latin typeface="Calibri"/>
                <a:cs typeface="Calibri"/>
              </a:rPr>
              <a:t>constant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 </a:t>
            </a:r>
            <a:r>
              <a:rPr sz="3200" spc="-5" dirty="0">
                <a:latin typeface="Calibri"/>
                <a:cs typeface="Calibri"/>
              </a:rPr>
              <a:t>nor </a:t>
            </a:r>
            <a:r>
              <a:rPr sz="3200" dirty="0">
                <a:latin typeface="Calibri"/>
                <a:cs typeface="Calibri"/>
              </a:rPr>
              <a:t>constant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flux.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900" algn="l"/>
              </a:tabLst>
            </a:pPr>
            <a:r>
              <a:rPr sz="3200" dirty="0">
                <a:latin typeface="Calibri"/>
                <a:cs typeface="Calibri"/>
              </a:rPr>
              <a:t>We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assume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have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some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thermocouple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measurements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available.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900" algn="l"/>
              </a:tabLst>
            </a:pPr>
            <a:r>
              <a:rPr sz="3200" spc="-5" dirty="0">
                <a:latin typeface="Calibri"/>
                <a:cs typeface="Calibri"/>
              </a:rPr>
              <a:t>This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problem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5" dirty="0">
                <a:latin typeface="Calibri"/>
                <a:cs typeface="Calibri"/>
              </a:rPr>
              <a:t>ill-posed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classical </a:t>
            </a:r>
            <a:r>
              <a:rPr sz="3200" spc="-5" dirty="0">
                <a:latin typeface="Calibri"/>
                <a:cs typeface="Calibri"/>
              </a:rPr>
              <a:t>methods.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785" y="1868105"/>
            <a:ext cx="11509761" cy="635456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92807" y="179831"/>
            <a:ext cx="9027160" cy="1009015"/>
            <a:chOff x="1892807" y="179831"/>
            <a:chExt cx="9027160" cy="1009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2807" y="462868"/>
              <a:ext cx="900684" cy="3286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8231" y="179831"/>
              <a:ext cx="8301228" cy="100888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2261" y="283591"/>
            <a:ext cx="8771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dirty="0">
                <a:solidFill>
                  <a:srgbClr val="5F0000"/>
                </a:solidFill>
                <a:latin typeface="Calibri"/>
                <a:cs typeface="Calibri"/>
              </a:rPr>
              <a:t>PINN</a:t>
            </a:r>
            <a:r>
              <a:rPr b="0" spc="-1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5F0000"/>
                </a:solidFill>
                <a:latin typeface="Calibri"/>
                <a:cs typeface="Calibri"/>
              </a:rPr>
              <a:t>Formulation</a:t>
            </a:r>
            <a:r>
              <a:rPr b="0" spc="-3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5F0000"/>
                </a:solidFill>
                <a:latin typeface="Calibri"/>
                <a:cs typeface="Calibri"/>
              </a:rPr>
              <a:t>for</a:t>
            </a:r>
            <a:r>
              <a:rPr b="0" spc="-1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5F0000"/>
                </a:solidFill>
                <a:latin typeface="Calibri"/>
                <a:cs typeface="Calibri"/>
              </a:rPr>
              <a:t>Convective</a:t>
            </a:r>
            <a:r>
              <a:rPr b="0" spc="-3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5F0000"/>
                </a:solidFill>
                <a:latin typeface="Calibri"/>
                <a:cs typeface="Calibri"/>
              </a:rPr>
              <a:t>Heat</a:t>
            </a:r>
            <a:r>
              <a:rPr b="0" spc="-2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5F0000"/>
                </a:solidFill>
                <a:latin typeface="Calibri"/>
                <a:cs typeface="Calibri"/>
              </a:rPr>
              <a:t>Transfer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2276" y="565153"/>
            <a:ext cx="9637183" cy="52363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830" y="6250799"/>
            <a:ext cx="4518271" cy="29781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7446" y="6170574"/>
            <a:ext cx="4335550" cy="30256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0192" y="3759"/>
            <a:ext cx="80943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Discover</a:t>
            </a:r>
            <a:r>
              <a:rPr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constant</a:t>
            </a:r>
            <a:r>
              <a:rPr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Temperature</a:t>
            </a:r>
            <a:r>
              <a:rPr b="0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000000"/>
                </a:solidFill>
                <a:latin typeface="Calibri"/>
                <a:cs typeface="Calibri"/>
              </a:rPr>
              <a:t>Cylinder</a:t>
            </a: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23915" y="5416308"/>
            <a:ext cx="1735594" cy="146135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26" y="163769"/>
            <a:ext cx="8245001" cy="4276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57" y="3759"/>
            <a:ext cx="82664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Discover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constant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Temperature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Cylinder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695" y="1985674"/>
            <a:ext cx="12254044" cy="65728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3967" y="912368"/>
            <a:ext cx="10123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Wingdings"/>
                <a:cs typeface="Wingdings"/>
              </a:rPr>
              <a:t></a:t>
            </a:r>
            <a:r>
              <a:rPr sz="3600" spc="37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Calibri"/>
                <a:cs typeface="Calibri"/>
              </a:rPr>
              <a:t>Place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thermocouple</a:t>
            </a:r>
            <a:r>
              <a:rPr sz="3600" spc="-4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on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the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front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stagnation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point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26" y="163769"/>
            <a:ext cx="8245001" cy="4276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57" y="3759"/>
            <a:ext cx="82664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Discover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constant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Temperature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Cylinder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9584" y="912368"/>
            <a:ext cx="92348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Wingdings"/>
                <a:cs typeface="Wingdings"/>
              </a:rPr>
              <a:t></a:t>
            </a:r>
            <a:r>
              <a:rPr sz="3600" spc="37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Calibri"/>
                <a:cs typeface="Calibri"/>
              </a:rPr>
              <a:t>Place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a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thermocouple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on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rear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stagnation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point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281" y="1658996"/>
            <a:ext cx="11333033" cy="661994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26" y="163769"/>
            <a:ext cx="8245001" cy="4276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57" y="3759"/>
            <a:ext cx="82664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Discover</a:t>
            </a:r>
            <a:r>
              <a:rPr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constant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Temperature</a:t>
            </a:r>
            <a:r>
              <a:rPr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0000"/>
                </a:solidFill>
                <a:latin typeface="Calibri"/>
                <a:cs typeface="Calibri"/>
              </a:rPr>
              <a:t>Cylinder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3604" y="912368"/>
            <a:ext cx="11047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Wingdings"/>
                <a:cs typeface="Wingdings"/>
              </a:rPr>
              <a:t></a:t>
            </a:r>
            <a:r>
              <a:rPr sz="3600" spc="38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Calibri"/>
                <a:cs typeface="Calibri"/>
              </a:rPr>
              <a:t>Place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two</a:t>
            </a:r>
            <a:r>
              <a:rPr sz="3600" dirty="0">
                <a:latin typeface="Calibri"/>
                <a:cs typeface="Calibri"/>
              </a:rPr>
              <a:t> thermocouples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close</a:t>
            </a:r>
            <a:r>
              <a:rPr sz="3600" spc="-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to </a:t>
            </a:r>
            <a:r>
              <a:rPr sz="3600" spc="-5" dirty="0">
                <a:latin typeface="Calibri"/>
                <a:cs typeface="Calibri"/>
              </a:rPr>
              <a:t>front</a:t>
            </a:r>
            <a:r>
              <a:rPr sz="3600" spc="-3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stagnation</a:t>
            </a:r>
            <a:r>
              <a:rPr sz="3600" spc="-1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point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391" y="1939484"/>
            <a:ext cx="12347737" cy="658060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39623"/>
            <a:ext cx="12075160" cy="9250680"/>
            <a:chOff x="304800" y="39623"/>
            <a:chExt cx="12075160" cy="9250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9906" y="3260729"/>
              <a:ext cx="10637153" cy="60295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7051" y="513658"/>
              <a:ext cx="11582552" cy="2768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39623"/>
              <a:ext cx="5283708" cy="100888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563" y="144018"/>
            <a:ext cx="4711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5F0000"/>
                </a:solidFill>
                <a:latin typeface="Calibri"/>
                <a:cs typeface="Calibri"/>
              </a:rPr>
              <a:t>Active</a:t>
            </a:r>
            <a:r>
              <a:rPr spc="-4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F0000"/>
                </a:solidFill>
                <a:latin typeface="Calibri"/>
                <a:cs typeface="Calibri"/>
              </a:rPr>
              <a:t>Sensor</a:t>
            </a:r>
            <a:r>
              <a:rPr spc="-4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5F0000"/>
                </a:solidFill>
                <a:latin typeface="Calibri"/>
                <a:cs typeface="Calibri"/>
              </a:rPr>
              <a:t>Placement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54" y="1533965"/>
            <a:ext cx="12603758" cy="668772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391411"/>
            <a:ext cx="12406884" cy="69783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4485" y="245821"/>
            <a:ext cx="91325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NVIDIA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uses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PINNs </a:t>
            </a:r>
            <a:r>
              <a:rPr dirty="0">
                <a:latin typeface="Calibri"/>
                <a:cs typeface="Calibri"/>
              </a:rPr>
              <a:t>to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design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the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new</a:t>
            </a:r>
            <a:r>
              <a:rPr spc="-5" dirty="0">
                <a:latin typeface="Calibri"/>
                <a:cs typeface="Calibri"/>
              </a:rPr>
              <a:t> GPU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chips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8140" y="883708"/>
            <a:ext cx="6944131" cy="692704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3452895" algn="l"/>
              </a:tabLst>
            </a:pPr>
            <a:r>
              <a:rPr sz="4400" spc="-6" dirty="0"/>
              <a:t>Implication</a:t>
            </a:r>
            <a:r>
              <a:rPr lang="en-US" sz="4400" spc="-6" dirty="0"/>
              <a:t>s </a:t>
            </a:r>
            <a:r>
              <a:rPr sz="4400" dirty="0"/>
              <a:t>of</a:t>
            </a:r>
            <a:r>
              <a:rPr sz="4400" spc="-85" dirty="0"/>
              <a:t> </a:t>
            </a:r>
            <a:r>
              <a:rPr lang="en-US" sz="4400" spc="-6" dirty="0"/>
              <a:t>UPT</a:t>
            </a:r>
            <a:endParaRPr sz="4400" spc="-6" dirty="0"/>
          </a:p>
        </p:txBody>
      </p:sp>
      <p:sp>
        <p:nvSpPr>
          <p:cNvPr id="5" name="object 5"/>
          <p:cNvSpPr txBox="1"/>
          <p:nvPr/>
        </p:nvSpPr>
        <p:spPr>
          <a:xfrm>
            <a:off x="1500705" y="1912739"/>
            <a:ext cx="9679463" cy="6639214"/>
          </a:xfrm>
          <a:prstGeom prst="rect">
            <a:avLst/>
          </a:prstGeom>
        </p:spPr>
        <p:txBody>
          <a:bodyPr vert="horz" wrap="square" lIns="0" tIns="16217" rIns="0" bIns="0" rtlCol="0">
            <a:spAutoFit/>
          </a:bodyPr>
          <a:lstStyle/>
          <a:p>
            <a:pPr marL="431708" marR="6178" indent="-417035">
              <a:lnSpc>
                <a:spcPct val="99800"/>
              </a:lnSpc>
              <a:spcBef>
                <a:spcPts val="128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feedforward network with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 linear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output 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layer and at least one hidden layer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with 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any “squashing”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activation function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(such  as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logistic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sigmoid) can</a:t>
            </a:r>
            <a:r>
              <a:rPr sz="3892" spc="-18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approximate:</a:t>
            </a:r>
            <a:endParaRPr sz="3892" dirty="0">
              <a:latin typeface="Arial"/>
              <a:cs typeface="Arial"/>
            </a:endParaRPr>
          </a:p>
          <a:p>
            <a:pPr marL="910526" marR="1033320" lvl="1" indent="-339806">
              <a:lnSpc>
                <a:spcPts val="4049"/>
              </a:lnSpc>
              <a:spcBef>
                <a:spcPts val="936"/>
              </a:spcBef>
              <a:buChar char="–"/>
              <a:tabLst>
                <a:tab pos="919022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Any Borel measurable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 from</a:t>
            </a:r>
            <a:r>
              <a:rPr sz="3405" spc="-73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one 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finite-dimensional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space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to</a:t>
            </a:r>
            <a:r>
              <a:rPr sz="3405" spc="6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another</a:t>
            </a:r>
            <a:endParaRPr sz="3405" dirty="0">
              <a:latin typeface="Arial"/>
              <a:cs typeface="Arial"/>
            </a:endParaRPr>
          </a:p>
          <a:p>
            <a:pPr marL="919022" lvl="1" indent="-348301">
              <a:spcBef>
                <a:spcPts val="736"/>
              </a:spcBef>
              <a:buChar char="–"/>
              <a:tabLst>
                <a:tab pos="919022" algn="l"/>
              </a:tabLst>
            </a:pP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With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any desired non-zero amount of</a:t>
            </a:r>
            <a:r>
              <a:rPr sz="3405" spc="-73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error</a:t>
            </a:r>
            <a:endParaRPr sz="3405" dirty="0">
              <a:latin typeface="Arial"/>
              <a:cs typeface="Arial"/>
            </a:endParaRPr>
          </a:p>
          <a:p>
            <a:pPr marL="910526" marR="118932" lvl="1" indent="-339806">
              <a:lnSpc>
                <a:spcPct val="102000"/>
              </a:lnSpc>
              <a:spcBef>
                <a:spcPts val="693"/>
              </a:spcBef>
              <a:buChar char="–"/>
              <a:tabLst>
                <a:tab pos="919022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Provided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the network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is given enough</a:t>
            </a:r>
            <a:r>
              <a:rPr sz="3405" spc="-73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hidden 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units</a:t>
            </a:r>
            <a:endParaRPr sz="3405" dirty="0">
              <a:latin typeface="Arial"/>
              <a:cs typeface="Arial"/>
            </a:endParaRPr>
          </a:p>
          <a:p>
            <a:pPr marL="432481" indent="-417035">
              <a:spcBef>
                <a:spcPts val="864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i="1" spc="-6" dirty="0">
                <a:solidFill>
                  <a:srgbClr val="FF0000"/>
                </a:solidFill>
                <a:latin typeface="Arial"/>
                <a:cs typeface="Arial"/>
              </a:rPr>
              <a:t>The derivatives </a:t>
            </a:r>
            <a:r>
              <a:rPr sz="3892" i="1" dirty="0">
                <a:solidFill>
                  <a:srgbClr val="FF0000"/>
                </a:solidFill>
                <a:latin typeface="Arial"/>
                <a:cs typeface="Arial"/>
              </a:rPr>
              <a:t>of </a:t>
            </a:r>
            <a:r>
              <a:rPr sz="3892" i="1" spc="-6" dirty="0">
                <a:solidFill>
                  <a:srgbClr val="FF0000"/>
                </a:solidFill>
                <a:latin typeface="Arial"/>
                <a:cs typeface="Arial"/>
              </a:rPr>
              <a:t>the network </a:t>
            </a:r>
            <a:r>
              <a:rPr sz="3892" i="1" dirty="0">
                <a:solidFill>
                  <a:srgbClr val="FF0000"/>
                </a:solidFill>
                <a:latin typeface="Arial"/>
                <a:cs typeface="Arial"/>
              </a:rPr>
              <a:t>can also</a:t>
            </a:r>
            <a:r>
              <a:rPr lang="en-US" sz="3892" i="1" dirty="0">
                <a:solidFill>
                  <a:srgbClr val="FF0000"/>
                </a:solidFill>
                <a:latin typeface="Arial"/>
                <a:cs typeface="Arial"/>
              </a:rPr>
              <a:t> approximate derivates of the function</a:t>
            </a:r>
            <a:endParaRPr sz="3892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132" y="1730207"/>
            <a:ext cx="11676494" cy="66197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96744" y="574929"/>
            <a:ext cx="8464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8204" algn="l"/>
              </a:tabLst>
            </a:pPr>
            <a:r>
              <a:rPr dirty="0">
                <a:latin typeface="Comic Sans MS"/>
                <a:cs typeface="Comic Sans MS"/>
              </a:rPr>
              <a:t>Do </a:t>
            </a:r>
            <a:r>
              <a:rPr spc="-5" dirty="0">
                <a:latin typeface="Comic Sans MS"/>
                <a:cs typeface="Comic Sans MS"/>
              </a:rPr>
              <a:t>we</a:t>
            </a:r>
            <a:r>
              <a:rPr spc="5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need</a:t>
            </a:r>
            <a:r>
              <a:rPr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to	</a:t>
            </a:r>
            <a:r>
              <a:rPr spc="-10" dirty="0">
                <a:latin typeface="Comic Sans MS"/>
                <a:cs typeface="Comic Sans MS"/>
              </a:rPr>
              <a:t>teach</a:t>
            </a:r>
            <a:r>
              <a:rPr spc="-30" dirty="0">
                <a:latin typeface="Comic Sans MS"/>
                <a:cs typeface="Comic Sans MS"/>
              </a:rPr>
              <a:t> </a:t>
            </a:r>
            <a:r>
              <a:rPr spc="-5" dirty="0">
                <a:latin typeface="Comic Sans MS"/>
                <a:cs typeface="Comic Sans MS"/>
              </a:rPr>
              <a:t>Robots</a:t>
            </a:r>
            <a:r>
              <a:rPr spc="-45" dirty="0">
                <a:latin typeface="Comic Sans MS"/>
                <a:cs typeface="Comic Sans MS"/>
              </a:rPr>
              <a:t> </a:t>
            </a:r>
            <a:r>
              <a:rPr dirty="0">
                <a:latin typeface="Comic Sans MS"/>
                <a:cs typeface="Comic Sans MS"/>
              </a:rPr>
              <a:t>calculus?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310" y="770230"/>
            <a:ext cx="12368677" cy="839342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304" y="6040241"/>
            <a:ext cx="10817979" cy="34739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3471" y="557085"/>
            <a:ext cx="7116573" cy="45475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9583" y="2199330"/>
            <a:ext cx="3920585" cy="34043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6863" y="223380"/>
            <a:ext cx="3402669" cy="1715147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373" y="362926"/>
            <a:ext cx="12647982" cy="899900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32" y="466820"/>
            <a:ext cx="12884515" cy="882567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82" y="473409"/>
            <a:ext cx="12630307" cy="897899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719" y="468209"/>
            <a:ext cx="12386098" cy="872820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" y="523657"/>
            <a:ext cx="12870734" cy="903853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07" y="492632"/>
            <a:ext cx="12861925" cy="251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400" dirty="0">
                <a:latin typeface="Times New Roman"/>
                <a:cs typeface="Times New Roman"/>
              </a:rPr>
              <a:t>The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second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operator</a:t>
            </a:r>
            <a:r>
              <a:rPr sz="3400" spc="4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we</a:t>
            </a:r>
            <a:r>
              <a:rPr sz="3400" spc="1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approximate</a:t>
            </a:r>
            <a:r>
              <a:rPr sz="3400" spc="4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is</a:t>
            </a:r>
            <a:r>
              <a:rPr sz="3400" spc="20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a</a:t>
            </a:r>
            <a:r>
              <a:rPr sz="3400" b="1" spc="20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2D</a:t>
            </a:r>
            <a:r>
              <a:rPr sz="3400" b="1" spc="10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Riesz</a:t>
            </a:r>
            <a:r>
              <a:rPr sz="3400" b="1" spc="15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fractional</a:t>
            </a:r>
            <a:r>
              <a:rPr sz="3400" b="1" spc="35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Laplacian</a:t>
            </a:r>
            <a:endParaRPr sz="3400">
              <a:latin typeface="Times New Roman"/>
              <a:cs typeface="Times New Roman"/>
            </a:endParaRPr>
          </a:p>
          <a:p>
            <a:pPr marL="106680" algn="ctr">
              <a:lnSpc>
                <a:spcPct val="100000"/>
              </a:lnSpc>
              <a:spcBef>
                <a:spcPts val="15"/>
              </a:spcBef>
              <a:tabLst>
                <a:tab pos="2324735" algn="l"/>
              </a:tabLst>
            </a:pPr>
            <a:r>
              <a:rPr sz="3400" i="1" spc="5" dirty="0">
                <a:latin typeface="Times New Roman"/>
                <a:cs typeface="Times New Roman"/>
              </a:rPr>
              <a:t>D</a:t>
            </a:r>
            <a:r>
              <a:rPr sz="3375" i="1" spc="7" baseline="24691" dirty="0">
                <a:latin typeface="Times New Roman"/>
                <a:cs typeface="Times New Roman"/>
              </a:rPr>
              <a:t>α</a:t>
            </a:r>
            <a:r>
              <a:rPr sz="3375" i="1" spc="450" baseline="24691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=</a:t>
            </a:r>
            <a:r>
              <a:rPr sz="3400" spc="10" dirty="0">
                <a:latin typeface="Times New Roman"/>
                <a:cs typeface="Times New Roman"/>
              </a:rPr>
              <a:t> </a:t>
            </a:r>
            <a:r>
              <a:rPr sz="3400" spc="5" dirty="0">
                <a:latin typeface="Times New Roman"/>
                <a:cs typeface="Times New Roman"/>
              </a:rPr>
              <a:t>(-∆)</a:t>
            </a:r>
            <a:r>
              <a:rPr sz="3375" i="1" spc="7" baseline="24691" dirty="0">
                <a:latin typeface="Times New Roman"/>
                <a:cs typeface="Times New Roman"/>
              </a:rPr>
              <a:t>α</a:t>
            </a:r>
            <a:r>
              <a:rPr sz="3375" spc="7" baseline="24691" dirty="0">
                <a:latin typeface="Times New Roman"/>
                <a:cs typeface="Times New Roman"/>
              </a:rPr>
              <a:t>/2	</a:t>
            </a:r>
            <a:r>
              <a:rPr sz="3400" dirty="0">
                <a:latin typeface="Times New Roman"/>
                <a:cs typeface="Times New Roman"/>
              </a:rPr>
              <a:t>defined</a:t>
            </a:r>
            <a:r>
              <a:rPr sz="3400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on</a:t>
            </a:r>
            <a:r>
              <a:rPr sz="3400" spc="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a</a:t>
            </a:r>
            <a:r>
              <a:rPr sz="3400" spc="-1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unit</a:t>
            </a:r>
            <a:r>
              <a:rPr sz="3400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disk</a:t>
            </a: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 marL="2413000" marR="257810" indent="-1485265">
              <a:lnSpc>
                <a:spcPct val="101000"/>
              </a:lnSpc>
              <a:spcBef>
                <a:spcPts val="5"/>
              </a:spcBef>
              <a:tabLst>
                <a:tab pos="4636770" algn="l"/>
              </a:tabLst>
            </a:pP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The</a:t>
            </a:r>
            <a:r>
              <a:rPr sz="31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function</a:t>
            </a:r>
            <a:r>
              <a:rPr sz="3100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space</a:t>
            </a:r>
            <a:r>
              <a:rPr sz="31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sz="3075" spc="22" baseline="-20325" dirty="0">
                <a:solidFill>
                  <a:srgbClr val="FF0000"/>
                </a:solidFill>
                <a:latin typeface="Times New Roman"/>
                <a:cs typeface="Times New Roman"/>
              </a:rPr>
              <a:t>1	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where</a:t>
            </a:r>
            <a:r>
              <a:rPr sz="31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u</a:t>
            </a:r>
            <a:r>
              <a:rPr sz="3100" i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stays</a:t>
            </a:r>
            <a:r>
              <a:rPr sz="31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sz="31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now</a:t>
            </a:r>
            <a:r>
              <a:rPr sz="31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assumed</a:t>
            </a:r>
            <a:r>
              <a:rPr sz="3100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to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 be</a:t>
            </a:r>
            <a:r>
              <a:rPr sz="31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an</a:t>
            </a:r>
            <a:r>
              <a:rPr sz="31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orthogonal </a:t>
            </a:r>
            <a:r>
              <a:rPr sz="3100" spc="-7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polynomial</a:t>
            </a:r>
            <a:r>
              <a:rPr sz="31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space</a:t>
            </a:r>
            <a:r>
              <a:rPr sz="31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spanned</a:t>
            </a:r>
            <a:r>
              <a:rPr sz="31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by</a:t>
            </a:r>
            <a:r>
              <a:rPr sz="31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5" dirty="0">
                <a:solidFill>
                  <a:srgbClr val="FF0000"/>
                </a:solidFill>
                <a:latin typeface="Times New Roman"/>
                <a:cs typeface="Times New Roman"/>
              </a:rPr>
              <a:t>36</a:t>
            </a:r>
            <a:r>
              <a:rPr sz="31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Zernike</a:t>
            </a:r>
            <a:r>
              <a:rPr sz="31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100" spc="10" dirty="0">
                <a:solidFill>
                  <a:srgbClr val="FF0000"/>
                </a:solidFill>
                <a:latin typeface="Times New Roman"/>
                <a:cs typeface="Times New Roman"/>
              </a:rPr>
              <a:t>polynomials:</a:t>
            </a:r>
            <a:endParaRPr sz="31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01" y="3912961"/>
            <a:ext cx="5725779" cy="57577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56071" y="8613691"/>
            <a:ext cx="6202045" cy="7137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  <a:tabLst>
                <a:tab pos="5524500" algn="l"/>
              </a:tabLst>
            </a:pPr>
            <a:r>
              <a:rPr sz="3100" spc="15" dirty="0">
                <a:latin typeface="Times New Roman"/>
                <a:cs typeface="Times New Roman"/>
              </a:rPr>
              <a:t>The</a:t>
            </a:r>
            <a:r>
              <a:rPr sz="3100" spc="10" dirty="0">
                <a:latin typeface="Times New Roman"/>
                <a:cs typeface="Times New Roman"/>
              </a:rPr>
              <a:t> first</a:t>
            </a:r>
            <a:r>
              <a:rPr sz="3100" spc="-5" dirty="0">
                <a:latin typeface="Times New Roman"/>
                <a:cs typeface="Times New Roman"/>
              </a:rPr>
              <a:t> </a:t>
            </a:r>
            <a:r>
              <a:rPr sz="3100" spc="15" dirty="0">
                <a:latin typeface="Times New Roman"/>
                <a:cs typeface="Times New Roman"/>
              </a:rPr>
              <a:t>21</a:t>
            </a:r>
            <a:r>
              <a:rPr sz="3100" spc="10" dirty="0">
                <a:latin typeface="Times New Roman"/>
                <a:cs typeface="Times New Roman"/>
              </a:rPr>
              <a:t> Zernike</a:t>
            </a:r>
            <a:r>
              <a:rPr sz="3100" spc="-15" dirty="0">
                <a:latin typeface="Times New Roman"/>
                <a:cs typeface="Times New Roman"/>
              </a:rPr>
              <a:t> </a:t>
            </a:r>
            <a:r>
              <a:rPr sz="3100" spc="15" dirty="0">
                <a:latin typeface="Times New Roman"/>
                <a:cs typeface="Times New Roman"/>
              </a:rPr>
              <a:t>polynomials	</a:t>
            </a:r>
            <a:r>
              <a:rPr sz="6750" i="1" spc="480" baseline="-5555" dirty="0">
                <a:latin typeface="Times New Roman"/>
                <a:cs typeface="Times New Roman"/>
              </a:rPr>
              <a:t>Z</a:t>
            </a:r>
            <a:r>
              <a:rPr sz="3900" i="1" spc="480" baseline="33119" dirty="0">
                <a:latin typeface="Times New Roman"/>
                <a:cs typeface="Times New Roman"/>
              </a:rPr>
              <a:t>m</a:t>
            </a:r>
            <a:endParaRPr sz="3900" baseline="33119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4477" y="3291255"/>
            <a:ext cx="74104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250" algn="l"/>
              </a:tabLst>
            </a:pPr>
            <a:r>
              <a:rPr sz="1950" dirty="0">
                <a:latin typeface="Times New Roman"/>
                <a:cs typeface="Times New Roman"/>
              </a:rPr>
              <a:t>7	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0282" y="3837916"/>
            <a:ext cx="14986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latin typeface="Times New Roman"/>
                <a:cs typeface="Times New Roman"/>
              </a:rPr>
              <a:t>1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89128" y="4134246"/>
            <a:ext cx="112268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spc="45" dirty="0">
                <a:latin typeface="Times New Roman"/>
                <a:cs typeface="Times New Roman"/>
              </a:rPr>
              <a:t>n</a:t>
            </a:r>
            <a:r>
              <a:rPr sz="1950" spc="45" dirty="0">
                <a:latin typeface="Symbol"/>
                <a:cs typeface="Symbol"/>
              </a:rPr>
              <a:t></a:t>
            </a:r>
            <a:r>
              <a:rPr sz="1950" spc="45" dirty="0">
                <a:latin typeface="Times New Roman"/>
                <a:cs typeface="Times New Roman"/>
              </a:rPr>
              <a:t>0 </a:t>
            </a:r>
            <a:r>
              <a:rPr sz="1950" i="1" spc="80" dirty="0">
                <a:latin typeface="Times New Roman"/>
                <a:cs typeface="Times New Roman"/>
              </a:rPr>
              <a:t>m</a:t>
            </a:r>
            <a:r>
              <a:rPr sz="1950" spc="80" dirty="0">
                <a:latin typeface="Symbol"/>
                <a:cs typeface="Symbol"/>
              </a:rPr>
              <a:t></a:t>
            </a:r>
            <a:r>
              <a:rPr sz="1950" i="1" spc="80" dirty="0">
                <a:latin typeface="Times New Roman"/>
                <a:cs typeface="Times New Roman"/>
              </a:rPr>
              <a:t>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82512" y="3533871"/>
            <a:ext cx="205104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m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54870" y="3837916"/>
            <a:ext cx="74104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250" algn="l"/>
              </a:tabLst>
            </a:pPr>
            <a:r>
              <a:rPr sz="195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sz="1950" i="1" dirty="0">
                <a:solidFill>
                  <a:srgbClr val="FF0000"/>
                </a:solidFill>
                <a:latin typeface="Times New Roman"/>
                <a:cs typeface="Times New Roman"/>
              </a:rPr>
              <a:t>n	</a:t>
            </a:r>
            <a:r>
              <a:rPr sz="1950" i="1" dirty="0">
                <a:latin typeface="Times New Roman"/>
                <a:cs typeface="Times New Roman"/>
              </a:rPr>
              <a:t>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5351" y="4576331"/>
            <a:ext cx="205104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m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38865" y="4880378"/>
            <a:ext cx="14986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i="1" dirty="0">
                <a:latin typeface="Times New Roman"/>
                <a:cs typeface="Times New Roman"/>
              </a:rPr>
              <a:t>n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90502" y="3522330"/>
            <a:ext cx="2528570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0800">
              <a:lnSpc>
                <a:spcPts val="2230"/>
              </a:lnSpc>
              <a:spcBef>
                <a:spcPts val="110"/>
              </a:spcBef>
              <a:tabLst>
                <a:tab pos="508000" algn="l"/>
                <a:tab pos="1283970" algn="l"/>
              </a:tabLst>
            </a:pPr>
            <a:r>
              <a:rPr sz="3350" i="1" spc="20" dirty="0">
                <a:latin typeface="Times New Roman"/>
                <a:cs typeface="Times New Roman"/>
              </a:rPr>
              <a:t>V	</a:t>
            </a:r>
            <a:r>
              <a:rPr sz="3350" spc="15" dirty="0">
                <a:latin typeface="Symbol"/>
                <a:cs typeface="Symbol"/>
              </a:rPr>
              <a:t></a:t>
            </a:r>
            <a:r>
              <a:rPr sz="3350" spc="-95" dirty="0">
                <a:latin typeface="Times New Roman"/>
                <a:cs typeface="Times New Roman"/>
              </a:rPr>
              <a:t> </a:t>
            </a:r>
            <a:r>
              <a:rPr sz="5025" spc="22" baseline="34825" dirty="0">
                <a:latin typeface="Symbol"/>
                <a:cs typeface="Symbol"/>
              </a:rPr>
              <a:t></a:t>
            </a:r>
            <a:r>
              <a:rPr sz="5025" baseline="34825" dirty="0">
                <a:latin typeface="Times New Roman"/>
                <a:cs typeface="Times New Roman"/>
              </a:rPr>
              <a:t>	</a:t>
            </a:r>
            <a:r>
              <a:rPr sz="3350" spc="90" dirty="0">
                <a:latin typeface="Times New Roman"/>
                <a:cs typeface="Times New Roman"/>
              </a:rPr>
              <a:t>(</a:t>
            </a:r>
            <a:r>
              <a:rPr sz="3350" i="1" spc="175" dirty="0">
                <a:latin typeface="Times New Roman"/>
                <a:cs typeface="Times New Roman"/>
              </a:rPr>
              <a:t>r</a:t>
            </a:r>
            <a:r>
              <a:rPr sz="3350" spc="25" dirty="0">
                <a:latin typeface="Times New Roman"/>
                <a:cs typeface="Times New Roman"/>
              </a:rPr>
              <a:t>,</a:t>
            </a:r>
            <a:r>
              <a:rPr sz="3550" i="1" spc="-90" dirty="0">
                <a:latin typeface="Symbol"/>
                <a:cs typeface="Symbol"/>
              </a:rPr>
              <a:t></a:t>
            </a:r>
            <a:r>
              <a:rPr sz="3550" spc="-440" dirty="0">
                <a:latin typeface="Times New Roman"/>
                <a:cs typeface="Times New Roman"/>
              </a:rPr>
              <a:t> </a:t>
            </a:r>
            <a:r>
              <a:rPr sz="3350" spc="10" dirty="0">
                <a:latin typeface="Times New Roman"/>
                <a:cs typeface="Times New Roman"/>
              </a:rPr>
              <a:t>)</a:t>
            </a:r>
            <a:r>
              <a:rPr sz="3350" spc="-100" dirty="0">
                <a:latin typeface="Times New Roman"/>
                <a:cs typeface="Times New Roman"/>
              </a:rPr>
              <a:t> </a:t>
            </a:r>
            <a:r>
              <a:rPr sz="3350" spc="15" dirty="0">
                <a:latin typeface="Symbol"/>
                <a:cs typeface="Symbol"/>
              </a:rPr>
              <a:t></a:t>
            </a:r>
            <a:endParaRPr sz="3350">
              <a:latin typeface="Symbol"/>
              <a:cs typeface="Symbol"/>
            </a:endParaRPr>
          </a:p>
          <a:p>
            <a:pPr marR="208915" algn="ctr">
              <a:lnSpc>
                <a:spcPts val="1989"/>
              </a:lnSpc>
            </a:pPr>
            <a:r>
              <a:rPr sz="3350" i="1" spc="15" dirty="0">
                <a:latin typeface="Times New Roman"/>
                <a:cs typeface="Times New Roman"/>
              </a:rPr>
              <a:t>u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62169" y="3281860"/>
            <a:ext cx="23812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latin typeface="Symbol"/>
                <a:cs typeface="Symbol"/>
              </a:rPr>
              <a:t>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0861" y="3522330"/>
            <a:ext cx="5885180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53720" algn="l"/>
                <a:tab pos="1078230" algn="l"/>
                <a:tab pos="2290445" algn="l"/>
                <a:tab pos="5763895" algn="l"/>
              </a:tabLst>
            </a:pPr>
            <a:r>
              <a:rPr sz="3350" i="1" spc="15" dirty="0">
                <a:solidFill>
                  <a:srgbClr val="FF0000"/>
                </a:solidFill>
                <a:latin typeface="Times New Roman"/>
                <a:cs typeface="Times New Roman"/>
              </a:rPr>
              <a:t>a	</a:t>
            </a:r>
            <a:r>
              <a:rPr sz="3350" i="1" spc="15" dirty="0">
                <a:latin typeface="Times New Roman"/>
                <a:cs typeface="Times New Roman"/>
              </a:rPr>
              <a:t>Z	</a:t>
            </a:r>
            <a:r>
              <a:rPr sz="3350" spc="110" dirty="0">
                <a:latin typeface="Times New Roman"/>
                <a:cs typeface="Times New Roman"/>
              </a:rPr>
              <a:t>(</a:t>
            </a:r>
            <a:r>
              <a:rPr sz="3350" i="1" spc="155" dirty="0">
                <a:latin typeface="Times New Roman"/>
                <a:cs typeface="Times New Roman"/>
              </a:rPr>
              <a:t>r</a:t>
            </a:r>
            <a:r>
              <a:rPr sz="3350" spc="35" dirty="0">
                <a:latin typeface="Times New Roman"/>
                <a:cs typeface="Times New Roman"/>
              </a:rPr>
              <a:t>,</a:t>
            </a:r>
            <a:r>
              <a:rPr sz="3550" i="1" spc="-90" dirty="0">
                <a:latin typeface="Symbol"/>
                <a:cs typeface="Symbol"/>
              </a:rPr>
              <a:t></a:t>
            </a:r>
            <a:r>
              <a:rPr sz="3550" spc="-450" dirty="0">
                <a:latin typeface="Times New Roman"/>
                <a:cs typeface="Times New Roman"/>
              </a:rPr>
              <a:t> </a:t>
            </a:r>
            <a:r>
              <a:rPr sz="3350" spc="-10" dirty="0">
                <a:latin typeface="Times New Roman"/>
                <a:cs typeface="Times New Roman"/>
              </a:rPr>
              <a:t>)</a:t>
            </a:r>
            <a:r>
              <a:rPr sz="3350" spc="5" dirty="0">
                <a:latin typeface="Times New Roman"/>
                <a:cs typeface="Times New Roman"/>
              </a:rPr>
              <a:t>,</a:t>
            </a:r>
            <a:r>
              <a:rPr sz="3350" dirty="0">
                <a:latin typeface="Times New Roman"/>
                <a:cs typeface="Times New Roman"/>
              </a:rPr>
              <a:t>	</a:t>
            </a:r>
            <a:r>
              <a:rPr sz="3350" i="1" spc="10" dirty="0">
                <a:latin typeface="Times New Roman"/>
                <a:cs typeface="Times New Roman"/>
              </a:rPr>
              <a:t>r</a:t>
            </a:r>
            <a:r>
              <a:rPr sz="3350" i="1" spc="-300" dirty="0">
                <a:latin typeface="Times New Roman"/>
                <a:cs typeface="Times New Roman"/>
              </a:rPr>
              <a:t> </a:t>
            </a:r>
            <a:r>
              <a:rPr sz="3350" spc="125" dirty="0">
                <a:latin typeface="Symbol"/>
                <a:cs typeface="Symbol"/>
              </a:rPr>
              <a:t></a:t>
            </a:r>
            <a:r>
              <a:rPr sz="3350" spc="40" dirty="0">
                <a:latin typeface="Times New Roman"/>
                <a:cs typeface="Times New Roman"/>
              </a:rPr>
              <a:t>[</a:t>
            </a:r>
            <a:r>
              <a:rPr sz="3350" spc="-40" dirty="0">
                <a:latin typeface="Times New Roman"/>
                <a:cs typeface="Times New Roman"/>
              </a:rPr>
              <a:t>0</a:t>
            </a:r>
            <a:r>
              <a:rPr sz="3350" spc="-35" dirty="0">
                <a:latin typeface="Times New Roman"/>
                <a:cs typeface="Times New Roman"/>
              </a:rPr>
              <a:t>,</a:t>
            </a:r>
            <a:r>
              <a:rPr sz="3350" spc="-250" dirty="0">
                <a:latin typeface="Times New Roman"/>
                <a:cs typeface="Times New Roman"/>
              </a:rPr>
              <a:t>1</a:t>
            </a:r>
            <a:r>
              <a:rPr sz="3350" spc="-10" dirty="0">
                <a:latin typeface="Times New Roman"/>
                <a:cs typeface="Times New Roman"/>
              </a:rPr>
              <a:t>]</a:t>
            </a:r>
            <a:r>
              <a:rPr sz="3350" spc="50" dirty="0">
                <a:latin typeface="Times New Roman"/>
                <a:cs typeface="Times New Roman"/>
              </a:rPr>
              <a:t>,</a:t>
            </a:r>
            <a:r>
              <a:rPr sz="3550" i="1" spc="-90" dirty="0">
                <a:latin typeface="Symbol"/>
                <a:cs typeface="Symbol"/>
              </a:rPr>
              <a:t></a:t>
            </a:r>
            <a:r>
              <a:rPr sz="3550" spc="-110" dirty="0">
                <a:latin typeface="Times New Roman"/>
                <a:cs typeface="Times New Roman"/>
              </a:rPr>
              <a:t> </a:t>
            </a:r>
            <a:r>
              <a:rPr sz="3350" spc="120" dirty="0">
                <a:latin typeface="Symbol"/>
                <a:cs typeface="Symbol"/>
              </a:rPr>
              <a:t></a:t>
            </a:r>
            <a:r>
              <a:rPr sz="3350" spc="40" dirty="0">
                <a:latin typeface="Times New Roman"/>
                <a:cs typeface="Times New Roman"/>
              </a:rPr>
              <a:t>[</a:t>
            </a:r>
            <a:r>
              <a:rPr sz="3350" spc="-40" dirty="0">
                <a:latin typeface="Times New Roman"/>
                <a:cs typeface="Times New Roman"/>
              </a:rPr>
              <a:t>0</a:t>
            </a:r>
            <a:r>
              <a:rPr sz="3350" spc="5" dirty="0">
                <a:latin typeface="Times New Roman"/>
                <a:cs typeface="Times New Roman"/>
              </a:rPr>
              <a:t>,</a:t>
            </a:r>
            <a:r>
              <a:rPr sz="3350" spc="-509" dirty="0">
                <a:latin typeface="Times New Roman"/>
                <a:cs typeface="Times New Roman"/>
              </a:rPr>
              <a:t> </a:t>
            </a:r>
            <a:r>
              <a:rPr sz="3350" spc="-105" dirty="0">
                <a:latin typeface="Times New Roman"/>
                <a:cs typeface="Times New Roman"/>
              </a:rPr>
              <a:t>2</a:t>
            </a:r>
            <a:r>
              <a:rPr sz="3550" i="1" spc="-95" dirty="0">
                <a:latin typeface="Symbol"/>
                <a:cs typeface="Symbol"/>
              </a:rPr>
              <a:t></a:t>
            </a:r>
            <a:r>
              <a:rPr sz="3550" spc="-409" dirty="0">
                <a:latin typeface="Times New Roman"/>
                <a:cs typeface="Times New Roman"/>
              </a:rPr>
              <a:t> </a:t>
            </a:r>
            <a:r>
              <a:rPr sz="3350" spc="10" dirty="0">
                <a:latin typeface="Times New Roman"/>
                <a:cs typeface="Times New Roman"/>
              </a:rPr>
              <a:t>]</a:t>
            </a:r>
            <a:r>
              <a:rPr sz="3350" dirty="0">
                <a:latin typeface="Times New Roman"/>
                <a:cs typeface="Times New Roman"/>
              </a:rPr>
              <a:t>	</a:t>
            </a:r>
            <a:r>
              <a:rPr sz="3350" spc="5" dirty="0">
                <a:latin typeface="Times New Roman"/>
                <a:cs typeface="Times New Roman"/>
              </a:rPr>
              <a:t>,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6546" y="3619459"/>
            <a:ext cx="23812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latin typeface="Symbol"/>
                <a:cs typeface="Symbol"/>
              </a:rPr>
              <a:t>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62169" y="3619459"/>
            <a:ext cx="23812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latin typeface="Symbol"/>
                <a:cs typeface="Symbol"/>
              </a:rPr>
              <a:t>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16546" y="3957013"/>
            <a:ext cx="23812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latin typeface="Symbol"/>
                <a:cs typeface="Symbol"/>
              </a:rPr>
              <a:t>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27890" y="4564808"/>
            <a:ext cx="5842635" cy="5683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684655" algn="l"/>
                <a:tab pos="3420110" algn="l"/>
                <a:tab pos="4134485" algn="l"/>
                <a:tab pos="5184775" algn="l"/>
              </a:tabLst>
            </a:pPr>
            <a:r>
              <a:rPr sz="3350" spc="15" dirty="0">
                <a:latin typeface="Times New Roman"/>
                <a:cs typeface="Times New Roman"/>
              </a:rPr>
              <a:t>wh</a:t>
            </a:r>
            <a:r>
              <a:rPr sz="3350" spc="-20" dirty="0">
                <a:latin typeface="Times New Roman"/>
                <a:cs typeface="Times New Roman"/>
              </a:rPr>
              <a:t>e</a:t>
            </a:r>
            <a:r>
              <a:rPr sz="3350" spc="-10" dirty="0">
                <a:latin typeface="Times New Roman"/>
                <a:cs typeface="Times New Roman"/>
              </a:rPr>
              <a:t>r</a:t>
            </a:r>
            <a:r>
              <a:rPr sz="3350" spc="10" dirty="0">
                <a:latin typeface="Times New Roman"/>
                <a:cs typeface="Times New Roman"/>
              </a:rPr>
              <a:t>e</a:t>
            </a:r>
            <a:r>
              <a:rPr sz="3350" spc="-10" dirty="0">
                <a:latin typeface="Times New Roman"/>
                <a:cs typeface="Times New Roman"/>
              </a:rPr>
              <a:t> </a:t>
            </a:r>
            <a:r>
              <a:rPr sz="3350" i="1" spc="15" dirty="0">
                <a:latin typeface="Times New Roman"/>
                <a:cs typeface="Times New Roman"/>
              </a:rPr>
              <a:t>Z</a:t>
            </a:r>
            <a:r>
              <a:rPr sz="3350" i="1" dirty="0">
                <a:latin typeface="Times New Roman"/>
                <a:cs typeface="Times New Roman"/>
              </a:rPr>
              <a:t>	</a:t>
            </a:r>
            <a:r>
              <a:rPr sz="3350" spc="105" dirty="0">
                <a:latin typeface="Times New Roman"/>
                <a:cs typeface="Times New Roman"/>
              </a:rPr>
              <a:t>(</a:t>
            </a:r>
            <a:r>
              <a:rPr sz="3350" i="1" spc="165" dirty="0">
                <a:latin typeface="Times New Roman"/>
                <a:cs typeface="Times New Roman"/>
              </a:rPr>
              <a:t>r</a:t>
            </a:r>
            <a:r>
              <a:rPr sz="3350" spc="30" dirty="0">
                <a:latin typeface="Times New Roman"/>
                <a:cs typeface="Times New Roman"/>
              </a:rPr>
              <a:t>,</a:t>
            </a:r>
            <a:r>
              <a:rPr sz="3550" i="1" spc="-90" dirty="0">
                <a:latin typeface="Symbol"/>
                <a:cs typeface="Symbol"/>
              </a:rPr>
              <a:t></a:t>
            </a:r>
            <a:r>
              <a:rPr sz="3550" spc="-445" dirty="0">
                <a:latin typeface="Times New Roman"/>
                <a:cs typeface="Times New Roman"/>
              </a:rPr>
              <a:t> </a:t>
            </a:r>
            <a:r>
              <a:rPr sz="3350" spc="10" dirty="0">
                <a:latin typeface="Times New Roman"/>
                <a:cs typeface="Times New Roman"/>
              </a:rPr>
              <a:t>)</a:t>
            </a:r>
            <a:r>
              <a:rPr sz="3350" spc="-95" dirty="0">
                <a:latin typeface="Times New Roman"/>
                <a:cs typeface="Times New Roman"/>
              </a:rPr>
              <a:t> </a:t>
            </a:r>
            <a:r>
              <a:rPr sz="3350" spc="15" dirty="0">
                <a:latin typeface="Symbol"/>
                <a:cs typeface="Symbol"/>
              </a:rPr>
              <a:t></a:t>
            </a:r>
            <a:r>
              <a:rPr sz="3350" spc="-170" dirty="0">
                <a:latin typeface="Times New Roman"/>
                <a:cs typeface="Times New Roman"/>
              </a:rPr>
              <a:t> </a:t>
            </a:r>
            <a:r>
              <a:rPr sz="3350" spc="15" dirty="0">
                <a:latin typeface="Times New Roman"/>
                <a:cs typeface="Times New Roman"/>
              </a:rPr>
              <a:t>0</a:t>
            </a:r>
            <a:r>
              <a:rPr sz="3350" dirty="0">
                <a:latin typeface="Times New Roman"/>
                <a:cs typeface="Times New Roman"/>
              </a:rPr>
              <a:t>	</a:t>
            </a:r>
            <a:r>
              <a:rPr sz="3350" spc="-10" dirty="0">
                <a:latin typeface="Times New Roman"/>
                <a:cs typeface="Times New Roman"/>
              </a:rPr>
              <a:t>f</a:t>
            </a:r>
            <a:r>
              <a:rPr sz="3350" spc="10" dirty="0">
                <a:latin typeface="Times New Roman"/>
                <a:cs typeface="Times New Roman"/>
              </a:rPr>
              <a:t>or</a:t>
            </a:r>
            <a:r>
              <a:rPr sz="3350" dirty="0">
                <a:latin typeface="Times New Roman"/>
                <a:cs typeface="Times New Roman"/>
              </a:rPr>
              <a:t>	</a:t>
            </a:r>
            <a:r>
              <a:rPr sz="3350" i="1" spc="15" dirty="0">
                <a:latin typeface="Times New Roman"/>
                <a:cs typeface="Times New Roman"/>
              </a:rPr>
              <a:t>n</a:t>
            </a:r>
            <a:r>
              <a:rPr sz="3350" i="1" spc="-260" dirty="0">
                <a:latin typeface="Times New Roman"/>
                <a:cs typeface="Times New Roman"/>
              </a:rPr>
              <a:t> </a:t>
            </a:r>
            <a:r>
              <a:rPr sz="3350" spc="10" dirty="0">
                <a:latin typeface="Times New Roman"/>
                <a:cs typeface="Times New Roman"/>
              </a:rPr>
              <a:t>-</a:t>
            </a:r>
            <a:r>
              <a:rPr sz="3350" spc="-225" dirty="0">
                <a:latin typeface="Times New Roman"/>
                <a:cs typeface="Times New Roman"/>
              </a:rPr>
              <a:t> </a:t>
            </a:r>
            <a:r>
              <a:rPr sz="3350" i="1" spc="20" dirty="0">
                <a:latin typeface="Times New Roman"/>
                <a:cs typeface="Times New Roman"/>
              </a:rPr>
              <a:t>m</a:t>
            </a:r>
            <a:r>
              <a:rPr sz="3350" i="1" dirty="0">
                <a:latin typeface="Times New Roman"/>
                <a:cs typeface="Times New Roman"/>
              </a:rPr>
              <a:t>	</a:t>
            </a:r>
            <a:r>
              <a:rPr sz="3350" spc="15" dirty="0">
                <a:latin typeface="Times New Roman"/>
                <a:cs typeface="Times New Roman"/>
              </a:rPr>
              <a:t>odd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562169" y="3957013"/>
            <a:ext cx="238125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50" spc="15" dirty="0">
                <a:latin typeface="Symbol"/>
                <a:cs typeface="Symbol"/>
              </a:rPr>
              <a:t></a:t>
            </a:r>
            <a:endParaRPr sz="335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59412" y="3429804"/>
            <a:ext cx="1074420" cy="7981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50" spc="15" dirty="0">
                <a:latin typeface="Symbol"/>
                <a:cs typeface="Symbol"/>
              </a:rPr>
              <a:t></a:t>
            </a:r>
            <a:r>
              <a:rPr sz="5050" spc="-240" dirty="0">
                <a:latin typeface="Times New Roman"/>
                <a:cs typeface="Times New Roman"/>
              </a:rPr>
              <a:t> </a:t>
            </a:r>
            <a:r>
              <a:rPr sz="5050" spc="15" dirty="0">
                <a:latin typeface="Symbol"/>
                <a:cs typeface="Symbol"/>
              </a:rPr>
              <a:t></a:t>
            </a:r>
            <a:endParaRPr sz="505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08905" y="5645023"/>
            <a:ext cx="8101965" cy="1064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73125" marR="30480" indent="-835660">
              <a:lnSpc>
                <a:spcPct val="100299"/>
              </a:lnSpc>
              <a:spcBef>
                <a:spcPts val="95"/>
              </a:spcBef>
            </a:pPr>
            <a:r>
              <a:rPr sz="3400" dirty="0">
                <a:latin typeface="Times New Roman"/>
                <a:cs typeface="Times New Roman"/>
              </a:rPr>
              <a:t>The</a:t>
            </a:r>
            <a:r>
              <a:rPr sz="3400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samples of</a:t>
            </a:r>
            <a:r>
              <a:rPr sz="3400" spc="20" dirty="0">
                <a:latin typeface="Times New Roman"/>
                <a:cs typeface="Times New Roman"/>
              </a:rPr>
              <a:t> </a:t>
            </a:r>
            <a:r>
              <a:rPr sz="3400" i="1" dirty="0">
                <a:latin typeface="Times New Roman"/>
                <a:cs typeface="Times New Roman"/>
              </a:rPr>
              <a:t>u</a:t>
            </a:r>
            <a:r>
              <a:rPr sz="3400" i="1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were</a:t>
            </a:r>
            <a:r>
              <a:rPr sz="3400" spc="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generated</a:t>
            </a:r>
            <a:r>
              <a:rPr sz="3400" spc="3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by</a:t>
            </a:r>
            <a:r>
              <a:rPr sz="3400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randomly </a:t>
            </a:r>
            <a:r>
              <a:rPr sz="3400" spc="-83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selecting</a:t>
            </a:r>
            <a:r>
              <a:rPr sz="3400" spc="1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the</a:t>
            </a:r>
            <a:r>
              <a:rPr sz="3400" spc="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coefficients</a:t>
            </a:r>
            <a:r>
              <a:rPr sz="3400" spc="40" dirty="0">
                <a:latin typeface="Times New Roman"/>
                <a:cs typeface="Times New Roman"/>
              </a:rPr>
              <a:t> </a:t>
            </a:r>
            <a:r>
              <a:rPr sz="3400" i="1" spc="10" dirty="0">
                <a:latin typeface="Times New Roman"/>
                <a:cs typeface="Times New Roman"/>
              </a:rPr>
              <a:t>a</a:t>
            </a:r>
            <a:r>
              <a:rPr sz="3375" i="1" spc="15" baseline="-20987" dirty="0">
                <a:latin typeface="Times New Roman"/>
                <a:cs typeface="Times New Roman"/>
              </a:rPr>
              <a:t>mn</a:t>
            </a:r>
            <a:r>
              <a:rPr sz="3375" i="1" spc="434" baseline="-20987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ϵ [-1</a:t>
            </a:r>
            <a:r>
              <a:rPr sz="3400" i="1" dirty="0">
                <a:latin typeface="Times New Roman"/>
                <a:cs typeface="Times New Roman"/>
              </a:rPr>
              <a:t>,</a:t>
            </a:r>
            <a:r>
              <a:rPr sz="3400" dirty="0">
                <a:latin typeface="Times New Roman"/>
                <a:cs typeface="Times New Roman"/>
              </a:rPr>
              <a:t>1]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018491" y="9063620"/>
            <a:ext cx="553085" cy="423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00" i="1" spc="80" dirty="0">
                <a:latin typeface="Times New Roman"/>
                <a:cs typeface="Times New Roman"/>
              </a:rPr>
              <a:t>n</a:t>
            </a:r>
            <a:r>
              <a:rPr sz="2600" spc="35" dirty="0">
                <a:latin typeface="Symbol"/>
                <a:cs typeface="Symbol"/>
              </a:rPr>
              <a:t></a:t>
            </a:r>
            <a:r>
              <a:rPr sz="2600" spc="5" dirty="0">
                <a:latin typeface="Times New Roman"/>
                <a:cs typeface="Times New Roman"/>
              </a:rPr>
              <a:t>5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6415" y="2200373"/>
            <a:ext cx="6049052" cy="471602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7377" y="473201"/>
            <a:ext cx="12494260" cy="1537970"/>
          </a:xfrm>
          <a:prstGeom prst="rect">
            <a:avLst/>
          </a:prstGeom>
          <a:ln w="25907">
            <a:solidFill>
              <a:srgbClr val="92D05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79705" marR="175895" indent="1270" algn="ctr">
              <a:lnSpc>
                <a:spcPct val="100299"/>
              </a:lnSpc>
              <a:spcBef>
                <a:spcPts val="85"/>
              </a:spcBef>
              <a:tabLst>
                <a:tab pos="4756785" algn="l"/>
                <a:tab pos="7254875" algn="l"/>
              </a:tabLst>
            </a:pP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Ten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million</a:t>
            </a:r>
            <a:r>
              <a:rPr sz="3100" b="0" spc="2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training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points	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{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3100" b="0" i="1" spc="10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z="3075" b="0" i="1" spc="15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sz="3100" b="0" i="1" spc="10" dirty="0">
                <a:solidFill>
                  <a:srgbClr val="000000"/>
                </a:solidFill>
                <a:latin typeface="Times New Roman"/>
                <a:cs typeface="Times New Roman"/>
              </a:rPr>
              <a:t>r,θ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), </a:t>
            </a:r>
            <a:r>
              <a:rPr sz="3100" b="0" i="1" spc="5" dirty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sz="3075" b="0" i="1" spc="7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j</a:t>
            </a:r>
            <a:r>
              <a:rPr sz="31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sz="3300" b="0" i="1" spc="-20" dirty="0">
                <a:solidFill>
                  <a:srgbClr val="000000"/>
                </a:solidFill>
                <a:latin typeface="Symbol"/>
                <a:cs typeface="Symbol"/>
              </a:rPr>
              <a:t></a:t>
            </a:r>
            <a:r>
              <a:rPr sz="3075" b="0" spc="-30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3100" b="0" spc="-20" dirty="0">
                <a:solidFill>
                  <a:srgbClr val="000000"/>
                </a:solidFill>
                <a:latin typeface="Times New Roman"/>
                <a:cs typeface="Times New Roman"/>
              </a:rPr>
              <a:t>)}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for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i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=1,…,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sz="3100" b="0" i="1" spc="10" dirty="0">
                <a:solidFill>
                  <a:srgbClr val="000000"/>
                </a:solidFill>
                <a:latin typeface="Times New Roman"/>
                <a:cs typeface="Times New Roman"/>
              </a:rPr>
              <a:t>j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=1,…,</a:t>
            </a:r>
            <a:r>
              <a:rPr sz="3100" b="0" i="1" spc="10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15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=1,…,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where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z="3075" b="0" i="1" spc="41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1e4,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=100,</a:t>
            </a:r>
            <a:r>
              <a:rPr sz="3100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=10	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(thus 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sz="3100" b="0" spc="15" dirty="0">
                <a:solidFill>
                  <a:srgbClr val="000000"/>
                </a:solidFill>
                <a:latin typeface="Symbol"/>
                <a:cs typeface="Symbol"/>
              </a:rPr>
              <a:t>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y</a:t>
            </a:r>
            <a:r>
              <a:rPr sz="3075" b="0" i="1" spc="30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Symbol"/>
                <a:cs typeface="Symbol"/>
              </a:rPr>
              <a:t></a:t>
            </a:r>
            <a:r>
              <a:rPr sz="3100" b="0" i="1" spc="15" dirty="0">
                <a:solidFill>
                  <a:srgbClr val="000000"/>
                </a:solidFill>
                <a:latin typeface="Times New Roman"/>
                <a:cs typeface="Times New Roman"/>
              </a:rPr>
              <a:t>N</a:t>
            </a:r>
            <a:r>
              <a:rPr sz="3075" b="0" i="1" spc="22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sz="3075" b="0" i="1" spc="30" baseline="-203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= 10 millions) </a:t>
            </a:r>
            <a:r>
              <a:rPr sz="3100" b="0" spc="-76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20" dirty="0">
                <a:solidFill>
                  <a:srgbClr val="000000"/>
                </a:solidFill>
                <a:latin typeface="Times New Roman"/>
                <a:cs typeface="Times New Roman"/>
              </a:rPr>
              <a:t>We</a:t>
            </a:r>
            <a:r>
              <a:rPr sz="31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employed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mini-batch in</a:t>
            </a:r>
            <a:r>
              <a:rPr sz="3100" b="0" spc="-2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training</a:t>
            </a:r>
            <a:r>
              <a:rPr sz="3100" b="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sz="3100" b="0" spc="-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set</a:t>
            </a:r>
            <a:r>
              <a:rPr sz="31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batch-size</a:t>
            </a:r>
            <a:r>
              <a:rPr sz="3100" b="0" spc="-1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to</a:t>
            </a:r>
            <a:r>
              <a:rPr sz="3100" b="0" spc="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be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3100" b="0" spc="15" dirty="0">
                <a:solidFill>
                  <a:srgbClr val="000000"/>
                </a:solidFill>
                <a:latin typeface="Times New Roman"/>
                <a:cs typeface="Times New Roman"/>
              </a:rPr>
              <a:t>0.4</a:t>
            </a:r>
            <a:r>
              <a:rPr sz="3100" b="0" spc="10" dirty="0">
                <a:solidFill>
                  <a:srgbClr val="000000"/>
                </a:solidFill>
                <a:latin typeface="Times New Roman"/>
                <a:cs typeface="Times New Roman"/>
              </a:rPr>
              <a:t> million.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7377" y="7027926"/>
            <a:ext cx="9264650" cy="2501265"/>
          </a:xfrm>
          <a:custGeom>
            <a:avLst/>
            <a:gdLst/>
            <a:ahLst/>
            <a:cxnLst/>
            <a:rect l="l" t="t" r="r" b="b"/>
            <a:pathLst>
              <a:path w="9264650" h="2501265">
                <a:moveTo>
                  <a:pt x="0" y="2500884"/>
                </a:moveTo>
                <a:lnTo>
                  <a:pt x="9264396" y="2500884"/>
                </a:lnTo>
                <a:lnTo>
                  <a:pt x="9264396" y="0"/>
                </a:lnTo>
                <a:lnTo>
                  <a:pt x="0" y="0"/>
                </a:lnTo>
                <a:lnTo>
                  <a:pt x="0" y="2500884"/>
                </a:lnTo>
                <a:close/>
              </a:path>
            </a:pathLst>
          </a:custGeom>
          <a:ln w="25907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7751" y="7047992"/>
            <a:ext cx="583946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886460" algn="l"/>
                <a:tab pos="2146935" algn="l"/>
                <a:tab pos="3695700" algn="l"/>
                <a:tab pos="4294505" algn="l"/>
                <a:tab pos="4760595" algn="l"/>
                <a:tab pos="5339715" algn="l"/>
              </a:tabLst>
            </a:pPr>
            <a:r>
              <a:rPr sz="3100" spc="15" dirty="0">
                <a:latin typeface="Times New Roman"/>
                <a:cs typeface="Times New Roman"/>
              </a:rPr>
              <a:t>The	</a:t>
            </a:r>
            <a:r>
              <a:rPr sz="3100" spc="5" dirty="0">
                <a:latin typeface="Times New Roman"/>
                <a:cs typeface="Times New Roman"/>
              </a:rPr>
              <a:t>1000</a:t>
            </a:r>
            <a:r>
              <a:rPr sz="3100" spc="15" dirty="0">
                <a:latin typeface="Times New Roman"/>
                <a:cs typeface="Times New Roman"/>
              </a:rPr>
              <a:t>0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15" dirty="0">
                <a:latin typeface="Times New Roman"/>
                <a:cs typeface="Times New Roman"/>
              </a:rPr>
              <a:t>sam</a:t>
            </a:r>
            <a:r>
              <a:rPr sz="3100" dirty="0">
                <a:latin typeface="Times New Roman"/>
                <a:cs typeface="Times New Roman"/>
              </a:rPr>
              <a:t>p</a:t>
            </a:r>
            <a:r>
              <a:rPr sz="3100" spc="10" dirty="0">
                <a:latin typeface="Times New Roman"/>
                <a:cs typeface="Times New Roman"/>
              </a:rPr>
              <a:t>les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20" dirty="0">
                <a:latin typeface="Times New Roman"/>
                <a:cs typeface="Times New Roman"/>
              </a:rPr>
              <a:t>o</a:t>
            </a:r>
            <a:r>
              <a:rPr sz="3100" spc="10" dirty="0">
                <a:latin typeface="Times New Roman"/>
                <a:cs typeface="Times New Roman"/>
              </a:rPr>
              <a:t>f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i="1" spc="15" dirty="0">
                <a:latin typeface="Times New Roman"/>
                <a:cs typeface="Times New Roman"/>
              </a:rPr>
              <a:t>u</a:t>
            </a:r>
            <a:r>
              <a:rPr sz="3100" i="1" dirty="0">
                <a:latin typeface="Times New Roman"/>
                <a:cs typeface="Times New Roman"/>
              </a:rPr>
              <a:t>	</a:t>
            </a:r>
            <a:r>
              <a:rPr sz="3100" spc="10" dirty="0">
                <a:latin typeface="Times New Roman"/>
                <a:cs typeface="Times New Roman"/>
              </a:rPr>
              <a:t>i</a:t>
            </a:r>
            <a:r>
              <a:rPr sz="3100" spc="15" dirty="0">
                <a:latin typeface="Times New Roman"/>
                <a:cs typeface="Times New Roman"/>
              </a:rPr>
              <a:t>n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10" dirty="0">
                <a:latin typeface="Times New Roman"/>
                <a:cs typeface="Times New Roman"/>
              </a:rPr>
              <a:t>the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751" y="7525004"/>
            <a:ext cx="6087110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1941195" algn="l"/>
                <a:tab pos="2738755" algn="l"/>
                <a:tab pos="4660265" algn="l"/>
              </a:tabLst>
            </a:pPr>
            <a:r>
              <a:rPr sz="3100" spc="10" dirty="0">
                <a:latin typeface="Times New Roman"/>
                <a:cs typeface="Times New Roman"/>
              </a:rPr>
              <a:t>genera</a:t>
            </a:r>
            <a:r>
              <a:rPr sz="3100" spc="-10" dirty="0">
                <a:latin typeface="Times New Roman"/>
                <a:cs typeface="Times New Roman"/>
              </a:rPr>
              <a:t>t</a:t>
            </a:r>
            <a:r>
              <a:rPr sz="3100" dirty="0">
                <a:latin typeface="Times New Roman"/>
                <a:cs typeface="Times New Roman"/>
              </a:rPr>
              <a:t>e</a:t>
            </a:r>
            <a:r>
              <a:rPr sz="3100" spc="15" dirty="0">
                <a:latin typeface="Times New Roman"/>
                <a:cs typeface="Times New Roman"/>
              </a:rPr>
              <a:t>d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20" dirty="0">
                <a:latin typeface="Times New Roman"/>
                <a:cs typeface="Times New Roman"/>
              </a:rPr>
              <a:t>b</a:t>
            </a:r>
            <a:r>
              <a:rPr sz="3100" spc="15" dirty="0">
                <a:latin typeface="Times New Roman"/>
                <a:cs typeface="Times New Roman"/>
              </a:rPr>
              <a:t>y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10" dirty="0">
                <a:latin typeface="Times New Roman"/>
                <a:cs typeface="Times New Roman"/>
              </a:rPr>
              <a:t>r</a:t>
            </a:r>
            <a:r>
              <a:rPr sz="3100" dirty="0">
                <a:latin typeface="Times New Roman"/>
                <a:cs typeface="Times New Roman"/>
              </a:rPr>
              <a:t>a</a:t>
            </a:r>
            <a:r>
              <a:rPr sz="3100" spc="15" dirty="0">
                <a:latin typeface="Times New Roman"/>
                <a:cs typeface="Times New Roman"/>
              </a:rPr>
              <a:t>ndomly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10" dirty="0">
                <a:latin typeface="Times New Roman"/>
                <a:cs typeface="Times New Roman"/>
              </a:rPr>
              <a:t>selecting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1261" y="7047992"/>
            <a:ext cx="3001010" cy="979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0" marR="5080" indent="-381000">
              <a:lnSpc>
                <a:spcPct val="101000"/>
              </a:lnSpc>
              <a:spcBef>
                <a:spcPts val="95"/>
              </a:spcBef>
              <a:tabLst>
                <a:tab pos="1264285" algn="l"/>
                <a:tab pos="1505585" algn="l"/>
                <a:tab pos="2216785" algn="l"/>
              </a:tabLst>
            </a:pPr>
            <a:r>
              <a:rPr sz="3100" spc="10" dirty="0">
                <a:latin typeface="Times New Roman"/>
                <a:cs typeface="Times New Roman"/>
              </a:rPr>
              <a:t>training		set	</a:t>
            </a:r>
            <a:r>
              <a:rPr sz="3100" spc="20" dirty="0">
                <a:latin typeface="Times New Roman"/>
                <a:cs typeface="Times New Roman"/>
              </a:rPr>
              <a:t>w</a:t>
            </a:r>
            <a:r>
              <a:rPr sz="3100" spc="-10" dirty="0">
                <a:latin typeface="Times New Roman"/>
                <a:cs typeface="Times New Roman"/>
              </a:rPr>
              <a:t>e</a:t>
            </a:r>
            <a:r>
              <a:rPr sz="3100" spc="10" dirty="0">
                <a:latin typeface="Times New Roman"/>
                <a:cs typeface="Times New Roman"/>
              </a:rPr>
              <a:t>re  the</a:t>
            </a:r>
            <a:r>
              <a:rPr sz="3100" dirty="0">
                <a:latin typeface="Times New Roman"/>
                <a:cs typeface="Times New Roman"/>
              </a:rPr>
              <a:t>	</a:t>
            </a:r>
            <a:r>
              <a:rPr sz="3100" spc="10" dirty="0">
                <a:latin typeface="Times New Roman"/>
                <a:cs typeface="Times New Roman"/>
              </a:rPr>
              <a:t>orth</a:t>
            </a:r>
            <a:r>
              <a:rPr sz="3100" dirty="0">
                <a:latin typeface="Times New Roman"/>
                <a:cs typeface="Times New Roman"/>
              </a:rPr>
              <a:t>o</a:t>
            </a:r>
            <a:r>
              <a:rPr sz="3100" spc="15" dirty="0">
                <a:latin typeface="Times New Roman"/>
                <a:cs typeface="Times New Roman"/>
              </a:rPr>
              <a:t>g</a:t>
            </a:r>
            <a:r>
              <a:rPr sz="3100" dirty="0">
                <a:latin typeface="Times New Roman"/>
                <a:cs typeface="Times New Roman"/>
              </a:rPr>
              <a:t>o</a:t>
            </a:r>
            <a:r>
              <a:rPr sz="3100" spc="10" dirty="0">
                <a:latin typeface="Times New Roman"/>
                <a:cs typeface="Times New Roman"/>
              </a:rPr>
              <a:t>nal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351" y="8002269"/>
            <a:ext cx="9145270" cy="145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30480" algn="just">
              <a:lnSpc>
                <a:spcPct val="100800"/>
              </a:lnSpc>
              <a:spcBef>
                <a:spcPts val="100"/>
              </a:spcBef>
            </a:pPr>
            <a:r>
              <a:rPr sz="3100" spc="10" dirty="0">
                <a:latin typeface="Times New Roman"/>
                <a:cs typeface="Times New Roman"/>
              </a:rPr>
              <a:t>expansion coefficients </a:t>
            </a:r>
            <a:r>
              <a:rPr sz="3100" i="1" spc="20" dirty="0">
                <a:latin typeface="Times New Roman"/>
                <a:cs typeface="Times New Roman"/>
              </a:rPr>
              <a:t>a</a:t>
            </a:r>
            <a:r>
              <a:rPr sz="3075" i="1" spc="30" baseline="-20325" dirty="0">
                <a:latin typeface="Times New Roman"/>
                <a:cs typeface="Times New Roman"/>
              </a:rPr>
              <a:t>mn </a:t>
            </a:r>
            <a:r>
              <a:rPr sz="3100" i="1" spc="10" dirty="0">
                <a:latin typeface="Times New Roman"/>
                <a:cs typeface="Times New Roman"/>
              </a:rPr>
              <a:t>in </a:t>
            </a:r>
            <a:r>
              <a:rPr sz="3100" spc="5" dirty="0">
                <a:latin typeface="Times New Roman"/>
                <a:cs typeface="Times New Roman"/>
              </a:rPr>
              <a:t>[-1,1], </a:t>
            </a:r>
            <a:r>
              <a:rPr sz="3100" spc="15" dirty="0">
                <a:latin typeface="Times New Roman"/>
                <a:cs typeface="Times New Roman"/>
              </a:rPr>
              <a:t>while the </a:t>
            </a:r>
            <a:r>
              <a:rPr sz="3100" spc="10" dirty="0">
                <a:latin typeface="Times New Roman"/>
                <a:cs typeface="Times New Roman"/>
              </a:rPr>
              <a:t>10000 </a:t>
            </a:r>
            <a:r>
              <a:rPr sz="3100" i="1" spc="15" dirty="0">
                <a:latin typeface="Times New Roman"/>
                <a:cs typeface="Times New Roman"/>
              </a:rPr>
              <a:t>u </a:t>
            </a:r>
            <a:r>
              <a:rPr sz="3100" i="1" spc="20" dirty="0">
                <a:latin typeface="Times New Roman"/>
                <a:cs typeface="Times New Roman"/>
              </a:rPr>
              <a:t> </a:t>
            </a:r>
            <a:r>
              <a:rPr sz="3100" spc="10" dirty="0">
                <a:latin typeface="Times New Roman"/>
                <a:cs typeface="Times New Roman"/>
              </a:rPr>
              <a:t>samples </a:t>
            </a:r>
            <a:r>
              <a:rPr sz="3100" spc="5" dirty="0">
                <a:latin typeface="Times New Roman"/>
                <a:cs typeface="Times New Roman"/>
              </a:rPr>
              <a:t>in </a:t>
            </a:r>
            <a:r>
              <a:rPr sz="3100" spc="15" dirty="0">
                <a:latin typeface="Times New Roman"/>
                <a:cs typeface="Times New Roman"/>
              </a:rPr>
              <a:t>the </a:t>
            </a:r>
            <a:r>
              <a:rPr sz="3100" spc="10" dirty="0">
                <a:latin typeface="Times New Roman"/>
                <a:cs typeface="Times New Roman"/>
              </a:rPr>
              <a:t>test set </a:t>
            </a:r>
            <a:r>
              <a:rPr sz="3100" spc="15" dirty="0">
                <a:latin typeface="Times New Roman"/>
                <a:cs typeface="Times New Roman"/>
              </a:rPr>
              <a:t>were </a:t>
            </a:r>
            <a:r>
              <a:rPr sz="3100" spc="10" dirty="0">
                <a:latin typeface="Times New Roman"/>
                <a:cs typeface="Times New Roman"/>
              </a:rPr>
              <a:t>also randomly sampled </a:t>
            </a:r>
            <a:r>
              <a:rPr sz="3100" dirty="0">
                <a:latin typeface="Times New Roman"/>
                <a:cs typeface="Times New Roman"/>
              </a:rPr>
              <a:t>but 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10" dirty="0">
                <a:latin typeface="Times New Roman"/>
                <a:cs typeface="Times New Roman"/>
              </a:rPr>
              <a:t>with a</a:t>
            </a:r>
            <a:r>
              <a:rPr sz="3100" spc="5" dirty="0">
                <a:latin typeface="Times New Roman"/>
                <a:cs typeface="Times New Roman"/>
              </a:rPr>
              <a:t> </a:t>
            </a:r>
            <a:r>
              <a:rPr sz="3100" spc="10" dirty="0">
                <a:latin typeface="Times New Roman"/>
                <a:cs typeface="Times New Roman"/>
              </a:rPr>
              <a:t>different</a:t>
            </a:r>
            <a:r>
              <a:rPr sz="3100" spc="-10" dirty="0">
                <a:latin typeface="Times New Roman"/>
                <a:cs typeface="Times New Roman"/>
              </a:rPr>
              <a:t> </a:t>
            </a:r>
            <a:r>
              <a:rPr sz="3100" spc="15" dirty="0">
                <a:latin typeface="Times New Roman"/>
                <a:cs typeface="Times New Roman"/>
              </a:rPr>
              <a:t>random</a:t>
            </a:r>
            <a:r>
              <a:rPr sz="3100" spc="-30" dirty="0">
                <a:latin typeface="Times New Roman"/>
                <a:cs typeface="Times New Roman"/>
              </a:rPr>
              <a:t> </a:t>
            </a:r>
            <a:r>
              <a:rPr sz="3100" spc="15" dirty="0">
                <a:latin typeface="Times New Roman"/>
                <a:cs typeface="Times New Roman"/>
              </a:rPr>
              <a:t>seed.</a:t>
            </a:r>
            <a:endParaRPr sz="31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499" y="2360723"/>
            <a:ext cx="5928222" cy="424420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221214" y="7676769"/>
            <a:ext cx="2493010" cy="158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810" algn="ctr">
              <a:lnSpc>
                <a:spcPct val="100299"/>
              </a:lnSpc>
              <a:spcBef>
                <a:spcPts val="95"/>
              </a:spcBef>
            </a:pPr>
            <a:r>
              <a:rPr sz="3400" spc="5" dirty="0">
                <a:latin typeface="Times New Roman"/>
                <a:cs typeface="Times New Roman"/>
              </a:rPr>
              <a:t>A </a:t>
            </a:r>
            <a:r>
              <a:rPr sz="3400" dirty="0">
                <a:latin typeface="Times New Roman"/>
                <a:cs typeface="Times New Roman"/>
              </a:rPr>
              <a:t>specific </a:t>
            </a:r>
            <a:r>
              <a:rPr sz="3400" spc="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sample</a:t>
            </a:r>
            <a:r>
              <a:rPr sz="3400" spc="-2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of</a:t>
            </a:r>
            <a:r>
              <a:rPr sz="3400" spc="-15" dirty="0">
                <a:latin typeface="Times New Roman"/>
                <a:cs typeface="Times New Roman"/>
              </a:rPr>
              <a:t> </a:t>
            </a:r>
            <a:r>
              <a:rPr sz="3400" i="1" spc="5" dirty="0">
                <a:latin typeface="Times New Roman"/>
                <a:cs typeface="Times New Roman"/>
              </a:rPr>
              <a:t>u</a:t>
            </a:r>
            <a:r>
              <a:rPr sz="3400" i="1" spc="-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in </a:t>
            </a:r>
            <a:r>
              <a:rPr sz="3400" spc="-83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the</a:t>
            </a:r>
            <a:r>
              <a:rPr sz="3400" spc="-5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test</a:t>
            </a:r>
            <a:r>
              <a:rPr sz="3400" spc="-10" dirty="0">
                <a:latin typeface="Times New Roman"/>
                <a:cs typeface="Times New Roman"/>
              </a:rPr>
              <a:t> </a:t>
            </a:r>
            <a:r>
              <a:rPr sz="3400" dirty="0">
                <a:latin typeface="Times New Roman"/>
                <a:cs typeface="Times New Roman"/>
              </a:rPr>
              <a:t>set</a:t>
            </a:r>
            <a:endParaRPr sz="34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95431" y="6864095"/>
            <a:ext cx="524510" cy="772795"/>
            <a:chOff x="10695431" y="6864095"/>
            <a:chExt cx="524510" cy="772795"/>
          </a:xfrm>
        </p:grpSpPr>
        <p:sp>
          <p:nvSpPr>
            <p:cNvPr id="12" name="object 12"/>
            <p:cNvSpPr/>
            <p:nvPr/>
          </p:nvSpPr>
          <p:spPr>
            <a:xfrm>
              <a:off x="10701527" y="6870191"/>
              <a:ext cx="512445" cy="760730"/>
            </a:xfrm>
            <a:custGeom>
              <a:avLst/>
              <a:gdLst/>
              <a:ahLst/>
              <a:cxnLst/>
              <a:rect l="l" t="t" r="r" b="b"/>
              <a:pathLst>
                <a:path w="512445" h="760729">
                  <a:moveTo>
                    <a:pt x="256031" y="0"/>
                  </a:moveTo>
                  <a:lnTo>
                    <a:pt x="0" y="256031"/>
                  </a:lnTo>
                  <a:lnTo>
                    <a:pt x="128016" y="256031"/>
                  </a:lnTo>
                  <a:lnTo>
                    <a:pt x="128016" y="760475"/>
                  </a:lnTo>
                  <a:lnTo>
                    <a:pt x="384048" y="760475"/>
                  </a:lnTo>
                  <a:lnTo>
                    <a:pt x="384048" y="256031"/>
                  </a:lnTo>
                  <a:lnTo>
                    <a:pt x="512064" y="256031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01527" y="6870191"/>
              <a:ext cx="512445" cy="760730"/>
            </a:xfrm>
            <a:custGeom>
              <a:avLst/>
              <a:gdLst/>
              <a:ahLst/>
              <a:cxnLst/>
              <a:rect l="l" t="t" r="r" b="b"/>
              <a:pathLst>
                <a:path w="512445" h="760729">
                  <a:moveTo>
                    <a:pt x="0" y="256031"/>
                  </a:moveTo>
                  <a:lnTo>
                    <a:pt x="256031" y="0"/>
                  </a:lnTo>
                  <a:lnTo>
                    <a:pt x="512064" y="256031"/>
                  </a:lnTo>
                  <a:lnTo>
                    <a:pt x="384048" y="256031"/>
                  </a:lnTo>
                  <a:lnTo>
                    <a:pt x="384048" y="760475"/>
                  </a:lnTo>
                  <a:lnTo>
                    <a:pt x="128016" y="760475"/>
                  </a:lnTo>
                  <a:lnTo>
                    <a:pt x="128016" y="256031"/>
                  </a:lnTo>
                  <a:lnTo>
                    <a:pt x="0" y="256031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60438" y="609600"/>
            <a:ext cx="7283924" cy="754260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</a:pPr>
            <a:r>
              <a:rPr sz="4800" spc="-6" dirty="0">
                <a:solidFill>
                  <a:srgbClr val="FF0000"/>
                </a:solidFill>
              </a:rPr>
              <a:t>Applicability </a:t>
            </a:r>
            <a:r>
              <a:rPr sz="4800" dirty="0">
                <a:solidFill>
                  <a:srgbClr val="FF0000"/>
                </a:solidFill>
              </a:rPr>
              <a:t>of</a:t>
            </a:r>
            <a:r>
              <a:rPr sz="4800" spc="-18" dirty="0">
                <a:solidFill>
                  <a:srgbClr val="FF0000"/>
                </a:solidFill>
              </a:rPr>
              <a:t> </a:t>
            </a:r>
            <a:r>
              <a:rPr lang="en-US" sz="4800" spc="-6" dirty="0">
                <a:solidFill>
                  <a:srgbClr val="FF0000"/>
                </a:solidFill>
              </a:rPr>
              <a:t>UPT</a:t>
            </a:r>
            <a:endParaRPr sz="4800" spc="-6" dirty="0">
              <a:solidFill>
                <a:srgbClr val="FF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1906" y="2005410"/>
            <a:ext cx="10410018" cy="6540405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47926" marR="697375" indent="-417035">
              <a:lnSpc>
                <a:spcPts val="4622"/>
              </a:lnSpc>
              <a:spcBef>
                <a:spcPts val="316"/>
              </a:spcBef>
              <a:buChar char="•"/>
              <a:tabLst>
                <a:tab pos="447154" algn="l"/>
                <a:tab pos="447926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Any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continuous function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on a closed and  bounded subset of </a:t>
            </a:r>
            <a:r>
              <a:rPr sz="3892" i="1" spc="432" dirty="0">
                <a:latin typeface="Calibri"/>
                <a:cs typeface="Calibri"/>
              </a:rPr>
              <a:t>R</a:t>
            </a:r>
            <a:r>
              <a:rPr sz="3831" i="1" spc="647" baseline="25132" dirty="0">
                <a:latin typeface="Calibri"/>
                <a:cs typeface="Calibri"/>
              </a:rPr>
              <a:t>n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 Borel</a:t>
            </a:r>
            <a:r>
              <a:rPr sz="3892" spc="-73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measurable</a:t>
            </a:r>
            <a:endParaRPr sz="3892" dirty="0">
              <a:latin typeface="Arial"/>
              <a:cs typeface="Arial"/>
            </a:endParaRPr>
          </a:p>
          <a:p>
            <a:pPr marL="934467" lvl="1" indent="-348301">
              <a:spcBef>
                <a:spcPts val="619"/>
              </a:spcBef>
              <a:buChar char="–"/>
              <a:tabLst>
                <a:tab pos="934467" algn="l"/>
              </a:tabLst>
            </a:pP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Therefore approximated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by a neural</a:t>
            </a:r>
            <a:r>
              <a:rPr sz="3405" spc="12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network</a:t>
            </a:r>
            <a:endParaRPr sz="3405" dirty="0">
              <a:latin typeface="Arial"/>
              <a:cs typeface="Arial"/>
            </a:endParaRPr>
          </a:p>
          <a:p>
            <a:pPr marL="447926" indent="-417035">
              <a:spcBef>
                <a:spcPts val="1016"/>
              </a:spcBef>
              <a:buChar char="•"/>
              <a:tabLst>
                <a:tab pos="447154" algn="l"/>
                <a:tab pos="447926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Discrete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case:</a:t>
            </a:r>
            <a:endParaRPr sz="3892" dirty="0">
              <a:latin typeface="Arial"/>
              <a:cs typeface="Arial"/>
            </a:endParaRPr>
          </a:p>
          <a:p>
            <a:pPr marL="925972" marR="915160" lvl="1" indent="-339806">
              <a:lnSpc>
                <a:spcPct val="100099"/>
              </a:lnSpc>
              <a:spcBef>
                <a:spcPts val="803"/>
              </a:spcBef>
              <a:buChar char="–"/>
              <a:tabLst>
                <a:tab pos="934467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 neural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network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may also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approximate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any 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mapping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from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any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finite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dimensional 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discrete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space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to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another</a:t>
            </a:r>
            <a:endParaRPr sz="3405" dirty="0">
              <a:latin typeface="Arial"/>
              <a:cs typeface="Arial"/>
            </a:endParaRPr>
          </a:p>
          <a:p>
            <a:pPr marL="447926" marR="88813" indent="-417035">
              <a:spcBef>
                <a:spcPts val="864"/>
              </a:spcBef>
              <a:buChar char="•"/>
              <a:tabLst>
                <a:tab pos="447154" algn="l"/>
                <a:tab pos="447926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Original theorems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were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 activations that  saturate for very negative/positive</a:t>
            </a:r>
            <a:r>
              <a:rPr sz="3892" spc="79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arguments</a:t>
            </a:r>
            <a:endParaRPr sz="3892" dirty="0">
              <a:latin typeface="Arial"/>
              <a:cs typeface="Arial"/>
            </a:endParaRPr>
          </a:p>
          <a:p>
            <a:pPr marL="934467" lvl="1" indent="-348301">
              <a:spcBef>
                <a:spcPts val="882"/>
              </a:spcBef>
              <a:buChar char="–"/>
              <a:tabLst>
                <a:tab pos="934467" algn="l"/>
              </a:tabLst>
            </a:pPr>
            <a:r>
              <a:rPr lang="en-US" sz="3405" dirty="0">
                <a:solidFill>
                  <a:srgbClr val="336600"/>
                </a:solidFill>
                <a:latin typeface="Arial"/>
                <a:cs typeface="Arial"/>
              </a:rPr>
              <a:t>Now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 proved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for</a:t>
            </a:r>
            <a:r>
              <a:rPr lang="en-US" sz="3405" spc="-6" dirty="0">
                <a:solidFill>
                  <a:srgbClr val="336600"/>
                </a:solidFill>
                <a:latin typeface="Arial"/>
                <a:cs typeface="Arial"/>
              </a:rPr>
              <a:t> a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wider class including</a:t>
            </a:r>
            <a:r>
              <a:rPr sz="3405" spc="-61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ReLU</a:t>
            </a:r>
            <a:endParaRPr sz="3405" dirty="0">
              <a:latin typeface="Arial"/>
              <a:cs typeface="Arial"/>
            </a:endParaRPr>
          </a:p>
          <a:p>
            <a:pPr marR="21624" algn="r">
              <a:spcBef>
                <a:spcPts val="778"/>
              </a:spcBef>
            </a:pPr>
            <a:endParaRPr sz="1703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6003" y="2107692"/>
            <a:ext cx="9753600" cy="54864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186474" y="364236"/>
            <a:ext cx="5730875" cy="1009015"/>
            <a:chOff x="3186474" y="364236"/>
            <a:chExt cx="5730875" cy="1009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6474" y="624446"/>
              <a:ext cx="1562519" cy="35151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555" y="364236"/>
              <a:ext cx="737615" cy="1008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88763" y="364236"/>
              <a:ext cx="4328160" cy="10088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58998" y="467309"/>
            <a:ext cx="5457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A30000"/>
                </a:solidFill>
                <a:latin typeface="Calibri"/>
                <a:cs typeface="Calibri"/>
              </a:rPr>
              <a:t>Calculus-agnostic</a:t>
            </a:r>
            <a:r>
              <a:rPr sz="3600" b="1" dirty="0">
                <a:solidFill>
                  <a:srgbClr val="A30000"/>
                </a:solidFill>
                <a:latin typeface="Calibri"/>
                <a:cs typeface="Calibri"/>
              </a:rPr>
              <a:t> Simulation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31492" y="1104900"/>
            <a:ext cx="8336280" cy="1012190"/>
            <a:chOff x="2031492" y="1104900"/>
            <a:chExt cx="8336280" cy="101219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1492" y="1104900"/>
              <a:ext cx="2656332" cy="101193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7368" y="1104900"/>
              <a:ext cx="6280403" cy="101193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303779" y="1216609"/>
            <a:ext cx="77616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DeepFnet:</a:t>
            </a:r>
            <a:r>
              <a:rPr sz="3600" spc="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Functional</a:t>
            </a:r>
            <a:r>
              <a:rPr sz="3600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Approximation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" y="1810659"/>
            <a:ext cx="12989051" cy="56447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015" y="319646"/>
            <a:ext cx="10975927" cy="42911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8314" y="163144"/>
            <a:ext cx="110191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Predicting</a:t>
            </a:r>
            <a:r>
              <a:rPr sz="3600" b="1" spc="-1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the</a:t>
            </a:r>
            <a:r>
              <a:rPr sz="3600" b="1" spc="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motion</a:t>
            </a:r>
            <a:r>
              <a:rPr sz="3600" b="1" spc="-1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of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battleships</a:t>
            </a:r>
            <a:r>
              <a:rPr sz="3600" b="1" spc="10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in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extreme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sea</a:t>
            </a:r>
            <a:r>
              <a:rPr sz="3600" b="1" spc="-5" dirty="0">
                <a:solidFill>
                  <a:srgbClr val="5F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5F0000"/>
                </a:solidFill>
                <a:latin typeface="Calibri"/>
                <a:cs typeface="Calibri"/>
              </a:rPr>
              <a:t>states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56104" y="794004"/>
            <a:ext cx="8011795" cy="1012190"/>
            <a:chOff x="2356104" y="794004"/>
            <a:chExt cx="8011795" cy="10121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6104" y="1022948"/>
              <a:ext cx="2039111" cy="5174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87368" y="794004"/>
              <a:ext cx="6280403" cy="10119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03779" y="905332"/>
            <a:ext cx="77616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DeepFnet:</a:t>
            </a:r>
            <a:r>
              <a:rPr sz="3600" spc="20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Functional</a:t>
            </a:r>
            <a:r>
              <a:rPr sz="3600" spc="5" dirty="0">
                <a:solidFill>
                  <a:srgbClr val="006FC0"/>
                </a:solidFill>
                <a:latin typeface="Comic Sans MS"/>
                <a:cs typeface="Comic Sans MS"/>
              </a:rPr>
              <a:t> </a:t>
            </a:r>
            <a:r>
              <a:rPr sz="3600" spc="-5" dirty="0">
                <a:solidFill>
                  <a:srgbClr val="006FC0"/>
                </a:solidFill>
                <a:latin typeface="Comic Sans MS"/>
                <a:cs typeface="Comic Sans MS"/>
              </a:rPr>
              <a:t>Approximation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0002" y="584848"/>
            <a:ext cx="7825892" cy="885947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1411" y="179831"/>
            <a:ext cx="9618345" cy="9323705"/>
            <a:chOff x="1391411" y="179831"/>
            <a:chExt cx="9618345" cy="93237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26959" y="1156822"/>
              <a:ext cx="7746797" cy="8346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1411" y="179831"/>
              <a:ext cx="1498091" cy="1008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2095" y="179831"/>
              <a:ext cx="737616" cy="1008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2303" y="179831"/>
              <a:ext cx="6374892" cy="1008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09788" y="179831"/>
              <a:ext cx="2799588" cy="10088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61922" y="283591"/>
            <a:ext cx="90487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Long-Time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Prediction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of</a:t>
            </a:r>
            <a:r>
              <a:rPr spc="-1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Catamaran</a:t>
            </a:r>
            <a:r>
              <a:rPr spc="-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SeaKeeping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70680" y="4600321"/>
            <a:ext cx="2569845" cy="22860"/>
          </a:xfrm>
          <a:custGeom>
            <a:avLst/>
            <a:gdLst/>
            <a:ahLst/>
            <a:cxnLst/>
            <a:rect l="l" t="t" r="r" b="b"/>
            <a:pathLst>
              <a:path w="2569845" h="22860">
                <a:moveTo>
                  <a:pt x="2569464" y="0"/>
                </a:moveTo>
                <a:lnTo>
                  <a:pt x="0" y="0"/>
                </a:lnTo>
                <a:lnTo>
                  <a:pt x="0" y="22859"/>
                </a:lnTo>
                <a:lnTo>
                  <a:pt x="2569464" y="22859"/>
                </a:lnTo>
                <a:lnTo>
                  <a:pt x="2569464" y="0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35572" y="7334377"/>
            <a:ext cx="2569845" cy="22860"/>
          </a:xfrm>
          <a:custGeom>
            <a:avLst/>
            <a:gdLst/>
            <a:ahLst/>
            <a:cxnLst/>
            <a:rect l="l" t="t" r="r" b="b"/>
            <a:pathLst>
              <a:path w="2569845" h="22859">
                <a:moveTo>
                  <a:pt x="2569463" y="0"/>
                </a:moveTo>
                <a:lnTo>
                  <a:pt x="0" y="0"/>
                </a:lnTo>
                <a:lnTo>
                  <a:pt x="0" y="22860"/>
                </a:lnTo>
                <a:lnTo>
                  <a:pt x="2569463" y="22860"/>
                </a:lnTo>
                <a:lnTo>
                  <a:pt x="2569463" y="0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10" y="401421"/>
            <a:ext cx="2415235" cy="186318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8535" y="192633"/>
            <a:ext cx="1941159" cy="211896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772534" y="8485314"/>
            <a:ext cx="3321050" cy="822960"/>
          </a:xfrm>
          <a:custGeom>
            <a:avLst/>
            <a:gdLst/>
            <a:ahLst/>
            <a:cxnLst/>
            <a:rect l="l" t="t" r="r" b="b"/>
            <a:pathLst>
              <a:path w="3321050" h="822959">
                <a:moveTo>
                  <a:pt x="3321049" y="0"/>
                </a:moveTo>
                <a:lnTo>
                  <a:pt x="0" y="0"/>
                </a:lnTo>
                <a:lnTo>
                  <a:pt x="0" y="822960"/>
                </a:lnTo>
                <a:lnTo>
                  <a:pt x="3321049" y="822960"/>
                </a:lnTo>
                <a:lnTo>
                  <a:pt x="33210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86861" y="2415996"/>
            <a:ext cx="7332345" cy="68459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1210" algn="ctr">
              <a:lnSpc>
                <a:spcPct val="100000"/>
              </a:lnSpc>
              <a:spcBef>
                <a:spcPts val="95"/>
              </a:spcBef>
            </a:pPr>
            <a:r>
              <a:rPr sz="4000" b="1" u="sng" spc="-5" dirty="0">
                <a:solidFill>
                  <a:srgbClr val="A30000"/>
                </a:solidFill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Mathematics</a:t>
            </a:r>
            <a:r>
              <a:rPr sz="4000" b="1" u="sng" spc="25" dirty="0">
                <a:solidFill>
                  <a:srgbClr val="A30000"/>
                </a:solidFill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 </a:t>
            </a:r>
            <a:r>
              <a:rPr sz="4000" b="1" u="sng" spc="-5" dirty="0">
                <a:solidFill>
                  <a:srgbClr val="A30000"/>
                </a:solidFill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of</a:t>
            </a:r>
            <a:r>
              <a:rPr sz="4000" b="1" u="sng" spc="-15" dirty="0">
                <a:solidFill>
                  <a:srgbClr val="A30000"/>
                </a:solidFill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 </a:t>
            </a:r>
            <a:r>
              <a:rPr sz="4000" b="1" u="sng" spc="-10" dirty="0">
                <a:solidFill>
                  <a:srgbClr val="A30000"/>
                </a:solidFill>
                <a:uFill>
                  <a:solidFill>
                    <a:srgbClr val="A30000"/>
                  </a:solidFill>
                </a:uFill>
                <a:latin typeface="Calibri"/>
                <a:cs typeface="Calibri"/>
              </a:rPr>
              <a:t>PINNs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95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sz="3600" spc="-5" dirty="0">
                <a:latin typeface="Comic Sans MS"/>
                <a:cs typeface="Comic Sans MS"/>
              </a:rPr>
              <a:t>Multifidelity</a:t>
            </a:r>
            <a:r>
              <a:rPr sz="3600" spc="-10" dirty="0">
                <a:latin typeface="Comic Sans MS"/>
                <a:cs typeface="Comic Sans MS"/>
              </a:rPr>
              <a:t> </a:t>
            </a:r>
            <a:r>
              <a:rPr sz="3600" dirty="0">
                <a:latin typeface="Comic Sans MS"/>
                <a:cs typeface="Comic Sans MS"/>
              </a:rPr>
              <a:t>approximation</a:t>
            </a:r>
            <a:endParaRPr sz="3600">
              <a:latin typeface="Comic Sans MS"/>
              <a:cs typeface="Comic Sans MS"/>
            </a:endParaRPr>
          </a:p>
          <a:p>
            <a:pPr marR="3587115" algn="ctr">
              <a:lnSpc>
                <a:spcPct val="100000"/>
              </a:lnSpc>
              <a:spcBef>
                <a:spcPts val="35"/>
              </a:spcBef>
            </a:pPr>
            <a:r>
              <a:rPr sz="2800" b="1" spc="-5" dirty="0">
                <a:solidFill>
                  <a:srgbClr val="0462C1"/>
                </a:solidFill>
                <a:latin typeface="Calibri"/>
                <a:cs typeface="Calibri"/>
                <a:hlinkClick r:id="rId4"/>
              </a:rPr>
              <a:t>arXiv:1903.00104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sz="3600" dirty="0">
                <a:latin typeface="Comic Sans MS"/>
                <a:cs typeface="Comic Sans MS"/>
              </a:rPr>
              <a:t>Nonlinear</a:t>
            </a:r>
            <a:r>
              <a:rPr sz="3600" spc="-40" dirty="0">
                <a:latin typeface="Comic Sans MS"/>
                <a:cs typeface="Comic Sans MS"/>
              </a:rPr>
              <a:t> </a:t>
            </a:r>
            <a:r>
              <a:rPr sz="3600" dirty="0">
                <a:latin typeface="Comic Sans MS"/>
                <a:cs typeface="Comic Sans MS"/>
              </a:rPr>
              <a:t>approximation</a:t>
            </a:r>
            <a:r>
              <a:rPr sz="3600" spc="-75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theory</a:t>
            </a:r>
            <a:endParaRPr sz="3600">
              <a:latin typeface="Comic Sans MS"/>
              <a:cs typeface="Comic Sans MS"/>
            </a:endParaRPr>
          </a:p>
          <a:p>
            <a:pPr marL="584200" indent="-571500">
              <a:lnSpc>
                <a:spcPct val="100000"/>
              </a:lnSpc>
              <a:spcBef>
                <a:spcPts val="4320"/>
              </a:spcBef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sz="3600" spc="-5" dirty="0">
                <a:latin typeface="Comic Sans MS"/>
                <a:cs typeface="Comic Sans MS"/>
              </a:rPr>
              <a:t>Robust</a:t>
            </a:r>
            <a:r>
              <a:rPr sz="3600" spc="-25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training</a:t>
            </a:r>
            <a:r>
              <a:rPr sz="3600" dirty="0">
                <a:latin typeface="Comic Sans MS"/>
                <a:cs typeface="Comic Sans MS"/>
              </a:rPr>
              <a:t> &amp;</a:t>
            </a:r>
            <a:r>
              <a:rPr sz="3600" spc="-15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optimization</a:t>
            </a:r>
            <a:endParaRPr sz="3600">
              <a:latin typeface="Comic Sans MS"/>
              <a:cs typeface="Comic Sans MS"/>
            </a:endParaRPr>
          </a:p>
          <a:p>
            <a:pPr marL="393700">
              <a:lnSpc>
                <a:spcPct val="100000"/>
              </a:lnSpc>
              <a:spcBef>
                <a:spcPts val="885"/>
              </a:spcBef>
            </a:pPr>
            <a:r>
              <a:rPr sz="2800" b="1" spc="-5" dirty="0">
                <a:solidFill>
                  <a:srgbClr val="0000FF"/>
                </a:solidFill>
                <a:latin typeface="Calibri"/>
                <a:cs typeface="Calibri"/>
              </a:rPr>
              <a:t>arXiv:1808.04947;</a:t>
            </a:r>
            <a:r>
              <a:rPr sz="2800" b="1" spc="6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462C1"/>
                </a:solidFill>
                <a:latin typeface="Calibri"/>
                <a:cs typeface="Calibri"/>
                <a:hlinkClick r:id="rId5"/>
              </a:rPr>
              <a:t>arXiv:1903.06733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sz="3600" dirty="0">
                <a:latin typeface="Comic Sans MS"/>
                <a:cs typeface="Comic Sans MS"/>
              </a:rPr>
              <a:t>Learnability</a:t>
            </a:r>
            <a:r>
              <a:rPr sz="3600" spc="-25" dirty="0">
                <a:latin typeface="Comic Sans MS"/>
                <a:cs typeface="Comic Sans MS"/>
              </a:rPr>
              <a:t> </a:t>
            </a:r>
            <a:r>
              <a:rPr sz="3600" dirty="0">
                <a:latin typeface="Comic Sans MS"/>
                <a:cs typeface="Comic Sans MS"/>
              </a:rPr>
              <a:t>&amp;</a:t>
            </a:r>
            <a:r>
              <a:rPr sz="3600" spc="-25" dirty="0">
                <a:latin typeface="Comic Sans MS"/>
                <a:cs typeface="Comic Sans MS"/>
              </a:rPr>
              <a:t> </a:t>
            </a:r>
            <a:r>
              <a:rPr sz="3600" dirty="0">
                <a:latin typeface="Comic Sans MS"/>
                <a:cs typeface="Comic Sans MS"/>
              </a:rPr>
              <a:t>small</a:t>
            </a:r>
            <a:r>
              <a:rPr sz="3600" spc="-30" dirty="0">
                <a:latin typeface="Comic Sans MS"/>
                <a:cs typeface="Comic Sans MS"/>
              </a:rPr>
              <a:t> </a:t>
            </a:r>
            <a:r>
              <a:rPr sz="3600" spc="-5" dirty="0">
                <a:latin typeface="Comic Sans MS"/>
                <a:cs typeface="Comic Sans MS"/>
              </a:rPr>
              <a:t>data</a:t>
            </a:r>
            <a:endParaRPr sz="3600">
              <a:latin typeface="Comic Sans MS"/>
              <a:cs typeface="Comic Sans MS"/>
            </a:endParaRPr>
          </a:p>
          <a:p>
            <a:pPr marR="3571240" algn="ctr">
              <a:lnSpc>
                <a:spcPct val="100000"/>
              </a:lnSpc>
              <a:spcBef>
                <a:spcPts val="3220"/>
              </a:spcBef>
            </a:pPr>
            <a:r>
              <a:rPr sz="2400" b="1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/>
              </a:rPr>
              <a:t>arXiv:1905.01205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71294" y="128092"/>
            <a:ext cx="8961755" cy="148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SMU:</a:t>
            </a:r>
            <a:r>
              <a:rPr sz="2800" b="1" u="sng" spc="1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Clements</a:t>
            </a:r>
            <a:r>
              <a:rPr sz="2800" b="1" u="sng" spc="4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Scientific</a:t>
            </a:r>
            <a:r>
              <a:rPr sz="2800" b="1" u="sng" spc="1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Computing</a:t>
            </a:r>
            <a:r>
              <a:rPr sz="2800" b="1" u="sng" spc="4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Seminar</a:t>
            </a:r>
            <a:r>
              <a:rPr sz="2800" b="1" u="sng" spc="20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Arial"/>
                <a:cs typeface="Arial"/>
              </a:rPr>
              <a:t>Series</a:t>
            </a:r>
            <a:endParaRPr sz="2800">
              <a:latin typeface="Arial"/>
              <a:cs typeface="Arial"/>
            </a:endParaRPr>
          </a:p>
          <a:p>
            <a:pPr marL="925830" marR="626745" indent="101600">
              <a:lnSpc>
                <a:spcPts val="2810"/>
              </a:lnSpc>
              <a:spcBef>
                <a:spcPts val="2605"/>
              </a:spcBef>
            </a:pP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Speaker:</a:t>
            </a:r>
            <a:r>
              <a:rPr sz="2400" b="1" spc="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33"/>
                </a:solidFill>
                <a:latin typeface="Arial"/>
                <a:cs typeface="Arial"/>
              </a:rPr>
              <a:t>Prof.</a:t>
            </a:r>
            <a:r>
              <a:rPr sz="2400" b="1" spc="-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33"/>
                </a:solidFill>
                <a:latin typeface="Arial"/>
                <a:cs typeface="Arial"/>
              </a:rPr>
              <a:t>George</a:t>
            </a:r>
            <a:r>
              <a:rPr sz="2400" b="1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Karniadakis,</a:t>
            </a:r>
            <a:r>
              <a:rPr sz="2400" b="1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Applied</a:t>
            </a:r>
            <a:r>
              <a:rPr sz="2400" b="1" dirty="0">
                <a:solidFill>
                  <a:srgbClr val="333333"/>
                </a:solidFill>
                <a:latin typeface="Arial"/>
                <a:cs typeface="Arial"/>
              </a:rPr>
              <a:t> Math, </a:t>
            </a:r>
            <a:r>
              <a:rPr sz="2400" b="1" spc="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333333"/>
                </a:solidFill>
                <a:latin typeface="Arial"/>
                <a:cs typeface="Arial"/>
              </a:rPr>
              <a:t>Brown</a:t>
            </a:r>
            <a:r>
              <a:rPr sz="2400" b="1" spc="-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University,</a:t>
            </a:r>
            <a:r>
              <a:rPr sz="2400" b="1" spc="2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Tuesday</a:t>
            </a:r>
            <a:r>
              <a:rPr sz="2400" b="1" spc="3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3:45-4:45p,</a:t>
            </a:r>
            <a:r>
              <a:rPr sz="2400" b="1" spc="1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February</a:t>
            </a:r>
            <a:r>
              <a:rPr sz="2400" b="1" spc="1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Arial"/>
                <a:cs typeface="Arial"/>
              </a:rPr>
              <a:t>11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193" y="1013442"/>
            <a:ext cx="11429835" cy="715708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512" y="195453"/>
            <a:ext cx="12807821" cy="949037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053196" y="80848"/>
            <a:ext cx="30994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arXiv:1907</a:t>
            </a:r>
            <a:r>
              <a:rPr sz="3600" b="1" spc="-10" dirty="0">
                <a:solidFill>
                  <a:srgbClr val="006FC0"/>
                </a:solidFill>
                <a:latin typeface="Calibri"/>
                <a:cs typeface="Calibri"/>
              </a:rPr>
              <a:t>.</a:t>
            </a: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0402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3877" y="3759"/>
            <a:ext cx="46875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sng" spc="-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SIAM</a:t>
            </a:r>
            <a:r>
              <a:rPr b="0" u="sng" spc="-3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b="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Review</a:t>
            </a:r>
            <a:r>
              <a:rPr b="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b="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–</a:t>
            </a:r>
            <a:r>
              <a:rPr b="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b="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to</a:t>
            </a:r>
            <a:r>
              <a:rPr b="0" u="sng" spc="-1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</a:t>
            </a:r>
            <a:r>
              <a:rPr b="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appear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D99A-B5C3-8F48-BA8F-1CFA4A0C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B29025-9FD4-4446-A415-FE36F98B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6550"/>
            <a:ext cx="9042400" cy="908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766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9BFA-D58E-D44C-942A-D93CDF96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170" y="305816"/>
            <a:ext cx="6996430" cy="553998"/>
          </a:xfrm>
        </p:spPr>
        <p:txBody>
          <a:bodyPr/>
          <a:lstStyle/>
          <a:p>
            <a:r>
              <a:rPr lang="en-US" dirty="0"/>
              <a:t>Software Libraries for PINNs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825B7-2B4B-AF48-A220-190F4A39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4893" y="-1412305"/>
            <a:ext cx="8230241" cy="127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860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1422-4083-D0D0-DA52-4308EEE2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Julia vs Python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9A4D9-6F5E-4690-8295-F31AB9A94DC7}"/>
              </a:ext>
            </a:extLst>
          </p:cNvPr>
          <p:cNvSpPr txBox="1"/>
          <p:nvPr/>
        </p:nvSpPr>
        <p:spPr>
          <a:xfrm>
            <a:off x="254000" y="20574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main factors that make Julia so appealing is how fast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Julia trumps Python in speed and performance.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Julia is a compiled language written on its base, whereas Python is an interpreted language meaning each line must be reprocessed, resulting in slower execution.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C1264B-8791-6E07-072E-37539840B5F1}"/>
              </a:ext>
            </a:extLst>
          </p:cNvPr>
          <p:cNvSpPr txBox="1"/>
          <p:nvPr/>
        </p:nvSpPr>
        <p:spPr>
          <a:xfrm>
            <a:off x="2692400" y="9247754"/>
            <a:ext cx="638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www.datacamp.com</a:t>
            </a:r>
            <a:r>
              <a:rPr lang="en-US" dirty="0"/>
              <a:t>/blog/</a:t>
            </a:r>
            <a:r>
              <a:rPr lang="en-US" dirty="0" err="1"/>
              <a:t>julia</a:t>
            </a:r>
            <a:r>
              <a:rPr lang="en-US" dirty="0"/>
              <a:t>-vs-python-which-to-learn#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58615-A4A7-4D5F-55C8-FD1F7D921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120140"/>
            <a:ext cx="7772400" cy="751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6471" y="1181027"/>
            <a:ext cx="6717860" cy="692704"/>
          </a:xfrm>
          <a:prstGeom prst="rect">
            <a:avLst/>
          </a:prstGeom>
        </p:spPr>
        <p:txBody>
          <a:bodyPr vert="horz" wrap="square" lIns="0" tIns="15445" rIns="0" bIns="0" rtlCol="0">
            <a:spAutoFit/>
          </a:bodyPr>
          <a:lstStyle/>
          <a:p>
            <a:pPr marL="15446">
              <a:spcBef>
                <a:spcPts val="122"/>
              </a:spcBef>
              <a:tabLst>
                <a:tab pos="4246033" algn="l"/>
              </a:tabLst>
            </a:pPr>
            <a:r>
              <a:rPr lang="en-US" sz="4400" spc="-6" dirty="0">
                <a:solidFill>
                  <a:srgbClr val="FF0000"/>
                </a:solidFill>
              </a:rPr>
              <a:t>UPT</a:t>
            </a:r>
            <a:r>
              <a:rPr sz="4400" spc="12" dirty="0">
                <a:solidFill>
                  <a:srgbClr val="FF0000"/>
                </a:solidFill>
              </a:rPr>
              <a:t> </a:t>
            </a:r>
            <a:r>
              <a:rPr sz="4400" dirty="0">
                <a:solidFill>
                  <a:srgbClr val="FF0000"/>
                </a:solidFill>
              </a:rPr>
              <a:t>and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sz="4400" spc="-6" dirty="0">
                <a:solidFill>
                  <a:srgbClr val="FF0000"/>
                </a:solidFill>
              </a:rPr>
              <a:t>Training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7351" y="2561434"/>
            <a:ext cx="11303308" cy="3774007"/>
          </a:xfrm>
          <a:prstGeom prst="rect">
            <a:avLst/>
          </a:prstGeom>
        </p:spPr>
        <p:txBody>
          <a:bodyPr vert="horz" wrap="square" lIns="0" tIns="40157" rIns="0" bIns="0" rtlCol="0">
            <a:spAutoFit/>
          </a:bodyPr>
          <a:lstStyle/>
          <a:p>
            <a:pPr marL="432481" marR="1147618" indent="-417035">
              <a:lnSpc>
                <a:spcPts val="4622"/>
              </a:lnSpc>
              <a:spcBef>
                <a:spcPts val="316"/>
              </a:spcBef>
              <a:buChar char="•"/>
              <a:tabLst>
                <a:tab pos="431708" algn="l"/>
                <a:tab pos="432481" algn="l"/>
              </a:tabLst>
            </a:pP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Whatever function 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to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 be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learn</a:t>
            </a: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ed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, a large MLP will be able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represent</a:t>
            </a:r>
            <a:r>
              <a:rPr sz="3892" spc="-55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it</a:t>
            </a:r>
            <a:endParaRPr sz="3892" dirty="0">
              <a:latin typeface="Arial"/>
              <a:cs typeface="Arial"/>
            </a:endParaRPr>
          </a:p>
          <a:p>
            <a:pPr marL="432481" marR="1613308" indent="-417035">
              <a:spcBef>
                <a:spcPts val="736"/>
              </a:spcBef>
              <a:buChar char="•"/>
              <a:tabLst>
                <a:tab pos="431708" algn="l"/>
                <a:tab pos="432481" algn="l"/>
              </a:tabLst>
            </a:pPr>
            <a:r>
              <a:rPr lang="en-US" sz="3892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are no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guarantee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s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 that the  training algorithm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will learn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this</a:t>
            </a:r>
            <a:r>
              <a:rPr sz="3892" spc="18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</a:t>
            </a:r>
            <a:r>
              <a:rPr lang="en-US" sz="3892" spc="-6" dirty="0">
                <a:solidFill>
                  <a:srgbClr val="3333CC"/>
                </a:solidFill>
                <a:latin typeface="Arial"/>
                <a:cs typeface="Arial"/>
              </a:rPr>
              <a:t>!!</a:t>
            </a:r>
            <a:endParaRPr sz="3892" dirty="0">
              <a:latin typeface="Arial"/>
              <a:cs typeface="Arial"/>
            </a:endParaRPr>
          </a:p>
          <a:p>
            <a:pPr marL="1197045" lvl="1" indent="-626324">
              <a:spcBef>
                <a:spcPts val="882"/>
              </a:spcBef>
              <a:buAutoNum type="arabicPeriod"/>
              <a:tabLst>
                <a:tab pos="1196273" algn="l"/>
                <a:tab pos="1197045" algn="l"/>
              </a:tabLst>
            </a:pP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Optimizing algorithms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may not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find the</a:t>
            </a:r>
            <a:r>
              <a:rPr sz="3405" spc="61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parameters</a:t>
            </a:r>
            <a:endParaRPr sz="3405" dirty="0">
              <a:latin typeface="Arial"/>
              <a:cs typeface="Arial"/>
            </a:endParaRPr>
          </a:p>
          <a:p>
            <a:pPr marL="1197045" lvl="1" indent="-626324">
              <a:spcBef>
                <a:spcPts val="778"/>
              </a:spcBef>
              <a:buAutoNum type="arabicPeriod"/>
              <a:tabLst>
                <a:tab pos="1196273" algn="l"/>
                <a:tab pos="1197045" algn="l"/>
              </a:tabLst>
            </a:pP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May choose wrong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function </a:t>
            </a:r>
            <a:r>
              <a:rPr sz="3405" dirty="0">
                <a:solidFill>
                  <a:srgbClr val="336600"/>
                </a:solidFill>
                <a:latin typeface="Arial"/>
                <a:cs typeface="Arial"/>
              </a:rPr>
              <a:t>due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to</a:t>
            </a:r>
            <a:r>
              <a:rPr sz="3405" spc="-12" dirty="0">
                <a:solidFill>
                  <a:srgbClr val="336600"/>
                </a:solidFill>
                <a:latin typeface="Arial"/>
                <a:cs typeface="Arial"/>
              </a:rPr>
              <a:t> </a:t>
            </a:r>
            <a:r>
              <a:rPr sz="3405" spc="-6" dirty="0">
                <a:solidFill>
                  <a:srgbClr val="336600"/>
                </a:solidFill>
                <a:latin typeface="Arial"/>
                <a:cs typeface="Arial"/>
              </a:rPr>
              <a:t>over-fitting</a:t>
            </a:r>
            <a:endParaRPr sz="3405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9132" y="6402329"/>
            <a:ext cx="9649345" cy="2410600"/>
          </a:xfrm>
          <a:prstGeom prst="rect">
            <a:avLst/>
          </a:prstGeom>
        </p:spPr>
        <p:txBody>
          <a:bodyPr vert="horz" wrap="square" lIns="0" tIns="14673" rIns="0" bIns="0" rtlCol="0">
            <a:spAutoFit/>
          </a:bodyPr>
          <a:lstStyle/>
          <a:p>
            <a:pPr marL="647949" marR="6178" indent="-633275">
              <a:lnSpc>
                <a:spcPct val="100099"/>
              </a:lnSpc>
              <a:spcBef>
                <a:spcPts val="116"/>
              </a:spcBef>
              <a:buChar char="•"/>
              <a:tabLst>
                <a:tab pos="640226" algn="l"/>
                <a:tab pos="640998" algn="l"/>
              </a:tabLst>
            </a:pP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No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Free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Lunch: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There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is no </a:t>
            </a:r>
            <a:r>
              <a:rPr sz="3892" i="1" u="sng" dirty="0">
                <a:solidFill>
                  <a:srgbClr val="3333CC"/>
                </a:solidFill>
                <a:latin typeface="Arial"/>
                <a:cs typeface="Arial"/>
              </a:rPr>
              <a:t>universal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 procedure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for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examining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training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set of  samples and choosing a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function that</a:t>
            </a:r>
            <a:r>
              <a:rPr sz="3892" spc="-73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will  generalize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to points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not in </a:t>
            </a:r>
            <a:r>
              <a:rPr sz="3892" spc="-6" dirty="0">
                <a:solidFill>
                  <a:srgbClr val="3333CC"/>
                </a:solidFill>
                <a:latin typeface="Arial"/>
                <a:cs typeface="Arial"/>
              </a:rPr>
              <a:t>training</a:t>
            </a:r>
            <a:r>
              <a:rPr sz="3892" spc="-24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3892" dirty="0">
                <a:solidFill>
                  <a:srgbClr val="3333CC"/>
                </a:solidFill>
                <a:latin typeface="Arial"/>
                <a:cs typeface="Arial"/>
              </a:rPr>
              <a:t>set</a:t>
            </a:r>
            <a:endParaRPr sz="3892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51D45B-52C7-E640-BE79-4C3BFCC31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" y="1935513"/>
            <a:ext cx="13004800" cy="588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306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1" cy="226466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572" y="6955534"/>
            <a:ext cx="13013690" cy="2802890"/>
            <a:chOff x="-4572" y="6955534"/>
            <a:chExt cx="13013690" cy="2802890"/>
          </a:xfrm>
        </p:grpSpPr>
        <p:sp>
          <p:nvSpPr>
            <p:cNvPr id="4" name="object 4"/>
            <p:cNvSpPr/>
            <p:nvPr/>
          </p:nvSpPr>
          <p:spPr>
            <a:xfrm>
              <a:off x="0" y="6960106"/>
              <a:ext cx="13004800" cy="2794000"/>
            </a:xfrm>
            <a:custGeom>
              <a:avLst/>
              <a:gdLst/>
              <a:ahLst/>
              <a:cxnLst/>
              <a:rect l="l" t="t" r="r" b="b"/>
              <a:pathLst>
                <a:path w="13004800" h="2794000">
                  <a:moveTo>
                    <a:pt x="13004292" y="0"/>
                  </a:moveTo>
                  <a:lnTo>
                    <a:pt x="0" y="0"/>
                  </a:lnTo>
                  <a:lnTo>
                    <a:pt x="0" y="2793490"/>
                  </a:lnTo>
                  <a:lnTo>
                    <a:pt x="13004292" y="2793490"/>
                  </a:lnTo>
                  <a:lnTo>
                    <a:pt x="13004292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960106"/>
              <a:ext cx="13004800" cy="2794000"/>
            </a:xfrm>
            <a:custGeom>
              <a:avLst/>
              <a:gdLst/>
              <a:ahLst/>
              <a:cxnLst/>
              <a:rect l="l" t="t" r="r" b="b"/>
              <a:pathLst>
                <a:path w="13004800" h="2794000">
                  <a:moveTo>
                    <a:pt x="13004292" y="2793490"/>
                  </a:moveTo>
                  <a:lnTo>
                    <a:pt x="13004292" y="0"/>
                  </a:lnTo>
                  <a:lnTo>
                    <a:pt x="0" y="0"/>
                  </a:lnTo>
                  <a:lnTo>
                    <a:pt x="0" y="2793490"/>
                  </a:lnTo>
                </a:path>
              </a:pathLst>
            </a:custGeom>
            <a:ln w="9143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05025" y="7803591"/>
            <a:ext cx="8796655" cy="1945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3820"/>
              </a:lnSpc>
              <a:spcBef>
                <a:spcPts val="105"/>
              </a:spcBef>
            </a:pPr>
            <a:r>
              <a:rPr sz="3200" dirty="0">
                <a:latin typeface="Comic Sans MS"/>
                <a:cs typeface="Comic Sans MS"/>
              </a:rPr>
              <a:t>Center</a:t>
            </a:r>
            <a:r>
              <a:rPr sz="3200" spc="-2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Director:</a:t>
            </a:r>
            <a:r>
              <a:rPr sz="3200" spc="5" dirty="0">
                <a:latin typeface="Comic Sans MS"/>
                <a:cs typeface="Comic Sans MS"/>
              </a:rPr>
              <a:t> </a:t>
            </a:r>
            <a:r>
              <a:rPr sz="3200" spc="-5" dirty="0">
                <a:latin typeface="Comic Sans MS"/>
                <a:cs typeface="Comic Sans MS"/>
              </a:rPr>
              <a:t>George</a:t>
            </a:r>
            <a:r>
              <a:rPr sz="3200" dirty="0">
                <a:latin typeface="Comic Sans MS"/>
                <a:cs typeface="Comic Sans MS"/>
              </a:rPr>
              <a:t> Em</a:t>
            </a:r>
            <a:r>
              <a:rPr sz="3200" spc="-5" dirty="0">
                <a:latin typeface="Comic Sans MS"/>
                <a:cs typeface="Comic Sans MS"/>
              </a:rPr>
              <a:t> </a:t>
            </a:r>
            <a:r>
              <a:rPr sz="3200" dirty="0">
                <a:latin typeface="Comic Sans MS"/>
                <a:cs typeface="Comic Sans MS"/>
              </a:rPr>
              <a:t>Karniadakis</a:t>
            </a:r>
            <a:endParaRPr sz="3200">
              <a:latin typeface="Comic Sans MS"/>
              <a:cs typeface="Comic Sans MS"/>
            </a:endParaRPr>
          </a:p>
          <a:p>
            <a:pPr algn="ctr">
              <a:lnSpc>
                <a:spcPts val="2860"/>
              </a:lnSpc>
              <a:tabLst>
                <a:tab pos="6039485" algn="l"/>
              </a:tabLst>
            </a:pPr>
            <a:r>
              <a:rPr sz="2400" spc="-5" dirty="0">
                <a:latin typeface="Comic Sans MS"/>
                <a:cs typeface="Comic Sans MS"/>
              </a:rPr>
              <a:t>PNNL</a:t>
            </a:r>
            <a:r>
              <a:rPr sz="2400" spc="1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&amp;</a:t>
            </a:r>
            <a:r>
              <a:rPr sz="2400" spc="10" dirty="0">
                <a:latin typeface="Comic Sans MS"/>
                <a:cs typeface="Comic Sans MS"/>
              </a:rPr>
              <a:t> </a:t>
            </a:r>
            <a:r>
              <a:rPr sz="2400" spc="-10" dirty="0">
                <a:latin typeface="Comic Sans MS"/>
                <a:cs typeface="Comic Sans MS"/>
              </a:rPr>
              <a:t>Division</a:t>
            </a:r>
            <a:r>
              <a:rPr sz="2400" spc="20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of</a:t>
            </a:r>
            <a:r>
              <a:rPr sz="2400" spc="1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Applied</a:t>
            </a:r>
            <a:r>
              <a:rPr sz="2400" spc="5" dirty="0">
                <a:latin typeface="Comic Sans MS"/>
                <a:cs typeface="Comic Sans MS"/>
              </a:rPr>
              <a:t> </a:t>
            </a:r>
            <a:r>
              <a:rPr sz="2400" spc="-5" dirty="0">
                <a:latin typeface="Comic Sans MS"/>
                <a:cs typeface="Comic Sans MS"/>
              </a:rPr>
              <a:t>Mathematics,	Brown</a:t>
            </a:r>
            <a:r>
              <a:rPr sz="2400" spc="-55" dirty="0">
                <a:latin typeface="Comic Sans MS"/>
                <a:cs typeface="Comic Sans MS"/>
              </a:rPr>
              <a:t> </a:t>
            </a:r>
            <a:r>
              <a:rPr sz="2400" dirty="0">
                <a:latin typeface="Comic Sans MS"/>
                <a:cs typeface="Comic Sans MS"/>
              </a:rPr>
              <a:t>University</a:t>
            </a:r>
            <a:endParaRPr sz="2400">
              <a:latin typeface="Comic Sans MS"/>
              <a:cs typeface="Comic Sans MS"/>
            </a:endParaRPr>
          </a:p>
          <a:p>
            <a:pPr marL="12700" marR="5080" algn="ctr">
              <a:lnSpc>
                <a:spcPts val="2780"/>
              </a:lnSpc>
              <a:spcBef>
                <a:spcPts val="2935"/>
              </a:spcBef>
            </a:pPr>
            <a:r>
              <a:rPr sz="2400" spc="-5" dirty="0"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CRUNCH</a:t>
            </a:r>
            <a:r>
              <a:rPr sz="24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group: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Home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“Math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+ </a:t>
            </a:r>
            <a:r>
              <a:rPr sz="2400" b="1" spc="-5" dirty="0">
                <a:latin typeface="Arial"/>
                <a:cs typeface="Arial"/>
              </a:rPr>
              <a:t>Machine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Learning </a:t>
            </a:r>
            <a:r>
              <a:rPr sz="2400" b="1" dirty="0">
                <a:latin typeface="Arial"/>
                <a:cs typeface="Arial"/>
              </a:rPr>
              <a:t>+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X” </a:t>
            </a:r>
            <a:r>
              <a:rPr sz="2400" b="1" spc="-65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htt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  <a:hlinkClick r:id="rId3"/>
              </a:rPr>
              <a:t>ps://ww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</a:rPr>
              <a:t>w.bro</a:t>
            </a:r>
            <a:r>
              <a:rPr sz="2400" b="1" spc="-5" dirty="0">
                <a:solidFill>
                  <a:srgbClr val="006FC0"/>
                </a:solidFill>
                <a:latin typeface="Arial"/>
                <a:cs typeface="Arial"/>
                <a:hlinkClick r:id="rId3"/>
              </a:rPr>
              <a:t>wn.edu/research/projects/crunch/home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05201" y="2474214"/>
            <a:ext cx="82245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4"/>
              </a:rPr>
              <a:t>https://www.pnnl.gov/</a:t>
            </a:r>
            <a:r>
              <a:rPr lang="en-US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4"/>
              </a:rPr>
              <a:t>projects</a:t>
            </a:r>
            <a:r>
              <a:rPr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4"/>
              </a:rPr>
              <a:t>/</a:t>
            </a:r>
            <a:r>
              <a:rPr lang="en-US" u="sng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  <a:hlinkClick r:id="rId4"/>
              </a:rPr>
              <a:t>philms</a:t>
            </a:r>
            <a:endParaRPr u="sng" spc="-5" dirty="0">
              <a:solidFill>
                <a:srgbClr val="006FC0"/>
              </a:solidFill>
              <a:uFill>
                <a:solidFill>
                  <a:srgbClr val="006FC0"/>
                </a:solidFill>
              </a:u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6173" y="3447999"/>
            <a:ext cx="116827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5275" marR="5080" indent="-282321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A30000"/>
                </a:solidFill>
                <a:latin typeface="Calibri"/>
                <a:cs typeface="Calibri"/>
              </a:rPr>
              <a:t>PhILMs</a:t>
            </a:r>
            <a:r>
              <a:rPr sz="2800" spc="-5" dirty="0">
                <a:latin typeface="Calibri"/>
                <a:cs typeface="Calibri"/>
              </a:rPr>
              <a:t>: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Collaboratory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Mathematics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Physics-Informed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Learning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Machines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Multiscale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Multiphysics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Problems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39556" y="4742688"/>
            <a:ext cx="1126236" cy="11262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27207" y="4611623"/>
            <a:ext cx="1217676" cy="141274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88239" y="4868252"/>
            <a:ext cx="2501336" cy="958927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56971" y="4261103"/>
            <a:ext cx="2171700" cy="2193290"/>
            <a:chOff x="156971" y="4261103"/>
            <a:chExt cx="2171700" cy="219329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1086" y="4303775"/>
              <a:ext cx="1807585" cy="21503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971" y="4261103"/>
              <a:ext cx="2150364" cy="2150364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74018" y="4758005"/>
            <a:ext cx="1194733" cy="120075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10756" y="4940808"/>
            <a:ext cx="1437131" cy="743712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FE26-B4FC-C945-8B4F-E2CD150E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90" y="381000"/>
            <a:ext cx="11773310" cy="1231106"/>
          </a:xfrm>
        </p:spPr>
        <p:txBody>
          <a:bodyPr/>
          <a:lstStyle/>
          <a:p>
            <a:r>
              <a:rPr lang="en-US" sz="4000" dirty="0"/>
              <a:t>Science/engineering informed neural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76D9BB-C267-F847-982D-832D4919CAB3}"/>
              </a:ext>
            </a:extLst>
          </p:cNvPr>
          <p:cNvSpPr txBox="1"/>
          <p:nvPr/>
        </p:nvSpPr>
        <p:spPr>
          <a:xfrm>
            <a:off x="1130710" y="1219200"/>
            <a:ext cx="113538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Many applications &amp; growing (SINNs or PINNs)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Some data prediction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Many solving sophisticated nonlinear PDEs which are very common in the </a:t>
            </a:r>
            <a:r>
              <a:rPr lang="en-US" sz="3600"/>
              <a:t>real worlds</a:t>
            </a:r>
            <a:endParaRPr lang="en-US" sz="36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Data trained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Fast inference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Based on NNs for ODEs in ‘98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Most use science knowledge placed 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Cost function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/>
              <a:t>NN structure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Changing the field of computational science and engineering (CSE)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7319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3267</TotalTime>
  <Words>4776</Words>
  <Application>Microsoft Macintosh PowerPoint</Application>
  <PresentationFormat>Custom</PresentationFormat>
  <Paragraphs>529</Paragraphs>
  <Slides>92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9" baseType="lpstr">
      <vt:lpstr>Meiryo UI</vt:lpstr>
      <vt:lpstr>MS Gothic</vt:lpstr>
      <vt:lpstr>MS PGothic</vt:lpstr>
      <vt:lpstr>Arial</vt:lpstr>
      <vt:lpstr>Calibri</vt:lpstr>
      <vt:lpstr>Calibri Light</vt:lpstr>
      <vt:lpstr>Cambria</vt:lpstr>
      <vt:lpstr>Cambria Math</vt:lpstr>
      <vt:lpstr>Comic Sans MS</vt:lpstr>
      <vt:lpstr>Lucida Sans Unicode</vt:lpstr>
      <vt:lpstr>Segoe UI Symbol</vt:lpstr>
      <vt:lpstr>Symbol</vt:lpstr>
      <vt:lpstr>Tahoma</vt:lpstr>
      <vt:lpstr>Times New Roman</vt:lpstr>
      <vt:lpstr>Trebuchet MS</vt:lpstr>
      <vt:lpstr>Wingdings</vt:lpstr>
      <vt:lpstr>Office Theme</vt:lpstr>
      <vt:lpstr>Science Inspired Deep Learning (SIDL)  or Science Inspired Neural Networks (SINN)  Replacing Science with Engineering?</vt:lpstr>
      <vt:lpstr>Why is SIDL Popular </vt:lpstr>
      <vt:lpstr>Badges as Computer Scientists</vt:lpstr>
      <vt:lpstr>Many models</vt:lpstr>
      <vt:lpstr>Universal Approximation Theorem (UAP)</vt:lpstr>
      <vt:lpstr>Formal Theorem</vt:lpstr>
      <vt:lpstr>Implications of UPT</vt:lpstr>
      <vt:lpstr>Applicability of UPT</vt:lpstr>
      <vt:lpstr>UPT and Training</vt:lpstr>
      <vt:lpstr>Feed Forward &amp; No Free Lunch</vt:lpstr>
      <vt:lpstr>Size of the Network</vt:lpstr>
      <vt:lpstr>Summary/Implications of UPT</vt:lpstr>
      <vt:lpstr>Function Families and Depth</vt:lpstr>
      <vt:lpstr>Advantage of Deeper Networks</vt:lpstr>
      <vt:lpstr>Montufar Theorem on Depth</vt:lpstr>
      <vt:lpstr>Statistical Justification for Depth</vt:lpstr>
      <vt:lpstr>Intuition on Depth</vt:lpstr>
      <vt:lpstr>Empirical Results</vt:lpstr>
      <vt:lpstr>Physics-Informed Neural Networks (PINNs)</vt:lpstr>
      <vt:lpstr>Motivation and open challenges Goal: Predictive modeling, analysis and optimization of complex systems</vt:lpstr>
      <vt:lpstr>PowerPoint Presentation</vt:lpstr>
      <vt:lpstr>Physics-informed Neural Networks</vt:lpstr>
      <vt:lpstr>Introduction: PINNs</vt:lpstr>
      <vt:lpstr>Runga-Kutta (RK)</vt:lpstr>
      <vt:lpstr>DNNs: Universal Approximators</vt:lpstr>
      <vt:lpstr>DNNs: Universal Approximators</vt:lpstr>
      <vt:lpstr>DNNs: Universal Approximators</vt:lpstr>
      <vt:lpstr>DNNs: Universal Approximators</vt:lpstr>
      <vt:lpstr>DNNs: Universal Approximators</vt:lpstr>
      <vt:lpstr>DNNs: Universal Approximators</vt:lpstr>
      <vt:lpstr>PowerPoint Presentation</vt:lpstr>
      <vt:lpstr>Problem setup</vt:lpstr>
      <vt:lpstr>Problem setup</vt:lpstr>
      <vt:lpstr>Problem setup</vt:lpstr>
      <vt:lpstr>Problem setup</vt:lpstr>
      <vt:lpstr>Physics-informed Neural Networks</vt:lpstr>
      <vt:lpstr>Data vs physics (or your science)</vt:lpstr>
      <vt:lpstr>Different types of PDEs</vt:lpstr>
      <vt:lpstr>PINN variations</vt:lpstr>
      <vt:lpstr>Aim: Extract quantitative information from videos  for rescue operations and beyond!</vt:lpstr>
      <vt:lpstr>PowerPoint Presentation</vt:lpstr>
      <vt:lpstr>Neural Networks are Function Approximators, Not Predictors!</vt:lpstr>
      <vt:lpstr>Learning a Discontinuous/Oscillatory Function in Physical &amp; Fourier Domains</vt:lpstr>
      <vt:lpstr>Data + Neural Networks + Physical Laws</vt:lpstr>
      <vt:lpstr>Physics-Informed Neural Networks (PINN) vs Neural Networks (NN)</vt:lpstr>
      <vt:lpstr>What is a PINN? Physics-Informed Neural Network We employ two (or more) NNs that share the same parameters</vt:lpstr>
      <vt:lpstr>PowerPoint Presentation</vt:lpstr>
      <vt:lpstr>PINNs Change the Learning Mode of DNNs</vt:lpstr>
      <vt:lpstr>PowerPoint Presentation</vt:lpstr>
      <vt:lpstr>Boundary conditions issues</vt:lpstr>
      <vt:lpstr>PowerPoint Presentation</vt:lpstr>
      <vt:lpstr>Variational PINNs</vt:lpstr>
      <vt:lpstr>NSFnet</vt:lpstr>
      <vt:lpstr>NSFnet</vt:lpstr>
      <vt:lpstr>zx</vt:lpstr>
      <vt:lpstr>Hidden Fluid Mechanics</vt:lpstr>
      <vt:lpstr>Smoke-type Visualizations</vt:lpstr>
      <vt:lpstr>Gulf of Mexico Sea Surface Temperature</vt:lpstr>
      <vt:lpstr>PINNs Estimate Velocity from SS Temperature</vt:lpstr>
      <vt:lpstr>Hidden Fluid Mechanics: flow dynamics in an intracranial aneurysm</vt:lpstr>
      <vt:lpstr>Heat Transfer: Hidden Thermal Boundary Conditions</vt:lpstr>
      <vt:lpstr>PINN Formulation for Convective Heat Transfer</vt:lpstr>
      <vt:lpstr>Discover constant Temperature on Cylinder</vt:lpstr>
      <vt:lpstr>Discover constant Temperature on Cylinder</vt:lpstr>
      <vt:lpstr>Discover constant Temperature on Cylinder</vt:lpstr>
      <vt:lpstr>Discover constant Temperature on Cylinder</vt:lpstr>
      <vt:lpstr>Active Sensor Placement</vt:lpstr>
      <vt:lpstr>PowerPoint Presentation</vt:lpstr>
      <vt:lpstr>NVIDIA uses PINNs to design the new GPU chips</vt:lpstr>
      <vt:lpstr>Do we need to teach Robots calculus?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million training points { (ui(r,θ), yj, k)} for i=1,…,Nu; j=1,…,Ny;  k=1,…,Na, where Nu = 1e4, Ny=100, Na=10 (thus NuNy Na = 10 millions)  We employed mini-batch in training and set the batch-size to be 0.4 million.</vt:lpstr>
      <vt:lpstr>PowerPoint Presentation</vt:lpstr>
      <vt:lpstr>PowerPoint Presentation</vt:lpstr>
      <vt:lpstr>PowerPoint Presentation</vt:lpstr>
      <vt:lpstr>Long-Time Prediction of Catamaran SeaKeeping</vt:lpstr>
      <vt:lpstr>PowerPoint Presentation</vt:lpstr>
      <vt:lpstr>PowerPoint Presentation</vt:lpstr>
      <vt:lpstr>SIAM Review – to appear</vt:lpstr>
      <vt:lpstr>PowerPoint Presentation</vt:lpstr>
      <vt:lpstr>Software Libraries for PINNs</vt:lpstr>
      <vt:lpstr>Julia vs Python</vt:lpstr>
      <vt:lpstr>PowerPoint Presentation</vt:lpstr>
      <vt:lpstr>https://www.pnnl.gov/projects/philms</vt:lpstr>
      <vt:lpstr>Science/engineering informed neural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Giles, C Lee</cp:lastModifiedBy>
  <cp:revision>36</cp:revision>
  <dcterms:created xsi:type="dcterms:W3CDTF">2022-04-07T02:39:21Z</dcterms:created>
  <dcterms:modified xsi:type="dcterms:W3CDTF">2023-11-14T14:50:08Z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2022-04-07T00:00:00Z</vt:filetime>
  </property>
</Properties>
</file>