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2"/>
  </p:notesMasterIdLst>
  <p:sldIdLst>
    <p:sldId id="273" r:id="rId2"/>
    <p:sldId id="452" r:id="rId3"/>
    <p:sldId id="1794" r:id="rId4"/>
    <p:sldId id="1736" r:id="rId5"/>
    <p:sldId id="1738" r:id="rId6"/>
    <p:sldId id="1737" r:id="rId7"/>
    <p:sldId id="1739" r:id="rId8"/>
    <p:sldId id="1797" r:id="rId9"/>
    <p:sldId id="1724" r:id="rId10"/>
    <p:sldId id="1752" r:id="rId11"/>
    <p:sldId id="256" r:id="rId12"/>
    <p:sldId id="523" r:id="rId13"/>
    <p:sldId id="522" r:id="rId14"/>
    <p:sldId id="1706" r:id="rId15"/>
    <p:sldId id="1799" r:id="rId16"/>
    <p:sldId id="1798" r:id="rId17"/>
    <p:sldId id="1705" r:id="rId18"/>
    <p:sldId id="257" r:id="rId19"/>
    <p:sldId id="1746" r:id="rId20"/>
    <p:sldId id="270" r:id="rId21"/>
    <p:sldId id="271" r:id="rId22"/>
    <p:sldId id="272" r:id="rId23"/>
    <p:sldId id="1744" r:id="rId24"/>
    <p:sldId id="274" r:id="rId25"/>
    <p:sldId id="275" r:id="rId26"/>
    <p:sldId id="276" r:id="rId27"/>
    <p:sldId id="1702" r:id="rId28"/>
    <p:sldId id="1648" r:id="rId29"/>
    <p:sldId id="455" r:id="rId30"/>
    <p:sldId id="525" r:id="rId31"/>
    <p:sldId id="1714" r:id="rId32"/>
    <p:sldId id="1704" r:id="rId33"/>
    <p:sldId id="1707" r:id="rId34"/>
    <p:sldId id="1709" r:id="rId35"/>
    <p:sldId id="1712" r:id="rId36"/>
    <p:sldId id="1713" r:id="rId37"/>
    <p:sldId id="1745" r:id="rId38"/>
    <p:sldId id="1747" r:id="rId39"/>
    <p:sldId id="1753" r:id="rId40"/>
    <p:sldId id="1778" r:id="rId41"/>
    <p:sldId id="1782" r:id="rId42"/>
    <p:sldId id="1781" r:id="rId43"/>
    <p:sldId id="1741" r:id="rId44"/>
    <p:sldId id="1742" r:id="rId45"/>
    <p:sldId id="1743" r:id="rId46"/>
    <p:sldId id="1789" r:id="rId47"/>
    <p:sldId id="1800" r:id="rId48"/>
    <p:sldId id="1755" r:id="rId49"/>
    <p:sldId id="1756" r:id="rId50"/>
    <p:sldId id="1754" r:id="rId51"/>
    <p:sldId id="1710" r:id="rId52"/>
    <p:sldId id="1740" r:id="rId53"/>
    <p:sldId id="281" r:id="rId54"/>
    <p:sldId id="1730" r:id="rId55"/>
    <p:sldId id="465" r:id="rId56"/>
    <p:sldId id="464" r:id="rId57"/>
    <p:sldId id="258" r:id="rId58"/>
    <p:sldId id="471" r:id="rId59"/>
    <p:sldId id="472" r:id="rId60"/>
    <p:sldId id="1717" r:id="rId61"/>
    <p:sldId id="475" r:id="rId62"/>
    <p:sldId id="1718" r:id="rId63"/>
    <p:sldId id="1716" r:id="rId64"/>
    <p:sldId id="1787" r:id="rId65"/>
    <p:sldId id="470" r:id="rId66"/>
    <p:sldId id="469" r:id="rId67"/>
    <p:sldId id="1786" r:id="rId68"/>
    <p:sldId id="1722" r:id="rId69"/>
    <p:sldId id="1783" r:id="rId70"/>
    <p:sldId id="488" r:id="rId71"/>
    <p:sldId id="1785" r:id="rId72"/>
    <p:sldId id="1784" r:id="rId73"/>
    <p:sldId id="489" r:id="rId74"/>
    <p:sldId id="485" r:id="rId75"/>
    <p:sldId id="473" r:id="rId76"/>
    <p:sldId id="1719" r:id="rId77"/>
    <p:sldId id="1726" r:id="rId78"/>
    <p:sldId id="1788" r:id="rId79"/>
    <p:sldId id="1772" r:id="rId80"/>
    <p:sldId id="1775" r:id="rId81"/>
    <p:sldId id="1773" r:id="rId82"/>
    <p:sldId id="1774" r:id="rId83"/>
    <p:sldId id="1776" r:id="rId84"/>
    <p:sldId id="1777" r:id="rId85"/>
    <p:sldId id="1757" r:id="rId86"/>
    <p:sldId id="487" r:id="rId87"/>
    <p:sldId id="1708" r:id="rId88"/>
    <p:sldId id="1801" r:id="rId89"/>
    <p:sldId id="1780" r:id="rId90"/>
    <p:sldId id="296" r:id="rId91"/>
    <p:sldId id="1758" r:id="rId92"/>
    <p:sldId id="1759" r:id="rId93"/>
    <p:sldId id="1779" r:id="rId94"/>
    <p:sldId id="1760" r:id="rId95"/>
    <p:sldId id="259" r:id="rId96"/>
    <p:sldId id="260" r:id="rId97"/>
    <p:sldId id="261" r:id="rId98"/>
    <p:sldId id="262" r:id="rId99"/>
    <p:sldId id="1796" r:id="rId100"/>
    <p:sldId id="263" r:id="rId101"/>
    <p:sldId id="264" r:id="rId102"/>
    <p:sldId id="1802" r:id="rId103"/>
    <p:sldId id="265" r:id="rId104"/>
    <p:sldId id="266" r:id="rId105"/>
    <p:sldId id="267" r:id="rId106"/>
    <p:sldId id="268" r:id="rId107"/>
    <p:sldId id="269" r:id="rId108"/>
    <p:sldId id="1761" r:id="rId109"/>
    <p:sldId id="1762" r:id="rId110"/>
    <p:sldId id="1763" r:id="rId111"/>
    <p:sldId id="1792" r:id="rId112"/>
    <p:sldId id="1764" r:id="rId113"/>
    <p:sldId id="1765" r:id="rId114"/>
    <p:sldId id="1766" r:id="rId115"/>
    <p:sldId id="1767" r:id="rId116"/>
    <p:sldId id="279" r:id="rId117"/>
    <p:sldId id="280" r:id="rId118"/>
    <p:sldId id="1768" r:id="rId119"/>
    <p:sldId id="282" r:id="rId120"/>
    <p:sldId id="283" r:id="rId121"/>
    <p:sldId id="284" r:id="rId122"/>
    <p:sldId id="285" r:id="rId123"/>
    <p:sldId id="286" r:id="rId124"/>
    <p:sldId id="287" r:id="rId125"/>
    <p:sldId id="288" r:id="rId126"/>
    <p:sldId id="1803" r:id="rId127"/>
    <p:sldId id="290" r:id="rId128"/>
    <p:sldId id="291" r:id="rId129"/>
    <p:sldId id="292" r:id="rId130"/>
    <p:sldId id="293" r:id="rId131"/>
    <p:sldId id="294" r:id="rId132"/>
    <p:sldId id="295" r:id="rId133"/>
    <p:sldId id="1791" r:id="rId134"/>
    <p:sldId id="1790" r:id="rId135"/>
    <p:sldId id="1793" r:id="rId136"/>
    <p:sldId id="1731" r:id="rId137"/>
    <p:sldId id="1732" r:id="rId138"/>
    <p:sldId id="479" r:id="rId139"/>
    <p:sldId id="484" r:id="rId140"/>
    <p:sldId id="467" r:id="rId141"/>
    <p:sldId id="1770" r:id="rId142"/>
    <p:sldId id="1750" r:id="rId143"/>
    <p:sldId id="1751" r:id="rId144"/>
    <p:sldId id="1748" r:id="rId145"/>
    <p:sldId id="1795" r:id="rId146"/>
    <p:sldId id="468" r:id="rId147"/>
    <p:sldId id="1727" r:id="rId148"/>
    <p:sldId id="1769" r:id="rId149"/>
    <p:sldId id="1711" r:id="rId150"/>
    <p:sldId id="1715" r:id="rId151"/>
    <p:sldId id="1725" r:id="rId152"/>
    <p:sldId id="1728" r:id="rId153"/>
    <p:sldId id="480" r:id="rId154"/>
    <p:sldId id="1771" r:id="rId155"/>
    <p:sldId id="1733" r:id="rId156"/>
    <p:sldId id="1734" r:id="rId157"/>
    <p:sldId id="1735" r:id="rId158"/>
    <p:sldId id="1720" r:id="rId159"/>
    <p:sldId id="1804" r:id="rId160"/>
    <p:sldId id="1723" r:id="rId161"/>
  </p:sldIdLst>
  <p:sldSz cx="9144000" cy="6858000" type="screen4x3"/>
  <p:notesSz cx="6858000" cy="9144000"/>
  <p:defaultTextStyle>
    <a:defPPr>
      <a:defRPr lang="en-US"/>
    </a:defPPr>
    <a:lvl1pPr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16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16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16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16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84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453"/>
    <p:restoredTop sz="96197"/>
  </p:normalViewPr>
  <p:slideViewPr>
    <p:cSldViewPr snapToObjects="1">
      <p:cViewPr varScale="1">
        <p:scale>
          <a:sx n="114" d="100"/>
          <a:sy n="114" d="100"/>
        </p:scale>
        <p:origin x="192" y="176"/>
      </p:cViewPr>
      <p:guideLst>
        <p:guide orient="horz" pos="2160"/>
        <p:guide pos="2880"/>
      </p:guideLst>
    </p:cSldViewPr>
  </p:slideViewPr>
  <p:outlineViewPr>
    <p:cViewPr>
      <p:scale>
        <a:sx n="33" d="100"/>
        <a:sy n="33" d="100"/>
      </p:scale>
      <p:origin x="0" y="-79288"/>
    </p:cViewPr>
  </p:outlineViewPr>
  <p:notesTextViewPr>
    <p:cViewPr>
      <p:scale>
        <a:sx n="100" d="100"/>
        <a:sy n="100" d="100"/>
      </p:scale>
      <p:origin x="0" y="0"/>
    </p:cViewPr>
  </p:notesTextViewPr>
  <p:sorterViewPr>
    <p:cViewPr varScale="1">
      <p:scale>
        <a:sx n="88" d="100"/>
        <a:sy n="88"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fld id="{A3342C26-FA4A-584B-A3AA-A89132FC3827}" type="datetime1">
              <a:rPr lang="en-US"/>
              <a:pPr>
                <a:defRPr/>
              </a:pPr>
              <a:t>11/5/23</a:t>
            </a:fld>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1F9FFB3-97BE-B14C-98F7-293F62B0479E}" type="slidenum">
              <a:rPr lang="en-US"/>
              <a:pPr>
                <a:defRPr/>
              </a:pPr>
              <a:t>‹#›</a:t>
            </a:fld>
            <a:endParaRPr lang="en-US"/>
          </a:p>
        </p:txBody>
      </p:sp>
    </p:spTree>
    <p:extLst>
      <p:ext uri="{BB962C8B-B14F-4D97-AF65-F5344CB8AC3E}">
        <p14:creationId xmlns:p14="http://schemas.microsoft.com/office/powerpoint/2010/main" val="35658798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p:cNvSpPr>
          <p:nvPr>
            <p:ph type="sldImg"/>
          </p:nvPr>
        </p:nvSpPr>
        <p:spPr>
          <a:xfrm>
            <a:off x="1144588" y="685800"/>
            <a:ext cx="4572000" cy="342900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F9FFB3-97BE-B14C-98F7-293F62B0479E}" type="slidenum">
              <a:rPr lang="en-US" smtClean="0"/>
              <a:pPr>
                <a:defRPr/>
              </a:pPr>
              <a:t>28</a:t>
            </a:fld>
            <a:endParaRPr lang="en-US"/>
          </a:p>
        </p:txBody>
      </p:sp>
    </p:spTree>
    <p:extLst>
      <p:ext uri="{BB962C8B-B14F-4D97-AF65-F5344CB8AC3E}">
        <p14:creationId xmlns:p14="http://schemas.microsoft.com/office/powerpoint/2010/main" val="134491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DB08358-A8CA-C047-A536-601BFD34D73E}" type="datetime1">
              <a:rPr lang="en-US"/>
              <a:pPr>
                <a:defRPr/>
              </a:pPr>
              <a:t>11/5/23</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9D850A-B9EF-2541-A8AF-666FF96302FF}" type="datetime1">
              <a:rPr lang="en-US"/>
              <a:pPr>
                <a:defRPr/>
              </a:pPr>
              <a:t>11/5/23</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14FDBB-5C6E-C54D-9E1E-129B7094DDB7}" type="datetime1">
              <a:rPr lang="en-US"/>
              <a:pPr>
                <a:defRPr/>
              </a:pPr>
              <a:t>11/5/23</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DEC751A9-E40B-DD4A-B3A4-7F2F9B31917E}" type="datetime1">
              <a:rPr lang="en-US"/>
              <a:pPr>
                <a:defRPr/>
              </a:pPr>
              <a:t>11/5/23</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D7330F2E-DB55-4849-AB51-94BB92EDE09A}" type="datetime1">
              <a:rPr lang="en-US"/>
              <a:pPr>
                <a:defRPr/>
              </a:pPr>
              <a:t>11/5/23</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B63B0057-64C6-5C4E-B7BF-7FE35FBF6857}" type="datetime1">
              <a:rPr lang="en-US"/>
              <a:pPr>
                <a:defRPr/>
              </a:pPr>
              <a:t>11/5/23</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EF8EB5-4521-3048-96B3-E1497EE29163}" type="datetime1">
              <a:rPr lang="en-US"/>
              <a:pPr>
                <a:defRPr/>
              </a:pPr>
              <a:t>11/5/23</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2"/>
            <a:ext cx="9141768" cy="6859786"/>
          </a:xfrm>
          <a:custGeom>
            <a:avLst/>
            <a:gdLst/>
            <a:ahLst/>
            <a:cxnLst/>
            <a:rect l="l" t="t" r="r" b="b"/>
            <a:pathLst>
              <a:path w="13001625" h="9756140">
                <a:moveTo>
                  <a:pt x="13001625" y="0"/>
                </a:moveTo>
                <a:lnTo>
                  <a:pt x="0" y="0"/>
                </a:lnTo>
                <a:lnTo>
                  <a:pt x="0" y="9756013"/>
                </a:lnTo>
                <a:lnTo>
                  <a:pt x="13001625" y="9756013"/>
                </a:lnTo>
                <a:lnTo>
                  <a:pt x="13001625" y="0"/>
                </a:lnTo>
                <a:close/>
              </a:path>
            </a:pathLst>
          </a:custGeom>
          <a:solidFill>
            <a:srgbClr val="00AB8E"/>
          </a:solidFill>
        </p:spPr>
        <p:txBody>
          <a:bodyPr wrap="square" lIns="0" tIns="0" rIns="0" bIns="0" rtlCol="0"/>
          <a:lstStyle/>
          <a:p>
            <a:endParaRPr sz="1125"/>
          </a:p>
        </p:txBody>
      </p:sp>
      <p:sp>
        <p:nvSpPr>
          <p:cNvPr id="2" name="Holder 2"/>
          <p:cNvSpPr>
            <a:spLocks noGrp="1"/>
          </p:cNvSpPr>
          <p:nvPr>
            <p:ph type="ctrTitle"/>
          </p:nvPr>
        </p:nvSpPr>
        <p:spPr>
          <a:xfrm>
            <a:off x="348034" y="2278041"/>
            <a:ext cx="4113907" cy="476156"/>
          </a:xfrm>
          <a:prstGeom prst="rect">
            <a:avLst/>
          </a:prstGeom>
        </p:spPr>
        <p:txBody>
          <a:bodyPr wrap="square" lIns="0" tIns="0" rIns="0" bIns="0">
            <a:spAutoFit/>
          </a:bodyPr>
          <a:lstStyle>
            <a:lvl1pPr>
              <a:defRPr sz="3094"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076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1DA6C5-CF02-1648-B7D1-C58C0DA04A32}" type="datetime1">
              <a:rPr lang="en-US"/>
              <a:pPr>
                <a:defRPr/>
              </a:pPr>
              <a:t>11/5/23</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247888-AB05-5843-AA41-E28771385E87}" type="datetime1">
              <a:rPr lang="en-US"/>
              <a:pPr>
                <a:defRPr/>
              </a:pPr>
              <a:t>11/5/23</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475A8C1-A9A9-EA45-AE3D-B90F2613CF92}" type="datetime1">
              <a:rPr lang="en-US"/>
              <a:pPr>
                <a:defRPr/>
              </a:pPr>
              <a:t>11/5/23</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455D4DD-053D-D04F-8062-5B33C5214C96}" type="datetime1">
              <a:rPr lang="en-US"/>
              <a:pPr>
                <a:defRPr/>
              </a:pPr>
              <a:t>11/5/23</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4DE2302-0198-BC45-BD61-62E13DF6C1B9}" type="datetime1">
              <a:rPr lang="en-US"/>
              <a:pPr>
                <a:defRPr/>
              </a:pPr>
              <a:t>11/5/23</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4BE88F-1FF4-CF42-A1DB-085B323EA8BB}" type="datetime1">
              <a:rPr lang="en-US"/>
              <a:pPr>
                <a:defRPr/>
              </a:pPr>
              <a:t>11/5/23</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3DB20B-2A41-6047-AEA7-065771000B8B}" type="datetime1">
              <a:rPr lang="en-US"/>
              <a:pPr>
                <a:defRPr/>
              </a:pPr>
              <a:t>11/5/23</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C1FC76-A0D4-3E4A-88C6-FDC955185A91}" type="datetime1">
              <a:rPr lang="en-US"/>
              <a:pPr>
                <a:defRPr/>
              </a:pPr>
              <a:t>11/5/23</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6518FD4-B981-B84F-ABD6-B9BE201D7644}" type="datetime1">
              <a:rPr lang="en-US"/>
              <a:pPr>
                <a:defRPr/>
              </a:pPr>
              <a:t>11/5/23</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nature.com/articles/d41586-023-00400-x"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en.wikipedia.org/wiki/Attention_(machine_learning)"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liberalarts.utexas.edu/linguistics/faculty/km49784" TargetMode="External"/><Relationship Id="rId2" Type="http://schemas.openxmlformats.org/officeDocument/2006/relationships/hyperlink" Target="https://arxiv.org/pdf/2301.06627.pdf" TargetMode="External"/><Relationship Id="rId1" Type="http://schemas.openxmlformats.org/officeDocument/2006/relationships/slideLayout" Target="../slideLayouts/slideLayout2.xml"/><Relationship Id="rId4" Type="http://schemas.openxmlformats.org/officeDocument/2006/relationships/hyperlink" Target="https://anna-ivanova.ne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liberalarts.utexas.edu/linguistics/faculty/km49784" TargetMode="External"/><Relationship Id="rId2" Type="http://schemas.openxmlformats.org/officeDocument/2006/relationships/hyperlink" Target="https://arxiv.org/pdf/2301.06627.pdf" TargetMode="External"/><Relationship Id="rId1" Type="http://schemas.openxmlformats.org/officeDocument/2006/relationships/slideLayout" Target="../slideLayouts/slideLayout2.xml"/><Relationship Id="rId4" Type="http://schemas.openxmlformats.org/officeDocument/2006/relationships/hyperlink" Target="https://anna-ivanova.net/"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lifearchitect.ai/model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ai.stanford.edu/blog/understanding-incontex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github.com/huggingface/transformers" TargetMode="External"/><Relationship Id="rId1" Type="http://schemas.openxmlformats.org/officeDocument/2006/relationships/slideLayout" Target="../slideLayouts/slideLayout2.xml"/><Relationship Id="rId4" Type="http://schemas.openxmlformats.org/officeDocument/2006/relationships/hyperlink" Target="https://huggingface.co/transformer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github.com/RUCAIBox/LLMSurvey"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VPRSBzXzavo"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lacker.io/ai/2020/07/06/giving-gpt-3-a-turing-test.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rLE0b8_OQMk"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s://openai.com/research/gpt-4" TargetMode="External"/><Relationship Id="rId4" Type="http://schemas.openxmlformats.org/officeDocument/2006/relationships/hyperlink" Target="https://www.youtube.com/watch?v=xrwNios07R4"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www.promptingguide.ai/" TargetMode="Externa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ctrTitle"/>
          </p:nvPr>
        </p:nvSpPr>
        <p:spPr>
          <a:xfrm>
            <a:off x="152400" y="762000"/>
            <a:ext cx="8839200" cy="1600200"/>
          </a:xfrm>
        </p:spPr>
        <p:txBody>
          <a:bodyPr/>
          <a:lstStyle/>
          <a:p>
            <a:pPr eaLnBrk="1" hangingPunct="1"/>
            <a:r>
              <a:rPr lang="en-US" altLang="zh-CN" sz="3600" dirty="0">
                <a:solidFill>
                  <a:srgbClr val="FF0000"/>
                </a:solidFill>
              </a:rPr>
              <a:t>Large Language Models (LLMs):</a:t>
            </a:r>
            <a:br>
              <a:rPr lang="en-US" altLang="zh-CN" sz="3600" dirty="0">
                <a:solidFill>
                  <a:srgbClr val="FF0000"/>
                </a:solidFill>
              </a:rPr>
            </a:br>
            <a:r>
              <a:rPr lang="en-US" altLang="zh-CN" sz="3600" dirty="0">
                <a:solidFill>
                  <a:srgbClr val="FF0000"/>
                </a:solidFill>
              </a:rPr>
              <a:t>Prompting</a:t>
            </a:r>
            <a:br>
              <a:rPr lang="en-US" altLang="zh-CN" sz="3600" dirty="0">
                <a:solidFill>
                  <a:srgbClr val="FF0000"/>
                </a:solidFill>
              </a:rPr>
            </a:br>
            <a:r>
              <a:rPr lang="en-US" altLang="zh-CN" sz="3600" dirty="0">
                <a:solidFill>
                  <a:srgbClr val="FF0000"/>
                </a:solidFill>
              </a:rPr>
              <a:t>Foundation Models</a:t>
            </a:r>
            <a:endParaRPr lang="en-US" altLang="zh-CN" dirty="0"/>
          </a:p>
        </p:txBody>
      </p:sp>
      <p:sp>
        <p:nvSpPr>
          <p:cNvPr id="4" name="object 6">
            <a:extLst>
              <a:ext uri="{FF2B5EF4-FFF2-40B4-BE49-F238E27FC236}">
                <a16:creationId xmlns:a16="http://schemas.microsoft.com/office/drawing/2014/main" id="{EF8B6BCD-F176-9A1F-DB63-1FC98ED52C82}"/>
              </a:ext>
            </a:extLst>
          </p:cNvPr>
          <p:cNvSpPr txBox="1"/>
          <p:nvPr/>
        </p:nvSpPr>
        <p:spPr>
          <a:xfrm>
            <a:off x="609600" y="3062652"/>
            <a:ext cx="7490842" cy="1717201"/>
          </a:xfrm>
          <a:prstGeom prst="rect">
            <a:avLst/>
          </a:prstGeom>
        </p:spPr>
        <p:txBody>
          <a:bodyPr vert="horz" wrap="square" lIns="0" tIns="12700" rIns="0" bIns="0" rtlCol="0">
            <a:spAutoFit/>
          </a:bodyPr>
          <a:lstStyle/>
          <a:p>
            <a:pPr marL="12700" marR="5080" indent="247650">
              <a:lnSpc>
                <a:spcPct val="117500"/>
              </a:lnSpc>
              <a:spcBef>
                <a:spcPts val="100"/>
              </a:spcBef>
            </a:pPr>
            <a:r>
              <a:rPr lang="en-US" sz="2400" spc="-20" dirty="0">
                <a:solidFill>
                  <a:srgbClr val="3333CC"/>
                </a:solidFill>
                <a:latin typeface="Arial"/>
                <a:cs typeface="Arial"/>
              </a:rPr>
              <a:t>Thanks to </a:t>
            </a:r>
            <a:r>
              <a:rPr sz="2400" spc="-20" dirty="0" err="1">
                <a:solidFill>
                  <a:srgbClr val="3333CC"/>
                </a:solidFill>
                <a:latin typeface="Arial"/>
                <a:cs typeface="Arial"/>
              </a:rPr>
              <a:t>Sargur</a:t>
            </a:r>
            <a:r>
              <a:rPr lang="en-US" sz="2400" spc="-20" dirty="0">
                <a:solidFill>
                  <a:srgbClr val="3333CC"/>
                </a:solidFill>
                <a:latin typeface="Arial"/>
                <a:cs typeface="Arial"/>
              </a:rPr>
              <a:t> </a:t>
            </a:r>
            <a:r>
              <a:rPr sz="2400" spc="-20" dirty="0">
                <a:solidFill>
                  <a:srgbClr val="3333CC"/>
                </a:solidFill>
                <a:latin typeface="Arial"/>
                <a:cs typeface="Arial"/>
              </a:rPr>
              <a:t>Srihari</a:t>
            </a:r>
            <a:r>
              <a:rPr lang="en-US" sz="2400" spc="-20" dirty="0">
                <a:solidFill>
                  <a:srgbClr val="3333CC"/>
                </a:solidFill>
                <a:latin typeface="Arial"/>
                <a:cs typeface="Arial"/>
              </a:rPr>
              <a:t>, </a:t>
            </a:r>
            <a:r>
              <a:rPr lang="en-US" sz="2400" spc="-20" dirty="0" err="1">
                <a:solidFill>
                  <a:srgbClr val="3333CC"/>
                </a:solidFill>
                <a:latin typeface="Arial"/>
                <a:cs typeface="Arial"/>
              </a:rPr>
              <a:t>Johhn</a:t>
            </a:r>
            <a:r>
              <a:rPr lang="en-US" sz="2400" spc="-20" dirty="0">
                <a:solidFill>
                  <a:srgbClr val="3333CC"/>
                </a:solidFill>
                <a:latin typeface="Arial"/>
                <a:cs typeface="Arial"/>
              </a:rPr>
              <a:t> Hewett, Richard </a:t>
            </a:r>
            <a:r>
              <a:rPr lang="en-US" sz="2400" spc="-20" dirty="0" err="1">
                <a:solidFill>
                  <a:srgbClr val="3333CC"/>
                </a:solidFill>
                <a:latin typeface="Arial"/>
                <a:cs typeface="Arial"/>
              </a:rPr>
              <a:t>Socher</a:t>
            </a:r>
            <a:r>
              <a:rPr lang="en-US" sz="2400" spc="-20" dirty="0">
                <a:solidFill>
                  <a:srgbClr val="3333CC"/>
                </a:solidFill>
                <a:latin typeface="Arial"/>
                <a:cs typeface="Arial"/>
              </a:rPr>
              <a:t>, </a:t>
            </a:r>
            <a:r>
              <a:rPr lang="en-US" sz="2400" spc="-20" dirty="0" err="1">
                <a:solidFill>
                  <a:srgbClr val="3333CC"/>
                </a:solidFill>
                <a:latin typeface="Arial"/>
                <a:cs typeface="Arial"/>
              </a:rPr>
              <a:t>Vagelis</a:t>
            </a:r>
            <a:r>
              <a:rPr lang="en-US" sz="2400" spc="-20" dirty="0">
                <a:solidFill>
                  <a:srgbClr val="3333CC"/>
                </a:solidFill>
                <a:latin typeface="Arial"/>
                <a:cs typeface="Arial"/>
              </a:rPr>
              <a:t> </a:t>
            </a:r>
            <a:r>
              <a:rPr lang="en-US" sz="2400" spc="-20" dirty="0" err="1">
                <a:solidFill>
                  <a:srgbClr val="3333CC"/>
                </a:solidFill>
                <a:latin typeface="Arial"/>
                <a:cs typeface="Arial"/>
              </a:rPr>
              <a:t>Hristidis</a:t>
            </a:r>
            <a:r>
              <a:rPr lang="en-US" sz="2400" spc="-20" dirty="0">
                <a:solidFill>
                  <a:srgbClr val="3333CC"/>
                </a:solidFill>
                <a:latin typeface="Arial"/>
                <a:cs typeface="Arial"/>
              </a:rPr>
              <a:t>, Jacob Devlin, </a:t>
            </a:r>
            <a:r>
              <a:rPr lang="en-US" sz="2400" spc="-20" dirty="0" err="1">
                <a:solidFill>
                  <a:srgbClr val="3333CC"/>
                </a:solidFill>
                <a:latin typeface="Arial"/>
                <a:cs typeface="Arial"/>
              </a:rPr>
              <a:t>Phạm</a:t>
            </a:r>
            <a:r>
              <a:rPr lang="en-US" sz="2400" spc="-20" dirty="0">
                <a:solidFill>
                  <a:srgbClr val="3333CC"/>
                </a:solidFill>
                <a:latin typeface="Arial"/>
                <a:cs typeface="Arial"/>
              </a:rPr>
              <a:t> Quang </a:t>
            </a:r>
            <a:r>
              <a:rPr lang="en-US" sz="2400" spc="-20" dirty="0" err="1">
                <a:solidFill>
                  <a:srgbClr val="3333CC"/>
                </a:solidFill>
                <a:latin typeface="Arial"/>
                <a:cs typeface="Arial"/>
              </a:rPr>
              <a:t>Nhật</a:t>
            </a:r>
            <a:r>
              <a:rPr lang="en-US" sz="2400" spc="-20" dirty="0">
                <a:solidFill>
                  <a:srgbClr val="3333CC"/>
                </a:solidFill>
                <a:latin typeface="Arial"/>
                <a:cs typeface="Arial"/>
              </a:rPr>
              <a:t> Minh, </a:t>
            </a:r>
            <a:r>
              <a:rPr lang="en-US" sz="2400" spc="-20" dirty="0" err="1">
                <a:solidFill>
                  <a:srgbClr val="3333CC"/>
                </a:solidFill>
                <a:latin typeface="Arial"/>
                <a:cs typeface="Arial"/>
              </a:rPr>
              <a:t>Yangqiu</a:t>
            </a:r>
            <a:r>
              <a:rPr lang="en-US" sz="2400" spc="-20" dirty="0">
                <a:solidFill>
                  <a:srgbClr val="3333CC"/>
                </a:solidFill>
                <a:latin typeface="Arial"/>
                <a:cs typeface="Arial"/>
              </a:rPr>
              <a:t> Song, Lucas Beyer, Giuseppe </a:t>
            </a:r>
            <a:r>
              <a:rPr lang="en-US" sz="2400" spc="-20" dirty="0" err="1">
                <a:solidFill>
                  <a:srgbClr val="3333CC"/>
                </a:solidFill>
                <a:latin typeface="Arial"/>
                <a:cs typeface="Arial"/>
              </a:rPr>
              <a:t>Attardi</a:t>
            </a:r>
            <a:r>
              <a:rPr lang="en-US" sz="2400" spc="-20" dirty="0">
                <a:solidFill>
                  <a:srgbClr val="3333CC"/>
                </a:solidFill>
                <a:latin typeface="Arial"/>
                <a:cs typeface="Arial"/>
              </a:rPr>
              <a:t>, </a:t>
            </a:r>
            <a:r>
              <a:rPr lang="en-US" sz="2400" spc="-20" dirty="0" err="1">
                <a:solidFill>
                  <a:srgbClr val="3333CC"/>
                </a:solidFill>
                <a:latin typeface="Arial"/>
                <a:cs typeface="Arial"/>
              </a:rPr>
              <a:t>Danqi</a:t>
            </a:r>
            <a:r>
              <a:rPr lang="en-US" sz="2400" spc="-20" dirty="0">
                <a:solidFill>
                  <a:srgbClr val="3333CC"/>
                </a:solidFill>
                <a:latin typeface="Arial"/>
                <a:cs typeface="Arial"/>
              </a:rPr>
              <a:t> Chen, Detlef </a:t>
            </a:r>
            <a:r>
              <a:rPr lang="en-US" sz="2400" spc="-20" dirty="0" err="1">
                <a:solidFill>
                  <a:srgbClr val="3333CC"/>
                </a:solidFill>
                <a:latin typeface="Arial"/>
                <a:cs typeface="Arial"/>
              </a:rPr>
              <a:t>Nauck</a:t>
            </a:r>
            <a:r>
              <a:rPr lang="en-US" sz="2400" spc="-20" dirty="0">
                <a:solidFill>
                  <a:srgbClr val="3333CC"/>
                </a:solidFill>
                <a:latin typeface="Arial"/>
                <a:cs typeface="Arial"/>
              </a:rPr>
              <a:t>, Elvis Saravia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3F51-C0D8-0302-E08B-D13DD4B8CAE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9A35DC3-8EBA-0597-0965-E8B38E7181D6}"/>
              </a:ext>
            </a:extLst>
          </p:cNvPr>
          <p:cNvPicPr>
            <a:picLocks noGrp="1" noChangeAspect="1"/>
          </p:cNvPicPr>
          <p:nvPr>
            <p:ph idx="1"/>
          </p:nvPr>
        </p:nvPicPr>
        <p:blipFill>
          <a:blip r:embed="rId2"/>
          <a:stretch>
            <a:fillRect/>
          </a:stretch>
        </p:blipFill>
        <p:spPr>
          <a:xfrm>
            <a:off x="762000" y="89746"/>
            <a:ext cx="6934200" cy="6867653"/>
          </a:xfrm>
        </p:spPr>
      </p:pic>
    </p:spTree>
    <p:extLst>
      <p:ext uri="{BB962C8B-B14F-4D97-AF65-F5344CB8AC3E}">
        <p14:creationId xmlns:p14="http://schemas.microsoft.com/office/powerpoint/2010/main" val="33590724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6" dirty="0">
                <a:solidFill>
                  <a:srgbClr val="FF0000"/>
                </a:solidFill>
              </a:rPr>
              <a:t>Elements</a:t>
            </a:r>
            <a:r>
              <a:rPr spc="-271" dirty="0">
                <a:solidFill>
                  <a:srgbClr val="FF0000"/>
                </a:solidFill>
              </a:rPr>
              <a:t> </a:t>
            </a:r>
            <a:r>
              <a:rPr dirty="0">
                <a:solidFill>
                  <a:srgbClr val="FF0000"/>
                </a:solidFill>
              </a:rPr>
              <a:t>of</a:t>
            </a:r>
            <a:r>
              <a:rPr spc="-148" dirty="0">
                <a:solidFill>
                  <a:srgbClr val="FF0000"/>
                </a:solidFill>
              </a:rPr>
              <a:t> </a:t>
            </a:r>
            <a:r>
              <a:rPr dirty="0">
                <a:solidFill>
                  <a:srgbClr val="FF0000"/>
                </a:solidFill>
              </a:rPr>
              <a:t>a</a:t>
            </a:r>
            <a:r>
              <a:rPr spc="-151" dirty="0">
                <a:solidFill>
                  <a:srgbClr val="FF0000"/>
                </a:solidFill>
              </a:rPr>
              <a:t> </a:t>
            </a:r>
            <a:r>
              <a:rPr spc="-18" dirty="0">
                <a:solidFill>
                  <a:srgbClr val="FF0000"/>
                </a:solidFill>
              </a:rPr>
              <a:t>Prompt</a:t>
            </a:r>
          </a:p>
        </p:txBody>
      </p:sp>
      <p:sp>
        <p:nvSpPr>
          <p:cNvPr id="3" name="object 3"/>
          <p:cNvSpPr txBox="1"/>
          <p:nvPr/>
        </p:nvSpPr>
        <p:spPr>
          <a:xfrm>
            <a:off x="460548" y="936217"/>
            <a:ext cx="7548265" cy="2368236"/>
          </a:xfrm>
          <a:prstGeom prst="rect">
            <a:avLst/>
          </a:prstGeom>
        </p:spPr>
        <p:txBody>
          <a:bodyPr vert="horz" wrap="square" lIns="0" tIns="91082" rIns="0" bIns="0" rtlCol="0">
            <a:spAutoFit/>
          </a:bodyPr>
          <a:lstStyle/>
          <a:p>
            <a:pPr marL="316993" indent="-308063">
              <a:spcBef>
                <a:spcPts val="716"/>
              </a:spcBef>
              <a:buClr>
                <a:srgbClr val="7570FF"/>
              </a:buClr>
              <a:buChar char="•"/>
              <a:tabLst>
                <a:tab pos="316993" algn="l"/>
              </a:tabLst>
            </a:pPr>
            <a:r>
              <a:rPr sz="2355" dirty="0">
                <a:solidFill>
                  <a:srgbClr val="5E5E5E"/>
                </a:solidFill>
                <a:latin typeface="Arial"/>
                <a:cs typeface="Arial"/>
              </a:rPr>
              <a:t>A</a:t>
            </a:r>
            <a:r>
              <a:rPr sz="2355" spc="-109" dirty="0">
                <a:solidFill>
                  <a:srgbClr val="5E5E5E"/>
                </a:solidFill>
                <a:latin typeface="Arial"/>
                <a:cs typeface="Arial"/>
              </a:rPr>
              <a:t> </a:t>
            </a:r>
            <a:r>
              <a:rPr sz="2355" dirty="0">
                <a:solidFill>
                  <a:srgbClr val="5E5E5E"/>
                </a:solidFill>
                <a:latin typeface="Arial"/>
                <a:cs typeface="Arial"/>
              </a:rPr>
              <a:t>prompt</a:t>
            </a:r>
            <a:r>
              <a:rPr sz="2355" spc="84" dirty="0">
                <a:solidFill>
                  <a:srgbClr val="5E5E5E"/>
                </a:solidFill>
                <a:latin typeface="Arial"/>
                <a:cs typeface="Arial"/>
              </a:rPr>
              <a:t> </a:t>
            </a:r>
            <a:r>
              <a:rPr sz="2355" dirty="0">
                <a:solidFill>
                  <a:srgbClr val="5E5E5E"/>
                </a:solidFill>
                <a:latin typeface="Arial"/>
                <a:cs typeface="Arial"/>
              </a:rPr>
              <a:t>is</a:t>
            </a:r>
            <a:r>
              <a:rPr sz="2355" spc="32" dirty="0">
                <a:solidFill>
                  <a:srgbClr val="5E5E5E"/>
                </a:solidFill>
                <a:latin typeface="Arial"/>
                <a:cs typeface="Arial"/>
              </a:rPr>
              <a:t> </a:t>
            </a:r>
            <a:r>
              <a:rPr sz="2355" dirty="0">
                <a:solidFill>
                  <a:srgbClr val="5E5E5E"/>
                </a:solidFill>
                <a:latin typeface="Arial"/>
                <a:cs typeface="Arial"/>
              </a:rPr>
              <a:t>composed</a:t>
            </a:r>
            <a:r>
              <a:rPr sz="2355" spc="53" dirty="0">
                <a:solidFill>
                  <a:srgbClr val="5E5E5E"/>
                </a:solidFill>
                <a:latin typeface="Arial"/>
                <a:cs typeface="Arial"/>
              </a:rPr>
              <a:t> </a:t>
            </a:r>
            <a:r>
              <a:rPr sz="2355" dirty="0">
                <a:solidFill>
                  <a:srgbClr val="5E5E5E"/>
                </a:solidFill>
                <a:latin typeface="Arial"/>
                <a:cs typeface="Arial"/>
              </a:rPr>
              <a:t>with</a:t>
            </a:r>
            <a:r>
              <a:rPr sz="2355" spc="7" dirty="0">
                <a:solidFill>
                  <a:srgbClr val="5E5E5E"/>
                </a:solidFill>
                <a:latin typeface="Arial"/>
                <a:cs typeface="Arial"/>
              </a:rPr>
              <a:t> </a:t>
            </a:r>
            <a:r>
              <a:rPr sz="2355" dirty="0">
                <a:solidFill>
                  <a:srgbClr val="5E5E5E"/>
                </a:solidFill>
                <a:latin typeface="Arial"/>
                <a:cs typeface="Arial"/>
              </a:rPr>
              <a:t>the</a:t>
            </a:r>
            <a:r>
              <a:rPr sz="2355" spc="53" dirty="0">
                <a:solidFill>
                  <a:srgbClr val="5E5E5E"/>
                </a:solidFill>
                <a:latin typeface="Arial"/>
                <a:cs typeface="Arial"/>
              </a:rPr>
              <a:t> </a:t>
            </a:r>
            <a:r>
              <a:rPr sz="2355" dirty="0">
                <a:solidFill>
                  <a:srgbClr val="5E5E5E"/>
                </a:solidFill>
                <a:latin typeface="Arial"/>
                <a:cs typeface="Arial"/>
              </a:rPr>
              <a:t>following</a:t>
            </a:r>
            <a:r>
              <a:rPr sz="2355" spc="4" dirty="0">
                <a:solidFill>
                  <a:srgbClr val="5E5E5E"/>
                </a:solidFill>
                <a:latin typeface="Arial"/>
                <a:cs typeface="Arial"/>
              </a:rPr>
              <a:t> </a:t>
            </a:r>
            <a:r>
              <a:rPr sz="2355" spc="-7" dirty="0">
                <a:solidFill>
                  <a:srgbClr val="5E5E5E"/>
                </a:solidFill>
                <a:latin typeface="Arial"/>
                <a:cs typeface="Arial"/>
              </a:rPr>
              <a:t>components:</a:t>
            </a:r>
            <a:endParaRPr sz="2355">
              <a:latin typeface="Arial"/>
              <a:cs typeface="Arial"/>
            </a:endParaRPr>
          </a:p>
          <a:p>
            <a:pPr marL="625056" lvl="1" indent="-294669">
              <a:spcBef>
                <a:spcPts val="1167"/>
              </a:spcBef>
              <a:buClr>
                <a:srgbClr val="7570FF"/>
              </a:buClr>
              <a:buSzPct val="121666"/>
              <a:buChar char="•"/>
              <a:tabLst>
                <a:tab pos="625056" algn="l"/>
              </a:tabLst>
            </a:pPr>
            <a:r>
              <a:rPr sz="2109" spc="-7" dirty="0">
                <a:solidFill>
                  <a:srgbClr val="0C78F8"/>
                </a:solidFill>
                <a:latin typeface="Arial"/>
                <a:cs typeface="Arial"/>
              </a:rPr>
              <a:t>Instructions</a:t>
            </a:r>
            <a:endParaRPr sz="2109">
              <a:latin typeface="Arial"/>
              <a:cs typeface="Arial"/>
            </a:endParaRPr>
          </a:p>
          <a:p>
            <a:pPr marL="625056" lvl="1" indent="-294669">
              <a:spcBef>
                <a:spcPts val="1167"/>
              </a:spcBef>
              <a:buClr>
                <a:srgbClr val="7570FF"/>
              </a:buClr>
              <a:buSzPct val="121666"/>
              <a:buChar char="•"/>
              <a:tabLst>
                <a:tab pos="625056" algn="l"/>
              </a:tabLst>
            </a:pPr>
            <a:r>
              <a:rPr sz="2109" spc="-7" dirty="0">
                <a:solidFill>
                  <a:srgbClr val="5E5E5E"/>
                </a:solidFill>
                <a:latin typeface="Arial"/>
                <a:cs typeface="Arial"/>
              </a:rPr>
              <a:t>Context</a:t>
            </a:r>
            <a:endParaRPr sz="2109">
              <a:latin typeface="Arial"/>
              <a:cs typeface="Arial"/>
            </a:endParaRPr>
          </a:p>
          <a:p>
            <a:pPr marL="625056" lvl="1" indent="-294669">
              <a:spcBef>
                <a:spcPts val="1216"/>
              </a:spcBef>
              <a:buClr>
                <a:srgbClr val="7570FF"/>
              </a:buClr>
              <a:buSzPct val="121666"/>
              <a:buChar char="•"/>
              <a:tabLst>
                <a:tab pos="625056" algn="l"/>
              </a:tabLst>
            </a:pPr>
            <a:r>
              <a:rPr sz="2109" dirty="0">
                <a:solidFill>
                  <a:srgbClr val="D69911"/>
                </a:solidFill>
                <a:latin typeface="Arial"/>
                <a:cs typeface="Arial"/>
              </a:rPr>
              <a:t>Input</a:t>
            </a:r>
            <a:r>
              <a:rPr sz="2109" spc="-25" dirty="0">
                <a:solidFill>
                  <a:srgbClr val="D69911"/>
                </a:solidFill>
                <a:latin typeface="Arial"/>
                <a:cs typeface="Arial"/>
              </a:rPr>
              <a:t> </a:t>
            </a:r>
            <a:r>
              <a:rPr sz="2109" spc="-14" dirty="0">
                <a:solidFill>
                  <a:srgbClr val="D69911"/>
                </a:solidFill>
                <a:latin typeface="Arial"/>
                <a:cs typeface="Arial"/>
              </a:rPr>
              <a:t>data</a:t>
            </a:r>
            <a:endParaRPr sz="2109">
              <a:latin typeface="Arial"/>
              <a:cs typeface="Arial"/>
            </a:endParaRPr>
          </a:p>
          <a:p>
            <a:pPr marL="625056" lvl="1" indent="-294669">
              <a:spcBef>
                <a:spcPts val="1216"/>
              </a:spcBef>
              <a:buClr>
                <a:srgbClr val="7570FF"/>
              </a:buClr>
              <a:buSzPct val="121666"/>
              <a:buChar char="•"/>
              <a:tabLst>
                <a:tab pos="625056" algn="l"/>
              </a:tabLst>
            </a:pPr>
            <a:r>
              <a:rPr sz="2109" dirty="0">
                <a:solidFill>
                  <a:srgbClr val="D112B8"/>
                </a:solidFill>
                <a:latin typeface="Arial"/>
                <a:cs typeface="Arial"/>
              </a:rPr>
              <a:t>Output</a:t>
            </a:r>
            <a:r>
              <a:rPr sz="2109" spc="-35" dirty="0">
                <a:solidFill>
                  <a:srgbClr val="D112B8"/>
                </a:solidFill>
                <a:latin typeface="Arial"/>
                <a:cs typeface="Arial"/>
              </a:rPr>
              <a:t> </a:t>
            </a:r>
            <a:r>
              <a:rPr sz="2109" spc="-7" dirty="0">
                <a:solidFill>
                  <a:srgbClr val="D112B8"/>
                </a:solidFill>
                <a:latin typeface="Arial"/>
                <a:cs typeface="Arial"/>
              </a:rPr>
              <a:t>indicator</a:t>
            </a:r>
            <a:endParaRPr sz="2109">
              <a:latin typeface="Arial"/>
              <a:cs typeface="Arial"/>
            </a:endParaRPr>
          </a:p>
        </p:txBody>
      </p:sp>
      <p:grpSp>
        <p:nvGrpSpPr>
          <p:cNvPr id="4" name="object 4"/>
          <p:cNvGrpSpPr/>
          <p:nvPr/>
        </p:nvGrpSpPr>
        <p:grpSpPr>
          <a:xfrm>
            <a:off x="1065937" y="3685550"/>
            <a:ext cx="7016502" cy="2369046"/>
            <a:chOff x="1515999" y="5241671"/>
            <a:chExt cx="9979025" cy="3369310"/>
          </a:xfrm>
        </p:grpSpPr>
        <p:sp>
          <p:nvSpPr>
            <p:cNvPr id="5" name="object 5"/>
            <p:cNvSpPr/>
            <p:nvPr/>
          </p:nvSpPr>
          <p:spPr>
            <a:xfrm>
              <a:off x="1543050" y="5268595"/>
              <a:ext cx="9925050" cy="3305810"/>
            </a:xfrm>
            <a:custGeom>
              <a:avLst/>
              <a:gdLst/>
              <a:ahLst/>
              <a:cxnLst/>
              <a:rect l="l" t="t" r="r" b="b"/>
              <a:pathLst>
                <a:path w="9925050" h="3305809">
                  <a:moveTo>
                    <a:pt x="9818497" y="126"/>
                  </a:moveTo>
                  <a:lnTo>
                    <a:pt x="9792208" y="0"/>
                  </a:lnTo>
                  <a:lnTo>
                    <a:pt x="105918" y="126"/>
                  </a:lnTo>
                  <a:lnTo>
                    <a:pt x="67818" y="2793"/>
                  </a:lnTo>
                  <a:lnTo>
                    <a:pt x="25146" y="25272"/>
                  </a:lnTo>
                  <a:lnTo>
                    <a:pt x="2666" y="67944"/>
                  </a:lnTo>
                  <a:lnTo>
                    <a:pt x="0" y="105917"/>
                  </a:lnTo>
                  <a:lnTo>
                    <a:pt x="0" y="3199638"/>
                  </a:lnTo>
                  <a:lnTo>
                    <a:pt x="2666" y="3237699"/>
                  </a:lnTo>
                  <a:lnTo>
                    <a:pt x="25146" y="3280346"/>
                  </a:lnTo>
                  <a:lnTo>
                    <a:pt x="67818" y="3302838"/>
                  </a:lnTo>
                  <a:lnTo>
                    <a:pt x="105918" y="3305467"/>
                  </a:lnTo>
                  <a:lnTo>
                    <a:pt x="9792208" y="3305568"/>
                  </a:lnTo>
                  <a:lnTo>
                    <a:pt x="9839833" y="3304768"/>
                  </a:lnTo>
                  <a:lnTo>
                    <a:pt x="9885680" y="3291281"/>
                  </a:lnTo>
                  <a:lnTo>
                    <a:pt x="9918065" y="3250920"/>
                  </a:lnTo>
                  <a:lnTo>
                    <a:pt x="9924542" y="3199638"/>
                  </a:lnTo>
                  <a:lnTo>
                    <a:pt x="9924542" y="105917"/>
                  </a:lnTo>
                  <a:lnTo>
                    <a:pt x="9923780" y="84708"/>
                  </a:lnTo>
                  <a:lnTo>
                    <a:pt x="9910318" y="38862"/>
                  </a:lnTo>
                  <a:lnTo>
                    <a:pt x="9869932" y="6476"/>
                  </a:lnTo>
                  <a:lnTo>
                    <a:pt x="9818497" y="126"/>
                  </a:lnTo>
                  <a:close/>
                </a:path>
              </a:pathLst>
            </a:custGeom>
            <a:solidFill>
              <a:srgbClr val="F1F1F1"/>
            </a:solidFill>
          </p:spPr>
          <p:txBody>
            <a:bodyPr wrap="square" lIns="0" tIns="0" rIns="0" bIns="0" rtlCol="0"/>
            <a:lstStyle/>
            <a:p>
              <a:endParaRPr sz="1125"/>
            </a:p>
          </p:txBody>
        </p:sp>
        <p:sp>
          <p:nvSpPr>
            <p:cNvPr id="6" name="object 6"/>
            <p:cNvSpPr/>
            <p:nvPr/>
          </p:nvSpPr>
          <p:spPr>
            <a:xfrm>
              <a:off x="1547749" y="5273421"/>
              <a:ext cx="9915525" cy="3305810"/>
            </a:xfrm>
            <a:custGeom>
              <a:avLst/>
              <a:gdLst/>
              <a:ahLst/>
              <a:cxnLst/>
              <a:rect l="l" t="t" r="r" b="b"/>
              <a:pathLst>
                <a:path w="9915525" h="3305809">
                  <a:moveTo>
                    <a:pt x="132333" y="0"/>
                  </a:moveTo>
                  <a:lnTo>
                    <a:pt x="9782937" y="0"/>
                  </a:lnTo>
                  <a:lnTo>
                    <a:pt x="9809226" y="0"/>
                  </a:lnTo>
                  <a:lnTo>
                    <a:pt x="9847326" y="2666"/>
                  </a:lnTo>
                  <a:lnTo>
                    <a:pt x="9889998" y="25145"/>
                  </a:lnTo>
                  <a:lnTo>
                    <a:pt x="9912477" y="67817"/>
                  </a:lnTo>
                  <a:lnTo>
                    <a:pt x="9915144" y="105917"/>
                  </a:lnTo>
                  <a:lnTo>
                    <a:pt x="9915271" y="132206"/>
                  </a:lnTo>
                  <a:lnTo>
                    <a:pt x="9915271" y="3173222"/>
                  </a:lnTo>
                  <a:lnTo>
                    <a:pt x="9914382" y="3220783"/>
                  </a:lnTo>
                  <a:lnTo>
                    <a:pt x="9900920" y="3266693"/>
                  </a:lnTo>
                  <a:lnTo>
                    <a:pt x="9860534" y="3299028"/>
                  </a:lnTo>
                  <a:lnTo>
                    <a:pt x="9809226" y="3305416"/>
                  </a:lnTo>
                  <a:lnTo>
                    <a:pt x="9782937" y="3305505"/>
                  </a:lnTo>
                  <a:lnTo>
                    <a:pt x="132333" y="3305505"/>
                  </a:lnTo>
                  <a:lnTo>
                    <a:pt x="84836" y="3304705"/>
                  </a:lnTo>
                  <a:lnTo>
                    <a:pt x="38862" y="3291217"/>
                  </a:lnTo>
                  <a:lnTo>
                    <a:pt x="6603" y="3250869"/>
                  </a:lnTo>
                  <a:lnTo>
                    <a:pt x="126" y="3199510"/>
                  </a:lnTo>
                  <a:lnTo>
                    <a:pt x="0" y="3173222"/>
                  </a:lnTo>
                  <a:lnTo>
                    <a:pt x="0" y="132206"/>
                  </a:lnTo>
                  <a:lnTo>
                    <a:pt x="888" y="84708"/>
                  </a:lnTo>
                  <a:lnTo>
                    <a:pt x="14350" y="38734"/>
                  </a:lnTo>
                  <a:lnTo>
                    <a:pt x="54737" y="6476"/>
                  </a:lnTo>
                  <a:lnTo>
                    <a:pt x="106044" y="0"/>
                  </a:lnTo>
                  <a:lnTo>
                    <a:pt x="132333" y="0"/>
                  </a:lnTo>
                  <a:close/>
                </a:path>
              </a:pathLst>
            </a:custGeom>
            <a:ln w="63500">
              <a:solidFill>
                <a:srgbClr val="6C6BE7"/>
              </a:solidFill>
            </a:ln>
          </p:spPr>
          <p:txBody>
            <a:bodyPr wrap="square" lIns="0" tIns="0" rIns="0" bIns="0" rtlCol="0"/>
            <a:lstStyle/>
            <a:p>
              <a:endParaRPr sz="1125"/>
            </a:p>
          </p:txBody>
        </p:sp>
      </p:grpSp>
      <p:sp>
        <p:nvSpPr>
          <p:cNvPr id="7" name="object 7"/>
          <p:cNvSpPr txBox="1"/>
          <p:nvPr/>
        </p:nvSpPr>
        <p:spPr>
          <a:xfrm>
            <a:off x="1344632" y="4308530"/>
            <a:ext cx="6033790" cy="1247507"/>
          </a:xfrm>
          <a:prstGeom prst="rect">
            <a:avLst/>
          </a:prstGeom>
        </p:spPr>
        <p:txBody>
          <a:bodyPr vert="horz" wrap="square" lIns="0" tIns="11162" rIns="0" bIns="0" rtlCol="0">
            <a:spAutoFit/>
          </a:bodyPr>
          <a:lstStyle/>
          <a:p>
            <a:pPr marL="8929">
              <a:spcBef>
                <a:spcPts val="88"/>
              </a:spcBef>
            </a:pPr>
            <a:r>
              <a:rPr sz="1512" dirty="0">
                <a:solidFill>
                  <a:srgbClr val="0D5FF6"/>
                </a:solidFill>
                <a:latin typeface="Courier New"/>
                <a:cs typeface="Courier New"/>
              </a:rPr>
              <a:t>Classify</a:t>
            </a:r>
            <a:r>
              <a:rPr sz="1512" spc="-7" dirty="0">
                <a:solidFill>
                  <a:srgbClr val="0D5FF6"/>
                </a:solidFill>
                <a:latin typeface="Courier New"/>
                <a:cs typeface="Courier New"/>
              </a:rPr>
              <a:t> </a:t>
            </a:r>
            <a:r>
              <a:rPr sz="1512" dirty="0">
                <a:solidFill>
                  <a:srgbClr val="0D5FF6"/>
                </a:solidFill>
                <a:latin typeface="Courier New"/>
                <a:cs typeface="Courier New"/>
              </a:rPr>
              <a:t>the</a:t>
            </a:r>
            <a:r>
              <a:rPr sz="1512" spc="176" dirty="0">
                <a:solidFill>
                  <a:srgbClr val="0D5FF6"/>
                </a:solidFill>
                <a:latin typeface="Courier New"/>
                <a:cs typeface="Courier New"/>
              </a:rPr>
              <a:t> </a:t>
            </a:r>
            <a:r>
              <a:rPr sz="1512" dirty="0">
                <a:solidFill>
                  <a:srgbClr val="0D5FF6"/>
                </a:solidFill>
                <a:latin typeface="Courier New"/>
                <a:cs typeface="Courier New"/>
              </a:rPr>
              <a:t>text</a:t>
            </a:r>
            <a:r>
              <a:rPr sz="1512" spc="-11" dirty="0">
                <a:solidFill>
                  <a:srgbClr val="0D5FF6"/>
                </a:solidFill>
                <a:latin typeface="Courier New"/>
                <a:cs typeface="Courier New"/>
              </a:rPr>
              <a:t> </a:t>
            </a:r>
            <a:r>
              <a:rPr sz="1512" dirty="0">
                <a:solidFill>
                  <a:srgbClr val="0D5FF6"/>
                </a:solidFill>
                <a:latin typeface="Courier New"/>
                <a:cs typeface="Courier New"/>
              </a:rPr>
              <a:t>into</a:t>
            </a:r>
            <a:r>
              <a:rPr sz="1512" spc="-11" dirty="0">
                <a:solidFill>
                  <a:srgbClr val="0D5FF6"/>
                </a:solidFill>
                <a:latin typeface="Courier New"/>
                <a:cs typeface="Courier New"/>
              </a:rPr>
              <a:t> </a:t>
            </a:r>
            <a:r>
              <a:rPr sz="1512" dirty="0">
                <a:solidFill>
                  <a:srgbClr val="0D5FF6"/>
                </a:solidFill>
                <a:latin typeface="Courier New"/>
                <a:cs typeface="Courier New"/>
              </a:rPr>
              <a:t>neutral,</a:t>
            </a:r>
            <a:r>
              <a:rPr sz="1512" spc="-4" dirty="0">
                <a:solidFill>
                  <a:srgbClr val="0D5FF6"/>
                </a:solidFill>
                <a:latin typeface="Courier New"/>
                <a:cs typeface="Courier New"/>
              </a:rPr>
              <a:t> </a:t>
            </a:r>
            <a:r>
              <a:rPr sz="1512" dirty="0">
                <a:solidFill>
                  <a:srgbClr val="0D5FF6"/>
                </a:solidFill>
                <a:latin typeface="Courier New"/>
                <a:cs typeface="Courier New"/>
              </a:rPr>
              <a:t>negative</a:t>
            </a:r>
            <a:r>
              <a:rPr sz="1512" spc="-21" dirty="0">
                <a:solidFill>
                  <a:srgbClr val="0D5FF6"/>
                </a:solidFill>
                <a:latin typeface="Courier New"/>
                <a:cs typeface="Courier New"/>
              </a:rPr>
              <a:t> </a:t>
            </a:r>
            <a:r>
              <a:rPr sz="1512" dirty="0">
                <a:solidFill>
                  <a:srgbClr val="0D5FF6"/>
                </a:solidFill>
                <a:latin typeface="Courier New"/>
                <a:cs typeface="Courier New"/>
              </a:rPr>
              <a:t>or</a:t>
            </a:r>
            <a:r>
              <a:rPr sz="1512" spc="-7" dirty="0">
                <a:solidFill>
                  <a:srgbClr val="0D5FF6"/>
                </a:solidFill>
                <a:latin typeface="Courier New"/>
                <a:cs typeface="Courier New"/>
              </a:rPr>
              <a:t> positive</a:t>
            </a:r>
            <a:endParaRPr sz="1512">
              <a:latin typeface="Courier New"/>
              <a:cs typeface="Courier New"/>
            </a:endParaRPr>
          </a:p>
          <a:p>
            <a:pPr marL="8929" marR="2318957">
              <a:lnSpc>
                <a:spcPct val="174600"/>
              </a:lnSpc>
            </a:pPr>
            <a:r>
              <a:rPr sz="1512" dirty="0">
                <a:latin typeface="Courier New"/>
                <a:cs typeface="Courier New"/>
              </a:rPr>
              <a:t>Text:</a:t>
            </a:r>
            <a:r>
              <a:rPr sz="1512" spc="11" dirty="0">
                <a:latin typeface="Courier New"/>
                <a:cs typeface="Courier New"/>
              </a:rPr>
              <a:t> </a:t>
            </a:r>
            <a:r>
              <a:rPr sz="1512" dirty="0">
                <a:solidFill>
                  <a:srgbClr val="D99911"/>
                </a:solidFill>
                <a:latin typeface="Courier New"/>
                <a:cs typeface="Courier New"/>
              </a:rPr>
              <a:t>I</a:t>
            </a:r>
            <a:r>
              <a:rPr sz="1512" spc="7" dirty="0">
                <a:solidFill>
                  <a:srgbClr val="D99911"/>
                </a:solidFill>
                <a:latin typeface="Courier New"/>
                <a:cs typeface="Courier New"/>
              </a:rPr>
              <a:t> </a:t>
            </a:r>
            <a:r>
              <a:rPr sz="1512" dirty="0">
                <a:solidFill>
                  <a:srgbClr val="D99911"/>
                </a:solidFill>
                <a:latin typeface="Courier New"/>
                <a:cs typeface="Courier New"/>
              </a:rPr>
              <a:t>think</a:t>
            </a:r>
            <a:r>
              <a:rPr sz="1512" spc="11" dirty="0">
                <a:solidFill>
                  <a:srgbClr val="D99911"/>
                </a:solidFill>
                <a:latin typeface="Courier New"/>
                <a:cs typeface="Courier New"/>
              </a:rPr>
              <a:t> </a:t>
            </a:r>
            <a:r>
              <a:rPr sz="1512" dirty="0">
                <a:solidFill>
                  <a:srgbClr val="D99911"/>
                </a:solidFill>
                <a:latin typeface="Courier New"/>
                <a:cs typeface="Courier New"/>
              </a:rPr>
              <a:t>the</a:t>
            </a:r>
            <a:r>
              <a:rPr sz="1512" spc="7" dirty="0">
                <a:solidFill>
                  <a:srgbClr val="D99911"/>
                </a:solidFill>
                <a:latin typeface="Courier New"/>
                <a:cs typeface="Courier New"/>
              </a:rPr>
              <a:t> </a:t>
            </a:r>
            <a:r>
              <a:rPr sz="1512" dirty="0">
                <a:solidFill>
                  <a:srgbClr val="D99911"/>
                </a:solidFill>
                <a:latin typeface="Courier New"/>
                <a:cs typeface="Courier New"/>
              </a:rPr>
              <a:t>food</a:t>
            </a:r>
            <a:r>
              <a:rPr sz="1512" spc="7" dirty="0">
                <a:solidFill>
                  <a:srgbClr val="D99911"/>
                </a:solidFill>
                <a:latin typeface="Courier New"/>
                <a:cs typeface="Courier New"/>
              </a:rPr>
              <a:t> </a:t>
            </a:r>
            <a:r>
              <a:rPr sz="1512" dirty="0">
                <a:solidFill>
                  <a:srgbClr val="D99911"/>
                </a:solidFill>
                <a:latin typeface="Courier New"/>
                <a:cs typeface="Courier New"/>
              </a:rPr>
              <a:t>was</a:t>
            </a:r>
            <a:r>
              <a:rPr sz="1512" spc="11" dirty="0">
                <a:solidFill>
                  <a:srgbClr val="D99911"/>
                </a:solidFill>
                <a:latin typeface="Courier New"/>
                <a:cs typeface="Courier New"/>
              </a:rPr>
              <a:t> </a:t>
            </a:r>
            <a:r>
              <a:rPr sz="1512" spc="-7" dirty="0">
                <a:solidFill>
                  <a:srgbClr val="D99911"/>
                </a:solidFill>
                <a:latin typeface="Courier New"/>
                <a:cs typeface="Courier New"/>
              </a:rPr>
              <a:t>okay. </a:t>
            </a:r>
            <a:r>
              <a:rPr sz="1512" spc="-7" dirty="0">
                <a:solidFill>
                  <a:srgbClr val="CA13B7"/>
                </a:solidFill>
                <a:latin typeface="Courier New"/>
                <a:cs typeface="Courier New"/>
              </a:rPr>
              <a:t>Sentiment:</a:t>
            </a:r>
            <a:endParaRPr sz="1512">
              <a:latin typeface="Courier New"/>
              <a:cs typeface="Courier New"/>
            </a:endParaRPr>
          </a:p>
        </p:txBody>
      </p:sp>
      <p:grpSp>
        <p:nvGrpSpPr>
          <p:cNvPr id="8" name="object 8"/>
          <p:cNvGrpSpPr/>
          <p:nvPr/>
        </p:nvGrpSpPr>
        <p:grpSpPr>
          <a:xfrm>
            <a:off x="958869" y="1709321"/>
            <a:ext cx="3695998" cy="3663404"/>
            <a:chOff x="1363725" y="2431033"/>
            <a:chExt cx="5256530" cy="5210175"/>
          </a:xfrm>
        </p:grpSpPr>
        <p:sp>
          <p:nvSpPr>
            <p:cNvPr id="9" name="object 9"/>
            <p:cNvSpPr/>
            <p:nvPr/>
          </p:nvSpPr>
          <p:spPr>
            <a:xfrm>
              <a:off x="3700399" y="2443733"/>
              <a:ext cx="2857500" cy="3677285"/>
            </a:xfrm>
            <a:custGeom>
              <a:avLst/>
              <a:gdLst/>
              <a:ahLst/>
              <a:cxnLst/>
              <a:rect l="l" t="t" r="r" b="b"/>
              <a:pathLst>
                <a:path w="2857500" h="3677285">
                  <a:moveTo>
                    <a:pt x="0" y="0"/>
                  </a:moveTo>
                  <a:lnTo>
                    <a:pt x="2834385" y="6731"/>
                  </a:lnTo>
                  <a:lnTo>
                    <a:pt x="2857373" y="3664458"/>
                  </a:lnTo>
                  <a:lnTo>
                    <a:pt x="2857500" y="3677031"/>
                  </a:lnTo>
                </a:path>
              </a:pathLst>
            </a:custGeom>
            <a:ln w="25399">
              <a:solidFill>
                <a:srgbClr val="350E0D"/>
              </a:solidFill>
              <a:prstDash val="sysDash"/>
            </a:ln>
          </p:spPr>
          <p:txBody>
            <a:bodyPr wrap="square" lIns="0" tIns="0" rIns="0" bIns="0" rtlCol="0"/>
            <a:lstStyle/>
            <a:p>
              <a:endParaRPr sz="1125"/>
            </a:p>
          </p:txBody>
        </p:sp>
        <p:sp>
          <p:nvSpPr>
            <p:cNvPr id="10" name="object 10"/>
            <p:cNvSpPr/>
            <p:nvPr/>
          </p:nvSpPr>
          <p:spPr>
            <a:xfrm>
              <a:off x="6496049" y="6107049"/>
              <a:ext cx="123825" cy="123825"/>
            </a:xfrm>
            <a:custGeom>
              <a:avLst/>
              <a:gdLst/>
              <a:ahLst/>
              <a:cxnLst/>
              <a:rect l="l" t="t" r="r" b="b"/>
              <a:pathLst>
                <a:path w="123825" h="123825">
                  <a:moveTo>
                    <a:pt x="123825" y="0"/>
                  </a:moveTo>
                  <a:lnTo>
                    <a:pt x="0" y="762"/>
                  </a:lnTo>
                  <a:lnTo>
                    <a:pt x="62738" y="123571"/>
                  </a:lnTo>
                  <a:lnTo>
                    <a:pt x="123825" y="0"/>
                  </a:lnTo>
                  <a:close/>
                </a:path>
              </a:pathLst>
            </a:custGeom>
            <a:solidFill>
              <a:srgbClr val="350E0D"/>
            </a:solidFill>
          </p:spPr>
          <p:txBody>
            <a:bodyPr wrap="square" lIns="0" tIns="0" rIns="0" bIns="0" rtlCol="0"/>
            <a:lstStyle/>
            <a:p>
              <a:endParaRPr sz="1125"/>
            </a:p>
          </p:txBody>
        </p:sp>
        <p:sp>
          <p:nvSpPr>
            <p:cNvPr id="11" name="object 11"/>
            <p:cNvSpPr/>
            <p:nvPr/>
          </p:nvSpPr>
          <p:spPr>
            <a:xfrm>
              <a:off x="3386074" y="3777614"/>
              <a:ext cx="2695575" cy="2924810"/>
            </a:xfrm>
            <a:custGeom>
              <a:avLst/>
              <a:gdLst/>
              <a:ahLst/>
              <a:cxnLst/>
              <a:rect l="l" t="t" r="r" b="b"/>
              <a:pathLst>
                <a:path w="2695575" h="2924809">
                  <a:moveTo>
                    <a:pt x="0" y="0"/>
                  </a:moveTo>
                  <a:lnTo>
                    <a:pt x="2673985" y="5334"/>
                  </a:lnTo>
                  <a:lnTo>
                    <a:pt x="2695448" y="2912110"/>
                  </a:lnTo>
                  <a:lnTo>
                    <a:pt x="2695575" y="2924810"/>
                  </a:lnTo>
                </a:path>
              </a:pathLst>
            </a:custGeom>
            <a:ln w="25400">
              <a:solidFill>
                <a:srgbClr val="350E0D"/>
              </a:solidFill>
              <a:prstDash val="sysDash"/>
            </a:ln>
          </p:spPr>
          <p:txBody>
            <a:bodyPr wrap="square" lIns="0" tIns="0" rIns="0" bIns="0" rtlCol="0"/>
            <a:lstStyle/>
            <a:p>
              <a:endParaRPr sz="1125"/>
            </a:p>
          </p:txBody>
        </p:sp>
        <p:sp>
          <p:nvSpPr>
            <p:cNvPr id="12" name="object 12"/>
            <p:cNvSpPr/>
            <p:nvPr/>
          </p:nvSpPr>
          <p:spPr>
            <a:xfrm>
              <a:off x="6010274" y="6678675"/>
              <a:ext cx="123825" cy="123825"/>
            </a:xfrm>
            <a:custGeom>
              <a:avLst/>
              <a:gdLst/>
              <a:ahLst/>
              <a:cxnLst/>
              <a:rect l="l" t="t" r="r" b="b"/>
              <a:pathLst>
                <a:path w="123825" h="123825">
                  <a:moveTo>
                    <a:pt x="123825" y="0"/>
                  </a:moveTo>
                  <a:lnTo>
                    <a:pt x="0" y="888"/>
                  </a:lnTo>
                  <a:lnTo>
                    <a:pt x="62864" y="123698"/>
                  </a:lnTo>
                  <a:lnTo>
                    <a:pt x="123825" y="0"/>
                  </a:lnTo>
                  <a:close/>
                </a:path>
              </a:pathLst>
            </a:custGeom>
            <a:solidFill>
              <a:srgbClr val="350E0D"/>
            </a:solidFill>
          </p:spPr>
          <p:txBody>
            <a:bodyPr wrap="square" lIns="0" tIns="0" rIns="0" bIns="0" rtlCol="0"/>
            <a:lstStyle/>
            <a:p>
              <a:endParaRPr sz="1125"/>
            </a:p>
          </p:txBody>
        </p:sp>
        <p:sp>
          <p:nvSpPr>
            <p:cNvPr id="13" name="object 13"/>
            <p:cNvSpPr/>
            <p:nvPr/>
          </p:nvSpPr>
          <p:spPr>
            <a:xfrm>
              <a:off x="1376425" y="4549266"/>
              <a:ext cx="247650" cy="3039110"/>
            </a:xfrm>
            <a:custGeom>
              <a:avLst/>
              <a:gdLst/>
              <a:ahLst/>
              <a:cxnLst/>
              <a:rect l="l" t="t" r="r" b="b"/>
              <a:pathLst>
                <a:path w="247650" h="3039109">
                  <a:moveTo>
                    <a:pt x="247269" y="3038856"/>
                  </a:moveTo>
                  <a:lnTo>
                    <a:pt x="234315" y="3038729"/>
                  </a:lnTo>
                  <a:lnTo>
                    <a:pt x="2921" y="3035173"/>
                  </a:lnTo>
                  <a:lnTo>
                    <a:pt x="0" y="0"/>
                  </a:lnTo>
                </a:path>
              </a:pathLst>
            </a:custGeom>
            <a:ln w="25400">
              <a:solidFill>
                <a:srgbClr val="350E0D"/>
              </a:solidFill>
              <a:prstDash val="sysDash"/>
            </a:ln>
          </p:spPr>
          <p:txBody>
            <a:bodyPr wrap="square" lIns="0" tIns="0" rIns="0" bIns="0" rtlCol="0"/>
            <a:lstStyle/>
            <a:p>
              <a:endParaRPr sz="1125"/>
            </a:p>
          </p:txBody>
        </p:sp>
        <p:sp>
          <p:nvSpPr>
            <p:cNvPr id="14" name="object 14"/>
            <p:cNvSpPr/>
            <p:nvPr/>
          </p:nvSpPr>
          <p:spPr>
            <a:xfrm>
              <a:off x="1600199" y="7517002"/>
              <a:ext cx="123825" cy="124460"/>
            </a:xfrm>
            <a:custGeom>
              <a:avLst/>
              <a:gdLst/>
              <a:ahLst/>
              <a:cxnLst/>
              <a:rect l="l" t="t" r="r" b="b"/>
              <a:pathLst>
                <a:path w="123825" h="124459">
                  <a:moveTo>
                    <a:pt x="1905" y="0"/>
                  </a:moveTo>
                  <a:lnTo>
                    <a:pt x="0" y="123952"/>
                  </a:lnTo>
                  <a:lnTo>
                    <a:pt x="123443" y="63881"/>
                  </a:lnTo>
                  <a:lnTo>
                    <a:pt x="1905" y="0"/>
                  </a:lnTo>
                  <a:close/>
                </a:path>
              </a:pathLst>
            </a:custGeom>
            <a:solidFill>
              <a:srgbClr val="350E0D"/>
            </a:solidFill>
          </p:spPr>
          <p:txBody>
            <a:bodyPr wrap="square" lIns="0" tIns="0" rIns="0" bIns="0" rtlCol="0"/>
            <a:lstStyle/>
            <a:p>
              <a:endParaRPr sz="1125"/>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3" dirty="0">
                <a:solidFill>
                  <a:srgbClr val="FF0000"/>
                </a:solidFill>
              </a:rPr>
              <a:t>Settings</a:t>
            </a:r>
            <a:r>
              <a:rPr spc="-313" dirty="0">
                <a:solidFill>
                  <a:srgbClr val="FF0000"/>
                </a:solidFill>
              </a:rPr>
              <a:t> </a:t>
            </a:r>
            <a:r>
              <a:rPr dirty="0">
                <a:solidFill>
                  <a:srgbClr val="FF0000"/>
                </a:solidFill>
              </a:rPr>
              <a:t>to</a:t>
            </a:r>
            <a:r>
              <a:rPr spc="-165" dirty="0">
                <a:solidFill>
                  <a:srgbClr val="FF0000"/>
                </a:solidFill>
              </a:rPr>
              <a:t> </a:t>
            </a:r>
            <a:r>
              <a:rPr spc="-39" dirty="0">
                <a:solidFill>
                  <a:srgbClr val="FF0000"/>
                </a:solidFill>
              </a:rPr>
              <a:t>keep</a:t>
            </a:r>
            <a:r>
              <a:rPr spc="-221" dirty="0">
                <a:solidFill>
                  <a:srgbClr val="FF0000"/>
                </a:solidFill>
              </a:rPr>
              <a:t> </a:t>
            </a:r>
            <a:r>
              <a:rPr dirty="0">
                <a:solidFill>
                  <a:srgbClr val="FF0000"/>
                </a:solidFill>
              </a:rPr>
              <a:t>in</a:t>
            </a:r>
            <a:r>
              <a:rPr spc="-161" dirty="0">
                <a:solidFill>
                  <a:srgbClr val="FF0000"/>
                </a:solidFill>
              </a:rPr>
              <a:t> </a:t>
            </a:r>
            <a:r>
              <a:rPr spc="-14" dirty="0">
                <a:solidFill>
                  <a:srgbClr val="FF0000"/>
                </a:solidFill>
              </a:rPr>
              <a:t>mind</a:t>
            </a:r>
          </a:p>
        </p:txBody>
      </p:sp>
      <p:sp>
        <p:nvSpPr>
          <p:cNvPr id="3" name="object 3"/>
          <p:cNvSpPr txBox="1"/>
          <p:nvPr/>
        </p:nvSpPr>
        <p:spPr>
          <a:xfrm>
            <a:off x="460549" y="1014814"/>
            <a:ext cx="8155037" cy="2354110"/>
          </a:xfrm>
          <a:prstGeom prst="rect">
            <a:avLst/>
          </a:prstGeom>
        </p:spPr>
        <p:txBody>
          <a:bodyPr vert="horz" wrap="square" lIns="0" tIns="58043" rIns="0" bIns="0" rtlCol="0">
            <a:spAutoFit/>
          </a:bodyPr>
          <a:lstStyle/>
          <a:p>
            <a:pPr marL="8929" marR="713903">
              <a:lnSpc>
                <a:spcPts val="2481"/>
              </a:lnSpc>
              <a:spcBef>
                <a:spcPts val="457"/>
              </a:spcBef>
            </a:pPr>
            <a:r>
              <a:rPr sz="2355" dirty="0">
                <a:solidFill>
                  <a:srgbClr val="5E5E5E"/>
                </a:solidFill>
                <a:latin typeface="Arial"/>
                <a:cs typeface="Arial"/>
              </a:rPr>
              <a:t>When</a:t>
            </a:r>
            <a:r>
              <a:rPr sz="2355" spc="-25" dirty="0">
                <a:solidFill>
                  <a:srgbClr val="5E5E5E"/>
                </a:solidFill>
                <a:latin typeface="Arial"/>
                <a:cs typeface="Arial"/>
              </a:rPr>
              <a:t> </a:t>
            </a:r>
            <a:r>
              <a:rPr sz="2355" dirty="0">
                <a:solidFill>
                  <a:srgbClr val="5E5E5E"/>
                </a:solidFill>
                <a:latin typeface="Arial"/>
                <a:cs typeface="Arial"/>
              </a:rPr>
              <a:t>prompting</a:t>
            </a:r>
            <a:r>
              <a:rPr sz="2355" spc="28" dirty="0">
                <a:solidFill>
                  <a:srgbClr val="5E5E5E"/>
                </a:solidFill>
                <a:latin typeface="Arial"/>
                <a:cs typeface="Arial"/>
              </a:rPr>
              <a:t> </a:t>
            </a:r>
            <a:r>
              <a:rPr sz="2355" dirty="0">
                <a:solidFill>
                  <a:srgbClr val="5E5E5E"/>
                </a:solidFill>
                <a:latin typeface="Arial"/>
                <a:cs typeface="Arial"/>
              </a:rPr>
              <a:t>a</a:t>
            </a:r>
            <a:r>
              <a:rPr sz="2355" spc="32" dirty="0">
                <a:solidFill>
                  <a:srgbClr val="5E5E5E"/>
                </a:solidFill>
                <a:latin typeface="Arial"/>
                <a:cs typeface="Arial"/>
              </a:rPr>
              <a:t> </a:t>
            </a:r>
            <a:r>
              <a:rPr sz="2355" dirty="0">
                <a:solidFill>
                  <a:srgbClr val="5E5E5E"/>
                </a:solidFill>
                <a:latin typeface="Arial"/>
                <a:cs typeface="Arial"/>
              </a:rPr>
              <a:t>language</a:t>
            </a:r>
            <a:r>
              <a:rPr sz="2355" spc="77" dirty="0">
                <a:solidFill>
                  <a:srgbClr val="5E5E5E"/>
                </a:solidFill>
                <a:latin typeface="Arial"/>
                <a:cs typeface="Arial"/>
              </a:rPr>
              <a:t> </a:t>
            </a:r>
            <a:r>
              <a:rPr sz="2355" dirty="0">
                <a:solidFill>
                  <a:srgbClr val="5E5E5E"/>
                </a:solidFill>
                <a:latin typeface="Arial"/>
                <a:cs typeface="Arial"/>
              </a:rPr>
              <a:t>model,</a:t>
            </a:r>
            <a:r>
              <a:rPr sz="2355" spc="4" dirty="0">
                <a:solidFill>
                  <a:srgbClr val="5E5E5E"/>
                </a:solidFill>
                <a:latin typeface="Arial"/>
                <a:cs typeface="Arial"/>
              </a:rPr>
              <a:t> </a:t>
            </a:r>
            <a:r>
              <a:rPr sz="2355" dirty="0">
                <a:solidFill>
                  <a:srgbClr val="5E5E5E"/>
                </a:solidFill>
                <a:latin typeface="Arial"/>
                <a:cs typeface="Arial"/>
              </a:rPr>
              <a:t>keep</a:t>
            </a:r>
            <a:r>
              <a:rPr sz="2355" spc="84" dirty="0">
                <a:solidFill>
                  <a:srgbClr val="5E5E5E"/>
                </a:solidFill>
                <a:latin typeface="Arial"/>
                <a:cs typeface="Arial"/>
              </a:rPr>
              <a:t> </a:t>
            </a:r>
            <a:r>
              <a:rPr sz="2355" spc="-18" dirty="0">
                <a:solidFill>
                  <a:srgbClr val="5E5E5E"/>
                </a:solidFill>
                <a:latin typeface="Arial"/>
                <a:cs typeface="Arial"/>
              </a:rPr>
              <a:t>in </a:t>
            </a:r>
            <a:r>
              <a:rPr sz="2355" dirty="0">
                <a:solidFill>
                  <a:srgbClr val="5E5E5E"/>
                </a:solidFill>
                <a:latin typeface="Arial"/>
                <a:cs typeface="Arial"/>
              </a:rPr>
              <a:t>mind</a:t>
            </a:r>
            <a:r>
              <a:rPr sz="2355" spc="49" dirty="0">
                <a:solidFill>
                  <a:srgbClr val="5E5E5E"/>
                </a:solidFill>
                <a:latin typeface="Arial"/>
                <a:cs typeface="Arial"/>
              </a:rPr>
              <a:t> </a:t>
            </a:r>
            <a:r>
              <a:rPr sz="2355" dirty="0">
                <a:solidFill>
                  <a:srgbClr val="5E5E5E"/>
                </a:solidFill>
                <a:latin typeface="Arial"/>
                <a:cs typeface="Arial"/>
              </a:rPr>
              <a:t>a</a:t>
            </a:r>
            <a:r>
              <a:rPr sz="2355" spc="42" dirty="0">
                <a:solidFill>
                  <a:srgbClr val="5E5E5E"/>
                </a:solidFill>
                <a:latin typeface="Arial"/>
                <a:cs typeface="Arial"/>
              </a:rPr>
              <a:t> </a:t>
            </a:r>
            <a:r>
              <a:rPr sz="2355" dirty="0">
                <a:solidFill>
                  <a:srgbClr val="5E5E5E"/>
                </a:solidFill>
                <a:latin typeface="Arial"/>
                <a:cs typeface="Arial"/>
              </a:rPr>
              <a:t>few</a:t>
            </a:r>
            <a:r>
              <a:rPr sz="2355" spc="25" dirty="0">
                <a:solidFill>
                  <a:srgbClr val="5E5E5E"/>
                </a:solidFill>
                <a:latin typeface="Arial"/>
                <a:cs typeface="Arial"/>
              </a:rPr>
              <a:t> </a:t>
            </a:r>
            <a:r>
              <a:rPr sz="2355" spc="-7" dirty="0">
                <a:solidFill>
                  <a:srgbClr val="5E5E5E"/>
                </a:solidFill>
                <a:latin typeface="Arial"/>
                <a:cs typeface="Arial"/>
              </a:rPr>
              <a:t>settings</a:t>
            </a:r>
            <a:endParaRPr sz="2355" dirty="0">
              <a:latin typeface="Arial"/>
              <a:cs typeface="Arial"/>
            </a:endParaRPr>
          </a:p>
          <a:p>
            <a:pPr marL="316993" marR="3572" indent="-308509">
              <a:lnSpc>
                <a:spcPts val="2481"/>
              </a:lnSpc>
              <a:spcBef>
                <a:spcPts val="1533"/>
              </a:spcBef>
              <a:buClr>
                <a:srgbClr val="7570FF"/>
              </a:buClr>
              <a:buChar char="•"/>
              <a:tabLst>
                <a:tab pos="316993" algn="l"/>
              </a:tabLst>
            </a:pPr>
            <a:r>
              <a:rPr sz="2355" dirty="0">
                <a:solidFill>
                  <a:srgbClr val="5E5E5E"/>
                </a:solidFill>
                <a:latin typeface="Arial"/>
                <a:cs typeface="Arial"/>
              </a:rPr>
              <a:t>You</a:t>
            </a:r>
            <a:r>
              <a:rPr sz="2355" spc="42" dirty="0">
                <a:solidFill>
                  <a:srgbClr val="5E5E5E"/>
                </a:solidFill>
                <a:latin typeface="Arial"/>
                <a:cs typeface="Arial"/>
              </a:rPr>
              <a:t> </a:t>
            </a:r>
            <a:r>
              <a:rPr sz="2355" dirty="0">
                <a:solidFill>
                  <a:srgbClr val="5E5E5E"/>
                </a:solidFill>
                <a:latin typeface="Arial"/>
                <a:cs typeface="Arial"/>
              </a:rPr>
              <a:t>can</a:t>
            </a:r>
            <a:r>
              <a:rPr sz="2355" spc="-14" dirty="0">
                <a:solidFill>
                  <a:srgbClr val="5E5E5E"/>
                </a:solidFill>
                <a:latin typeface="Arial"/>
                <a:cs typeface="Arial"/>
              </a:rPr>
              <a:t> </a:t>
            </a:r>
            <a:r>
              <a:rPr sz="2355" dirty="0">
                <a:solidFill>
                  <a:srgbClr val="5E5E5E"/>
                </a:solidFill>
                <a:latin typeface="Arial"/>
                <a:cs typeface="Arial"/>
              </a:rPr>
              <a:t>get</a:t>
            </a:r>
            <a:r>
              <a:rPr sz="2355" spc="18" dirty="0">
                <a:solidFill>
                  <a:srgbClr val="5E5E5E"/>
                </a:solidFill>
                <a:latin typeface="Arial"/>
                <a:cs typeface="Arial"/>
              </a:rPr>
              <a:t> </a:t>
            </a:r>
            <a:r>
              <a:rPr sz="2355" dirty="0">
                <a:solidFill>
                  <a:srgbClr val="5E5E5E"/>
                </a:solidFill>
                <a:latin typeface="Arial"/>
                <a:cs typeface="Arial"/>
              </a:rPr>
              <a:t>very</a:t>
            </a:r>
            <a:r>
              <a:rPr sz="2355" spc="18" dirty="0">
                <a:solidFill>
                  <a:srgbClr val="5E5E5E"/>
                </a:solidFill>
                <a:latin typeface="Arial"/>
                <a:cs typeface="Arial"/>
              </a:rPr>
              <a:t> </a:t>
            </a:r>
            <a:r>
              <a:rPr sz="2355" dirty="0">
                <a:solidFill>
                  <a:srgbClr val="5E5E5E"/>
                </a:solidFill>
                <a:latin typeface="Arial"/>
                <a:cs typeface="Arial"/>
              </a:rPr>
              <a:t>different</a:t>
            </a:r>
            <a:r>
              <a:rPr sz="2355" spc="28" dirty="0">
                <a:solidFill>
                  <a:srgbClr val="5E5E5E"/>
                </a:solidFill>
                <a:latin typeface="Arial"/>
                <a:cs typeface="Arial"/>
              </a:rPr>
              <a:t> </a:t>
            </a:r>
            <a:r>
              <a:rPr sz="2355" dirty="0">
                <a:solidFill>
                  <a:srgbClr val="5E5E5E"/>
                </a:solidFill>
                <a:latin typeface="Arial"/>
                <a:cs typeface="Arial"/>
              </a:rPr>
              <a:t>results</a:t>
            </a:r>
            <a:r>
              <a:rPr sz="2355" spc="25" dirty="0">
                <a:solidFill>
                  <a:srgbClr val="5E5E5E"/>
                </a:solidFill>
                <a:latin typeface="Arial"/>
                <a:cs typeface="Arial"/>
              </a:rPr>
              <a:t> </a:t>
            </a:r>
            <a:r>
              <a:rPr sz="2355" dirty="0">
                <a:solidFill>
                  <a:srgbClr val="5E5E5E"/>
                </a:solidFill>
                <a:latin typeface="Arial"/>
                <a:cs typeface="Arial"/>
              </a:rPr>
              <a:t>with</a:t>
            </a:r>
            <a:r>
              <a:rPr sz="2355" spc="-11" dirty="0">
                <a:solidFill>
                  <a:srgbClr val="5E5E5E"/>
                </a:solidFill>
                <a:latin typeface="Arial"/>
                <a:cs typeface="Arial"/>
              </a:rPr>
              <a:t> </a:t>
            </a:r>
            <a:r>
              <a:rPr sz="2355" dirty="0">
                <a:solidFill>
                  <a:srgbClr val="5E5E5E"/>
                </a:solidFill>
                <a:latin typeface="Arial"/>
                <a:cs typeface="Arial"/>
              </a:rPr>
              <a:t>prompts</a:t>
            </a:r>
            <a:r>
              <a:rPr sz="2355" spc="28" dirty="0">
                <a:solidFill>
                  <a:srgbClr val="5E5E5E"/>
                </a:solidFill>
                <a:latin typeface="Arial"/>
                <a:cs typeface="Arial"/>
              </a:rPr>
              <a:t> </a:t>
            </a:r>
            <a:r>
              <a:rPr sz="2355" dirty="0">
                <a:solidFill>
                  <a:srgbClr val="5E5E5E"/>
                </a:solidFill>
                <a:latin typeface="Arial"/>
                <a:cs typeface="Arial"/>
              </a:rPr>
              <a:t>when</a:t>
            </a:r>
            <a:r>
              <a:rPr sz="2355" spc="-18" dirty="0">
                <a:solidFill>
                  <a:srgbClr val="5E5E5E"/>
                </a:solidFill>
                <a:latin typeface="Arial"/>
                <a:cs typeface="Arial"/>
              </a:rPr>
              <a:t> </a:t>
            </a:r>
            <a:r>
              <a:rPr sz="2355" spc="-7" dirty="0">
                <a:solidFill>
                  <a:srgbClr val="5E5E5E"/>
                </a:solidFill>
                <a:latin typeface="Arial"/>
                <a:cs typeface="Arial"/>
              </a:rPr>
              <a:t>using </a:t>
            </a:r>
            <a:r>
              <a:rPr sz="2355" dirty="0">
                <a:solidFill>
                  <a:srgbClr val="5E5E5E"/>
                </a:solidFill>
                <a:latin typeface="Arial"/>
                <a:cs typeface="Arial"/>
              </a:rPr>
              <a:t>different</a:t>
            </a:r>
            <a:r>
              <a:rPr sz="2355" spc="49" dirty="0">
                <a:solidFill>
                  <a:srgbClr val="5E5E5E"/>
                </a:solidFill>
                <a:latin typeface="Arial"/>
                <a:cs typeface="Arial"/>
              </a:rPr>
              <a:t> </a:t>
            </a:r>
            <a:r>
              <a:rPr sz="2355" spc="-7" dirty="0">
                <a:solidFill>
                  <a:srgbClr val="5E5E5E"/>
                </a:solidFill>
                <a:latin typeface="Arial"/>
                <a:cs typeface="Arial"/>
              </a:rPr>
              <a:t>settings</a:t>
            </a:r>
            <a:endParaRPr sz="2355" dirty="0">
              <a:latin typeface="Arial"/>
              <a:cs typeface="Arial"/>
            </a:endParaRPr>
          </a:p>
          <a:p>
            <a:pPr marL="316993" marR="225020" indent="-308509">
              <a:lnSpc>
                <a:spcPts val="2426"/>
              </a:lnSpc>
              <a:spcBef>
                <a:spcPts val="1575"/>
              </a:spcBef>
              <a:buClr>
                <a:srgbClr val="7570FF"/>
              </a:buClr>
              <a:buChar char="•"/>
              <a:tabLst>
                <a:tab pos="316993" algn="l"/>
              </a:tabLst>
            </a:pPr>
            <a:r>
              <a:rPr sz="2355" dirty="0">
                <a:solidFill>
                  <a:srgbClr val="5E5E5E"/>
                </a:solidFill>
                <a:latin typeface="Arial"/>
                <a:cs typeface="Arial"/>
              </a:rPr>
              <a:t>One</a:t>
            </a:r>
            <a:r>
              <a:rPr sz="2355" spc="60" dirty="0">
                <a:solidFill>
                  <a:srgbClr val="5E5E5E"/>
                </a:solidFill>
                <a:latin typeface="Arial"/>
                <a:cs typeface="Arial"/>
              </a:rPr>
              <a:t> </a:t>
            </a:r>
            <a:r>
              <a:rPr sz="2355" dirty="0">
                <a:solidFill>
                  <a:srgbClr val="5E5E5E"/>
                </a:solidFill>
                <a:latin typeface="Arial"/>
                <a:cs typeface="Arial"/>
              </a:rPr>
              <a:t>important</a:t>
            </a:r>
            <a:r>
              <a:rPr sz="2355" spc="88" dirty="0">
                <a:solidFill>
                  <a:srgbClr val="5E5E5E"/>
                </a:solidFill>
                <a:latin typeface="Arial"/>
                <a:cs typeface="Arial"/>
              </a:rPr>
              <a:t> </a:t>
            </a:r>
            <a:r>
              <a:rPr sz="2355" dirty="0">
                <a:solidFill>
                  <a:srgbClr val="5E5E5E"/>
                </a:solidFill>
                <a:latin typeface="Arial"/>
                <a:cs typeface="Arial"/>
              </a:rPr>
              <a:t>setting</a:t>
            </a:r>
            <a:r>
              <a:rPr sz="2355" spc="11" dirty="0">
                <a:solidFill>
                  <a:srgbClr val="5E5E5E"/>
                </a:solidFill>
                <a:latin typeface="Arial"/>
                <a:cs typeface="Arial"/>
              </a:rPr>
              <a:t> </a:t>
            </a:r>
            <a:r>
              <a:rPr sz="2355" dirty="0">
                <a:solidFill>
                  <a:srgbClr val="5E5E5E"/>
                </a:solidFill>
                <a:latin typeface="Arial"/>
                <a:cs typeface="Arial"/>
              </a:rPr>
              <a:t>is</a:t>
            </a:r>
            <a:r>
              <a:rPr sz="2355" spc="35" dirty="0">
                <a:solidFill>
                  <a:srgbClr val="5E5E5E"/>
                </a:solidFill>
                <a:latin typeface="Arial"/>
                <a:cs typeface="Arial"/>
              </a:rPr>
              <a:t> </a:t>
            </a:r>
            <a:r>
              <a:rPr sz="2355" dirty="0">
                <a:solidFill>
                  <a:srgbClr val="5E5E5E"/>
                </a:solidFill>
                <a:latin typeface="Arial"/>
                <a:cs typeface="Arial"/>
              </a:rPr>
              <a:t>controlling</a:t>
            </a:r>
            <a:r>
              <a:rPr sz="2355" spc="67" dirty="0">
                <a:solidFill>
                  <a:srgbClr val="5E5E5E"/>
                </a:solidFill>
                <a:latin typeface="Arial"/>
                <a:cs typeface="Arial"/>
              </a:rPr>
              <a:t> </a:t>
            </a:r>
            <a:r>
              <a:rPr sz="2355" dirty="0">
                <a:solidFill>
                  <a:srgbClr val="5E5E5E"/>
                </a:solidFill>
                <a:latin typeface="Arial"/>
                <a:cs typeface="Arial"/>
              </a:rPr>
              <a:t>how</a:t>
            </a:r>
            <a:r>
              <a:rPr sz="2355" spc="39" dirty="0">
                <a:solidFill>
                  <a:srgbClr val="5E5E5E"/>
                </a:solidFill>
                <a:latin typeface="Arial"/>
                <a:cs typeface="Arial"/>
              </a:rPr>
              <a:t> </a:t>
            </a:r>
            <a:r>
              <a:rPr sz="2355" dirty="0">
                <a:solidFill>
                  <a:srgbClr val="5E5E5E"/>
                </a:solidFill>
                <a:latin typeface="Arial"/>
                <a:cs typeface="Arial"/>
              </a:rPr>
              <a:t>deterministic</a:t>
            </a:r>
            <a:r>
              <a:rPr sz="2355" spc="46" dirty="0">
                <a:solidFill>
                  <a:srgbClr val="5E5E5E"/>
                </a:solidFill>
                <a:latin typeface="Arial"/>
                <a:cs typeface="Arial"/>
              </a:rPr>
              <a:t> </a:t>
            </a:r>
            <a:r>
              <a:rPr sz="2355" spc="-18" dirty="0">
                <a:solidFill>
                  <a:srgbClr val="5E5E5E"/>
                </a:solidFill>
                <a:latin typeface="Arial"/>
                <a:cs typeface="Arial"/>
              </a:rPr>
              <a:t>the </a:t>
            </a:r>
            <a:r>
              <a:rPr sz="2355" dirty="0">
                <a:solidFill>
                  <a:srgbClr val="5E5E5E"/>
                </a:solidFill>
                <a:latin typeface="Arial"/>
                <a:cs typeface="Arial"/>
              </a:rPr>
              <a:t>model</a:t>
            </a:r>
            <a:r>
              <a:rPr sz="2355" spc="46" dirty="0">
                <a:solidFill>
                  <a:srgbClr val="5E5E5E"/>
                </a:solidFill>
                <a:latin typeface="Arial"/>
                <a:cs typeface="Arial"/>
              </a:rPr>
              <a:t> </a:t>
            </a:r>
            <a:r>
              <a:rPr sz="2355" dirty="0">
                <a:solidFill>
                  <a:srgbClr val="5E5E5E"/>
                </a:solidFill>
                <a:latin typeface="Arial"/>
                <a:cs typeface="Arial"/>
              </a:rPr>
              <a:t>is</a:t>
            </a:r>
            <a:r>
              <a:rPr sz="2355" spc="32" dirty="0">
                <a:solidFill>
                  <a:srgbClr val="5E5E5E"/>
                </a:solidFill>
                <a:latin typeface="Arial"/>
                <a:cs typeface="Arial"/>
              </a:rPr>
              <a:t> </a:t>
            </a:r>
            <a:r>
              <a:rPr sz="2355" dirty="0">
                <a:solidFill>
                  <a:srgbClr val="5E5E5E"/>
                </a:solidFill>
                <a:latin typeface="Arial"/>
                <a:cs typeface="Arial"/>
              </a:rPr>
              <a:t>when</a:t>
            </a:r>
            <a:r>
              <a:rPr sz="2355" spc="53" dirty="0">
                <a:solidFill>
                  <a:srgbClr val="5E5E5E"/>
                </a:solidFill>
                <a:latin typeface="Arial"/>
                <a:cs typeface="Arial"/>
              </a:rPr>
              <a:t> </a:t>
            </a:r>
            <a:r>
              <a:rPr sz="2355" dirty="0">
                <a:solidFill>
                  <a:srgbClr val="5E5E5E"/>
                </a:solidFill>
                <a:latin typeface="Arial"/>
                <a:cs typeface="Arial"/>
              </a:rPr>
              <a:t>generating</a:t>
            </a:r>
            <a:r>
              <a:rPr sz="2355" spc="49" dirty="0">
                <a:solidFill>
                  <a:srgbClr val="5E5E5E"/>
                </a:solidFill>
                <a:latin typeface="Arial"/>
                <a:cs typeface="Arial"/>
              </a:rPr>
              <a:t> </a:t>
            </a:r>
            <a:r>
              <a:rPr sz="2355" dirty="0">
                <a:solidFill>
                  <a:srgbClr val="5E5E5E"/>
                </a:solidFill>
                <a:latin typeface="Arial"/>
                <a:cs typeface="Arial"/>
              </a:rPr>
              <a:t>completion</a:t>
            </a:r>
            <a:r>
              <a:rPr sz="2355" spc="74" dirty="0">
                <a:solidFill>
                  <a:srgbClr val="5E5E5E"/>
                </a:solidFill>
                <a:latin typeface="Arial"/>
                <a:cs typeface="Arial"/>
              </a:rPr>
              <a:t> </a:t>
            </a:r>
            <a:r>
              <a:rPr sz="2355" dirty="0">
                <a:solidFill>
                  <a:srgbClr val="5E5E5E"/>
                </a:solidFill>
                <a:latin typeface="Arial"/>
                <a:cs typeface="Arial"/>
              </a:rPr>
              <a:t>for</a:t>
            </a:r>
            <a:r>
              <a:rPr sz="2355" spc="60" dirty="0">
                <a:solidFill>
                  <a:srgbClr val="5E5E5E"/>
                </a:solidFill>
                <a:latin typeface="Arial"/>
                <a:cs typeface="Arial"/>
              </a:rPr>
              <a:t> </a:t>
            </a:r>
            <a:r>
              <a:rPr sz="2355" spc="-7" dirty="0">
                <a:solidFill>
                  <a:srgbClr val="5E5E5E"/>
                </a:solidFill>
                <a:latin typeface="Arial"/>
                <a:cs typeface="Arial"/>
              </a:rPr>
              <a:t>prompts</a:t>
            </a:r>
            <a:endParaRPr sz="2355" dirty="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3" dirty="0">
                <a:solidFill>
                  <a:srgbClr val="FF0000"/>
                </a:solidFill>
              </a:rPr>
              <a:t>Settings</a:t>
            </a:r>
            <a:r>
              <a:rPr spc="-313" dirty="0">
                <a:solidFill>
                  <a:srgbClr val="FF0000"/>
                </a:solidFill>
              </a:rPr>
              <a:t> </a:t>
            </a:r>
            <a:r>
              <a:rPr dirty="0">
                <a:solidFill>
                  <a:srgbClr val="FF0000"/>
                </a:solidFill>
              </a:rPr>
              <a:t>to</a:t>
            </a:r>
            <a:r>
              <a:rPr spc="-165" dirty="0">
                <a:solidFill>
                  <a:srgbClr val="FF0000"/>
                </a:solidFill>
              </a:rPr>
              <a:t> </a:t>
            </a:r>
            <a:r>
              <a:rPr spc="-39" dirty="0">
                <a:solidFill>
                  <a:srgbClr val="FF0000"/>
                </a:solidFill>
              </a:rPr>
              <a:t>keep</a:t>
            </a:r>
            <a:r>
              <a:rPr spc="-221" dirty="0">
                <a:solidFill>
                  <a:srgbClr val="FF0000"/>
                </a:solidFill>
              </a:rPr>
              <a:t> </a:t>
            </a:r>
            <a:r>
              <a:rPr dirty="0">
                <a:solidFill>
                  <a:srgbClr val="FF0000"/>
                </a:solidFill>
              </a:rPr>
              <a:t>in</a:t>
            </a:r>
            <a:r>
              <a:rPr spc="-161" dirty="0">
                <a:solidFill>
                  <a:srgbClr val="FF0000"/>
                </a:solidFill>
              </a:rPr>
              <a:t> </a:t>
            </a:r>
            <a:r>
              <a:rPr spc="-14" dirty="0">
                <a:solidFill>
                  <a:srgbClr val="FF0000"/>
                </a:solidFill>
              </a:rPr>
              <a:t>mind</a:t>
            </a:r>
          </a:p>
        </p:txBody>
      </p:sp>
      <p:sp>
        <p:nvSpPr>
          <p:cNvPr id="3" name="object 3"/>
          <p:cNvSpPr txBox="1"/>
          <p:nvPr/>
        </p:nvSpPr>
        <p:spPr>
          <a:xfrm>
            <a:off x="460549" y="1014814"/>
            <a:ext cx="8155037" cy="4054832"/>
          </a:xfrm>
          <a:prstGeom prst="rect">
            <a:avLst/>
          </a:prstGeom>
        </p:spPr>
        <p:txBody>
          <a:bodyPr vert="horz" wrap="square" lIns="0" tIns="58043" rIns="0" bIns="0" rtlCol="0">
            <a:spAutoFit/>
          </a:bodyPr>
          <a:lstStyle/>
          <a:p>
            <a:pPr marL="8929" marR="713903">
              <a:lnSpc>
                <a:spcPts val="2481"/>
              </a:lnSpc>
              <a:spcBef>
                <a:spcPts val="457"/>
              </a:spcBef>
            </a:pPr>
            <a:r>
              <a:rPr sz="2355" dirty="0">
                <a:solidFill>
                  <a:srgbClr val="5E5E5E"/>
                </a:solidFill>
                <a:latin typeface="Arial"/>
                <a:cs typeface="Arial"/>
              </a:rPr>
              <a:t>When</a:t>
            </a:r>
            <a:r>
              <a:rPr sz="2355" spc="-25" dirty="0">
                <a:solidFill>
                  <a:srgbClr val="5E5E5E"/>
                </a:solidFill>
                <a:latin typeface="Arial"/>
                <a:cs typeface="Arial"/>
              </a:rPr>
              <a:t> </a:t>
            </a:r>
            <a:r>
              <a:rPr sz="2355" dirty="0">
                <a:solidFill>
                  <a:srgbClr val="5E5E5E"/>
                </a:solidFill>
                <a:latin typeface="Arial"/>
                <a:cs typeface="Arial"/>
              </a:rPr>
              <a:t>prompting</a:t>
            </a:r>
            <a:r>
              <a:rPr sz="2355" spc="28" dirty="0">
                <a:solidFill>
                  <a:srgbClr val="5E5E5E"/>
                </a:solidFill>
                <a:latin typeface="Arial"/>
                <a:cs typeface="Arial"/>
              </a:rPr>
              <a:t> </a:t>
            </a:r>
            <a:r>
              <a:rPr sz="2355" dirty="0">
                <a:solidFill>
                  <a:srgbClr val="5E5E5E"/>
                </a:solidFill>
                <a:latin typeface="Arial"/>
                <a:cs typeface="Arial"/>
              </a:rPr>
              <a:t>a</a:t>
            </a:r>
            <a:r>
              <a:rPr sz="2355" spc="32" dirty="0">
                <a:solidFill>
                  <a:srgbClr val="5E5E5E"/>
                </a:solidFill>
                <a:latin typeface="Arial"/>
                <a:cs typeface="Arial"/>
              </a:rPr>
              <a:t> </a:t>
            </a:r>
            <a:r>
              <a:rPr sz="2355" dirty="0">
                <a:solidFill>
                  <a:srgbClr val="5E5E5E"/>
                </a:solidFill>
                <a:latin typeface="Arial"/>
                <a:cs typeface="Arial"/>
              </a:rPr>
              <a:t>language</a:t>
            </a:r>
            <a:r>
              <a:rPr sz="2355" spc="77" dirty="0">
                <a:solidFill>
                  <a:srgbClr val="5E5E5E"/>
                </a:solidFill>
                <a:latin typeface="Arial"/>
                <a:cs typeface="Arial"/>
              </a:rPr>
              <a:t> </a:t>
            </a:r>
            <a:r>
              <a:rPr sz="2355" dirty="0">
                <a:solidFill>
                  <a:srgbClr val="5E5E5E"/>
                </a:solidFill>
                <a:latin typeface="Arial"/>
                <a:cs typeface="Arial"/>
              </a:rPr>
              <a:t>model,</a:t>
            </a:r>
            <a:r>
              <a:rPr sz="2355" spc="4" dirty="0">
                <a:solidFill>
                  <a:srgbClr val="5E5E5E"/>
                </a:solidFill>
                <a:latin typeface="Arial"/>
                <a:cs typeface="Arial"/>
              </a:rPr>
              <a:t> </a:t>
            </a:r>
            <a:r>
              <a:rPr sz="2355" dirty="0">
                <a:solidFill>
                  <a:srgbClr val="5E5E5E"/>
                </a:solidFill>
                <a:latin typeface="Arial"/>
                <a:cs typeface="Arial"/>
              </a:rPr>
              <a:t>keep</a:t>
            </a:r>
            <a:r>
              <a:rPr sz="2355" spc="84" dirty="0">
                <a:solidFill>
                  <a:srgbClr val="5E5E5E"/>
                </a:solidFill>
                <a:latin typeface="Arial"/>
                <a:cs typeface="Arial"/>
              </a:rPr>
              <a:t> </a:t>
            </a:r>
            <a:r>
              <a:rPr sz="2355" spc="-18" dirty="0">
                <a:solidFill>
                  <a:srgbClr val="5E5E5E"/>
                </a:solidFill>
                <a:latin typeface="Arial"/>
                <a:cs typeface="Arial"/>
              </a:rPr>
              <a:t>in </a:t>
            </a:r>
            <a:r>
              <a:rPr sz="2355" dirty="0">
                <a:solidFill>
                  <a:srgbClr val="5E5E5E"/>
                </a:solidFill>
                <a:latin typeface="Arial"/>
                <a:cs typeface="Arial"/>
              </a:rPr>
              <a:t>mind</a:t>
            </a:r>
            <a:r>
              <a:rPr sz="2355" spc="49" dirty="0">
                <a:solidFill>
                  <a:srgbClr val="5E5E5E"/>
                </a:solidFill>
                <a:latin typeface="Arial"/>
                <a:cs typeface="Arial"/>
              </a:rPr>
              <a:t> </a:t>
            </a:r>
            <a:r>
              <a:rPr sz="2355" dirty="0">
                <a:solidFill>
                  <a:srgbClr val="5E5E5E"/>
                </a:solidFill>
                <a:latin typeface="Arial"/>
                <a:cs typeface="Arial"/>
              </a:rPr>
              <a:t>a</a:t>
            </a:r>
            <a:r>
              <a:rPr sz="2355" spc="42" dirty="0">
                <a:solidFill>
                  <a:srgbClr val="5E5E5E"/>
                </a:solidFill>
                <a:latin typeface="Arial"/>
                <a:cs typeface="Arial"/>
              </a:rPr>
              <a:t> </a:t>
            </a:r>
            <a:r>
              <a:rPr sz="2355" dirty="0">
                <a:solidFill>
                  <a:srgbClr val="5E5E5E"/>
                </a:solidFill>
                <a:latin typeface="Arial"/>
                <a:cs typeface="Arial"/>
              </a:rPr>
              <a:t>few</a:t>
            </a:r>
            <a:r>
              <a:rPr sz="2355" spc="25" dirty="0">
                <a:solidFill>
                  <a:srgbClr val="5E5E5E"/>
                </a:solidFill>
                <a:latin typeface="Arial"/>
                <a:cs typeface="Arial"/>
              </a:rPr>
              <a:t> </a:t>
            </a:r>
            <a:r>
              <a:rPr sz="2355" spc="-7" dirty="0">
                <a:solidFill>
                  <a:srgbClr val="5E5E5E"/>
                </a:solidFill>
                <a:latin typeface="Arial"/>
                <a:cs typeface="Arial"/>
              </a:rPr>
              <a:t>settings</a:t>
            </a:r>
            <a:endParaRPr sz="2355" dirty="0">
              <a:latin typeface="Arial"/>
              <a:cs typeface="Arial"/>
            </a:endParaRPr>
          </a:p>
          <a:p>
            <a:pPr marL="316993" marR="3572" indent="-308509">
              <a:lnSpc>
                <a:spcPts val="2481"/>
              </a:lnSpc>
              <a:spcBef>
                <a:spcPts val="1533"/>
              </a:spcBef>
              <a:buClr>
                <a:srgbClr val="7570FF"/>
              </a:buClr>
              <a:buChar char="•"/>
              <a:tabLst>
                <a:tab pos="316993" algn="l"/>
              </a:tabLst>
            </a:pPr>
            <a:r>
              <a:rPr sz="2355" dirty="0">
                <a:solidFill>
                  <a:srgbClr val="5E5E5E"/>
                </a:solidFill>
                <a:latin typeface="Arial"/>
                <a:cs typeface="Arial"/>
              </a:rPr>
              <a:t>You</a:t>
            </a:r>
            <a:r>
              <a:rPr sz="2355" spc="42" dirty="0">
                <a:solidFill>
                  <a:srgbClr val="5E5E5E"/>
                </a:solidFill>
                <a:latin typeface="Arial"/>
                <a:cs typeface="Arial"/>
              </a:rPr>
              <a:t> </a:t>
            </a:r>
            <a:r>
              <a:rPr sz="2355" dirty="0">
                <a:solidFill>
                  <a:srgbClr val="5E5E5E"/>
                </a:solidFill>
                <a:latin typeface="Arial"/>
                <a:cs typeface="Arial"/>
              </a:rPr>
              <a:t>can</a:t>
            </a:r>
            <a:r>
              <a:rPr sz="2355" spc="-14" dirty="0">
                <a:solidFill>
                  <a:srgbClr val="5E5E5E"/>
                </a:solidFill>
                <a:latin typeface="Arial"/>
                <a:cs typeface="Arial"/>
              </a:rPr>
              <a:t> </a:t>
            </a:r>
            <a:r>
              <a:rPr sz="2355" dirty="0">
                <a:solidFill>
                  <a:srgbClr val="5E5E5E"/>
                </a:solidFill>
                <a:latin typeface="Arial"/>
                <a:cs typeface="Arial"/>
              </a:rPr>
              <a:t>get</a:t>
            </a:r>
            <a:r>
              <a:rPr sz="2355" spc="18" dirty="0">
                <a:solidFill>
                  <a:srgbClr val="5E5E5E"/>
                </a:solidFill>
                <a:latin typeface="Arial"/>
                <a:cs typeface="Arial"/>
              </a:rPr>
              <a:t> </a:t>
            </a:r>
            <a:r>
              <a:rPr sz="2355" dirty="0">
                <a:solidFill>
                  <a:srgbClr val="5E5E5E"/>
                </a:solidFill>
                <a:latin typeface="Arial"/>
                <a:cs typeface="Arial"/>
              </a:rPr>
              <a:t>very</a:t>
            </a:r>
            <a:r>
              <a:rPr sz="2355" spc="18" dirty="0">
                <a:solidFill>
                  <a:srgbClr val="5E5E5E"/>
                </a:solidFill>
                <a:latin typeface="Arial"/>
                <a:cs typeface="Arial"/>
              </a:rPr>
              <a:t> </a:t>
            </a:r>
            <a:r>
              <a:rPr sz="2355" dirty="0">
                <a:solidFill>
                  <a:srgbClr val="5E5E5E"/>
                </a:solidFill>
                <a:latin typeface="Arial"/>
                <a:cs typeface="Arial"/>
              </a:rPr>
              <a:t>different</a:t>
            </a:r>
            <a:r>
              <a:rPr sz="2355" spc="28" dirty="0">
                <a:solidFill>
                  <a:srgbClr val="5E5E5E"/>
                </a:solidFill>
                <a:latin typeface="Arial"/>
                <a:cs typeface="Arial"/>
              </a:rPr>
              <a:t> </a:t>
            </a:r>
            <a:r>
              <a:rPr sz="2355" dirty="0">
                <a:solidFill>
                  <a:srgbClr val="5E5E5E"/>
                </a:solidFill>
                <a:latin typeface="Arial"/>
                <a:cs typeface="Arial"/>
              </a:rPr>
              <a:t>results</a:t>
            </a:r>
            <a:r>
              <a:rPr sz="2355" spc="25" dirty="0">
                <a:solidFill>
                  <a:srgbClr val="5E5E5E"/>
                </a:solidFill>
                <a:latin typeface="Arial"/>
                <a:cs typeface="Arial"/>
              </a:rPr>
              <a:t> </a:t>
            </a:r>
            <a:r>
              <a:rPr sz="2355" dirty="0">
                <a:solidFill>
                  <a:srgbClr val="5E5E5E"/>
                </a:solidFill>
                <a:latin typeface="Arial"/>
                <a:cs typeface="Arial"/>
              </a:rPr>
              <a:t>with</a:t>
            </a:r>
            <a:r>
              <a:rPr sz="2355" spc="-11" dirty="0">
                <a:solidFill>
                  <a:srgbClr val="5E5E5E"/>
                </a:solidFill>
                <a:latin typeface="Arial"/>
                <a:cs typeface="Arial"/>
              </a:rPr>
              <a:t> </a:t>
            </a:r>
            <a:r>
              <a:rPr sz="2355" dirty="0">
                <a:solidFill>
                  <a:srgbClr val="5E5E5E"/>
                </a:solidFill>
                <a:latin typeface="Arial"/>
                <a:cs typeface="Arial"/>
              </a:rPr>
              <a:t>prompts</a:t>
            </a:r>
            <a:r>
              <a:rPr sz="2355" spc="28" dirty="0">
                <a:solidFill>
                  <a:srgbClr val="5E5E5E"/>
                </a:solidFill>
                <a:latin typeface="Arial"/>
                <a:cs typeface="Arial"/>
              </a:rPr>
              <a:t> </a:t>
            </a:r>
            <a:r>
              <a:rPr sz="2355" dirty="0">
                <a:solidFill>
                  <a:srgbClr val="5E5E5E"/>
                </a:solidFill>
                <a:latin typeface="Arial"/>
                <a:cs typeface="Arial"/>
              </a:rPr>
              <a:t>when</a:t>
            </a:r>
            <a:r>
              <a:rPr sz="2355" spc="-18" dirty="0">
                <a:solidFill>
                  <a:srgbClr val="5E5E5E"/>
                </a:solidFill>
                <a:latin typeface="Arial"/>
                <a:cs typeface="Arial"/>
              </a:rPr>
              <a:t> </a:t>
            </a:r>
            <a:r>
              <a:rPr sz="2355" spc="-7" dirty="0">
                <a:solidFill>
                  <a:srgbClr val="5E5E5E"/>
                </a:solidFill>
                <a:latin typeface="Arial"/>
                <a:cs typeface="Arial"/>
              </a:rPr>
              <a:t>using </a:t>
            </a:r>
            <a:r>
              <a:rPr sz="2355" dirty="0">
                <a:solidFill>
                  <a:srgbClr val="5E5E5E"/>
                </a:solidFill>
                <a:latin typeface="Arial"/>
                <a:cs typeface="Arial"/>
              </a:rPr>
              <a:t>different</a:t>
            </a:r>
            <a:r>
              <a:rPr sz="2355" spc="49" dirty="0">
                <a:solidFill>
                  <a:srgbClr val="5E5E5E"/>
                </a:solidFill>
                <a:latin typeface="Arial"/>
                <a:cs typeface="Arial"/>
              </a:rPr>
              <a:t> </a:t>
            </a:r>
            <a:r>
              <a:rPr sz="2355" spc="-7" dirty="0">
                <a:solidFill>
                  <a:srgbClr val="5E5E5E"/>
                </a:solidFill>
                <a:latin typeface="Arial"/>
                <a:cs typeface="Arial"/>
              </a:rPr>
              <a:t>settings</a:t>
            </a:r>
            <a:endParaRPr sz="2355" dirty="0">
              <a:latin typeface="Arial"/>
              <a:cs typeface="Arial"/>
            </a:endParaRPr>
          </a:p>
          <a:p>
            <a:pPr marL="316993" marR="225020" indent="-308509">
              <a:lnSpc>
                <a:spcPts val="2426"/>
              </a:lnSpc>
              <a:spcBef>
                <a:spcPts val="1575"/>
              </a:spcBef>
              <a:buClr>
                <a:srgbClr val="7570FF"/>
              </a:buClr>
              <a:buChar char="•"/>
              <a:tabLst>
                <a:tab pos="316993" algn="l"/>
              </a:tabLst>
            </a:pPr>
            <a:r>
              <a:rPr sz="2355" dirty="0">
                <a:solidFill>
                  <a:srgbClr val="5E5E5E"/>
                </a:solidFill>
                <a:latin typeface="Arial"/>
                <a:cs typeface="Arial"/>
              </a:rPr>
              <a:t>One</a:t>
            </a:r>
            <a:r>
              <a:rPr sz="2355" spc="60" dirty="0">
                <a:solidFill>
                  <a:srgbClr val="5E5E5E"/>
                </a:solidFill>
                <a:latin typeface="Arial"/>
                <a:cs typeface="Arial"/>
              </a:rPr>
              <a:t> </a:t>
            </a:r>
            <a:r>
              <a:rPr sz="2355" dirty="0">
                <a:solidFill>
                  <a:srgbClr val="5E5E5E"/>
                </a:solidFill>
                <a:latin typeface="Arial"/>
                <a:cs typeface="Arial"/>
              </a:rPr>
              <a:t>important</a:t>
            </a:r>
            <a:r>
              <a:rPr sz="2355" spc="88" dirty="0">
                <a:solidFill>
                  <a:srgbClr val="5E5E5E"/>
                </a:solidFill>
                <a:latin typeface="Arial"/>
                <a:cs typeface="Arial"/>
              </a:rPr>
              <a:t> </a:t>
            </a:r>
            <a:r>
              <a:rPr sz="2355" dirty="0">
                <a:solidFill>
                  <a:srgbClr val="5E5E5E"/>
                </a:solidFill>
                <a:latin typeface="Arial"/>
                <a:cs typeface="Arial"/>
              </a:rPr>
              <a:t>setting</a:t>
            </a:r>
            <a:r>
              <a:rPr sz="2355" spc="11" dirty="0">
                <a:solidFill>
                  <a:srgbClr val="5E5E5E"/>
                </a:solidFill>
                <a:latin typeface="Arial"/>
                <a:cs typeface="Arial"/>
              </a:rPr>
              <a:t> </a:t>
            </a:r>
            <a:r>
              <a:rPr sz="2355" dirty="0">
                <a:solidFill>
                  <a:srgbClr val="5E5E5E"/>
                </a:solidFill>
                <a:latin typeface="Arial"/>
                <a:cs typeface="Arial"/>
              </a:rPr>
              <a:t>is</a:t>
            </a:r>
            <a:r>
              <a:rPr sz="2355" spc="35" dirty="0">
                <a:solidFill>
                  <a:srgbClr val="5E5E5E"/>
                </a:solidFill>
                <a:latin typeface="Arial"/>
                <a:cs typeface="Arial"/>
              </a:rPr>
              <a:t> </a:t>
            </a:r>
            <a:r>
              <a:rPr sz="2355" dirty="0">
                <a:solidFill>
                  <a:srgbClr val="5E5E5E"/>
                </a:solidFill>
                <a:latin typeface="Arial"/>
                <a:cs typeface="Arial"/>
              </a:rPr>
              <a:t>controlling</a:t>
            </a:r>
            <a:r>
              <a:rPr sz="2355" spc="67" dirty="0">
                <a:solidFill>
                  <a:srgbClr val="5E5E5E"/>
                </a:solidFill>
                <a:latin typeface="Arial"/>
                <a:cs typeface="Arial"/>
              </a:rPr>
              <a:t> </a:t>
            </a:r>
            <a:r>
              <a:rPr sz="2355" dirty="0">
                <a:solidFill>
                  <a:srgbClr val="5E5E5E"/>
                </a:solidFill>
                <a:latin typeface="Arial"/>
                <a:cs typeface="Arial"/>
              </a:rPr>
              <a:t>how</a:t>
            </a:r>
            <a:r>
              <a:rPr sz="2355" spc="39" dirty="0">
                <a:solidFill>
                  <a:srgbClr val="5E5E5E"/>
                </a:solidFill>
                <a:latin typeface="Arial"/>
                <a:cs typeface="Arial"/>
              </a:rPr>
              <a:t> </a:t>
            </a:r>
            <a:r>
              <a:rPr sz="2355" dirty="0">
                <a:solidFill>
                  <a:srgbClr val="5E5E5E"/>
                </a:solidFill>
                <a:latin typeface="Arial"/>
                <a:cs typeface="Arial"/>
              </a:rPr>
              <a:t>deterministic</a:t>
            </a:r>
            <a:r>
              <a:rPr sz="2355" spc="46" dirty="0">
                <a:solidFill>
                  <a:srgbClr val="5E5E5E"/>
                </a:solidFill>
                <a:latin typeface="Arial"/>
                <a:cs typeface="Arial"/>
              </a:rPr>
              <a:t> </a:t>
            </a:r>
            <a:r>
              <a:rPr sz="2355" spc="-18" dirty="0">
                <a:solidFill>
                  <a:srgbClr val="5E5E5E"/>
                </a:solidFill>
                <a:latin typeface="Arial"/>
                <a:cs typeface="Arial"/>
              </a:rPr>
              <a:t>the </a:t>
            </a:r>
            <a:r>
              <a:rPr sz="2355" dirty="0">
                <a:solidFill>
                  <a:srgbClr val="5E5E5E"/>
                </a:solidFill>
                <a:latin typeface="Arial"/>
                <a:cs typeface="Arial"/>
              </a:rPr>
              <a:t>model</a:t>
            </a:r>
            <a:r>
              <a:rPr sz="2355" spc="46" dirty="0">
                <a:solidFill>
                  <a:srgbClr val="5E5E5E"/>
                </a:solidFill>
                <a:latin typeface="Arial"/>
                <a:cs typeface="Arial"/>
              </a:rPr>
              <a:t> </a:t>
            </a:r>
            <a:r>
              <a:rPr sz="2355" dirty="0">
                <a:solidFill>
                  <a:srgbClr val="5E5E5E"/>
                </a:solidFill>
                <a:latin typeface="Arial"/>
                <a:cs typeface="Arial"/>
              </a:rPr>
              <a:t>is</a:t>
            </a:r>
            <a:r>
              <a:rPr sz="2355" spc="32" dirty="0">
                <a:solidFill>
                  <a:srgbClr val="5E5E5E"/>
                </a:solidFill>
                <a:latin typeface="Arial"/>
                <a:cs typeface="Arial"/>
              </a:rPr>
              <a:t> </a:t>
            </a:r>
            <a:r>
              <a:rPr sz="2355" dirty="0">
                <a:solidFill>
                  <a:srgbClr val="5E5E5E"/>
                </a:solidFill>
                <a:latin typeface="Arial"/>
                <a:cs typeface="Arial"/>
              </a:rPr>
              <a:t>when</a:t>
            </a:r>
            <a:r>
              <a:rPr sz="2355" spc="53" dirty="0">
                <a:solidFill>
                  <a:srgbClr val="5E5E5E"/>
                </a:solidFill>
                <a:latin typeface="Arial"/>
                <a:cs typeface="Arial"/>
              </a:rPr>
              <a:t> </a:t>
            </a:r>
            <a:r>
              <a:rPr sz="2355" dirty="0">
                <a:solidFill>
                  <a:srgbClr val="5E5E5E"/>
                </a:solidFill>
                <a:latin typeface="Arial"/>
                <a:cs typeface="Arial"/>
              </a:rPr>
              <a:t>generating</a:t>
            </a:r>
            <a:r>
              <a:rPr sz="2355" spc="49" dirty="0">
                <a:solidFill>
                  <a:srgbClr val="5E5E5E"/>
                </a:solidFill>
                <a:latin typeface="Arial"/>
                <a:cs typeface="Arial"/>
              </a:rPr>
              <a:t> </a:t>
            </a:r>
            <a:r>
              <a:rPr sz="2355" dirty="0">
                <a:solidFill>
                  <a:srgbClr val="5E5E5E"/>
                </a:solidFill>
                <a:latin typeface="Arial"/>
                <a:cs typeface="Arial"/>
              </a:rPr>
              <a:t>completion</a:t>
            </a:r>
            <a:r>
              <a:rPr sz="2355" spc="74" dirty="0">
                <a:solidFill>
                  <a:srgbClr val="5E5E5E"/>
                </a:solidFill>
                <a:latin typeface="Arial"/>
                <a:cs typeface="Arial"/>
              </a:rPr>
              <a:t> </a:t>
            </a:r>
            <a:r>
              <a:rPr sz="2355" dirty="0">
                <a:solidFill>
                  <a:srgbClr val="5E5E5E"/>
                </a:solidFill>
                <a:latin typeface="Arial"/>
                <a:cs typeface="Arial"/>
              </a:rPr>
              <a:t>for</a:t>
            </a:r>
            <a:r>
              <a:rPr sz="2355" spc="60" dirty="0">
                <a:solidFill>
                  <a:srgbClr val="5E5E5E"/>
                </a:solidFill>
                <a:latin typeface="Arial"/>
                <a:cs typeface="Arial"/>
              </a:rPr>
              <a:t> </a:t>
            </a:r>
            <a:r>
              <a:rPr sz="2355" spc="-7" dirty="0">
                <a:solidFill>
                  <a:srgbClr val="5E5E5E"/>
                </a:solidFill>
                <a:latin typeface="Arial"/>
                <a:cs typeface="Arial"/>
              </a:rPr>
              <a:t>prompts</a:t>
            </a:r>
            <a:endParaRPr sz="2355" dirty="0">
              <a:latin typeface="Arial"/>
              <a:cs typeface="Arial"/>
            </a:endParaRPr>
          </a:p>
          <a:p>
            <a:pPr marL="625056" marR="75900" lvl="1" indent="-295115">
              <a:lnSpc>
                <a:spcPts val="2215"/>
              </a:lnSpc>
              <a:spcBef>
                <a:spcPts val="1547"/>
              </a:spcBef>
              <a:buClr>
                <a:srgbClr val="7570FF"/>
              </a:buClr>
              <a:buSzPct val="121666"/>
              <a:buFont typeface="Arial"/>
              <a:buChar char="•"/>
              <a:tabLst>
                <a:tab pos="625056" algn="l"/>
              </a:tabLst>
            </a:pPr>
            <a:r>
              <a:rPr sz="2109" b="1" spc="-7" dirty="0">
                <a:solidFill>
                  <a:srgbClr val="5E5E5E"/>
                </a:solidFill>
                <a:latin typeface="Arial"/>
                <a:cs typeface="Arial"/>
              </a:rPr>
              <a:t>Temperature</a:t>
            </a:r>
            <a:r>
              <a:rPr sz="2109" b="1" spc="-88" dirty="0">
                <a:solidFill>
                  <a:srgbClr val="5E5E5E"/>
                </a:solidFill>
                <a:latin typeface="Arial"/>
                <a:cs typeface="Arial"/>
              </a:rPr>
              <a:t> </a:t>
            </a:r>
            <a:r>
              <a:rPr sz="2109" dirty="0">
                <a:solidFill>
                  <a:srgbClr val="5E5E5E"/>
                </a:solidFill>
                <a:latin typeface="Arial"/>
                <a:cs typeface="Arial"/>
              </a:rPr>
              <a:t>and </a:t>
            </a:r>
            <a:r>
              <a:rPr sz="2109" b="1" dirty="0">
                <a:solidFill>
                  <a:srgbClr val="5E5E5E"/>
                </a:solidFill>
                <a:latin typeface="Arial"/>
                <a:cs typeface="Arial"/>
              </a:rPr>
              <a:t>top_p</a:t>
            </a:r>
            <a:r>
              <a:rPr sz="2109" b="1" spc="-11" dirty="0">
                <a:solidFill>
                  <a:srgbClr val="5E5E5E"/>
                </a:solidFill>
                <a:latin typeface="Arial"/>
                <a:cs typeface="Arial"/>
              </a:rPr>
              <a:t> </a:t>
            </a:r>
            <a:r>
              <a:rPr sz="2109" dirty="0">
                <a:solidFill>
                  <a:srgbClr val="5E5E5E"/>
                </a:solidFill>
                <a:latin typeface="Arial"/>
                <a:cs typeface="Arial"/>
              </a:rPr>
              <a:t>are</a:t>
            </a:r>
            <a:r>
              <a:rPr sz="2109" spc="-95" dirty="0">
                <a:solidFill>
                  <a:srgbClr val="5E5E5E"/>
                </a:solidFill>
                <a:latin typeface="Arial"/>
                <a:cs typeface="Arial"/>
              </a:rPr>
              <a:t> </a:t>
            </a:r>
            <a:r>
              <a:rPr sz="2109" dirty="0">
                <a:solidFill>
                  <a:srgbClr val="5E5E5E"/>
                </a:solidFill>
                <a:latin typeface="Arial"/>
                <a:cs typeface="Arial"/>
              </a:rPr>
              <a:t>two</a:t>
            </a:r>
            <a:r>
              <a:rPr sz="2109" spc="-91" dirty="0">
                <a:solidFill>
                  <a:srgbClr val="5E5E5E"/>
                </a:solidFill>
                <a:latin typeface="Arial"/>
                <a:cs typeface="Arial"/>
              </a:rPr>
              <a:t> </a:t>
            </a:r>
            <a:r>
              <a:rPr sz="2109" dirty="0">
                <a:solidFill>
                  <a:srgbClr val="5E5E5E"/>
                </a:solidFill>
                <a:latin typeface="Arial"/>
                <a:cs typeface="Arial"/>
              </a:rPr>
              <a:t>important</a:t>
            </a:r>
            <a:r>
              <a:rPr sz="2109" spc="53" dirty="0">
                <a:solidFill>
                  <a:srgbClr val="5E5E5E"/>
                </a:solidFill>
                <a:latin typeface="Arial"/>
                <a:cs typeface="Arial"/>
              </a:rPr>
              <a:t> </a:t>
            </a:r>
            <a:r>
              <a:rPr sz="2109" dirty="0">
                <a:solidFill>
                  <a:srgbClr val="5E5E5E"/>
                </a:solidFill>
                <a:latin typeface="Arial"/>
                <a:cs typeface="Arial"/>
              </a:rPr>
              <a:t>parameters</a:t>
            </a:r>
            <a:r>
              <a:rPr sz="2109" spc="-77" dirty="0">
                <a:solidFill>
                  <a:srgbClr val="5E5E5E"/>
                </a:solidFill>
                <a:latin typeface="Arial"/>
                <a:cs typeface="Arial"/>
              </a:rPr>
              <a:t> </a:t>
            </a:r>
            <a:r>
              <a:rPr sz="2109" dirty="0">
                <a:solidFill>
                  <a:srgbClr val="5E5E5E"/>
                </a:solidFill>
                <a:latin typeface="Arial"/>
                <a:cs typeface="Arial"/>
              </a:rPr>
              <a:t>to</a:t>
            </a:r>
            <a:r>
              <a:rPr sz="2109" spc="-49" dirty="0">
                <a:solidFill>
                  <a:srgbClr val="5E5E5E"/>
                </a:solidFill>
                <a:latin typeface="Arial"/>
                <a:cs typeface="Arial"/>
              </a:rPr>
              <a:t> </a:t>
            </a:r>
            <a:r>
              <a:rPr sz="2109" spc="-14" dirty="0">
                <a:solidFill>
                  <a:srgbClr val="5E5E5E"/>
                </a:solidFill>
                <a:latin typeface="Arial"/>
                <a:cs typeface="Arial"/>
              </a:rPr>
              <a:t>keep </a:t>
            </a:r>
            <a:r>
              <a:rPr sz="2109" dirty="0">
                <a:solidFill>
                  <a:srgbClr val="5E5E5E"/>
                </a:solidFill>
                <a:latin typeface="Arial"/>
                <a:cs typeface="Arial"/>
              </a:rPr>
              <a:t>in</a:t>
            </a:r>
            <a:r>
              <a:rPr sz="2109" spc="-25" dirty="0">
                <a:solidFill>
                  <a:srgbClr val="5E5E5E"/>
                </a:solidFill>
                <a:latin typeface="Arial"/>
                <a:cs typeface="Arial"/>
              </a:rPr>
              <a:t> </a:t>
            </a:r>
            <a:r>
              <a:rPr sz="2109" spc="-14" dirty="0">
                <a:solidFill>
                  <a:srgbClr val="5E5E5E"/>
                </a:solidFill>
                <a:latin typeface="Arial"/>
                <a:cs typeface="Arial"/>
              </a:rPr>
              <a:t>mind</a:t>
            </a:r>
            <a:endParaRPr sz="2109" dirty="0">
              <a:latin typeface="Arial"/>
              <a:cs typeface="Arial"/>
            </a:endParaRPr>
          </a:p>
          <a:p>
            <a:pPr marL="625056" lvl="1" indent="-294669">
              <a:spcBef>
                <a:spcPts val="1146"/>
              </a:spcBef>
              <a:buClr>
                <a:srgbClr val="7570FF"/>
              </a:buClr>
              <a:buSzPct val="121666"/>
              <a:buChar char="•"/>
              <a:tabLst>
                <a:tab pos="625056" algn="l"/>
              </a:tabLst>
            </a:pPr>
            <a:r>
              <a:rPr sz="2109" spc="-7" dirty="0">
                <a:solidFill>
                  <a:srgbClr val="5E5E5E"/>
                </a:solidFill>
                <a:latin typeface="Arial"/>
                <a:cs typeface="Arial"/>
              </a:rPr>
              <a:t>Generally,</a:t>
            </a:r>
            <a:r>
              <a:rPr sz="2109" spc="67" dirty="0">
                <a:solidFill>
                  <a:srgbClr val="5E5E5E"/>
                </a:solidFill>
                <a:latin typeface="Arial"/>
                <a:cs typeface="Arial"/>
              </a:rPr>
              <a:t> </a:t>
            </a:r>
            <a:r>
              <a:rPr sz="2109" dirty="0">
                <a:solidFill>
                  <a:srgbClr val="5E5E5E"/>
                </a:solidFill>
                <a:latin typeface="Arial"/>
                <a:cs typeface="Arial"/>
              </a:rPr>
              <a:t>keep</a:t>
            </a:r>
            <a:r>
              <a:rPr sz="2109" spc="-109" dirty="0">
                <a:solidFill>
                  <a:srgbClr val="5E5E5E"/>
                </a:solidFill>
                <a:latin typeface="Arial"/>
                <a:cs typeface="Arial"/>
              </a:rPr>
              <a:t> </a:t>
            </a:r>
            <a:r>
              <a:rPr sz="2109" dirty="0">
                <a:solidFill>
                  <a:srgbClr val="5E5E5E"/>
                </a:solidFill>
                <a:latin typeface="Arial"/>
                <a:cs typeface="Arial"/>
              </a:rPr>
              <a:t>these</a:t>
            </a:r>
            <a:r>
              <a:rPr sz="2109" spc="32" dirty="0">
                <a:solidFill>
                  <a:srgbClr val="5E5E5E"/>
                </a:solidFill>
                <a:latin typeface="Arial"/>
                <a:cs typeface="Arial"/>
              </a:rPr>
              <a:t> </a:t>
            </a:r>
            <a:r>
              <a:rPr sz="2109" dirty="0">
                <a:solidFill>
                  <a:srgbClr val="5E5E5E"/>
                </a:solidFill>
                <a:latin typeface="Arial"/>
                <a:cs typeface="Arial"/>
              </a:rPr>
              <a:t>low</a:t>
            </a:r>
            <a:r>
              <a:rPr sz="2109" spc="-91" dirty="0">
                <a:solidFill>
                  <a:srgbClr val="5E5E5E"/>
                </a:solidFill>
                <a:latin typeface="Arial"/>
                <a:cs typeface="Arial"/>
              </a:rPr>
              <a:t> </a:t>
            </a:r>
            <a:r>
              <a:rPr sz="2109" dirty="0">
                <a:solidFill>
                  <a:srgbClr val="5E5E5E"/>
                </a:solidFill>
                <a:latin typeface="Arial"/>
                <a:cs typeface="Arial"/>
              </a:rPr>
              <a:t>if</a:t>
            </a:r>
            <a:r>
              <a:rPr sz="2109" spc="-53" dirty="0">
                <a:solidFill>
                  <a:srgbClr val="5E5E5E"/>
                </a:solidFill>
                <a:latin typeface="Arial"/>
                <a:cs typeface="Arial"/>
              </a:rPr>
              <a:t> </a:t>
            </a:r>
            <a:r>
              <a:rPr sz="2109" dirty="0">
                <a:solidFill>
                  <a:srgbClr val="5E5E5E"/>
                </a:solidFill>
                <a:latin typeface="Arial"/>
                <a:cs typeface="Arial"/>
              </a:rPr>
              <a:t>you</a:t>
            </a:r>
            <a:r>
              <a:rPr sz="2109" spc="-18" dirty="0">
                <a:solidFill>
                  <a:srgbClr val="5E5E5E"/>
                </a:solidFill>
                <a:latin typeface="Arial"/>
                <a:cs typeface="Arial"/>
              </a:rPr>
              <a:t> </a:t>
            </a:r>
            <a:r>
              <a:rPr sz="2109" dirty="0">
                <a:solidFill>
                  <a:srgbClr val="5E5E5E"/>
                </a:solidFill>
                <a:latin typeface="Arial"/>
                <a:cs typeface="Arial"/>
              </a:rPr>
              <a:t>are</a:t>
            </a:r>
            <a:r>
              <a:rPr sz="2109" spc="-105" dirty="0">
                <a:solidFill>
                  <a:srgbClr val="5E5E5E"/>
                </a:solidFill>
                <a:latin typeface="Arial"/>
                <a:cs typeface="Arial"/>
              </a:rPr>
              <a:t> </a:t>
            </a:r>
            <a:r>
              <a:rPr sz="2109" dirty="0">
                <a:solidFill>
                  <a:srgbClr val="5E5E5E"/>
                </a:solidFill>
                <a:latin typeface="Arial"/>
                <a:cs typeface="Arial"/>
              </a:rPr>
              <a:t>looking</a:t>
            </a:r>
            <a:r>
              <a:rPr sz="2109" spc="74" dirty="0">
                <a:solidFill>
                  <a:srgbClr val="5E5E5E"/>
                </a:solidFill>
                <a:latin typeface="Arial"/>
                <a:cs typeface="Arial"/>
              </a:rPr>
              <a:t> </a:t>
            </a:r>
            <a:r>
              <a:rPr sz="2109" dirty="0">
                <a:solidFill>
                  <a:srgbClr val="5E5E5E"/>
                </a:solidFill>
                <a:latin typeface="Arial"/>
                <a:cs typeface="Arial"/>
              </a:rPr>
              <a:t>for</a:t>
            </a:r>
            <a:r>
              <a:rPr sz="2109" spc="-148" dirty="0">
                <a:solidFill>
                  <a:srgbClr val="5E5E5E"/>
                </a:solidFill>
                <a:latin typeface="Arial"/>
                <a:cs typeface="Arial"/>
              </a:rPr>
              <a:t> </a:t>
            </a:r>
            <a:r>
              <a:rPr sz="2109" dirty="0">
                <a:solidFill>
                  <a:srgbClr val="5E5E5E"/>
                </a:solidFill>
                <a:latin typeface="Arial"/>
                <a:cs typeface="Arial"/>
              </a:rPr>
              <a:t>exact</a:t>
            </a:r>
            <a:r>
              <a:rPr sz="2109" spc="28" dirty="0">
                <a:solidFill>
                  <a:srgbClr val="5E5E5E"/>
                </a:solidFill>
                <a:latin typeface="Arial"/>
                <a:cs typeface="Arial"/>
              </a:rPr>
              <a:t> </a:t>
            </a:r>
            <a:r>
              <a:rPr sz="2109" spc="-7" dirty="0">
                <a:solidFill>
                  <a:srgbClr val="5E5E5E"/>
                </a:solidFill>
                <a:latin typeface="Arial"/>
                <a:cs typeface="Arial"/>
              </a:rPr>
              <a:t>answers</a:t>
            </a:r>
            <a:endParaRPr sz="2109" dirty="0">
              <a:latin typeface="Arial"/>
              <a:cs typeface="Arial"/>
            </a:endParaRPr>
          </a:p>
          <a:p>
            <a:pPr marL="625056" lvl="1" indent="-294669">
              <a:spcBef>
                <a:spcPts val="1216"/>
              </a:spcBef>
              <a:buClr>
                <a:srgbClr val="7570FF"/>
              </a:buClr>
              <a:buSzPct val="121666"/>
              <a:buChar char="•"/>
              <a:tabLst>
                <a:tab pos="625056" algn="l"/>
              </a:tabLst>
            </a:pPr>
            <a:r>
              <a:rPr sz="2109" dirty="0">
                <a:solidFill>
                  <a:srgbClr val="5E5E5E"/>
                </a:solidFill>
                <a:latin typeface="Arial"/>
                <a:cs typeface="Arial"/>
              </a:rPr>
              <a:t>…keep</a:t>
            </a:r>
            <a:r>
              <a:rPr sz="2109" spc="-49" dirty="0">
                <a:solidFill>
                  <a:srgbClr val="5E5E5E"/>
                </a:solidFill>
                <a:latin typeface="Arial"/>
                <a:cs typeface="Arial"/>
              </a:rPr>
              <a:t> </a:t>
            </a:r>
            <a:r>
              <a:rPr sz="2109" dirty="0">
                <a:solidFill>
                  <a:srgbClr val="5E5E5E"/>
                </a:solidFill>
                <a:latin typeface="Arial"/>
                <a:cs typeface="Arial"/>
              </a:rPr>
              <a:t>them</a:t>
            </a:r>
            <a:r>
              <a:rPr sz="2109" spc="-4" dirty="0">
                <a:solidFill>
                  <a:srgbClr val="5E5E5E"/>
                </a:solidFill>
                <a:latin typeface="Arial"/>
                <a:cs typeface="Arial"/>
              </a:rPr>
              <a:t> </a:t>
            </a:r>
            <a:r>
              <a:rPr sz="2109" dirty="0">
                <a:solidFill>
                  <a:srgbClr val="5E5E5E"/>
                </a:solidFill>
                <a:latin typeface="Arial"/>
                <a:cs typeface="Arial"/>
              </a:rPr>
              <a:t>high if</a:t>
            </a:r>
            <a:r>
              <a:rPr sz="2109" spc="-42" dirty="0">
                <a:solidFill>
                  <a:srgbClr val="5E5E5E"/>
                </a:solidFill>
                <a:latin typeface="Arial"/>
                <a:cs typeface="Arial"/>
              </a:rPr>
              <a:t> </a:t>
            </a:r>
            <a:r>
              <a:rPr sz="2109" dirty="0">
                <a:solidFill>
                  <a:srgbClr val="5E5E5E"/>
                </a:solidFill>
                <a:latin typeface="Arial"/>
                <a:cs typeface="Arial"/>
              </a:rPr>
              <a:t>you are</a:t>
            </a:r>
            <a:r>
              <a:rPr sz="2109" spc="-91" dirty="0">
                <a:solidFill>
                  <a:srgbClr val="5E5E5E"/>
                </a:solidFill>
                <a:latin typeface="Arial"/>
                <a:cs typeface="Arial"/>
              </a:rPr>
              <a:t> </a:t>
            </a:r>
            <a:r>
              <a:rPr sz="2109" dirty="0">
                <a:solidFill>
                  <a:srgbClr val="5E5E5E"/>
                </a:solidFill>
                <a:latin typeface="Arial"/>
                <a:cs typeface="Arial"/>
              </a:rPr>
              <a:t>looking</a:t>
            </a:r>
            <a:r>
              <a:rPr sz="2109" spc="91" dirty="0">
                <a:solidFill>
                  <a:srgbClr val="5E5E5E"/>
                </a:solidFill>
                <a:latin typeface="Arial"/>
                <a:cs typeface="Arial"/>
              </a:rPr>
              <a:t> </a:t>
            </a:r>
            <a:r>
              <a:rPr sz="2109" dirty="0">
                <a:solidFill>
                  <a:srgbClr val="5E5E5E"/>
                </a:solidFill>
                <a:latin typeface="Arial"/>
                <a:cs typeface="Arial"/>
              </a:rPr>
              <a:t>for</a:t>
            </a:r>
            <a:r>
              <a:rPr sz="2109" spc="-91" dirty="0">
                <a:solidFill>
                  <a:srgbClr val="5E5E5E"/>
                </a:solidFill>
                <a:latin typeface="Arial"/>
                <a:cs typeface="Arial"/>
              </a:rPr>
              <a:t> </a:t>
            </a:r>
            <a:r>
              <a:rPr sz="2109" dirty="0">
                <a:solidFill>
                  <a:srgbClr val="5E5E5E"/>
                </a:solidFill>
                <a:latin typeface="Arial"/>
                <a:cs typeface="Arial"/>
              </a:rPr>
              <a:t>more</a:t>
            </a:r>
            <a:r>
              <a:rPr sz="2109" spc="-88" dirty="0">
                <a:solidFill>
                  <a:srgbClr val="5E5E5E"/>
                </a:solidFill>
                <a:latin typeface="Arial"/>
                <a:cs typeface="Arial"/>
              </a:rPr>
              <a:t> </a:t>
            </a:r>
            <a:r>
              <a:rPr sz="2109" dirty="0">
                <a:solidFill>
                  <a:srgbClr val="5E5E5E"/>
                </a:solidFill>
                <a:latin typeface="Arial"/>
                <a:cs typeface="Arial"/>
              </a:rPr>
              <a:t>diverse</a:t>
            </a:r>
            <a:r>
              <a:rPr sz="2109" spc="84" dirty="0">
                <a:solidFill>
                  <a:srgbClr val="5E5E5E"/>
                </a:solidFill>
                <a:latin typeface="Arial"/>
                <a:cs typeface="Arial"/>
              </a:rPr>
              <a:t> </a:t>
            </a:r>
            <a:r>
              <a:rPr sz="2109" spc="-7" dirty="0">
                <a:solidFill>
                  <a:srgbClr val="5E5E5E"/>
                </a:solidFill>
                <a:latin typeface="Arial"/>
                <a:cs typeface="Arial"/>
              </a:rPr>
              <a:t>responses</a:t>
            </a:r>
            <a:endParaRPr sz="2109" dirty="0">
              <a:latin typeface="Arial"/>
              <a:cs typeface="Arial"/>
            </a:endParaRPr>
          </a:p>
        </p:txBody>
      </p:sp>
    </p:spTree>
    <p:extLst>
      <p:ext uri="{BB962C8B-B14F-4D97-AF65-F5344CB8AC3E}">
        <p14:creationId xmlns:p14="http://schemas.microsoft.com/office/powerpoint/2010/main" val="10731077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49" y="114511"/>
            <a:ext cx="6899523" cy="565720"/>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3600" spc="-56" dirty="0">
                <a:solidFill>
                  <a:srgbClr val="FF0000"/>
                </a:solidFill>
              </a:rPr>
              <a:t>Designing</a:t>
            </a:r>
            <a:r>
              <a:rPr sz="3600" spc="-243" dirty="0">
                <a:solidFill>
                  <a:srgbClr val="FF0000"/>
                </a:solidFill>
              </a:rPr>
              <a:t> </a:t>
            </a:r>
            <a:r>
              <a:rPr sz="3600" spc="-56" dirty="0">
                <a:solidFill>
                  <a:srgbClr val="FF0000"/>
                </a:solidFill>
              </a:rPr>
              <a:t>Prompts</a:t>
            </a:r>
            <a:r>
              <a:rPr sz="3600" spc="-232" dirty="0">
                <a:solidFill>
                  <a:srgbClr val="FF0000"/>
                </a:solidFill>
              </a:rPr>
              <a:t> </a:t>
            </a:r>
            <a:r>
              <a:rPr sz="3600" dirty="0">
                <a:solidFill>
                  <a:srgbClr val="FF0000"/>
                </a:solidFill>
              </a:rPr>
              <a:t>for</a:t>
            </a:r>
            <a:r>
              <a:rPr sz="3600" spc="-179" dirty="0">
                <a:solidFill>
                  <a:srgbClr val="FF0000"/>
                </a:solidFill>
              </a:rPr>
              <a:t> </a:t>
            </a:r>
            <a:r>
              <a:rPr sz="3600" spc="-49" dirty="0">
                <a:solidFill>
                  <a:srgbClr val="FF0000"/>
                </a:solidFill>
              </a:rPr>
              <a:t>Different</a:t>
            </a:r>
            <a:r>
              <a:rPr sz="3600" spc="-327" dirty="0">
                <a:solidFill>
                  <a:srgbClr val="FF0000"/>
                </a:solidFill>
              </a:rPr>
              <a:t> </a:t>
            </a:r>
            <a:r>
              <a:rPr sz="3600" spc="-7" dirty="0">
                <a:solidFill>
                  <a:srgbClr val="FF0000"/>
                </a:solidFill>
              </a:rPr>
              <a:t>Tasks</a:t>
            </a:r>
          </a:p>
        </p:txBody>
      </p:sp>
      <p:sp>
        <p:nvSpPr>
          <p:cNvPr id="3" name="object 3"/>
          <p:cNvSpPr txBox="1"/>
          <p:nvPr/>
        </p:nvSpPr>
        <p:spPr>
          <a:xfrm>
            <a:off x="460549" y="1014814"/>
            <a:ext cx="7581751" cy="4074068"/>
          </a:xfrm>
          <a:prstGeom prst="rect">
            <a:avLst/>
          </a:prstGeom>
        </p:spPr>
        <p:txBody>
          <a:bodyPr vert="horz" wrap="square" lIns="0" tIns="58043" rIns="0" bIns="0" rtlCol="0">
            <a:spAutoFit/>
          </a:bodyPr>
          <a:lstStyle/>
          <a:p>
            <a:pPr marL="316993" marR="3572" indent="-308509">
              <a:lnSpc>
                <a:spcPts val="2481"/>
              </a:lnSpc>
              <a:spcBef>
                <a:spcPts val="457"/>
              </a:spcBef>
              <a:buClr>
                <a:srgbClr val="7570FF"/>
              </a:buClr>
              <a:buChar char="•"/>
              <a:tabLst>
                <a:tab pos="316993" algn="l"/>
              </a:tabLst>
            </a:pPr>
            <a:r>
              <a:rPr lang="en-US" sz="2355" dirty="0">
                <a:solidFill>
                  <a:srgbClr val="5E5E5E"/>
                </a:solidFill>
                <a:latin typeface="Arial"/>
                <a:cs typeface="Arial"/>
              </a:rPr>
              <a:t>Next </a:t>
            </a:r>
            <a:r>
              <a:rPr sz="2355" dirty="0">
                <a:solidFill>
                  <a:srgbClr val="5E5E5E"/>
                </a:solidFill>
                <a:latin typeface="Arial"/>
                <a:cs typeface="Arial"/>
              </a:rPr>
              <a:t>cover</a:t>
            </a:r>
            <a:r>
              <a:rPr sz="2355" spc="56" dirty="0">
                <a:solidFill>
                  <a:srgbClr val="5E5E5E"/>
                </a:solidFill>
                <a:latin typeface="Arial"/>
                <a:cs typeface="Arial"/>
              </a:rPr>
              <a:t> </a:t>
            </a:r>
            <a:r>
              <a:rPr sz="2355" dirty="0">
                <a:solidFill>
                  <a:srgbClr val="5E5E5E"/>
                </a:solidFill>
                <a:latin typeface="Arial"/>
                <a:cs typeface="Arial"/>
              </a:rPr>
              <a:t>a</a:t>
            </a:r>
            <a:r>
              <a:rPr sz="2355" spc="-11" dirty="0">
                <a:solidFill>
                  <a:srgbClr val="5E5E5E"/>
                </a:solidFill>
                <a:latin typeface="Arial"/>
                <a:cs typeface="Arial"/>
              </a:rPr>
              <a:t> </a:t>
            </a:r>
            <a:r>
              <a:rPr sz="2355" dirty="0">
                <a:solidFill>
                  <a:srgbClr val="5E5E5E"/>
                </a:solidFill>
                <a:latin typeface="Arial"/>
                <a:cs typeface="Arial"/>
              </a:rPr>
              <a:t>few</a:t>
            </a:r>
            <a:r>
              <a:rPr sz="2355" spc="63" dirty="0">
                <a:solidFill>
                  <a:srgbClr val="5E5E5E"/>
                </a:solidFill>
                <a:latin typeface="Arial"/>
                <a:cs typeface="Arial"/>
              </a:rPr>
              <a:t> </a:t>
            </a:r>
            <a:r>
              <a:rPr sz="2355" dirty="0">
                <a:solidFill>
                  <a:srgbClr val="5E5E5E"/>
                </a:solidFill>
                <a:latin typeface="Arial"/>
                <a:cs typeface="Arial"/>
              </a:rPr>
              <a:t>examples</a:t>
            </a:r>
            <a:r>
              <a:rPr sz="2355" spc="80" dirty="0">
                <a:solidFill>
                  <a:srgbClr val="5E5E5E"/>
                </a:solidFill>
                <a:latin typeface="Arial"/>
                <a:cs typeface="Arial"/>
              </a:rPr>
              <a:t> </a:t>
            </a:r>
            <a:r>
              <a:rPr sz="2355" spc="-18" dirty="0">
                <a:solidFill>
                  <a:srgbClr val="5E5E5E"/>
                </a:solidFill>
                <a:latin typeface="Arial"/>
                <a:cs typeface="Arial"/>
              </a:rPr>
              <a:t>of </a:t>
            </a:r>
            <a:r>
              <a:rPr sz="2355" dirty="0">
                <a:solidFill>
                  <a:srgbClr val="5E5E5E"/>
                </a:solidFill>
                <a:latin typeface="Arial"/>
                <a:cs typeface="Arial"/>
              </a:rPr>
              <a:t>common</a:t>
            </a:r>
            <a:r>
              <a:rPr sz="2355" spc="25" dirty="0">
                <a:solidFill>
                  <a:srgbClr val="5E5E5E"/>
                </a:solidFill>
                <a:latin typeface="Arial"/>
                <a:cs typeface="Arial"/>
              </a:rPr>
              <a:t> </a:t>
            </a:r>
            <a:r>
              <a:rPr sz="2355" dirty="0">
                <a:solidFill>
                  <a:srgbClr val="5E5E5E"/>
                </a:solidFill>
                <a:latin typeface="Arial"/>
                <a:cs typeface="Arial"/>
              </a:rPr>
              <a:t>tasks</a:t>
            </a:r>
            <a:r>
              <a:rPr sz="2355" spc="56" dirty="0">
                <a:solidFill>
                  <a:srgbClr val="5E5E5E"/>
                </a:solidFill>
                <a:latin typeface="Arial"/>
                <a:cs typeface="Arial"/>
              </a:rPr>
              <a:t> </a:t>
            </a:r>
            <a:r>
              <a:rPr sz="2355" dirty="0">
                <a:solidFill>
                  <a:srgbClr val="5E5E5E"/>
                </a:solidFill>
                <a:latin typeface="Arial"/>
                <a:cs typeface="Arial"/>
              </a:rPr>
              <a:t>using</a:t>
            </a:r>
            <a:r>
              <a:rPr sz="2355" spc="84" dirty="0">
                <a:solidFill>
                  <a:srgbClr val="5E5E5E"/>
                </a:solidFill>
                <a:latin typeface="Arial"/>
                <a:cs typeface="Arial"/>
              </a:rPr>
              <a:t> </a:t>
            </a:r>
            <a:r>
              <a:rPr sz="2355" dirty="0">
                <a:solidFill>
                  <a:srgbClr val="5E5E5E"/>
                </a:solidFill>
                <a:latin typeface="Arial"/>
                <a:cs typeface="Arial"/>
              </a:rPr>
              <a:t>different</a:t>
            </a:r>
            <a:r>
              <a:rPr sz="2355" spc="46" dirty="0">
                <a:solidFill>
                  <a:srgbClr val="5E5E5E"/>
                </a:solidFill>
                <a:latin typeface="Arial"/>
                <a:cs typeface="Arial"/>
              </a:rPr>
              <a:t> </a:t>
            </a:r>
            <a:r>
              <a:rPr sz="2355" spc="-7" dirty="0">
                <a:solidFill>
                  <a:srgbClr val="5E5E5E"/>
                </a:solidFill>
                <a:latin typeface="Arial"/>
                <a:cs typeface="Arial"/>
              </a:rPr>
              <a:t>prompts</a:t>
            </a:r>
            <a:endParaRPr sz="2355" dirty="0">
              <a:latin typeface="Arial"/>
              <a:cs typeface="Arial"/>
            </a:endParaRPr>
          </a:p>
          <a:p>
            <a:pPr marL="316993" indent="-308063">
              <a:spcBef>
                <a:spcPts val="1160"/>
              </a:spcBef>
              <a:buClr>
                <a:srgbClr val="7570FF"/>
              </a:buClr>
              <a:buChar char="•"/>
              <a:tabLst>
                <a:tab pos="316993" algn="l"/>
              </a:tabLst>
            </a:pPr>
            <a:r>
              <a:rPr sz="2355" spc="-21" dirty="0">
                <a:solidFill>
                  <a:srgbClr val="5E5E5E"/>
                </a:solidFill>
                <a:latin typeface="Arial"/>
                <a:cs typeface="Arial"/>
              </a:rPr>
              <a:t>Tasks</a:t>
            </a:r>
            <a:r>
              <a:rPr sz="2355" spc="-141" dirty="0">
                <a:solidFill>
                  <a:srgbClr val="5E5E5E"/>
                </a:solidFill>
                <a:latin typeface="Arial"/>
                <a:cs typeface="Arial"/>
              </a:rPr>
              <a:t> </a:t>
            </a:r>
            <a:r>
              <a:rPr sz="2355" spc="-7" dirty="0">
                <a:solidFill>
                  <a:srgbClr val="5E5E5E"/>
                </a:solidFill>
                <a:latin typeface="Arial"/>
                <a:cs typeface="Arial"/>
              </a:rPr>
              <a:t>covered:</a:t>
            </a:r>
            <a:endParaRPr sz="2355" dirty="0">
              <a:latin typeface="Arial"/>
              <a:cs typeface="Arial"/>
            </a:endParaRPr>
          </a:p>
          <a:p>
            <a:pPr marL="625056" lvl="1" indent="-294669">
              <a:spcBef>
                <a:spcPts val="1118"/>
              </a:spcBef>
              <a:buClr>
                <a:srgbClr val="7570FF"/>
              </a:buClr>
              <a:buSzPct val="121666"/>
              <a:buChar char="•"/>
              <a:tabLst>
                <a:tab pos="625056" algn="l"/>
              </a:tabLst>
            </a:pPr>
            <a:r>
              <a:rPr sz="2109" spc="-49" dirty="0">
                <a:solidFill>
                  <a:srgbClr val="5E5E5E"/>
                </a:solidFill>
                <a:latin typeface="Arial"/>
                <a:cs typeface="Arial"/>
              </a:rPr>
              <a:t>Text</a:t>
            </a:r>
            <a:r>
              <a:rPr sz="2109" spc="-91" dirty="0">
                <a:solidFill>
                  <a:srgbClr val="5E5E5E"/>
                </a:solidFill>
                <a:latin typeface="Arial"/>
                <a:cs typeface="Arial"/>
              </a:rPr>
              <a:t> </a:t>
            </a:r>
            <a:r>
              <a:rPr sz="2109" spc="-7" dirty="0">
                <a:solidFill>
                  <a:srgbClr val="5E5E5E"/>
                </a:solidFill>
                <a:latin typeface="Arial"/>
                <a:cs typeface="Arial"/>
              </a:rPr>
              <a:t>Summarization</a:t>
            </a:r>
            <a:endParaRPr sz="2109" dirty="0">
              <a:latin typeface="Arial"/>
              <a:cs typeface="Arial"/>
            </a:endParaRPr>
          </a:p>
          <a:p>
            <a:pPr marL="625056" lvl="1" indent="-294669">
              <a:spcBef>
                <a:spcPts val="1216"/>
              </a:spcBef>
              <a:buClr>
                <a:srgbClr val="7570FF"/>
              </a:buClr>
              <a:buSzPct val="121666"/>
              <a:buChar char="•"/>
              <a:tabLst>
                <a:tab pos="625056" algn="l"/>
              </a:tabLst>
            </a:pPr>
            <a:r>
              <a:rPr sz="2109" dirty="0">
                <a:solidFill>
                  <a:srgbClr val="5E5E5E"/>
                </a:solidFill>
                <a:latin typeface="Arial"/>
                <a:cs typeface="Arial"/>
              </a:rPr>
              <a:t>Question</a:t>
            </a:r>
            <a:r>
              <a:rPr sz="2109" spc="-143" dirty="0">
                <a:solidFill>
                  <a:srgbClr val="5E5E5E"/>
                </a:solidFill>
                <a:latin typeface="Arial"/>
                <a:cs typeface="Arial"/>
              </a:rPr>
              <a:t> </a:t>
            </a:r>
            <a:r>
              <a:rPr sz="2109" spc="-7" dirty="0">
                <a:solidFill>
                  <a:srgbClr val="5E5E5E"/>
                </a:solidFill>
                <a:latin typeface="Arial"/>
                <a:cs typeface="Arial"/>
              </a:rPr>
              <a:t>Answering</a:t>
            </a:r>
            <a:endParaRPr sz="2109" dirty="0">
              <a:latin typeface="Arial"/>
              <a:cs typeface="Arial"/>
            </a:endParaRPr>
          </a:p>
          <a:p>
            <a:pPr marL="625056" lvl="1" indent="-294669">
              <a:spcBef>
                <a:spcPts val="1216"/>
              </a:spcBef>
              <a:buClr>
                <a:srgbClr val="7570FF"/>
              </a:buClr>
              <a:buSzPct val="121666"/>
              <a:buChar char="•"/>
              <a:tabLst>
                <a:tab pos="625056" algn="l"/>
              </a:tabLst>
            </a:pPr>
            <a:r>
              <a:rPr sz="2109" spc="-49" dirty="0">
                <a:solidFill>
                  <a:srgbClr val="5E5E5E"/>
                </a:solidFill>
                <a:latin typeface="Arial"/>
                <a:cs typeface="Arial"/>
              </a:rPr>
              <a:t>Text</a:t>
            </a:r>
            <a:r>
              <a:rPr sz="2109" spc="-91" dirty="0">
                <a:solidFill>
                  <a:srgbClr val="5E5E5E"/>
                </a:solidFill>
                <a:latin typeface="Arial"/>
                <a:cs typeface="Arial"/>
              </a:rPr>
              <a:t> </a:t>
            </a:r>
            <a:r>
              <a:rPr sz="2109" spc="-7" dirty="0">
                <a:solidFill>
                  <a:srgbClr val="5E5E5E"/>
                </a:solidFill>
                <a:latin typeface="Arial"/>
                <a:cs typeface="Arial"/>
              </a:rPr>
              <a:t>Classification</a:t>
            </a:r>
            <a:endParaRPr sz="2109" dirty="0">
              <a:latin typeface="Arial"/>
              <a:cs typeface="Arial"/>
            </a:endParaRPr>
          </a:p>
          <a:p>
            <a:pPr marL="625056" lvl="1" indent="-294669">
              <a:spcBef>
                <a:spcPts val="1167"/>
              </a:spcBef>
              <a:buClr>
                <a:srgbClr val="7570FF"/>
              </a:buClr>
              <a:buSzPct val="121666"/>
              <a:buChar char="•"/>
              <a:tabLst>
                <a:tab pos="625056" algn="l"/>
              </a:tabLst>
            </a:pPr>
            <a:r>
              <a:rPr sz="2109" dirty="0">
                <a:solidFill>
                  <a:srgbClr val="5E5E5E"/>
                </a:solidFill>
                <a:latin typeface="Arial"/>
                <a:cs typeface="Arial"/>
              </a:rPr>
              <a:t>Role</a:t>
            </a:r>
            <a:r>
              <a:rPr sz="2109" spc="-25" dirty="0">
                <a:solidFill>
                  <a:srgbClr val="5E5E5E"/>
                </a:solidFill>
                <a:latin typeface="Arial"/>
                <a:cs typeface="Arial"/>
              </a:rPr>
              <a:t> </a:t>
            </a:r>
            <a:r>
              <a:rPr sz="2109" spc="-7" dirty="0">
                <a:solidFill>
                  <a:srgbClr val="5E5E5E"/>
                </a:solidFill>
                <a:latin typeface="Arial"/>
                <a:cs typeface="Arial"/>
              </a:rPr>
              <a:t>Playing</a:t>
            </a:r>
            <a:endParaRPr sz="2109" dirty="0">
              <a:latin typeface="Arial"/>
              <a:cs typeface="Arial"/>
            </a:endParaRPr>
          </a:p>
          <a:p>
            <a:pPr marL="625056" lvl="1" indent="-294669">
              <a:spcBef>
                <a:spcPts val="1216"/>
              </a:spcBef>
              <a:buClr>
                <a:srgbClr val="7570FF"/>
              </a:buClr>
              <a:buSzPct val="121666"/>
              <a:buChar char="•"/>
              <a:tabLst>
                <a:tab pos="625056" algn="l"/>
              </a:tabLst>
            </a:pPr>
            <a:r>
              <a:rPr sz="2109" dirty="0">
                <a:solidFill>
                  <a:srgbClr val="5E5E5E"/>
                </a:solidFill>
                <a:latin typeface="Arial"/>
                <a:cs typeface="Arial"/>
              </a:rPr>
              <a:t>Code</a:t>
            </a:r>
            <a:r>
              <a:rPr sz="2109" spc="-49" dirty="0">
                <a:solidFill>
                  <a:srgbClr val="5E5E5E"/>
                </a:solidFill>
                <a:latin typeface="Arial"/>
                <a:cs typeface="Arial"/>
              </a:rPr>
              <a:t> </a:t>
            </a:r>
            <a:r>
              <a:rPr sz="2109" spc="-7" dirty="0">
                <a:solidFill>
                  <a:srgbClr val="5E5E5E"/>
                </a:solidFill>
                <a:latin typeface="Arial"/>
                <a:cs typeface="Arial"/>
              </a:rPr>
              <a:t>Generation</a:t>
            </a:r>
            <a:endParaRPr sz="2109" dirty="0">
              <a:latin typeface="Arial"/>
              <a:cs typeface="Arial"/>
            </a:endParaRPr>
          </a:p>
          <a:p>
            <a:pPr marL="625056" lvl="1" indent="-294669">
              <a:spcBef>
                <a:spcPts val="1216"/>
              </a:spcBef>
              <a:buClr>
                <a:srgbClr val="7570FF"/>
              </a:buClr>
              <a:buSzPct val="121666"/>
              <a:buChar char="•"/>
              <a:tabLst>
                <a:tab pos="625056" algn="l"/>
              </a:tabLst>
            </a:pPr>
            <a:r>
              <a:rPr sz="2109" spc="-7" dirty="0">
                <a:solidFill>
                  <a:srgbClr val="5E5E5E"/>
                </a:solidFill>
                <a:latin typeface="Arial"/>
                <a:cs typeface="Arial"/>
              </a:rPr>
              <a:t>Reasoning</a:t>
            </a:r>
            <a:endParaRPr sz="2109" dirty="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95" dirty="0">
                <a:solidFill>
                  <a:srgbClr val="FF0000"/>
                </a:solidFill>
              </a:rPr>
              <a:t>Text</a:t>
            </a:r>
            <a:r>
              <a:rPr spc="-197" dirty="0">
                <a:solidFill>
                  <a:srgbClr val="FF0000"/>
                </a:solidFill>
              </a:rPr>
              <a:t> </a:t>
            </a:r>
            <a:r>
              <a:rPr spc="-42" dirty="0">
                <a:solidFill>
                  <a:srgbClr val="FF0000"/>
                </a:solidFill>
              </a:rPr>
              <a:t>Summarization</a:t>
            </a:r>
          </a:p>
        </p:txBody>
      </p:sp>
      <p:pic>
        <p:nvPicPr>
          <p:cNvPr id="27" name="Picture 26">
            <a:extLst>
              <a:ext uri="{FF2B5EF4-FFF2-40B4-BE49-F238E27FC236}">
                <a16:creationId xmlns:a16="http://schemas.microsoft.com/office/drawing/2014/main" id="{0B9641E8-1A42-2B9F-C7BF-EA387C870EE9}"/>
              </a:ext>
            </a:extLst>
          </p:cNvPr>
          <p:cNvPicPr>
            <a:picLocks noChangeAspect="1"/>
          </p:cNvPicPr>
          <p:nvPr/>
        </p:nvPicPr>
        <p:blipFill>
          <a:blip r:embed="rId2"/>
          <a:stretch>
            <a:fillRect/>
          </a:stretch>
        </p:blipFill>
        <p:spPr>
          <a:xfrm>
            <a:off x="76200" y="1371600"/>
            <a:ext cx="7772400" cy="4494881"/>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3" dirty="0">
                <a:solidFill>
                  <a:srgbClr val="FF0000"/>
                </a:solidFill>
              </a:rPr>
              <a:t>Question</a:t>
            </a:r>
            <a:r>
              <a:rPr spc="-340" dirty="0">
                <a:solidFill>
                  <a:srgbClr val="FF0000"/>
                </a:solidFill>
              </a:rPr>
              <a:t> </a:t>
            </a:r>
            <a:r>
              <a:rPr spc="-42" dirty="0">
                <a:solidFill>
                  <a:srgbClr val="FF0000"/>
                </a:solidFill>
              </a:rPr>
              <a:t>Answering</a:t>
            </a:r>
          </a:p>
        </p:txBody>
      </p:sp>
      <p:sp>
        <p:nvSpPr>
          <p:cNvPr id="28" name="object 28"/>
          <p:cNvSpPr txBox="1"/>
          <p:nvPr/>
        </p:nvSpPr>
        <p:spPr>
          <a:xfrm>
            <a:off x="901899" y="6125095"/>
            <a:ext cx="4934098" cy="179009"/>
          </a:xfrm>
          <a:prstGeom prst="rect">
            <a:avLst/>
          </a:prstGeom>
        </p:spPr>
        <p:txBody>
          <a:bodyPr vert="horz" wrap="square" lIns="0" tIns="11162" rIns="0" bIns="0" rtlCol="0">
            <a:spAutoFit/>
          </a:bodyPr>
          <a:lstStyle/>
          <a:p>
            <a:pPr marL="8929">
              <a:spcBef>
                <a:spcPts val="88"/>
              </a:spcBef>
            </a:pPr>
            <a:r>
              <a:rPr sz="1090" i="1" dirty="0">
                <a:solidFill>
                  <a:srgbClr val="5E5E5E"/>
                </a:solidFill>
                <a:latin typeface="Arial"/>
                <a:cs typeface="Arial"/>
              </a:rPr>
              <a:t>Context</a:t>
            </a:r>
            <a:r>
              <a:rPr sz="1090" i="1" spc="109" dirty="0">
                <a:solidFill>
                  <a:srgbClr val="5E5E5E"/>
                </a:solidFill>
                <a:latin typeface="Arial"/>
                <a:cs typeface="Arial"/>
              </a:rPr>
              <a:t>  </a:t>
            </a:r>
            <a:r>
              <a:rPr sz="1090" i="1" dirty="0">
                <a:solidFill>
                  <a:srgbClr val="5E5E5E"/>
                </a:solidFill>
                <a:latin typeface="Arial"/>
                <a:cs typeface="Arial"/>
              </a:rPr>
              <a:t>obtained</a:t>
            </a:r>
            <a:r>
              <a:rPr sz="1090" i="1" spc="84" dirty="0">
                <a:solidFill>
                  <a:srgbClr val="5E5E5E"/>
                </a:solidFill>
                <a:latin typeface="Arial"/>
                <a:cs typeface="Arial"/>
              </a:rPr>
              <a:t>  </a:t>
            </a:r>
            <a:r>
              <a:rPr sz="1090" i="1" dirty="0">
                <a:solidFill>
                  <a:srgbClr val="5E5E5E"/>
                </a:solidFill>
                <a:latin typeface="Arial"/>
                <a:cs typeface="Arial"/>
              </a:rPr>
              <a:t>from:</a:t>
            </a:r>
            <a:r>
              <a:rPr sz="1090" i="1" spc="112" dirty="0">
                <a:solidFill>
                  <a:srgbClr val="5E5E5E"/>
                </a:solidFill>
                <a:latin typeface="Arial"/>
                <a:cs typeface="Arial"/>
              </a:rPr>
              <a:t>  </a:t>
            </a:r>
            <a:r>
              <a:rPr sz="1090" i="1" u="heavy" dirty="0">
                <a:solidFill>
                  <a:srgbClr val="5E5E5E"/>
                </a:solidFill>
                <a:uFill>
                  <a:solidFill>
                    <a:srgbClr val="5E5E5E"/>
                  </a:solidFill>
                </a:uFill>
                <a:latin typeface="Arial"/>
                <a:cs typeface="Arial"/>
                <a:hlinkClick r:id="rId2"/>
              </a:rPr>
              <a:t>https://www</a:t>
            </a:r>
            <a:r>
              <a:rPr sz="1090" i="1" dirty="0">
                <a:solidFill>
                  <a:srgbClr val="5E5E5E"/>
                </a:solidFill>
                <a:latin typeface="Arial"/>
                <a:cs typeface="Arial"/>
              </a:rPr>
              <a:t>.natur</a:t>
            </a:r>
            <a:r>
              <a:rPr sz="1090" i="1" u="heavy" dirty="0">
                <a:solidFill>
                  <a:srgbClr val="5E5E5E"/>
                </a:solidFill>
                <a:uFill>
                  <a:solidFill>
                    <a:srgbClr val="5E5E5E"/>
                  </a:solidFill>
                </a:uFill>
                <a:latin typeface="Arial"/>
                <a:cs typeface="Arial"/>
                <a:hlinkClick r:id="rId2"/>
              </a:rPr>
              <a:t>e.com/articles/d41586-023-00400-</a:t>
            </a:r>
            <a:r>
              <a:rPr sz="1090" i="1" u="heavy" spc="-35" dirty="0">
                <a:solidFill>
                  <a:srgbClr val="5E5E5E"/>
                </a:solidFill>
                <a:uFill>
                  <a:solidFill>
                    <a:srgbClr val="5E5E5E"/>
                  </a:solidFill>
                </a:uFill>
                <a:latin typeface="Arial"/>
                <a:cs typeface="Arial"/>
                <a:hlinkClick r:id="rId2"/>
              </a:rPr>
              <a:t>x</a:t>
            </a:r>
            <a:endParaRPr sz="1090">
              <a:latin typeface="Arial"/>
              <a:cs typeface="Arial"/>
            </a:endParaRPr>
          </a:p>
        </p:txBody>
      </p:sp>
      <p:pic>
        <p:nvPicPr>
          <p:cNvPr id="30" name="Picture 29">
            <a:extLst>
              <a:ext uri="{FF2B5EF4-FFF2-40B4-BE49-F238E27FC236}">
                <a16:creationId xmlns:a16="http://schemas.microsoft.com/office/drawing/2014/main" id="{14892DA3-29AD-E6EA-10DA-2A085CEF13BB}"/>
              </a:ext>
            </a:extLst>
          </p:cNvPr>
          <p:cNvPicPr>
            <a:picLocks noChangeAspect="1"/>
          </p:cNvPicPr>
          <p:nvPr/>
        </p:nvPicPr>
        <p:blipFill>
          <a:blip r:embed="rId3"/>
          <a:stretch>
            <a:fillRect/>
          </a:stretch>
        </p:blipFill>
        <p:spPr>
          <a:xfrm>
            <a:off x="0" y="980543"/>
            <a:ext cx="7772400" cy="5323561"/>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95" dirty="0">
                <a:solidFill>
                  <a:srgbClr val="FF0000"/>
                </a:solidFill>
              </a:rPr>
              <a:t>Text</a:t>
            </a:r>
            <a:r>
              <a:rPr spc="-197" dirty="0">
                <a:solidFill>
                  <a:srgbClr val="FF0000"/>
                </a:solidFill>
              </a:rPr>
              <a:t> </a:t>
            </a:r>
            <a:r>
              <a:rPr spc="-42" dirty="0">
                <a:solidFill>
                  <a:srgbClr val="FF0000"/>
                </a:solidFill>
              </a:rPr>
              <a:t>Classification</a:t>
            </a:r>
          </a:p>
        </p:txBody>
      </p:sp>
      <p:grpSp>
        <p:nvGrpSpPr>
          <p:cNvPr id="3" name="object 3"/>
          <p:cNvGrpSpPr/>
          <p:nvPr/>
        </p:nvGrpSpPr>
        <p:grpSpPr>
          <a:xfrm>
            <a:off x="1065937" y="2412713"/>
            <a:ext cx="7016502" cy="2040880"/>
            <a:chOff x="1515999" y="3431413"/>
            <a:chExt cx="9979025" cy="2902585"/>
          </a:xfrm>
        </p:grpSpPr>
        <p:sp>
          <p:nvSpPr>
            <p:cNvPr id="4" name="object 4"/>
            <p:cNvSpPr/>
            <p:nvPr/>
          </p:nvSpPr>
          <p:spPr>
            <a:xfrm>
              <a:off x="1543050" y="3458464"/>
              <a:ext cx="9925050" cy="2839085"/>
            </a:xfrm>
            <a:custGeom>
              <a:avLst/>
              <a:gdLst/>
              <a:ahLst/>
              <a:cxnLst/>
              <a:rect l="l" t="t" r="r" b="b"/>
              <a:pathLst>
                <a:path w="9925050" h="2839085">
                  <a:moveTo>
                    <a:pt x="9818497" y="0"/>
                  </a:moveTo>
                  <a:lnTo>
                    <a:pt x="9792208" y="0"/>
                  </a:lnTo>
                  <a:lnTo>
                    <a:pt x="105918" y="0"/>
                  </a:lnTo>
                  <a:lnTo>
                    <a:pt x="67818" y="2666"/>
                  </a:lnTo>
                  <a:lnTo>
                    <a:pt x="25146" y="25273"/>
                  </a:lnTo>
                  <a:lnTo>
                    <a:pt x="2666" y="67945"/>
                  </a:lnTo>
                  <a:lnTo>
                    <a:pt x="0" y="106045"/>
                  </a:lnTo>
                  <a:lnTo>
                    <a:pt x="0" y="2732786"/>
                  </a:lnTo>
                  <a:lnTo>
                    <a:pt x="2666" y="2771013"/>
                  </a:lnTo>
                  <a:lnTo>
                    <a:pt x="25146" y="2813685"/>
                  </a:lnTo>
                  <a:lnTo>
                    <a:pt x="67818" y="2836164"/>
                  </a:lnTo>
                  <a:lnTo>
                    <a:pt x="105918" y="2838831"/>
                  </a:lnTo>
                  <a:lnTo>
                    <a:pt x="9792208" y="2838958"/>
                  </a:lnTo>
                  <a:lnTo>
                    <a:pt x="9839833" y="2838069"/>
                  </a:lnTo>
                  <a:lnTo>
                    <a:pt x="9885680" y="2824607"/>
                  </a:lnTo>
                  <a:lnTo>
                    <a:pt x="9918065" y="2784221"/>
                  </a:lnTo>
                  <a:lnTo>
                    <a:pt x="9924542" y="2732786"/>
                  </a:lnTo>
                  <a:lnTo>
                    <a:pt x="9924542" y="106045"/>
                  </a:lnTo>
                  <a:lnTo>
                    <a:pt x="9923780" y="84836"/>
                  </a:lnTo>
                  <a:lnTo>
                    <a:pt x="9910318" y="38862"/>
                  </a:lnTo>
                  <a:lnTo>
                    <a:pt x="9869932" y="6476"/>
                  </a:lnTo>
                  <a:lnTo>
                    <a:pt x="9818497" y="0"/>
                  </a:lnTo>
                  <a:close/>
                </a:path>
              </a:pathLst>
            </a:custGeom>
            <a:solidFill>
              <a:srgbClr val="F1F1F1"/>
            </a:solidFill>
          </p:spPr>
          <p:txBody>
            <a:bodyPr wrap="square" lIns="0" tIns="0" rIns="0" bIns="0" rtlCol="0"/>
            <a:lstStyle/>
            <a:p>
              <a:endParaRPr sz="1125"/>
            </a:p>
          </p:txBody>
        </p:sp>
        <p:sp>
          <p:nvSpPr>
            <p:cNvPr id="5" name="object 5"/>
            <p:cNvSpPr/>
            <p:nvPr/>
          </p:nvSpPr>
          <p:spPr>
            <a:xfrm>
              <a:off x="1547749" y="3463163"/>
              <a:ext cx="9915525" cy="2839085"/>
            </a:xfrm>
            <a:custGeom>
              <a:avLst/>
              <a:gdLst/>
              <a:ahLst/>
              <a:cxnLst/>
              <a:rect l="l" t="t" r="r" b="b"/>
              <a:pathLst>
                <a:path w="9915525" h="2839085">
                  <a:moveTo>
                    <a:pt x="132333" y="0"/>
                  </a:moveTo>
                  <a:lnTo>
                    <a:pt x="9782937" y="0"/>
                  </a:lnTo>
                  <a:lnTo>
                    <a:pt x="9809226" y="126"/>
                  </a:lnTo>
                  <a:lnTo>
                    <a:pt x="9847326" y="2794"/>
                  </a:lnTo>
                  <a:lnTo>
                    <a:pt x="9889998" y="25273"/>
                  </a:lnTo>
                  <a:lnTo>
                    <a:pt x="9912477" y="67945"/>
                  </a:lnTo>
                  <a:lnTo>
                    <a:pt x="9915144" y="106172"/>
                  </a:lnTo>
                  <a:lnTo>
                    <a:pt x="9915271" y="132461"/>
                  </a:lnTo>
                  <a:lnTo>
                    <a:pt x="9915271" y="2706497"/>
                  </a:lnTo>
                  <a:lnTo>
                    <a:pt x="9914382" y="2754122"/>
                  </a:lnTo>
                  <a:lnTo>
                    <a:pt x="9900920" y="2800096"/>
                  </a:lnTo>
                  <a:lnTo>
                    <a:pt x="9860534" y="2832481"/>
                  </a:lnTo>
                  <a:lnTo>
                    <a:pt x="9809226" y="2838958"/>
                  </a:lnTo>
                  <a:lnTo>
                    <a:pt x="9782937" y="2838958"/>
                  </a:lnTo>
                  <a:lnTo>
                    <a:pt x="132333" y="2838958"/>
                  </a:lnTo>
                  <a:lnTo>
                    <a:pt x="84836" y="2838196"/>
                  </a:lnTo>
                  <a:lnTo>
                    <a:pt x="38862" y="2824734"/>
                  </a:lnTo>
                  <a:lnTo>
                    <a:pt x="6603" y="2784221"/>
                  </a:lnTo>
                  <a:lnTo>
                    <a:pt x="126" y="2732913"/>
                  </a:lnTo>
                  <a:lnTo>
                    <a:pt x="0" y="2706497"/>
                  </a:lnTo>
                  <a:lnTo>
                    <a:pt x="0" y="132461"/>
                  </a:lnTo>
                  <a:lnTo>
                    <a:pt x="888" y="84836"/>
                  </a:lnTo>
                  <a:lnTo>
                    <a:pt x="14350" y="38862"/>
                  </a:lnTo>
                  <a:lnTo>
                    <a:pt x="54737" y="6476"/>
                  </a:lnTo>
                  <a:lnTo>
                    <a:pt x="106044" y="126"/>
                  </a:lnTo>
                  <a:lnTo>
                    <a:pt x="132333" y="0"/>
                  </a:lnTo>
                  <a:close/>
                </a:path>
              </a:pathLst>
            </a:custGeom>
            <a:ln w="63500">
              <a:solidFill>
                <a:srgbClr val="6C6BE7"/>
              </a:solidFill>
            </a:ln>
          </p:spPr>
          <p:txBody>
            <a:bodyPr wrap="square" lIns="0" tIns="0" rIns="0" bIns="0" rtlCol="0"/>
            <a:lstStyle/>
            <a:p>
              <a:endParaRPr sz="1125"/>
            </a:p>
          </p:txBody>
        </p:sp>
      </p:grpSp>
      <p:sp>
        <p:nvSpPr>
          <p:cNvPr id="6" name="object 6"/>
          <p:cNvSpPr txBox="1"/>
          <p:nvPr/>
        </p:nvSpPr>
        <p:spPr>
          <a:xfrm>
            <a:off x="1344632" y="2678861"/>
            <a:ext cx="6136481" cy="888884"/>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Classify</a:t>
            </a:r>
            <a:r>
              <a:rPr sz="1512" spc="-11" dirty="0">
                <a:latin typeface="Courier New"/>
                <a:cs typeface="Courier New"/>
              </a:rPr>
              <a:t> </a:t>
            </a:r>
            <a:r>
              <a:rPr sz="1512" dirty="0">
                <a:latin typeface="Courier New"/>
                <a:cs typeface="Courier New"/>
              </a:rPr>
              <a:t>the</a:t>
            </a:r>
            <a:r>
              <a:rPr sz="1512" spc="-18" dirty="0">
                <a:latin typeface="Courier New"/>
                <a:cs typeface="Courier New"/>
              </a:rPr>
              <a:t> </a:t>
            </a:r>
            <a:r>
              <a:rPr sz="1512" dirty="0">
                <a:latin typeface="Courier New"/>
                <a:cs typeface="Courier New"/>
              </a:rPr>
              <a:t>text</a:t>
            </a:r>
            <a:r>
              <a:rPr sz="1512" spc="42" dirty="0">
                <a:latin typeface="Courier New"/>
                <a:cs typeface="Courier New"/>
              </a:rPr>
              <a:t> </a:t>
            </a:r>
            <a:r>
              <a:rPr sz="1512" dirty="0">
                <a:latin typeface="Courier New"/>
                <a:cs typeface="Courier New"/>
              </a:rPr>
              <a:t>into</a:t>
            </a:r>
            <a:r>
              <a:rPr sz="1512" spc="-14" dirty="0">
                <a:latin typeface="Courier New"/>
                <a:cs typeface="Courier New"/>
              </a:rPr>
              <a:t> </a:t>
            </a:r>
            <a:r>
              <a:rPr sz="1512" dirty="0">
                <a:latin typeface="Courier New"/>
                <a:cs typeface="Courier New"/>
              </a:rPr>
              <a:t>neutral,</a:t>
            </a:r>
            <a:r>
              <a:rPr sz="1512" spc="39" dirty="0">
                <a:latin typeface="Courier New"/>
                <a:cs typeface="Courier New"/>
              </a:rPr>
              <a:t> </a:t>
            </a:r>
            <a:r>
              <a:rPr sz="1512" dirty="0">
                <a:latin typeface="Courier New"/>
                <a:cs typeface="Courier New"/>
              </a:rPr>
              <a:t>negative</a:t>
            </a:r>
            <a:r>
              <a:rPr sz="1512" spc="-14" dirty="0">
                <a:latin typeface="Courier New"/>
                <a:cs typeface="Courier New"/>
              </a:rPr>
              <a:t> </a:t>
            </a:r>
            <a:r>
              <a:rPr sz="1512" dirty="0">
                <a:latin typeface="Courier New"/>
                <a:cs typeface="Courier New"/>
              </a:rPr>
              <a:t>or</a:t>
            </a:r>
            <a:r>
              <a:rPr sz="1512" spc="-11" dirty="0">
                <a:latin typeface="Courier New"/>
                <a:cs typeface="Courier New"/>
              </a:rPr>
              <a:t> </a:t>
            </a:r>
            <a:r>
              <a:rPr sz="1512" spc="-7" dirty="0">
                <a:latin typeface="Courier New"/>
                <a:cs typeface="Courier New"/>
              </a:rPr>
              <a:t>positive.</a:t>
            </a:r>
            <a:endParaRPr sz="1512">
              <a:latin typeface="Courier New"/>
              <a:cs typeface="Courier New"/>
            </a:endParaRPr>
          </a:p>
          <a:p>
            <a:pPr marL="8929">
              <a:spcBef>
                <a:spcPts val="1353"/>
              </a:spcBef>
            </a:pPr>
            <a:r>
              <a:rPr sz="1512" dirty="0">
                <a:latin typeface="Courier New"/>
                <a:cs typeface="Courier New"/>
              </a:rPr>
              <a:t>Text:</a:t>
            </a:r>
            <a:r>
              <a:rPr sz="1512" spc="4" dirty="0">
                <a:latin typeface="Courier New"/>
                <a:cs typeface="Courier New"/>
              </a:rPr>
              <a:t> </a:t>
            </a:r>
            <a:r>
              <a:rPr sz="1512" dirty="0">
                <a:latin typeface="Courier New"/>
                <a:cs typeface="Courier New"/>
              </a:rPr>
              <a:t>I</a:t>
            </a:r>
            <a:r>
              <a:rPr sz="1512" spc="77" dirty="0">
                <a:latin typeface="Courier New"/>
                <a:cs typeface="Courier New"/>
              </a:rPr>
              <a:t> </a:t>
            </a:r>
            <a:r>
              <a:rPr sz="1512" dirty="0">
                <a:latin typeface="Courier New"/>
                <a:cs typeface="Courier New"/>
              </a:rPr>
              <a:t>think</a:t>
            </a:r>
            <a:r>
              <a:rPr sz="1512" spc="4" dirty="0">
                <a:latin typeface="Courier New"/>
                <a:cs typeface="Courier New"/>
              </a:rPr>
              <a:t> </a:t>
            </a:r>
            <a:r>
              <a:rPr sz="1512" dirty="0">
                <a:latin typeface="Courier New"/>
                <a:cs typeface="Courier New"/>
              </a:rPr>
              <a:t>the</a:t>
            </a:r>
            <a:r>
              <a:rPr sz="1512" spc="4" dirty="0">
                <a:latin typeface="Courier New"/>
                <a:cs typeface="Courier New"/>
              </a:rPr>
              <a:t> </a:t>
            </a:r>
            <a:r>
              <a:rPr sz="1512" dirty="0">
                <a:latin typeface="Courier New"/>
                <a:cs typeface="Courier New"/>
              </a:rPr>
              <a:t>food</a:t>
            </a:r>
            <a:r>
              <a:rPr sz="1512" spc="-4" dirty="0">
                <a:latin typeface="Courier New"/>
                <a:cs typeface="Courier New"/>
              </a:rPr>
              <a:t> </a:t>
            </a:r>
            <a:r>
              <a:rPr sz="1512" dirty="0">
                <a:latin typeface="Courier New"/>
                <a:cs typeface="Courier New"/>
              </a:rPr>
              <a:t>was </a:t>
            </a:r>
            <a:r>
              <a:rPr sz="1512" spc="-7" dirty="0">
                <a:latin typeface="Courier New"/>
                <a:cs typeface="Courier New"/>
              </a:rPr>
              <a:t>okay.</a:t>
            </a:r>
            <a:endParaRPr sz="1512">
              <a:latin typeface="Courier New"/>
              <a:cs typeface="Courier New"/>
            </a:endParaRPr>
          </a:p>
        </p:txBody>
      </p:sp>
      <p:sp>
        <p:nvSpPr>
          <p:cNvPr id="7" name="object 7"/>
          <p:cNvSpPr txBox="1"/>
          <p:nvPr/>
        </p:nvSpPr>
        <p:spPr>
          <a:xfrm>
            <a:off x="1344632" y="3620362"/>
            <a:ext cx="1290698" cy="243963"/>
          </a:xfrm>
          <a:prstGeom prst="rect">
            <a:avLst/>
          </a:prstGeom>
        </p:spPr>
        <p:txBody>
          <a:bodyPr vert="horz" wrap="square" lIns="0" tIns="11162" rIns="0" bIns="0" rtlCol="0">
            <a:spAutoFit/>
          </a:bodyPr>
          <a:lstStyle/>
          <a:p>
            <a:pPr marL="8929">
              <a:spcBef>
                <a:spcPts val="88"/>
              </a:spcBef>
            </a:pPr>
            <a:r>
              <a:rPr sz="1512" spc="-7" dirty="0">
                <a:latin typeface="Courier New"/>
                <a:cs typeface="Courier New"/>
              </a:rPr>
              <a:t>Sentiment:</a:t>
            </a:r>
            <a:endParaRPr sz="1512" dirty="0">
              <a:latin typeface="Courier New"/>
              <a:cs typeface="Courier New"/>
            </a:endParaRPr>
          </a:p>
        </p:txBody>
      </p:sp>
      <p:sp>
        <p:nvSpPr>
          <p:cNvPr id="8" name="object 8"/>
          <p:cNvSpPr txBox="1"/>
          <p:nvPr/>
        </p:nvSpPr>
        <p:spPr>
          <a:xfrm>
            <a:off x="2635330" y="3636320"/>
            <a:ext cx="830461" cy="212046"/>
          </a:xfrm>
          <a:prstGeom prst="rect">
            <a:avLst/>
          </a:prstGeom>
          <a:solidFill>
            <a:srgbClr val="A1EA92"/>
          </a:solidFill>
        </p:spPr>
        <p:txBody>
          <a:bodyPr vert="horz" wrap="square" lIns="0" tIns="0" rIns="0" bIns="0" rtlCol="0">
            <a:spAutoFit/>
          </a:bodyPr>
          <a:lstStyle/>
          <a:p>
            <a:pPr marL="2679">
              <a:lnSpc>
                <a:spcPts val="1561"/>
              </a:lnSpc>
            </a:pPr>
            <a:r>
              <a:rPr sz="1512" spc="-7" dirty="0">
                <a:latin typeface="Courier New"/>
                <a:cs typeface="Courier New"/>
              </a:rPr>
              <a:t>Neutral</a:t>
            </a:r>
            <a:endParaRPr sz="1512" dirty="0">
              <a:latin typeface="Courier New"/>
              <a:cs typeface="Courier New"/>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48" y="52956"/>
            <a:ext cx="5787851"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42" dirty="0">
                <a:solidFill>
                  <a:srgbClr val="FF0000"/>
                </a:solidFill>
              </a:rPr>
              <a:t>Role</a:t>
            </a:r>
            <a:r>
              <a:rPr spc="-165" dirty="0">
                <a:solidFill>
                  <a:srgbClr val="FF0000"/>
                </a:solidFill>
              </a:rPr>
              <a:t> </a:t>
            </a:r>
            <a:r>
              <a:rPr spc="-42" dirty="0">
                <a:solidFill>
                  <a:srgbClr val="FF0000"/>
                </a:solidFill>
              </a:rPr>
              <a:t>Playing</a:t>
            </a:r>
          </a:p>
        </p:txBody>
      </p:sp>
      <p:pic>
        <p:nvPicPr>
          <p:cNvPr id="23" name="Picture 22">
            <a:extLst>
              <a:ext uri="{FF2B5EF4-FFF2-40B4-BE49-F238E27FC236}">
                <a16:creationId xmlns:a16="http://schemas.microsoft.com/office/drawing/2014/main" id="{33B68625-5314-DDDB-362C-299E24674D8E}"/>
              </a:ext>
            </a:extLst>
          </p:cNvPr>
          <p:cNvPicPr>
            <a:picLocks noChangeAspect="1"/>
          </p:cNvPicPr>
          <p:nvPr/>
        </p:nvPicPr>
        <p:blipFill>
          <a:blip r:embed="rId2"/>
          <a:stretch>
            <a:fillRect/>
          </a:stretch>
        </p:blipFill>
        <p:spPr>
          <a:xfrm>
            <a:off x="152400" y="1295400"/>
            <a:ext cx="7772400" cy="3935267"/>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42" dirty="0">
                <a:solidFill>
                  <a:srgbClr val="FF0000"/>
                </a:solidFill>
              </a:rPr>
              <a:t>Code</a:t>
            </a:r>
            <a:r>
              <a:rPr spc="-193" dirty="0">
                <a:solidFill>
                  <a:srgbClr val="FF0000"/>
                </a:solidFill>
              </a:rPr>
              <a:t> </a:t>
            </a:r>
            <a:r>
              <a:rPr spc="-35" dirty="0">
                <a:solidFill>
                  <a:srgbClr val="FF0000"/>
                </a:solidFill>
              </a:rPr>
              <a:t>Generation</a:t>
            </a:r>
          </a:p>
        </p:txBody>
      </p:sp>
      <p:grpSp>
        <p:nvGrpSpPr>
          <p:cNvPr id="3" name="object 3"/>
          <p:cNvGrpSpPr/>
          <p:nvPr/>
        </p:nvGrpSpPr>
        <p:grpSpPr>
          <a:xfrm>
            <a:off x="1065937" y="1863447"/>
            <a:ext cx="7016502" cy="3139678"/>
            <a:chOff x="1515999" y="2650235"/>
            <a:chExt cx="9979025" cy="4465320"/>
          </a:xfrm>
        </p:grpSpPr>
        <p:sp>
          <p:nvSpPr>
            <p:cNvPr id="4" name="object 4"/>
            <p:cNvSpPr/>
            <p:nvPr/>
          </p:nvSpPr>
          <p:spPr>
            <a:xfrm>
              <a:off x="1543050" y="2677159"/>
              <a:ext cx="9925050" cy="4401820"/>
            </a:xfrm>
            <a:custGeom>
              <a:avLst/>
              <a:gdLst/>
              <a:ahLst/>
              <a:cxnLst/>
              <a:rect l="l" t="t" r="r" b="b"/>
              <a:pathLst>
                <a:path w="9925050" h="4401820">
                  <a:moveTo>
                    <a:pt x="9818497" y="126"/>
                  </a:moveTo>
                  <a:lnTo>
                    <a:pt x="9792208" y="0"/>
                  </a:lnTo>
                  <a:lnTo>
                    <a:pt x="105918" y="126"/>
                  </a:lnTo>
                  <a:lnTo>
                    <a:pt x="84708" y="889"/>
                  </a:lnTo>
                  <a:lnTo>
                    <a:pt x="14224" y="38862"/>
                  </a:lnTo>
                  <a:lnTo>
                    <a:pt x="762" y="84709"/>
                  </a:lnTo>
                  <a:lnTo>
                    <a:pt x="0" y="106045"/>
                  </a:lnTo>
                  <a:lnTo>
                    <a:pt x="0" y="4295521"/>
                  </a:lnTo>
                  <a:lnTo>
                    <a:pt x="2666" y="4333621"/>
                  </a:lnTo>
                  <a:lnTo>
                    <a:pt x="25146" y="4376166"/>
                  </a:lnTo>
                  <a:lnTo>
                    <a:pt x="67818" y="4398772"/>
                  </a:lnTo>
                  <a:lnTo>
                    <a:pt x="105918" y="4401312"/>
                  </a:lnTo>
                  <a:lnTo>
                    <a:pt x="9792208" y="4401439"/>
                  </a:lnTo>
                  <a:lnTo>
                    <a:pt x="9839833" y="4400677"/>
                  </a:lnTo>
                  <a:lnTo>
                    <a:pt x="9885680" y="4387215"/>
                  </a:lnTo>
                  <a:lnTo>
                    <a:pt x="9918065" y="4346829"/>
                  </a:lnTo>
                  <a:lnTo>
                    <a:pt x="9924542" y="4295521"/>
                  </a:lnTo>
                  <a:lnTo>
                    <a:pt x="9924542" y="106045"/>
                  </a:lnTo>
                  <a:lnTo>
                    <a:pt x="9923780" y="84709"/>
                  </a:lnTo>
                  <a:lnTo>
                    <a:pt x="9910318" y="38862"/>
                  </a:lnTo>
                  <a:lnTo>
                    <a:pt x="9869932" y="6476"/>
                  </a:lnTo>
                  <a:lnTo>
                    <a:pt x="9818497" y="126"/>
                  </a:lnTo>
                  <a:close/>
                </a:path>
              </a:pathLst>
            </a:custGeom>
            <a:solidFill>
              <a:srgbClr val="F1F1F1"/>
            </a:solidFill>
          </p:spPr>
          <p:txBody>
            <a:bodyPr wrap="square" lIns="0" tIns="0" rIns="0" bIns="0" rtlCol="0"/>
            <a:lstStyle/>
            <a:p>
              <a:endParaRPr sz="1125"/>
            </a:p>
          </p:txBody>
        </p:sp>
        <p:sp>
          <p:nvSpPr>
            <p:cNvPr id="5" name="object 5"/>
            <p:cNvSpPr/>
            <p:nvPr/>
          </p:nvSpPr>
          <p:spPr>
            <a:xfrm>
              <a:off x="1547749" y="2681985"/>
              <a:ext cx="9915525" cy="4401820"/>
            </a:xfrm>
            <a:custGeom>
              <a:avLst/>
              <a:gdLst/>
              <a:ahLst/>
              <a:cxnLst/>
              <a:rect l="l" t="t" r="r" b="b"/>
              <a:pathLst>
                <a:path w="9915525" h="4401820">
                  <a:moveTo>
                    <a:pt x="132333" y="0"/>
                  </a:moveTo>
                  <a:lnTo>
                    <a:pt x="9782937" y="0"/>
                  </a:lnTo>
                  <a:lnTo>
                    <a:pt x="9809226" y="0"/>
                  </a:lnTo>
                  <a:lnTo>
                    <a:pt x="9847326" y="2667"/>
                  </a:lnTo>
                  <a:lnTo>
                    <a:pt x="9889998" y="25146"/>
                  </a:lnTo>
                  <a:lnTo>
                    <a:pt x="9912477" y="67818"/>
                  </a:lnTo>
                  <a:lnTo>
                    <a:pt x="9915144" y="105918"/>
                  </a:lnTo>
                  <a:lnTo>
                    <a:pt x="9915271" y="132334"/>
                  </a:lnTo>
                  <a:lnTo>
                    <a:pt x="9915271" y="4269105"/>
                  </a:lnTo>
                  <a:lnTo>
                    <a:pt x="9914382" y="4316603"/>
                  </a:lnTo>
                  <a:lnTo>
                    <a:pt x="9900920" y="4362577"/>
                  </a:lnTo>
                  <a:lnTo>
                    <a:pt x="9860534" y="4394962"/>
                  </a:lnTo>
                  <a:lnTo>
                    <a:pt x="9809226" y="4401312"/>
                  </a:lnTo>
                  <a:lnTo>
                    <a:pt x="9782937" y="4401439"/>
                  </a:lnTo>
                  <a:lnTo>
                    <a:pt x="132333" y="4401439"/>
                  </a:lnTo>
                  <a:lnTo>
                    <a:pt x="84836" y="4400550"/>
                  </a:lnTo>
                  <a:lnTo>
                    <a:pt x="38862" y="4387088"/>
                  </a:lnTo>
                  <a:lnTo>
                    <a:pt x="6603" y="4346702"/>
                  </a:lnTo>
                  <a:lnTo>
                    <a:pt x="126" y="4295394"/>
                  </a:lnTo>
                  <a:lnTo>
                    <a:pt x="0" y="4269105"/>
                  </a:lnTo>
                  <a:lnTo>
                    <a:pt x="0" y="132334"/>
                  </a:lnTo>
                  <a:lnTo>
                    <a:pt x="888" y="84709"/>
                  </a:lnTo>
                  <a:lnTo>
                    <a:pt x="14350" y="38735"/>
                  </a:lnTo>
                  <a:lnTo>
                    <a:pt x="54737" y="6477"/>
                  </a:lnTo>
                  <a:lnTo>
                    <a:pt x="106044" y="0"/>
                  </a:lnTo>
                  <a:lnTo>
                    <a:pt x="132333" y="0"/>
                  </a:lnTo>
                  <a:close/>
                </a:path>
              </a:pathLst>
            </a:custGeom>
            <a:ln w="63500">
              <a:solidFill>
                <a:srgbClr val="6C6BE7"/>
              </a:solidFill>
            </a:ln>
          </p:spPr>
          <p:txBody>
            <a:bodyPr wrap="square" lIns="0" tIns="0" rIns="0" bIns="0" rtlCol="0"/>
            <a:lstStyle/>
            <a:p>
              <a:endParaRPr sz="1125"/>
            </a:p>
          </p:txBody>
        </p:sp>
      </p:grpSp>
      <p:sp>
        <p:nvSpPr>
          <p:cNvPr id="6" name="object 6"/>
          <p:cNvSpPr txBox="1"/>
          <p:nvPr/>
        </p:nvSpPr>
        <p:spPr>
          <a:xfrm>
            <a:off x="1344632" y="1946448"/>
            <a:ext cx="6143179" cy="1912882"/>
          </a:xfrm>
          <a:prstGeom prst="rect">
            <a:avLst/>
          </a:prstGeom>
        </p:spPr>
        <p:txBody>
          <a:bodyPr vert="horz" wrap="square" lIns="0" tIns="11162" rIns="0" bIns="0" rtlCol="0">
            <a:spAutoFit/>
          </a:bodyPr>
          <a:lstStyle/>
          <a:p>
            <a:pPr marL="8929">
              <a:lnSpc>
                <a:spcPts val="1751"/>
              </a:lnSpc>
              <a:spcBef>
                <a:spcPts val="88"/>
              </a:spcBef>
            </a:pPr>
            <a:r>
              <a:rPr sz="1512" spc="-18" dirty="0">
                <a:latin typeface="Courier New"/>
                <a:cs typeface="Courier New"/>
              </a:rPr>
              <a:t>“””</a:t>
            </a:r>
            <a:endParaRPr sz="1512">
              <a:latin typeface="Courier New"/>
              <a:cs typeface="Courier New"/>
            </a:endParaRPr>
          </a:p>
          <a:p>
            <a:pPr marL="8929" marR="1170194">
              <a:lnSpc>
                <a:spcPts val="1582"/>
              </a:lnSpc>
              <a:spcBef>
                <a:spcPts val="186"/>
              </a:spcBef>
            </a:pPr>
            <a:r>
              <a:rPr sz="1512" dirty="0">
                <a:latin typeface="Courier New"/>
                <a:cs typeface="Courier New"/>
              </a:rPr>
              <a:t>Table</a:t>
            </a:r>
            <a:r>
              <a:rPr sz="1512" spc="60" dirty="0">
                <a:latin typeface="Courier New"/>
                <a:cs typeface="Courier New"/>
              </a:rPr>
              <a:t> </a:t>
            </a:r>
            <a:r>
              <a:rPr sz="1512" dirty="0">
                <a:latin typeface="Courier New"/>
                <a:cs typeface="Courier New"/>
              </a:rPr>
              <a:t>departments,</a:t>
            </a:r>
            <a:r>
              <a:rPr sz="1512" spc="-18" dirty="0">
                <a:latin typeface="Courier New"/>
                <a:cs typeface="Courier New"/>
              </a:rPr>
              <a:t> </a:t>
            </a:r>
            <a:r>
              <a:rPr sz="1512" dirty="0">
                <a:latin typeface="Courier New"/>
                <a:cs typeface="Courier New"/>
              </a:rPr>
              <a:t>columns</a:t>
            </a:r>
            <a:r>
              <a:rPr sz="1512" spc="-25" dirty="0">
                <a:latin typeface="Courier New"/>
                <a:cs typeface="Courier New"/>
              </a:rPr>
              <a:t> </a:t>
            </a:r>
            <a:r>
              <a:rPr sz="1512" dirty="0">
                <a:latin typeface="Courier New"/>
                <a:cs typeface="Courier New"/>
              </a:rPr>
              <a:t>=</a:t>
            </a:r>
            <a:r>
              <a:rPr sz="1512" spc="25" dirty="0">
                <a:latin typeface="Courier New"/>
                <a:cs typeface="Courier New"/>
              </a:rPr>
              <a:t> </a:t>
            </a:r>
            <a:r>
              <a:rPr sz="1512" spc="-7" dirty="0">
                <a:latin typeface="Courier New"/>
                <a:cs typeface="Courier New"/>
              </a:rPr>
              <a:t>[DepartmentId, DepartmentName]</a:t>
            </a:r>
            <a:endParaRPr sz="1512">
              <a:latin typeface="Courier New"/>
              <a:cs typeface="Courier New"/>
            </a:endParaRPr>
          </a:p>
          <a:p>
            <a:pPr marL="8929" marR="211626">
              <a:lnSpc>
                <a:spcPts val="1582"/>
              </a:lnSpc>
              <a:spcBef>
                <a:spcPts val="4"/>
              </a:spcBef>
            </a:pPr>
            <a:r>
              <a:rPr sz="1512" dirty="0">
                <a:latin typeface="Courier New"/>
                <a:cs typeface="Courier New"/>
              </a:rPr>
              <a:t>Table</a:t>
            </a:r>
            <a:r>
              <a:rPr sz="1512" spc="-35" dirty="0">
                <a:latin typeface="Courier New"/>
                <a:cs typeface="Courier New"/>
              </a:rPr>
              <a:t> </a:t>
            </a:r>
            <a:r>
              <a:rPr sz="1512" dirty="0">
                <a:latin typeface="Courier New"/>
                <a:cs typeface="Courier New"/>
              </a:rPr>
              <a:t>students,</a:t>
            </a:r>
            <a:r>
              <a:rPr sz="1512" spc="18" dirty="0">
                <a:latin typeface="Courier New"/>
                <a:cs typeface="Courier New"/>
              </a:rPr>
              <a:t> </a:t>
            </a:r>
            <a:r>
              <a:rPr sz="1512" dirty="0">
                <a:latin typeface="Courier New"/>
                <a:cs typeface="Courier New"/>
              </a:rPr>
              <a:t>columns</a:t>
            </a:r>
            <a:r>
              <a:rPr sz="1512" spc="-28" dirty="0">
                <a:latin typeface="Courier New"/>
                <a:cs typeface="Courier New"/>
              </a:rPr>
              <a:t> </a:t>
            </a:r>
            <a:r>
              <a:rPr sz="1512" dirty="0">
                <a:latin typeface="Courier New"/>
                <a:cs typeface="Courier New"/>
              </a:rPr>
              <a:t>=</a:t>
            </a:r>
            <a:r>
              <a:rPr sz="1512" spc="225" dirty="0">
                <a:latin typeface="Courier New"/>
                <a:cs typeface="Courier New"/>
              </a:rPr>
              <a:t> </a:t>
            </a:r>
            <a:r>
              <a:rPr sz="1512" dirty="0">
                <a:latin typeface="Courier New"/>
                <a:cs typeface="Courier New"/>
              </a:rPr>
              <a:t>[DepartmentId,</a:t>
            </a:r>
            <a:r>
              <a:rPr sz="1512" spc="35" dirty="0">
                <a:latin typeface="Courier New"/>
                <a:cs typeface="Courier New"/>
              </a:rPr>
              <a:t> </a:t>
            </a:r>
            <a:r>
              <a:rPr sz="1512" spc="-7" dirty="0">
                <a:latin typeface="Courier New"/>
                <a:cs typeface="Courier New"/>
              </a:rPr>
              <a:t>StudentId, StudentName]</a:t>
            </a:r>
            <a:endParaRPr sz="1512">
              <a:latin typeface="Courier New"/>
              <a:cs typeface="Courier New"/>
            </a:endParaRPr>
          </a:p>
          <a:p>
            <a:pPr marL="8929">
              <a:lnSpc>
                <a:spcPts val="1501"/>
              </a:lnSpc>
            </a:pPr>
            <a:r>
              <a:rPr sz="1512" dirty="0">
                <a:latin typeface="Courier New"/>
                <a:cs typeface="Courier New"/>
              </a:rPr>
              <a:t>Create</a:t>
            </a:r>
            <a:r>
              <a:rPr sz="1512" spc="7" dirty="0">
                <a:latin typeface="Courier New"/>
                <a:cs typeface="Courier New"/>
              </a:rPr>
              <a:t> </a:t>
            </a:r>
            <a:r>
              <a:rPr sz="1512" dirty="0">
                <a:latin typeface="Courier New"/>
                <a:cs typeface="Courier New"/>
              </a:rPr>
              <a:t>a</a:t>
            </a:r>
            <a:r>
              <a:rPr sz="1512" spc="4" dirty="0">
                <a:latin typeface="Courier New"/>
                <a:cs typeface="Courier New"/>
              </a:rPr>
              <a:t> </a:t>
            </a:r>
            <a:r>
              <a:rPr sz="1512" dirty="0">
                <a:latin typeface="Courier New"/>
                <a:cs typeface="Courier New"/>
              </a:rPr>
              <a:t>MySQL</a:t>
            </a:r>
            <a:r>
              <a:rPr sz="1512" spc="7" dirty="0">
                <a:latin typeface="Courier New"/>
                <a:cs typeface="Courier New"/>
              </a:rPr>
              <a:t> </a:t>
            </a:r>
            <a:r>
              <a:rPr sz="1512" dirty="0">
                <a:latin typeface="Courier New"/>
                <a:cs typeface="Courier New"/>
              </a:rPr>
              <a:t>query</a:t>
            </a:r>
            <a:r>
              <a:rPr sz="1512" spc="11" dirty="0">
                <a:latin typeface="Courier New"/>
                <a:cs typeface="Courier New"/>
              </a:rPr>
              <a:t> </a:t>
            </a:r>
            <a:r>
              <a:rPr sz="1512" dirty="0">
                <a:latin typeface="Courier New"/>
                <a:cs typeface="Courier New"/>
              </a:rPr>
              <a:t>for</a:t>
            </a:r>
            <a:r>
              <a:rPr sz="1512" spc="11" dirty="0">
                <a:latin typeface="Courier New"/>
                <a:cs typeface="Courier New"/>
              </a:rPr>
              <a:t> </a:t>
            </a:r>
            <a:r>
              <a:rPr sz="1512" dirty="0">
                <a:latin typeface="Courier New"/>
                <a:cs typeface="Courier New"/>
              </a:rPr>
              <a:t>all</a:t>
            </a:r>
            <a:r>
              <a:rPr sz="1512" spc="4" dirty="0">
                <a:latin typeface="Courier New"/>
                <a:cs typeface="Courier New"/>
              </a:rPr>
              <a:t> </a:t>
            </a:r>
            <a:r>
              <a:rPr sz="1512" dirty="0">
                <a:latin typeface="Courier New"/>
                <a:cs typeface="Courier New"/>
              </a:rPr>
              <a:t>students</a:t>
            </a:r>
            <a:r>
              <a:rPr sz="1512" spc="11" dirty="0">
                <a:latin typeface="Courier New"/>
                <a:cs typeface="Courier New"/>
              </a:rPr>
              <a:t> </a:t>
            </a:r>
            <a:r>
              <a:rPr sz="1512" dirty="0">
                <a:latin typeface="Courier New"/>
                <a:cs typeface="Courier New"/>
              </a:rPr>
              <a:t>in</a:t>
            </a:r>
            <a:r>
              <a:rPr sz="1512" spc="7" dirty="0">
                <a:latin typeface="Courier New"/>
                <a:cs typeface="Courier New"/>
              </a:rPr>
              <a:t> </a:t>
            </a:r>
            <a:r>
              <a:rPr sz="1512" dirty="0">
                <a:latin typeface="Courier New"/>
                <a:cs typeface="Courier New"/>
              </a:rPr>
              <a:t>the</a:t>
            </a:r>
            <a:r>
              <a:rPr sz="1512" spc="7" dirty="0">
                <a:latin typeface="Courier New"/>
                <a:cs typeface="Courier New"/>
              </a:rPr>
              <a:t> </a:t>
            </a:r>
            <a:r>
              <a:rPr sz="1512" spc="-7" dirty="0">
                <a:latin typeface="Courier New"/>
                <a:cs typeface="Courier New"/>
              </a:rPr>
              <a:t>Computer</a:t>
            </a:r>
            <a:endParaRPr sz="1512">
              <a:latin typeface="Courier New"/>
              <a:cs typeface="Courier New"/>
            </a:endParaRPr>
          </a:p>
          <a:p>
            <a:pPr marL="8929">
              <a:lnSpc>
                <a:spcPts val="1656"/>
              </a:lnSpc>
            </a:pPr>
            <a:r>
              <a:rPr sz="1512" dirty="0">
                <a:latin typeface="Courier New"/>
                <a:cs typeface="Courier New"/>
              </a:rPr>
              <a:t>Science</a:t>
            </a:r>
            <a:r>
              <a:rPr sz="1512" spc="-60" dirty="0">
                <a:latin typeface="Courier New"/>
                <a:cs typeface="Courier New"/>
              </a:rPr>
              <a:t> </a:t>
            </a:r>
            <a:r>
              <a:rPr sz="1512" spc="-7" dirty="0">
                <a:latin typeface="Courier New"/>
                <a:cs typeface="Courier New"/>
              </a:rPr>
              <a:t>Department</a:t>
            </a:r>
            <a:endParaRPr sz="1512">
              <a:latin typeface="Courier New"/>
              <a:cs typeface="Courier New"/>
            </a:endParaRPr>
          </a:p>
          <a:p>
            <a:pPr marL="8929">
              <a:lnSpc>
                <a:spcPts val="1726"/>
              </a:lnSpc>
            </a:pPr>
            <a:r>
              <a:rPr sz="1512" spc="-18" dirty="0">
                <a:latin typeface="Courier New"/>
                <a:cs typeface="Courier New"/>
              </a:rPr>
              <a:t>“””</a:t>
            </a:r>
            <a:endParaRPr sz="1512">
              <a:latin typeface="Courier New"/>
              <a:cs typeface="Courier New"/>
            </a:endParaRPr>
          </a:p>
        </p:txBody>
      </p:sp>
      <p:sp>
        <p:nvSpPr>
          <p:cNvPr id="7" name="object 7"/>
          <p:cNvSpPr txBox="1"/>
          <p:nvPr/>
        </p:nvSpPr>
        <p:spPr>
          <a:xfrm>
            <a:off x="1352848" y="3818334"/>
            <a:ext cx="3503563" cy="212046"/>
          </a:xfrm>
          <a:prstGeom prst="rect">
            <a:avLst/>
          </a:prstGeom>
          <a:solidFill>
            <a:srgbClr val="AAEB9F"/>
          </a:solidFill>
        </p:spPr>
        <p:txBody>
          <a:bodyPr vert="horz" wrap="square" lIns="0" tIns="0" rIns="0" bIns="0" rtlCol="0">
            <a:spAutoFit/>
          </a:bodyPr>
          <a:lstStyle/>
          <a:p>
            <a:pPr marL="2679">
              <a:lnSpc>
                <a:spcPts val="1550"/>
              </a:lnSpc>
            </a:pPr>
            <a:r>
              <a:rPr sz="1512" dirty="0">
                <a:latin typeface="Courier New"/>
                <a:cs typeface="Courier New"/>
              </a:rPr>
              <a:t>SELECT</a:t>
            </a:r>
            <a:r>
              <a:rPr sz="1512" spc="-25" dirty="0">
                <a:latin typeface="Courier New"/>
                <a:cs typeface="Courier New"/>
              </a:rPr>
              <a:t> </a:t>
            </a:r>
            <a:r>
              <a:rPr sz="1512" dirty="0">
                <a:latin typeface="Courier New"/>
                <a:cs typeface="Courier New"/>
              </a:rPr>
              <a:t>StudentId,</a:t>
            </a:r>
            <a:r>
              <a:rPr sz="1512" spc="-21" dirty="0">
                <a:latin typeface="Courier New"/>
                <a:cs typeface="Courier New"/>
              </a:rPr>
              <a:t> </a:t>
            </a:r>
            <a:r>
              <a:rPr sz="1512" spc="-7" dirty="0">
                <a:latin typeface="Courier New"/>
                <a:cs typeface="Courier New"/>
              </a:rPr>
              <a:t>StudentName</a:t>
            </a:r>
            <a:endParaRPr sz="1512">
              <a:latin typeface="Courier New"/>
              <a:cs typeface="Courier New"/>
            </a:endParaRPr>
          </a:p>
        </p:txBody>
      </p:sp>
      <p:sp>
        <p:nvSpPr>
          <p:cNvPr id="8" name="object 8"/>
          <p:cNvSpPr txBox="1"/>
          <p:nvPr/>
        </p:nvSpPr>
        <p:spPr>
          <a:xfrm>
            <a:off x="1352848" y="4040683"/>
            <a:ext cx="1635026" cy="192810"/>
          </a:xfrm>
          <a:prstGeom prst="rect">
            <a:avLst/>
          </a:prstGeom>
          <a:solidFill>
            <a:srgbClr val="AAEB9F"/>
          </a:solidFill>
        </p:spPr>
        <p:txBody>
          <a:bodyPr vert="horz" wrap="square" lIns="0" tIns="0" rIns="0" bIns="0" rtlCol="0">
            <a:spAutoFit/>
          </a:bodyPr>
          <a:lstStyle/>
          <a:p>
            <a:pPr marL="2679">
              <a:lnSpc>
                <a:spcPts val="1403"/>
              </a:lnSpc>
            </a:pPr>
            <a:r>
              <a:rPr sz="1512" dirty="0">
                <a:latin typeface="Courier New"/>
                <a:cs typeface="Courier New"/>
              </a:rPr>
              <a:t>FROM</a:t>
            </a:r>
            <a:r>
              <a:rPr sz="1512" spc="-18" dirty="0">
                <a:latin typeface="Courier New"/>
                <a:cs typeface="Courier New"/>
              </a:rPr>
              <a:t> </a:t>
            </a:r>
            <a:r>
              <a:rPr sz="1512" spc="-7" dirty="0">
                <a:latin typeface="Courier New"/>
                <a:cs typeface="Courier New"/>
              </a:rPr>
              <a:t>students</a:t>
            </a:r>
            <a:endParaRPr sz="1512">
              <a:latin typeface="Courier New"/>
              <a:cs typeface="Courier New"/>
            </a:endParaRPr>
          </a:p>
        </p:txBody>
      </p:sp>
      <p:sp>
        <p:nvSpPr>
          <p:cNvPr id="9" name="object 9"/>
          <p:cNvSpPr txBox="1"/>
          <p:nvPr/>
        </p:nvSpPr>
        <p:spPr>
          <a:xfrm>
            <a:off x="1352848" y="4219277"/>
            <a:ext cx="5605611" cy="212046"/>
          </a:xfrm>
          <a:prstGeom prst="rect">
            <a:avLst/>
          </a:prstGeom>
          <a:solidFill>
            <a:srgbClr val="AAEB9F"/>
          </a:solidFill>
        </p:spPr>
        <p:txBody>
          <a:bodyPr vert="horz" wrap="square" lIns="0" tIns="0" rIns="0" bIns="0" rtlCol="0">
            <a:spAutoFit/>
          </a:bodyPr>
          <a:lstStyle/>
          <a:p>
            <a:pPr marL="2679">
              <a:lnSpc>
                <a:spcPts val="1578"/>
              </a:lnSpc>
            </a:pPr>
            <a:r>
              <a:rPr sz="1512" dirty="0">
                <a:latin typeface="Courier New"/>
                <a:cs typeface="Courier New"/>
              </a:rPr>
              <a:t>WHERE</a:t>
            </a:r>
            <a:r>
              <a:rPr sz="1512" spc="7" dirty="0">
                <a:latin typeface="Courier New"/>
                <a:cs typeface="Courier New"/>
              </a:rPr>
              <a:t> </a:t>
            </a:r>
            <a:r>
              <a:rPr sz="1512" dirty="0">
                <a:latin typeface="Courier New"/>
                <a:cs typeface="Courier New"/>
              </a:rPr>
              <a:t>DepartmentId</a:t>
            </a:r>
            <a:r>
              <a:rPr sz="1512" spc="-11" dirty="0">
                <a:latin typeface="Courier New"/>
                <a:cs typeface="Courier New"/>
              </a:rPr>
              <a:t> </a:t>
            </a:r>
            <a:r>
              <a:rPr sz="1512" dirty="0">
                <a:latin typeface="Courier New"/>
                <a:cs typeface="Courier New"/>
              </a:rPr>
              <a:t>IN</a:t>
            </a:r>
            <a:r>
              <a:rPr sz="1512" spc="11" dirty="0">
                <a:latin typeface="Courier New"/>
                <a:cs typeface="Courier New"/>
              </a:rPr>
              <a:t> </a:t>
            </a:r>
            <a:r>
              <a:rPr sz="1512" dirty="0">
                <a:latin typeface="Courier New"/>
                <a:cs typeface="Courier New"/>
              </a:rPr>
              <a:t>(SELECT</a:t>
            </a:r>
            <a:r>
              <a:rPr sz="1512" spc="-7" dirty="0">
                <a:latin typeface="Courier New"/>
                <a:cs typeface="Courier New"/>
              </a:rPr>
              <a:t> </a:t>
            </a:r>
            <a:r>
              <a:rPr sz="1512" dirty="0">
                <a:latin typeface="Courier New"/>
                <a:cs typeface="Courier New"/>
              </a:rPr>
              <a:t>DepartmentId</a:t>
            </a:r>
            <a:r>
              <a:rPr sz="1512" spc="-7" dirty="0">
                <a:latin typeface="Courier New"/>
                <a:cs typeface="Courier New"/>
              </a:rPr>
              <a:t> </a:t>
            </a:r>
            <a:r>
              <a:rPr sz="1512" spc="-14" dirty="0">
                <a:latin typeface="Courier New"/>
                <a:cs typeface="Courier New"/>
              </a:rPr>
              <a:t>FROM</a:t>
            </a:r>
            <a:endParaRPr sz="1512">
              <a:latin typeface="Courier New"/>
              <a:cs typeface="Courier New"/>
            </a:endParaRPr>
          </a:p>
        </p:txBody>
      </p:sp>
      <p:sp>
        <p:nvSpPr>
          <p:cNvPr id="10" name="object 10"/>
          <p:cNvSpPr txBox="1"/>
          <p:nvPr/>
        </p:nvSpPr>
        <p:spPr>
          <a:xfrm>
            <a:off x="1352848" y="4441403"/>
            <a:ext cx="6422678" cy="192810"/>
          </a:xfrm>
          <a:prstGeom prst="rect">
            <a:avLst/>
          </a:prstGeom>
          <a:solidFill>
            <a:srgbClr val="AAEB9F"/>
          </a:solidFill>
        </p:spPr>
        <p:txBody>
          <a:bodyPr vert="horz" wrap="square" lIns="0" tIns="0" rIns="0" bIns="0" rtlCol="0">
            <a:spAutoFit/>
          </a:bodyPr>
          <a:lstStyle/>
          <a:p>
            <a:pPr marL="2679">
              <a:lnSpc>
                <a:spcPts val="1413"/>
              </a:lnSpc>
            </a:pPr>
            <a:r>
              <a:rPr sz="1512" dirty="0">
                <a:latin typeface="Courier New"/>
                <a:cs typeface="Courier New"/>
              </a:rPr>
              <a:t>departments</a:t>
            </a:r>
            <a:r>
              <a:rPr sz="1512" spc="7" dirty="0">
                <a:latin typeface="Courier New"/>
                <a:cs typeface="Courier New"/>
              </a:rPr>
              <a:t> </a:t>
            </a:r>
            <a:r>
              <a:rPr sz="1512" dirty="0">
                <a:latin typeface="Courier New"/>
                <a:cs typeface="Courier New"/>
              </a:rPr>
              <a:t>WHERE</a:t>
            </a:r>
            <a:r>
              <a:rPr sz="1512" spc="-4" dirty="0">
                <a:latin typeface="Courier New"/>
                <a:cs typeface="Courier New"/>
              </a:rPr>
              <a:t> </a:t>
            </a:r>
            <a:r>
              <a:rPr sz="1512" dirty="0">
                <a:latin typeface="Courier New"/>
                <a:cs typeface="Courier New"/>
              </a:rPr>
              <a:t>DepartmentName</a:t>
            </a:r>
            <a:r>
              <a:rPr sz="1512" spc="7" dirty="0">
                <a:latin typeface="Courier New"/>
                <a:cs typeface="Courier New"/>
              </a:rPr>
              <a:t> </a:t>
            </a:r>
            <a:r>
              <a:rPr sz="1512" dirty="0">
                <a:latin typeface="Courier New"/>
                <a:cs typeface="Courier New"/>
              </a:rPr>
              <a:t>=</a:t>
            </a:r>
            <a:r>
              <a:rPr sz="1512" spc="4" dirty="0">
                <a:latin typeface="Courier New"/>
                <a:cs typeface="Courier New"/>
              </a:rPr>
              <a:t> </a:t>
            </a:r>
            <a:r>
              <a:rPr sz="1512" dirty="0">
                <a:latin typeface="Courier New"/>
                <a:cs typeface="Courier New"/>
              </a:rPr>
              <a:t>'Computer</a:t>
            </a:r>
            <a:r>
              <a:rPr sz="1512" spc="-11" dirty="0">
                <a:latin typeface="Courier New"/>
                <a:cs typeface="Courier New"/>
              </a:rPr>
              <a:t> </a:t>
            </a:r>
            <a:r>
              <a:rPr sz="1512" spc="-7" dirty="0">
                <a:latin typeface="Courier New"/>
                <a:cs typeface="Courier New"/>
              </a:rPr>
              <a:t>Science');</a:t>
            </a:r>
            <a:endParaRPr sz="1512">
              <a:latin typeface="Courier New"/>
              <a:cs typeface="Courier New"/>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35" dirty="0">
                <a:solidFill>
                  <a:srgbClr val="FF0000"/>
                </a:solidFill>
              </a:rPr>
              <a:t>Reasoning</a:t>
            </a:r>
          </a:p>
        </p:txBody>
      </p:sp>
      <p:pic>
        <p:nvPicPr>
          <p:cNvPr id="11" name="Picture 10">
            <a:extLst>
              <a:ext uri="{FF2B5EF4-FFF2-40B4-BE49-F238E27FC236}">
                <a16:creationId xmlns:a16="http://schemas.microsoft.com/office/drawing/2014/main" id="{175609F2-4343-6C1B-8A8B-F4C4721DB619}"/>
              </a:ext>
            </a:extLst>
          </p:cNvPr>
          <p:cNvPicPr>
            <a:picLocks noChangeAspect="1"/>
          </p:cNvPicPr>
          <p:nvPr/>
        </p:nvPicPr>
        <p:blipFill>
          <a:blip r:embed="rId2"/>
          <a:stretch>
            <a:fillRect/>
          </a:stretch>
        </p:blipFill>
        <p:spPr>
          <a:xfrm>
            <a:off x="0" y="1387027"/>
            <a:ext cx="7772400" cy="34713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EC8161-38D1-2A43-85D7-F86A309310D7}"/>
              </a:ext>
            </a:extLst>
          </p:cNvPr>
          <p:cNvPicPr>
            <a:picLocks noChangeAspect="1"/>
          </p:cNvPicPr>
          <p:nvPr/>
        </p:nvPicPr>
        <p:blipFill>
          <a:blip r:embed="rId2"/>
          <a:stretch>
            <a:fillRect/>
          </a:stretch>
        </p:blipFill>
        <p:spPr>
          <a:xfrm>
            <a:off x="50866" y="1421867"/>
            <a:ext cx="3022532" cy="4135709"/>
          </a:xfrm>
          <a:prstGeom prst="rect">
            <a:avLst/>
          </a:prstGeom>
        </p:spPr>
      </p:pic>
      <p:sp>
        <p:nvSpPr>
          <p:cNvPr id="2" name="Title 1">
            <a:extLst>
              <a:ext uri="{FF2B5EF4-FFF2-40B4-BE49-F238E27FC236}">
                <a16:creationId xmlns:a16="http://schemas.microsoft.com/office/drawing/2014/main" id="{39C55A58-A64D-5C42-8D4C-C2EC31801A21}"/>
              </a:ext>
            </a:extLst>
          </p:cNvPr>
          <p:cNvSpPr>
            <a:spLocks noGrp="1"/>
          </p:cNvSpPr>
          <p:nvPr>
            <p:ph type="ctrTitle"/>
          </p:nvPr>
        </p:nvSpPr>
        <p:spPr>
          <a:xfrm>
            <a:off x="2362200" y="341017"/>
            <a:ext cx="6426200" cy="1253475"/>
          </a:xfrm>
        </p:spPr>
        <p:txBody>
          <a:bodyPr>
            <a:noAutofit/>
          </a:bodyPr>
          <a:lstStyle/>
          <a:p>
            <a:r>
              <a:rPr lang="en-US" sz="9000" b="1" dirty="0"/>
              <a:t>Transformers</a:t>
            </a:r>
          </a:p>
        </p:txBody>
      </p:sp>
      <p:sp>
        <p:nvSpPr>
          <p:cNvPr id="3" name="TextBox 2">
            <a:extLst>
              <a:ext uri="{FF2B5EF4-FFF2-40B4-BE49-F238E27FC236}">
                <a16:creationId xmlns:a16="http://schemas.microsoft.com/office/drawing/2014/main" id="{07A27469-D9A0-E315-176E-285134EA3F56}"/>
              </a:ext>
            </a:extLst>
          </p:cNvPr>
          <p:cNvSpPr txBox="1"/>
          <p:nvPr/>
        </p:nvSpPr>
        <p:spPr>
          <a:xfrm>
            <a:off x="3352800" y="1883954"/>
            <a:ext cx="3203249" cy="461665"/>
          </a:xfrm>
          <a:prstGeom prst="rect">
            <a:avLst/>
          </a:prstGeom>
          <a:noFill/>
        </p:spPr>
        <p:txBody>
          <a:bodyPr wrap="none" rtlCol="0">
            <a:spAutoFit/>
          </a:bodyPr>
          <a:lstStyle/>
          <a:p>
            <a:r>
              <a:rPr lang="en-US" sz="2400" dirty="0"/>
              <a:t>The </a:t>
            </a:r>
            <a:r>
              <a:rPr lang="en-US" sz="2400" dirty="0">
                <a:solidFill>
                  <a:srgbClr val="FF0000"/>
                </a:solidFill>
              </a:rPr>
              <a:t>T</a:t>
            </a:r>
            <a:r>
              <a:rPr lang="en-US" sz="2400" dirty="0"/>
              <a:t> in GP</a:t>
            </a:r>
            <a:r>
              <a:rPr lang="en-US" sz="2400" dirty="0">
                <a:solidFill>
                  <a:srgbClr val="FF0000"/>
                </a:solidFill>
              </a:rPr>
              <a:t>T</a:t>
            </a:r>
            <a:r>
              <a:rPr lang="en-US" sz="2400" dirty="0"/>
              <a:t> &amp; BER</a:t>
            </a:r>
            <a:r>
              <a:rPr lang="en-US" sz="2400" dirty="0">
                <a:solidFill>
                  <a:srgbClr val="FF0000"/>
                </a:solidFill>
              </a:rPr>
              <a:t>T</a:t>
            </a:r>
          </a:p>
        </p:txBody>
      </p:sp>
      <p:sp>
        <p:nvSpPr>
          <p:cNvPr id="5" name="object 15">
            <a:extLst>
              <a:ext uri="{FF2B5EF4-FFF2-40B4-BE49-F238E27FC236}">
                <a16:creationId xmlns:a16="http://schemas.microsoft.com/office/drawing/2014/main" id="{276315C7-5156-6DBF-D054-486FEBB7885F}"/>
              </a:ext>
            </a:extLst>
          </p:cNvPr>
          <p:cNvSpPr txBox="1"/>
          <p:nvPr/>
        </p:nvSpPr>
        <p:spPr>
          <a:xfrm>
            <a:off x="1081256" y="6318863"/>
            <a:ext cx="6934834" cy="177800"/>
          </a:xfrm>
          <a:prstGeom prst="rect">
            <a:avLst/>
          </a:prstGeom>
        </p:spPr>
        <p:txBody>
          <a:bodyPr vert="horz" wrap="square" lIns="0" tIns="12700" rIns="0" bIns="0" rtlCol="0">
            <a:spAutoFit/>
          </a:bodyPr>
          <a:lstStyle/>
          <a:p>
            <a:pPr marL="12700">
              <a:lnSpc>
                <a:spcPct val="100000"/>
              </a:lnSpc>
              <a:spcBef>
                <a:spcPts val="100"/>
              </a:spcBef>
            </a:pPr>
            <a:r>
              <a:rPr sz="1000" spc="15" dirty="0">
                <a:latin typeface="Arial"/>
                <a:cs typeface="Arial"/>
              </a:rPr>
              <a:t>Source: Vaswani,</a:t>
            </a:r>
            <a:r>
              <a:rPr sz="1000" spc="20" dirty="0">
                <a:latin typeface="Arial"/>
                <a:cs typeface="Arial"/>
              </a:rPr>
              <a:t> </a:t>
            </a:r>
            <a:r>
              <a:rPr sz="1000" spc="15" dirty="0">
                <a:latin typeface="Arial"/>
                <a:cs typeface="Arial"/>
              </a:rPr>
              <a:t>Ashish,</a:t>
            </a:r>
            <a:r>
              <a:rPr sz="1000" spc="20" dirty="0">
                <a:latin typeface="Arial"/>
                <a:cs typeface="Arial"/>
              </a:rPr>
              <a:t> </a:t>
            </a:r>
            <a:r>
              <a:rPr sz="1000" spc="10" dirty="0">
                <a:latin typeface="Arial"/>
                <a:cs typeface="Arial"/>
              </a:rPr>
              <a:t>et</a:t>
            </a:r>
            <a:r>
              <a:rPr sz="1000" spc="20" dirty="0">
                <a:latin typeface="Arial"/>
                <a:cs typeface="Arial"/>
              </a:rPr>
              <a:t> </a:t>
            </a:r>
            <a:r>
              <a:rPr sz="1000" spc="10" dirty="0">
                <a:latin typeface="Arial"/>
                <a:cs typeface="Arial"/>
              </a:rPr>
              <a:t>al.</a:t>
            </a:r>
            <a:r>
              <a:rPr sz="1000" spc="20" dirty="0">
                <a:latin typeface="Arial"/>
                <a:cs typeface="Arial"/>
              </a:rPr>
              <a:t> </a:t>
            </a:r>
            <a:r>
              <a:rPr sz="1000" spc="10" dirty="0">
                <a:latin typeface="Arial"/>
                <a:cs typeface="Arial"/>
              </a:rPr>
              <a:t>"Attention</a:t>
            </a:r>
            <a:r>
              <a:rPr sz="1000" spc="40" dirty="0">
                <a:latin typeface="Arial"/>
                <a:cs typeface="Arial"/>
              </a:rPr>
              <a:t> </a:t>
            </a:r>
            <a:r>
              <a:rPr sz="1000" spc="5" dirty="0">
                <a:latin typeface="Arial"/>
                <a:cs typeface="Arial"/>
              </a:rPr>
              <a:t>is</a:t>
            </a:r>
            <a:r>
              <a:rPr sz="1000" spc="35" dirty="0">
                <a:latin typeface="Arial"/>
                <a:cs typeface="Arial"/>
              </a:rPr>
              <a:t> </a:t>
            </a:r>
            <a:r>
              <a:rPr sz="1000" spc="10" dirty="0">
                <a:latin typeface="Arial"/>
                <a:cs typeface="Arial"/>
              </a:rPr>
              <a:t>all</a:t>
            </a:r>
            <a:r>
              <a:rPr sz="1000" spc="25" dirty="0">
                <a:latin typeface="Arial"/>
                <a:cs typeface="Arial"/>
              </a:rPr>
              <a:t> </a:t>
            </a:r>
            <a:r>
              <a:rPr sz="1000" spc="10" dirty="0">
                <a:latin typeface="Arial"/>
                <a:cs typeface="Arial"/>
              </a:rPr>
              <a:t>you</a:t>
            </a:r>
            <a:r>
              <a:rPr sz="1000" spc="40" dirty="0">
                <a:latin typeface="Arial"/>
                <a:cs typeface="Arial"/>
              </a:rPr>
              <a:t> </a:t>
            </a:r>
            <a:r>
              <a:rPr sz="1000" spc="15" dirty="0">
                <a:latin typeface="Arial"/>
                <a:cs typeface="Arial"/>
              </a:rPr>
              <a:t>need."</a:t>
            </a:r>
            <a:r>
              <a:rPr sz="1000" spc="30" dirty="0">
                <a:latin typeface="Arial"/>
                <a:cs typeface="Arial"/>
              </a:rPr>
              <a:t> </a:t>
            </a:r>
            <a:r>
              <a:rPr sz="1000" spc="15" dirty="0">
                <a:latin typeface="Arial"/>
                <a:cs typeface="Arial"/>
              </a:rPr>
              <a:t>Advances</a:t>
            </a:r>
            <a:r>
              <a:rPr sz="1000" spc="35" dirty="0">
                <a:latin typeface="Arial"/>
                <a:cs typeface="Arial"/>
              </a:rPr>
              <a:t> </a:t>
            </a:r>
            <a:r>
              <a:rPr sz="1000" spc="5" dirty="0">
                <a:latin typeface="Arial"/>
                <a:cs typeface="Arial"/>
              </a:rPr>
              <a:t>in</a:t>
            </a:r>
            <a:r>
              <a:rPr sz="1000" spc="40" dirty="0">
                <a:latin typeface="Arial"/>
                <a:cs typeface="Arial"/>
              </a:rPr>
              <a:t> </a:t>
            </a:r>
            <a:r>
              <a:rPr sz="1000" spc="15" dirty="0">
                <a:latin typeface="Arial"/>
                <a:cs typeface="Arial"/>
              </a:rPr>
              <a:t>Neural</a:t>
            </a:r>
            <a:r>
              <a:rPr sz="1000" spc="25" dirty="0">
                <a:latin typeface="Arial"/>
                <a:cs typeface="Arial"/>
              </a:rPr>
              <a:t> </a:t>
            </a:r>
            <a:r>
              <a:rPr sz="1000" spc="10" dirty="0">
                <a:latin typeface="Arial"/>
                <a:cs typeface="Arial"/>
              </a:rPr>
              <a:t>Information</a:t>
            </a:r>
            <a:r>
              <a:rPr sz="1000" spc="40" dirty="0">
                <a:latin typeface="Arial"/>
                <a:cs typeface="Arial"/>
              </a:rPr>
              <a:t> </a:t>
            </a:r>
            <a:r>
              <a:rPr sz="1000" spc="15" dirty="0">
                <a:latin typeface="Arial"/>
                <a:cs typeface="Arial"/>
              </a:rPr>
              <a:t>Processing</a:t>
            </a:r>
            <a:r>
              <a:rPr sz="1000" spc="40" dirty="0">
                <a:latin typeface="Arial"/>
                <a:cs typeface="Arial"/>
              </a:rPr>
              <a:t> </a:t>
            </a:r>
            <a:r>
              <a:rPr sz="1000" spc="15" dirty="0">
                <a:latin typeface="Arial"/>
                <a:cs typeface="Arial"/>
              </a:rPr>
              <a:t>Systems.</a:t>
            </a:r>
            <a:r>
              <a:rPr sz="1000" spc="20" dirty="0">
                <a:latin typeface="Arial"/>
                <a:cs typeface="Arial"/>
              </a:rPr>
              <a:t> </a:t>
            </a:r>
            <a:r>
              <a:rPr sz="1000" spc="25" dirty="0">
                <a:latin typeface="Arial"/>
                <a:cs typeface="Arial"/>
              </a:rPr>
              <a:t>2017.</a:t>
            </a:r>
            <a:endParaRPr sz="1000" dirty="0">
              <a:latin typeface="Arial"/>
              <a:cs typeface="Arial"/>
            </a:endParaRPr>
          </a:p>
        </p:txBody>
      </p:sp>
      <p:sp>
        <p:nvSpPr>
          <p:cNvPr id="6" name="TextBox 5">
            <a:extLst>
              <a:ext uri="{FF2B5EF4-FFF2-40B4-BE49-F238E27FC236}">
                <a16:creationId xmlns:a16="http://schemas.microsoft.com/office/drawing/2014/main" id="{D2BE0170-569E-A70A-06F8-9C752F689CBD}"/>
              </a:ext>
            </a:extLst>
          </p:cNvPr>
          <p:cNvSpPr txBox="1"/>
          <p:nvPr/>
        </p:nvSpPr>
        <p:spPr>
          <a:xfrm>
            <a:off x="3733800" y="3489721"/>
            <a:ext cx="4312399" cy="830997"/>
          </a:xfrm>
          <a:prstGeom prst="rect">
            <a:avLst/>
          </a:prstGeom>
          <a:noFill/>
        </p:spPr>
        <p:txBody>
          <a:bodyPr wrap="none" rtlCol="0">
            <a:spAutoFit/>
          </a:bodyPr>
          <a:lstStyle/>
          <a:p>
            <a:r>
              <a:rPr lang="en-US" sz="2400" dirty="0">
                <a:solidFill>
                  <a:srgbClr val="FF0000"/>
                </a:solidFill>
              </a:rPr>
              <a:t>The algorithm behind all LLMs</a:t>
            </a:r>
          </a:p>
          <a:p>
            <a:r>
              <a:rPr lang="en-US" sz="2400" dirty="0">
                <a:solidFill>
                  <a:srgbClr val="FF0000"/>
                </a:solidFill>
              </a:rPr>
              <a:t>&amp; some Foundation Models</a:t>
            </a:r>
          </a:p>
        </p:txBody>
      </p:sp>
    </p:spTree>
    <p:extLst>
      <p:ext uri="{BB962C8B-B14F-4D97-AF65-F5344CB8AC3E}">
        <p14:creationId xmlns:p14="http://schemas.microsoft.com/office/powerpoint/2010/main" val="3861070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342858"/>
            <a:ext cx="5786438" cy="504165"/>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3200" spc="-56" dirty="0">
                <a:solidFill>
                  <a:srgbClr val="FF0000"/>
                </a:solidFill>
              </a:rPr>
              <a:t>Prompt</a:t>
            </a:r>
            <a:r>
              <a:rPr sz="3200" spc="-179" dirty="0">
                <a:solidFill>
                  <a:srgbClr val="FF0000"/>
                </a:solidFill>
              </a:rPr>
              <a:t> </a:t>
            </a:r>
            <a:r>
              <a:rPr sz="3200" spc="-60" dirty="0">
                <a:solidFill>
                  <a:srgbClr val="FF0000"/>
                </a:solidFill>
              </a:rPr>
              <a:t>Engineering</a:t>
            </a:r>
            <a:r>
              <a:rPr sz="3200" spc="-246" dirty="0">
                <a:solidFill>
                  <a:srgbClr val="FF0000"/>
                </a:solidFill>
              </a:rPr>
              <a:t> </a:t>
            </a:r>
            <a:r>
              <a:rPr sz="3200" spc="-70" dirty="0">
                <a:solidFill>
                  <a:srgbClr val="FF0000"/>
                </a:solidFill>
              </a:rPr>
              <a:t>Techniques</a:t>
            </a:r>
          </a:p>
        </p:txBody>
      </p:sp>
      <p:sp>
        <p:nvSpPr>
          <p:cNvPr id="3" name="object 3"/>
          <p:cNvSpPr txBox="1"/>
          <p:nvPr/>
        </p:nvSpPr>
        <p:spPr>
          <a:xfrm>
            <a:off x="609600" y="1617156"/>
            <a:ext cx="7279035" cy="3623688"/>
          </a:xfrm>
          <a:prstGeom prst="rect">
            <a:avLst/>
          </a:prstGeom>
        </p:spPr>
        <p:txBody>
          <a:bodyPr vert="horz" wrap="square" lIns="0" tIns="58043" rIns="0" bIns="0" rtlCol="0">
            <a:spAutoFit/>
          </a:bodyPr>
          <a:lstStyle/>
          <a:p>
            <a:pPr marL="316993" marR="3572" indent="-308509">
              <a:lnSpc>
                <a:spcPts val="2481"/>
              </a:lnSpc>
              <a:spcBef>
                <a:spcPts val="457"/>
              </a:spcBef>
              <a:buClr>
                <a:srgbClr val="7570FF"/>
              </a:buClr>
              <a:buChar char="•"/>
              <a:tabLst>
                <a:tab pos="316993" algn="l"/>
              </a:tabLst>
            </a:pPr>
            <a:r>
              <a:rPr sz="2400" dirty="0">
                <a:solidFill>
                  <a:srgbClr val="5E5E5E"/>
                </a:solidFill>
                <a:latin typeface="Arial"/>
                <a:cs typeface="Arial"/>
              </a:rPr>
              <a:t>Many</a:t>
            </a:r>
            <a:r>
              <a:rPr sz="2400" spc="80" dirty="0">
                <a:solidFill>
                  <a:srgbClr val="5E5E5E"/>
                </a:solidFill>
                <a:latin typeface="Arial"/>
                <a:cs typeface="Arial"/>
              </a:rPr>
              <a:t> </a:t>
            </a:r>
            <a:r>
              <a:rPr sz="2400" dirty="0">
                <a:solidFill>
                  <a:srgbClr val="5E5E5E"/>
                </a:solidFill>
                <a:latin typeface="Arial"/>
                <a:cs typeface="Arial"/>
              </a:rPr>
              <a:t>advanced</a:t>
            </a:r>
            <a:r>
              <a:rPr sz="2400" spc="49" dirty="0">
                <a:solidFill>
                  <a:srgbClr val="5E5E5E"/>
                </a:solidFill>
                <a:latin typeface="Arial"/>
                <a:cs typeface="Arial"/>
              </a:rPr>
              <a:t> </a:t>
            </a:r>
            <a:r>
              <a:rPr sz="2400" dirty="0">
                <a:solidFill>
                  <a:srgbClr val="5E5E5E"/>
                </a:solidFill>
                <a:latin typeface="Arial"/>
                <a:cs typeface="Arial"/>
              </a:rPr>
              <a:t>prompting</a:t>
            </a:r>
            <a:r>
              <a:rPr sz="2400" spc="70" dirty="0">
                <a:solidFill>
                  <a:srgbClr val="5E5E5E"/>
                </a:solidFill>
                <a:latin typeface="Arial"/>
                <a:cs typeface="Arial"/>
              </a:rPr>
              <a:t> </a:t>
            </a:r>
            <a:r>
              <a:rPr sz="2400" dirty="0">
                <a:solidFill>
                  <a:srgbClr val="5E5E5E"/>
                </a:solidFill>
                <a:latin typeface="Arial"/>
                <a:cs typeface="Arial"/>
              </a:rPr>
              <a:t>techniques</a:t>
            </a:r>
            <a:r>
              <a:rPr sz="2400" spc="77" dirty="0">
                <a:solidFill>
                  <a:srgbClr val="5E5E5E"/>
                </a:solidFill>
                <a:latin typeface="Arial"/>
                <a:cs typeface="Arial"/>
              </a:rPr>
              <a:t> </a:t>
            </a:r>
            <a:r>
              <a:rPr sz="2400" dirty="0">
                <a:solidFill>
                  <a:srgbClr val="5E5E5E"/>
                </a:solidFill>
                <a:latin typeface="Arial"/>
                <a:cs typeface="Arial"/>
              </a:rPr>
              <a:t>have</a:t>
            </a:r>
            <a:r>
              <a:rPr sz="2400" spc="53" dirty="0">
                <a:solidFill>
                  <a:srgbClr val="5E5E5E"/>
                </a:solidFill>
                <a:latin typeface="Arial"/>
                <a:cs typeface="Arial"/>
              </a:rPr>
              <a:t> </a:t>
            </a:r>
            <a:r>
              <a:rPr sz="2400" spc="-14" dirty="0">
                <a:solidFill>
                  <a:srgbClr val="5E5E5E"/>
                </a:solidFill>
                <a:latin typeface="Arial"/>
                <a:cs typeface="Arial"/>
              </a:rPr>
              <a:t>been </a:t>
            </a:r>
            <a:r>
              <a:rPr sz="2400" dirty="0">
                <a:solidFill>
                  <a:srgbClr val="5E5E5E"/>
                </a:solidFill>
                <a:latin typeface="Arial"/>
                <a:cs typeface="Arial"/>
              </a:rPr>
              <a:t>designed</a:t>
            </a:r>
            <a:r>
              <a:rPr sz="2400" spc="56" dirty="0">
                <a:solidFill>
                  <a:srgbClr val="5E5E5E"/>
                </a:solidFill>
                <a:latin typeface="Arial"/>
                <a:cs typeface="Arial"/>
              </a:rPr>
              <a:t> </a:t>
            </a:r>
            <a:r>
              <a:rPr sz="2400" dirty="0">
                <a:solidFill>
                  <a:srgbClr val="5E5E5E"/>
                </a:solidFill>
                <a:latin typeface="Arial"/>
                <a:cs typeface="Arial"/>
              </a:rPr>
              <a:t>to</a:t>
            </a:r>
            <a:r>
              <a:rPr sz="2400" spc="74" dirty="0">
                <a:solidFill>
                  <a:srgbClr val="5E5E5E"/>
                </a:solidFill>
                <a:latin typeface="Arial"/>
                <a:cs typeface="Arial"/>
              </a:rPr>
              <a:t> </a:t>
            </a:r>
            <a:r>
              <a:rPr sz="2400" dirty="0">
                <a:solidFill>
                  <a:srgbClr val="5E5E5E"/>
                </a:solidFill>
                <a:latin typeface="Arial"/>
                <a:cs typeface="Arial"/>
              </a:rPr>
              <a:t>improve</a:t>
            </a:r>
            <a:r>
              <a:rPr sz="2400" spc="74" dirty="0">
                <a:solidFill>
                  <a:srgbClr val="5E5E5E"/>
                </a:solidFill>
                <a:latin typeface="Arial"/>
                <a:cs typeface="Arial"/>
              </a:rPr>
              <a:t> </a:t>
            </a:r>
            <a:r>
              <a:rPr sz="2400" dirty="0">
                <a:solidFill>
                  <a:srgbClr val="5E5E5E"/>
                </a:solidFill>
                <a:latin typeface="Arial"/>
                <a:cs typeface="Arial"/>
              </a:rPr>
              <a:t>performance</a:t>
            </a:r>
            <a:r>
              <a:rPr sz="2400" spc="63" dirty="0">
                <a:solidFill>
                  <a:srgbClr val="5E5E5E"/>
                </a:solidFill>
                <a:latin typeface="Arial"/>
                <a:cs typeface="Arial"/>
              </a:rPr>
              <a:t> </a:t>
            </a:r>
            <a:r>
              <a:rPr sz="2400" dirty="0">
                <a:solidFill>
                  <a:srgbClr val="5E5E5E"/>
                </a:solidFill>
                <a:latin typeface="Arial"/>
                <a:cs typeface="Arial"/>
              </a:rPr>
              <a:t>on</a:t>
            </a:r>
            <a:r>
              <a:rPr sz="2400" spc="70" dirty="0">
                <a:solidFill>
                  <a:srgbClr val="5E5E5E"/>
                </a:solidFill>
                <a:latin typeface="Arial"/>
                <a:cs typeface="Arial"/>
              </a:rPr>
              <a:t> </a:t>
            </a:r>
            <a:r>
              <a:rPr sz="2400" dirty="0">
                <a:solidFill>
                  <a:srgbClr val="5E5E5E"/>
                </a:solidFill>
                <a:latin typeface="Arial"/>
                <a:cs typeface="Arial"/>
              </a:rPr>
              <a:t>complex</a:t>
            </a:r>
            <a:r>
              <a:rPr sz="2400" spc="46" dirty="0">
                <a:solidFill>
                  <a:srgbClr val="5E5E5E"/>
                </a:solidFill>
                <a:latin typeface="Arial"/>
                <a:cs typeface="Arial"/>
              </a:rPr>
              <a:t> </a:t>
            </a:r>
            <a:r>
              <a:rPr sz="2400" spc="-7" dirty="0">
                <a:solidFill>
                  <a:srgbClr val="5E5E5E"/>
                </a:solidFill>
                <a:latin typeface="Arial"/>
                <a:cs typeface="Arial"/>
              </a:rPr>
              <a:t>tasks</a:t>
            </a:r>
            <a:endParaRPr sz="2400" dirty="0">
              <a:latin typeface="Arial"/>
              <a:cs typeface="Arial"/>
            </a:endParaRPr>
          </a:p>
          <a:p>
            <a:pPr marL="625056" lvl="1" indent="-294669">
              <a:spcBef>
                <a:spcPts val="1143"/>
              </a:spcBef>
              <a:buClr>
                <a:srgbClr val="7570FF"/>
              </a:buClr>
              <a:buSzPct val="121666"/>
              <a:buChar char="•"/>
              <a:tabLst>
                <a:tab pos="625056" algn="l"/>
              </a:tabLst>
            </a:pPr>
            <a:r>
              <a:rPr sz="2400" spc="-25" dirty="0">
                <a:solidFill>
                  <a:srgbClr val="5E5E5E"/>
                </a:solidFill>
                <a:latin typeface="Arial"/>
                <a:cs typeface="Arial"/>
              </a:rPr>
              <a:t>Few-</a:t>
            </a:r>
            <a:r>
              <a:rPr sz="2400" dirty="0">
                <a:solidFill>
                  <a:srgbClr val="5E5E5E"/>
                </a:solidFill>
                <a:latin typeface="Arial"/>
                <a:cs typeface="Arial"/>
              </a:rPr>
              <a:t>shot</a:t>
            </a:r>
            <a:r>
              <a:rPr sz="2400" spc="25" dirty="0">
                <a:solidFill>
                  <a:srgbClr val="5E5E5E"/>
                </a:solidFill>
                <a:latin typeface="Arial"/>
                <a:cs typeface="Arial"/>
              </a:rPr>
              <a:t> </a:t>
            </a:r>
            <a:r>
              <a:rPr sz="2400" spc="-7" dirty="0">
                <a:solidFill>
                  <a:srgbClr val="5E5E5E"/>
                </a:solidFill>
                <a:latin typeface="Arial"/>
                <a:cs typeface="Arial"/>
              </a:rPr>
              <a:t>prompts</a:t>
            </a:r>
            <a:endParaRPr sz="2400" dirty="0">
              <a:latin typeface="Arial"/>
              <a:cs typeface="Arial"/>
            </a:endParaRPr>
          </a:p>
          <a:p>
            <a:pPr marL="625056" lvl="1" indent="-294669">
              <a:spcBef>
                <a:spcPts val="1167"/>
              </a:spcBef>
              <a:buClr>
                <a:srgbClr val="7570FF"/>
              </a:buClr>
              <a:buSzPct val="121666"/>
              <a:buChar char="•"/>
              <a:tabLst>
                <a:tab pos="625056" algn="l"/>
              </a:tabLst>
            </a:pPr>
            <a:r>
              <a:rPr sz="2400" spc="-42" dirty="0">
                <a:solidFill>
                  <a:srgbClr val="5E5E5E"/>
                </a:solidFill>
                <a:latin typeface="Arial"/>
                <a:cs typeface="Arial"/>
              </a:rPr>
              <a:t>Chain-</a:t>
            </a:r>
            <a:r>
              <a:rPr sz="2400" dirty="0">
                <a:solidFill>
                  <a:srgbClr val="5E5E5E"/>
                </a:solidFill>
                <a:latin typeface="Arial"/>
                <a:cs typeface="Arial"/>
              </a:rPr>
              <a:t>of-thought</a:t>
            </a:r>
            <a:r>
              <a:rPr sz="2400" spc="141" dirty="0">
                <a:solidFill>
                  <a:srgbClr val="5E5E5E"/>
                </a:solidFill>
                <a:latin typeface="Arial"/>
                <a:cs typeface="Arial"/>
              </a:rPr>
              <a:t> </a:t>
            </a:r>
            <a:r>
              <a:rPr sz="2400" dirty="0">
                <a:solidFill>
                  <a:srgbClr val="5E5E5E"/>
                </a:solidFill>
                <a:latin typeface="Arial"/>
                <a:cs typeface="Arial"/>
              </a:rPr>
              <a:t>(CoT)</a:t>
            </a:r>
            <a:r>
              <a:rPr sz="2400" spc="-53" dirty="0">
                <a:solidFill>
                  <a:srgbClr val="5E5E5E"/>
                </a:solidFill>
                <a:latin typeface="Arial"/>
                <a:cs typeface="Arial"/>
              </a:rPr>
              <a:t> </a:t>
            </a:r>
            <a:r>
              <a:rPr sz="2400" spc="-7" dirty="0">
                <a:solidFill>
                  <a:srgbClr val="5E5E5E"/>
                </a:solidFill>
                <a:latin typeface="Arial"/>
                <a:cs typeface="Arial"/>
              </a:rPr>
              <a:t>prompting</a:t>
            </a:r>
            <a:endParaRPr sz="2400" dirty="0">
              <a:latin typeface="Arial"/>
              <a:cs typeface="Arial"/>
            </a:endParaRPr>
          </a:p>
          <a:p>
            <a:pPr marL="625056" lvl="1" indent="-294669">
              <a:spcBef>
                <a:spcPts val="1216"/>
              </a:spcBef>
              <a:buClr>
                <a:srgbClr val="7570FF"/>
              </a:buClr>
              <a:buSzPct val="121666"/>
              <a:buChar char="•"/>
              <a:tabLst>
                <a:tab pos="625056" algn="l"/>
              </a:tabLst>
            </a:pPr>
            <a:r>
              <a:rPr sz="2400" spc="-7" dirty="0">
                <a:solidFill>
                  <a:srgbClr val="5E5E5E"/>
                </a:solidFill>
                <a:latin typeface="Arial"/>
                <a:cs typeface="Arial"/>
              </a:rPr>
              <a:t>Self-Consistency</a:t>
            </a:r>
            <a:endParaRPr sz="2400" dirty="0">
              <a:latin typeface="Arial"/>
              <a:cs typeface="Arial"/>
            </a:endParaRPr>
          </a:p>
          <a:p>
            <a:pPr marL="625056" lvl="1" indent="-294669">
              <a:spcBef>
                <a:spcPts val="1216"/>
              </a:spcBef>
              <a:buClr>
                <a:srgbClr val="7570FF"/>
              </a:buClr>
              <a:buSzPct val="121666"/>
              <a:buChar char="•"/>
              <a:tabLst>
                <a:tab pos="625056" algn="l"/>
              </a:tabLst>
            </a:pPr>
            <a:r>
              <a:rPr sz="2400" dirty="0">
                <a:solidFill>
                  <a:srgbClr val="5E5E5E"/>
                </a:solidFill>
                <a:latin typeface="Arial"/>
                <a:cs typeface="Arial"/>
              </a:rPr>
              <a:t>Knowledge</a:t>
            </a:r>
            <a:r>
              <a:rPr sz="2400" spc="-95" dirty="0">
                <a:solidFill>
                  <a:srgbClr val="5E5E5E"/>
                </a:solidFill>
                <a:latin typeface="Arial"/>
                <a:cs typeface="Arial"/>
              </a:rPr>
              <a:t> </a:t>
            </a:r>
            <a:r>
              <a:rPr sz="2400" dirty="0">
                <a:solidFill>
                  <a:srgbClr val="5E5E5E"/>
                </a:solidFill>
                <a:latin typeface="Arial"/>
                <a:cs typeface="Arial"/>
              </a:rPr>
              <a:t>Generation</a:t>
            </a:r>
            <a:r>
              <a:rPr sz="2400" spc="-21" dirty="0">
                <a:solidFill>
                  <a:srgbClr val="5E5E5E"/>
                </a:solidFill>
                <a:latin typeface="Arial"/>
                <a:cs typeface="Arial"/>
              </a:rPr>
              <a:t> </a:t>
            </a:r>
            <a:r>
              <a:rPr sz="2400" spc="-7" dirty="0">
                <a:solidFill>
                  <a:srgbClr val="5E5E5E"/>
                </a:solidFill>
                <a:latin typeface="Arial"/>
                <a:cs typeface="Arial"/>
              </a:rPr>
              <a:t>Prompting</a:t>
            </a:r>
            <a:endParaRPr sz="2400" dirty="0">
              <a:latin typeface="Arial"/>
              <a:cs typeface="Arial"/>
            </a:endParaRPr>
          </a:p>
          <a:p>
            <a:pPr marL="625056" lvl="1" indent="-294669">
              <a:spcBef>
                <a:spcPts val="1164"/>
              </a:spcBef>
              <a:buClr>
                <a:srgbClr val="7570FF"/>
              </a:buClr>
              <a:buSzPct val="121666"/>
              <a:buChar char="•"/>
              <a:tabLst>
                <a:tab pos="625056" algn="l"/>
              </a:tabLst>
            </a:pPr>
            <a:r>
              <a:rPr sz="2400" spc="-7" dirty="0">
                <a:solidFill>
                  <a:srgbClr val="5E5E5E"/>
                </a:solidFill>
                <a:latin typeface="Arial"/>
                <a:cs typeface="Arial"/>
              </a:rPr>
              <a:t>ReAct</a:t>
            </a:r>
            <a:endParaRPr sz="2400" dirty="0">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3CEE-0D13-B6C3-5188-261DF49E02A9}"/>
              </a:ext>
            </a:extLst>
          </p:cNvPr>
          <p:cNvSpPr>
            <a:spLocks noGrp="1"/>
          </p:cNvSpPr>
          <p:nvPr>
            <p:ph type="title"/>
          </p:nvPr>
        </p:nvSpPr>
        <p:spPr/>
        <p:txBody>
          <a:bodyPr/>
          <a:lstStyle/>
          <a:p>
            <a:r>
              <a:rPr lang="en-US" dirty="0">
                <a:solidFill>
                  <a:srgbClr val="FF0000"/>
                </a:solidFill>
              </a:rPr>
              <a:t>ICL vs </a:t>
            </a:r>
            <a:r>
              <a:rPr lang="en-US" dirty="0" err="1">
                <a:solidFill>
                  <a:srgbClr val="FF0000"/>
                </a:solidFill>
              </a:rPr>
              <a:t>CoT</a:t>
            </a:r>
            <a:endParaRPr lang="en-US" dirty="0">
              <a:solidFill>
                <a:srgbClr val="FF0000"/>
              </a:solidFill>
            </a:endParaRPr>
          </a:p>
        </p:txBody>
      </p:sp>
      <p:pic>
        <p:nvPicPr>
          <p:cNvPr id="5" name="Content Placeholder 4">
            <a:extLst>
              <a:ext uri="{FF2B5EF4-FFF2-40B4-BE49-F238E27FC236}">
                <a16:creationId xmlns:a16="http://schemas.microsoft.com/office/drawing/2014/main" id="{7739BF2F-0B3B-6018-E1C2-1F7EB6B66DF2}"/>
              </a:ext>
            </a:extLst>
          </p:cNvPr>
          <p:cNvPicPr>
            <a:picLocks noGrp="1" noChangeAspect="1"/>
          </p:cNvPicPr>
          <p:nvPr>
            <p:ph idx="1"/>
          </p:nvPr>
        </p:nvPicPr>
        <p:blipFill>
          <a:blip r:embed="rId2"/>
          <a:stretch>
            <a:fillRect/>
          </a:stretch>
        </p:blipFill>
        <p:spPr>
          <a:xfrm>
            <a:off x="30637" y="1425494"/>
            <a:ext cx="9205729" cy="3665111"/>
          </a:xfrm>
        </p:spPr>
      </p:pic>
    </p:spTree>
    <p:extLst>
      <p:ext uri="{BB962C8B-B14F-4D97-AF65-F5344CB8AC3E}">
        <p14:creationId xmlns:p14="http://schemas.microsoft.com/office/powerpoint/2010/main" val="29608356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67" dirty="0">
                <a:solidFill>
                  <a:srgbClr val="FF0000"/>
                </a:solidFill>
              </a:rPr>
              <a:t>Few-</a:t>
            </a:r>
            <a:r>
              <a:rPr spc="-46" dirty="0">
                <a:solidFill>
                  <a:srgbClr val="FF0000"/>
                </a:solidFill>
              </a:rPr>
              <a:t>shot</a:t>
            </a:r>
            <a:r>
              <a:rPr spc="-221" dirty="0">
                <a:solidFill>
                  <a:srgbClr val="FF0000"/>
                </a:solidFill>
              </a:rPr>
              <a:t> </a:t>
            </a:r>
            <a:r>
              <a:rPr spc="-25" dirty="0">
                <a:solidFill>
                  <a:srgbClr val="FF0000"/>
                </a:solidFill>
              </a:rPr>
              <a:t>Prompts</a:t>
            </a:r>
          </a:p>
        </p:txBody>
      </p:sp>
      <p:sp>
        <p:nvSpPr>
          <p:cNvPr id="3" name="object 3"/>
          <p:cNvSpPr txBox="1"/>
          <p:nvPr/>
        </p:nvSpPr>
        <p:spPr>
          <a:xfrm>
            <a:off x="460549" y="1014814"/>
            <a:ext cx="7731323" cy="699811"/>
          </a:xfrm>
          <a:prstGeom prst="rect">
            <a:avLst/>
          </a:prstGeom>
        </p:spPr>
        <p:txBody>
          <a:bodyPr vert="horz" wrap="square" lIns="0" tIns="58043" rIns="0" bIns="0" rtlCol="0">
            <a:spAutoFit/>
          </a:bodyPr>
          <a:lstStyle/>
          <a:p>
            <a:pPr marL="316993" marR="3572" indent="-308509">
              <a:lnSpc>
                <a:spcPts val="2481"/>
              </a:lnSpc>
              <a:spcBef>
                <a:spcPts val="457"/>
              </a:spcBef>
              <a:buClr>
                <a:srgbClr val="7570FF"/>
              </a:buClr>
              <a:buChar char="•"/>
              <a:tabLst>
                <a:tab pos="316993" algn="l"/>
              </a:tabLst>
            </a:pPr>
            <a:r>
              <a:rPr sz="2355" dirty="0">
                <a:solidFill>
                  <a:srgbClr val="5E5E5E"/>
                </a:solidFill>
                <a:latin typeface="Arial"/>
                <a:cs typeface="Arial"/>
              </a:rPr>
              <a:t>Few-shot</a:t>
            </a:r>
            <a:r>
              <a:rPr sz="2355" spc="18" dirty="0">
                <a:solidFill>
                  <a:srgbClr val="5E5E5E"/>
                </a:solidFill>
                <a:latin typeface="Arial"/>
                <a:cs typeface="Arial"/>
              </a:rPr>
              <a:t> </a:t>
            </a:r>
            <a:r>
              <a:rPr sz="2355" dirty="0">
                <a:solidFill>
                  <a:srgbClr val="5E5E5E"/>
                </a:solidFill>
                <a:latin typeface="Arial"/>
                <a:cs typeface="Arial"/>
              </a:rPr>
              <a:t>prompting</a:t>
            </a:r>
            <a:r>
              <a:rPr sz="2355" spc="98" dirty="0">
                <a:solidFill>
                  <a:srgbClr val="5E5E5E"/>
                </a:solidFill>
                <a:latin typeface="Arial"/>
                <a:cs typeface="Arial"/>
              </a:rPr>
              <a:t> </a:t>
            </a:r>
            <a:r>
              <a:rPr sz="2355" dirty="0">
                <a:solidFill>
                  <a:srgbClr val="5E5E5E"/>
                </a:solidFill>
                <a:latin typeface="Arial"/>
                <a:cs typeface="Arial"/>
              </a:rPr>
              <a:t>allows</a:t>
            </a:r>
            <a:r>
              <a:rPr sz="2355" spc="14" dirty="0">
                <a:solidFill>
                  <a:srgbClr val="5E5E5E"/>
                </a:solidFill>
                <a:latin typeface="Arial"/>
                <a:cs typeface="Arial"/>
              </a:rPr>
              <a:t> </a:t>
            </a:r>
            <a:r>
              <a:rPr sz="2355" dirty="0">
                <a:solidFill>
                  <a:srgbClr val="5E5E5E"/>
                </a:solidFill>
                <a:latin typeface="Arial"/>
                <a:cs typeface="Arial"/>
              </a:rPr>
              <a:t>us</a:t>
            </a:r>
            <a:r>
              <a:rPr sz="2355" spc="25" dirty="0">
                <a:solidFill>
                  <a:srgbClr val="5E5E5E"/>
                </a:solidFill>
                <a:latin typeface="Arial"/>
                <a:cs typeface="Arial"/>
              </a:rPr>
              <a:t> </a:t>
            </a:r>
            <a:r>
              <a:rPr sz="2355" dirty="0">
                <a:solidFill>
                  <a:srgbClr val="5E5E5E"/>
                </a:solidFill>
                <a:latin typeface="Arial"/>
                <a:cs typeface="Arial"/>
              </a:rPr>
              <a:t>to</a:t>
            </a:r>
            <a:r>
              <a:rPr sz="2355" spc="46" dirty="0">
                <a:solidFill>
                  <a:srgbClr val="5E5E5E"/>
                </a:solidFill>
                <a:latin typeface="Arial"/>
                <a:cs typeface="Arial"/>
              </a:rPr>
              <a:t> </a:t>
            </a:r>
            <a:r>
              <a:rPr sz="2355" dirty="0">
                <a:solidFill>
                  <a:srgbClr val="5E5E5E"/>
                </a:solidFill>
                <a:latin typeface="Arial"/>
                <a:cs typeface="Arial"/>
              </a:rPr>
              <a:t>provide</a:t>
            </a:r>
            <a:r>
              <a:rPr sz="2355" spc="46" dirty="0">
                <a:solidFill>
                  <a:srgbClr val="5E5E5E"/>
                </a:solidFill>
                <a:latin typeface="Arial"/>
                <a:cs typeface="Arial"/>
              </a:rPr>
              <a:t> </a:t>
            </a:r>
            <a:r>
              <a:rPr sz="2355" b="1" dirty="0">
                <a:solidFill>
                  <a:srgbClr val="5E5E5E"/>
                </a:solidFill>
                <a:latin typeface="Arial"/>
                <a:cs typeface="Arial"/>
              </a:rPr>
              <a:t>exemplars</a:t>
            </a:r>
            <a:r>
              <a:rPr sz="2355" b="1" spc="148" dirty="0">
                <a:solidFill>
                  <a:srgbClr val="5E5E5E"/>
                </a:solidFill>
                <a:latin typeface="Arial"/>
                <a:cs typeface="Arial"/>
              </a:rPr>
              <a:t> </a:t>
            </a:r>
            <a:r>
              <a:rPr sz="2355" spc="-18" dirty="0">
                <a:solidFill>
                  <a:srgbClr val="5E5E5E"/>
                </a:solidFill>
                <a:latin typeface="Arial"/>
                <a:cs typeface="Arial"/>
              </a:rPr>
              <a:t>in </a:t>
            </a:r>
            <a:r>
              <a:rPr sz="2355" dirty="0">
                <a:solidFill>
                  <a:srgbClr val="5E5E5E"/>
                </a:solidFill>
                <a:latin typeface="Arial"/>
                <a:cs typeface="Arial"/>
              </a:rPr>
              <a:t>prompts</a:t>
            </a:r>
            <a:r>
              <a:rPr sz="2355" spc="53" dirty="0">
                <a:solidFill>
                  <a:srgbClr val="5E5E5E"/>
                </a:solidFill>
                <a:latin typeface="Arial"/>
                <a:cs typeface="Arial"/>
              </a:rPr>
              <a:t> </a:t>
            </a:r>
            <a:r>
              <a:rPr sz="2355" dirty="0">
                <a:solidFill>
                  <a:srgbClr val="5E5E5E"/>
                </a:solidFill>
                <a:latin typeface="Arial"/>
                <a:cs typeface="Arial"/>
              </a:rPr>
              <a:t>to</a:t>
            </a:r>
            <a:r>
              <a:rPr sz="2355" spc="80" dirty="0">
                <a:solidFill>
                  <a:srgbClr val="5E5E5E"/>
                </a:solidFill>
                <a:latin typeface="Arial"/>
                <a:cs typeface="Arial"/>
              </a:rPr>
              <a:t> </a:t>
            </a:r>
            <a:r>
              <a:rPr sz="2355" dirty="0">
                <a:solidFill>
                  <a:srgbClr val="5E5E5E"/>
                </a:solidFill>
                <a:latin typeface="Arial"/>
                <a:cs typeface="Arial"/>
              </a:rPr>
              <a:t>steer</a:t>
            </a:r>
            <a:r>
              <a:rPr sz="2355" spc="25" dirty="0">
                <a:solidFill>
                  <a:srgbClr val="5E5E5E"/>
                </a:solidFill>
                <a:latin typeface="Arial"/>
                <a:cs typeface="Arial"/>
              </a:rPr>
              <a:t> </a:t>
            </a:r>
            <a:r>
              <a:rPr sz="2355" dirty="0">
                <a:solidFill>
                  <a:srgbClr val="5E5E5E"/>
                </a:solidFill>
                <a:latin typeface="Arial"/>
                <a:cs typeface="Arial"/>
              </a:rPr>
              <a:t>the</a:t>
            </a:r>
            <a:r>
              <a:rPr sz="2355" spc="77" dirty="0">
                <a:solidFill>
                  <a:srgbClr val="5E5E5E"/>
                </a:solidFill>
                <a:latin typeface="Arial"/>
                <a:cs typeface="Arial"/>
              </a:rPr>
              <a:t> </a:t>
            </a:r>
            <a:r>
              <a:rPr sz="2355" dirty="0">
                <a:solidFill>
                  <a:srgbClr val="5E5E5E"/>
                </a:solidFill>
                <a:latin typeface="Arial"/>
                <a:cs typeface="Arial"/>
              </a:rPr>
              <a:t>model</a:t>
            </a:r>
            <a:r>
              <a:rPr sz="2355" spc="77" dirty="0">
                <a:solidFill>
                  <a:srgbClr val="5E5E5E"/>
                </a:solidFill>
                <a:latin typeface="Arial"/>
                <a:cs typeface="Arial"/>
              </a:rPr>
              <a:t> </a:t>
            </a:r>
            <a:r>
              <a:rPr sz="2355" dirty="0">
                <a:solidFill>
                  <a:srgbClr val="5E5E5E"/>
                </a:solidFill>
                <a:latin typeface="Arial"/>
                <a:cs typeface="Arial"/>
              </a:rPr>
              <a:t>towards</a:t>
            </a:r>
            <a:r>
              <a:rPr sz="2355" spc="53" dirty="0">
                <a:solidFill>
                  <a:srgbClr val="5E5E5E"/>
                </a:solidFill>
                <a:latin typeface="Arial"/>
                <a:cs typeface="Arial"/>
              </a:rPr>
              <a:t> </a:t>
            </a:r>
            <a:r>
              <a:rPr sz="2355" dirty="0">
                <a:solidFill>
                  <a:srgbClr val="5E5E5E"/>
                </a:solidFill>
                <a:latin typeface="Arial"/>
                <a:cs typeface="Arial"/>
              </a:rPr>
              <a:t>better</a:t>
            </a:r>
            <a:r>
              <a:rPr sz="2355" spc="25" dirty="0">
                <a:solidFill>
                  <a:srgbClr val="5E5E5E"/>
                </a:solidFill>
                <a:latin typeface="Arial"/>
                <a:cs typeface="Arial"/>
              </a:rPr>
              <a:t> </a:t>
            </a:r>
            <a:r>
              <a:rPr sz="2355" spc="-7" dirty="0">
                <a:solidFill>
                  <a:srgbClr val="5E5E5E"/>
                </a:solidFill>
                <a:latin typeface="Arial"/>
                <a:cs typeface="Arial"/>
              </a:rPr>
              <a:t>performance</a:t>
            </a:r>
            <a:endParaRPr sz="2355">
              <a:latin typeface="Arial"/>
              <a:cs typeface="Arial"/>
            </a:endParaRPr>
          </a:p>
        </p:txBody>
      </p:sp>
      <p:pic>
        <p:nvPicPr>
          <p:cNvPr id="16" name="Picture 15">
            <a:extLst>
              <a:ext uri="{FF2B5EF4-FFF2-40B4-BE49-F238E27FC236}">
                <a16:creationId xmlns:a16="http://schemas.microsoft.com/office/drawing/2014/main" id="{A41FDA3C-0FE8-23BE-E991-515408649006}"/>
              </a:ext>
            </a:extLst>
          </p:cNvPr>
          <p:cNvPicPr>
            <a:picLocks noChangeAspect="1"/>
          </p:cNvPicPr>
          <p:nvPr/>
        </p:nvPicPr>
        <p:blipFill>
          <a:blip r:embed="rId2"/>
          <a:stretch>
            <a:fillRect/>
          </a:stretch>
        </p:blipFill>
        <p:spPr>
          <a:xfrm>
            <a:off x="228600" y="1791374"/>
            <a:ext cx="7772400" cy="4373145"/>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49" y="114511"/>
            <a:ext cx="6292304" cy="565720"/>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3600" spc="-56" dirty="0">
                <a:solidFill>
                  <a:srgbClr val="FF0000"/>
                </a:solidFill>
              </a:rPr>
              <a:t>Chain-</a:t>
            </a:r>
            <a:r>
              <a:rPr sz="3600" spc="-60" dirty="0">
                <a:solidFill>
                  <a:srgbClr val="FF0000"/>
                </a:solidFill>
              </a:rPr>
              <a:t>of-</a:t>
            </a:r>
            <a:r>
              <a:rPr sz="3600" spc="-56" dirty="0">
                <a:solidFill>
                  <a:srgbClr val="FF0000"/>
                </a:solidFill>
              </a:rPr>
              <a:t>Thought</a:t>
            </a:r>
            <a:r>
              <a:rPr sz="3600" spc="-243" dirty="0">
                <a:solidFill>
                  <a:srgbClr val="FF0000"/>
                </a:solidFill>
              </a:rPr>
              <a:t> </a:t>
            </a:r>
            <a:r>
              <a:rPr sz="3600" spc="-53" dirty="0">
                <a:solidFill>
                  <a:srgbClr val="FF0000"/>
                </a:solidFill>
              </a:rPr>
              <a:t>(CoT)</a:t>
            </a:r>
            <a:r>
              <a:rPr sz="3600" spc="-285" dirty="0">
                <a:solidFill>
                  <a:srgbClr val="FF0000"/>
                </a:solidFill>
              </a:rPr>
              <a:t> </a:t>
            </a:r>
            <a:r>
              <a:rPr sz="3600" spc="-7" dirty="0">
                <a:solidFill>
                  <a:srgbClr val="FF0000"/>
                </a:solidFill>
              </a:rPr>
              <a:t>Prompting</a:t>
            </a:r>
          </a:p>
        </p:txBody>
      </p:sp>
      <p:grpSp>
        <p:nvGrpSpPr>
          <p:cNvPr id="3" name="object 3"/>
          <p:cNvGrpSpPr/>
          <p:nvPr/>
        </p:nvGrpSpPr>
        <p:grpSpPr>
          <a:xfrm>
            <a:off x="898506" y="3611791"/>
            <a:ext cx="7351365" cy="2597200"/>
            <a:chOff x="1277874" y="5136769"/>
            <a:chExt cx="10455275" cy="3693795"/>
          </a:xfrm>
        </p:grpSpPr>
        <p:sp>
          <p:nvSpPr>
            <p:cNvPr id="4" name="object 4"/>
            <p:cNvSpPr/>
            <p:nvPr/>
          </p:nvSpPr>
          <p:spPr>
            <a:xfrm>
              <a:off x="1304925" y="5163820"/>
              <a:ext cx="10391775" cy="3630295"/>
            </a:xfrm>
            <a:custGeom>
              <a:avLst/>
              <a:gdLst/>
              <a:ahLst/>
              <a:cxnLst/>
              <a:rect l="l" t="t" r="r" b="b"/>
              <a:pathLst>
                <a:path w="10391775" h="3630295">
                  <a:moveTo>
                    <a:pt x="10285476" y="126"/>
                  </a:moveTo>
                  <a:lnTo>
                    <a:pt x="10259060" y="0"/>
                  </a:lnTo>
                  <a:lnTo>
                    <a:pt x="105918" y="126"/>
                  </a:lnTo>
                  <a:lnTo>
                    <a:pt x="67818" y="2666"/>
                  </a:lnTo>
                  <a:lnTo>
                    <a:pt x="25146" y="25272"/>
                  </a:lnTo>
                  <a:lnTo>
                    <a:pt x="2666" y="67944"/>
                  </a:lnTo>
                  <a:lnTo>
                    <a:pt x="0" y="106171"/>
                  </a:lnTo>
                  <a:lnTo>
                    <a:pt x="0" y="3523526"/>
                  </a:lnTo>
                  <a:lnTo>
                    <a:pt x="2666" y="3561689"/>
                  </a:lnTo>
                  <a:lnTo>
                    <a:pt x="25146" y="3604425"/>
                  </a:lnTo>
                  <a:lnTo>
                    <a:pt x="67818" y="3626954"/>
                  </a:lnTo>
                  <a:lnTo>
                    <a:pt x="105918" y="3629596"/>
                  </a:lnTo>
                  <a:lnTo>
                    <a:pt x="10259060" y="3629698"/>
                  </a:lnTo>
                  <a:lnTo>
                    <a:pt x="10306685" y="3628885"/>
                  </a:lnTo>
                  <a:lnTo>
                    <a:pt x="10352532" y="3615372"/>
                  </a:lnTo>
                  <a:lnTo>
                    <a:pt x="10384917" y="3574935"/>
                  </a:lnTo>
                  <a:lnTo>
                    <a:pt x="10391267" y="3523526"/>
                  </a:lnTo>
                  <a:lnTo>
                    <a:pt x="10391267" y="106171"/>
                  </a:lnTo>
                  <a:lnTo>
                    <a:pt x="10377170" y="38862"/>
                  </a:lnTo>
                  <a:lnTo>
                    <a:pt x="10336784" y="6476"/>
                  </a:lnTo>
                  <a:lnTo>
                    <a:pt x="10285476" y="126"/>
                  </a:lnTo>
                  <a:close/>
                </a:path>
              </a:pathLst>
            </a:custGeom>
            <a:solidFill>
              <a:srgbClr val="F1F1F1"/>
            </a:solidFill>
          </p:spPr>
          <p:txBody>
            <a:bodyPr wrap="square" lIns="0" tIns="0" rIns="0" bIns="0" rtlCol="0"/>
            <a:lstStyle/>
            <a:p>
              <a:endParaRPr sz="1125"/>
            </a:p>
          </p:txBody>
        </p:sp>
        <p:sp>
          <p:nvSpPr>
            <p:cNvPr id="5" name="object 5"/>
            <p:cNvSpPr/>
            <p:nvPr/>
          </p:nvSpPr>
          <p:spPr>
            <a:xfrm>
              <a:off x="1309624" y="5168519"/>
              <a:ext cx="10391775" cy="3630295"/>
            </a:xfrm>
            <a:custGeom>
              <a:avLst/>
              <a:gdLst/>
              <a:ahLst/>
              <a:cxnLst/>
              <a:rect l="l" t="t" r="r" b="b"/>
              <a:pathLst>
                <a:path w="10391775" h="3630295">
                  <a:moveTo>
                    <a:pt x="132460" y="0"/>
                  </a:moveTo>
                  <a:lnTo>
                    <a:pt x="10259314" y="0"/>
                  </a:lnTo>
                  <a:lnTo>
                    <a:pt x="10285603" y="126"/>
                  </a:lnTo>
                  <a:lnTo>
                    <a:pt x="10323703" y="2793"/>
                  </a:lnTo>
                  <a:lnTo>
                    <a:pt x="10366375" y="25272"/>
                  </a:lnTo>
                  <a:lnTo>
                    <a:pt x="10388854" y="68071"/>
                  </a:lnTo>
                  <a:lnTo>
                    <a:pt x="10391521" y="106171"/>
                  </a:lnTo>
                  <a:lnTo>
                    <a:pt x="10391648" y="132587"/>
                  </a:lnTo>
                  <a:lnTo>
                    <a:pt x="10391648" y="3497211"/>
                  </a:lnTo>
                  <a:lnTo>
                    <a:pt x="10390759" y="3544862"/>
                  </a:lnTo>
                  <a:lnTo>
                    <a:pt x="10377297" y="3590861"/>
                  </a:lnTo>
                  <a:lnTo>
                    <a:pt x="10336911" y="3623271"/>
                  </a:lnTo>
                  <a:lnTo>
                    <a:pt x="10285603" y="3629659"/>
                  </a:lnTo>
                  <a:lnTo>
                    <a:pt x="10259314" y="3629761"/>
                  </a:lnTo>
                  <a:lnTo>
                    <a:pt x="132460" y="3629761"/>
                  </a:lnTo>
                  <a:lnTo>
                    <a:pt x="84835" y="3628948"/>
                  </a:lnTo>
                  <a:lnTo>
                    <a:pt x="38862" y="3615435"/>
                  </a:lnTo>
                  <a:lnTo>
                    <a:pt x="6603" y="3574999"/>
                  </a:lnTo>
                  <a:lnTo>
                    <a:pt x="126" y="3523589"/>
                  </a:lnTo>
                  <a:lnTo>
                    <a:pt x="0" y="3497211"/>
                  </a:lnTo>
                  <a:lnTo>
                    <a:pt x="0" y="132587"/>
                  </a:lnTo>
                  <a:lnTo>
                    <a:pt x="888" y="84962"/>
                  </a:lnTo>
                  <a:lnTo>
                    <a:pt x="14350" y="38988"/>
                  </a:lnTo>
                  <a:lnTo>
                    <a:pt x="54737" y="6603"/>
                  </a:lnTo>
                  <a:lnTo>
                    <a:pt x="106044" y="126"/>
                  </a:lnTo>
                  <a:lnTo>
                    <a:pt x="132460" y="0"/>
                  </a:lnTo>
                  <a:close/>
                </a:path>
              </a:pathLst>
            </a:custGeom>
            <a:ln w="63500">
              <a:solidFill>
                <a:srgbClr val="6C6BE7"/>
              </a:solidFill>
            </a:ln>
          </p:spPr>
          <p:txBody>
            <a:bodyPr wrap="square" lIns="0" tIns="0" rIns="0" bIns="0" rtlCol="0"/>
            <a:lstStyle/>
            <a:p>
              <a:endParaRPr sz="1125"/>
            </a:p>
          </p:txBody>
        </p:sp>
        <p:sp>
          <p:nvSpPr>
            <p:cNvPr id="6" name="object 6"/>
            <p:cNvSpPr/>
            <p:nvPr/>
          </p:nvSpPr>
          <p:spPr>
            <a:xfrm>
              <a:off x="1685925" y="7967979"/>
              <a:ext cx="9639300" cy="31750"/>
            </a:xfrm>
            <a:custGeom>
              <a:avLst/>
              <a:gdLst/>
              <a:ahLst/>
              <a:cxnLst/>
              <a:rect l="l" t="t" r="r" b="b"/>
              <a:pathLst>
                <a:path w="9639300" h="31750">
                  <a:moveTo>
                    <a:pt x="0" y="31750"/>
                  </a:moveTo>
                  <a:lnTo>
                    <a:pt x="9638792" y="31750"/>
                  </a:lnTo>
                  <a:lnTo>
                    <a:pt x="9638792" y="0"/>
                  </a:lnTo>
                  <a:lnTo>
                    <a:pt x="0" y="0"/>
                  </a:lnTo>
                  <a:lnTo>
                    <a:pt x="0" y="31750"/>
                  </a:lnTo>
                  <a:close/>
                </a:path>
              </a:pathLst>
            </a:custGeom>
            <a:solidFill>
              <a:srgbClr val="ACEBA1"/>
            </a:solidFill>
          </p:spPr>
          <p:txBody>
            <a:bodyPr wrap="square" lIns="0" tIns="0" rIns="0" bIns="0" rtlCol="0"/>
            <a:lstStyle/>
            <a:p>
              <a:endParaRPr sz="1125"/>
            </a:p>
          </p:txBody>
        </p:sp>
      </p:grpSp>
      <p:sp>
        <p:nvSpPr>
          <p:cNvPr id="7" name="object 7"/>
          <p:cNvSpPr txBox="1"/>
          <p:nvPr/>
        </p:nvSpPr>
        <p:spPr>
          <a:xfrm>
            <a:off x="1177825" y="4161904"/>
            <a:ext cx="1050131"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8,</a:t>
            </a:r>
            <a:r>
              <a:rPr sz="1512" spc="-39" dirty="0">
                <a:latin typeface="Courier New"/>
                <a:cs typeface="Courier New"/>
              </a:rPr>
              <a:t> </a:t>
            </a:r>
            <a:r>
              <a:rPr sz="1512" dirty="0">
                <a:latin typeface="Courier New"/>
                <a:cs typeface="Courier New"/>
              </a:rPr>
              <a:t>9,</a:t>
            </a:r>
            <a:r>
              <a:rPr sz="1512" spc="18" dirty="0">
                <a:latin typeface="Courier New"/>
                <a:cs typeface="Courier New"/>
              </a:rPr>
              <a:t> </a:t>
            </a:r>
            <a:r>
              <a:rPr sz="1512" spc="-18" dirty="0">
                <a:latin typeface="Courier New"/>
                <a:cs typeface="Courier New"/>
              </a:rPr>
              <a:t>15,</a:t>
            </a:r>
            <a:endParaRPr sz="1512">
              <a:latin typeface="Courier New"/>
              <a:cs typeface="Courier New"/>
            </a:endParaRPr>
          </a:p>
        </p:txBody>
      </p:sp>
      <p:sp>
        <p:nvSpPr>
          <p:cNvPr id="8" name="object 8"/>
          <p:cNvSpPr txBox="1"/>
          <p:nvPr/>
        </p:nvSpPr>
        <p:spPr>
          <a:xfrm>
            <a:off x="2346276" y="4135115"/>
            <a:ext cx="1050131"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12,</a:t>
            </a:r>
            <a:r>
              <a:rPr sz="1512" spc="-53" dirty="0">
                <a:latin typeface="Courier New"/>
                <a:cs typeface="Courier New"/>
              </a:rPr>
              <a:t> </a:t>
            </a:r>
            <a:r>
              <a:rPr sz="1512" dirty="0">
                <a:latin typeface="Courier New"/>
                <a:cs typeface="Courier New"/>
              </a:rPr>
              <a:t>2,</a:t>
            </a:r>
            <a:r>
              <a:rPr sz="1512" spc="7" dirty="0">
                <a:latin typeface="Courier New"/>
                <a:cs typeface="Courier New"/>
              </a:rPr>
              <a:t> </a:t>
            </a:r>
            <a:r>
              <a:rPr sz="1512" spc="-18" dirty="0">
                <a:latin typeface="Courier New"/>
                <a:cs typeface="Courier New"/>
              </a:rPr>
              <a:t>1.</a:t>
            </a:r>
            <a:endParaRPr sz="1512">
              <a:latin typeface="Courier New"/>
              <a:cs typeface="Courier New"/>
            </a:endParaRPr>
          </a:p>
        </p:txBody>
      </p:sp>
      <p:sp>
        <p:nvSpPr>
          <p:cNvPr id="9" name="object 9"/>
          <p:cNvSpPr txBox="1"/>
          <p:nvPr/>
        </p:nvSpPr>
        <p:spPr>
          <a:xfrm>
            <a:off x="460549" y="1014814"/>
            <a:ext cx="8128248" cy="3227106"/>
          </a:xfrm>
          <a:prstGeom prst="rect">
            <a:avLst/>
          </a:prstGeom>
        </p:spPr>
        <p:txBody>
          <a:bodyPr vert="horz" wrap="square" lIns="0" tIns="58043" rIns="0" bIns="0" rtlCol="0">
            <a:spAutoFit/>
          </a:bodyPr>
          <a:lstStyle/>
          <a:p>
            <a:pPr marL="316993" marR="747388" indent="-308509">
              <a:lnSpc>
                <a:spcPts val="2481"/>
              </a:lnSpc>
              <a:spcBef>
                <a:spcPts val="457"/>
              </a:spcBef>
              <a:buClr>
                <a:srgbClr val="7570FF"/>
              </a:buClr>
              <a:buChar char="•"/>
              <a:tabLst>
                <a:tab pos="316993" algn="l"/>
              </a:tabLst>
            </a:pPr>
            <a:r>
              <a:rPr sz="2355" dirty="0">
                <a:solidFill>
                  <a:srgbClr val="5E5E5E"/>
                </a:solidFill>
                <a:latin typeface="Arial"/>
                <a:cs typeface="Arial"/>
              </a:rPr>
              <a:t>Prompting</a:t>
            </a:r>
            <a:r>
              <a:rPr sz="2355" spc="67" dirty="0">
                <a:solidFill>
                  <a:srgbClr val="5E5E5E"/>
                </a:solidFill>
                <a:latin typeface="Arial"/>
                <a:cs typeface="Arial"/>
              </a:rPr>
              <a:t> </a:t>
            </a:r>
            <a:r>
              <a:rPr sz="2355" dirty="0">
                <a:solidFill>
                  <a:srgbClr val="5E5E5E"/>
                </a:solidFill>
                <a:latin typeface="Arial"/>
                <a:cs typeface="Arial"/>
              </a:rPr>
              <a:t>can</a:t>
            </a:r>
            <a:r>
              <a:rPr sz="2355" spc="67" dirty="0">
                <a:solidFill>
                  <a:srgbClr val="5E5E5E"/>
                </a:solidFill>
                <a:latin typeface="Arial"/>
                <a:cs typeface="Arial"/>
              </a:rPr>
              <a:t> </a:t>
            </a:r>
            <a:r>
              <a:rPr sz="2355" dirty="0">
                <a:solidFill>
                  <a:srgbClr val="5E5E5E"/>
                </a:solidFill>
                <a:latin typeface="Arial"/>
                <a:cs typeface="Arial"/>
              </a:rPr>
              <a:t>be</a:t>
            </a:r>
            <a:r>
              <a:rPr sz="2355" spc="70" dirty="0">
                <a:solidFill>
                  <a:srgbClr val="5E5E5E"/>
                </a:solidFill>
                <a:latin typeface="Arial"/>
                <a:cs typeface="Arial"/>
              </a:rPr>
              <a:t> </a:t>
            </a:r>
            <a:r>
              <a:rPr sz="2355" dirty="0">
                <a:solidFill>
                  <a:srgbClr val="5E5E5E"/>
                </a:solidFill>
                <a:latin typeface="Arial"/>
                <a:cs typeface="Arial"/>
              </a:rPr>
              <a:t>further</a:t>
            </a:r>
            <a:r>
              <a:rPr sz="2355" spc="11" dirty="0">
                <a:solidFill>
                  <a:srgbClr val="5E5E5E"/>
                </a:solidFill>
                <a:latin typeface="Arial"/>
                <a:cs typeface="Arial"/>
              </a:rPr>
              <a:t> </a:t>
            </a:r>
            <a:r>
              <a:rPr sz="2355" dirty="0">
                <a:solidFill>
                  <a:srgbClr val="5E5E5E"/>
                </a:solidFill>
                <a:latin typeface="Arial"/>
                <a:cs typeface="Arial"/>
              </a:rPr>
              <a:t>improved</a:t>
            </a:r>
            <a:r>
              <a:rPr sz="2355" spc="70" dirty="0">
                <a:solidFill>
                  <a:srgbClr val="5E5E5E"/>
                </a:solidFill>
                <a:latin typeface="Arial"/>
                <a:cs typeface="Arial"/>
              </a:rPr>
              <a:t> </a:t>
            </a:r>
            <a:r>
              <a:rPr sz="2355" dirty="0">
                <a:solidFill>
                  <a:srgbClr val="5E5E5E"/>
                </a:solidFill>
                <a:latin typeface="Arial"/>
                <a:cs typeface="Arial"/>
              </a:rPr>
              <a:t>by</a:t>
            </a:r>
            <a:r>
              <a:rPr sz="2355" spc="98" dirty="0">
                <a:solidFill>
                  <a:srgbClr val="5E5E5E"/>
                </a:solidFill>
                <a:latin typeface="Arial"/>
                <a:cs typeface="Arial"/>
              </a:rPr>
              <a:t> </a:t>
            </a:r>
            <a:r>
              <a:rPr sz="2355" dirty="0">
                <a:solidFill>
                  <a:srgbClr val="5E5E5E"/>
                </a:solidFill>
                <a:latin typeface="Arial"/>
                <a:cs typeface="Arial"/>
              </a:rPr>
              <a:t>instructing</a:t>
            </a:r>
            <a:r>
              <a:rPr sz="2355" spc="21" dirty="0">
                <a:solidFill>
                  <a:srgbClr val="5E5E5E"/>
                </a:solidFill>
                <a:latin typeface="Arial"/>
                <a:cs typeface="Arial"/>
              </a:rPr>
              <a:t> </a:t>
            </a:r>
            <a:r>
              <a:rPr sz="2355" spc="-18" dirty="0">
                <a:solidFill>
                  <a:srgbClr val="5E5E5E"/>
                </a:solidFill>
                <a:latin typeface="Arial"/>
                <a:cs typeface="Arial"/>
              </a:rPr>
              <a:t>the </a:t>
            </a:r>
            <a:r>
              <a:rPr sz="2355" dirty="0">
                <a:solidFill>
                  <a:srgbClr val="5E5E5E"/>
                </a:solidFill>
                <a:latin typeface="Arial"/>
                <a:cs typeface="Arial"/>
              </a:rPr>
              <a:t>model</a:t>
            </a:r>
            <a:r>
              <a:rPr sz="2355" spc="46" dirty="0">
                <a:solidFill>
                  <a:srgbClr val="5E5E5E"/>
                </a:solidFill>
                <a:latin typeface="Arial"/>
                <a:cs typeface="Arial"/>
              </a:rPr>
              <a:t> </a:t>
            </a:r>
            <a:r>
              <a:rPr sz="2355" dirty="0">
                <a:solidFill>
                  <a:srgbClr val="5E5E5E"/>
                </a:solidFill>
                <a:latin typeface="Arial"/>
                <a:cs typeface="Arial"/>
              </a:rPr>
              <a:t>to</a:t>
            </a:r>
            <a:r>
              <a:rPr sz="2355" spc="-7" dirty="0">
                <a:solidFill>
                  <a:srgbClr val="5E5E5E"/>
                </a:solidFill>
                <a:latin typeface="Arial"/>
                <a:cs typeface="Arial"/>
              </a:rPr>
              <a:t> </a:t>
            </a:r>
            <a:r>
              <a:rPr sz="2355" dirty="0">
                <a:solidFill>
                  <a:srgbClr val="5E5E5E"/>
                </a:solidFill>
                <a:latin typeface="Arial"/>
                <a:cs typeface="Arial"/>
              </a:rPr>
              <a:t>reason</a:t>
            </a:r>
            <a:r>
              <a:rPr sz="2355" spc="105" dirty="0">
                <a:solidFill>
                  <a:srgbClr val="5E5E5E"/>
                </a:solidFill>
                <a:latin typeface="Arial"/>
                <a:cs typeface="Arial"/>
              </a:rPr>
              <a:t> </a:t>
            </a:r>
            <a:r>
              <a:rPr sz="2355" dirty="0">
                <a:solidFill>
                  <a:srgbClr val="5E5E5E"/>
                </a:solidFill>
                <a:latin typeface="Arial"/>
                <a:cs typeface="Arial"/>
              </a:rPr>
              <a:t>about</a:t>
            </a:r>
            <a:r>
              <a:rPr sz="2355" spc="25" dirty="0">
                <a:solidFill>
                  <a:srgbClr val="5E5E5E"/>
                </a:solidFill>
                <a:latin typeface="Arial"/>
                <a:cs typeface="Arial"/>
              </a:rPr>
              <a:t> </a:t>
            </a:r>
            <a:r>
              <a:rPr sz="2355" dirty="0">
                <a:solidFill>
                  <a:srgbClr val="5E5E5E"/>
                </a:solidFill>
                <a:latin typeface="Arial"/>
                <a:cs typeface="Arial"/>
              </a:rPr>
              <a:t>the</a:t>
            </a:r>
            <a:r>
              <a:rPr sz="2355" spc="49" dirty="0">
                <a:solidFill>
                  <a:srgbClr val="5E5E5E"/>
                </a:solidFill>
                <a:latin typeface="Arial"/>
                <a:cs typeface="Arial"/>
              </a:rPr>
              <a:t> </a:t>
            </a:r>
            <a:r>
              <a:rPr sz="2355" dirty="0">
                <a:solidFill>
                  <a:srgbClr val="5E5E5E"/>
                </a:solidFill>
                <a:latin typeface="Arial"/>
                <a:cs typeface="Arial"/>
              </a:rPr>
              <a:t>task</a:t>
            </a:r>
            <a:r>
              <a:rPr sz="2355" spc="28" dirty="0">
                <a:solidFill>
                  <a:srgbClr val="5E5E5E"/>
                </a:solidFill>
                <a:latin typeface="Arial"/>
                <a:cs typeface="Arial"/>
              </a:rPr>
              <a:t> </a:t>
            </a:r>
            <a:r>
              <a:rPr sz="2355" dirty="0">
                <a:solidFill>
                  <a:srgbClr val="5E5E5E"/>
                </a:solidFill>
                <a:latin typeface="Arial"/>
                <a:cs typeface="Arial"/>
              </a:rPr>
              <a:t>when</a:t>
            </a:r>
            <a:r>
              <a:rPr sz="2355" spc="46" dirty="0">
                <a:solidFill>
                  <a:srgbClr val="5E5E5E"/>
                </a:solidFill>
                <a:latin typeface="Arial"/>
                <a:cs typeface="Arial"/>
              </a:rPr>
              <a:t> </a:t>
            </a:r>
            <a:r>
              <a:rPr sz="2355" spc="-7" dirty="0">
                <a:solidFill>
                  <a:srgbClr val="5E5E5E"/>
                </a:solidFill>
                <a:latin typeface="Arial"/>
                <a:cs typeface="Arial"/>
              </a:rPr>
              <a:t>responding</a:t>
            </a:r>
            <a:endParaRPr sz="2355">
              <a:latin typeface="Arial"/>
              <a:cs typeface="Arial"/>
            </a:endParaRPr>
          </a:p>
          <a:p>
            <a:pPr marL="625056" lvl="1" indent="-294669">
              <a:spcBef>
                <a:spcPts val="1143"/>
              </a:spcBef>
              <a:buClr>
                <a:srgbClr val="7570FF"/>
              </a:buClr>
              <a:buSzPct val="121666"/>
              <a:buChar char="•"/>
              <a:tabLst>
                <a:tab pos="625056" algn="l"/>
              </a:tabLst>
            </a:pPr>
            <a:r>
              <a:rPr sz="2109" dirty="0">
                <a:solidFill>
                  <a:srgbClr val="5E5E5E"/>
                </a:solidFill>
                <a:latin typeface="Arial"/>
                <a:cs typeface="Arial"/>
              </a:rPr>
              <a:t>This</a:t>
            </a:r>
            <a:r>
              <a:rPr sz="2109" spc="14" dirty="0">
                <a:solidFill>
                  <a:srgbClr val="5E5E5E"/>
                </a:solidFill>
                <a:latin typeface="Arial"/>
                <a:cs typeface="Arial"/>
              </a:rPr>
              <a:t> </a:t>
            </a:r>
            <a:r>
              <a:rPr sz="2109" dirty="0">
                <a:solidFill>
                  <a:srgbClr val="5E5E5E"/>
                </a:solidFill>
                <a:latin typeface="Arial"/>
                <a:cs typeface="Arial"/>
              </a:rPr>
              <a:t>is</a:t>
            </a:r>
            <a:r>
              <a:rPr sz="2109" spc="-102" dirty="0">
                <a:solidFill>
                  <a:srgbClr val="5E5E5E"/>
                </a:solidFill>
                <a:latin typeface="Arial"/>
                <a:cs typeface="Arial"/>
              </a:rPr>
              <a:t> </a:t>
            </a:r>
            <a:r>
              <a:rPr sz="2109" dirty="0">
                <a:solidFill>
                  <a:srgbClr val="5E5E5E"/>
                </a:solidFill>
                <a:latin typeface="Arial"/>
                <a:cs typeface="Arial"/>
              </a:rPr>
              <a:t>very</a:t>
            </a:r>
            <a:r>
              <a:rPr sz="2109" spc="-14" dirty="0">
                <a:solidFill>
                  <a:srgbClr val="5E5E5E"/>
                </a:solidFill>
                <a:latin typeface="Arial"/>
                <a:cs typeface="Arial"/>
              </a:rPr>
              <a:t> </a:t>
            </a:r>
            <a:r>
              <a:rPr sz="2109" dirty="0">
                <a:solidFill>
                  <a:srgbClr val="5E5E5E"/>
                </a:solidFill>
                <a:latin typeface="Arial"/>
                <a:cs typeface="Arial"/>
              </a:rPr>
              <a:t>useful</a:t>
            </a:r>
            <a:r>
              <a:rPr sz="2109" spc="35" dirty="0">
                <a:solidFill>
                  <a:srgbClr val="5E5E5E"/>
                </a:solidFill>
                <a:latin typeface="Arial"/>
                <a:cs typeface="Arial"/>
              </a:rPr>
              <a:t> </a:t>
            </a:r>
            <a:r>
              <a:rPr sz="2109" dirty="0">
                <a:solidFill>
                  <a:srgbClr val="5E5E5E"/>
                </a:solidFill>
                <a:latin typeface="Arial"/>
                <a:cs typeface="Arial"/>
              </a:rPr>
              <a:t>for</a:t>
            </a:r>
            <a:r>
              <a:rPr sz="2109" spc="-148" dirty="0">
                <a:solidFill>
                  <a:srgbClr val="5E5E5E"/>
                </a:solidFill>
                <a:latin typeface="Arial"/>
                <a:cs typeface="Arial"/>
              </a:rPr>
              <a:t> </a:t>
            </a:r>
            <a:r>
              <a:rPr sz="2109" dirty="0">
                <a:solidFill>
                  <a:srgbClr val="5E5E5E"/>
                </a:solidFill>
                <a:latin typeface="Arial"/>
                <a:cs typeface="Arial"/>
              </a:rPr>
              <a:t>tasks</a:t>
            </a:r>
            <a:r>
              <a:rPr sz="2109" spc="-14" dirty="0">
                <a:solidFill>
                  <a:srgbClr val="5E5E5E"/>
                </a:solidFill>
                <a:latin typeface="Arial"/>
                <a:cs typeface="Arial"/>
              </a:rPr>
              <a:t> </a:t>
            </a:r>
            <a:r>
              <a:rPr sz="2109" dirty="0">
                <a:solidFill>
                  <a:srgbClr val="5E5E5E"/>
                </a:solidFill>
                <a:latin typeface="Arial"/>
                <a:cs typeface="Arial"/>
              </a:rPr>
              <a:t>that</a:t>
            </a:r>
            <a:r>
              <a:rPr sz="2109" spc="-63" dirty="0">
                <a:solidFill>
                  <a:srgbClr val="5E5E5E"/>
                </a:solidFill>
                <a:latin typeface="Arial"/>
                <a:cs typeface="Arial"/>
              </a:rPr>
              <a:t> </a:t>
            </a:r>
            <a:r>
              <a:rPr sz="2109" dirty="0">
                <a:solidFill>
                  <a:srgbClr val="5E5E5E"/>
                </a:solidFill>
                <a:latin typeface="Arial"/>
                <a:cs typeface="Arial"/>
              </a:rPr>
              <a:t>requiring</a:t>
            </a:r>
            <a:r>
              <a:rPr sz="2109" spc="105" dirty="0">
                <a:solidFill>
                  <a:srgbClr val="5E5E5E"/>
                </a:solidFill>
                <a:latin typeface="Arial"/>
                <a:cs typeface="Arial"/>
              </a:rPr>
              <a:t> </a:t>
            </a:r>
            <a:r>
              <a:rPr sz="2109" spc="-7" dirty="0">
                <a:solidFill>
                  <a:srgbClr val="5E5E5E"/>
                </a:solidFill>
                <a:latin typeface="Arial"/>
                <a:cs typeface="Arial"/>
              </a:rPr>
              <a:t>reasoning</a:t>
            </a:r>
            <a:endParaRPr sz="2109">
              <a:latin typeface="Arial"/>
              <a:cs typeface="Arial"/>
            </a:endParaRPr>
          </a:p>
          <a:p>
            <a:pPr marL="625056" lvl="1" indent="-294669">
              <a:spcBef>
                <a:spcPts val="1167"/>
              </a:spcBef>
              <a:buClr>
                <a:srgbClr val="7570FF"/>
              </a:buClr>
              <a:buSzPct val="121666"/>
              <a:buChar char="•"/>
              <a:tabLst>
                <a:tab pos="625056" algn="l"/>
              </a:tabLst>
            </a:pPr>
            <a:r>
              <a:rPr sz="2109" dirty="0">
                <a:solidFill>
                  <a:srgbClr val="5E5E5E"/>
                </a:solidFill>
                <a:latin typeface="Arial"/>
                <a:cs typeface="Arial"/>
              </a:rPr>
              <a:t>You</a:t>
            </a:r>
            <a:r>
              <a:rPr sz="2109" spc="-53" dirty="0">
                <a:solidFill>
                  <a:srgbClr val="5E5E5E"/>
                </a:solidFill>
                <a:latin typeface="Arial"/>
                <a:cs typeface="Arial"/>
              </a:rPr>
              <a:t> </a:t>
            </a:r>
            <a:r>
              <a:rPr sz="2109" dirty="0">
                <a:solidFill>
                  <a:srgbClr val="5E5E5E"/>
                </a:solidFill>
                <a:latin typeface="Arial"/>
                <a:cs typeface="Arial"/>
              </a:rPr>
              <a:t>can</a:t>
            </a:r>
            <a:r>
              <a:rPr sz="2109" spc="-46" dirty="0">
                <a:solidFill>
                  <a:srgbClr val="5E5E5E"/>
                </a:solidFill>
                <a:latin typeface="Arial"/>
                <a:cs typeface="Arial"/>
              </a:rPr>
              <a:t> </a:t>
            </a:r>
            <a:r>
              <a:rPr sz="2109" dirty="0">
                <a:solidFill>
                  <a:srgbClr val="5E5E5E"/>
                </a:solidFill>
                <a:latin typeface="Arial"/>
                <a:cs typeface="Arial"/>
              </a:rPr>
              <a:t>combine</a:t>
            </a:r>
            <a:r>
              <a:rPr sz="2109" spc="-42" dirty="0">
                <a:solidFill>
                  <a:srgbClr val="5E5E5E"/>
                </a:solidFill>
                <a:latin typeface="Arial"/>
                <a:cs typeface="Arial"/>
              </a:rPr>
              <a:t> </a:t>
            </a:r>
            <a:r>
              <a:rPr sz="2109" dirty="0">
                <a:solidFill>
                  <a:srgbClr val="5E5E5E"/>
                </a:solidFill>
                <a:latin typeface="Arial"/>
                <a:cs typeface="Arial"/>
              </a:rPr>
              <a:t>it</a:t>
            </a:r>
            <a:r>
              <a:rPr sz="2109" spc="-46" dirty="0">
                <a:solidFill>
                  <a:srgbClr val="5E5E5E"/>
                </a:solidFill>
                <a:latin typeface="Arial"/>
                <a:cs typeface="Arial"/>
              </a:rPr>
              <a:t> </a:t>
            </a:r>
            <a:r>
              <a:rPr sz="2109" dirty="0">
                <a:solidFill>
                  <a:srgbClr val="5E5E5E"/>
                </a:solidFill>
                <a:latin typeface="Arial"/>
                <a:cs typeface="Arial"/>
              </a:rPr>
              <a:t>with</a:t>
            </a:r>
            <a:r>
              <a:rPr sz="2109" spc="-46" dirty="0">
                <a:solidFill>
                  <a:srgbClr val="5E5E5E"/>
                </a:solidFill>
                <a:latin typeface="Arial"/>
                <a:cs typeface="Arial"/>
              </a:rPr>
              <a:t> </a:t>
            </a:r>
            <a:r>
              <a:rPr sz="2109" dirty="0">
                <a:solidFill>
                  <a:srgbClr val="5E5E5E"/>
                </a:solidFill>
                <a:latin typeface="Arial"/>
                <a:cs typeface="Arial"/>
              </a:rPr>
              <a:t>few-shot prompting to</a:t>
            </a:r>
            <a:r>
              <a:rPr sz="2109" spc="-95" dirty="0">
                <a:solidFill>
                  <a:srgbClr val="5E5E5E"/>
                </a:solidFill>
                <a:latin typeface="Arial"/>
                <a:cs typeface="Arial"/>
              </a:rPr>
              <a:t> </a:t>
            </a:r>
            <a:r>
              <a:rPr sz="2109" dirty="0">
                <a:solidFill>
                  <a:srgbClr val="5E5E5E"/>
                </a:solidFill>
                <a:latin typeface="Arial"/>
                <a:cs typeface="Arial"/>
              </a:rPr>
              <a:t>get</a:t>
            </a:r>
            <a:r>
              <a:rPr sz="2109" spc="-42" dirty="0">
                <a:solidFill>
                  <a:srgbClr val="5E5E5E"/>
                </a:solidFill>
                <a:latin typeface="Arial"/>
                <a:cs typeface="Arial"/>
              </a:rPr>
              <a:t> </a:t>
            </a:r>
            <a:r>
              <a:rPr sz="2109" dirty="0">
                <a:solidFill>
                  <a:srgbClr val="5E5E5E"/>
                </a:solidFill>
                <a:latin typeface="Arial"/>
                <a:cs typeface="Arial"/>
              </a:rPr>
              <a:t>better</a:t>
            </a:r>
            <a:r>
              <a:rPr sz="2109" spc="-56" dirty="0">
                <a:solidFill>
                  <a:srgbClr val="5E5E5E"/>
                </a:solidFill>
                <a:latin typeface="Arial"/>
                <a:cs typeface="Arial"/>
              </a:rPr>
              <a:t> </a:t>
            </a:r>
            <a:r>
              <a:rPr sz="2109" spc="-7" dirty="0">
                <a:solidFill>
                  <a:srgbClr val="5E5E5E"/>
                </a:solidFill>
                <a:latin typeface="Arial"/>
                <a:cs typeface="Arial"/>
              </a:rPr>
              <a:t>results</a:t>
            </a:r>
            <a:endParaRPr sz="2109">
              <a:latin typeface="Arial"/>
              <a:cs typeface="Arial"/>
            </a:endParaRPr>
          </a:p>
          <a:p>
            <a:pPr marL="625056" marR="827306" lvl="1" indent="-295115">
              <a:lnSpc>
                <a:spcPts val="2166"/>
              </a:lnSpc>
              <a:spcBef>
                <a:spcPts val="1593"/>
              </a:spcBef>
              <a:buClr>
                <a:srgbClr val="7570FF"/>
              </a:buClr>
              <a:buSzPct val="121666"/>
              <a:buChar char="•"/>
              <a:tabLst>
                <a:tab pos="625056" algn="l"/>
              </a:tabLst>
            </a:pPr>
            <a:r>
              <a:rPr sz="2109" dirty="0">
                <a:solidFill>
                  <a:srgbClr val="5E5E5E"/>
                </a:solidFill>
                <a:latin typeface="Arial"/>
                <a:cs typeface="Arial"/>
              </a:rPr>
              <a:t>You</a:t>
            </a:r>
            <a:r>
              <a:rPr sz="2109" spc="-56" dirty="0">
                <a:solidFill>
                  <a:srgbClr val="5E5E5E"/>
                </a:solidFill>
                <a:latin typeface="Arial"/>
                <a:cs typeface="Arial"/>
              </a:rPr>
              <a:t> </a:t>
            </a:r>
            <a:r>
              <a:rPr sz="2109" dirty="0">
                <a:solidFill>
                  <a:srgbClr val="5E5E5E"/>
                </a:solidFill>
                <a:latin typeface="Arial"/>
                <a:cs typeface="Arial"/>
              </a:rPr>
              <a:t>can</a:t>
            </a:r>
            <a:r>
              <a:rPr sz="2109" spc="-95" dirty="0">
                <a:solidFill>
                  <a:srgbClr val="5E5E5E"/>
                </a:solidFill>
                <a:latin typeface="Arial"/>
                <a:cs typeface="Arial"/>
              </a:rPr>
              <a:t> </a:t>
            </a:r>
            <a:r>
              <a:rPr sz="2109" dirty="0">
                <a:solidFill>
                  <a:srgbClr val="5E5E5E"/>
                </a:solidFill>
                <a:latin typeface="Arial"/>
                <a:cs typeface="Arial"/>
              </a:rPr>
              <a:t>also</a:t>
            </a:r>
            <a:r>
              <a:rPr sz="2109" spc="39" dirty="0">
                <a:solidFill>
                  <a:srgbClr val="5E5E5E"/>
                </a:solidFill>
                <a:latin typeface="Arial"/>
                <a:cs typeface="Arial"/>
              </a:rPr>
              <a:t> </a:t>
            </a:r>
            <a:r>
              <a:rPr sz="2109" dirty="0">
                <a:solidFill>
                  <a:srgbClr val="5E5E5E"/>
                </a:solidFill>
                <a:latin typeface="Arial"/>
                <a:cs typeface="Arial"/>
              </a:rPr>
              <a:t>do</a:t>
            </a:r>
            <a:r>
              <a:rPr sz="2109" spc="-98" dirty="0">
                <a:solidFill>
                  <a:srgbClr val="5E5E5E"/>
                </a:solidFill>
                <a:latin typeface="Arial"/>
                <a:cs typeface="Arial"/>
              </a:rPr>
              <a:t> </a:t>
            </a:r>
            <a:r>
              <a:rPr sz="2109" spc="-21" dirty="0">
                <a:solidFill>
                  <a:srgbClr val="5E5E5E"/>
                </a:solidFill>
                <a:latin typeface="Arial"/>
                <a:cs typeface="Arial"/>
              </a:rPr>
              <a:t>zero-</a:t>
            </a:r>
            <a:r>
              <a:rPr sz="2109" dirty="0">
                <a:solidFill>
                  <a:srgbClr val="5E5E5E"/>
                </a:solidFill>
                <a:latin typeface="Arial"/>
                <a:cs typeface="Arial"/>
              </a:rPr>
              <a:t>shot</a:t>
            </a:r>
            <a:r>
              <a:rPr sz="2109" spc="46" dirty="0">
                <a:solidFill>
                  <a:srgbClr val="5E5E5E"/>
                </a:solidFill>
                <a:latin typeface="Arial"/>
                <a:cs typeface="Arial"/>
              </a:rPr>
              <a:t> </a:t>
            </a:r>
            <a:r>
              <a:rPr sz="2109" dirty="0">
                <a:solidFill>
                  <a:srgbClr val="5E5E5E"/>
                </a:solidFill>
                <a:latin typeface="Arial"/>
                <a:cs typeface="Arial"/>
              </a:rPr>
              <a:t>CoT</a:t>
            </a:r>
            <a:r>
              <a:rPr sz="2109" spc="-112" dirty="0">
                <a:solidFill>
                  <a:srgbClr val="5E5E5E"/>
                </a:solidFill>
                <a:latin typeface="Arial"/>
                <a:cs typeface="Arial"/>
              </a:rPr>
              <a:t> </a:t>
            </a:r>
            <a:r>
              <a:rPr sz="2109" dirty="0">
                <a:solidFill>
                  <a:srgbClr val="5E5E5E"/>
                </a:solidFill>
                <a:latin typeface="Arial"/>
                <a:cs typeface="Arial"/>
              </a:rPr>
              <a:t>where</a:t>
            </a:r>
            <a:r>
              <a:rPr sz="2109" spc="-56" dirty="0">
                <a:solidFill>
                  <a:srgbClr val="5E5E5E"/>
                </a:solidFill>
                <a:latin typeface="Arial"/>
                <a:cs typeface="Arial"/>
              </a:rPr>
              <a:t> </a:t>
            </a:r>
            <a:r>
              <a:rPr sz="2109" dirty="0">
                <a:solidFill>
                  <a:srgbClr val="5E5E5E"/>
                </a:solidFill>
                <a:latin typeface="Arial"/>
                <a:cs typeface="Arial"/>
              </a:rPr>
              <a:t>exemplars</a:t>
            </a:r>
            <a:r>
              <a:rPr sz="2109" spc="49" dirty="0">
                <a:solidFill>
                  <a:srgbClr val="5E5E5E"/>
                </a:solidFill>
                <a:latin typeface="Arial"/>
                <a:cs typeface="Arial"/>
              </a:rPr>
              <a:t> </a:t>
            </a:r>
            <a:r>
              <a:rPr sz="2109" dirty="0">
                <a:solidFill>
                  <a:srgbClr val="5E5E5E"/>
                </a:solidFill>
                <a:latin typeface="Arial"/>
                <a:cs typeface="Arial"/>
              </a:rPr>
              <a:t>are</a:t>
            </a:r>
            <a:r>
              <a:rPr sz="2109" spc="-53" dirty="0">
                <a:solidFill>
                  <a:srgbClr val="5E5E5E"/>
                </a:solidFill>
                <a:latin typeface="Arial"/>
                <a:cs typeface="Arial"/>
              </a:rPr>
              <a:t> </a:t>
            </a:r>
            <a:r>
              <a:rPr sz="2109" spc="-18" dirty="0">
                <a:solidFill>
                  <a:srgbClr val="5E5E5E"/>
                </a:solidFill>
                <a:latin typeface="Arial"/>
                <a:cs typeface="Arial"/>
              </a:rPr>
              <a:t>not </a:t>
            </a:r>
            <a:r>
              <a:rPr sz="2109" spc="-7" dirty="0">
                <a:solidFill>
                  <a:srgbClr val="5E5E5E"/>
                </a:solidFill>
                <a:latin typeface="Arial"/>
                <a:cs typeface="Arial"/>
              </a:rPr>
              <a:t>available</a:t>
            </a:r>
            <a:endParaRPr sz="2109">
              <a:latin typeface="Arial"/>
              <a:cs typeface="Arial"/>
            </a:endParaRPr>
          </a:p>
          <a:p>
            <a:pPr>
              <a:spcBef>
                <a:spcPts val="2035"/>
              </a:spcBef>
            </a:pPr>
            <a:endParaRPr sz="2109">
              <a:latin typeface="Arial"/>
              <a:cs typeface="Arial"/>
            </a:endParaRPr>
          </a:p>
          <a:p>
            <a:pPr marL="725958"/>
            <a:r>
              <a:rPr sz="2267" baseline="3875" dirty="0">
                <a:latin typeface="Courier New"/>
                <a:cs typeface="Courier New"/>
              </a:rPr>
              <a:t>The</a:t>
            </a:r>
            <a:r>
              <a:rPr sz="2267" spc="53" baseline="3875" dirty="0">
                <a:latin typeface="Courier New"/>
                <a:cs typeface="Courier New"/>
              </a:rPr>
              <a:t> </a:t>
            </a:r>
            <a:r>
              <a:rPr sz="1512" dirty="0">
                <a:latin typeface="Courier New"/>
                <a:cs typeface="Courier New"/>
              </a:rPr>
              <a:t>odd</a:t>
            </a:r>
            <a:r>
              <a:rPr sz="1512" spc="-4" dirty="0">
                <a:latin typeface="Courier New"/>
                <a:cs typeface="Courier New"/>
              </a:rPr>
              <a:t> </a:t>
            </a:r>
            <a:r>
              <a:rPr sz="1512" dirty="0">
                <a:latin typeface="Courier New"/>
                <a:cs typeface="Courier New"/>
              </a:rPr>
              <a:t>numbers</a:t>
            </a:r>
            <a:r>
              <a:rPr sz="1512" spc="7" dirty="0">
                <a:latin typeface="Courier New"/>
                <a:cs typeface="Courier New"/>
              </a:rPr>
              <a:t> </a:t>
            </a:r>
            <a:r>
              <a:rPr sz="1512" dirty="0">
                <a:latin typeface="Courier New"/>
                <a:cs typeface="Courier New"/>
              </a:rPr>
              <a:t>in</a:t>
            </a:r>
            <a:r>
              <a:rPr sz="1512" spc="4" dirty="0">
                <a:latin typeface="Courier New"/>
                <a:cs typeface="Courier New"/>
              </a:rPr>
              <a:t> </a:t>
            </a:r>
            <a:r>
              <a:rPr sz="1512" dirty="0">
                <a:latin typeface="Courier New"/>
                <a:cs typeface="Courier New"/>
              </a:rPr>
              <a:t>this group</a:t>
            </a:r>
            <a:r>
              <a:rPr sz="1512" spc="4" dirty="0">
                <a:latin typeface="Courier New"/>
                <a:cs typeface="Courier New"/>
              </a:rPr>
              <a:t> </a:t>
            </a:r>
            <a:r>
              <a:rPr sz="1512" dirty="0">
                <a:latin typeface="Courier New"/>
                <a:cs typeface="Courier New"/>
              </a:rPr>
              <a:t>add</a:t>
            </a:r>
            <a:r>
              <a:rPr sz="1512" spc="-4" dirty="0">
                <a:latin typeface="Courier New"/>
                <a:cs typeface="Courier New"/>
              </a:rPr>
              <a:t> </a:t>
            </a:r>
            <a:r>
              <a:rPr sz="1512" dirty="0">
                <a:latin typeface="Courier New"/>
                <a:cs typeface="Courier New"/>
              </a:rPr>
              <a:t>up</a:t>
            </a:r>
            <a:r>
              <a:rPr sz="1512" spc="4" dirty="0">
                <a:latin typeface="Courier New"/>
                <a:cs typeface="Courier New"/>
              </a:rPr>
              <a:t> </a:t>
            </a:r>
            <a:r>
              <a:rPr sz="1512" dirty="0">
                <a:latin typeface="Courier New"/>
                <a:cs typeface="Courier New"/>
              </a:rPr>
              <a:t>to an</a:t>
            </a:r>
            <a:r>
              <a:rPr sz="1512" spc="4" dirty="0">
                <a:latin typeface="Courier New"/>
                <a:cs typeface="Courier New"/>
              </a:rPr>
              <a:t> </a:t>
            </a:r>
            <a:r>
              <a:rPr sz="1512" dirty="0">
                <a:latin typeface="Courier New"/>
                <a:cs typeface="Courier New"/>
              </a:rPr>
              <a:t>even</a:t>
            </a:r>
            <a:r>
              <a:rPr sz="1512" spc="-253" dirty="0">
                <a:latin typeface="Courier New"/>
                <a:cs typeface="Courier New"/>
              </a:rPr>
              <a:t>  </a:t>
            </a:r>
            <a:r>
              <a:rPr sz="1512" dirty="0">
                <a:latin typeface="Courier New"/>
                <a:cs typeface="Courier New"/>
              </a:rPr>
              <a:t>number:</a:t>
            </a:r>
            <a:r>
              <a:rPr sz="1512" spc="-4" dirty="0">
                <a:latin typeface="Courier New"/>
                <a:cs typeface="Courier New"/>
              </a:rPr>
              <a:t> </a:t>
            </a:r>
            <a:r>
              <a:rPr sz="1512" spc="-18" dirty="0">
                <a:latin typeface="Courier New"/>
                <a:cs typeface="Courier New"/>
              </a:rPr>
              <a:t>4,</a:t>
            </a:r>
            <a:endParaRPr sz="1512">
              <a:latin typeface="Courier New"/>
              <a:cs typeface="Courier New"/>
            </a:endParaRPr>
          </a:p>
        </p:txBody>
      </p:sp>
      <p:sp>
        <p:nvSpPr>
          <p:cNvPr id="10" name="object 10"/>
          <p:cNvSpPr txBox="1"/>
          <p:nvPr/>
        </p:nvSpPr>
        <p:spPr>
          <a:xfrm>
            <a:off x="1151036" y="4349606"/>
            <a:ext cx="6353473" cy="460060"/>
          </a:xfrm>
          <a:prstGeom prst="rect">
            <a:avLst/>
          </a:prstGeom>
        </p:spPr>
        <p:txBody>
          <a:bodyPr vert="horz" wrap="square" lIns="0" tIns="42416" rIns="0" bIns="0" rtlCol="0">
            <a:spAutoFit/>
          </a:bodyPr>
          <a:lstStyle/>
          <a:p>
            <a:pPr marL="35717" marR="21430">
              <a:lnSpc>
                <a:spcPts val="1582"/>
              </a:lnSpc>
              <a:spcBef>
                <a:spcPts val="334"/>
              </a:spcBef>
            </a:pPr>
            <a:r>
              <a:rPr sz="2267" baseline="-6459" dirty="0">
                <a:latin typeface="Courier New"/>
                <a:cs typeface="Courier New"/>
              </a:rPr>
              <a:t>A:</a:t>
            </a:r>
            <a:r>
              <a:rPr sz="2267" spc="11" baseline="-6459" dirty="0">
                <a:latin typeface="Courier New"/>
                <a:cs typeface="Courier New"/>
              </a:rPr>
              <a:t> </a:t>
            </a:r>
            <a:r>
              <a:rPr sz="1512" dirty="0">
                <a:latin typeface="Courier New"/>
                <a:cs typeface="Courier New"/>
              </a:rPr>
              <a:t>Adding</a:t>
            </a:r>
            <a:r>
              <a:rPr sz="1512" spc="-7" dirty="0">
                <a:latin typeface="Courier New"/>
                <a:cs typeface="Courier New"/>
              </a:rPr>
              <a:t> </a:t>
            </a:r>
            <a:r>
              <a:rPr sz="1512" dirty="0">
                <a:latin typeface="Courier New"/>
                <a:cs typeface="Courier New"/>
              </a:rPr>
              <a:t>all</a:t>
            </a:r>
            <a:r>
              <a:rPr sz="1512" spc="-11" dirty="0">
                <a:latin typeface="Courier New"/>
                <a:cs typeface="Courier New"/>
              </a:rPr>
              <a:t> </a:t>
            </a:r>
            <a:r>
              <a:rPr sz="1512" dirty="0">
                <a:latin typeface="Courier New"/>
                <a:cs typeface="Courier New"/>
              </a:rPr>
              <a:t>the</a:t>
            </a:r>
            <a:r>
              <a:rPr sz="1512" spc="176" dirty="0">
                <a:latin typeface="Courier New"/>
                <a:cs typeface="Courier New"/>
              </a:rPr>
              <a:t> </a:t>
            </a:r>
            <a:r>
              <a:rPr sz="1512" dirty="0">
                <a:latin typeface="Courier New"/>
                <a:cs typeface="Courier New"/>
              </a:rPr>
              <a:t>odd</a:t>
            </a:r>
            <a:r>
              <a:rPr sz="1512" spc="-11" dirty="0">
                <a:latin typeface="Courier New"/>
                <a:cs typeface="Courier New"/>
              </a:rPr>
              <a:t> </a:t>
            </a:r>
            <a:r>
              <a:rPr sz="1512" dirty="0">
                <a:latin typeface="Courier New"/>
                <a:cs typeface="Courier New"/>
              </a:rPr>
              <a:t>numbers</a:t>
            </a:r>
            <a:r>
              <a:rPr sz="1512" spc="42" dirty="0">
                <a:latin typeface="Courier New"/>
                <a:cs typeface="Courier New"/>
              </a:rPr>
              <a:t> </a:t>
            </a:r>
            <a:r>
              <a:rPr sz="1512" dirty="0">
                <a:latin typeface="Courier New"/>
                <a:cs typeface="Courier New"/>
              </a:rPr>
              <a:t>(9,</a:t>
            </a:r>
            <a:r>
              <a:rPr sz="1512" spc="-11" dirty="0">
                <a:latin typeface="Courier New"/>
                <a:cs typeface="Courier New"/>
              </a:rPr>
              <a:t> </a:t>
            </a:r>
            <a:r>
              <a:rPr sz="1512" dirty="0">
                <a:latin typeface="Courier New"/>
                <a:cs typeface="Courier New"/>
              </a:rPr>
              <a:t>15,</a:t>
            </a:r>
            <a:r>
              <a:rPr sz="1512" spc="-7" dirty="0">
                <a:latin typeface="Courier New"/>
                <a:cs typeface="Courier New"/>
              </a:rPr>
              <a:t> </a:t>
            </a:r>
            <a:r>
              <a:rPr sz="1512" dirty="0">
                <a:latin typeface="Courier New"/>
                <a:cs typeface="Courier New"/>
              </a:rPr>
              <a:t>1)</a:t>
            </a:r>
            <a:r>
              <a:rPr sz="1512" spc="-257" dirty="0">
                <a:latin typeface="Courier New"/>
                <a:cs typeface="Courier New"/>
              </a:rPr>
              <a:t>  </a:t>
            </a:r>
            <a:r>
              <a:rPr sz="1512" dirty="0">
                <a:latin typeface="Courier New"/>
                <a:cs typeface="Courier New"/>
              </a:rPr>
              <a:t>gives</a:t>
            </a:r>
            <a:r>
              <a:rPr sz="1512" spc="-116" dirty="0">
                <a:latin typeface="Courier New"/>
                <a:cs typeface="Courier New"/>
              </a:rPr>
              <a:t> </a:t>
            </a:r>
            <a:r>
              <a:rPr sz="1512" dirty="0">
                <a:latin typeface="Courier New"/>
                <a:cs typeface="Courier New"/>
              </a:rPr>
              <a:t>25.</a:t>
            </a:r>
            <a:r>
              <a:rPr sz="1512" spc="-56" dirty="0">
                <a:latin typeface="Courier New"/>
                <a:cs typeface="Courier New"/>
              </a:rPr>
              <a:t> </a:t>
            </a:r>
            <a:r>
              <a:rPr sz="1512" spc="-18" dirty="0">
                <a:latin typeface="Courier New"/>
                <a:cs typeface="Courier New"/>
              </a:rPr>
              <a:t>The </a:t>
            </a:r>
            <a:r>
              <a:rPr sz="1512" dirty="0">
                <a:latin typeface="Courier New"/>
                <a:cs typeface="Courier New"/>
              </a:rPr>
              <a:t>answer</a:t>
            </a:r>
            <a:r>
              <a:rPr sz="1512" spc="-18" dirty="0">
                <a:latin typeface="Courier New"/>
                <a:cs typeface="Courier New"/>
              </a:rPr>
              <a:t> </a:t>
            </a:r>
            <a:r>
              <a:rPr sz="1512" dirty="0">
                <a:latin typeface="Courier New"/>
                <a:cs typeface="Courier New"/>
              </a:rPr>
              <a:t>is</a:t>
            </a:r>
            <a:r>
              <a:rPr sz="1512" spc="-7" dirty="0">
                <a:latin typeface="Courier New"/>
                <a:cs typeface="Courier New"/>
              </a:rPr>
              <a:t> False.</a:t>
            </a:r>
            <a:endParaRPr sz="1512">
              <a:latin typeface="Courier New"/>
              <a:cs typeface="Courier New"/>
            </a:endParaRPr>
          </a:p>
        </p:txBody>
      </p:sp>
      <p:sp>
        <p:nvSpPr>
          <p:cNvPr id="11" name="object 11"/>
          <p:cNvSpPr txBox="1"/>
          <p:nvPr/>
        </p:nvSpPr>
        <p:spPr>
          <a:xfrm>
            <a:off x="1177825" y="4964504"/>
            <a:ext cx="815280"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The</a:t>
            </a:r>
            <a:r>
              <a:rPr sz="1512" spc="-53" dirty="0">
                <a:latin typeface="Courier New"/>
                <a:cs typeface="Courier New"/>
              </a:rPr>
              <a:t> </a:t>
            </a:r>
            <a:r>
              <a:rPr sz="1512" spc="-18" dirty="0">
                <a:latin typeface="Courier New"/>
                <a:cs typeface="Courier New"/>
              </a:rPr>
              <a:t>odd</a:t>
            </a:r>
            <a:endParaRPr sz="1512">
              <a:latin typeface="Courier New"/>
              <a:cs typeface="Courier New"/>
            </a:endParaRPr>
          </a:p>
        </p:txBody>
      </p:sp>
      <p:sp>
        <p:nvSpPr>
          <p:cNvPr id="12" name="object 12"/>
          <p:cNvSpPr txBox="1"/>
          <p:nvPr/>
        </p:nvSpPr>
        <p:spPr>
          <a:xfrm>
            <a:off x="1177825" y="5172298"/>
            <a:ext cx="1163985"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32,</a:t>
            </a:r>
            <a:r>
              <a:rPr sz="1512" spc="-53" dirty="0">
                <a:latin typeface="Courier New"/>
                <a:cs typeface="Courier New"/>
              </a:rPr>
              <a:t> </a:t>
            </a:r>
            <a:r>
              <a:rPr sz="1512" dirty="0">
                <a:latin typeface="Courier New"/>
                <a:cs typeface="Courier New"/>
              </a:rPr>
              <a:t>5,</a:t>
            </a:r>
            <a:r>
              <a:rPr sz="1512" spc="11" dirty="0">
                <a:latin typeface="Courier New"/>
                <a:cs typeface="Courier New"/>
              </a:rPr>
              <a:t> </a:t>
            </a:r>
            <a:r>
              <a:rPr sz="1512" spc="-18" dirty="0">
                <a:latin typeface="Courier New"/>
                <a:cs typeface="Courier New"/>
              </a:rPr>
              <a:t>13,</a:t>
            </a:r>
            <a:endParaRPr sz="1512">
              <a:latin typeface="Courier New"/>
              <a:cs typeface="Courier New"/>
            </a:endParaRPr>
          </a:p>
        </p:txBody>
      </p:sp>
      <p:sp>
        <p:nvSpPr>
          <p:cNvPr id="13" name="object 13"/>
          <p:cNvSpPr txBox="1"/>
          <p:nvPr/>
        </p:nvSpPr>
        <p:spPr>
          <a:xfrm>
            <a:off x="2463522" y="5154438"/>
            <a:ext cx="1050131"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82,</a:t>
            </a:r>
            <a:r>
              <a:rPr sz="1512" spc="-53" dirty="0">
                <a:latin typeface="Courier New"/>
                <a:cs typeface="Courier New"/>
              </a:rPr>
              <a:t> </a:t>
            </a:r>
            <a:r>
              <a:rPr sz="1512" dirty="0">
                <a:latin typeface="Courier New"/>
                <a:cs typeface="Courier New"/>
              </a:rPr>
              <a:t>7,</a:t>
            </a:r>
            <a:r>
              <a:rPr sz="1512" spc="7" dirty="0">
                <a:latin typeface="Courier New"/>
                <a:cs typeface="Courier New"/>
              </a:rPr>
              <a:t> </a:t>
            </a:r>
            <a:r>
              <a:rPr sz="1512" spc="-18" dirty="0">
                <a:latin typeface="Courier New"/>
                <a:cs typeface="Courier New"/>
              </a:rPr>
              <a:t>1.</a:t>
            </a:r>
            <a:endParaRPr sz="1512">
              <a:latin typeface="Courier New"/>
              <a:cs typeface="Courier New"/>
            </a:endParaRPr>
          </a:p>
        </p:txBody>
      </p:sp>
      <p:sp>
        <p:nvSpPr>
          <p:cNvPr id="14" name="object 14"/>
          <p:cNvSpPr txBox="1"/>
          <p:nvPr/>
        </p:nvSpPr>
        <p:spPr>
          <a:xfrm>
            <a:off x="1177825" y="5355535"/>
            <a:ext cx="246013" cy="243963"/>
          </a:xfrm>
          <a:prstGeom prst="rect">
            <a:avLst/>
          </a:prstGeom>
        </p:spPr>
        <p:txBody>
          <a:bodyPr vert="horz" wrap="square" lIns="0" tIns="11162" rIns="0" bIns="0" rtlCol="0">
            <a:spAutoFit/>
          </a:bodyPr>
          <a:lstStyle/>
          <a:p>
            <a:pPr marL="8929">
              <a:spcBef>
                <a:spcPts val="88"/>
              </a:spcBef>
            </a:pPr>
            <a:r>
              <a:rPr sz="1512" spc="-18" dirty="0">
                <a:latin typeface="Courier New"/>
                <a:cs typeface="Courier New"/>
              </a:rPr>
              <a:t>A:</a:t>
            </a:r>
            <a:endParaRPr sz="1512">
              <a:latin typeface="Courier New"/>
              <a:cs typeface="Courier New"/>
            </a:endParaRPr>
          </a:p>
        </p:txBody>
      </p:sp>
      <p:sp>
        <p:nvSpPr>
          <p:cNvPr id="15" name="object 15"/>
          <p:cNvSpPr txBox="1"/>
          <p:nvPr/>
        </p:nvSpPr>
        <p:spPr>
          <a:xfrm>
            <a:off x="2112764" y="4952851"/>
            <a:ext cx="5954762" cy="244415"/>
          </a:xfrm>
          <a:prstGeom prst="rect">
            <a:avLst/>
          </a:prstGeom>
        </p:spPr>
        <p:txBody>
          <a:bodyPr vert="horz" wrap="square" lIns="0" tIns="11609" rIns="0" bIns="0" rtlCol="0">
            <a:spAutoFit/>
          </a:bodyPr>
          <a:lstStyle/>
          <a:p>
            <a:pPr marL="8929">
              <a:spcBef>
                <a:spcPts val="91"/>
              </a:spcBef>
            </a:pPr>
            <a:r>
              <a:rPr sz="1512" dirty="0">
                <a:latin typeface="Courier New"/>
                <a:cs typeface="Courier New"/>
              </a:rPr>
              <a:t>numbers</a:t>
            </a:r>
            <a:r>
              <a:rPr sz="1512" spc="-14" dirty="0">
                <a:latin typeface="Courier New"/>
                <a:cs typeface="Courier New"/>
              </a:rPr>
              <a:t> </a:t>
            </a:r>
            <a:r>
              <a:rPr sz="1512" dirty="0">
                <a:latin typeface="Courier New"/>
                <a:cs typeface="Courier New"/>
              </a:rPr>
              <a:t>in</a:t>
            </a:r>
            <a:r>
              <a:rPr sz="1512" spc="137" dirty="0">
                <a:latin typeface="Courier New"/>
                <a:cs typeface="Courier New"/>
              </a:rPr>
              <a:t> </a:t>
            </a:r>
            <a:r>
              <a:rPr sz="1512" dirty="0">
                <a:latin typeface="Courier New"/>
                <a:cs typeface="Courier New"/>
              </a:rPr>
              <a:t>this</a:t>
            </a:r>
            <a:r>
              <a:rPr sz="1512" spc="-11" dirty="0">
                <a:latin typeface="Courier New"/>
                <a:cs typeface="Courier New"/>
              </a:rPr>
              <a:t> </a:t>
            </a:r>
            <a:r>
              <a:rPr sz="1512" dirty="0">
                <a:latin typeface="Courier New"/>
                <a:cs typeface="Courier New"/>
              </a:rPr>
              <a:t>group</a:t>
            </a:r>
            <a:r>
              <a:rPr sz="1512" spc="-7" dirty="0">
                <a:latin typeface="Courier New"/>
                <a:cs typeface="Courier New"/>
              </a:rPr>
              <a:t> </a:t>
            </a:r>
            <a:r>
              <a:rPr sz="1512" dirty="0">
                <a:latin typeface="Courier New"/>
                <a:cs typeface="Courier New"/>
              </a:rPr>
              <a:t>add</a:t>
            </a:r>
            <a:r>
              <a:rPr sz="1512" spc="-4" dirty="0">
                <a:latin typeface="Courier New"/>
                <a:cs typeface="Courier New"/>
              </a:rPr>
              <a:t> </a:t>
            </a:r>
            <a:r>
              <a:rPr sz="1512" dirty="0">
                <a:latin typeface="Courier New"/>
                <a:cs typeface="Courier New"/>
              </a:rPr>
              <a:t>up</a:t>
            </a:r>
            <a:r>
              <a:rPr sz="1512" spc="-7" dirty="0">
                <a:latin typeface="Courier New"/>
                <a:cs typeface="Courier New"/>
              </a:rPr>
              <a:t> </a:t>
            </a:r>
            <a:r>
              <a:rPr sz="1512" dirty="0">
                <a:latin typeface="Courier New"/>
                <a:cs typeface="Courier New"/>
              </a:rPr>
              <a:t>to</a:t>
            </a:r>
            <a:r>
              <a:rPr sz="1512" spc="-7" dirty="0">
                <a:latin typeface="Courier New"/>
                <a:cs typeface="Courier New"/>
              </a:rPr>
              <a:t> </a:t>
            </a:r>
            <a:r>
              <a:rPr sz="1512" dirty="0">
                <a:latin typeface="Courier New"/>
                <a:cs typeface="Courier New"/>
              </a:rPr>
              <a:t>an</a:t>
            </a:r>
            <a:r>
              <a:rPr sz="1512" spc="204" dirty="0">
                <a:latin typeface="Courier New"/>
                <a:cs typeface="Courier New"/>
              </a:rPr>
              <a:t> </a:t>
            </a:r>
            <a:r>
              <a:rPr sz="1512" dirty="0">
                <a:latin typeface="Courier New"/>
                <a:cs typeface="Courier New"/>
              </a:rPr>
              <a:t>even</a:t>
            </a:r>
            <a:r>
              <a:rPr sz="1512" spc="-4" dirty="0">
                <a:latin typeface="Courier New"/>
                <a:cs typeface="Courier New"/>
              </a:rPr>
              <a:t> </a:t>
            </a:r>
            <a:r>
              <a:rPr sz="1512" dirty="0">
                <a:latin typeface="Courier New"/>
                <a:cs typeface="Courier New"/>
              </a:rPr>
              <a:t>number:</a:t>
            </a:r>
            <a:r>
              <a:rPr sz="1512" spc="-4" dirty="0">
                <a:latin typeface="Courier New"/>
                <a:cs typeface="Courier New"/>
              </a:rPr>
              <a:t> </a:t>
            </a:r>
            <a:r>
              <a:rPr sz="1512" spc="-18" dirty="0">
                <a:latin typeface="Courier New"/>
                <a:cs typeface="Courier New"/>
              </a:rPr>
              <a:t>15,</a:t>
            </a:r>
            <a:endParaRPr sz="1512">
              <a:latin typeface="Courier New"/>
              <a:cs typeface="Courier New"/>
            </a:endParaRPr>
          </a:p>
        </p:txBody>
      </p:sp>
      <p:sp>
        <p:nvSpPr>
          <p:cNvPr id="16" name="object 16"/>
          <p:cNvSpPr txBox="1"/>
          <p:nvPr/>
        </p:nvSpPr>
        <p:spPr>
          <a:xfrm>
            <a:off x="1535995" y="5399782"/>
            <a:ext cx="6426696" cy="212046"/>
          </a:xfrm>
          <a:prstGeom prst="rect">
            <a:avLst/>
          </a:prstGeom>
          <a:solidFill>
            <a:srgbClr val="ACEBA1"/>
          </a:solidFill>
        </p:spPr>
        <p:txBody>
          <a:bodyPr vert="horz" wrap="square" lIns="0" tIns="0" rIns="0" bIns="0" rtlCol="0">
            <a:spAutoFit/>
          </a:bodyPr>
          <a:lstStyle/>
          <a:p>
            <a:pPr>
              <a:lnSpc>
                <a:spcPts val="1554"/>
              </a:lnSpc>
            </a:pPr>
            <a:r>
              <a:rPr sz="1512" dirty="0">
                <a:latin typeface="Courier New"/>
                <a:cs typeface="Courier New"/>
              </a:rPr>
              <a:t>Adding</a:t>
            </a:r>
            <a:r>
              <a:rPr sz="1512" spc="-14" dirty="0">
                <a:latin typeface="Courier New"/>
                <a:cs typeface="Courier New"/>
              </a:rPr>
              <a:t> </a:t>
            </a:r>
            <a:r>
              <a:rPr sz="1512" dirty="0">
                <a:latin typeface="Courier New"/>
                <a:cs typeface="Courier New"/>
              </a:rPr>
              <a:t>all the</a:t>
            </a:r>
            <a:r>
              <a:rPr sz="1512" spc="4" dirty="0">
                <a:latin typeface="Courier New"/>
                <a:cs typeface="Courier New"/>
              </a:rPr>
              <a:t> </a:t>
            </a:r>
            <a:r>
              <a:rPr sz="1512" dirty="0">
                <a:latin typeface="Courier New"/>
                <a:cs typeface="Courier New"/>
              </a:rPr>
              <a:t>odd</a:t>
            </a:r>
            <a:r>
              <a:rPr sz="1512" spc="-4" dirty="0">
                <a:latin typeface="Courier New"/>
                <a:cs typeface="Courier New"/>
              </a:rPr>
              <a:t> </a:t>
            </a:r>
            <a:r>
              <a:rPr sz="1512" dirty="0">
                <a:latin typeface="Courier New"/>
                <a:cs typeface="Courier New"/>
              </a:rPr>
              <a:t>numbers</a:t>
            </a:r>
            <a:r>
              <a:rPr sz="1512" spc="330" dirty="0">
                <a:latin typeface="Courier New"/>
                <a:cs typeface="Courier New"/>
              </a:rPr>
              <a:t> </a:t>
            </a:r>
            <a:r>
              <a:rPr sz="1512" dirty="0">
                <a:latin typeface="Courier New"/>
                <a:cs typeface="Courier New"/>
              </a:rPr>
              <a:t>(15,</a:t>
            </a:r>
            <a:r>
              <a:rPr sz="1512" spc="4" dirty="0">
                <a:latin typeface="Courier New"/>
                <a:cs typeface="Courier New"/>
              </a:rPr>
              <a:t> </a:t>
            </a:r>
            <a:r>
              <a:rPr sz="1512" dirty="0">
                <a:latin typeface="Courier New"/>
                <a:cs typeface="Courier New"/>
              </a:rPr>
              <a:t>5, 13,</a:t>
            </a:r>
            <a:r>
              <a:rPr sz="1512" spc="109" dirty="0">
                <a:latin typeface="Courier New"/>
                <a:cs typeface="Courier New"/>
              </a:rPr>
              <a:t> </a:t>
            </a:r>
            <a:r>
              <a:rPr sz="1512" dirty="0">
                <a:latin typeface="Courier New"/>
                <a:cs typeface="Courier New"/>
              </a:rPr>
              <a:t>7,</a:t>
            </a:r>
            <a:r>
              <a:rPr sz="1512" spc="4" dirty="0">
                <a:latin typeface="Courier New"/>
                <a:cs typeface="Courier New"/>
              </a:rPr>
              <a:t> </a:t>
            </a:r>
            <a:r>
              <a:rPr sz="1512" dirty="0">
                <a:latin typeface="Courier New"/>
                <a:cs typeface="Courier New"/>
              </a:rPr>
              <a:t>1) gives</a:t>
            </a:r>
            <a:r>
              <a:rPr sz="1512" spc="4" dirty="0">
                <a:latin typeface="Courier New"/>
                <a:cs typeface="Courier New"/>
              </a:rPr>
              <a:t> </a:t>
            </a:r>
            <a:r>
              <a:rPr sz="1512" spc="-18" dirty="0">
                <a:latin typeface="Courier New"/>
                <a:cs typeface="Courier New"/>
              </a:rPr>
              <a:t>41.</a:t>
            </a:r>
            <a:endParaRPr sz="1512">
              <a:latin typeface="Courier New"/>
              <a:cs typeface="Courier New"/>
            </a:endParaRPr>
          </a:p>
        </p:txBody>
      </p:sp>
      <p:sp>
        <p:nvSpPr>
          <p:cNvPr id="17" name="object 17"/>
          <p:cNvSpPr txBox="1"/>
          <p:nvPr/>
        </p:nvSpPr>
        <p:spPr>
          <a:xfrm>
            <a:off x="1185416" y="5624810"/>
            <a:ext cx="2337346" cy="192810"/>
          </a:xfrm>
          <a:prstGeom prst="rect">
            <a:avLst/>
          </a:prstGeom>
          <a:solidFill>
            <a:srgbClr val="ACEBA1"/>
          </a:solidFill>
        </p:spPr>
        <p:txBody>
          <a:bodyPr vert="horz" wrap="square" lIns="0" tIns="0" rIns="0" bIns="0" rtlCol="0">
            <a:spAutoFit/>
          </a:bodyPr>
          <a:lstStyle/>
          <a:p>
            <a:pPr marL="1339">
              <a:lnSpc>
                <a:spcPts val="1368"/>
              </a:lnSpc>
            </a:pPr>
            <a:r>
              <a:rPr sz="1512" dirty="0">
                <a:latin typeface="Courier New"/>
                <a:cs typeface="Courier New"/>
              </a:rPr>
              <a:t>The</a:t>
            </a:r>
            <a:r>
              <a:rPr sz="1512" spc="-14" dirty="0">
                <a:latin typeface="Courier New"/>
                <a:cs typeface="Courier New"/>
              </a:rPr>
              <a:t> </a:t>
            </a:r>
            <a:r>
              <a:rPr sz="1512" dirty="0">
                <a:latin typeface="Courier New"/>
                <a:cs typeface="Courier New"/>
              </a:rPr>
              <a:t>answer</a:t>
            </a:r>
            <a:r>
              <a:rPr sz="1512" spc="-7" dirty="0">
                <a:latin typeface="Courier New"/>
                <a:cs typeface="Courier New"/>
              </a:rPr>
              <a:t> </a:t>
            </a:r>
            <a:r>
              <a:rPr sz="1512" dirty="0">
                <a:latin typeface="Courier New"/>
                <a:cs typeface="Courier New"/>
              </a:rPr>
              <a:t>is</a:t>
            </a:r>
            <a:r>
              <a:rPr sz="1512" spc="-7" dirty="0">
                <a:latin typeface="Courier New"/>
                <a:cs typeface="Courier New"/>
              </a:rPr>
              <a:t> False.</a:t>
            </a:r>
            <a:endParaRPr sz="1512">
              <a:latin typeface="Courier New"/>
              <a:cs typeface="Courier New"/>
            </a:endParaRPr>
          </a:p>
        </p:txBody>
      </p:sp>
      <p:sp>
        <p:nvSpPr>
          <p:cNvPr id="18" name="object 18"/>
          <p:cNvSpPr txBox="1"/>
          <p:nvPr/>
        </p:nvSpPr>
        <p:spPr>
          <a:xfrm>
            <a:off x="249808" y="6482507"/>
            <a:ext cx="5195739" cy="179009"/>
          </a:xfrm>
          <a:prstGeom prst="rect">
            <a:avLst/>
          </a:prstGeom>
        </p:spPr>
        <p:txBody>
          <a:bodyPr vert="horz" wrap="square" lIns="0" tIns="11162" rIns="0" bIns="0" rtlCol="0">
            <a:spAutoFit/>
          </a:bodyPr>
          <a:lstStyle/>
          <a:p>
            <a:pPr marL="8929">
              <a:spcBef>
                <a:spcPts val="88"/>
              </a:spcBef>
            </a:pPr>
            <a:r>
              <a:rPr sz="1090" i="1" dirty="0">
                <a:solidFill>
                  <a:srgbClr val="5E5E5E"/>
                </a:solidFill>
                <a:latin typeface="Arial"/>
                <a:cs typeface="Arial"/>
              </a:rPr>
              <a:t>Source:</a:t>
            </a:r>
            <a:r>
              <a:rPr sz="1090" i="1" spc="80" dirty="0">
                <a:solidFill>
                  <a:srgbClr val="5E5E5E"/>
                </a:solidFill>
                <a:latin typeface="Arial"/>
                <a:cs typeface="Arial"/>
              </a:rPr>
              <a:t> </a:t>
            </a:r>
            <a:r>
              <a:rPr sz="1090" i="1" u="heavy" dirty="0">
                <a:solidFill>
                  <a:srgbClr val="5E5E5E"/>
                </a:solidFill>
                <a:uFill>
                  <a:solidFill>
                    <a:srgbClr val="5E5E5E"/>
                  </a:solidFill>
                </a:uFill>
                <a:latin typeface="Arial"/>
                <a:cs typeface="Arial"/>
              </a:rPr>
              <a:t>Chain-of-Thought</a:t>
            </a:r>
            <a:r>
              <a:rPr sz="1090" i="1" u="heavy" spc="7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Prompting</a:t>
            </a:r>
            <a:r>
              <a:rPr sz="1090" i="1" u="heavy" spc="225"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Elicits</a:t>
            </a:r>
            <a:r>
              <a:rPr sz="1090" i="1" u="heavy" spc="176"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Reasoning</a:t>
            </a:r>
            <a:r>
              <a:rPr sz="1090" i="1" u="heavy" spc="18"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in</a:t>
            </a:r>
            <a:r>
              <a:rPr sz="1090" i="1" u="heavy" spc="80"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Large</a:t>
            </a:r>
            <a:r>
              <a:rPr sz="1090" i="1" u="heavy" spc="14"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Language</a:t>
            </a:r>
            <a:r>
              <a:rPr sz="1090" i="1" u="heavy" spc="-4" dirty="0">
                <a:solidFill>
                  <a:srgbClr val="5E5E5E"/>
                </a:solidFill>
                <a:uFill>
                  <a:solidFill>
                    <a:srgbClr val="5E5E5E"/>
                  </a:solidFill>
                </a:uFill>
                <a:latin typeface="Arial"/>
                <a:cs typeface="Arial"/>
              </a:rPr>
              <a:t> </a:t>
            </a:r>
            <a:r>
              <a:rPr sz="1090" i="1" u="heavy" spc="-7" dirty="0">
                <a:solidFill>
                  <a:srgbClr val="5E5E5E"/>
                </a:solidFill>
                <a:uFill>
                  <a:solidFill>
                    <a:srgbClr val="5E5E5E"/>
                  </a:solidFill>
                </a:uFill>
                <a:latin typeface="Arial"/>
                <a:cs typeface="Arial"/>
              </a:rPr>
              <a:t>Models</a:t>
            </a:r>
            <a:endParaRPr sz="1090">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6" dirty="0">
                <a:solidFill>
                  <a:srgbClr val="FF0000"/>
                </a:solidFill>
              </a:rPr>
              <a:t>Zero-</a:t>
            </a:r>
            <a:r>
              <a:rPr spc="-53" dirty="0">
                <a:solidFill>
                  <a:srgbClr val="FF0000"/>
                </a:solidFill>
              </a:rPr>
              <a:t>Shot</a:t>
            </a:r>
            <a:r>
              <a:rPr spc="-260" dirty="0">
                <a:solidFill>
                  <a:srgbClr val="FF0000"/>
                </a:solidFill>
              </a:rPr>
              <a:t> </a:t>
            </a:r>
            <a:r>
              <a:rPr spc="-18" dirty="0">
                <a:solidFill>
                  <a:srgbClr val="FF0000"/>
                </a:solidFill>
              </a:rPr>
              <a:t>CoT</a:t>
            </a:r>
          </a:p>
        </p:txBody>
      </p:sp>
      <p:sp>
        <p:nvSpPr>
          <p:cNvPr id="31" name="object 31"/>
          <p:cNvSpPr txBox="1"/>
          <p:nvPr/>
        </p:nvSpPr>
        <p:spPr>
          <a:xfrm>
            <a:off x="113184" y="6591225"/>
            <a:ext cx="3714304" cy="179009"/>
          </a:xfrm>
          <a:prstGeom prst="rect">
            <a:avLst/>
          </a:prstGeom>
        </p:spPr>
        <p:txBody>
          <a:bodyPr vert="horz" wrap="square" lIns="0" tIns="11162" rIns="0" bIns="0" rtlCol="0">
            <a:spAutoFit/>
          </a:bodyPr>
          <a:lstStyle/>
          <a:p>
            <a:pPr marL="8929">
              <a:spcBef>
                <a:spcPts val="88"/>
              </a:spcBef>
            </a:pPr>
            <a:r>
              <a:rPr sz="1090" i="1" dirty="0">
                <a:solidFill>
                  <a:srgbClr val="5E5E5E"/>
                </a:solidFill>
                <a:latin typeface="Arial"/>
                <a:cs typeface="Arial"/>
              </a:rPr>
              <a:t>Source:</a:t>
            </a:r>
            <a:r>
              <a:rPr sz="1090" i="1" u="heavy" spc="60"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Large</a:t>
            </a:r>
            <a:r>
              <a:rPr sz="1090" i="1" u="heavy" spc="74"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Language</a:t>
            </a:r>
            <a:r>
              <a:rPr sz="1090" i="1" u="heavy" spc="11"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Models</a:t>
            </a:r>
            <a:r>
              <a:rPr sz="1090" i="1" u="heavy" spc="95"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are</a:t>
            </a:r>
            <a:r>
              <a:rPr sz="1090" i="1" u="heavy" spc="4"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Zero-Shot</a:t>
            </a:r>
            <a:r>
              <a:rPr sz="1090" i="1" u="heavy" spc="60" dirty="0">
                <a:solidFill>
                  <a:srgbClr val="5E5E5E"/>
                </a:solidFill>
                <a:uFill>
                  <a:solidFill>
                    <a:srgbClr val="5E5E5E"/>
                  </a:solidFill>
                </a:uFill>
                <a:latin typeface="Arial"/>
                <a:cs typeface="Arial"/>
              </a:rPr>
              <a:t> </a:t>
            </a:r>
            <a:r>
              <a:rPr sz="1090" i="1" u="heavy" spc="-7" dirty="0">
                <a:solidFill>
                  <a:srgbClr val="5E5E5E"/>
                </a:solidFill>
                <a:uFill>
                  <a:solidFill>
                    <a:srgbClr val="5E5E5E"/>
                  </a:solidFill>
                </a:uFill>
                <a:latin typeface="Arial"/>
                <a:cs typeface="Arial"/>
              </a:rPr>
              <a:t>Reasoners</a:t>
            </a:r>
            <a:endParaRPr sz="1090">
              <a:latin typeface="Arial"/>
              <a:cs typeface="Arial"/>
            </a:endParaRPr>
          </a:p>
        </p:txBody>
      </p:sp>
      <p:pic>
        <p:nvPicPr>
          <p:cNvPr id="33" name="Picture 32">
            <a:extLst>
              <a:ext uri="{FF2B5EF4-FFF2-40B4-BE49-F238E27FC236}">
                <a16:creationId xmlns:a16="http://schemas.microsoft.com/office/drawing/2014/main" id="{34ED0FF9-81CC-C686-8CF1-5FC31970EE28}"/>
              </a:ext>
            </a:extLst>
          </p:cNvPr>
          <p:cNvPicPr>
            <a:picLocks noChangeAspect="1"/>
          </p:cNvPicPr>
          <p:nvPr/>
        </p:nvPicPr>
        <p:blipFill>
          <a:blip r:embed="rId2"/>
          <a:stretch>
            <a:fillRect/>
          </a:stretch>
        </p:blipFill>
        <p:spPr>
          <a:xfrm>
            <a:off x="348591" y="1303639"/>
            <a:ext cx="7772400" cy="5267672"/>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81304"/>
            <a:ext cx="5786438" cy="627275"/>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4000" spc="-60" dirty="0">
                <a:solidFill>
                  <a:srgbClr val="FF0000"/>
                </a:solidFill>
              </a:rPr>
              <a:t>Self-</a:t>
            </a:r>
            <a:r>
              <a:rPr sz="4000" spc="-49" dirty="0">
                <a:solidFill>
                  <a:srgbClr val="FF0000"/>
                </a:solidFill>
              </a:rPr>
              <a:t>Consistency</a:t>
            </a:r>
          </a:p>
        </p:txBody>
      </p:sp>
      <p:sp>
        <p:nvSpPr>
          <p:cNvPr id="3" name="object 3"/>
          <p:cNvSpPr txBox="1"/>
          <p:nvPr/>
        </p:nvSpPr>
        <p:spPr>
          <a:xfrm>
            <a:off x="460548" y="1014814"/>
            <a:ext cx="8034040" cy="2684393"/>
          </a:xfrm>
          <a:prstGeom prst="rect">
            <a:avLst/>
          </a:prstGeom>
        </p:spPr>
        <p:txBody>
          <a:bodyPr vert="horz" wrap="square" lIns="0" tIns="58043" rIns="0" bIns="0" rtlCol="0">
            <a:spAutoFit/>
          </a:bodyPr>
          <a:lstStyle/>
          <a:p>
            <a:pPr marL="316993" marR="462988" indent="-308509">
              <a:lnSpc>
                <a:spcPts val="2481"/>
              </a:lnSpc>
              <a:spcBef>
                <a:spcPts val="457"/>
              </a:spcBef>
              <a:buClr>
                <a:srgbClr val="7570FF"/>
              </a:buClr>
              <a:buChar char="•"/>
              <a:tabLst>
                <a:tab pos="316993" algn="l"/>
              </a:tabLst>
            </a:pPr>
            <a:r>
              <a:rPr sz="2355" dirty="0">
                <a:solidFill>
                  <a:srgbClr val="5E5E5E"/>
                </a:solidFill>
                <a:latin typeface="Arial"/>
                <a:cs typeface="Arial"/>
              </a:rPr>
              <a:t>Self-Consistency</a:t>
            </a:r>
            <a:r>
              <a:rPr sz="2355" spc="32" dirty="0">
                <a:solidFill>
                  <a:srgbClr val="5E5E5E"/>
                </a:solidFill>
                <a:latin typeface="Arial"/>
                <a:cs typeface="Arial"/>
              </a:rPr>
              <a:t> </a:t>
            </a:r>
            <a:r>
              <a:rPr sz="2355" dirty="0">
                <a:solidFill>
                  <a:srgbClr val="5E5E5E"/>
                </a:solidFill>
                <a:latin typeface="Arial"/>
                <a:cs typeface="Arial"/>
              </a:rPr>
              <a:t>aims</a:t>
            </a:r>
            <a:r>
              <a:rPr sz="2355" spc="35" dirty="0">
                <a:solidFill>
                  <a:srgbClr val="5E5E5E"/>
                </a:solidFill>
                <a:latin typeface="Arial"/>
                <a:cs typeface="Arial"/>
              </a:rPr>
              <a:t> </a:t>
            </a:r>
            <a:r>
              <a:rPr sz="2355" dirty="0">
                <a:solidFill>
                  <a:srgbClr val="5E5E5E"/>
                </a:solidFill>
                <a:latin typeface="Arial"/>
                <a:cs typeface="Arial"/>
              </a:rPr>
              <a:t>to</a:t>
            </a:r>
            <a:r>
              <a:rPr sz="2355" spc="70" dirty="0">
                <a:solidFill>
                  <a:srgbClr val="5E5E5E"/>
                </a:solidFill>
                <a:latin typeface="Arial"/>
                <a:cs typeface="Arial"/>
              </a:rPr>
              <a:t> </a:t>
            </a:r>
            <a:r>
              <a:rPr sz="2355" dirty="0">
                <a:solidFill>
                  <a:srgbClr val="5E5E5E"/>
                </a:solidFill>
                <a:latin typeface="Arial"/>
                <a:cs typeface="Arial"/>
              </a:rPr>
              <a:t>improve</a:t>
            </a:r>
            <a:r>
              <a:rPr sz="2355" spc="11" dirty="0">
                <a:solidFill>
                  <a:srgbClr val="5E5E5E"/>
                </a:solidFill>
                <a:latin typeface="Arial"/>
                <a:cs typeface="Arial"/>
              </a:rPr>
              <a:t> </a:t>
            </a:r>
            <a:r>
              <a:rPr sz="2355" dirty="0">
                <a:solidFill>
                  <a:srgbClr val="5E5E5E"/>
                </a:solidFill>
                <a:latin typeface="Arial"/>
                <a:cs typeface="Arial"/>
              </a:rPr>
              <a:t>on</a:t>
            </a:r>
            <a:r>
              <a:rPr sz="2355" spc="112" dirty="0">
                <a:solidFill>
                  <a:srgbClr val="5E5E5E"/>
                </a:solidFill>
                <a:latin typeface="Arial"/>
                <a:cs typeface="Arial"/>
              </a:rPr>
              <a:t> </a:t>
            </a:r>
            <a:r>
              <a:rPr sz="2355" dirty="0">
                <a:solidFill>
                  <a:srgbClr val="5E5E5E"/>
                </a:solidFill>
                <a:latin typeface="Arial"/>
                <a:cs typeface="Arial"/>
              </a:rPr>
              <a:t>the</a:t>
            </a:r>
            <a:r>
              <a:rPr sz="2355" spc="7" dirty="0">
                <a:solidFill>
                  <a:srgbClr val="5E5E5E"/>
                </a:solidFill>
                <a:latin typeface="Arial"/>
                <a:cs typeface="Arial"/>
              </a:rPr>
              <a:t> </a:t>
            </a:r>
            <a:r>
              <a:rPr sz="2355" dirty="0">
                <a:solidFill>
                  <a:srgbClr val="5E5E5E"/>
                </a:solidFill>
                <a:latin typeface="Arial"/>
                <a:cs typeface="Arial"/>
              </a:rPr>
              <a:t>naive</a:t>
            </a:r>
            <a:r>
              <a:rPr sz="2355" spc="63" dirty="0">
                <a:solidFill>
                  <a:srgbClr val="5E5E5E"/>
                </a:solidFill>
                <a:latin typeface="Arial"/>
                <a:cs typeface="Arial"/>
              </a:rPr>
              <a:t> </a:t>
            </a:r>
            <a:r>
              <a:rPr sz="2355" spc="-7" dirty="0">
                <a:solidFill>
                  <a:srgbClr val="5E5E5E"/>
                </a:solidFill>
                <a:latin typeface="Arial"/>
                <a:cs typeface="Arial"/>
              </a:rPr>
              <a:t>greedy </a:t>
            </a:r>
            <a:r>
              <a:rPr sz="2355" dirty="0">
                <a:solidFill>
                  <a:srgbClr val="5E5E5E"/>
                </a:solidFill>
                <a:latin typeface="Arial"/>
                <a:cs typeface="Arial"/>
              </a:rPr>
              <a:t>decoding</a:t>
            </a:r>
            <a:r>
              <a:rPr sz="2355" spc="53" dirty="0">
                <a:solidFill>
                  <a:srgbClr val="5E5E5E"/>
                </a:solidFill>
                <a:latin typeface="Arial"/>
                <a:cs typeface="Arial"/>
              </a:rPr>
              <a:t> </a:t>
            </a:r>
            <a:r>
              <a:rPr sz="2355" dirty="0">
                <a:solidFill>
                  <a:srgbClr val="5E5E5E"/>
                </a:solidFill>
                <a:latin typeface="Arial"/>
                <a:cs typeface="Arial"/>
              </a:rPr>
              <a:t>used</a:t>
            </a:r>
            <a:r>
              <a:rPr sz="2355" spc="53" dirty="0">
                <a:solidFill>
                  <a:srgbClr val="5E5E5E"/>
                </a:solidFill>
                <a:latin typeface="Arial"/>
                <a:cs typeface="Arial"/>
              </a:rPr>
              <a:t> </a:t>
            </a:r>
            <a:r>
              <a:rPr sz="2355" dirty="0">
                <a:solidFill>
                  <a:srgbClr val="5E5E5E"/>
                </a:solidFill>
                <a:latin typeface="Arial"/>
                <a:cs typeface="Arial"/>
              </a:rPr>
              <a:t>in</a:t>
            </a:r>
            <a:r>
              <a:rPr sz="2355" spc="60" dirty="0">
                <a:solidFill>
                  <a:srgbClr val="5E5E5E"/>
                </a:solidFill>
                <a:latin typeface="Arial"/>
                <a:cs typeface="Arial"/>
              </a:rPr>
              <a:t> </a:t>
            </a:r>
            <a:r>
              <a:rPr sz="2355" dirty="0">
                <a:solidFill>
                  <a:srgbClr val="5E5E5E"/>
                </a:solidFill>
                <a:latin typeface="Arial"/>
                <a:cs typeface="Arial"/>
              </a:rPr>
              <a:t>chain-of-thought</a:t>
            </a:r>
            <a:r>
              <a:rPr sz="2355" spc="88" dirty="0">
                <a:solidFill>
                  <a:srgbClr val="5E5E5E"/>
                </a:solidFill>
                <a:latin typeface="Arial"/>
                <a:cs typeface="Arial"/>
              </a:rPr>
              <a:t> </a:t>
            </a:r>
            <a:r>
              <a:rPr sz="2355" spc="-7" dirty="0">
                <a:solidFill>
                  <a:srgbClr val="5E5E5E"/>
                </a:solidFill>
                <a:latin typeface="Arial"/>
                <a:cs typeface="Arial"/>
              </a:rPr>
              <a:t>prompting</a:t>
            </a:r>
            <a:endParaRPr sz="2355">
              <a:latin typeface="Arial"/>
              <a:cs typeface="Arial"/>
            </a:endParaRPr>
          </a:p>
          <a:p>
            <a:pPr marL="315206" marR="107152" indent="-306724" algn="just">
              <a:lnSpc>
                <a:spcPct val="86900"/>
              </a:lnSpc>
              <a:spcBef>
                <a:spcPts val="1533"/>
              </a:spcBef>
              <a:buClr>
                <a:srgbClr val="7570FF"/>
              </a:buClr>
              <a:buChar char="•"/>
              <a:tabLst>
                <a:tab pos="316993" algn="l"/>
              </a:tabLst>
            </a:pPr>
            <a:r>
              <a:rPr sz="2355" dirty="0">
                <a:solidFill>
                  <a:srgbClr val="5E5E5E"/>
                </a:solidFill>
                <a:latin typeface="Arial"/>
                <a:cs typeface="Arial"/>
              </a:rPr>
              <a:t>The</a:t>
            </a:r>
            <a:r>
              <a:rPr sz="2355" spc="46" dirty="0">
                <a:solidFill>
                  <a:srgbClr val="5E5E5E"/>
                </a:solidFill>
                <a:latin typeface="Arial"/>
                <a:cs typeface="Arial"/>
              </a:rPr>
              <a:t> </a:t>
            </a:r>
            <a:r>
              <a:rPr sz="2355" dirty="0">
                <a:solidFill>
                  <a:srgbClr val="5E5E5E"/>
                </a:solidFill>
                <a:latin typeface="Arial"/>
                <a:cs typeface="Arial"/>
              </a:rPr>
              <a:t>idea</a:t>
            </a:r>
            <a:r>
              <a:rPr sz="2355" spc="49" dirty="0">
                <a:solidFill>
                  <a:srgbClr val="5E5E5E"/>
                </a:solidFill>
                <a:latin typeface="Arial"/>
                <a:cs typeface="Arial"/>
              </a:rPr>
              <a:t> </a:t>
            </a:r>
            <a:r>
              <a:rPr sz="2355" dirty="0">
                <a:solidFill>
                  <a:srgbClr val="5E5E5E"/>
                </a:solidFill>
                <a:latin typeface="Arial"/>
                <a:cs typeface="Arial"/>
              </a:rPr>
              <a:t>is</a:t>
            </a:r>
            <a:r>
              <a:rPr sz="2355" spc="80" dirty="0">
                <a:solidFill>
                  <a:srgbClr val="5E5E5E"/>
                </a:solidFill>
                <a:latin typeface="Arial"/>
                <a:cs typeface="Arial"/>
              </a:rPr>
              <a:t> </a:t>
            </a:r>
            <a:r>
              <a:rPr sz="2355" dirty="0">
                <a:solidFill>
                  <a:srgbClr val="5E5E5E"/>
                </a:solidFill>
                <a:latin typeface="Arial"/>
                <a:cs typeface="Arial"/>
              </a:rPr>
              <a:t>to</a:t>
            </a:r>
            <a:r>
              <a:rPr sz="2355" spc="53" dirty="0">
                <a:solidFill>
                  <a:srgbClr val="5E5E5E"/>
                </a:solidFill>
                <a:latin typeface="Arial"/>
                <a:cs typeface="Arial"/>
              </a:rPr>
              <a:t> </a:t>
            </a:r>
            <a:r>
              <a:rPr sz="2355" dirty="0">
                <a:solidFill>
                  <a:srgbClr val="5E5E5E"/>
                </a:solidFill>
                <a:latin typeface="Arial"/>
                <a:cs typeface="Arial"/>
              </a:rPr>
              <a:t>sample</a:t>
            </a:r>
            <a:r>
              <a:rPr sz="2355" spc="56" dirty="0">
                <a:solidFill>
                  <a:srgbClr val="5E5E5E"/>
                </a:solidFill>
                <a:latin typeface="Arial"/>
                <a:cs typeface="Arial"/>
              </a:rPr>
              <a:t> </a:t>
            </a:r>
            <a:r>
              <a:rPr sz="2355" dirty="0">
                <a:solidFill>
                  <a:srgbClr val="5E5E5E"/>
                </a:solidFill>
                <a:latin typeface="Arial"/>
                <a:cs typeface="Arial"/>
              </a:rPr>
              <a:t>multiple,</a:t>
            </a:r>
            <a:r>
              <a:rPr sz="2355" spc="80" dirty="0">
                <a:solidFill>
                  <a:srgbClr val="5E5E5E"/>
                </a:solidFill>
                <a:latin typeface="Arial"/>
                <a:cs typeface="Arial"/>
              </a:rPr>
              <a:t> </a:t>
            </a:r>
            <a:r>
              <a:rPr sz="2355" dirty="0">
                <a:solidFill>
                  <a:srgbClr val="5E5E5E"/>
                </a:solidFill>
                <a:latin typeface="Arial"/>
                <a:cs typeface="Arial"/>
              </a:rPr>
              <a:t>diverse</a:t>
            </a:r>
            <a:r>
              <a:rPr sz="2355" spc="60" dirty="0">
                <a:solidFill>
                  <a:srgbClr val="5E5E5E"/>
                </a:solidFill>
                <a:latin typeface="Arial"/>
                <a:cs typeface="Arial"/>
              </a:rPr>
              <a:t> </a:t>
            </a:r>
            <a:r>
              <a:rPr sz="2355" b="1" dirty="0">
                <a:solidFill>
                  <a:srgbClr val="5E5E5E"/>
                </a:solidFill>
                <a:latin typeface="Arial"/>
                <a:cs typeface="Arial"/>
              </a:rPr>
              <a:t>reasoning</a:t>
            </a:r>
            <a:r>
              <a:rPr sz="2355" b="1" spc="28" dirty="0">
                <a:solidFill>
                  <a:srgbClr val="5E5E5E"/>
                </a:solidFill>
                <a:latin typeface="Arial"/>
                <a:cs typeface="Arial"/>
              </a:rPr>
              <a:t> </a:t>
            </a:r>
            <a:r>
              <a:rPr sz="2355" b="1" spc="-7" dirty="0">
                <a:solidFill>
                  <a:srgbClr val="5E5E5E"/>
                </a:solidFill>
                <a:latin typeface="Arial"/>
                <a:cs typeface="Arial"/>
              </a:rPr>
              <a:t>paths 	</a:t>
            </a:r>
            <a:r>
              <a:rPr sz="2355" dirty="0">
                <a:solidFill>
                  <a:srgbClr val="5E5E5E"/>
                </a:solidFill>
                <a:latin typeface="Arial"/>
                <a:cs typeface="Arial"/>
              </a:rPr>
              <a:t>through</a:t>
            </a:r>
            <a:r>
              <a:rPr sz="2355" spc="134" dirty="0">
                <a:solidFill>
                  <a:srgbClr val="5E5E5E"/>
                </a:solidFill>
                <a:latin typeface="Arial"/>
                <a:cs typeface="Arial"/>
              </a:rPr>
              <a:t> </a:t>
            </a:r>
            <a:r>
              <a:rPr sz="2355" dirty="0">
                <a:solidFill>
                  <a:srgbClr val="5E5E5E"/>
                </a:solidFill>
                <a:latin typeface="Arial"/>
                <a:cs typeface="Arial"/>
              </a:rPr>
              <a:t>few-shot</a:t>
            </a:r>
            <a:r>
              <a:rPr sz="2355" spc="109" dirty="0">
                <a:solidFill>
                  <a:srgbClr val="5E5E5E"/>
                </a:solidFill>
                <a:latin typeface="Arial"/>
                <a:cs typeface="Arial"/>
              </a:rPr>
              <a:t> </a:t>
            </a:r>
            <a:r>
              <a:rPr sz="2355" dirty="0">
                <a:solidFill>
                  <a:srgbClr val="5E5E5E"/>
                </a:solidFill>
                <a:latin typeface="Arial"/>
                <a:cs typeface="Arial"/>
              </a:rPr>
              <a:t>CoT,</a:t>
            </a:r>
            <a:r>
              <a:rPr sz="2355" spc="109" dirty="0">
                <a:solidFill>
                  <a:srgbClr val="5E5E5E"/>
                </a:solidFill>
                <a:latin typeface="Arial"/>
                <a:cs typeface="Arial"/>
              </a:rPr>
              <a:t> </a:t>
            </a:r>
            <a:r>
              <a:rPr sz="2355" dirty="0">
                <a:solidFill>
                  <a:srgbClr val="5E5E5E"/>
                </a:solidFill>
                <a:latin typeface="Arial"/>
                <a:cs typeface="Arial"/>
              </a:rPr>
              <a:t>and</a:t>
            </a:r>
            <a:r>
              <a:rPr sz="2355" spc="134" dirty="0">
                <a:solidFill>
                  <a:srgbClr val="5E5E5E"/>
                </a:solidFill>
                <a:latin typeface="Arial"/>
                <a:cs typeface="Arial"/>
              </a:rPr>
              <a:t> </a:t>
            </a:r>
            <a:r>
              <a:rPr sz="2355" dirty="0">
                <a:solidFill>
                  <a:srgbClr val="5E5E5E"/>
                </a:solidFill>
                <a:latin typeface="Arial"/>
                <a:cs typeface="Arial"/>
              </a:rPr>
              <a:t>use</a:t>
            </a:r>
            <a:r>
              <a:rPr sz="2355" spc="28" dirty="0">
                <a:solidFill>
                  <a:srgbClr val="5E5E5E"/>
                </a:solidFill>
                <a:latin typeface="Arial"/>
                <a:cs typeface="Arial"/>
              </a:rPr>
              <a:t> </a:t>
            </a:r>
            <a:r>
              <a:rPr sz="2355" dirty="0">
                <a:solidFill>
                  <a:srgbClr val="5E5E5E"/>
                </a:solidFill>
                <a:latin typeface="Arial"/>
                <a:cs typeface="Arial"/>
              </a:rPr>
              <a:t>the</a:t>
            </a:r>
            <a:r>
              <a:rPr sz="2355" spc="88" dirty="0">
                <a:solidFill>
                  <a:srgbClr val="5E5E5E"/>
                </a:solidFill>
                <a:latin typeface="Arial"/>
                <a:cs typeface="Arial"/>
              </a:rPr>
              <a:t> </a:t>
            </a:r>
            <a:r>
              <a:rPr sz="2355" dirty="0">
                <a:solidFill>
                  <a:srgbClr val="5E5E5E"/>
                </a:solidFill>
                <a:latin typeface="Arial"/>
                <a:cs typeface="Arial"/>
              </a:rPr>
              <a:t>generations</a:t>
            </a:r>
            <a:r>
              <a:rPr sz="2355" spc="165" dirty="0">
                <a:solidFill>
                  <a:srgbClr val="5E5E5E"/>
                </a:solidFill>
                <a:latin typeface="Arial"/>
                <a:cs typeface="Arial"/>
              </a:rPr>
              <a:t> </a:t>
            </a:r>
            <a:r>
              <a:rPr sz="2355" dirty="0">
                <a:solidFill>
                  <a:srgbClr val="5E5E5E"/>
                </a:solidFill>
                <a:latin typeface="Arial"/>
                <a:cs typeface="Arial"/>
              </a:rPr>
              <a:t>to</a:t>
            </a:r>
            <a:r>
              <a:rPr sz="2355" spc="32" dirty="0">
                <a:solidFill>
                  <a:srgbClr val="5E5E5E"/>
                </a:solidFill>
                <a:latin typeface="Arial"/>
                <a:cs typeface="Arial"/>
              </a:rPr>
              <a:t> </a:t>
            </a:r>
            <a:r>
              <a:rPr sz="2355" spc="-7" dirty="0">
                <a:solidFill>
                  <a:srgbClr val="5E5E5E"/>
                </a:solidFill>
                <a:latin typeface="Arial"/>
                <a:cs typeface="Arial"/>
              </a:rPr>
              <a:t>select 	</a:t>
            </a:r>
            <a:r>
              <a:rPr sz="2355" dirty="0">
                <a:solidFill>
                  <a:srgbClr val="5E5E5E"/>
                </a:solidFill>
                <a:latin typeface="Arial"/>
                <a:cs typeface="Arial"/>
              </a:rPr>
              <a:t>the</a:t>
            </a:r>
            <a:r>
              <a:rPr sz="2355" spc="-32" dirty="0">
                <a:solidFill>
                  <a:srgbClr val="5E5E5E"/>
                </a:solidFill>
                <a:latin typeface="Arial"/>
                <a:cs typeface="Arial"/>
              </a:rPr>
              <a:t> </a:t>
            </a:r>
            <a:r>
              <a:rPr sz="2355" dirty="0">
                <a:solidFill>
                  <a:srgbClr val="5E5E5E"/>
                </a:solidFill>
                <a:latin typeface="Arial"/>
                <a:cs typeface="Arial"/>
              </a:rPr>
              <a:t>most</a:t>
            </a:r>
            <a:r>
              <a:rPr sz="2355" spc="4" dirty="0">
                <a:solidFill>
                  <a:srgbClr val="5E5E5E"/>
                </a:solidFill>
                <a:latin typeface="Arial"/>
                <a:cs typeface="Arial"/>
              </a:rPr>
              <a:t> </a:t>
            </a:r>
            <a:r>
              <a:rPr sz="2355" b="1" dirty="0">
                <a:solidFill>
                  <a:srgbClr val="5E5E5E"/>
                </a:solidFill>
                <a:latin typeface="Arial"/>
                <a:cs typeface="Arial"/>
              </a:rPr>
              <a:t>consistent</a:t>
            </a:r>
            <a:r>
              <a:rPr sz="2355" b="1" spc="183" dirty="0">
                <a:solidFill>
                  <a:srgbClr val="5E5E5E"/>
                </a:solidFill>
                <a:latin typeface="Arial"/>
                <a:cs typeface="Arial"/>
              </a:rPr>
              <a:t> </a:t>
            </a:r>
            <a:r>
              <a:rPr sz="2355" b="1" spc="-7" dirty="0">
                <a:solidFill>
                  <a:srgbClr val="5E5E5E"/>
                </a:solidFill>
                <a:latin typeface="Arial"/>
                <a:cs typeface="Arial"/>
              </a:rPr>
              <a:t>answer.</a:t>
            </a:r>
            <a:endParaRPr sz="2355">
              <a:latin typeface="Arial"/>
              <a:cs typeface="Arial"/>
            </a:endParaRPr>
          </a:p>
          <a:p>
            <a:pPr marL="316993" marR="3572" indent="-308509">
              <a:lnSpc>
                <a:spcPts val="2481"/>
              </a:lnSpc>
              <a:spcBef>
                <a:spcPts val="1554"/>
              </a:spcBef>
              <a:buClr>
                <a:srgbClr val="7570FF"/>
              </a:buClr>
              <a:buChar char="•"/>
              <a:tabLst>
                <a:tab pos="316993" algn="l"/>
              </a:tabLst>
            </a:pPr>
            <a:r>
              <a:rPr sz="2355" dirty="0">
                <a:solidFill>
                  <a:srgbClr val="5E5E5E"/>
                </a:solidFill>
                <a:latin typeface="Arial"/>
                <a:cs typeface="Arial"/>
              </a:rPr>
              <a:t>This</a:t>
            </a:r>
            <a:r>
              <a:rPr sz="2355" spc="84" dirty="0">
                <a:solidFill>
                  <a:srgbClr val="5E5E5E"/>
                </a:solidFill>
                <a:latin typeface="Arial"/>
                <a:cs typeface="Arial"/>
              </a:rPr>
              <a:t> </a:t>
            </a:r>
            <a:r>
              <a:rPr sz="2355" dirty="0">
                <a:solidFill>
                  <a:srgbClr val="5E5E5E"/>
                </a:solidFill>
                <a:latin typeface="Arial"/>
                <a:cs typeface="Arial"/>
              </a:rPr>
              <a:t>helps</a:t>
            </a:r>
            <a:r>
              <a:rPr sz="2355" spc="84" dirty="0">
                <a:solidFill>
                  <a:srgbClr val="5E5E5E"/>
                </a:solidFill>
                <a:latin typeface="Arial"/>
                <a:cs typeface="Arial"/>
              </a:rPr>
              <a:t> </a:t>
            </a:r>
            <a:r>
              <a:rPr sz="2355" dirty="0">
                <a:solidFill>
                  <a:srgbClr val="5E5E5E"/>
                </a:solidFill>
                <a:latin typeface="Arial"/>
                <a:cs typeface="Arial"/>
              </a:rPr>
              <a:t>to</a:t>
            </a:r>
            <a:r>
              <a:rPr sz="2355" spc="60" dirty="0">
                <a:solidFill>
                  <a:srgbClr val="5E5E5E"/>
                </a:solidFill>
                <a:latin typeface="Arial"/>
                <a:cs typeface="Arial"/>
              </a:rPr>
              <a:t> </a:t>
            </a:r>
            <a:r>
              <a:rPr sz="2355" dirty="0">
                <a:solidFill>
                  <a:srgbClr val="5E5E5E"/>
                </a:solidFill>
                <a:latin typeface="Arial"/>
                <a:cs typeface="Arial"/>
              </a:rPr>
              <a:t>boost</a:t>
            </a:r>
            <a:r>
              <a:rPr sz="2355" spc="32" dirty="0">
                <a:solidFill>
                  <a:srgbClr val="5E5E5E"/>
                </a:solidFill>
                <a:latin typeface="Arial"/>
                <a:cs typeface="Arial"/>
              </a:rPr>
              <a:t> </a:t>
            </a:r>
            <a:r>
              <a:rPr sz="2355" dirty="0">
                <a:solidFill>
                  <a:srgbClr val="5E5E5E"/>
                </a:solidFill>
                <a:latin typeface="Arial"/>
                <a:cs typeface="Arial"/>
              </a:rPr>
              <a:t>the</a:t>
            </a:r>
            <a:r>
              <a:rPr sz="2355" spc="60" dirty="0">
                <a:solidFill>
                  <a:srgbClr val="5E5E5E"/>
                </a:solidFill>
                <a:latin typeface="Arial"/>
                <a:cs typeface="Arial"/>
              </a:rPr>
              <a:t> </a:t>
            </a:r>
            <a:r>
              <a:rPr sz="2355" dirty="0">
                <a:solidFill>
                  <a:srgbClr val="5E5E5E"/>
                </a:solidFill>
                <a:latin typeface="Arial"/>
                <a:cs typeface="Arial"/>
              </a:rPr>
              <a:t>performance</a:t>
            </a:r>
            <a:r>
              <a:rPr sz="2355" spc="53" dirty="0">
                <a:solidFill>
                  <a:srgbClr val="5E5E5E"/>
                </a:solidFill>
                <a:latin typeface="Arial"/>
                <a:cs typeface="Arial"/>
              </a:rPr>
              <a:t> </a:t>
            </a:r>
            <a:r>
              <a:rPr sz="2355" dirty="0">
                <a:solidFill>
                  <a:srgbClr val="5E5E5E"/>
                </a:solidFill>
                <a:latin typeface="Arial"/>
                <a:cs typeface="Arial"/>
              </a:rPr>
              <a:t>of</a:t>
            </a:r>
            <a:r>
              <a:rPr sz="2355" spc="84" dirty="0">
                <a:solidFill>
                  <a:srgbClr val="5E5E5E"/>
                </a:solidFill>
                <a:latin typeface="Arial"/>
                <a:cs typeface="Arial"/>
              </a:rPr>
              <a:t> </a:t>
            </a:r>
            <a:r>
              <a:rPr sz="2355" dirty="0">
                <a:solidFill>
                  <a:srgbClr val="5E5E5E"/>
                </a:solidFill>
                <a:latin typeface="Arial"/>
                <a:cs typeface="Arial"/>
              </a:rPr>
              <a:t>CoT</a:t>
            </a:r>
            <a:r>
              <a:rPr sz="2355" spc="84" dirty="0">
                <a:solidFill>
                  <a:srgbClr val="5E5E5E"/>
                </a:solidFill>
                <a:latin typeface="Arial"/>
                <a:cs typeface="Arial"/>
              </a:rPr>
              <a:t> </a:t>
            </a:r>
            <a:r>
              <a:rPr sz="2355" dirty="0">
                <a:solidFill>
                  <a:srgbClr val="5E5E5E"/>
                </a:solidFill>
                <a:latin typeface="Arial"/>
                <a:cs typeface="Arial"/>
              </a:rPr>
              <a:t>prompting</a:t>
            </a:r>
            <a:r>
              <a:rPr sz="2355" spc="63" dirty="0">
                <a:solidFill>
                  <a:srgbClr val="5E5E5E"/>
                </a:solidFill>
                <a:latin typeface="Arial"/>
                <a:cs typeface="Arial"/>
              </a:rPr>
              <a:t> </a:t>
            </a:r>
            <a:r>
              <a:rPr sz="2355" spc="-18" dirty="0">
                <a:solidFill>
                  <a:srgbClr val="5E5E5E"/>
                </a:solidFill>
                <a:latin typeface="Arial"/>
                <a:cs typeface="Arial"/>
              </a:rPr>
              <a:t>on </a:t>
            </a:r>
            <a:r>
              <a:rPr sz="2355" dirty="0">
                <a:solidFill>
                  <a:srgbClr val="5E5E5E"/>
                </a:solidFill>
                <a:latin typeface="Arial"/>
                <a:cs typeface="Arial"/>
              </a:rPr>
              <a:t>tasks</a:t>
            </a:r>
            <a:r>
              <a:rPr sz="2355" spc="53" dirty="0">
                <a:solidFill>
                  <a:srgbClr val="5E5E5E"/>
                </a:solidFill>
                <a:latin typeface="Arial"/>
                <a:cs typeface="Arial"/>
              </a:rPr>
              <a:t> </a:t>
            </a:r>
            <a:r>
              <a:rPr sz="2355" dirty="0">
                <a:solidFill>
                  <a:srgbClr val="5E5E5E"/>
                </a:solidFill>
                <a:latin typeface="Arial"/>
                <a:cs typeface="Arial"/>
              </a:rPr>
              <a:t>involving</a:t>
            </a:r>
            <a:r>
              <a:rPr sz="2355" spc="80" dirty="0">
                <a:solidFill>
                  <a:srgbClr val="5E5E5E"/>
                </a:solidFill>
                <a:latin typeface="Arial"/>
                <a:cs typeface="Arial"/>
              </a:rPr>
              <a:t> </a:t>
            </a:r>
            <a:r>
              <a:rPr sz="2355" dirty="0">
                <a:solidFill>
                  <a:srgbClr val="5E5E5E"/>
                </a:solidFill>
                <a:latin typeface="Arial"/>
                <a:cs typeface="Arial"/>
              </a:rPr>
              <a:t>arithmetic</a:t>
            </a:r>
            <a:r>
              <a:rPr sz="2355" spc="60" dirty="0">
                <a:solidFill>
                  <a:srgbClr val="5E5E5E"/>
                </a:solidFill>
                <a:latin typeface="Arial"/>
                <a:cs typeface="Arial"/>
              </a:rPr>
              <a:t> </a:t>
            </a:r>
            <a:r>
              <a:rPr sz="2355" dirty="0">
                <a:solidFill>
                  <a:srgbClr val="5E5E5E"/>
                </a:solidFill>
                <a:latin typeface="Arial"/>
                <a:cs typeface="Arial"/>
              </a:rPr>
              <a:t>and</a:t>
            </a:r>
            <a:r>
              <a:rPr sz="2355" spc="74" dirty="0">
                <a:solidFill>
                  <a:srgbClr val="5E5E5E"/>
                </a:solidFill>
                <a:latin typeface="Arial"/>
                <a:cs typeface="Arial"/>
              </a:rPr>
              <a:t> </a:t>
            </a:r>
            <a:r>
              <a:rPr sz="2355" dirty="0">
                <a:solidFill>
                  <a:srgbClr val="5E5E5E"/>
                </a:solidFill>
                <a:latin typeface="Arial"/>
                <a:cs typeface="Arial"/>
              </a:rPr>
              <a:t>commonsense</a:t>
            </a:r>
            <a:r>
              <a:rPr sz="2355" spc="25" dirty="0">
                <a:solidFill>
                  <a:srgbClr val="5E5E5E"/>
                </a:solidFill>
                <a:latin typeface="Arial"/>
                <a:cs typeface="Arial"/>
              </a:rPr>
              <a:t> </a:t>
            </a:r>
            <a:r>
              <a:rPr sz="2355" spc="-7" dirty="0">
                <a:solidFill>
                  <a:srgbClr val="5E5E5E"/>
                </a:solidFill>
                <a:latin typeface="Arial"/>
                <a:cs typeface="Arial"/>
              </a:rPr>
              <a:t>reasoning</a:t>
            </a:r>
            <a:endParaRPr sz="2355">
              <a:latin typeface="Arial"/>
              <a:cs typeface="Arial"/>
            </a:endParaRPr>
          </a:p>
        </p:txBody>
      </p:sp>
      <p:grpSp>
        <p:nvGrpSpPr>
          <p:cNvPr id="4" name="object 4"/>
          <p:cNvGrpSpPr/>
          <p:nvPr/>
        </p:nvGrpSpPr>
        <p:grpSpPr>
          <a:xfrm>
            <a:off x="898506" y="3906560"/>
            <a:ext cx="7351365" cy="1176486"/>
            <a:chOff x="1277874" y="5555996"/>
            <a:chExt cx="10455275" cy="1673225"/>
          </a:xfrm>
        </p:grpSpPr>
        <p:sp>
          <p:nvSpPr>
            <p:cNvPr id="5" name="object 5"/>
            <p:cNvSpPr/>
            <p:nvPr/>
          </p:nvSpPr>
          <p:spPr>
            <a:xfrm>
              <a:off x="1304925" y="5583047"/>
              <a:ext cx="10391775" cy="1609725"/>
            </a:xfrm>
            <a:custGeom>
              <a:avLst/>
              <a:gdLst/>
              <a:ahLst/>
              <a:cxnLst/>
              <a:rect l="l" t="t" r="r" b="b"/>
              <a:pathLst>
                <a:path w="10391775" h="1609725">
                  <a:moveTo>
                    <a:pt x="10285476" y="126"/>
                  </a:moveTo>
                  <a:lnTo>
                    <a:pt x="10259060" y="0"/>
                  </a:lnTo>
                  <a:lnTo>
                    <a:pt x="105918" y="126"/>
                  </a:lnTo>
                  <a:lnTo>
                    <a:pt x="67818" y="2666"/>
                  </a:lnTo>
                  <a:lnTo>
                    <a:pt x="25146" y="25145"/>
                  </a:lnTo>
                  <a:lnTo>
                    <a:pt x="2666" y="67817"/>
                  </a:lnTo>
                  <a:lnTo>
                    <a:pt x="0" y="105917"/>
                  </a:lnTo>
                  <a:lnTo>
                    <a:pt x="0" y="1503552"/>
                  </a:lnTo>
                  <a:lnTo>
                    <a:pt x="2666" y="1541652"/>
                  </a:lnTo>
                  <a:lnTo>
                    <a:pt x="25146" y="1584197"/>
                  </a:lnTo>
                  <a:lnTo>
                    <a:pt x="67818" y="1606677"/>
                  </a:lnTo>
                  <a:lnTo>
                    <a:pt x="105918" y="1609344"/>
                  </a:lnTo>
                  <a:lnTo>
                    <a:pt x="10259060" y="1609470"/>
                  </a:lnTo>
                  <a:lnTo>
                    <a:pt x="10306685" y="1608708"/>
                  </a:lnTo>
                  <a:lnTo>
                    <a:pt x="10352532" y="1595120"/>
                  </a:lnTo>
                  <a:lnTo>
                    <a:pt x="10384917" y="1554860"/>
                  </a:lnTo>
                  <a:lnTo>
                    <a:pt x="10391267" y="1503552"/>
                  </a:lnTo>
                  <a:lnTo>
                    <a:pt x="10391267" y="105917"/>
                  </a:lnTo>
                  <a:lnTo>
                    <a:pt x="10390632" y="84708"/>
                  </a:lnTo>
                  <a:lnTo>
                    <a:pt x="10377170" y="38735"/>
                  </a:lnTo>
                  <a:lnTo>
                    <a:pt x="10336784" y="6476"/>
                  </a:lnTo>
                  <a:lnTo>
                    <a:pt x="10285476" y="126"/>
                  </a:lnTo>
                  <a:close/>
                </a:path>
              </a:pathLst>
            </a:custGeom>
            <a:solidFill>
              <a:srgbClr val="F1F1F1"/>
            </a:solidFill>
          </p:spPr>
          <p:txBody>
            <a:bodyPr wrap="square" lIns="0" tIns="0" rIns="0" bIns="0" rtlCol="0"/>
            <a:lstStyle/>
            <a:p>
              <a:endParaRPr sz="1125"/>
            </a:p>
          </p:txBody>
        </p:sp>
        <p:sp>
          <p:nvSpPr>
            <p:cNvPr id="6" name="object 6"/>
            <p:cNvSpPr/>
            <p:nvPr/>
          </p:nvSpPr>
          <p:spPr>
            <a:xfrm>
              <a:off x="1309624" y="5587746"/>
              <a:ext cx="10391775" cy="1609725"/>
            </a:xfrm>
            <a:custGeom>
              <a:avLst/>
              <a:gdLst/>
              <a:ahLst/>
              <a:cxnLst/>
              <a:rect l="l" t="t" r="r" b="b"/>
              <a:pathLst>
                <a:path w="10391775" h="1609725">
                  <a:moveTo>
                    <a:pt x="132460" y="0"/>
                  </a:moveTo>
                  <a:lnTo>
                    <a:pt x="10259314" y="0"/>
                  </a:lnTo>
                  <a:lnTo>
                    <a:pt x="10285603" y="126"/>
                  </a:lnTo>
                  <a:lnTo>
                    <a:pt x="10323703" y="2793"/>
                  </a:lnTo>
                  <a:lnTo>
                    <a:pt x="10366375" y="25273"/>
                  </a:lnTo>
                  <a:lnTo>
                    <a:pt x="10388854" y="67944"/>
                  </a:lnTo>
                  <a:lnTo>
                    <a:pt x="10391521" y="106044"/>
                  </a:lnTo>
                  <a:lnTo>
                    <a:pt x="10391648" y="132333"/>
                  </a:lnTo>
                  <a:lnTo>
                    <a:pt x="10391648" y="1477264"/>
                  </a:lnTo>
                  <a:lnTo>
                    <a:pt x="10390759" y="1524761"/>
                  </a:lnTo>
                  <a:lnTo>
                    <a:pt x="10377297" y="1570735"/>
                  </a:lnTo>
                  <a:lnTo>
                    <a:pt x="10336911" y="1602993"/>
                  </a:lnTo>
                  <a:lnTo>
                    <a:pt x="10285603" y="1609470"/>
                  </a:lnTo>
                  <a:lnTo>
                    <a:pt x="10259314" y="1609470"/>
                  </a:lnTo>
                  <a:lnTo>
                    <a:pt x="132460" y="1609470"/>
                  </a:lnTo>
                  <a:lnTo>
                    <a:pt x="84835" y="1608708"/>
                  </a:lnTo>
                  <a:lnTo>
                    <a:pt x="38862" y="1595246"/>
                  </a:lnTo>
                  <a:lnTo>
                    <a:pt x="6603" y="1554860"/>
                  </a:lnTo>
                  <a:lnTo>
                    <a:pt x="126" y="1503552"/>
                  </a:lnTo>
                  <a:lnTo>
                    <a:pt x="0" y="1477264"/>
                  </a:lnTo>
                  <a:lnTo>
                    <a:pt x="0" y="132333"/>
                  </a:lnTo>
                  <a:lnTo>
                    <a:pt x="888" y="84708"/>
                  </a:lnTo>
                  <a:lnTo>
                    <a:pt x="14350" y="38862"/>
                  </a:lnTo>
                  <a:lnTo>
                    <a:pt x="54737" y="6476"/>
                  </a:lnTo>
                  <a:lnTo>
                    <a:pt x="106044" y="126"/>
                  </a:lnTo>
                  <a:lnTo>
                    <a:pt x="132460" y="0"/>
                  </a:lnTo>
                  <a:close/>
                </a:path>
              </a:pathLst>
            </a:custGeom>
            <a:ln w="63500">
              <a:solidFill>
                <a:srgbClr val="6C6BE7"/>
              </a:solidFill>
            </a:ln>
          </p:spPr>
          <p:txBody>
            <a:bodyPr wrap="square" lIns="0" tIns="0" rIns="0" bIns="0" rtlCol="0"/>
            <a:lstStyle/>
            <a:p>
              <a:endParaRPr sz="1125"/>
            </a:p>
          </p:txBody>
        </p:sp>
      </p:grpSp>
      <p:sp>
        <p:nvSpPr>
          <p:cNvPr id="7" name="object 7"/>
          <p:cNvSpPr txBox="1"/>
          <p:nvPr/>
        </p:nvSpPr>
        <p:spPr>
          <a:xfrm>
            <a:off x="3047702" y="4032423"/>
            <a:ext cx="3135213"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sister</a:t>
            </a:r>
            <a:r>
              <a:rPr sz="1512" spc="4" dirty="0">
                <a:latin typeface="Courier New"/>
                <a:cs typeface="Courier New"/>
              </a:rPr>
              <a:t> </a:t>
            </a:r>
            <a:r>
              <a:rPr sz="1512" dirty="0">
                <a:latin typeface="Courier New"/>
                <a:cs typeface="Courier New"/>
              </a:rPr>
              <a:t>was</a:t>
            </a:r>
            <a:r>
              <a:rPr sz="1512" spc="4" dirty="0">
                <a:latin typeface="Courier New"/>
                <a:cs typeface="Courier New"/>
              </a:rPr>
              <a:t> </a:t>
            </a:r>
            <a:r>
              <a:rPr sz="1512" dirty="0">
                <a:latin typeface="Courier New"/>
                <a:cs typeface="Courier New"/>
              </a:rPr>
              <a:t>half</a:t>
            </a:r>
            <a:r>
              <a:rPr sz="1512" spc="-4" dirty="0">
                <a:latin typeface="Courier New"/>
                <a:cs typeface="Courier New"/>
              </a:rPr>
              <a:t> </a:t>
            </a:r>
            <a:r>
              <a:rPr sz="1512" dirty="0">
                <a:latin typeface="Courier New"/>
                <a:cs typeface="Courier New"/>
              </a:rPr>
              <a:t>my</a:t>
            </a:r>
            <a:r>
              <a:rPr sz="1512" spc="-4" dirty="0">
                <a:latin typeface="Courier New"/>
                <a:cs typeface="Courier New"/>
              </a:rPr>
              <a:t> </a:t>
            </a:r>
            <a:r>
              <a:rPr sz="1512" dirty="0">
                <a:latin typeface="Courier New"/>
                <a:cs typeface="Courier New"/>
              </a:rPr>
              <a:t>age.</a:t>
            </a:r>
            <a:r>
              <a:rPr sz="1512" spc="-4" dirty="0">
                <a:latin typeface="Courier New"/>
                <a:cs typeface="Courier New"/>
              </a:rPr>
              <a:t> </a:t>
            </a:r>
            <a:r>
              <a:rPr sz="1512" spc="-18" dirty="0">
                <a:latin typeface="Courier New"/>
                <a:cs typeface="Courier New"/>
              </a:rPr>
              <a:t>Now</a:t>
            </a:r>
            <a:endParaRPr sz="1512">
              <a:latin typeface="Courier New"/>
              <a:cs typeface="Courier New"/>
            </a:endParaRPr>
          </a:p>
        </p:txBody>
      </p:sp>
      <p:sp>
        <p:nvSpPr>
          <p:cNvPr id="8" name="object 8"/>
          <p:cNvSpPr txBox="1"/>
          <p:nvPr/>
        </p:nvSpPr>
        <p:spPr>
          <a:xfrm>
            <a:off x="1177825" y="4019029"/>
            <a:ext cx="1747540"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When</a:t>
            </a:r>
            <a:r>
              <a:rPr sz="1512" spc="25" dirty="0">
                <a:latin typeface="Courier New"/>
                <a:cs typeface="Courier New"/>
              </a:rPr>
              <a:t> </a:t>
            </a:r>
            <a:r>
              <a:rPr sz="1512" dirty="0">
                <a:latin typeface="Courier New"/>
                <a:cs typeface="Courier New"/>
              </a:rPr>
              <a:t>I</a:t>
            </a:r>
            <a:r>
              <a:rPr sz="1512" spc="-28" dirty="0">
                <a:latin typeface="Courier New"/>
                <a:cs typeface="Courier New"/>
              </a:rPr>
              <a:t> </a:t>
            </a:r>
            <a:r>
              <a:rPr sz="1512" dirty="0">
                <a:latin typeface="Courier New"/>
                <a:cs typeface="Courier New"/>
              </a:rPr>
              <a:t>was</a:t>
            </a:r>
            <a:r>
              <a:rPr sz="1512" spc="28" dirty="0">
                <a:latin typeface="Courier New"/>
                <a:cs typeface="Courier New"/>
              </a:rPr>
              <a:t> </a:t>
            </a:r>
            <a:r>
              <a:rPr sz="1512" dirty="0">
                <a:latin typeface="Courier New"/>
                <a:cs typeface="Courier New"/>
              </a:rPr>
              <a:t>6</a:t>
            </a:r>
            <a:r>
              <a:rPr sz="1512" spc="-32" dirty="0">
                <a:latin typeface="Courier New"/>
                <a:cs typeface="Courier New"/>
              </a:rPr>
              <a:t> </a:t>
            </a:r>
            <a:r>
              <a:rPr sz="1512" spc="-18" dirty="0">
                <a:latin typeface="Courier New"/>
                <a:cs typeface="Courier New"/>
              </a:rPr>
              <a:t>my</a:t>
            </a:r>
            <a:endParaRPr sz="1512">
              <a:latin typeface="Courier New"/>
              <a:cs typeface="Courier New"/>
            </a:endParaRPr>
          </a:p>
        </p:txBody>
      </p:sp>
      <p:sp>
        <p:nvSpPr>
          <p:cNvPr id="9" name="object 9"/>
          <p:cNvSpPr txBox="1"/>
          <p:nvPr/>
        </p:nvSpPr>
        <p:spPr>
          <a:xfrm>
            <a:off x="1177825" y="4233520"/>
            <a:ext cx="3470375"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I’m</a:t>
            </a:r>
            <a:r>
              <a:rPr sz="1512" spc="-46" dirty="0">
                <a:latin typeface="Courier New"/>
                <a:cs typeface="Courier New"/>
              </a:rPr>
              <a:t> </a:t>
            </a:r>
            <a:r>
              <a:rPr sz="1512" dirty="0">
                <a:latin typeface="Courier New"/>
                <a:cs typeface="Courier New"/>
              </a:rPr>
              <a:t>70</a:t>
            </a:r>
            <a:r>
              <a:rPr sz="1512" spc="18" dirty="0">
                <a:latin typeface="Courier New"/>
                <a:cs typeface="Courier New"/>
              </a:rPr>
              <a:t> </a:t>
            </a:r>
            <a:r>
              <a:rPr sz="1512" dirty="0">
                <a:latin typeface="Courier New"/>
                <a:cs typeface="Courier New"/>
              </a:rPr>
              <a:t>how</a:t>
            </a:r>
            <a:r>
              <a:rPr sz="1512" spc="18" dirty="0">
                <a:latin typeface="Courier New"/>
                <a:cs typeface="Courier New"/>
              </a:rPr>
              <a:t> </a:t>
            </a:r>
            <a:r>
              <a:rPr sz="1512" dirty="0">
                <a:latin typeface="Courier New"/>
                <a:cs typeface="Courier New"/>
              </a:rPr>
              <a:t>old</a:t>
            </a:r>
            <a:r>
              <a:rPr sz="1512" spc="18" dirty="0">
                <a:latin typeface="Courier New"/>
                <a:cs typeface="Courier New"/>
              </a:rPr>
              <a:t> </a:t>
            </a:r>
            <a:r>
              <a:rPr sz="1512" dirty="0">
                <a:latin typeface="Courier New"/>
                <a:cs typeface="Courier New"/>
              </a:rPr>
              <a:t>is</a:t>
            </a:r>
            <a:r>
              <a:rPr sz="1512" spc="18" dirty="0">
                <a:latin typeface="Courier New"/>
                <a:cs typeface="Courier New"/>
              </a:rPr>
              <a:t> </a:t>
            </a:r>
            <a:r>
              <a:rPr sz="1512" dirty="0">
                <a:latin typeface="Courier New"/>
                <a:cs typeface="Courier New"/>
              </a:rPr>
              <a:t>my</a:t>
            </a:r>
            <a:r>
              <a:rPr lang="en-US" sz="1512" spc="14" dirty="0">
                <a:latin typeface="Courier New"/>
                <a:cs typeface="Courier New"/>
              </a:rPr>
              <a:t> </a:t>
            </a:r>
            <a:r>
              <a:rPr sz="1512" spc="-7" dirty="0">
                <a:latin typeface="Courier New"/>
                <a:cs typeface="Courier New"/>
              </a:rPr>
              <a:t>sister?</a:t>
            </a:r>
            <a:endParaRPr sz="1512" dirty="0">
              <a:latin typeface="Courier New"/>
              <a:cs typeface="Courier New"/>
            </a:endParaRPr>
          </a:p>
        </p:txBody>
      </p:sp>
      <p:sp>
        <p:nvSpPr>
          <p:cNvPr id="10" name="object 10"/>
          <p:cNvSpPr txBox="1"/>
          <p:nvPr/>
        </p:nvSpPr>
        <p:spPr>
          <a:xfrm>
            <a:off x="1185416" y="4682496"/>
            <a:ext cx="247799" cy="212046"/>
          </a:xfrm>
          <a:prstGeom prst="rect">
            <a:avLst/>
          </a:prstGeom>
          <a:solidFill>
            <a:srgbClr val="BAECAC"/>
          </a:solidFill>
        </p:spPr>
        <p:txBody>
          <a:bodyPr vert="horz" wrap="square" lIns="0" tIns="0" rIns="0" bIns="0" rtlCol="0">
            <a:spAutoFit/>
          </a:bodyPr>
          <a:lstStyle/>
          <a:p>
            <a:pPr marL="3572">
              <a:lnSpc>
                <a:spcPts val="1564"/>
              </a:lnSpc>
            </a:pPr>
            <a:r>
              <a:rPr sz="1512" spc="-18" dirty="0">
                <a:latin typeface="Courier New"/>
                <a:cs typeface="Courier New"/>
              </a:rPr>
              <a:t>35</a:t>
            </a:r>
            <a:endParaRPr sz="1512">
              <a:latin typeface="Courier New"/>
              <a:cs typeface="Courier New"/>
            </a:endParaRPr>
          </a:p>
        </p:txBody>
      </p:sp>
      <p:sp>
        <p:nvSpPr>
          <p:cNvPr id="11" name="object 11"/>
          <p:cNvSpPr txBox="1"/>
          <p:nvPr/>
        </p:nvSpPr>
        <p:spPr>
          <a:xfrm>
            <a:off x="2290465" y="5131373"/>
            <a:ext cx="4286250" cy="829023"/>
          </a:xfrm>
          <a:prstGeom prst="rect">
            <a:avLst/>
          </a:prstGeom>
          <a:solidFill>
            <a:srgbClr val="8477FF"/>
          </a:solidFill>
        </p:spPr>
        <p:txBody>
          <a:bodyPr vert="horz" wrap="square" lIns="0" tIns="3125" rIns="0" bIns="0" rtlCol="0">
            <a:spAutoFit/>
          </a:bodyPr>
          <a:lstStyle/>
          <a:p>
            <a:pPr>
              <a:spcBef>
                <a:spcPts val="25"/>
              </a:spcBef>
            </a:pPr>
            <a:endParaRPr sz="1723">
              <a:latin typeface="Times New Roman"/>
              <a:cs typeface="Times New Roman"/>
            </a:endParaRPr>
          </a:p>
          <a:p>
            <a:pPr marL="80364" marR="211626">
              <a:lnSpc>
                <a:spcPct val="109800"/>
              </a:lnSpc>
              <a:tabLst>
                <a:tab pos="750514" algn="l"/>
                <a:tab pos="1702384" algn="l"/>
                <a:tab pos="2400215" algn="l"/>
              </a:tabLst>
            </a:pPr>
            <a:r>
              <a:rPr sz="1723" dirty="0">
                <a:solidFill>
                  <a:srgbClr val="FFFFFF"/>
                </a:solidFill>
                <a:latin typeface="Arial"/>
                <a:cs typeface="Arial"/>
              </a:rPr>
              <a:t>Many</a:t>
            </a:r>
            <a:r>
              <a:rPr sz="1723" spc="91" dirty="0">
                <a:solidFill>
                  <a:srgbClr val="FFFFFF"/>
                </a:solidFill>
                <a:latin typeface="Arial"/>
                <a:cs typeface="Arial"/>
              </a:rPr>
              <a:t> </a:t>
            </a:r>
            <a:r>
              <a:rPr sz="1723" spc="-7" dirty="0">
                <a:solidFill>
                  <a:srgbClr val="FFFFFF"/>
                </a:solidFill>
                <a:latin typeface="Arial"/>
                <a:cs typeface="Arial"/>
              </a:rPr>
              <a:t>examples</a:t>
            </a:r>
            <a:r>
              <a:rPr sz="1723" dirty="0">
                <a:solidFill>
                  <a:srgbClr val="FFFFFF"/>
                </a:solidFill>
                <a:latin typeface="Arial"/>
                <a:cs typeface="Arial"/>
              </a:rPr>
              <a:t>	were</a:t>
            </a:r>
            <a:r>
              <a:rPr sz="1723" spc="98" dirty="0">
                <a:solidFill>
                  <a:srgbClr val="FFFFFF"/>
                </a:solidFill>
                <a:latin typeface="Arial"/>
                <a:cs typeface="Arial"/>
              </a:rPr>
              <a:t> </a:t>
            </a:r>
            <a:r>
              <a:rPr sz="1723" dirty="0">
                <a:solidFill>
                  <a:srgbClr val="FFFFFF"/>
                </a:solidFill>
                <a:latin typeface="Arial"/>
                <a:cs typeface="Arial"/>
              </a:rPr>
              <a:t>generated</a:t>
            </a:r>
            <a:r>
              <a:rPr sz="1723" spc="151" dirty="0">
                <a:solidFill>
                  <a:srgbClr val="FFFFFF"/>
                </a:solidFill>
                <a:latin typeface="Arial"/>
                <a:cs typeface="Arial"/>
              </a:rPr>
              <a:t> </a:t>
            </a:r>
            <a:r>
              <a:rPr sz="1723" dirty="0">
                <a:solidFill>
                  <a:srgbClr val="FFFFFF"/>
                </a:solidFill>
                <a:latin typeface="Arial"/>
                <a:cs typeface="Arial"/>
              </a:rPr>
              <a:t>but</a:t>
            </a:r>
            <a:r>
              <a:rPr sz="1723" spc="32" dirty="0">
                <a:solidFill>
                  <a:srgbClr val="FFFFFF"/>
                </a:solidFill>
                <a:latin typeface="Arial"/>
                <a:cs typeface="Arial"/>
              </a:rPr>
              <a:t> </a:t>
            </a:r>
            <a:r>
              <a:rPr sz="1723" spc="-18" dirty="0">
                <a:solidFill>
                  <a:srgbClr val="FFFFFF"/>
                </a:solidFill>
                <a:latin typeface="Arial"/>
                <a:cs typeface="Arial"/>
              </a:rPr>
              <a:t>the </a:t>
            </a:r>
            <a:r>
              <a:rPr sz="1723" spc="-7" dirty="0">
                <a:solidFill>
                  <a:srgbClr val="FFFFFF"/>
                </a:solidFill>
                <a:latin typeface="Arial"/>
                <a:cs typeface="Arial"/>
              </a:rPr>
              <a:t>model</a:t>
            </a:r>
            <a:r>
              <a:rPr sz="1723" dirty="0">
                <a:solidFill>
                  <a:srgbClr val="FFFFFF"/>
                </a:solidFill>
                <a:latin typeface="Arial"/>
                <a:cs typeface="Arial"/>
              </a:rPr>
              <a:t>	kept</a:t>
            </a:r>
            <a:r>
              <a:rPr sz="1723" spc="53" dirty="0">
                <a:solidFill>
                  <a:srgbClr val="FFFFFF"/>
                </a:solidFill>
                <a:latin typeface="Arial"/>
                <a:cs typeface="Arial"/>
              </a:rPr>
              <a:t> </a:t>
            </a:r>
            <a:r>
              <a:rPr sz="1723" spc="-7" dirty="0">
                <a:solidFill>
                  <a:srgbClr val="FFFFFF"/>
                </a:solidFill>
                <a:latin typeface="Arial"/>
                <a:cs typeface="Arial"/>
              </a:rPr>
              <a:t>responding</a:t>
            </a:r>
            <a:r>
              <a:rPr sz="1723" dirty="0">
                <a:solidFill>
                  <a:srgbClr val="FFFFFF"/>
                </a:solidFill>
                <a:latin typeface="Arial"/>
                <a:cs typeface="Arial"/>
              </a:rPr>
              <a:t>	35</a:t>
            </a:r>
            <a:r>
              <a:rPr sz="1723" spc="11" dirty="0">
                <a:solidFill>
                  <a:srgbClr val="FFFFFF"/>
                </a:solidFill>
                <a:latin typeface="Arial"/>
                <a:cs typeface="Arial"/>
              </a:rPr>
              <a:t> </a:t>
            </a:r>
            <a:r>
              <a:rPr sz="1723" dirty="0">
                <a:solidFill>
                  <a:srgbClr val="FFFFFF"/>
                </a:solidFill>
                <a:latin typeface="Arial"/>
                <a:cs typeface="Arial"/>
              </a:rPr>
              <a:t>as</a:t>
            </a:r>
            <a:r>
              <a:rPr sz="1723" spc="95" dirty="0">
                <a:solidFill>
                  <a:srgbClr val="FFFFFF"/>
                </a:solidFill>
                <a:latin typeface="Arial"/>
                <a:cs typeface="Arial"/>
              </a:rPr>
              <a:t> </a:t>
            </a:r>
            <a:r>
              <a:rPr sz="1723" dirty="0">
                <a:solidFill>
                  <a:srgbClr val="FFFFFF"/>
                </a:solidFill>
                <a:latin typeface="Arial"/>
                <a:cs typeface="Arial"/>
              </a:rPr>
              <a:t>the</a:t>
            </a:r>
            <a:r>
              <a:rPr sz="1723" spc="11" dirty="0">
                <a:solidFill>
                  <a:srgbClr val="FFFFFF"/>
                </a:solidFill>
                <a:latin typeface="Arial"/>
                <a:cs typeface="Arial"/>
              </a:rPr>
              <a:t> </a:t>
            </a:r>
            <a:r>
              <a:rPr sz="1723" spc="-25" dirty="0">
                <a:solidFill>
                  <a:srgbClr val="FFFFFF"/>
                </a:solidFill>
                <a:latin typeface="Arial"/>
                <a:cs typeface="Arial"/>
              </a:rPr>
              <a:t>answer</a:t>
            </a:r>
            <a:endParaRPr sz="1723">
              <a:latin typeface="Arial"/>
              <a:cs typeface="Arial"/>
            </a:endParaRPr>
          </a:p>
        </p:txBody>
      </p:sp>
      <p:sp>
        <p:nvSpPr>
          <p:cNvPr id="12" name="object 12"/>
          <p:cNvSpPr txBox="1"/>
          <p:nvPr/>
        </p:nvSpPr>
        <p:spPr>
          <a:xfrm>
            <a:off x="119657" y="6515099"/>
            <a:ext cx="5395764" cy="179009"/>
          </a:xfrm>
          <a:prstGeom prst="rect">
            <a:avLst/>
          </a:prstGeom>
        </p:spPr>
        <p:txBody>
          <a:bodyPr vert="horz" wrap="square" lIns="0" tIns="11162" rIns="0" bIns="0" rtlCol="0">
            <a:spAutoFit/>
          </a:bodyPr>
          <a:lstStyle/>
          <a:p>
            <a:pPr marL="8929">
              <a:spcBef>
                <a:spcPts val="88"/>
              </a:spcBef>
            </a:pPr>
            <a:r>
              <a:rPr sz="1090" i="1" dirty="0">
                <a:solidFill>
                  <a:srgbClr val="5E5E5E"/>
                </a:solidFill>
                <a:latin typeface="Arial"/>
                <a:cs typeface="Arial"/>
              </a:rPr>
              <a:t>Source:</a:t>
            </a:r>
            <a:r>
              <a:rPr sz="1090" i="1" spc="77" dirty="0">
                <a:solidFill>
                  <a:srgbClr val="5E5E5E"/>
                </a:solidFill>
                <a:latin typeface="Arial"/>
                <a:cs typeface="Arial"/>
              </a:rPr>
              <a:t> </a:t>
            </a:r>
            <a:r>
              <a:rPr sz="1090" i="1" dirty="0">
                <a:solidFill>
                  <a:srgbClr val="5E5E5E"/>
                </a:solidFill>
                <a:latin typeface="Arial"/>
                <a:cs typeface="Arial"/>
              </a:rPr>
              <a:t>S</a:t>
            </a:r>
            <a:r>
              <a:rPr sz="1090" i="1" u="heavy" dirty="0">
                <a:solidFill>
                  <a:srgbClr val="5E5E5E"/>
                </a:solidFill>
                <a:uFill>
                  <a:solidFill>
                    <a:srgbClr val="5E5E5E"/>
                  </a:solidFill>
                </a:uFill>
                <a:latin typeface="Arial"/>
                <a:cs typeface="Arial"/>
              </a:rPr>
              <a:t>elf-Consistency</a:t>
            </a:r>
            <a:r>
              <a:rPr sz="1090" i="1" u="heavy" spc="28"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Improves</a:t>
            </a:r>
            <a:r>
              <a:rPr sz="1090" i="1" u="heavy" spc="158"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Chain</a:t>
            </a:r>
            <a:r>
              <a:rPr sz="1090" i="1" u="heavy" spc="151"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of</a:t>
            </a:r>
            <a:r>
              <a:rPr sz="1090" i="1" u="heavy" spc="6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Thought</a:t>
            </a:r>
            <a:r>
              <a:rPr sz="1090" i="1" u="heavy" spc="7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Reasoning</a:t>
            </a:r>
            <a:r>
              <a:rPr sz="1090" i="1" u="heavy" spc="21"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in</a:t>
            </a:r>
            <a:r>
              <a:rPr sz="1090" i="1" u="heavy" spc="4"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Language</a:t>
            </a:r>
            <a:r>
              <a:rPr sz="1090" i="1" u="heavy" spc="11" dirty="0">
                <a:solidFill>
                  <a:srgbClr val="5E5E5E"/>
                </a:solidFill>
                <a:uFill>
                  <a:solidFill>
                    <a:srgbClr val="5E5E5E"/>
                  </a:solidFill>
                </a:uFill>
                <a:latin typeface="Arial"/>
                <a:cs typeface="Arial"/>
              </a:rPr>
              <a:t> </a:t>
            </a:r>
            <a:r>
              <a:rPr sz="1090" i="1" u="heavy" spc="-7" dirty="0">
                <a:solidFill>
                  <a:srgbClr val="5E5E5E"/>
                </a:solidFill>
                <a:uFill>
                  <a:solidFill>
                    <a:srgbClr val="5E5E5E"/>
                  </a:solidFill>
                </a:uFill>
                <a:latin typeface="Arial"/>
                <a:cs typeface="Arial"/>
              </a:rPr>
              <a:t>Models</a:t>
            </a:r>
            <a:endParaRPr sz="1090">
              <a:latin typeface="Arial"/>
              <a:cs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08969"/>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60" dirty="0">
                <a:solidFill>
                  <a:srgbClr val="FF0000"/>
                </a:solidFill>
              </a:rPr>
              <a:t>Self-Consistency</a:t>
            </a:r>
            <a:r>
              <a:rPr spc="-295" dirty="0">
                <a:solidFill>
                  <a:srgbClr val="FF0000"/>
                </a:solidFill>
              </a:rPr>
              <a:t> </a:t>
            </a:r>
            <a:r>
              <a:rPr spc="-14" dirty="0">
                <a:solidFill>
                  <a:srgbClr val="FF0000"/>
                </a:solidFill>
              </a:rPr>
              <a:t>Example</a:t>
            </a:r>
          </a:p>
        </p:txBody>
      </p:sp>
      <p:grpSp>
        <p:nvGrpSpPr>
          <p:cNvPr id="3" name="object 3"/>
          <p:cNvGrpSpPr/>
          <p:nvPr/>
        </p:nvGrpSpPr>
        <p:grpSpPr>
          <a:xfrm>
            <a:off x="898506" y="845195"/>
            <a:ext cx="7351365" cy="3675013"/>
            <a:chOff x="1277874" y="1202055"/>
            <a:chExt cx="10455275" cy="5226685"/>
          </a:xfrm>
        </p:grpSpPr>
        <p:sp>
          <p:nvSpPr>
            <p:cNvPr id="4" name="object 4"/>
            <p:cNvSpPr/>
            <p:nvPr/>
          </p:nvSpPr>
          <p:spPr>
            <a:xfrm>
              <a:off x="1304925" y="1228979"/>
              <a:ext cx="10391775" cy="5163820"/>
            </a:xfrm>
            <a:custGeom>
              <a:avLst/>
              <a:gdLst/>
              <a:ahLst/>
              <a:cxnLst/>
              <a:rect l="l" t="t" r="r" b="b"/>
              <a:pathLst>
                <a:path w="10391775" h="5163820">
                  <a:moveTo>
                    <a:pt x="10285476" y="126"/>
                  </a:moveTo>
                  <a:lnTo>
                    <a:pt x="10259060" y="0"/>
                  </a:lnTo>
                  <a:lnTo>
                    <a:pt x="105918" y="126"/>
                  </a:lnTo>
                  <a:lnTo>
                    <a:pt x="84709" y="889"/>
                  </a:lnTo>
                  <a:lnTo>
                    <a:pt x="14224" y="38862"/>
                  </a:lnTo>
                  <a:lnTo>
                    <a:pt x="762" y="84836"/>
                  </a:lnTo>
                  <a:lnTo>
                    <a:pt x="0" y="106045"/>
                  </a:lnTo>
                  <a:lnTo>
                    <a:pt x="0" y="5057140"/>
                  </a:lnTo>
                  <a:lnTo>
                    <a:pt x="2666" y="5095367"/>
                  </a:lnTo>
                  <a:lnTo>
                    <a:pt x="25146" y="5138039"/>
                  </a:lnTo>
                  <a:lnTo>
                    <a:pt x="67818" y="5160518"/>
                  </a:lnTo>
                  <a:lnTo>
                    <a:pt x="105918" y="5163185"/>
                  </a:lnTo>
                  <a:lnTo>
                    <a:pt x="10259060" y="5163312"/>
                  </a:lnTo>
                  <a:lnTo>
                    <a:pt x="10306685" y="5162423"/>
                  </a:lnTo>
                  <a:lnTo>
                    <a:pt x="10352532" y="5148961"/>
                  </a:lnTo>
                  <a:lnTo>
                    <a:pt x="10384917" y="5108575"/>
                  </a:lnTo>
                  <a:lnTo>
                    <a:pt x="10391267" y="5057140"/>
                  </a:lnTo>
                  <a:lnTo>
                    <a:pt x="10391267" y="106045"/>
                  </a:lnTo>
                  <a:lnTo>
                    <a:pt x="10390632" y="84836"/>
                  </a:lnTo>
                  <a:lnTo>
                    <a:pt x="10377170" y="38862"/>
                  </a:lnTo>
                  <a:lnTo>
                    <a:pt x="10336784" y="6476"/>
                  </a:lnTo>
                  <a:lnTo>
                    <a:pt x="10285476" y="126"/>
                  </a:lnTo>
                  <a:close/>
                </a:path>
              </a:pathLst>
            </a:custGeom>
            <a:solidFill>
              <a:srgbClr val="F1F1F1"/>
            </a:solidFill>
          </p:spPr>
          <p:txBody>
            <a:bodyPr wrap="square" lIns="0" tIns="0" rIns="0" bIns="0" rtlCol="0"/>
            <a:lstStyle/>
            <a:p>
              <a:endParaRPr sz="1125"/>
            </a:p>
          </p:txBody>
        </p:sp>
        <p:sp>
          <p:nvSpPr>
            <p:cNvPr id="5" name="object 5"/>
            <p:cNvSpPr/>
            <p:nvPr/>
          </p:nvSpPr>
          <p:spPr>
            <a:xfrm>
              <a:off x="1309624" y="1233805"/>
              <a:ext cx="10391775" cy="5163185"/>
            </a:xfrm>
            <a:custGeom>
              <a:avLst/>
              <a:gdLst/>
              <a:ahLst/>
              <a:cxnLst/>
              <a:rect l="l" t="t" r="r" b="b"/>
              <a:pathLst>
                <a:path w="10391775" h="5163185">
                  <a:moveTo>
                    <a:pt x="132460" y="0"/>
                  </a:moveTo>
                  <a:lnTo>
                    <a:pt x="10259314" y="0"/>
                  </a:lnTo>
                  <a:lnTo>
                    <a:pt x="10285603" y="126"/>
                  </a:lnTo>
                  <a:lnTo>
                    <a:pt x="10323703" y="2667"/>
                  </a:lnTo>
                  <a:lnTo>
                    <a:pt x="10366375" y="25273"/>
                  </a:lnTo>
                  <a:lnTo>
                    <a:pt x="10388854" y="67945"/>
                  </a:lnTo>
                  <a:lnTo>
                    <a:pt x="10391521" y="106045"/>
                  </a:lnTo>
                  <a:lnTo>
                    <a:pt x="10391648" y="132334"/>
                  </a:lnTo>
                  <a:lnTo>
                    <a:pt x="10391648" y="5030724"/>
                  </a:lnTo>
                  <a:lnTo>
                    <a:pt x="10390759" y="5078349"/>
                  </a:lnTo>
                  <a:lnTo>
                    <a:pt x="10377297" y="5124323"/>
                  </a:lnTo>
                  <a:lnTo>
                    <a:pt x="10336911" y="5156708"/>
                  </a:lnTo>
                  <a:lnTo>
                    <a:pt x="10285603" y="5163058"/>
                  </a:lnTo>
                  <a:lnTo>
                    <a:pt x="10259314" y="5163185"/>
                  </a:lnTo>
                  <a:lnTo>
                    <a:pt x="132460" y="5163185"/>
                  </a:lnTo>
                  <a:lnTo>
                    <a:pt x="84835" y="5162423"/>
                  </a:lnTo>
                  <a:lnTo>
                    <a:pt x="38862" y="5148834"/>
                  </a:lnTo>
                  <a:lnTo>
                    <a:pt x="6603" y="5108448"/>
                  </a:lnTo>
                  <a:lnTo>
                    <a:pt x="126" y="5057140"/>
                  </a:lnTo>
                  <a:lnTo>
                    <a:pt x="0" y="5030724"/>
                  </a:lnTo>
                  <a:lnTo>
                    <a:pt x="0" y="132334"/>
                  </a:lnTo>
                  <a:lnTo>
                    <a:pt x="888" y="84836"/>
                  </a:lnTo>
                  <a:lnTo>
                    <a:pt x="14350" y="38862"/>
                  </a:lnTo>
                  <a:lnTo>
                    <a:pt x="54737" y="6476"/>
                  </a:lnTo>
                  <a:lnTo>
                    <a:pt x="106044" y="126"/>
                  </a:lnTo>
                  <a:lnTo>
                    <a:pt x="132460" y="0"/>
                  </a:lnTo>
                  <a:close/>
                </a:path>
              </a:pathLst>
            </a:custGeom>
            <a:ln w="63500">
              <a:solidFill>
                <a:srgbClr val="6C6BE7"/>
              </a:solidFill>
            </a:ln>
          </p:spPr>
          <p:txBody>
            <a:bodyPr wrap="square" lIns="0" tIns="0" rIns="0" bIns="0" rtlCol="0"/>
            <a:lstStyle/>
            <a:p>
              <a:endParaRPr sz="1125"/>
            </a:p>
          </p:txBody>
        </p:sp>
      </p:grpSp>
      <p:sp>
        <p:nvSpPr>
          <p:cNvPr id="6" name="object 6"/>
          <p:cNvSpPr txBox="1"/>
          <p:nvPr/>
        </p:nvSpPr>
        <p:spPr>
          <a:xfrm>
            <a:off x="1177825" y="963915"/>
            <a:ext cx="6855768" cy="2347049"/>
          </a:xfrm>
          <a:prstGeom prst="rect">
            <a:avLst/>
          </a:prstGeom>
        </p:spPr>
        <p:txBody>
          <a:bodyPr vert="horz" wrap="square" lIns="0" tIns="27682" rIns="0" bIns="0" rtlCol="0">
            <a:spAutoFit/>
          </a:bodyPr>
          <a:lstStyle/>
          <a:p>
            <a:pPr marL="8929" marR="91973">
              <a:lnSpc>
                <a:spcPts val="1266"/>
              </a:lnSpc>
              <a:spcBef>
                <a:spcPts val="218"/>
              </a:spcBef>
            </a:pPr>
            <a:r>
              <a:rPr sz="1160" dirty="0">
                <a:latin typeface="Courier New"/>
                <a:cs typeface="Courier New"/>
              </a:rPr>
              <a:t>Q:</a:t>
            </a:r>
            <a:r>
              <a:rPr sz="1160" spc="-46" dirty="0">
                <a:latin typeface="Courier New"/>
                <a:cs typeface="Courier New"/>
              </a:rPr>
              <a:t> </a:t>
            </a:r>
            <a:r>
              <a:rPr sz="1160" dirty="0">
                <a:latin typeface="Courier New"/>
                <a:cs typeface="Courier New"/>
              </a:rPr>
              <a:t>There</a:t>
            </a:r>
            <a:r>
              <a:rPr sz="1160" spc="4" dirty="0">
                <a:latin typeface="Courier New"/>
                <a:cs typeface="Courier New"/>
              </a:rPr>
              <a:t> </a:t>
            </a:r>
            <a:r>
              <a:rPr sz="1160" dirty="0">
                <a:latin typeface="Courier New"/>
                <a:cs typeface="Courier New"/>
              </a:rPr>
              <a:t>are</a:t>
            </a:r>
            <a:r>
              <a:rPr sz="1160" spc="11" dirty="0">
                <a:latin typeface="Courier New"/>
                <a:cs typeface="Courier New"/>
              </a:rPr>
              <a:t> </a:t>
            </a:r>
            <a:r>
              <a:rPr sz="1160" dirty="0">
                <a:latin typeface="Courier New"/>
                <a:cs typeface="Courier New"/>
              </a:rPr>
              <a:t>15</a:t>
            </a:r>
            <a:r>
              <a:rPr sz="1160" spc="7" dirty="0">
                <a:latin typeface="Courier New"/>
                <a:cs typeface="Courier New"/>
              </a:rPr>
              <a:t> </a:t>
            </a:r>
            <a:r>
              <a:rPr sz="1160" dirty="0">
                <a:latin typeface="Courier New"/>
                <a:cs typeface="Courier New"/>
              </a:rPr>
              <a:t>trees</a:t>
            </a:r>
            <a:r>
              <a:rPr sz="1160" spc="14" dirty="0">
                <a:latin typeface="Courier New"/>
                <a:cs typeface="Courier New"/>
              </a:rPr>
              <a:t> </a:t>
            </a:r>
            <a:r>
              <a:rPr sz="1160" dirty="0">
                <a:latin typeface="Courier New"/>
                <a:cs typeface="Courier New"/>
              </a:rPr>
              <a:t>in</a:t>
            </a:r>
            <a:r>
              <a:rPr sz="1160" spc="11" dirty="0">
                <a:latin typeface="Courier New"/>
                <a:cs typeface="Courier New"/>
              </a:rPr>
              <a:t> </a:t>
            </a:r>
            <a:r>
              <a:rPr sz="1160" dirty="0">
                <a:latin typeface="Courier New"/>
                <a:cs typeface="Courier New"/>
              </a:rPr>
              <a:t>the</a:t>
            </a:r>
            <a:r>
              <a:rPr sz="1160" spc="11" dirty="0">
                <a:latin typeface="Courier New"/>
                <a:cs typeface="Courier New"/>
              </a:rPr>
              <a:t> </a:t>
            </a:r>
            <a:r>
              <a:rPr sz="1160" dirty="0">
                <a:latin typeface="Courier New"/>
                <a:cs typeface="Courier New"/>
              </a:rPr>
              <a:t>grove.</a:t>
            </a:r>
            <a:r>
              <a:rPr sz="1160" spc="11" dirty="0">
                <a:latin typeface="Courier New"/>
                <a:cs typeface="Courier New"/>
              </a:rPr>
              <a:t> </a:t>
            </a:r>
            <a:r>
              <a:rPr sz="1160" dirty="0">
                <a:latin typeface="Courier New"/>
                <a:cs typeface="Courier New"/>
              </a:rPr>
              <a:t>Grove</a:t>
            </a:r>
            <a:r>
              <a:rPr sz="1160" spc="11" dirty="0">
                <a:latin typeface="Courier New"/>
                <a:cs typeface="Courier New"/>
              </a:rPr>
              <a:t> </a:t>
            </a:r>
            <a:r>
              <a:rPr sz="1160" dirty="0">
                <a:latin typeface="Courier New"/>
                <a:cs typeface="Courier New"/>
              </a:rPr>
              <a:t>workers</a:t>
            </a:r>
            <a:r>
              <a:rPr sz="1160" spc="14" dirty="0">
                <a:latin typeface="Courier New"/>
                <a:cs typeface="Courier New"/>
              </a:rPr>
              <a:t> </a:t>
            </a:r>
            <a:r>
              <a:rPr sz="1160" dirty="0">
                <a:latin typeface="Courier New"/>
                <a:cs typeface="Courier New"/>
              </a:rPr>
              <a:t>will</a:t>
            </a:r>
            <a:r>
              <a:rPr sz="1160" spc="11" dirty="0">
                <a:latin typeface="Courier New"/>
                <a:cs typeface="Courier New"/>
              </a:rPr>
              <a:t> </a:t>
            </a:r>
            <a:r>
              <a:rPr sz="1160" dirty="0">
                <a:latin typeface="Courier New"/>
                <a:cs typeface="Courier New"/>
              </a:rPr>
              <a:t>plant</a:t>
            </a:r>
            <a:r>
              <a:rPr sz="1160" spc="4" dirty="0">
                <a:latin typeface="Courier New"/>
                <a:cs typeface="Courier New"/>
              </a:rPr>
              <a:t> </a:t>
            </a:r>
            <a:r>
              <a:rPr sz="1160" dirty="0">
                <a:latin typeface="Courier New"/>
                <a:cs typeface="Courier New"/>
              </a:rPr>
              <a:t>trees</a:t>
            </a:r>
            <a:r>
              <a:rPr sz="1160" spc="11" dirty="0">
                <a:latin typeface="Courier New"/>
                <a:cs typeface="Courier New"/>
              </a:rPr>
              <a:t> </a:t>
            </a:r>
            <a:r>
              <a:rPr sz="1160" dirty="0">
                <a:latin typeface="Courier New"/>
                <a:cs typeface="Courier New"/>
              </a:rPr>
              <a:t>in</a:t>
            </a:r>
            <a:r>
              <a:rPr sz="1160" spc="11" dirty="0">
                <a:latin typeface="Courier New"/>
                <a:cs typeface="Courier New"/>
              </a:rPr>
              <a:t> </a:t>
            </a:r>
            <a:r>
              <a:rPr sz="1160" spc="-18" dirty="0">
                <a:latin typeface="Courier New"/>
                <a:cs typeface="Courier New"/>
              </a:rPr>
              <a:t>the </a:t>
            </a:r>
            <a:r>
              <a:rPr sz="1160" dirty="0">
                <a:latin typeface="Courier New"/>
                <a:cs typeface="Courier New"/>
              </a:rPr>
              <a:t>grove</a:t>
            </a:r>
            <a:r>
              <a:rPr sz="1160" spc="-7" dirty="0">
                <a:latin typeface="Courier New"/>
                <a:cs typeface="Courier New"/>
              </a:rPr>
              <a:t> </a:t>
            </a:r>
            <a:r>
              <a:rPr sz="1160" dirty="0">
                <a:latin typeface="Courier New"/>
                <a:cs typeface="Courier New"/>
              </a:rPr>
              <a:t>today.</a:t>
            </a:r>
            <a:r>
              <a:rPr sz="1160" spc="14" dirty="0">
                <a:latin typeface="Courier New"/>
                <a:cs typeface="Courier New"/>
              </a:rPr>
              <a:t> </a:t>
            </a:r>
            <a:r>
              <a:rPr sz="1160" dirty="0">
                <a:latin typeface="Courier New"/>
                <a:cs typeface="Courier New"/>
              </a:rPr>
              <a:t>After</a:t>
            </a:r>
            <a:r>
              <a:rPr sz="1160" spc="11" dirty="0">
                <a:latin typeface="Courier New"/>
                <a:cs typeface="Courier New"/>
              </a:rPr>
              <a:t> </a:t>
            </a:r>
            <a:r>
              <a:rPr sz="1160" dirty="0">
                <a:latin typeface="Courier New"/>
                <a:cs typeface="Courier New"/>
              </a:rPr>
              <a:t>they</a:t>
            </a:r>
            <a:r>
              <a:rPr sz="1160" spc="11" dirty="0">
                <a:latin typeface="Courier New"/>
                <a:cs typeface="Courier New"/>
              </a:rPr>
              <a:t> </a:t>
            </a:r>
            <a:r>
              <a:rPr sz="1160" dirty="0">
                <a:latin typeface="Courier New"/>
                <a:cs typeface="Courier New"/>
              </a:rPr>
              <a:t>are</a:t>
            </a:r>
            <a:r>
              <a:rPr sz="1160" spc="7" dirty="0">
                <a:latin typeface="Courier New"/>
                <a:cs typeface="Courier New"/>
              </a:rPr>
              <a:t> </a:t>
            </a:r>
            <a:r>
              <a:rPr sz="1160" dirty="0">
                <a:latin typeface="Courier New"/>
                <a:cs typeface="Courier New"/>
              </a:rPr>
              <a:t>done,</a:t>
            </a:r>
            <a:r>
              <a:rPr sz="1160" spc="11" dirty="0">
                <a:latin typeface="Courier New"/>
                <a:cs typeface="Courier New"/>
              </a:rPr>
              <a:t> </a:t>
            </a:r>
            <a:r>
              <a:rPr sz="1160" dirty="0">
                <a:latin typeface="Courier New"/>
                <a:cs typeface="Courier New"/>
              </a:rPr>
              <a:t>there will</a:t>
            </a:r>
            <a:r>
              <a:rPr sz="1160" spc="11" dirty="0">
                <a:latin typeface="Courier New"/>
                <a:cs typeface="Courier New"/>
              </a:rPr>
              <a:t> </a:t>
            </a:r>
            <a:r>
              <a:rPr sz="1160" dirty="0">
                <a:latin typeface="Courier New"/>
                <a:cs typeface="Courier New"/>
              </a:rPr>
              <a:t>be</a:t>
            </a:r>
            <a:r>
              <a:rPr sz="1160" spc="7" dirty="0">
                <a:latin typeface="Courier New"/>
                <a:cs typeface="Courier New"/>
              </a:rPr>
              <a:t> </a:t>
            </a:r>
            <a:r>
              <a:rPr sz="1160" dirty="0">
                <a:latin typeface="Courier New"/>
                <a:cs typeface="Courier New"/>
              </a:rPr>
              <a:t>21</a:t>
            </a:r>
            <a:r>
              <a:rPr sz="1160" spc="7" dirty="0">
                <a:latin typeface="Courier New"/>
                <a:cs typeface="Courier New"/>
              </a:rPr>
              <a:t> </a:t>
            </a:r>
            <a:r>
              <a:rPr sz="1160" dirty="0">
                <a:latin typeface="Courier New"/>
                <a:cs typeface="Courier New"/>
              </a:rPr>
              <a:t>trees. How</a:t>
            </a:r>
            <a:r>
              <a:rPr sz="1160" spc="7" dirty="0">
                <a:latin typeface="Courier New"/>
                <a:cs typeface="Courier New"/>
              </a:rPr>
              <a:t> </a:t>
            </a:r>
            <a:r>
              <a:rPr sz="1160" dirty="0">
                <a:latin typeface="Courier New"/>
                <a:cs typeface="Courier New"/>
              </a:rPr>
              <a:t>many</a:t>
            </a:r>
            <a:r>
              <a:rPr sz="1160" spc="7" dirty="0">
                <a:latin typeface="Courier New"/>
                <a:cs typeface="Courier New"/>
              </a:rPr>
              <a:t> </a:t>
            </a:r>
            <a:r>
              <a:rPr sz="1160" dirty="0">
                <a:latin typeface="Courier New"/>
                <a:cs typeface="Courier New"/>
              </a:rPr>
              <a:t>trees</a:t>
            </a:r>
            <a:r>
              <a:rPr sz="1160" spc="14" dirty="0">
                <a:latin typeface="Courier New"/>
                <a:cs typeface="Courier New"/>
              </a:rPr>
              <a:t> </a:t>
            </a:r>
            <a:r>
              <a:rPr sz="1160" spc="-18" dirty="0">
                <a:latin typeface="Courier New"/>
                <a:cs typeface="Courier New"/>
              </a:rPr>
              <a:t>did </a:t>
            </a:r>
            <a:r>
              <a:rPr sz="1160" dirty="0">
                <a:latin typeface="Courier New"/>
                <a:cs typeface="Courier New"/>
              </a:rPr>
              <a:t>the</a:t>
            </a:r>
            <a:r>
              <a:rPr sz="1160" spc="4" dirty="0">
                <a:latin typeface="Courier New"/>
                <a:cs typeface="Courier New"/>
              </a:rPr>
              <a:t> </a:t>
            </a:r>
            <a:r>
              <a:rPr sz="1160" dirty="0">
                <a:latin typeface="Courier New"/>
                <a:cs typeface="Courier New"/>
              </a:rPr>
              <a:t>grove</a:t>
            </a:r>
            <a:r>
              <a:rPr sz="1160" spc="7" dirty="0">
                <a:latin typeface="Courier New"/>
                <a:cs typeface="Courier New"/>
              </a:rPr>
              <a:t> </a:t>
            </a:r>
            <a:r>
              <a:rPr sz="1160" dirty="0">
                <a:latin typeface="Courier New"/>
                <a:cs typeface="Courier New"/>
              </a:rPr>
              <a:t>workers</a:t>
            </a:r>
            <a:r>
              <a:rPr sz="1160" spc="-4" dirty="0">
                <a:latin typeface="Courier New"/>
                <a:cs typeface="Courier New"/>
              </a:rPr>
              <a:t> </a:t>
            </a:r>
            <a:r>
              <a:rPr sz="1160" dirty="0">
                <a:latin typeface="Courier New"/>
                <a:cs typeface="Courier New"/>
              </a:rPr>
              <a:t>plant</a:t>
            </a:r>
            <a:r>
              <a:rPr sz="1160" spc="11" dirty="0">
                <a:latin typeface="Courier New"/>
                <a:cs typeface="Courier New"/>
              </a:rPr>
              <a:t> </a:t>
            </a:r>
            <a:r>
              <a:rPr sz="1160" spc="-7" dirty="0">
                <a:latin typeface="Courier New"/>
                <a:cs typeface="Courier New"/>
              </a:rPr>
              <a:t>today?</a:t>
            </a:r>
            <a:endParaRPr sz="1160">
              <a:latin typeface="Courier New"/>
              <a:cs typeface="Courier New"/>
            </a:endParaRPr>
          </a:p>
          <a:p>
            <a:pPr marL="8929" marR="3572">
              <a:lnSpc>
                <a:spcPts val="1266"/>
              </a:lnSpc>
              <a:spcBef>
                <a:spcPts val="7"/>
              </a:spcBef>
            </a:pPr>
            <a:r>
              <a:rPr sz="1160" dirty="0">
                <a:latin typeface="Courier New"/>
                <a:cs typeface="Courier New"/>
              </a:rPr>
              <a:t>A:</a:t>
            </a:r>
            <a:r>
              <a:rPr sz="1160" spc="-49" dirty="0">
                <a:latin typeface="Courier New"/>
                <a:cs typeface="Courier New"/>
              </a:rPr>
              <a:t> </a:t>
            </a:r>
            <a:r>
              <a:rPr sz="1160" dirty="0">
                <a:latin typeface="Courier New"/>
                <a:cs typeface="Courier New"/>
              </a:rPr>
              <a:t>We</a:t>
            </a:r>
            <a:r>
              <a:rPr sz="1160" spc="11" dirty="0">
                <a:latin typeface="Courier New"/>
                <a:cs typeface="Courier New"/>
              </a:rPr>
              <a:t> </a:t>
            </a:r>
            <a:r>
              <a:rPr sz="1160" dirty="0">
                <a:latin typeface="Courier New"/>
                <a:cs typeface="Courier New"/>
              </a:rPr>
              <a:t>start</a:t>
            </a:r>
            <a:r>
              <a:rPr sz="1160" spc="18" dirty="0">
                <a:latin typeface="Courier New"/>
                <a:cs typeface="Courier New"/>
              </a:rPr>
              <a:t> </a:t>
            </a:r>
            <a:r>
              <a:rPr sz="1160" dirty="0">
                <a:latin typeface="Courier New"/>
                <a:cs typeface="Courier New"/>
              </a:rPr>
              <a:t>with</a:t>
            </a:r>
            <a:r>
              <a:rPr sz="1160" spc="14" dirty="0">
                <a:latin typeface="Courier New"/>
                <a:cs typeface="Courier New"/>
              </a:rPr>
              <a:t> </a:t>
            </a:r>
            <a:r>
              <a:rPr sz="1160" dirty="0">
                <a:latin typeface="Courier New"/>
                <a:cs typeface="Courier New"/>
              </a:rPr>
              <a:t>15</a:t>
            </a:r>
            <a:r>
              <a:rPr sz="1160" spc="11" dirty="0">
                <a:latin typeface="Courier New"/>
                <a:cs typeface="Courier New"/>
              </a:rPr>
              <a:t> </a:t>
            </a:r>
            <a:r>
              <a:rPr sz="1160" dirty="0">
                <a:latin typeface="Courier New"/>
                <a:cs typeface="Courier New"/>
              </a:rPr>
              <a:t>trees.</a:t>
            </a:r>
            <a:r>
              <a:rPr sz="1160" spc="4" dirty="0">
                <a:latin typeface="Courier New"/>
                <a:cs typeface="Courier New"/>
              </a:rPr>
              <a:t> </a:t>
            </a:r>
            <a:r>
              <a:rPr sz="1160" dirty="0">
                <a:latin typeface="Courier New"/>
                <a:cs typeface="Courier New"/>
              </a:rPr>
              <a:t>Later</a:t>
            </a:r>
            <a:r>
              <a:rPr sz="1160" spc="7" dirty="0">
                <a:latin typeface="Courier New"/>
                <a:cs typeface="Courier New"/>
              </a:rPr>
              <a:t> </a:t>
            </a:r>
            <a:r>
              <a:rPr sz="1160" dirty="0">
                <a:latin typeface="Courier New"/>
                <a:cs typeface="Courier New"/>
              </a:rPr>
              <a:t>we</a:t>
            </a:r>
            <a:r>
              <a:rPr sz="1160" spc="14" dirty="0">
                <a:latin typeface="Courier New"/>
                <a:cs typeface="Courier New"/>
              </a:rPr>
              <a:t> </a:t>
            </a:r>
            <a:r>
              <a:rPr sz="1160" dirty="0">
                <a:latin typeface="Courier New"/>
                <a:cs typeface="Courier New"/>
              </a:rPr>
              <a:t>have</a:t>
            </a:r>
            <a:r>
              <a:rPr sz="1160" spc="14" dirty="0">
                <a:latin typeface="Courier New"/>
                <a:cs typeface="Courier New"/>
              </a:rPr>
              <a:t> </a:t>
            </a:r>
            <a:r>
              <a:rPr sz="1160" dirty="0">
                <a:latin typeface="Courier New"/>
                <a:cs typeface="Courier New"/>
              </a:rPr>
              <a:t>21</a:t>
            </a:r>
            <a:r>
              <a:rPr sz="1160" spc="11" dirty="0">
                <a:latin typeface="Courier New"/>
                <a:cs typeface="Courier New"/>
              </a:rPr>
              <a:t> </a:t>
            </a:r>
            <a:r>
              <a:rPr sz="1160" dirty="0">
                <a:latin typeface="Courier New"/>
                <a:cs typeface="Courier New"/>
              </a:rPr>
              <a:t>trees.</a:t>
            </a:r>
            <a:r>
              <a:rPr sz="1160" spc="4" dirty="0">
                <a:latin typeface="Courier New"/>
                <a:cs typeface="Courier New"/>
              </a:rPr>
              <a:t> </a:t>
            </a:r>
            <a:r>
              <a:rPr sz="1160" dirty="0">
                <a:latin typeface="Courier New"/>
                <a:cs typeface="Courier New"/>
              </a:rPr>
              <a:t>The</a:t>
            </a:r>
            <a:r>
              <a:rPr sz="1160" spc="11" dirty="0">
                <a:latin typeface="Courier New"/>
                <a:cs typeface="Courier New"/>
              </a:rPr>
              <a:t> </a:t>
            </a:r>
            <a:r>
              <a:rPr sz="1160" dirty="0">
                <a:latin typeface="Courier New"/>
                <a:cs typeface="Courier New"/>
              </a:rPr>
              <a:t>difference must</a:t>
            </a:r>
            <a:r>
              <a:rPr sz="1160" spc="14" dirty="0">
                <a:latin typeface="Courier New"/>
                <a:cs typeface="Courier New"/>
              </a:rPr>
              <a:t> </a:t>
            </a:r>
            <a:r>
              <a:rPr sz="1160" dirty="0">
                <a:latin typeface="Courier New"/>
                <a:cs typeface="Courier New"/>
              </a:rPr>
              <a:t>be</a:t>
            </a:r>
            <a:r>
              <a:rPr sz="1160" spc="14" dirty="0">
                <a:latin typeface="Courier New"/>
                <a:cs typeface="Courier New"/>
              </a:rPr>
              <a:t> </a:t>
            </a:r>
            <a:r>
              <a:rPr sz="1160" spc="-18" dirty="0">
                <a:latin typeface="Courier New"/>
                <a:cs typeface="Courier New"/>
              </a:rPr>
              <a:t>the </a:t>
            </a:r>
            <a:r>
              <a:rPr sz="1160" dirty="0">
                <a:latin typeface="Courier New"/>
                <a:cs typeface="Courier New"/>
              </a:rPr>
              <a:t>number</a:t>
            </a:r>
            <a:r>
              <a:rPr sz="1160" spc="7" dirty="0">
                <a:latin typeface="Courier New"/>
                <a:cs typeface="Courier New"/>
              </a:rPr>
              <a:t> </a:t>
            </a:r>
            <a:r>
              <a:rPr sz="1160" dirty="0">
                <a:latin typeface="Courier New"/>
                <a:cs typeface="Courier New"/>
              </a:rPr>
              <a:t>of</a:t>
            </a:r>
            <a:r>
              <a:rPr sz="1160" spc="11" dirty="0">
                <a:latin typeface="Courier New"/>
                <a:cs typeface="Courier New"/>
              </a:rPr>
              <a:t> </a:t>
            </a:r>
            <a:r>
              <a:rPr sz="1160" dirty="0">
                <a:latin typeface="Courier New"/>
                <a:cs typeface="Courier New"/>
              </a:rPr>
              <a:t>trees</a:t>
            </a:r>
            <a:r>
              <a:rPr sz="1160" spc="7" dirty="0">
                <a:latin typeface="Courier New"/>
                <a:cs typeface="Courier New"/>
              </a:rPr>
              <a:t> </a:t>
            </a:r>
            <a:r>
              <a:rPr sz="1160" dirty="0">
                <a:latin typeface="Courier New"/>
                <a:cs typeface="Courier New"/>
              </a:rPr>
              <a:t>they</a:t>
            </a:r>
            <a:r>
              <a:rPr sz="1160" spc="14" dirty="0">
                <a:latin typeface="Courier New"/>
                <a:cs typeface="Courier New"/>
              </a:rPr>
              <a:t> </a:t>
            </a:r>
            <a:r>
              <a:rPr sz="1160" dirty="0">
                <a:latin typeface="Courier New"/>
                <a:cs typeface="Courier New"/>
              </a:rPr>
              <a:t>planted.</a:t>
            </a:r>
            <a:r>
              <a:rPr sz="1160" spc="4" dirty="0">
                <a:latin typeface="Courier New"/>
                <a:cs typeface="Courier New"/>
              </a:rPr>
              <a:t> </a:t>
            </a:r>
            <a:r>
              <a:rPr sz="1160" dirty="0">
                <a:latin typeface="Courier New"/>
                <a:cs typeface="Courier New"/>
              </a:rPr>
              <a:t>So,</a:t>
            </a:r>
            <a:r>
              <a:rPr sz="1160" spc="14" dirty="0">
                <a:latin typeface="Courier New"/>
                <a:cs typeface="Courier New"/>
              </a:rPr>
              <a:t> </a:t>
            </a:r>
            <a:r>
              <a:rPr sz="1160" dirty="0">
                <a:latin typeface="Courier New"/>
                <a:cs typeface="Courier New"/>
              </a:rPr>
              <a:t>they</a:t>
            </a:r>
            <a:r>
              <a:rPr sz="1160" spc="11" dirty="0">
                <a:latin typeface="Courier New"/>
                <a:cs typeface="Courier New"/>
              </a:rPr>
              <a:t> </a:t>
            </a:r>
            <a:r>
              <a:rPr sz="1160" dirty="0">
                <a:latin typeface="Courier New"/>
                <a:cs typeface="Courier New"/>
              </a:rPr>
              <a:t>must</a:t>
            </a:r>
            <a:r>
              <a:rPr sz="1160" spc="14" dirty="0">
                <a:latin typeface="Courier New"/>
                <a:cs typeface="Courier New"/>
              </a:rPr>
              <a:t> </a:t>
            </a:r>
            <a:r>
              <a:rPr sz="1160" dirty="0">
                <a:latin typeface="Courier New"/>
                <a:cs typeface="Courier New"/>
              </a:rPr>
              <a:t>have</a:t>
            </a:r>
            <a:r>
              <a:rPr sz="1160" spc="14" dirty="0">
                <a:latin typeface="Courier New"/>
                <a:cs typeface="Courier New"/>
              </a:rPr>
              <a:t> </a:t>
            </a:r>
            <a:r>
              <a:rPr sz="1160" dirty="0">
                <a:latin typeface="Courier New"/>
                <a:cs typeface="Courier New"/>
              </a:rPr>
              <a:t>planted</a:t>
            </a:r>
            <a:r>
              <a:rPr sz="1160" spc="14" dirty="0">
                <a:latin typeface="Courier New"/>
                <a:cs typeface="Courier New"/>
              </a:rPr>
              <a:t> </a:t>
            </a:r>
            <a:r>
              <a:rPr sz="1160" dirty="0">
                <a:latin typeface="Courier New"/>
                <a:cs typeface="Courier New"/>
              </a:rPr>
              <a:t>21</a:t>
            </a:r>
            <a:r>
              <a:rPr sz="1160" spc="14" dirty="0">
                <a:latin typeface="Courier New"/>
                <a:cs typeface="Courier New"/>
              </a:rPr>
              <a:t> </a:t>
            </a:r>
            <a:r>
              <a:rPr sz="1160" dirty="0">
                <a:latin typeface="Courier New"/>
                <a:cs typeface="Courier New"/>
              </a:rPr>
              <a:t>-</a:t>
            </a:r>
            <a:r>
              <a:rPr sz="1160" spc="11" dirty="0">
                <a:latin typeface="Courier New"/>
                <a:cs typeface="Courier New"/>
              </a:rPr>
              <a:t> </a:t>
            </a:r>
            <a:r>
              <a:rPr sz="1160" dirty="0">
                <a:latin typeface="Courier New"/>
                <a:cs typeface="Courier New"/>
              </a:rPr>
              <a:t>15</a:t>
            </a:r>
            <a:r>
              <a:rPr sz="1160" spc="-42" dirty="0">
                <a:latin typeface="Courier New"/>
                <a:cs typeface="Courier New"/>
              </a:rPr>
              <a:t> </a:t>
            </a:r>
            <a:r>
              <a:rPr sz="1160" dirty="0">
                <a:latin typeface="Courier New"/>
                <a:cs typeface="Courier New"/>
              </a:rPr>
              <a:t>=</a:t>
            </a:r>
            <a:r>
              <a:rPr sz="1160" spc="14" dirty="0">
                <a:latin typeface="Courier New"/>
                <a:cs typeface="Courier New"/>
              </a:rPr>
              <a:t> </a:t>
            </a:r>
            <a:r>
              <a:rPr sz="1160" dirty="0">
                <a:latin typeface="Courier New"/>
                <a:cs typeface="Courier New"/>
              </a:rPr>
              <a:t>6</a:t>
            </a:r>
            <a:r>
              <a:rPr sz="1160" spc="18" dirty="0">
                <a:latin typeface="Courier New"/>
                <a:cs typeface="Courier New"/>
              </a:rPr>
              <a:t> </a:t>
            </a:r>
            <a:r>
              <a:rPr sz="1160" spc="-7" dirty="0">
                <a:latin typeface="Courier New"/>
                <a:cs typeface="Courier New"/>
              </a:rPr>
              <a:t>trees.</a:t>
            </a:r>
            <a:endParaRPr sz="1160">
              <a:latin typeface="Courier New"/>
              <a:cs typeface="Courier New"/>
            </a:endParaRPr>
          </a:p>
          <a:p>
            <a:pPr marL="8929">
              <a:lnSpc>
                <a:spcPts val="1248"/>
              </a:lnSpc>
            </a:pPr>
            <a:r>
              <a:rPr sz="1160" dirty="0">
                <a:latin typeface="Courier New"/>
                <a:cs typeface="Courier New"/>
              </a:rPr>
              <a:t>The</a:t>
            </a:r>
            <a:r>
              <a:rPr sz="1160" spc="-46" dirty="0">
                <a:latin typeface="Courier New"/>
                <a:cs typeface="Courier New"/>
              </a:rPr>
              <a:t> </a:t>
            </a:r>
            <a:r>
              <a:rPr sz="1160" dirty="0">
                <a:latin typeface="Courier New"/>
                <a:cs typeface="Courier New"/>
              </a:rPr>
              <a:t>answer</a:t>
            </a:r>
            <a:r>
              <a:rPr sz="1160" spc="11" dirty="0">
                <a:latin typeface="Courier New"/>
                <a:cs typeface="Courier New"/>
              </a:rPr>
              <a:t> </a:t>
            </a:r>
            <a:r>
              <a:rPr sz="1160" dirty="0">
                <a:latin typeface="Courier New"/>
                <a:cs typeface="Courier New"/>
              </a:rPr>
              <a:t>is</a:t>
            </a:r>
            <a:r>
              <a:rPr sz="1160" spc="18" dirty="0">
                <a:latin typeface="Courier New"/>
                <a:cs typeface="Courier New"/>
              </a:rPr>
              <a:t> </a:t>
            </a:r>
            <a:r>
              <a:rPr sz="1160" spc="-18" dirty="0">
                <a:latin typeface="Courier New"/>
                <a:cs typeface="Courier New"/>
              </a:rPr>
              <a:t>6.</a:t>
            </a:r>
            <a:endParaRPr sz="1160">
              <a:latin typeface="Courier New"/>
              <a:cs typeface="Courier New"/>
            </a:endParaRPr>
          </a:p>
          <a:p>
            <a:pPr>
              <a:spcBef>
                <a:spcPts val="28"/>
              </a:spcBef>
            </a:pPr>
            <a:endParaRPr sz="1160">
              <a:latin typeface="Courier New"/>
              <a:cs typeface="Courier New"/>
            </a:endParaRPr>
          </a:p>
          <a:p>
            <a:pPr marL="8929" marR="272792">
              <a:lnSpc>
                <a:spcPts val="1266"/>
              </a:lnSpc>
            </a:pPr>
            <a:r>
              <a:rPr sz="1160" dirty="0">
                <a:latin typeface="Courier New"/>
                <a:cs typeface="Courier New"/>
              </a:rPr>
              <a:t>Q:</a:t>
            </a:r>
            <a:r>
              <a:rPr sz="1160" spc="-39" dirty="0">
                <a:latin typeface="Courier New"/>
                <a:cs typeface="Courier New"/>
              </a:rPr>
              <a:t> </a:t>
            </a:r>
            <a:r>
              <a:rPr sz="1160" dirty="0">
                <a:latin typeface="Courier New"/>
                <a:cs typeface="Courier New"/>
              </a:rPr>
              <a:t>If</a:t>
            </a:r>
            <a:r>
              <a:rPr sz="1160" spc="21" dirty="0">
                <a:latin typeface="Courier New"/>
                <a:cs typeface="Courier New"/>
              </a:rPr>
              <a:t> </a:t>
            </a:r>
            <a:r>
              <a:rPr sz="1160" dirty="0">
                <a:latin typeface="Courier New"/>
                <a:cs typeface="Courier New"/>
              </a:rPr>
              <a:t>there</a:t>
            </a:r>
            <a:r>
              <a:rPr sz="1160" spc="25" dirty="0">
                <a:latin typeface="Courier New"/>
                <a:cs typeface="Courier New"/>
              </a:rPr>
              <a:t> </a:t>
            </a:r>
            <a:r>
              <a:rPr sz="1160" dirty="0">
                <a:latin typeface="Courier New"/>
                <a:cs typeface="Courier New"/>
              </a:rPr>
              <a:t>are</a:t>
            </a:r>
            <a:r>
              <a:rPr sz="1160" spc="18" dirty="0">
                <a:latin typeface="Courier New"/>
                <a:cs typeface="Courier New"/>
              </a:rPr>
              <a:t> </a:t>
            </a:r>
            <a:r>
              <a:rPr sz="1160" dirty="0">
                <a:latin typeface="Courier New"/>
                <a:cs typeface="Courier New"/>
              </a:rPr>
              <a:t>3</a:t>
            </a:r>
            <a:r>
              <a:rPr sz="1160" spc="21" dirty="0">
                <a:latin typeface="Courier New"/>
                <a:cs typeface="Courier New"/>
              </a:rPr>
              <a:t> </a:t>
            </a:r>
            <a:r>
              <a:rPr sz="1160" dirty="0">
                <a:latin typeface="Courier New"/>
                <a:cs typeface="Courier New"/>
              </a:rPr>
              <a:t>cars</a:t>
            </a:r>
            <a:r>
              <a:rPr sz="1160" spc="21" dirty="0">
                <a:latin typeface="Courier New"/>
                <a:cs typeface="Courier New"/>
              </a:rPr>
              <a:t> </a:t>
            </a:r>
            <a:r>
              <a:rPr sz="1160" dirty="0">
                <a:latin typeface="Courier New"/>
                <a:cs typeface="Courier New"/>
              </a:rPr>
              <a:t>in</a:t>
            </a:r>
            <a:r>
              <a:rPr sz="1160" spc="18" dirty="0">
                <a:latin typeface="Courier New"/>
                <a:cs typeface="Courier New"/>
              </a:rPr>
              <a:t> </a:t>
            </a:r>
            <a:r>
              <a:rPr sz="1160" dirty="0">
                <a:latin typeface="Courier New"/>
                <a:cs typeface="Courier New"/>
              </a:rPr>
              <a:t>the</a:t>
            </a:r>
            <a:r>
              <a:rPr sz="1160" spc="21" dirty="0">
                <a:latin typeface="Courier New"/>
                <a:cs typeface="Courier New"/>
              </a:rPr>
              <a:t> </a:t>
            </a:r>
            <a:r>
              <a:rPr sz="1160" dirty="0">
                <a:latin typeface="Courier New"/>
                <a:cs typeface="Courier New"/>
              </a:rPr>
              <a:t>parking</a:t>
            </a:r>
            <a:r>
              <a:rPr sz="1160" spc="21" dirty="0">
                <a:latin typeface="Courier New"/>
                <a:cs typeface="Courier New"/>
              </a:rPr>
              <a:t> </a:t>
            </a:r>
            <a:r>
              <a:rPr sz="1160" dirty="0">
                <a:latin typeface="Courier New"/>
                <a:cs typeface="Courier New"/>
              </a:rPr>
              <a:t>lot</a:t>
            </a:r>
            <a:r>
              <a:rPr sz="1160" spc="18" dirty="0">
                <a:latin typeface="Courier New"/>
                <a:cs typeface="Courier New"/>
              </a:rPr>
              <a:t> </a:t>
            </a:r>
            <a:r>
              <a:rPr sz="1160" dirty="0">
                <a:latin typeface="Courier New"/>
                <a:cs typeface="Courier New"/>
              </a:rPr>
              <a:t>and</a:t>
            </a:r>
            <a:r>
              <a:rPr sz="1160" spc="21" dirty="0">
                <a:latin typeface="Courier New"/>
                <a:cs typeface="Courier New"/>
              </a:rPr>
              <a:t> </a:t>
            </a:r>
            <a:r>
              <a:rPr sz="1160" dirty="0">
                <a:latin typeface="Courier New"/>
                <a:cs typeface="Courier New"/>
              </a:rPr>
              <a:t>2</a:t>
            </a:r>
            <a:r>
              <a:rPr sz="1160" spc="14" dirty="0">
                <a:latin typeface="Courier New"/>
                <a:cs typeface="Courier New"/>
              </a:rPr>
              <a:t> </a:t>
            </a:r>
            <a:r>
              <a:rPr sz="1160" dirty="0">
                <a:latin typeface="Courier New"/>
                <a:cs typeface="Courier New"/>
              </a:rPr>
              <a:t>more</a:t>
            </a:r>
            <a:r>
              <a:rPr sz="1160" spc="18" dirty="0">
                <a:latin typeface="Courier New"/>
                <a:cs typeface="Courier New"/>
              </a:rPr>
              <a:t> </a:t>
            </a:r>
            <a:r>
              <a:rPr sz="1160" dirty="0">
                <a:latin typeface="Courier New"/>
                <a:cs typeface="Courier New"/>
              </a:rPr>
              <a:t>cars</a:t>
            </a:r>
            <a:r>
              <a:rPr sz="1160" spc="21" dirty="0">
                <a:latin typeface="Courier New"/>
                <a:cs typeface="Courier New"/>
              </a:rPr>
              <a:t> </a:t>
            </a:r>
            <a:r>
              <a:rPr sz="1160" dirty="0">
                <a:latin typeface="Courier New"/>
                <a:cs typeface="Courier New"/>
              </a:rPr>
              <a:t>arrive,</a:t>
            </a:r>
            <a:r>
              <a:rPr sz="1160" spc="-35" dirty="0">
                <a:latin typeface="Courier New"/>
                <a:cs typeface="Courier New"/>
              </a:rPr>
              <a:t> </a:t>
            </a:r>
            <a:r>
              <a:rPr sz="1160" dirty="0">
                <a:latin typeface="Courier New"/>
                <a:cs typeface="Courier New"/>
              </a:rPr>
              <a:t>how</a:t>
            </a:r>
            <a:r>
              <a:rPr sz="1160" spc="-32" dirty="0">
                <a:latin typeface="Courier New"/>
                <a:cs typeface="Courier New"/>
              </a:rPr>
              <a:t> </a:t>
            </a:r>
            <a:r>
              <a:rPr sz="1160" spc="-14" dirty="0">
                <a:latin typeface="Courier New"/>
                <a:cs typeface="Courier New"/>
              </a:rPr>
              <a:t>many </a:t>
            </a:r>
            <a:r>
              <a:rPr sz="1160" dirty="0">
                <a:latin typeface="Courier New"/>
                <a:cs typeface="Courier New"/>
              </a:rPr>
              <a:t>cars</a:t>
            </a:r>
            <a:r>
              <a:rPr sz="1160" spc="-39" dirty="0">
                <a:latin typeface="Courier New"/>
                <a:cs typeface="Courier New"/>
              </a:rPr>
              <a:t> </a:t>
            </a:r>
            <a:r>
              <a:rPr sz="1160" dirty="0">
                <a:latin typeface="Courier New"/>
                <a:cs typeface="Courier New"/>
              </a:rPr>
              <a:t>are</a:t>
            </a:r>
            <a:r>
              <a:rPr sz="1160" spc="21" dirty="0">
                <a:latin typeface="Courier New"/>
                <a:cs typeface="Courier New"/>
              </a:rPr>
              <a:t> </a:t>
            </a:r>
            <a:r>
              <a:rPr sz="1160" dirty="0">
                <a:latin typeface="Courier New"/>
                <a:cs typeface="Courier New"/>
              </a:rPr>
              <a:t>in</a:t>
            </a:r>
            <a:r>
              <a:rPr sz="1160" spc="18" dirty="0">
                <a:latin typeface="Courier New"/>
                <a:cs typeface="Courier New"/>
              </a:rPr>
              <a:t> </a:t>
            </a:r>
            <a:r>
              <a:rPr sz="1160" dirty="0">
                <a:latin typeface="Courier New"/>
                <a:cs typeface="Courier New"/>
              </a:rPr>
              <a:t>the</a:t>
            </a:r>
            <a:r>
              <a:rPr sz="1160" spc="21" dirty="0">
                <a:latin typeface="Courier New"/>
                <a:cs typeface="Courier New"/>
              </a:rPr>
              <a:t> </a:t>
            </a:r>
            <a:r>
              <a:rPr sz="1160" dirty="0">
                <a:latin typeface="Courier New"/>
                <a:cs typeface="Courier New"/>
              </a:rPr>
              <a:t>parking</a:t>
            </a:r>
            <a:r>
              <a:rPr sz="1160" spc="25" dirty="0">
                <a:latin typeface="Courier New"/>
                <a:cs typeface="Courier New"/>
              </a:rPr>
              <a:t> </a:t>
            </a:r>
            <a:r>
              <a:rPr sz="1160" spc="-14" dirty="0">
                <a:latin typeface="Courier New"/>
                <a:cs typeface="Courier New"/>
              </a:rPr>
              <a:t>lot?</a:t>
            </a:r>
            <a:endParaRPr sz="1160">
              <a:latin typeface="Courier New"/>
              <a:cs typeface="Courier New"/>
            </a:endParaRPr>
          </a:p>
          <a:p>
            <a:pPr marL="8929">
              <a:lnSpc>
                <a:spcPts val="1157"/>
              </a:lnSpc>
            </a:pPr>
            <a:r>
              <a:rPr sz="1160" dirty="0">
                <a:latin typeface="Courier New"/>
                <a:cs typeface="Courier New"/>
              </a:rPr>
              <a:t>A:</a:t>
            </a:r>
            <a:r>
              <a:rPr sz="1160" spc="-46" dirty="0">
                <a:latin typeface="Courier New"/>
                <a:cs typeface="Courier New"/>
              </a:rPr>
              <a:t> </a:t>
            </a:r>
            <a:r>
              <a:rPr sz="1160" dirty="0">
                <a:latin typeface="Courier New"/>
                <a:cs typeface="Courier New"/>
              </a:rPr>
              <a:t>There</a:t>
            </a:r>
            <a:r>
              <a:rPr sz="1160" spc="7" dirty="0">
                <a:latin typeface="Courier New"/>
                <a:cs typeface="Courier New"/>
              </a:rPr>
              <a:t> </a:t>
            </a:r>
            <a:r>
              <a:rPr sz="1160" dirty="0">
                <a:latin typeface="Courier New"/>
                <a:cs typeface="Courier New"/>
              </a:rPr>
              <a:t>are</a:t>
            </a:r>
            <a:r>
              <a:rPr sz="1160" spc="11" dirty="0">
                <a:latin typeface="Courier New"/>
                <a:cs typeface="Courier New"/>
              </a:rPr>
              <a:t> </a:t>
            </a:r>
            <a:r>
              <a:rPr sz="1160" dirty="0">
                <a:latin typeface="Courier New"/>
                <a:cs typeface="Courier New"/>
              </a:rPr>
              <a:t>3</a:t>
            </a:r>
            <a:r>
              <a:rPr sz="1160" spc="14" dirty="0">
                <a:latin typeface="Courier New"/>
                <a:cs typeface="Courier New"/>
              </a:rPr>
              <a:t> </a:t>
            </a:r>
            <a:r>
              <a:rPr sz="1160" dirty="0">
                <a:latin typeface="Courier New"/>
                <a:cs typeface="Courier New"/>
              </a:rPr>
              <a:t>cars</a:t>
            </a:r>
            <a:r>
              <a:rPr sz="1160" spc="11" dirty="0">
                <a:latin typeface="Courier New"/>
                <a:cs typeface="Courier New"/>
              </a:rPr>
              <a:t> </a:t>
            </a:r>
            <a:r>
              <a:rPr sz="1160" dirty="0">
                <a:latin typeface="Courier New"/>
                <a:cs typeface="Courier New"/>
              </a:rPr>
              <a:t>in</a:t>
            </a:r>
            <a:r>
              <a:rPr sz="1160" spc="11" dirty="0">
                <a:latin typeface="Courier New"/>
                <a:cs typeface="Courier New"/>
              </a:rPr>
              <a:t> </a:t>
            </a:r>
            <a:r>
              <a:rPr sz="1160" dirty="0">
                <a:latin typeface="Courier New"/>
                <a:cs typeface="Courier New"/>
              </a:rPr>
              <a:t>the</a:t>
            </a:r>
            <a:r>
              <a:rPr sz="1160" spc="11" dirty="0">
                <a:latin typeface="Courier New"/>
                <a:cs typeface="Courier New"/>
              </a:rPr>
              <a:t> </a:t>
            </a:r>
            <a:r>
              <a:rPr sz="1160" dirty="0">
                <a:latin typeface="Courier New"/>
                <a:cs typeface="Courier New"/>
              </a:rPr>
              <a:t>parking</a:t>
            </a:r>
            <a:r>
              <a:rPr sz="1160" spc="4" dirty="0">
                <a:latin typeface="Courier New"/>
                <a:cs typeface="Courier New"/>
              </a:rPr>
              <a:t> </a:t>
            </a:r>
            <a:r>
              <a:rPr sz="1160" dirty="0">
                <a:latin typeface="Courier New"/>
                <a:cs typeface="Courier New"/>
              </a:rPr>
              <a:t>lot</a:t>
            </a:r>
            <a:r>
              <a:rPr sz="1160" spc="14" dirty="0">
                <a:latin typeface="Courier New"/>
                <a:cs typeface="Courier New"/>
              </a:rPr>
              <a:t> </a:t>
            </a:r>
            <a:r>
              <a:rPr sz="1160" dirty="0">
                <a:latin typeface="Courier New"/>
                <a:cs typeface="Courier New"/>
              </a:rPr>
              <a:t>already.</a:t>
            </a:r>
            <a:r>
              <a:rPr sz="1160" spc="14" dirty="0">
                <a:latin typeface="Courier New"/>
                <a:cs typeface="Courier New"/>
              </a:rPr>
              <a:t> </a:t>
            </a:r>
            <a:r>
              <a:rPr sz="1160" dirty="0">
                <a:latin typeface="Courier New"/>
                <a:cs typeface="Courier New"/>
              </a:rPr>
              <a:t>2</a:t>
            </a:r>
            <a:r>
              <a:rPr sz="1160" spc="11" dirty="0">
                <a:latin typeface="Courier New"/>
                <a:cs typeface="Courier New"/>
              </a:rPr>
              <a:t> </a:t>
            </a:r>
            <a:r>
              <a:rPr sz="1160" dirty="0">
                <a:latin typeface="Courier New"/>
                <a:cs typeface="Courier New"/>
              </a:rPr>
              <a:t>more</a:t>
            </a:r>
            <a:r>
              <a:rPr sz="1160" spc="14" dirty="0">
                <a:latin typeface="Courier New"/>
                <a:cs typeface="Courier New"/>
              </a:rPr>
              <a:t> </a:t>
            </a:r>
            <a:r>
              <a:rPr sz="1160" dirty="0">
                <a:latin typeface="Courier New"/>
                <a:cs typeface="Courier New"/>
              </a:rPr>
              <a:t>arrive.</a:t>
            </a:r>
            <a:r>
              <a:rPr sz="1160" spc="4" dirty="0">
                <a:latin typeface="Courier New"/>
                <a:cs typeface="Courier New"/>
              </a:rPr>
              <a:t> </a:t>
            </a:r>
            <a:r>
              <a:rPr sz="1160" dirty="0">
                <a:latin typeface="Courier New"/>
                <a:cs typeface="Courier New"/>
              </a:rPr>
              <a:t>Now</a:t>
            </a:r>
            <a:r>
              <a:rPr sz="1160" spc="11" dirty="0">
                <a:latin typeface="Courier New"/>
                <a:cs typeface="Courier New"/>
              </a:rPr>
              <a:t> </a:t>
            </a:r>
            <a:r>
              <a:rPr sz="1160" dirty="0">
                <a:latin typeface="Courier New"/>
                <a:cs typeface="Courier New"/>
              </a:rPr>
              <a:t>there</a:t>
            </a:r>
            <a:r>
              <a:rPr sz="1160" spc="14" dirty="0">
                <a:latin typeface="Courier New"/>
                <a:cs typeface="Courier New"/>
              </a:rPr>
              <a:t> </a:t>
            </a:r>
            <a:r>
              <a:rPr sz="1160" spc="-18" dirty="0">
                <a:latin typeface="Courier New"/>
                <a:cs typeface="Courier New"/>
              </a:rPr>
              <a:t>are</a:t>
            </a:r>
            <a:endParaRPr sz="1160">
              <a:latin typeface="Courier New"/>
              <a:cs typeface="Courier New"/>
            </a:endParaRPr>
          </a:p>
          <a:p>
            <a:pPr marL="8929">
              <a:lnSpc>
                <a:spcPts val="1357"/>
              </a:lnSpc>
            </a:pPr>
            <a:r>
              <a:rPr sz="1160" dirty="0">
                <a:latin typeface="Courier New"/>
                <a:cs typeface="Courier New"/>
              </a:rPr>
              <a:t>3</a:t>
            </a:r>
            <a:r>
              <a:rPr sz="1160" spc="-21" dirty="0">
                <a:latin typeface="Courier New"/>
                <a:cs typeface="Courier New"/>
              </a:rPr>
              <a:t> </a:t>
            </a:r>
            <a:r>
              <a:rPr sz="1160" dirty="0">
                <a:latin typeface="Courier New"/>
                <a:cs typeface="Courier New"/>
              </a:rPr>
              <a:t>+</a:t>
            </a:r>
            <a:r>
              <a:rPr sz="1160" spc="35" dirty="0">
                <a:latin typeface="Courier New"/>
                <a:cs typeface="Courier New"/>
              </a:rPr>
              <a:t> </a:t>
            </a:r>
            <a:r>
              <a:rPr sz="1160" dirty="0">
                <a:latin typeface="Courier New"/>
                <a:cs typeface="Courier New"/>
              </a:rPr>
              <a:t>2</a:t>
            </a:r>
            <a:r>
              <a:rPr sz="1160" spc="-25" dirty="0">
                <a:latin typeface="Courier New"/>
                <a:cs typeface="Courier New"/>
              </a:rPr>
              <a:t> </a:t>
            </a:r>
            <a:r>
              <a:rPr sz="1160" dirty="0">
                <a:latin typeface="Courier New"/>
                <a:cs typeface="Courier New"/>
              </a:rPr>
              <a:t>=</a:t>
            </a:r>
            <a:r>
              <a:rPr sz="1160" spc="35" dirty="0">
                <a:latin typeface="Courier New"/>
                <a:cs typeface="Courier New"/>
              </a:rPr>
              <a:t> </a:t>
            </a:r>
            <a:r>
              <a:rPr sz="1160" dirty="0">
                <a:latin typeface="Courier New"/>
                <a:cs typeface="Courier New"/>
              </a:rPr>
              <a:t>5</a:t>
            </a:r>
            <a:r>
              <a:rPr sz="1160" spc="28" dirty="0">
                <a:latin typeface="Courier New"/>
                <a:cs typeface="Courier New"/>
              </a:rPr>
              <a:t> </a:t>
            </a:r>
            <a:r>
              <a:rPr sz="1160" dirty="0">
                <a:latin typeface="Courier New"/>
                <a:cs typeface="Courier New"/>
              </a:rPr>
              <a:t>cars.</a:t>
            </a:r>
            <a:r>
              <a:rPr sz="1160" spc="-25" dirty="0">
                <a:latin typeface="Courier New"/>
                <a:cs typeface="Courier New"/>
              </a:rPr>
              <a:t> </a:t>
            </a:r>
            <a:r>
              <a:rPr sz="1160" dirty="0">
                <a:latin typeface="Courier New"/>
                <a:cs typeface="Courier New"/>
              </a:rPr>
              <a:t>The</a:t>
            </a:r>
            <a:r>
              <a:rPr sz="1160" spc="-21" dirty="0">
                <a:latin typeface="Courier New"/>
                <a:cs typeface="Courier New"/>
              </a:rPr>
              <a:t> </a:t>
            </a:r>
            <a:r>
              <a:rPr sz="1160" dirty="0">
                <a:latin typeface="Courier New"/>
                <a:cs typeface="Courier New"/>
              </a:rPr>
              <a:t>answer</a:t>
            </a:r>
            <a:r>
              <a:rPr sz="1160" spc="25" dirty="0">
                <a:latin typeface="Courier New"/>
                <a:cs typeface="Courier New"/>
              </a:rPr>
              <a:t> </a:t>
            </a:r>
            <a:r>
              <a:rPr sz="1160" dirty="0">
                <a:latin typeface="Courier New"/>
                <a:cs typeface="Courier New"/>
              </a:rPr>
              <a:t>is</a:t>
            </a:r>
            <a:r>
              <a:rPr sz="1160" spc="32" dirty="0">
                <a:latin typeface="Courier New"/>
                <a:cs typeface="Courier New"/>
              </a:rPr>
              <a:t> </a:t>
            </a:r>
            <a:r>
              <a:rPr sz="1160" spc="-18" dirty="0">
                <a:latin typeface="Courier New"/>
                <a:cs typeface="Courier New"/>
              </a:rPr>
              <a:t>5.</a:t>
            </a:r>
            <a:endParaRPr sz="1160">
              <a:latin typeface="Courier New"/>
              <a:cs typeface="Courier New"/>
            </a:endParaRPr>
          </a:p>
          <a:p>
            <a:pPr marL="8929">
              <a:spcBef>
                <a:spcPts val="1143"/>
              </a:spcBef>
            </a:pPr>
            <a:r>
              <a:rPr sz="1160" spc="-18" dirty="0">
                <a:latin typeface="Courier New"/>
                <a:cs typeface="Courier New"/>
              </a:rPr>
              <a:t>...</a:t>
            </a:r>
            <a:endParaRPr sz="1160">
              <a:latin typeface="Courier New"/>
              <a:cs typeface="Courier New"/>
            </a:endParaRPr>
          </a:p>
        </p:txBody>
      </p:sp>
      <p:sp>
        <p:nvSpPr>
          <p:cNvPr id="7" name="object 7"/>
          <p:cNvSpPr txBox="1"/>
          <p:nvPr/>
        </p:nvSpPr>
        <p:spPr>
          <a:xfrm>
            <a:off x="3879770" y="3205088"/>
            <a:ext cx="3989517" cy="187528"/>
          </a:xfrm>
          <a:prstGeom prst="rect">
            <a:avLst/>
          </a:prstGeom>
        </p:spPr>
        <p:txBody>
          <a:bodyPr vert="horz" wrap="square" lIns="0" tIns="8930" rIns="0" bIns="0" rtlCol="0">
            <a:spAutoFit/>
          </a:bodyPr>
          <a:lstStyle/>
          <a:p>
            <a:pPr marL="8929">
              <a:spcBef>
                <a:spcPts val="70"/>
              </a:spcBef>
            </a:pPr>
            <a:r>
              <a:rPr sz="1160" dirty="0">
                <a:latin typeface="Courier New"/>
                <a:cs typeface="Courier New"/>
              </a:rPr>
              <a:t>five</a:t>
            </a:r>
            <a:r>
              <a:rPr sz="1160" spc="-42" dirty="0">
                <a:latin typeface="Courier New"/>
                <a:cs typeface="Courier New"/>
              </a:rPr>
              <a:t> </a:t>
            </a:r>
            <a:r>
              <a:rPr sz="1160" dirty="0">
                <a:latin typeface="Courier New"/>
                <a:cs typeface="Courier New"/>
              </a:rPr>
              <a:t>bagels</a:t>
            </a:r>
            <a:r>
              <a:rPr sz="1160" spc="18" dirty="0">
                <a:latin typeface="Courier New"/>
                <a:cs typeface="Courier New"/>
              </a:rPr>
              <a:t> </a:t>
            </a:r>
            <a:r>
              <a:rPr sz="1160" dirty="0">
                <a:latin typeface="Courier New"/>
                <a:cs typeface="Courier New"/>
              </a:rPr>
              <a:t>for</a:t>
            </a:r>
            <a:r>
              <a:rPr sz="1160" spc="7" dirty="0">
                <a:latin typeface="Courier New"/>
                <a:cs typeface="Courier New"/>
              </a:rPr>
              <a:t> </a:t>
            </a:r>
            <a:r>
              <a:rPr sz="1160" dirty="0">
                <a:latin typeface="Courier New"/>
                <a:cs typeface="Courier New"/>
              </a:rPr>
              <a:t>$3</a:t>
            </a:r>
            <a:r>
              <a:rPr sz="1160" spc="11" dirty="0">
                <a:latin typeface="Courier New"/>
                <a:cs typeface="Courier New"/>
              </a:rPr>
              <a:t> </a:t>
            </a:r>
            <a:r>
              <a:rPr sz="1160" dirty="0">
                <a:latin typeface="Courier New"/>
                <a:cs typeface="Courier New"/>
              </a:rPr>
              <a:t>each.</a:t>
            </a:r>
            <a:r>
              <a:rPr sz="1160" spc="4" dirty="0">
                <a:latin typeface="Courier New"/>
                <a:cs typeface="Courier New"/>
              </a:rPr>
              <a:t> </a:t>
            </a:r>
            <a:r>
              <a:rPr sz="1160" dirty="0">
                <a:latin typeface="Courier New"/>
                <a:cs typeface="Courier New"/>
              </a:rPr>
              <a:t>How</a:t>
            </a:r>
            <a:r>
              <a:rPr sz="1160" spc="14" dirty="0">
                <a:latin typeface="Courier New"/>
                <a:cs typeface="Courier New"/>
              </a:rPr>
              <a:t> </a:t>
            </a:r>
            <a:r>
              <a:rPr sz="1160" dirty="0">
                <a:latin typeface="Courier New"/>
                <a:cs typeface="Courier New"/>
              </a:rPr>
              <a:t>much</a:t>
            </a:r>
            <a:r>
              <a:rPr sz="1160" spc="14" dirty="0">
                <a:latin typeface="Courier New"/>
                <a:cs typeface="Courier New"/>
              </a:rPr>
              <a:t> </a:t>
            </a:r>
            <a:r>
              <a:rPr sz="1160" dirty="0">
                <a:latin typeface="Courier New"/>
                <a:cs typeface="Courier New"/>
              </a:rPr>
              <a:t>money</a:t>
            </a:r>
            <a:r>
              <a:rPr sz="1160" spc="14" dirty="0">
                <a:latin typeface="Courier New"/>
                <a:cs typeface="Courier New"/>
              </a:rPr>
              <a:t> </a:t>
            </a:r>
            <a:r>
              <a:rPr sz="1160" spc="-14" dirty="0">
                <a:latin typeface="Courier New"/>
                <a:cs typeface="Courier New"/>
              </a:rPr>
              <a:t>does</a:t>
            </a:r>
            <a:endParaRPr sz="1160" dirty="0">
              <a:latin typeface="Courier New"/>
              <a:cs typeface="Courier New"/>
            </a:endParaRPr>
          </a:p>
        </p:txBody>
      </p:sp>
      <p:sp>
        <p:nvSpPr>
          <p:cNvPr id="8" name="object 8"/>
          <p:cNvSpPr txBox="1"/>
          <p:nvPr/>
        </p:nvSpPr>
        <p:spPr>
          <a:xfrm>
            <a:off x="1177825" y="3217143"/>
            <a:ext cx="2701946" cy="521421"/>
          </a:xfrm>
          <a:prstGeom prst="rect">
            <a:avLst/>
          </a:prstGeom>
        </p:spPr>
        <p:txBody>
          <a:bodyPr vert="horz" wrap="square" lIns="0" tIns="27682" rIns="0" bIns="0" rtlCol="0">
            <a:spAutoFit/>
          </a:bodyPr>
          <a:lstStyle/>
          <a:p>
            <a:pPr marL="8929" marR="9376">
              <a:lnSpc>
                <a:spcPts val="1266"/>
              </a:lnSpc>
              <a:spcBef>
                <a:spcPts val="218"/>
              </a:spcBef>
            </a:pPr>
            <a:r>
              <a:rPr sz="1160" dirty="0">
                <a:latin typeface="Courier New"/>
                <a:cs typeface="Courier New"/>
              </a:rPr>
              <a:t>Q:</a:t>
            </a:r>
            <a:r>
              <a:rPr sz="1160" spc="-42" dirty="0">
                <a:latin typeface="Courier New"/>
                <a:cs typeface="Courier New"/>
              </a:rPr>
              <a:t> </a:t>
            </a:r>
            <a:r>
              <a:rPr sz="1160" dirty="0">
                <a:latin typeface="Courier New"/>
                <a:cs typeface="Courier New"/>
              </a:rPr>
              <a:t>Olivia</a:t>
            </a:r>
            <a:r>
              <a:rPr sz="1160" spc="14" dirty="0">
                <a:latin typeface="Courier New"/>
                <a:cs typeface="Courier New"/>
              </a:rPr>
              <a:t> </a:t>
            </a:r>
            <a:r>
              <a:rPr sz="1160" dirty="0">
                <a:latin typeface="Courier New"/>
                <a:cs typeface="Courier New"/>
              </a:rPr>
              <a:t>has</a:t>
            </a:r>
            <a:r>
              <a:rPr sz="1160" spc="18" dirty="0">
                <a:latin typeface="Courier New"/>
                <a:cs typeface="Courier New"/>
              </a:rPr>
              <a:t> </a:t>
            </a:r>
            <a:r>
              <a:rPr sz="1160" dirty="0">
                <a:latin typeface="Courier New"/>
                <a:cs typeface="Courier New"/>
              </a:rPr>
              <a:t>$23.</a:t>
            </a:r>
            <a:r>
              <a:rPr sz="1160" spc="21" dirty="0">
                <a:latin typeface="Courier New"/>
                <a:cs typeface="Courier New"/>
              </a:rPr>
              <a:t> </a:t>
            </a:r>
            <a:r>
              <a:rPr sz="1160" dirty="0">
                <a:latin typeface="Courier New"/>
                <a:cs typeface="Courier New"/>
              </a:rPr>
              <a:t>She</a:t>
            </a:r>
            <a:r>
              <a:rPr sz="1160" spc="-28" dirty="0">
                <a:latin typeface="Courier New"/>
                <a:cs typeface="Courier New"/>
              </a:rPr>
              <a:t> </a:t>
            </a:r>
            <a:r>
              <a:rPr sz="1160" spc="-7" dirty="0">
                <a:latin typeface="Courier New"/>
                <a:cs typeface="Courier New"/>
              </a:rPr>
              <a:t>bought </a:t>
            </a:r>
            <a:r>
              <a:rPr sz="1160" dirty="0">
                <a:latin typeface="Courier New"/>
                <a:cs typeface="Courier New"/>
              </a:rPr>
              <a:t>she</a:t>
            </a:r>
            <a:r>
              <a:rPr sz="1160" spc="-28" dirty="0">
                <a:latin typeface="Courier New"/>
                <a:cs typeface="Courier New"/>
              </a:rPr>
              <a:t> </a:t>
            </a:r>
            <a:r>
              <a:rPr sz="1160" dirty="0">
                <a:latin typeface="Courier New"/>
                <a:cs typeface="Courier New"/>
              </a:rPr>
              <a:t>have</a:t>
            </a:r>
            <a:r>
              <a:rPr sz="1160" spc="-25" dirty="0">
                <a:latin typeface="Courier New"/>
                <a:cs typeface="Courier New"/>
              </a:rPr>
              <a:t> </a:t>
            </a:r>
            <a:r>
              <a:rPr sz="1160" spc="-7" dirty="0">
                <a:latin typeface="Courier New"/>
                <a:cs typeface="Courier New"/>
              </a:rPr>
              <a:t>left?</a:t>
            </a:r>
            <a:endParaRPr sz="1160" dirty="0">
              <a:latin typeface="Courier New"/>
              <a:cs typeface="Courier New"/>
            </a:endParaRPr>
          </a:p>
          <a:p>
            <a:pPr marL="8929">
              <a:lnSpc>
                <a:spcPts val="1248"/>
              </a:lnSpc>
            </a:pPr>
            <a:r>
              <a:rPr sz="1160" dirty="0">
                <a:latin typeface="Courier New"/>
                <a:cs typeface="Courier New"/>
              </a:rPr>
              <a:t>A:</a:t>
            </a:r>
            <a:r>
              <a:rPr sz="1160" spc="-42" dirty="0">
                <a:latin typeface="Courier New"/>
                <a:cs typeface="Courier New"/>
              </a:rPr>
              <a:t> </a:t>
            </a:r>
            <a:r>
              <a:rPr sz="1160" dirty="0">
                <a:latin typeface="Courier New"/>
                <a:cs typeface="Courier New"/>
              </a:rPr>
              <a:t>She</a:t>
            </a:r>
            <a:r>
              <a:rPr sz="1160" spc="18" dirty="0">
                <a:latin typeface="Courier New"/>
                <a:cs typeface="Courier New"/>
              </a:rPr>
              <a:t> </a:t>
            </a:r>
            <a:r>
              <a:rPr sz="1160" dirty="0">
                <a:latin typeface="Courier New"/>
                <a:cs typeface="Courier New"/>
              </a:rPr>
              <a:t>bought</a:t>
            </a:r>
            <a:r>
              <a:rPr sz="1160" spc="18" dirty="0">
                <a:latin typeface="Courier New"/>
                <a:cs typeface="Courier New"/>
              </a:rPr>
              <a:t> </a:t>
            </a:r>
            <a:r>
              <a:rPr sz="1160" dirty="0">
                <a:latin typeface="Courier New"/>
                <a:cs typeface="Courier New"/>
              </a:rPr>
              <a:t>5</a:t>
            </a:r>
            <a:r>
              <a:rPr sz="1160" spc="18" dirty="0">
                <a:latin typeface="Courier New"/>
                <a:cs typeface="Courier New"/>
              </a:rPr>
              <a:t> </a:t>
            </a:r>
            <a:r>
              <a:rPr sz="1160" dirty="0">
                <a:latin typeface="Courier New"/>
                <a:cs typeface="Courier New"/>
              </a:rPr>
              <a:t>bagels</a:t>
            </a:r>
            <a:r>
              <a:rPr sz="1160" spc="25" dirty="0">
                <a:latin typeface="Courier New"/>
                <a:cs typeface="Courier New"/>
              </a:rPr>
              <a:t> </a:t>
            </a:r>
            <a:r>
              <a:rPr sz="1160" dirty="0">
                <a:latin typeface="Courier New"/>
                <a:cs typeface="Courier New"/>
              </a:rPr>
              <a:t>for</a:t>
            </a:r>
            <a:r>
              <a:rPr sz="1160" spc="-28" dirty="0">
                <a:latin typeface="Courier New"/>
                <a:cs typeface="Courier New"/>
              </a:rPr>
              <a:t> </a:t>
            </a:r>
            <a:r>
              <a:rPr sz="1160" spc="-18" dirty="0">
                <a:latin typeface="Courier New"/>
                <a:cs typeface="Courier New"/>
              </a:rPr>
              <a:t>$3</a:t>
            </a:r>
            <a:endParaRPr sz="1160" dirty="0">
              <a:latin typeface="Courier New"/>
              <a:cs typeface="Courier New"/>
            </a:endParaRPr>
          </a:p>
        </p:txBody>
      </p:sp>
      <p:sp>
        <p:nvSpPr>
          <p:cNvPr id="9" name="object 9"/>
          <p:cNvSpPr txBox="1"/>
          <p:nvPr/>
        </p:nvSpPr>
        <p:spPr>
          <a:xfrm>
            <a:off x="3879771" y="3527226"/>
            <a:ext cx="2506116" cy="187528"/>
          </a:xfrm>
          <a:prstGeom prst="rect">
            <a:avLst/>
          </a:prstGeom>
        </p:spPr>
        <p:txBody>
          <a:bodyPr vert="horz" wrap="square" lIns="0" tIns="8930" rIns="0" bIns="0" rtlCol="0">
            <a:spAutoFit/>
          </a:bodyPr>
          <a:lstStyle/>
          <a:p>
            <a:pPr marL="8929">
              <a:spcBef>
                <a:spcPts val="70"/>
              </a:spcBef>
            </a:pPr>
            <a:r>
              <a:rPr sz="1160" dirty="0">
                <a:latin typeface="Courier New"/>
                <a:cs typeface="Courier New"/>
              </a:rPr>
              <a:t>each.</a:t>
            </a:r>
            <a:r>
              <a:rPr sz="1160" spc="7" dirty="0">
                <a:latin typeface="Courier New"/>
                <a:cs typeface="Courier New"/>
              </a:rPr>
              <a:t> </a:t>
            </a:r>
            <a:r>
              <a:rPr sz="1160" dirty="0">
                <a:latin typeface="Courier New"/>
                <a:cs typeface="Courier New"/>
              </a:rPr>
              <a:t>This</a:t>
            </a:r>
            <a:r>
              <a:rPr sz="1160" spc="11" dirty="0">
                <a:latin typeface="Courier New"/>
                <a:cs typeface="Courier New"/>
              </a:rPr>
              <a:t> </a:t>
            </a:r>
            <a:r>
              <a:rPr sz="1160" dirty="0">
                <a:latin typeface="Courier New"/>
                <a:cs typeface="Courier New"/>
              </a:rPr>
              <a:t>means</a:t>
            </a:r>
            <a:r>
              <a:rPr sz="1160" spc="11" dirty="0">
                <a:latin typeface="Courier New"/>
                <a:cs typeface="Courier New"/>
              </a:rPr>
              <a:t> </a:t>
            </a:r>
            <a:r>
              <a:rPr sz="1160" dirty="0">
                <a:latin typeface="Courier New"/>
                <a:cs typeface="Courier New"/>
              </a:rPr>
              <a:t>she</a:t>
            </a:r>
            <a:r>
              <a:rPr sz="1160" spc="11" dirty="0">
                <a:latin typeface="Courier New"/>
                <a:cs typeface="Courier New"/>
              </a:rPr>
              <a:t> </a:t>
            </a:r>
            <a:r>
              <a:rPr sz="1160" dirty="0">
                <a:latin typeface="Courier New"/>
                <a:cs typeface="Courier New"/>
              </a:rPr>
              <a:t>spent</a:t>
            </a:r>
            <a:r>
              <a:rPr sz="1160" spc="14" dirty="0">
                <a:latin typeface="Courier New"/>
                <a:cs typeface="Courier New"/>
              </a:rPr>
              <a:t> </a:t>
            </a:r>
            <a:r>
              <a:rPr sz="1160" spc="-35" dirty="0">
                <a:latin typeface="Courier New"/>
                <a:cs typeface="Courier New"/>
              </a:rPr>
              <a:t>5</a:t>
            </a:r>
            <a:endParaRPr sz="1160">
              <a:latin typeface="Courier New"/>
              <a:cs typeface="Courier New"/>
            </a:endParaRPr>
          </a:p>
        </p:txBody>
      </p:sp>
      <p:sp>
        <p:nvSpPr>
          <p:cNvPr id="10" name="object 10"/>
          <p:cNvSpPr txBox="1"/>
          <p:nvPr/>
        </p:nvSpPr>
        <p:spPr>
          <a:xfrm>
            <a:off x="1177825" y="3860705"/>
            <a:ext cx="6682532" cy="364326"/>
          </a:xfrm>
          <a:prstGeom prst="rect">
            <a:avLst/>
          </a:prstGeom>
        </p:spPr>
        <p:txBody>
          <a:bodyPr vert="horz" wrap="square" lIns="0" tIns="27682" rIns="0" bIns="0" rtlCol="0">
            <a:spAutoFit/>
          </a:bodyPr>
          <a:lstStyle/>
          <a:p>
            <a:pPr marL="8929" marR="3572">
              <a:lnSpc>
                <a:spcPts val="1266"/>
              </a:lnSpc>
              <a:spcBef>
                <a:spcPts val="218"/>
              </a:spcBef>
            </a:pPr>
            <a:r>
              <a:rPr sz="1160" dirty="0">
                <a:latin typeface="Courier New"/>
                <a:cs typeface="Courier New"/>
              </a:rPr>
              <a:t>Q:</a:t>
            </a:r>
            <a:r>
              <a:rPr sz="1160" spc="-28" dirty="0">
                <a:latin typeface="Courier New"/>
                <a:cs typeface="Courier New"/>
              </a:rPr>
              <a:t> </a:t>
            </a:r>
            <a:r>
              <a:rPr sz="1160" dirty="0">
                <a:latin typeface="Courier New"/>
                <a:cs typeface="Courier New"/>
              </a:rPr>
              <a:t>When</a:t>
            </a:r>
            <a:r>
              <a:rPr sz="1160" spc="-28" dirty="0">
                <a:latin typeface="Courier New"/>
                <a:cs typeface="Courier New"/>
              </a:rPr>
              <a:t> </a:t>
            </a:r>
            <a:r>
              <a:rPr sz="1160" dirty="0">
                <a:latin typeface="Courier New"/>
                <a:cs typeface="Courier New"/>
              </a:rPr>
              <a:t>I</a:t>
            </a:r>
            <a:r>
              <a:rPr sz="1160" spc="28" dirty="0">
                <a:latin typeface="Courier New"/>
                <a:cs typeface="Courier New"/>
              </a:rPr>
              <a:t> </a:t>
            </a:r>
            <a:r>
              <a:rPr sz="1160" dirty="0">
                <a:latin typeface="Courier New"/>
                <a:cs typeface="Courier New"/>
              </a:rPr>
              <a:t>was</a:t>
            </a:r>
            <a:r>
              <a:rPr sz="1160" spc="25" dirty="0">
                <a:latin typeface="Courier New"/>
                <a:cs typeface="Courier New"/>
              </a:rPr>
              <a:t> </a:t>
            </a:r>
            <a:r>
              <a:rPr sz="1160" dirty="0">
                <a:latin typeface="Courier New"/>
                <a:cs typeface="Courier New"/>
              </a:rPr>
              <a:t>6</a:t>
            </a:r>
            <a:r>
              <a:rPr sz="1160" spc="28" dirty="0">
                <a:latin typeface="Courier New"/>
                <a:cs typeface="Courier New"/>
              </a:rPr>
              <a:t> </a:t>
            </a:r>
            <a:r>
              <a:rPr sz="1160" dirty="0">
                <a:latin typeface="Courier New"/>
                <a:cs typeface="Courier New"/>
              </a:rPr>
              <a:t>my</a:t>
            </a:r>
            <a:r>
              <a:rPr sz="1160" spc="32" dirty="0">
                <a:latin typeface="Courier New"/>
                <a:cs typeface="Courier New"/>
              </a:rPr>
              <a:t> </a:t>
            </a:r>
            <a:r>
              <a:rPr sz="1160" dirty="0">
                <a:latin typeface="Courier New"/>
                <a:cs typeface="Courier New"/>
              </a:rPr>
              <a:t>sister</a:t>
            </a:r>
            <a:r>
              <a:rPr sz="1160" spc="32" dirty="0">
                <a:latin typeface="Courier New"/>
                <a:cs typeface="Courier New"/>
              </a:rPr>
              <a:t> </a:t>
            </a:r>
            <a:r>
              <a:rPr sz="1160" dirty="0">
                <a:latin typeface="Courier New"/>
                <a:cs typeface="Courier New"/>
              </a:rPr>
              <a:t>was</a:t>
            </a:r>
            <a:r>
              <a:rPr sz="1160" spc="32" dirty="0">
                <a:latin typeface="Courier New"/>
                <a:cs typeface="Courier New"/>
              </a:rPr>
              <a:t> </a:t>
            </a:r>
            <a:r>
              <a:rPr sz="1160" dirty="0">
                <a:latin typeface="Courier New"/>
                <a:cs typeface="Courier New"/>
              </a:rPr>
              <a:t>half</a:t>
            </a:r>
            <a:r>
              <a:rPr sz="1160" spc="28" dirty="0">
                <a:latin typeface="Courier New"/>
                <a:cs typeface="Courier New"/>
              </a:rPr>
              <a:t> </a:t>
            </a:r>
            <a:r>
              <a:rPr sz="1160" dirty="0">
                <a:latin typeface="Courier New"/>
                <a:cs typeface="Courier New"/>
              </a:rPr>
              <a:t>my</a:t>
            </a:r>
            <a:r>
              <a:rPr sz="1160" spc="25" dirty="0">
                <a:latin typeface="Courier New"/>
                <a:cs typeface="Courier New"/>
              </a:rPr>
              <a:t> </a:t>
            </a:r>
            <a:r>
              <a:rPr sz="1160" dirty="0">
                <a:latin typeface="Courier New"/>
                <a:cs typeface="Courier New"/>
              </a:rPr>
              <a:t>age.</a:t>
            </a:r>
            <a:r>
              <a:rPr sz="1160" spc="28" dirty="0">
                <a:latin typeface="Courier New"/>
                <a:cs typeface="Courier New"/>
              </a:rPr>
              <a:t> </a:t>
            </a:r>
            <a:r>
              <a:rPr sz="1160" dirty="0">
                <a:latin typeface="Courier New"/>
                <a:cs typeface="Courier New"/>
              </a:rPr>
              <a:t>Now</a:t>
            </a:r>
            <a:r>
              <a:rPr sz="1160" spc="-25" dirty="0">
                <a:latin typeface="Courier New"/>
                <a:cs typeface="Courier New"/>
              </a:rPr>
              <a:t> </a:t>
            </a:r>
            <a:r>
              <a:rPr sz="1160" dirty="0">
                <a:latin typeface="Courier New"/>
                <a:cs typeface="Courier New"/>
              </a:rPr>
              <a:t>I’m</a:t>
            </a:r>
            <a:r>
              <a:rPr sz="1160" spc="-21" dirty="0">
                <a:latin typeface="Courier New"/>
                <a:cs typeface="Courier New"/>
              </a:rPr>
              <a:t> </a:t>
            </a:r>
            <a:r>
              <a:rPr sz="1160" dirty="0">
                <a:latin typeface="Courier New"/>
                <a:cs typeface="Courier New"/>
              </a:rPr>
              <a:t>70</a:t>
            </a:r>
            <a:r>
              <a:rPr sz="1160" spc="-28" dirty="0">
                <a:latin typeface="Courier New"/>
                <a:cs typeface="Courier New"/>
              </a:rPr>
              <a:t> </a:t>
            </a:r>
            <a:r>
              <a:rPr sz="1160" dirty="0">
                <a:latin typeface="Courier New"/>
                <a:cs typeface="Courier New"/>
              </a:rPr>
              <a:t>how</a:t>
            </a:r>
            <a:r>
              <a:rPr sz="1160" spc="-25" dirty="0">
                <a:latin typeface="Courier New"/>
                <a:cs typeface="Courier New"/>
              </a:rPr>
              <a:t> </a:t>
            </a:r>
            <a:r>
              <a:rPr sz="1160" dirty="0">
                <a:latin typeface="Courier New"/>
                <a:cs typeface="Courier New"/>
              </a:rPr>
              <a:t>old</a:t>
            </a:r>
            <a:r>
              <a:rPr sz="1160" spc="28" dirty="0">
                <a:latin typeface="Courier New"/>
                <a:cs typeface="Courier New"/>
              </a:rPr>
              <a:t> </a:t>
            </a:r>
            <a:r>
              <a:rPr sz="1160" dirty="0">
                <a:latin typeface="Courier New"/>
                <a:cs typeface="Courier New"/>
              </a:rPr>
              <a:t>is</a:t>
            </a:r>
            <a:r>
              <a:rPr sz="1160" spc="25" dirty="0">
                <a:latin typeface="Courier New"/>
                <a:cs typeface="Courier New"/>
              </a:rPr>
              <a:t> </a:t>
            </a:r>
            <a:r>
              <a:rPr sz="1160" dirty="0">
                <a:latin typeface="Courier New"/>
                <a:cs typeface="Courier New"/>
              </a:rPr>
              <a:t>my</a:t>
            </a:r>
            <a:r>
              <a:rPr sz="1160" spc="-25" dirty="0">
                <a:latin typeface="Courier New"/>
                <a:cs typeface="Courier New"/>
              </a:rPr>
              <a:t> </a:t>
            </a:r>
            <a:r>
              <a:rPr sz="1160" spc="-7" dirty="0">
                <a:latin typeface="Courier New"/>
                <a:cs typeface="Courier New"/>
              </a:rPr>
              <a:t>sister? </a:t>
            </a:r>
            <a:r>
              <a:rPr sz="1160" spc="-18" dirty="0">
                <a:latin typeface="Courier New"/>
                <a:cs typeface="Courier New"/>
              </a:rPr>
              <a:t>A:</a:t>
            </a:r>
            <a:endParaRPr sz="1160">
              <a:latin typeface="Courier New"/>
              <a:cs typeface="Courier New"/>
            </a:endParaRPr>
          </a:p>
        </p:txBody>
      </p:sp>
      <p:grpSp>
        <p:nvGrpSpPr>
          <p:cNvPr id="11" name="object 11"/>
          <p:cNvGrpSpPr/>
          <p:nvPr/>
        </p:nvGrpSpPr>
        <p:grpSpPr>
          <a:xfrm>
            <a:off x="898506" y="4596556"/>
            <a:ext cx="7351365" cy="667941"/>
            <a:chOff x="1277874" y="6537325"/>
            <a:chExt cx="10455275" cy="949960"/>
          </a:xfrm>
        </p:grpSpPr>
        <p:sp>
          <p:nvSpPr>
            <p:cNvPr id="12" name="object 12"/>
            <p:cNvSpPr/>
            <p:nvPr/>
          </p:nvSpPr>
          <p:spPr>
            <a:xfrm>
              <a:off x="1304925" y="6564376"/>
              <a:ext cx="10391775" cy="886460"/>
            </a:xfrm>
            <a:custGeom>
              <a:avLst/>
              <a:gdLst/>
              <a:ahLst/>
              <a:cxnLst/>
              <a:rect l="l" t="t" r="r" b="b"/>
              <a:pathLst>
                <a:path w="10391775" h="886459">
                  <a:moveTo>
                    <a:pt x="10285476" y="0"/>
                  </a:moveTo>
                  <a:lnTo>
                    <a:pt x="10259060" y="0"/>
                  </a:lnTo>
                  <a:lnTo>
                    <a:pt x="105918" y="0"/>
                  </a:lnTo>
                  <a:lnTo>
                    <a:pt x="67818" y="2667"/>
                  </a:lnTo>
                  <a:lnTo>
                    <a:pt x="25146" y="25273"/>
                  </a:lnTo>
                  <a:lnTo>
                    <a:pt x="2666" y="67944"/>
                  </a:lnTo>
                  <a:lnTo>
                    <a:pt x="0" y="106172"/>
                  </a:lnTo>
                  <a:lnTo>
                    <a:pt x="0" y="779780"/>
                  </a:lnTo>
                  <a:lnTo>
                    <a:pt x="2666" y="817880"/>
                  </a:lnTo>
                  <a:lnTo>
                    <a:pt x="25146" y="860679"/>
                  </a:lnTo>
                  <a:lnTo>
                    <a:pt x="67818" y="883157"/>
                  </a:lnTo>
                  <a:lnTo>
                    <a:pt x="105918" y="885825"/>
                  </a:lnTo>
                  <a:lnTo>
                    <a:pt x="10259060" y="885951"/>
                  </a:lnTo>
                  <a:lnTo>
                    <a:pt x="10306685" y="885063"/>
                  </a:lnTo>
                  <a:lnTo>
                    <a:pt x="10352532" y="871601"/>
                  </a:lnTo>
                  <a:lnTo>
                    <a:pt x="10384917" y="831215"/>
                  </a:lnTo>
                  <a:lnTo>
                    <a:pt x="10391267" y="779780"/>
                  </a:lnTo>
                  <a:lnTo>
                    <a:pt x="10391267" y="106172"/>
                  </a:lnTo>
                  <a:lnTo>
                    <a:pt x="10390632" y="84836"/>
                  </a:lnTo>
                  <a:lnTo>
                    <a:pt x="10377170" y="38862"/>
                  </a:lnTo>
                  <a:lnTo>
                    <a:pt x="10336784" y="6476"/>
                  </a:lnTo>
                  <a:lnTo>
                    <a:pt x="10285476" y="0"/>
                  </a:lnTo>
                  <a:close/>
                </a:path>
              </a:pathLst>
            </a:custGeom>
            <a:solidFill>
              <a:srgbClr val="F1F1F1"/>
            </a:solidFill>
          </p:spPr>
          <p:txBody>
            <a:bodyPr wrap="square" lIns="0" tIns="0" rIns="0" bIns="0" rtlCol="0"/>
            <a:lstStyle/>
            <a:p>
              <a:endParaRPr sz="1125"/>
            </a:p>
          </p:txBody>
        </p:sp>
        <p:sp>
          <p:nvSpPr>
            <p:cNvPr id="13" name="object 13"/>
            <p:cNvSpPr/>
            <p:nvPr/>
          </p:nvSpPr>
          <p:spPr>
            <a:xfrm>
              <a:off x="1309624" y="6569075"/>
              <a:ext cx="10391775" cy="886460"/>
            </a:xfrm>
            <a:custGeom>
              <a:avLst/>
              <a:gdLst/>
              <a:ahLst/>
              <a:cxnLst/>
              <a:rect l="l" t="t" r="r" b="b"/>
              <a:pathLst>
                <a:path w="10391775" h="886459">
                  <a:moveTo>
                    <a:pt x="132460" y="0"/>
                  </a:moveTo>
                  <a:lnTo>
                    <a:pt x="10259314" y="0"/>
                  </a:lnTo>
                  <a:lnTo>
                    <a:pt x="10285603" y="126"/>
                  </a:lnTo>
                  <a:lnTo>
                    <a:pt x="10323703" y="2793"/>
                  </a:lnTo>
                  <a:lnTo>
                    <a:pt x="10366375" y="25273"/>
                  </a:lnTo>
                  <a:lnTo>
                    <a:pt x="10388854" y="68072"/>
                  </a:lnTo>
                  <a:lnTo>
                    <a:pt x="10391521" y="106172"/>
                  </a:lnTo>
                  <a:lnTo>
                    <a:pt x="10391648" y="132587"/>
                  </a:lnTo>
                  <a:lnTo>
                    <a:pt x="10391648" y="753363"/>
                  </a:lnTo>
                  <a:lnTo>
                    <a:pt x="10390759" y="801116"/>
                  </a:lnTo>
                  <a:lnTo>
                    <a:pt x="10377297" y="847089"/>
                  </a:lnTo>
                  <a:lnTo>
                    <a:pt x="10336911" y="879475"/>
                  </a:lnTo>
                  <a:lnTo>
                    <a:pt x="10285603" y="885951"/>
                  </a:lnTo>
                  <a:lnTo>
                    <a:pt x="10259314" y="885951"/>
                  </a:lnTo>
                  <a:lnTo>
                    <a:pt x="132460" y="885951"/>
                  </a:lnTo>
                  <a:lnTo>
                    <a:pt x="84835" y="885189"/>
                  </a:lnTo>
                  <a:lnTo>
                    <a:pt x="38862" y="871601"/>
                  </a:lnTo>
                  <a:lnTo>
                    <a:pt x="6603" y="831214"/>
                  </a:lnTo>
                  <a:lnTo>
                    <a:pt x="126" y="779780"/>
                  </a:lnTo>
                  <a:lnTo>
                    <a:pt x="0" y="753363"/>
                  </a:lnTo>
                  <a:lnTo>
                    <a:pt x="0" y="132587"/>
                  </a:lnTo>
                  <a:lnTo>
                    <a:pt x="888" y="84962"/>
                  </a:lnTo>
                  <a:lnTo>
                    <a:pt x="14350" y="38862"/>
                  </a:lnTo>
                  <a:lnTo>
                    <a:pt x="54737" y="6476"/>
                  </a:lnTo>
                  <a:lnTo>
                    <a:pt x="106044" y="126"/>
                  </a:lnTo>
                  <a:lnTo>
                    <a:pt x="132460" y="0"/>
                  </a:lnTo>
                  <a:close/>
                </a:path>
              </a:pathLst>
            </a:custGeom>
            <a:ln w="63500">
              <a:solidFill>
                <a:srgbClr val="6C6BE7"/>
              </a:solidFill>
            </a:ln>
          </p:spPr>
          <p:txBody>
            <a:bodyPr wrap="square" lIns="0" tIns="0" rIns="0" bIns="0" rtlCol="0"/>
            <a:lstStyle/>
            <a:p>
              <a:endParaRPr sz="1125"/>
            </a:p>
          </p:txBody>
        </p:sp>
      </p:grpSp>
      <p:sp>
        <p:nvSpPr>
          <p:cNvPr id="14" name="object 14"/>
          <p:cNvSpPr txBox="1"/>
          <p:nvPr/>
        </p:nvSpPr>
        <p:spPr>
          <a:xfrm>
            <a:off x="1192113" y="4762872"/>
            <a:ext cx="6991945" cy="171009"/>
          </a:xfrm>
          <a:prstGeom prst="rect">
            <a:avLst/>
          </a:prstGeom>
          <a:solidFill>
            <a:srgbClr val="AAEB9F"/>
          </a:solidFill>
        </p:spPr>
        <p:txBody>
          <a:bodyPr vert="horz" wrap="square" lIns="0" tIns="0" rIns="0" bIns="0" rtlCol="0">
            <a:spAutoFit/>
          </a:bodyPr>
          <a:lstStyle/>
          <a:p>
            <a:pPr marL="1339">
              <a:lnSpc>
                <a:spcPts val="1280"/>
              </a:lnSpc>
            </a:pPr>
            <a:r>
              <a:rPr sz="1195" dirty="0">
                <a:latin typeface="Courier New"/>
                <a:cs typeface="Courier New"/>
              </a:rPr>
              <a:t>When</a:t>
            </a:r>
            <a:r>
              <a:rPr sz="1195" spc="60" dirty="0">
                <a:latin typeface="Courier New"/>
                <a:cs typeface="Courier New"/>
              </a:rPr>
              <a:t> </a:t>
            </a:r>
            <a:r>
              <a:rPr sz="1195" dirty="0">
                <a:latin typeface="Courier New"/>
                <a:cs typeface="Courier New"/>
              </a:rPr>
              <a:t>I</a:t>
            </a:r>
            <a:r>
              <a:rPr sz="1195" spc="60" dirty="0">
                <a:latin typeface="Courier New"/>
                <a:cs typeface="Courier New"/>
              </a:rPr>
              <a:t> </a:t>
            </a:r>
            <a:r>
              <a:rPr sz="1195" dirty="0">
                <a:latin typeface="Courier New"/>
                <a:cs typeface="Courier New"/>
              </a:rPr>
              <a:t>was</a:t>
            </a:r>
            <a:r>
              <a:rPr sz="1195" spc="63" dirty="0">
                <a:latin typeface="Courier New"/>
                <a:cs typeface="Courier New"/>
              </a:rPr>
              <a:t> </a:t>
            </a:r>
            <a:r>
              <a:rPr sz="1195" dirty="0">
                <a:latin typeface="Courier New"/>
                <a:cs typeface="Courier New"/>
              </a:rPr>
              <a:t>6</a:t>
            </a:r>
            <a:r>
              <a:rPr sz="1195" spc="120" dirty="0">
                <a:latin typeface="Courier New"/>
                <a:cs typeface="Courier New"/>
              </a:rPr>
              <a:t> </a:t>
            </a:r>
            <a:r>
              <a:rPr sz="1195" dirty="0">
                <a:latin typeface="Courier New"/>
                <a:cs typeface="Courier New"/>
              </a:rPr>
              <a:t>my</a:t>
            </a:r>
            <a:r>
              <a:rPr sz="1195" spc="63" dirty="0">
                <a:latin typeface="Courier New"/>
                <a:cs typeface="Courier New"/>
              </a:rPr>
              <a:t> </a:t>
            </a:r>
            <a:r>
              <a:rPr sz="1195" dirty="0">
                <a:latin typeface="Courier New"/>
                <a:cs typeface="Courier New"/>
              </a:rPr>
              <a:t>sister</a:t>
            </a:r>
            <a:r>
              <a:rPr sz="1195" spc="116" dirty="0">
                <a:latin typeface="Courier New"/>
                <a:cs typeface="Courier New"/>
              </a:rPr>
              <a:t> </a:t>
            </a:r>
            <a:r>
              <a:rPr sz="1195" dirty="0">
                <a:latin typeface="Courier New"/>
                <a:cs typeface="Courier New"/>
              </a:rPr>
              <a:t>was</a:t>
            </a:r>
            <a:r>
              <a:rPr sz="1195" spc="63" dirty="0">
                <a:latin typeface="Courier New"/>
                <a:cs typeface="Courier New"/>
              </a:rPr>
              <a:t> </a:t>
            </a:r>
            <a:r>
              <a:rPr sz="1195" dirty="0">
                <a:latin typeface="Courier New"/>
                <a:cs typeface="Courier New"/>
              </a:rPr>
              <a:t>half</a:t>
            </a:r>
            <a:r>
              <a:rPr sz="1195" spc="116" dirty="0">
                <a:latin typeface="Courier New"/>
                <a:cs typeface="Courier New"/>
              </a:rPr>
              <a:t> </a:t>
            </a:r>
            <a:r>
              <a:rPr sz="1195" dirty="0">
                <a:latin typeface="Courier New"/>
                <a:cs typeface="Courier New"/>
              </a:rPr>
              <a:t>my</a:t>
            </a:r>
            <a:r>
              <a:rPr sz="1195" spc="63" dirty="0">
                <a:latin typeface="Courier New"/>
                <a:cs typeface="Courier New"/>
              </a:rPr>
              <a:t> </a:t>
            </a:r>
            <a:r>
              <a:rPr sz="1195" dirty="0">
                <a:latin typeface="Courier New"/>
                <a:cs typeface="Courier New"/>
              </a:rPr>
              <a:t>age,</a:t>
            </a:r>
            <a:r>
              <a:rPr sz="1195" spc="116" dirty="0">
                <a:latin typeface="Courier New"/>
                <a:cs typeface="Courier New"/>
              </a:rPr>
              <a:t> </a:t>
            </a:r>
            <a:r>
              <a:rPr sz="1195" dirty="0">
                <a:latin typeface="Courier New"/>
                <a:cs typeface="Courier New"/>
              </a:rPr>
              <a:t>so</a:t>
            </a:r>
            <a:r>
              <a:rPr sz="1195" spc="60" dirty="0">
                <a:latin typeface="Courier New"/>
                <a:cs typeface="Courier New"/>
              </a:rPr>
              <a:t> </a:t>
            </a:r>
            <a:r>
              <a:rPr sz="1195" dirty="0">
                <a:latin typeface="Courier New"/>
                <a:cs typeface="Courier New"/>
              </a:rPr>
              <a:t>she</a:t>
            </a:r>
            <a:r>
              <a:rPr sz="1195" spc="116" dirty="0">
                <a:latin typeface="Courier New"/>
                <a:cs typeface="Courier New"/>
              </a:rPr>
              <a:t> </a:t>
            </a:r>
            <a:r>
              <a:rPr sz="1195" dirty="0">
                <a:latin typeface="Courier New"/>
                <a:cs typeface="Courier New"/>
              </a:rPr>
              <a:t>was</a:t>
            </a:r>
            <a:r>
              <a:rPr sz="1195" spc="63" dirty="0">
                <a:latin typeface="Courier New"/>
                <a:cs typeface="Courier New"/>
              </a:rPr>
              <a:t> </a:t>
            </a:r>
            <a:r>
              <a:rPr sz="1195" dirty="0">
                <a:latin typeface="Courier New"/>
                <a:cs typeface="Courier New"/>
              </a:rPr>
              <a:t>3.</a:t>
            </a:r>
            <a:r>
              <a:rPr sz="1195" spc="63" dirty="0">
                <a:latin typeface="Courier New"/>
                <a:cs typeface="Courier New"/>
              </a:rPr>
              <a:t> </a:t>
            </a:r>
            <a:r>
              <a:rPr sz="1195" dirty="0">
                <a:latin typeface="Courier New"/>
                <a:cs typeface="Courier New"/>
              </a:rPr>
              <a:t>Now</a:t>
            </a:r>
            <a:r>
              <a:rPr sz="1195" spc="116" dirty="0">
                <a:latin typeface="Courier New"/>
                <a:cs typeface="Courier New"/>
              </a:rPr>
              <a:t> </a:t>
            </a:r>
            <a:r>
              <a:rPr sz="1195" dirty="0">
                <a:latin typeface="Courier New"/>
                <a:cs typeface="Courier New"/>
              </a:rPr>
              <a:t>I</a:t>
            </a:r>
            <a:r>
              <a:rPr sz="1195" spc="63" dirty="0">
                <a:latin typeface="Courier New"/>
                <a:cs typeface="Courier New"/>
              </a:rPr>
              <a:t> </a:t>
            </a:r>
            <a:r>
              <a:rPr sz="1195" dirty="0">
                <a:latin typeface="Courier New"/>
                <a:cs typeface="Courier New"/>
              </a:rPr>
              <a:t>am</a:t>
            </a:r>
            <a:r>
              <a:rPr sz="1195" spc="120" dirty="0">
                <a:latin typeface="Courier New"/>
                <a:cs typeface="Courier New"/>
              </a:rPr>
              <a:t> </a:t>
            </a:r>
            <a:r>
              <a:rPr sz="1195" dirty="0">
                <a:latin typeface="Courier New"/>
                <a:cs typeface="Courier New"/>
              </a:rPr>
              <a:t>70,</a:t>
            </a:r>
            <a:r>
              <a:rPr sz="1195" spc="63" dirty="0">
                <a:latin typeface="Courier New"/>
                <a:cs typeface="Courier New"/>
              </a:rPr>
              <a:t> </a:t>
            </a:r>
            <a:r>
              <a:rPr sz="1195" dirty="0">
                <a:latin typeface="Courier New"/>
                <a:cs typeface="Courier New"/>
              </a:rPr>
              <a:t>so</a:t>
            </a:r>
            <a:r>
              <a:rPr sz="1195" spc="116" dirty="0">
                <a:latin typeface="Courier New"/>
                <a:cs typeface="Courier New"/>
              </a:rPr>
              <a:t> </a:t>
            </a:r>
            <a:r>
              <a:rPr sz="1195" spc="-18" dirty="0">
                <a:latin typeface="Courier New"/>
                <a:cs typeface="Courier New"/>
              </a:rPr>
              <a:t>she</a:t>
            </a:r>
            <a:endParaRPr sz="1195">
              <a:latin typeface="Courier New"/>
              <a:cs typeface="Courier New"/>
            </a:endParaRPr>
          </a:p>
        </p:txBody>
      </p:sp>
      <p:sp>
        <p:nvSpPr>
          <p:cNvPr id="15" name="object 15"/>
          <p:cNvSpPr txBox="1"/>
          <p:nvPr/>
        </p:nvSpPr>
        <p:spPr>
          <a:xfrm>
            <a:off x="1192113" y="4937099"/>
            <a:ext cx="3147715" cy="161391"/>
          </a:xfrm>
          <a:prstGeom prst="rect">
            <a:avLst/>
          </a:prstGeom>
          <a:solidFill>
            <a:srgbClr val="AAEB9F"/>
          </a:solidFill>
        </p:spPr>
        <p:txBody>
          <a:bodyPr vert="horz" wrap="square" lIns="0" tIns="0" rIns="0" bIns="0" rtlCol="0">
            <a:spAutoFit/>
          </a:bodyPr>
          <a:lstStyle/>
          <a:p>
            <a:pPr marL="1339">
              <a:lnSpc>
                <a:spcPts val="1209"/>
              </a:lnSpc>
            </a:pPr>
            <a:r>
              <a:rPr sz="1195" dirty="0">
                <a:latin typeface="Courier New"/>
                <a:cs typeface="Courier New"/>
              </a:rPr>
              <a:t>is</a:t>
            </a:r>
            <a:r>
              <a:rPr sz="1195" spc="56" dirty="0">
                <a:latin typeface="Courier New"/>
                <a:cs typeface="Courier New"/>
              </a:rPr>
              <a:t> </a:t>
            </a:r>
            <a:r>
              <a:rPr sz="1195" dirty="0">
                <a:latin typeface="Courier New"/>
                <a:cs typeface="Courier New"/>
              </a:rPr>
              <a:t>70</a:t>
            </a:r>
            <a:r>
              <a:rPr sz="1195" spc="60" dirty="0">
                <a:latin typeface="Courier New"/>
                <a:cs typeface="Courier New"/>
              </a:rPr>
              <a:t> </a:t>
            </a:r>
            <a:r>
              <a:rPr sz="1195" dirty="0">
                <a:latin typeface="Courier New"/>
                <a:cs typeface="Courier New"/>
              </a:rPr>
              <a:t>-</a:t>
            </a:r>
            <a:r>
              <a:rPr sz="1195" spc="56" dirty="0">
                <a:latin typeface="Courier New"/>
                <a:cs typeface="Courier New"/>
              </a:rPr>
              <a:t> </a:t>
            </a:r>
            <a:r>
              <a:rPr sz="1195" dirty="0">
                <a:latin typeface="Courier New"/>
                <a:cs typeface="Courier New"/>
              </a:rPr>
              <a:t>3</a:t>
            </a:r>
            <a:r>
              <a:rPr sz="1195" spc="116" dirty="0">
                <a:latin typeface="Courier New"/>
                <a:cs typeface="Courier New"/>
              </a:rPr>
              <a:t> </a:t>
            </a:r>
            <a:r>
              <a:rPr sz="1195" dirty="0">
                <a:latin typeface="Courier New"/>
                <a:cs typeface="Courier New"/>
              </a:rPr>
              <a:t>=</a:t>
            </a:r>
            <a:r>
              <a:rPr sz="1195" spc="60" dirty="0">
                <a:latin typeface="Courier New"/>
                <a:cs typeface="Courier New"/>
              </a:rPr>
              <a:t> </a:t>
            </a:r>
            <a:r>
              <a:rPr sz="1195" dirty="0">
                <a:latin typeface="Courier New"/>
                <a:cs typeface="Courier New"/>
              </a:rPr>
              <a:t>67.</a:t>
            </a:r>
            <a:r>
              <a:rPr sz="1195" spc="112" dirty="0">
                <a:latin typeface="Courier New"/>
                <a:cs typeface="Courier New"/>
              </a:rPr>
              <a:t> </a:t>
            </a:r>
            <a:r>
              <a:rPr sz="1195" dirty="0">
                <a:latin typeface="Courier New"/>
                <a:cs typeface="Courier New"/>
              </a:rPr>
              <a:t>The</a:t>
            </a:r>
            <a:r>
              <a:rPr sz="1195" spc="60" dirty="0">
                <a:latin typeface="Courier New"/>
                <a:cs typeface="Courier New"/>
              </a:rPr>
              <a:t> </a:t>
            </a:r>
            <a:r>
              <a:rPr sz="1195" dirty="0">
                <a:latin typeface="Courier New"/>
                <a:cs typeface="Courier New"/>
              </a:rPr>
              <a:t>answer</a:t>
            </a:r>
            <a:r>
              <a:rPr sz="1195" spc="53" dirty="0">
                <a:latin typeface="Courier New"/>
                <a:cs typeface="Courier New"/>
              </a:rPr>
              <a:t> </a:t>
            </a:r>
            <a:r>
              <a:rPr sz="1195" dirty="0">
                <a:latin typeface="Courier New"/>
                <a:cs typeface="Courier New"/>
              </a:rPr>
              <a:t>is</a:t>
            </a:r>
            <a:r>
              <a:rPr sz="1195" spc="112" dirty="0">
                <a:latin typeface="Courier New"/>
                <a:cs typeface="Courier New"/>
              </a:rPr>
              <a:t> </a:t>
            </a:r>
            <a:r>
              <a:rPr sz="1195" spc="-18" dirty="0">
                <a:latin typeface="Courier New"/>
                <a:cs typeface="Courier New"/>
              </a:rPr>
              <a:t>67.</a:t>
            </a:r>
            <a:endParaRPr sz="1195">
              <a:latin typeface="Courier New"/>
              <a:cs typeface="Courier New"/>
            </a:endParaRPr>
          </a:p>
        </p:txBody>
      </p:sp>
      <p:grpSp>
        <p:nvGrpSpPr>
          <p:cNvPr id="16" name="object 16"/>
          <p:cNvGrpSpPr/>
          <p:nvPr/>
        </p:nvGrpSpPr>
        <p:grpSpPr>
          <a:xfrm>
            <a:off x="898506" y="5340132"/>
            <a:ext cx="7351365" cy="667941"/>
            <a:chOff x="1277874" y="7594854"/>
            <a:chExt cx="10455275" cy="949960"/>
          </a:xfrm>
        </p:grpSpPr>
        <p:sp>
          <p:nvSpPr>
            <p:cNvPr id="17" name="object 17"/>
            <p:cNvSpPr/>
            <p:nvPr/>
          </p:nvSpPr>
          <p:spPr>
            <a:xfrm>
              <a:off x="1304925" y="7621905"/>
              <a:ext cx="10391775" cy="886460"/>
            </a:xfrm>
            <a:custGeom>
              <a:avLst/>
              <a:gdLst/>
              <a:ahLst/>
              <a:cxnLst/>
              <a:rect l="l" t="t" r="r" b="b"/>
              <a:pathLst>
                <a:path w="10391775" h="886459">
                  <a:moveTo>
                    <a:pt x="10285476" y="0"/>
                  </a:moveTo>
                  <a:lnTo>
                    <a:pt x="10259060" y="0"/>
                  </a:lnTo>
                  <a:lnTo>
                    <a:pt x="105918" y="0"/>
                  </a:lnTo>
                  <a:lnTo>
                    <a:pt x="67818" y="2667"/>
                  </a:lnTo>
                  <a:lnTo>
                    <a:pt x="25146" y="25273"/>
                  </a:lnTo>
                  <a:lnTo>
                    <a:pt x="2666" y="67945"/>
                  </a:lnTo>
                  <a:lnTo>
                    <a:pt x="0" y="106172"/>
                  </a:lnTo>
                  <a:lnTo>
                    <a:pt x="0" y="779780"/>
                  </a:lnTo>
                  <a:lnTo>
                    <a:pt x="2666" y="817880"/>
                  </a:lnTo>
                  <a:lnTo>
                    <a:pt x="25146" y="860679"/>
                  </a:lnTo>
                  <a:lnTo>
                    <a:pt x="67818" y="883183"/>
                  </a:lnTo>
                  <a:lnTo>
                    <a:pt x="105918" y="885825"/>
                  </a:lnTo>
                  <a:lnTo>
                    <a:pt x="10259060" y="885926"/>
                  </a:lnTo>
                  <a:lnTo>
                    <a:pt x="10306685" y="885113"/>
                  </a:lnTo>
                  <a:lnTo>
                    <a:pt x="10352532" y="871601"/>
                  </a:lnTo>
                  <a:lnTo>
                    <a:pt x="10384917" y="831215"/>
                  </a:lnTo>
                  <a:lnTo>
                    <a:pt x="10391267" y="779780"/>
                  </a:lnTo>
                  <a:lnTo>
                    <a:pt x="10391267" y="106172"/>
                  </a:lnTo>
                  <a:lnTo>
                    <a:pt x="10390632" y="84836"/>
                  </a:lnTo>
                  <a:lnTo>
                    <a:pt x="10377170" y="38862"/>
                  </a:lnTo>
                  <a:lnTo>
                    <a:pt x="10336784" y="6477"/>
                  </a:lnTo>
                  <a:lnTo>
                    <a:pt x="10285476" y="0"/>
                  </a:lnTo>
                  <a:close/>
                </a:path>
              </a:pathLst>
            </a:custGeom>
            <a:solidFill>
              <a:srgbClr val="F1F1F1"/>
            </a:solidFill>
          </p:spPr>
          <p:txBody>
            <a:bodyPr wrap="square" lIns="0" tIns="0" rIns="0" bIns="0" rtlCol="0"/>
            <a:lstStyle/>
            <a:p>
              <a:endParaRPr sz="1125"/>
            </a:p>
          </p:txBody>
        </p:sp>
        <p:sp>
          <p:nvSpPr>
            <p:cNvPr id="18" name="object 18"/>
            <p:cNvSpPr/>
            <p:nvPr/>
          </p:nvSpPr>
          <p:spPr>
            <a:xfrm>
              <a:off x="1309624" y="7626604"/>
              <a:ext cx="10391775" cy="886460"/>
            </a:xfrm>
            <a:custGeom>
              <a:avLst/>
              <a:gdLst/>
              <a:ahLst/>
              <a:cxnLst/>
              <a:rect l="l" t="t" r="r" b="b"/>
              <a:pathLst>
                <a:path w="10391775" h="886459">
                  <a:moveTo>
                    <a:pt x="132460" y="0"/>
                  </a:moveTo>
                  <a:lnTo>
                    <a:pt x="10259314" y="0"/>
                  </a:lnTo>
                  <a:lnTo>
                    <a:pt x="10285603" y="127"/>
                  </a:lnTo>
                  <a:lnTo>
                    <a:pt x="10323703" y="2794"/>
                  </a:lnTo>
                  <a:lnTo>
                    <a:pt x="10366375" y="25273"/>
                  </a:lnTo>
                  <a:lnTo>
                    <a:pt x="10388854" y="68072"/>
                  </a:lnTo>
                  <a:lnTo>
                    <a:pt x="10391521" y="106172"/>
                  </a:lnTo>
                  <a:lnTo>
                    <a:pt x="10391648" y="132588"/>
                  </a:lnTo>
                  <a:lnTo>
                    <a:pt x="10391648" y="753364"/>
                  </a:lnTo>
                  <a:lnTo>
                    <a:pt x="10390759" y="801116"/>
                  </a:lnTo>
                  <a:lnTo>
                    <a:pt x="10377297" y="847090"/>
                  </a:lnTo>
                  <a:lnTo>
                    <a:pt x="10336911" y="879500"/>
                  </a:lnTo>
                  <a:lnTo>
                    <a:pt x="10285603" y="885888"/>
                  </a:lnTo>
                  <a:lnTo>
                    <a:pt x="10259314" y="885990"/>
                  </a:lnTo>
                  <a:lnTo>
                    <a:pt x="132460" y="885990"/>
                  </a:lnTo>
                  <a:lnTo>
                    <a:pt x="84835" y="885177"/>
                  </a:lnTo>
                  <a:lnTo>
                    <a:pt x="38862" y="871664"/>
                  </a:lnTo>
                  <a:lnTo>
                    <a:pt x="6603" y="831215"/>
                  </a:lnTo>
                  <a:lnTo>
                    <a:pt x="126" y="779780"/>
                  </a:lnTo>
                  <a:lnTo>
                    <a:pt x="0" y="753364"/>
                  </a:lnTo>
                  <a:lnTo>
                    <a:pt x="0" y="132588"/>
                  </a:lnTo>
                  <a:lnTo>
                    <a:pt x="888" y="84963"/>
                  </a:lnTo>
                  <a:lnTo>
                    <a:pt x="14350" y="38989"/>
                  </a:lnTo>
                  <a:lnTo>
                    <a:pt x="54737" y="6477"/>
                  </a:lnTo>
                  <a:lnTo>
                    <a:pt x="106044" y="127"/>
                  </a:lnTo>
                  <a:lnTo>
                    <a:pt x="132460" y="0"/>
                  </a:lnTo>
                  <a:close/>
                </a:path>
              </a:pathLst>
            </a:custGeom>
            <a:ln w="63500">
              <a:solidFill>
                <a:srgbClr val="6C6BE7"/>
              </a:solidFill>
            </a:ln>
          </p:spPr>
          <p:txBody>
            <a:bodyPr wrap="square" lIns="0" tIns="0" rIns="0" bIns="0" rtlCol="0"/>
            <a:lstStyle/>
            <a:p>
              <a:endParaRPr sz="1125"/>
            </a:p>
          </p:txBody>
        </p:sp>
      </p:grpSp>
      <p:sp>
        <p:nvSpPr>
          <p:cNvPr id="19" name="object 19"/>
          <p:cNvSpPr txBox="1"/>
          <p:nvPr/>
        </p:nvSpPr>
        <p:spPr>
          <a:xfrm>
            <a:off x="1192114" y="5426080"/>
            <a:ext cx="6677174" cy="171009"/>
          </a:xfrm>
          <a:prstGeom prst="rect">
            <a:avLst/>
          </a:prstGeom>
          <a:solidFill>
            <a:srgbClr val="AAEB9F"/>
          </a:solidFill>
        </p:spPr>
        <p:txBody>
          <a:bodyPr vert="horz" wrap="square" lIns="0" tIns="0" rIns="0" bIns="0" rtlCol="0">
            <a:spAutoFit/>
          </a:bodyPr>
          <a:lstStyle/>
          <a:p>
            <a:pPr marL="1339">
              <a:lnSpc>
                <a:spcPts val="1304"/>
              </a:lnSpc>
            </a:pPr>
            <a:r>
              <a:rPr sz="1195" dirty="0">
                <a:latin typeface="Courier New"/>
                <a:cs typeface="Courier New"/>
              </a:rPr>
              <a:t>When</a:t>
            </a:r>
            <a:r>
              <a:rPr sz="1195" spc="134" dirty="0">
                <a:latin typeface="Courier New"/>
                <a:cs typeface="Courier New"/>
              </a:rPr>
              <a:t> </a:t>
            </a:r>
            <a:r>
              <a:rPr sz="1195" dirty="0">
                <a:latin typeface="Courier New"/>
                <a:cs typeface="Courier New"/>
              </a:rPr>
              <a:t>the</a:t>
            </a:r>
            <a:r>
              <a:rPr sz="1195" spc="134" dirty="0">
                <a:latin typeface="Courier New"/>
                <a:cs typeface="Courier New"/>
              </a:rPr>
              <a:t> </a:t>
            </a:r>
            <a:r>
              <a:rPr sz="1195" dirty="0">
                <a:latin typeface="Courier New"/>
                <a:cs typeface="Courier New"/>
              </a:rPr>
              <a:t>narrator</a:t>
            </a:r>
            <a:r>
              <a:rPr sz="1195" spc="137" dirty="0">
                <a:latin typeface="Courier New"/>
                <a:cs typeface="Courier New"/>
              </a:rPr>
              <a:t> </a:t>
            </a:r>
            <a:r>
              <a:rPr sz="1195" dirty="0">
                <a:latin typeface="Courier New"/>
                <a:cs typeface="Courier New"/>
              </a:rPr>
              <a:t>was</a:t>
            </a:r>
            <a:r>
              <a:rPr sz="1195" spc="77" dirty="0">
                <a:latin typeface="Courier New"/>
                <a:cs typeface="Courier New"/>
              </a:rPr>
              <a:t> </a:t>
            </a:r>
            <a:r>
              <a:rPr sz="1195" dirty="0">
                <a:latin typeface="Courier New"/>
                <a:cs typeface="Courier New"/>
              </a:rPr>
              <a:t>6,</a:t>
            </a:r>
            <a:r>
              <a:rPr sz="1195" spc="134" dirty="0">
                <a:latin typeface="Courier New"/>
                <a:cs typeface="Courier New"/>
              </a:rPr>
              <a:t> </a:t>
            </a:r>
            <a:r>
              <a:rPr sz="1195" dirty="0">
                <a:latin typeface="Courier New"/>
                <a:cs typeface="Courier New"/>
              </a:rPr>
              <a:t>his</a:t>
            </a:r>
            <a:r>
              <a:rPr sz="1195" spc="77" dirty="0">
                <a:latin typeface="Courier New"/>
                <a:cs typeface="Courier New"/>
              </a:rPr>
              <a:t> </a:t>
            </a:r>
            <a:r>
              <a:rPr sz="1195" dirty="0">
                <a:latin typeface="Courier New"/>
                <a:cs typeface="Courier New"/>
              </a:rPr>
              <a:t>sister</a:t>
            </a:r>
            <a:r>
              <a:rPr sz="1195" spc="134" dirty="0">
                <a:latin typeface="Courier New"/>
                <a:cs typeface="Courier New"/>
              </a:rPr>
              <a:t> </a:t>
            </a:r>
            <a:r>
              <a:rPr sz="1195" dirty="0">
                <a:latin typeface="Courier New"/>
                <a:cs typeface="Courier New"/>
              </a:rPr>
              <a:t>was</a:t>
            </a:r>
            <a:r>
              <a:rPr sz="1195" spc="74" dirty="0">
                <a:latin typeface="Courier New"/>
                <a:cs typeface="Courier New"/>
              </a:rPr>
              <a:t> </a:t>
            </a:r>
            <a:r>
              <a:rPr sz="1195" dirty="0">
                <a:latin typeface="Courier New"/>
                <a:cs typeface="Courier New"/>
              </a:rPr>
              <a:t>half</a:t>
            </a:r>
            <a:r>
              <a:rPr sz="1195" spc="130" dirty="0">
                <a:latin typeface="Courier New"/>
                <a:cs typeface="Courier New"/>
              </a:rPr>
              <a:t> </a:t>
            </a:r>
            <a:r>
              <a:rPr sz="1195" dirty="0">
                <a:latin typeface="Courier New"/>
                <a:cs typeface="Courier New"/>
              </a:rPr>
              <a:t>his</a:t>
            </a:r>
            <a:r>
              <a:rPr sz="1195" spc="77" dirty="0">
                <a:latin typeface="Courier New"/>
                <a:cs typeface="Courier New"/>
              </a:rPr>
              <a:t> </a:t>
            </a:r>
            <a:r>
              <a:rPr sz="1195" dirty="0">
                <a:latin typeface="Courier New"/>
                <a:cs typeface="Courier New"/>
              </a:rPr>
              <a:t>age,</a:t>
            </a:r>
            <a:r>
              <a:rPr sz="1195" spc="127" dirty="0">
                <a:latin typeface="Courier New"/>
                <a:cs typeface="Courier New"/>
              </a:rPr>
              <a:t> </a:t>
            </a:r>
            <a:r>
              <a:rPr sz="1195" dirty="0">
                <a:latin typeface="Courier New"/>
                <a:cs typeface="Courier New"/>
              </a:rPr>
              <a:t>which</a:t>
            </a:r>
            <a:r>
              <a:rPr sz="1195" spc="77" dirty="0">
                <a:latin typeface="Courier New"/>
                <a:cs typeface="Courier New"/>
              </a:rPr>
              <a:t> </a:t>
            </a:r>
            <a:r>
              <a:rPr sz="1195" dirty="0">
                <a:latin typeface="Courier New"/>
                <a:cs typeface="Courier New"/>
              </a:rPr>
              <a:t>is</a:t>
            </a:r>
            <a:r>
              <a:rPr sz="1195" spc="134" dirty="0">
                <a:latin typeface="Courier New"/>
                <a:cs typeface="Courier New"/>
              </a:rPr>
              <a:t> </a:t>
            </a:r>
            <a:r>
              <a:rPr sz="1195" dirty="0">
                <a:latin typeface="Courier New"/>
                <a:cs typeface="Courier New"/>
              </a:rPr>
              <a:t>3.</a:t>
            </a:r>
            <a:r>
              <a:rPr sz="1195" spc="77" dirty="0">
                <a:latin typeface="Courier New"/>
                <a:cs typeface="Courier New"/>
              </a:rPr>
              <a:t> </a:t>
            </a:r>
            <a:r>
              <a:rPr sz="1195" spc="-18" dirty="0">
                <a:latin typeface="Courier New"/>
                <a:cs typeface="Courier New"/>
              </a:rPr>
              <a:t>Now</a:t>
            </a:r>
            <a:endParaRPr sz="1195">
              <a:latin typeface="Courier New"/>
              <a:cs typeface="Courier New"/>
            </a:endParaRPr>
          </a:p>
        </p:txBody>
      </p:sp>
      <p:sp>
        <p:nvSpPr>
          <p:cNvPr id="20" name="object 20"/>
          <p:cNvSpPr txBox="1"/>
          <p:nvPr/>
        </p:nvSpPr>
        <p:spPr>
          <a:xfrm>
            <a:off x="1192114" y="5607005"/>
            <a:ext cx="6864697" cy="161391"/>
          </a:xfrm>
          <a:prstGeom prst="rect">
            <a:avLst/>
          </a:prstGeom>
          <a:solidFill>
            <a:srgbClr val="AAEB9F"/>
          </a:solidFill>
        </p:spPr>
        <p:txBody>
          <a:bodyPr vert="horz" wrap="square" lIns="0" tIns="0" rIns="0" bIns="0" rtlCol="0">
            <a:spAutoFit/>
          </a:bodyPr>
          <a:lstStyle/>
          <a:p>
            <a:pPr marL="1339">
              <a:lnSpc>
                <a:spcPts val="1181"/>
              </a:lnSpc>
            </a:pPr>
            <a:r>
              <a:rPr sz="1195" dirty="0">
                <a:latin typeface="Courier New"/>
                <a:cs typeface="Courier New"/>
              </a:rPr>
              <a:t>that</a:t>
            </a:r>
            <a:r>
              <a:rPr sz="1195" spc="67" dirty="0">
                <a:latin typeface="Courier New"/>
                <a:cs typeface="Courier New"/>
              </a:rPr>
              <a:t> </a:t>
            </a:r>
            <a:r>
              <a:rPr sz="1195" dirty="0">
                <a:latin typeface="Courier New"/>
                <a:cs typeface="Courier New"/>
              </a:rPr>
              <a:t>the</a:t>
            </a:r>
            <a:r>
              <a:rPr sz="1195" spc="127" dirty="0">
                <a:latin typeface="Courier New"/>
                <a:cs typeface="Courier New"/>
              </a:rPr>
              <a:t> </a:t>
            </a:r>
            <a:r>
              <a:rPr sz="1195" dirty="0">
                <a:latin typeface="Courier New"/>
                <a:cs typeface="Courier New"/>
              </a:rPr>
              <a:t>narrator</a:t>
            </a:r>
            <a:r>
              <a:rPr sz="1195" spc="74" dirty="0">
                <a:latin typeface="Courier New"/>
                <a:cs typeface="Courier New"/>
              </a:rPr>
              <a:t> </a:t>
            </a:r>
            <a:r>
              <a:rPr sz="1195" dirty="0">
                <a:latin typeface="Courier New"/>
                <a:cs typeface="Courier New"/>
              </a:rPr>
              <a:t>is</a:t>
            </a:r>
            <a:r>
              <a:rPr sz="1195" spc="127" dirty="0">
                <a:latin typeface="Courier New"/>
                <a:cs typeface="Courier New"/>
              </a:rPr>
              <a:t> </a:t>
            </a:r>
            <a:r>
              <a:rPr sz="1195" dirty="0">
                <a:latin typeface="Courier New"/>
                <a:cs typeface="Courier New"/>
              </a:rPr>
              <a:t>70,</a:t>
            </a:r>
            <a:r>
              <a:rPr sz="1195" spc="70" dirty="0">
                <a:latin typeface="Courier New"/>
                <a:cs typeface="Courier New"/>
              </a:rPr>
              <a:t> </a:t>
            </a:r>
            <a:r>
              <a:rPr sz="1195" dirty="0">
                <a:latin typeface="Courier New"/>
                <a:cs typeface="Courier New"/>
              </a:rPr>
              <a:t>his</a:t>
            </a:r>
            <a:r>
              <a:rPr sz="1195" spc="127" dirty="0">
                <a:latin typeface="Courier New"/>
                <a:cs typeface="Courier New"/>
              </a:rPr>
              <a:t> </a:t>
            </a:r>
            <a:r>
              <a:rPr sz="1195" dirty="0">
                <a:latin typeface="Courier New"/>
                <a:cs typeface="Courier New"/>
              </a:rPr>
              <a:t>sister</a:t>
            </a:r>
            <a:r>
              <a:rPr sz="1195" spc="127" dirty="0">
                <a:latin typeface="Courier New"/>
                <a:cs typeface="Courier New"/>
              </a:rPr>
              <a:t> </a:t>
            </a:r>
            <a:r>
              <a:rPr sz="1195" dirty="0">
                <a:latin typeface="Courier New"/>
                <a:cs typeface="Courier New"/>
              </a:rPr>
              <a:t>would</a:t>
            </a:r>
            <a:r>
              <a:rPr sz="1195" spc="60" dirty="0">
                <a:latin typeface="Courier New"/>
                <a:cs typeface="Courier New"/>
              </a:rPr>
              <a:t> </a:t>
            </a:r>
            <a:r>
              <a:rPr sz="1195" dirty="0">
                <a:latin typeface="Courier New"/>
                <a:cs typeface="Courier New"/>
              </a:rPr>
              <a:t>be</a:t>
            </a:r>
            <a:r>
              <a:rPr sz="1195" spc="127" dirty="0">
                <a:latin typeface="Courier New"/>
                <a:cs typeface="Courier New"/>
              </a:rPr>
              <a:t> </a:t>
            </a:r>
            <a:r>
              <a:rPr sz="1195" dirty="0">
                <a:latin typeface="Courier New"/>
                <a:cs typeface="Courier New"/>
              </a:rPr>
              <a:t>70</a:t>
            </a:r>
            <a:r>
              <a:rPr sz="1195" spc="70" dirty="0">
                <a:latin typeface="Courier New"/>
                <a:cs typeface="Courier New"/>
              </a:rPr>
              <a:t> </a:t>
            </a:r>
            <a:r>
              <a:rPr sz="1195" dirty="0">
                <a:latin typeface="Courier New"/>
                <a:cs typeface="Courier New"/>
              </a:rPr>
              <a:t>-</a:t>
            </a:r>
            <a:r>
              <a:rPr sz="1195" spc="127" dirty="0">
                <a:latin typeface="Courier New"/>
                <a:cs typeface="Courier New"/>
              </a:rPr>
              <a:t> </a:t>
            </a:r>
            <a:r>
              <a:rPr sz="1195" dirty="0">
                <a:latin typeface="Courier New"/>
                <a:cs typeface="Courier New"/>
              </a:rPr>
              <a:t>3</a:t>
            </a:r>
            <a:r>
              <a:rPr sz="1195" spc="67" dirty="0">
                <a:latin typeface="Courier New"/>
                <a:cs typeface="Courier New"/>
              </a:rPr>
              <a:t> </a:t>
            </a:r>
            <a:r>
              <a:rPr sz="1195" dirty="0">
                <a:latin typeface="Courier New"/>
                <a:cs typeface="Courier New"/>
              </a:rPr>
              <a:t>=</a:t>
            </a:r>
            <a:r>
              <a:rPr sz="1195" spc="127" dirty="0">
                <a:latin typeface="Courier New"/>
                <a:cs typeface="Courier New"/>
              </a:rPr>
              <a:t> </a:t>
            </a:r>
            <a:r>
              <a:rPr sz="1195" dirty="0">
                <a:latin typeface="Courier New"/>
                <a:cs typeface="Courier New"/>
              </a:rPr>
              <a:t>67</a:t>
            </a:r>
            <a:r>
              <a:rPr sz="1195" spc="123" dirty="0">
                <a:latin typeface="Courier New"/>
                <a:cs typeface="Courier New"/>
              </a:rPr>
              <a:t> </a:t>
            </a:r>
            <a:r>
              <a:rPr sz="1195" dirty="0">
                <a:latin typeface="Courier New"/>
                <a:cs typeface="Courier New"/>
              </a:rPr>
              <a:t>years</a:t>
            </a:r>
            <a:r>
              <a:rPr sz="1195" spc="70" dirty="0">
                <a:latin typeface="Courier New"/>
                <a:cs typeface="Courier New"/>
              </a:rPr>
              <a:t> </a:t>
            </a:r>
            <a:r>
              <a:rPr sz="1195" dirty="0">
                <a:latin typeface="Courier New"/>
                <a:cs typeface="Courier New"/>
              </a:rPr>
              <a:t>old.</a:t>
            </a:r>
            <a:r>
              <a:rPr sz="1195" spc="127" dirty="0">
                <a:latin typeface="Courier New"/>
                <a:cs typeface="Courier New"/>
              </a:rPr>
              <a:t> </a:t>
            </a:r>
            <a:r>
              <a:rPr sz="1195" spc="-18" dirty="0">
                <a:latin typeface="Courier New"/>
                <a:cs typeface="Courier New"/>
              </a:rPr>
              <a:t>The</a:t>
            </a:r>
            <a:endParaRPr sz="1195">
              <a:latin typeface="Courier New"/>
              <a:cs typeface="Courier New"/>
            </a:endParaRPr>
          </a:p>
        </p:txBody>
      </p:sp>
      <p:sp>
        <p:nvSpPr>
          <p:cNvPr id="21" name="object 21"/>
          <p:cNvSpPr txBox="1"/>
          <p:nvPr/>
        </p:nvSpPr>
        <p:spPr>
          <a:xfrm>
            <a:off x="1192114" y="5767739"/>
            <a:ext cx="1238994" cy="161391"/>
          </a:xfrm>
          <a:prstGeom prst="rect">
            <a:avLst/>
          </a:prstGeom>
          <a:solidFill>
            <a:srgbClr val="AAEB9F"/>
          </a:solidFill>
        </p:spPr>
        <p:txBody>
          <a:bodyPr vert="horz" wrap="square" lIns="0" tIns="0" rIns="0" bIns="0" rtlCol="0">
            <a:spAutoFit/>
          </a:bodyPr>
          <a:lstStyle/>
          <a:p>
            <a:pPr marL="1339">
              <a:lnSpc>
                <a:spcPts val="1185"/>
              </a:lnSpc>
            </a:pPr>
            <a:r>
              <a:rPr sz="1195" dirty="0">
                <a:latin typeface="Courier New"/>
                <a:cs typeface="Courier New"/>
              </a:rPr>
              <a:t>answer</a:t>
            </a:r>
            <a:r>
              <a:rPr sz="1195" spc="134" dirty="0">
                <a:latin typeface="Courier New"/>
                <a:cs typeface="Courier New"/>
              </a:rPr>
              <a:t> </a:t>
            </a:r>
            <a:r>
              <a:rPr sz="1195" dirty="0">
                <a:latin typeface="Courier New"/>
                <a:cs typeface="Courier New"/>
              </a:rPr>
              <a:t>is</a:t>
            </a:r>
            <a:r>
              <a:rPr sz="1195" spc="134" dirty="0">
                <a:latin typeface="Courier New"/>
                <a:cs typeface="Courier New"/>
              </a:rPr>
              <a:t> </a:t>
            </a:r>
            <a:r>
              <a:rPr sz="1195" spc="-18" dirty="0">
                <a:latin typeface="Courier New"/>
                <a:cs typeface="Courier New"/>
              </a:rPr>
              <a:t>67.</a:t>
            </a:r>
            <a:endParaRPr sz="1195">
              <a:latin typeface="Courier New"/>
              <a:cs typeface="Courier New"/>
            </a:endParaRPr>
          </a:p>
        </p:txBody>
      </p:sp>
      <p:grpSp>
        <p:nvGrpSpPr>
          <p:cNvPr id="22" name="object 22"/>
          <p:cNvGrpSpPr/>
          <p:nvPr/>
        </p:nvGrpSpPr>
        <p:grpSpPr>
          <a:xfrm>
            <a:off x="898506" y="6056926"/>
            <a:ext cx="7351365" cy="667941"/>
            <a:chOff x="1277874" y="8614295"/>
            <a:chExt cx="10455275" cy="949960"/>
          </a:xfrm>
        </p:grpSpPr>
        <p:sp>
          <p:nvSpPr>
            <p:cNvPr id="23" name="object 23"/>
            <p:cNvSpPr/>
            <p:nvPr/>
          </p:nvSpPr>
          <p:spPr>
            <a:xfrm>
              <a:off x="1304925" y="8641283"/>
              <a:ext cx="10391775" cy="886460"/>
            </a:xfrm>
            <a:custGeom>
              <a:avLst/>
              <a:gdLst/>
              <a:ahLst/>
              <a:cxnLst/>
              <a:rect l="l" t="t" r="r" b="b"/>
              <a:pathLst>
                <a:path w="10391775" h="886459">
                  <a:moveTo>
                    <a:pt x="10285476" y="101"/>
                  </a:moveTo>
                  <a:lnTo>
                    <a:pt x="10259060" y="0"/>
                  </a:lnTo>
                  <a:lnTo>
                    <a:pt x="105918" y="101"/>
                  </a:lnTo>
                  <a:lnTo>
                    <a:pt x="67818" y="2743"/>
                  </a:lnTo>
                  <a:lnTo>
                    <a:pt x="25146" y="25285"/>
                  </a:lnTo>
                  <a:lnTo>
                    <a:pt x="2666" y="68021"/>
                  </a:lnTo>
                  <a:lnTo>
                    <a:pt x="0" y="106197"/>
                  </a:lnTo>
                  <a:lnTo>
                    <a:pt x="0" y="779780"/>
                  </a:lnTo>
                  <a:lnTo>
                    <a:pt x="2666" y="817956"/>
                  </a:lnTo>
                  <a:lnTo>
                    <a:pt x="25146" y="860691"/>
                  </a:lnTo>
                  <a:lnTo>
                    <a:pt x="67818" y="883234"/>
                  </a:lnTo>
                  <a:lnTo>
                    <a:pt x="105918" y="885875"/>
                  </a:lnTo>
                  <a:lnTo>
                    <a:pt x="10259060" y="885977"/>
                  </a:lnTo>
                  <a:lnTo>
                    <a:pt x="10306685" y="885164"/>
                  </a:lnTo>
                  <a:lnTo>
                    <a:pt x="10352532" y="871651"/>
                  </a:lnTo>
                  <a:lnTo>
                    <a:pt x="10384917" y="831202"/>
                  </a:lnTo>
                  <a:lnTo>
                    <a:pt x="10391267" y="779780"/>
                  </a:lnTo>
                  <a:lnTo>
                    <a:pt x="10391267" y="106197"/>
                  </a:lnTo>
                  <a:lnTo>
                    <a:pt x="10390632" y="84924"/>
                  </a:lnTo>
                  <a:lnTo>
                    <a:pt x="10377170" y="38912"/>
                  </a:lnTo>
                  <a:lnTo>
                    <a:pt x="10336784" y="6502"/>
                  </a:lnTo>
                  <a:lnTo>
                    <a:pt x="10285476" y="101"/>
                  </a:lnTo>
                  <a:close/>
                </a:path>
              </a:pathLst>
            </a:custGeom>
            <a:solidFill>
              <a:srgbClr val="F1F1F1"/>
            </a:solidFill>
          </p:spPr>
          <p:txBody>
            <a:bodyPr wrap="square" lIns="0" tIns="0" rIns="0" bIns="0" rtlCol="0"/>
            <a:lstStyle/>
            <a:p>
              <a:endParaRPr sz="1125"/>
            </a:p>
          </p:txBody>
        </p:sp>
        <p:sp>
          <p:nvSpPr>
            <p:cNvPr id="24" name="object 24"/>
            <p:cNvSpPr/>
            <p:nvPr/>
          </p:nvSpPr>
          <p:spPr>
            <a:xfrm>
              <a:off x="1309624" y="8646045"/>
              <a:ext cx="10391775" cy="886460"/>
            </a:xfrm>
            <a:custGeom>
              <a:avLst/>
              <a:gdLst/>
              <a:ahLst/>
              <a:cxnLst/>
              <a:rect l="l" t="t" r="r" b="b"/>
              <a:pathLst>
                <a:path w="10391775" h="886459">
                  <a:moveTo>
                    <a:pt x="132460" y="0"/>
                  </a:moveTo>
                  <a:lnTo>
                    <a:pt x="10259314" y="0"/>
                  </a:lnTo>
                  <a:lnTo>
                    <a:pt x="10285603" y="101"/>
                  </a:lnTo>
                  <a:lnTo>
                    <a:pt x="10323703" y="2743"/>
                  </a:lnTo>
                  <a:lnTo>
                    <a:pt x="10366375" y="25285"/>
                  </a:lnTo>
                  <a:lnTo>
                    <a:pt x="10388854" y="68021"/>
                  </a:lnTo>
                  <a:lnTo>
                    <a:pt x="10391521" y="106197"/>
                  </a:lnTo>
                  <a:lnTo>
                    <a:pt x="10391648" y="132588"/>
                  </a:lnTo>
                  <a:lnTo>
                    <a:pt x="10391648" y="753389"/>
                  </a:lnTo>
                  <a:lnTo>
                    <a:pt x="10390759" y="801052"/>
                  </a:lnTo>
                  <a:lnTo>
                    <a:pt x="10377297" y="847064"/>
                  </a:lnTo>
                  <a:lnTo>
                    <a:pt x="10336911" y="879475"/>
                  </a:lnTo>
                  <a:lnTo>
                    <a:pt x="10285603" y="885875"/>
                  </a:lnTo>
                  <a:lnTo>
                    <a:pt x="10259314" y="885977"/>
                  </a:lnTo>
                  <a:lnTo>
                    <a:pt x="132460" y="885977"/>
                  </a:lnTo>
                  <a:lnTo>
                    <a:pt x="84835" y="885164"/>
                  </a:lnTo>
                  <a:lnTo>
                    <a:pt x="38862" y="871651"/>
                  </a:lnTo>
                  <a:lnTo>
                    <a:pt x="6603" y="831202"/>
                  </a:lnTo>
                  <a:lnTo>
                    <a:pt x="126" y="779780"/>
                  </a:lnTo>
                  <a:lnTo>
                    <a:pt x="0" y="753389"/>
                  </a:lnTo>
                  <a:lnTo>
                    <a:pt x="0" y="132588"/>
                  </a:lnTo>
                  <a:lnTo>
                    <a:pt x="888" y="84924"/>
                  </a:lnTo>
                  <a:lnTo>
                    <a:pt x="14350" y="38912"/>
                  </a:lnTo>
                  <a:lnTo>
                    <a:pt x="54737" y="6502"/>
                  </a:lnTo>
                  <a:lnTo>
                    <a:pt x="106044" y="101"/>
                  </a:lnTo>
                  <a:lnTo>
                    <a:pt x="132460" y="0"/>
                  </a:lnTo>
                  <a:close/>
                </a:path>
              </a:pathLst>
            </a:custGeom>
            <a:ln w="63499">
              <a:solidFill>
                <a:srgbClr val="6C6BE7"/>
              </a:solidFill>
            </a:ln>
          </p:spPr>
          <p:txBody>
            <a:bodyPr wrap="square" lIns="0" tIns="0" rIns="0" bIns="0" rtlCol="0"/>
            <a:lstStyle/>
            <a:p>
              <a:endParaRPr sz="1125"/>
            </a:p>
          </p:txBody>
        </p:sp>
      </p:grpSp>
      <p:sp>
        <p:nvSpPr>
          <p:cNvPr id="25" name="object 25"/>
          <p:cNvSpPr txBox="1"/>
          <p:nvPr/>
        </p:nvSpPr>
        <p:spPr>
          <a:xfrm>
            <a:off x="1192114" y="6142893"/>
            <a:ext cx="6677174" cy="171009"/>
          </a:xfrm>
          <a:prstGeom prst="rect">
            <a:avLst/>
          </a:prstGeom>
          <a:solidFill>
            <a:srgbClr val="AAEB9F"/>
          </a:solidFill>
        </p:spPr>
        <p:txBody>
          <a:bodyPr vert="horz" wrap="square" lIns="0" tIns="0" rIns="0" bIns="0" rtlCol="0">
            <a:spAutoFit/>
          </a:bodyPr>
          <a:lstStyle/>
          <a:p>
            <a:pPr marL="1339">
              <a:lnSpc>
                <a:spcPts val="1297"/>
              </a:lnSpc>
            </a:pPr>
            <a:r>
              <a:rPr sz="1195" dirty="0">
                <a:latin typeface="Courier New"/>
                <a:cs typeface="Courier New"/>
              </a:rPr>
              <a:t>When</a:t>
            </a:r>
            <a:r>
              <a:rPr sz="1195" spc="134" dirty="0">
                <a:latin typeface="Courier New"/>
                <a:cs typeface="Courier New"/>
              </a:rPr>
              <a:t> </a:t>
            </a:r>
            <a:r>
              <a:rPr sz="1195" dirty="0">
                <a:latin typeface="Courier New"/>
                <a:cs typeface="Courier New"/>
              </a:rPr>
              <a:t>the</a:t>
            </a:r>
            <a:r>
              <a:rPr sz="1195" spc="134" dirty="0">
                <a:latin typeface="Courier New"/>
                <a:cs typeface="Courier New"/>
              </a:rPr>
              <a:t> </a:t>
            </a:r>
            <a:r>
              <a:rPr sz="1195" dirty="0">
                <a:latin typeface="Courier New"/>
                <a:cs typeface="Courier New"/>
              </a:rPr>
              <a:t>narrator</a:t>
            </a:r>
            <a:r>
              <a:rPr sz="1195" spc="137" dirty="0">
                <a:latin typeface="Courier New"/>
                <a:cs typeface="Courier New"/>
              </a:rPr>
              <a:t> </a:t>
            </a:r>
            <a:r>
              <a:rPr sz="1195" dirty="0">
                <a:latin typeface="Courier New"/>
                <a:cs typeface="Courier New"/>
              </a:rPr>
              <a:t>was</a:t>
            </a:r>
            <a:r>
              <a:rPr sz="1195" spc="77" dirty="0">
                <a:latin typeface="Courier New"/>
                <a:cs typeface="Courier New"/>
              </a:rPr>
              <a:t> </a:t>
            </a:r>
            <a:r>
              <a:rPr sz="1195" dirty="0">
                <a:latin typeface="Courier New"/>
                <a:cs typeface="Courier New"/>
              </a:rPr>
              <a:t>6,</a:t>
            </a:r>
            <a:r>
              <a:rPr sz="1195" spc="134" dirty="0">
                <a:latin typeface="Courier New"/>
                <a:cs typeface="Courier New"/>
              </a:rPr>
              <a:t> </a:t>
            </a:r>
            <a:r>
              <a:rPr sz="1195" dirty="0">
                <a:latin typeface="Courier New"/>
                <a:cs typeface="Courier New"/>
              </a:rPr>
              <a:t>his</a:t>
            </a:r>
            <a:r>
              <a:rPr sz="1195" spc="77" dirty="0">
                <a:latin typeface="Courier New"/>
                <a:cs typeface="Courier New"/>
              </a:rPr>
              <a:t> </a:t>
            </a:r>
            <a:r>
              <a:rPr sz="1195" dirty="0">
                <a:latin typeface="Courier New"/>
                <a:cs typeface="Courier New"/>
              </a:rPr>
              <a:t>sister</a:t>
            </a:r>
            <a:r>
              <a:rPr sz="1195" spc="134" dirty="0">
                <a:latin typeface="Courier New"/>
                <a:cs typeface="Courier New"/>
              </a:rPr>
              <a:t> </a:t>
            </a:r>
            <a:r>
              <a:rPr sz="1195" dirty="0">
                <a:latin typeface="Courier New"/>
                <a:cs typeface="Courier New"/>
              </a:rPr>
              <a:t>was</a:t>
            </a:r>
            <a:r>
              <a:rPr sz="1195" spc="74" dirty="0">
                <a:latin typeface="Courier New"/>
                <a:cs typeface="Courier New"/>
              </a:rPr>
              <a:t> </a:t>
            </a:r>
            <a:r>
              <a:rPr sz="1195" dirty="0">
                <a:latin typeface="Courier New"/>
                <a:cs typeface="Courier New"/>
              </a:rPr>
              <a:t>half</a:t>
            </a:r>
            <a:r>
              <a:rPr sz="1195" spc="130" dirty="0">
                <a:latin typeface="Courier New"/>
                <a:cs typeface="Courier New"/>
              </a:rPr>
              <a:t> </a:t>
            </a:r>
            <a:r>
              <a:rPr sz="1195" dirty="0">
                <a:latin typeface="Courier New"/>
                <a:cs typeface="Courier New"/>
              </a:rPr>
              <a:t>his</a:t>
            </a:r>
            <a:r>
              <a:rPr sz="1195" spc="77" dirty="0">
                <a:latin typeface="Courier New"/>
                <a:cs typeface="Courier New"/>
              </a:rPr>
              <a:t> </a:t>
            </a:r>
            <a:r>
              <a:rPr sz="1195" dirty="0">
                <a:latin typeface="Courier New"/>
                <a:cs typeface="Courier New"/>
              </a:rPr>
              <a:t>age,</a:t>
            </a:r>
            <a:r>
              <a:rPr sz="1195" spc="127" dirty="0">
                <a:latin typeface="Courier New"/>
                <a:cs typeface="Courier New"/>
              </a:rPr>
              <a:t> </a:t>
            </a:r>
            <a:r>
              <a:rPr sz="1195" dirty="0">
                <a:latin typeface="Courier New"/>
                <a:cs typeface="Courier New"/>
              </a:rPr>
              <a:t>which</a:t>
            </a:r>
            <a:r>
              <a:rPr sz="1195" spc="77" dirty="0">
                <a:latin typeface="Courier New"/>
                <a:cs typeface="Courier New"/>
              </a:rPr>
              <a:t> </a:t>
            </a:r>
            <a:r>
              <a:rPr sz="1195" dirty="0">
                <a:latin typeface="Courier New"/>
                <a:cs typeface="Courier New"/>
              </a:rPr>
              <a:t>is</a:t>
            </a:r>
            <a:r>
              <a:rPr sz="1195" spc="134" dirty="0">
                <a:latin typeface="Courier New"/>
                <a:cs typeface="Courier New"/>
              </a:rPr>
              <a:t> </a:t>
            </a:r>
            <a:r>
              <a:rPr sz="1195" dirty="0">
                <a:latin typeface="Courier New"/>
                <a:cs typeface="Courier New"/>
              </a:rPr>
              <a:t>3.</a:t>
            </a:r>
            <a:r>
              <a:rPr sz="1195" spc="77" dirty="0">
                <a:latin typeface="Courier New"/>
                <a:cs typeface="Courier New"/>
              </a:rPr>
              <a:t> </a:t>
            </a:r>
            <a:r>
              <a:rPr sz="1195" spc="-18" dirty="0">
                <a:latin typeface="Courier New"/>
                <a:cs typeface="Courier New"/>
              </a:rPr>
              <a:t>Now</a:t>
            </a:r>
            <a:endParaRPr sz="1195">
              <a:latin typeface="Courier New"/>
              <a:cs typeface="Courier New"/>
            </a:endParaRPr>
          </a:p>
        </p:txBody>
      </p:sp>
      <p:sp>
        <p:nvSpPr>
          <p:cNvPr id="26" name="object 26"/>
          <p:cNvSpPr txBox="1"/>
          <p:nvPr/>
        </p:nvSpPr>
        <p:spPr>
          <a:xfrm>
            <a:off x="1192114" y="6323763"/>
            <a:ext cx="6864697" cy="161391"/>
          </a:xfrm>
          <a:prstGeom prst="rect">
            <a:avLst/>
          </a:prstGeom>
          <a:solidFill>
            <a:srgbClr val="AAEB9F"/>
          </a:solidFill>
        </p:spPr>
        <p:txBody>
          <a:bodyPr vert="horz" wrap="square" lIns="0" tIns="0" rIns="0" bIns="0" rtlCol="0">
            <a:spAutoFit/>
          </a:bodyPr>
          <a:lstStyle/>
          <a:p>
            <a:pPr marL="1339">
              <a:lnSpc>
                <a:spcPts val="1174"/>
              </a:lnSpc>
            </a:pPr>
            <a:r>
              <a:rPr sz="1195" dirty="0">
                <a:latin typeface="Courier New"/>
                <a:cs typeface="Courier New"/>
              </a:rPr>
              <a:t>that</a:t>
            </a:r>
            <a:r>
              <a:rPr sz="1195" spc="67" dirty="0">
                <a:latin typeface="Courier New"/>
                <a:cs typeface="Courier New"/>
              </a:rPr>
              <a:t> </a:t>
            </a:r>
            <a:r>
              <a:rPr sz="1195" dirty="0">
                <a:latin typeface="Courier New"/>
                <a:cs typeface="Courier New"/>
              </a:rPr>
              <a:t>the</a:t>
            </a:r>
            <a:r>
              <a:rPr sz="1195" spc="127" dirty="0">
                <a:latin typeface="Courier New"/>
                <a:cs typeface="Courier New"/>
              </a:rPr>
              <a:t> </a:t>
            </a:r>
            <a:r>
              <a:rPr sz="1195" dirty="0">
                <a:latin typeface="Courier New"/>
                <a:cs typeface="Courier New"/>
              </a:rPr>
              <a:t>narrator</a:t>
            </a:r>
            <a:r>
              <a:rPr sz="1195" spc="74" dirty="0">
                <a:latin typeface="Courier New"/>
                <a:cs typeface="Courier New"/>
              </a:rPr>
              <a:t> </a:t>
            </a:r>
            <a:r>
              <a:rPr sz="1195" dirty="0">
                <a:latin typeface="Courier New"/>
                <a:cs typeface="Courier New"/>
              </a:rPr>
              <a:t>is</a:t>
            </a:r>
            <a:r>
              <a:rPr sz="1195" spc="127" dirty="0">
                <a:latin typeface="Courier New"/>
                <a:cs typeface="Courier New"/>
              </a:rPr>
              <a:t> </a:t>
            </a:r>
            <a:r>
              <a:rPr sz="1195" dirty="0">
                <a:latin typeface="Courier New"/>
                <a:cs typeface="Courier New"/>
              </a:rPr>
              <a:t>70,</a:t>
            </a:r>
            <a:r>
              <a:rPr sz="1195" spc="70" dirty="0">
                <a:latin typeface="Courier New"/>
                <a:cs typeface="Courier New"/>
              </a:rPr>
              <a:t> </a:t>
            </a:r>
            <a:r>
              <a:rPr sz="1195" dirty="0">
                <a:latin typeface="Courier New"/>
                <a:cs typeface="Courier New"/>
              </a:rPr>
              <a:t>his</a:t>
            </a:r>
            <a:r>
              <a:rPr sz="1195" spc="127" dirty="0">
                <a:latin typeface="Courier New"/>
                <a:cs typeface="Courier New"/>
              </a:rPr>
              <a:t> </a:t>
            </a:r>
            <a:r>
              <a:rPr sz="1195" dirty="0">
                <a:latin typeface="Courier New"/>
                <a:cs typeface="Courier New"/>
              </a:rPr>
              <a:t>sister</a:t>
            </a:r>
            <a:r>
              <a:rPr sz="1195" spc="127" dirty="0">
                <a:latin typeface="Courier New"/>
                <a:cs typeface="Courier New"/>
              </a:rPr>
              <a:t> </a:t>
            </a:r>
            <a:r>
              <a:rPr sz="1195" dirty="0">
                <a:latin typeface="Courier New"/>
                <a:cs typeface="Courier New"/>
              </a:rPr>
              <a:t>would</a:t>
            </a:r>
            <a:r>
              <a:rPr sz="1195" spc="60" dirty="0">
                <a:latin typeface="Courier New"/>
                <a:cs typeface="Courier New"/>
              </a:rPr>
              <a:t> </a:t>
            </a:r>
            <a:r>
              <a:rPr sz="1195" dirty="0">
                <a:latin typeface="Courier New"/>
                <a:cs typeface="Courier New"/>
              </a:rPr>
              <a:t>be</a:t>
            </a:r>
            <a:r>
              <a:rPr sz="1195" spc="127" dirty="0">
                <a:latin typeface="Courier New"/>
                <a:cs typeface="Courier New"/>
              </a:rPr>
              <a:t> </a:t>
            </a:r>
            <a:r>
              <a:rPr sz="1195" dirty="0">
                <a:latin typeface="Courier New"/>
                <a:cs typeface="Courier New"/>
              </a:rPr>
              <a:t>70</a:t>
            </a:r>
            <a:r>
              <a:rPr sz="1195" spc="70" dirty="0">
                <a:latin typeface="Courier New"/>
                <a:cs typeface="Courier New"/>
              </a:rPr>
              <a:t> </a:t>
            </a:r>
            <a:r>
              <a:rPr sz="1195" dirty="0">
                <a:latin typeface="Courier New"/>
                <a:cs typeface="Courier New"/>
              </a:rPr>
              <a:t>-</a:t>
            </a:r>
            <a:r>
              <a:rPr sz="1195" spc="127" dirty="0">
                <a:latin typeface="Courier New"/>
                <a:cs typeface="Courier New"/>
              </a:rPr>
              <a:t> </a:t>
            </a:r>
            <a:r>
              <a:rPr sz="1195" dirty="0">
                <a:latin typeface="Courier New"/>
                <a:cs typeface="Courier New"/>
              </a:rPr>
              <a:t>3</a:t>
            </a:r>
            <a:r>
              <a:rPr sz="1195" spc="67" dirty="0">
                <a:latin typeface="Courier New"/>
                <a:cs typeface="Courier New"/>
              </a:rPr>
              <a:t> </a:t>
            </a:r>
            <a:r>
              <a:rPr sz="1195" dirty="0">
                <a:latin typeface="Courier New"/>
                <a:cs typeface="Courier New"/>
              </a:rPr>
              <a:t>=</a:t>
            </a:r>
            <a:r>
              <a:rPr sz="1195" spc="127" dirty="0">
                <a:latin typeface="Courier New"/>
                <a:cs typeface="Courier New"/>
              </a:rPr>
              <a:t> </a:t>
            </a:r>
            <a:r>
              <a:rPr sz="1195" dirty="0">
                <a:latin typeface="Courier New"/>
                <a:cs typeface="Courier New"/>
              </a:rPr>
              <a:t>67</a:t>
            </a:r>
            <a:r>
              <a:rPr sz="1195" spc="123" dirty="0">
                <a:latin typeface="Courier New"/>
                <a:cs typeface="Courier New"/>
              </a:rPr>
              <a:t> </a:t>
            </a:r>
            <a:r>
              <a:rPr sz="1195" dirty="0">
                <a:latin typeface="Courier New"/>
                <a:cs typeface="Courier New"/>
              </a:rPr>
              <a:t>years</a:t>
            </a:r>
            <a:r>
              <a:rPr sz="1195" spc="70" dirty="0">
                <a:latin typeface="Courier New"/>
                <a:cs typeface="Courier New"/>
              </a:rPr>
              <a:t> </a:t>
            </a:r>
            <a:r>
              <a:rPr sz="1195" dirty="0">
                <a:latin typeface="Courier New"/>
                <a:cs typeface="Courier New"/>
              </a:rPr>
              <a:t>old.</a:t>
            </a:r>
            <a:r>
              <a:rPr sz="1195" spc="127" dirty="0">
                <a:latin typeface="Courier New"/>
                <a:cs typeface="Courier New"/>
              </a:rPr>
              <a:t> </a:t>
            </a:r>
            <a:r>
              <a:rPr sz="1195" spc="-18" dirty="0">
                <a:latin typeface="Courier New"/>
                <a:cs typeface="Courier New"/>
              </a:rPr>
              <a:t>The</a:t>
            </a:r>
            <a:endParaRPr sz="1195">
              <a:latin typeface="Courier New"/>
              <a:cs typeface="Courier New"/>
            </a:endParaRPr>
          </a:p>
        </p:txBody>
      </p:sp>
      <p:sp>
        <p:nvSpPr>
          <p:cNvPr id="27" name="object 27"/>
          <p:cNvSpPr txBox="1"/>
          <p:nvPr/>
        </p:nvSpPr>
        <p:spPr>
          <a:xfrm>
            <a:off x="1192114" y="6484543"/>
            <a:ext cx="1238994" cy="161391"/>
          </a:xfrm>
          <a:prstGeom prst="rect">
            <a:avLst/>
          </a:prstGeom>
          <a:solidFill>
            <a:srgbClr val="AAEB9F"/>
          </a:solidFill>
        </p:spPr>
        <p:txBody>
          <a:bodyPr vert="horz" wrap="square" lIns="0" tIns="0" rIns="0" bIns="0" rtlCol="0">
            <a:spAutoFit/>
          </a:bodyPr>
          <a:lstStyle/>
          <a:p>
            <a:pPr marL="1339">
              <a:lnSpc>
                <a:spcPts val="1174"/>
              </a:lnSpc>
            </a:pPr>
            <a:r>
              <a:rPr sz="1195" dirty="0">
                <a:latin typeface="Courier New"/>
                <a:cs typeface="Courier New"/>
              </a:rPr>
              <a:t>answer</a:t>
            </a:r>
            <a:r>
              <a:rPr sz="1195" spc="105" dirty="0">
                <a:latin typeface="Courier New"/>
                <a:cs typeface="Courier New"/>
              </a:rPr>
              <a:t> </a:t>
            </a:r>
            <a:r>
              <a:rPr sz="1195" dirty="0">
                <a:latin typeface="Courier New"/>
                <a:cs typeface="Courier New"/>
              </a:rPr>
              <a:t>is</a:t>
            </a:r>
            <a:r>
              <a:rPr sz="1195" spc="109" dirty="0">
                <a:latin typeface="Courier New"/>
                <a:cs typeface="Courier New"/>
              </a:rPr>
              <a:t> </a:t>
            </a:r>
            <a:r>
              <a:rPr sz="1195" spc="-18" dirty="0">
                <a:latin typeface="Courier New"/>
                <a:cs typeface="Courier New"/>
              </a:rPr>
              <a:t>67.</a:t>
            </a:r>
            <a:endParaRPr sz="1195">
              <a:latin typeface="Courier New"/>
              <a:cs typeface="Courier New"/>
            </a:endParaRPr>
          </a:p>
        </p:txBody>
      </p:sp>
      <p:sp>
        <p:nvSpPr>
          <p:cNvPr id="28" name="object 28"/>
          <p:cNvSpPr txBox="1"/>
          <p:nvPr/>
        </p:nvSpPr>
        <p:spPr>
          <a:xfrm>
            <a:off x="577253" y="4680041"/>
            <a:ext cx="166712" cy="579537"/>
          </a:xfrm>
          <a:prstGeom prst="rect">
            <a:avLst/>
          </a:prstGeom>
        </p:spPr>
        <p:txBody>
          <a:bodyPr vert="vert270" wrap="square" lIns="0" tIns="0" rIns="0" bIns="0" rtlCol="0">
            <a:spAutoFit/>
          </a:bodyPr>
          <a:lstStyle/>
          <a:p>
            <a:pPr marL="8929">
              <a:lnSpc>
                <a:spcPts val="1293"/>
              </a:lnSpc>
            </a:pPr>
            <a:r>
              <a:rPr sz="1090" dirty="0">
                <a:solidFill>
                  <a:srgbClr val="5E5E5E"/>
                </a:solidFill>
                <a:latin typeface="Arial"/>
                <a:cs typeface="Arial"/>
              </a:rPr>
              <a:t>Output</a:t>
            </a:r>
            <a:r>
              <a:rPr sz="1090" spc="211" dirty="0">
                <a:solidFill>
                  <a:srgbClr val="5E5E5E"/>
                </a:solidFill>
                <a:latin typeface="Arial"/>
                <a:cs typeface="Arial"/>
              </a:rPr>
              <a:t> </a:t>
            </a:r>
            <a:r>
              <a:rPr sz="1090" spc="-35" dirty="0">
                <a:solidFill>
                  <a:srgbClr val="5E5E5E"/>
                </a:solidFill>
                <a:latin typeface="Arial"/>
                <a:cs typeface="Arial"/>
              </a:rPr>
              <a:t>1</a:t>
            </a:r>
            <a:endParaRPr sz="1090">
              <a:latin typeface="Arial"/>
              <a:cs typeface="Arial"/>
            </a:endParaRPr>
          </a:p>
        </p:txBody>
      </p:sp>
      <p:sp>
        <p:nvSpPr>
          <p:cNvPr id="29" name="object 29"/>
          <p:cNvSpPr txBox="1"/>
          <p:nvPr/>
        </p:nvSpPr>
        <p:spPr>
          <a:xfrm>
            <a:off x="577253" y="5392183"/>
            <a:ext cx="166712" cy="579537"/>
          </a:xfrm>
          <a:prstGeom prst="rect">
            <a:avLst/>
          </a:prstGeom>
        </p:spPr>
        <p:txBody>
          <a:bodyPr vert="vert270" wrap="square" lIns="0" tIns="0" rIns="0" bIns="0" rtlCol="0">
            <a:spAutoFit/>
          </a:bodyPr>
          <a:lstStyle/>
          <a:p>
            <a:pPr marL="8929">
              <a:lnSpc>
                <a:spcPts val="1293"/>
              </a:lnSpc>
            </a:pPr>
            <a:r>
              <a:rPr sz="1090" dirty="0">
                <a:solidFill>
                  <a:srgbClr val="5E5E5E"/>
                </a:solidFill>
                <a:latin typeface="Arial"/>
                <a:cs typeface="Arial"/>
              </a:rPr>
              <a:t>Output</a:t>
            </a:r>
            <a:r>
              <a:rPr sz="1090" spc="211" dirty="0">
                <a:solidFill>
                  <a:srgbClr val="5E5E5E"/>
                </a:solidFill>
                <a:latin typeface="Arial"/>
                <a:cs typeface="Arial"/>
              </a:rPr>
              <a:t> </a:t>
            </a:r>
            <a:r>
              <a:rPr sz="1090" spc="-35" dirty="0">
                <a:solidFill>
                  <a:srgbClr val="5E5E5E"/>
                </a:solidFill>
                <a:latin typeface="Arial"/>
                <a:cs typeface="Arial"/>
              </a:rPr>
              <a:t>2</a:t>
            </a:r>
            <a:endParaRPr sz="1090">
              <a:latin typeface="Arial"/>
              <a:cs typeface="Arial"/>
            </a:endParaRPr>
          </a:p>
        </p:txBody>
      </p:sp>
      <p:sp>
        <p:nvSpPr>
          <p:cNvPr id="30" name="object 30"/>
          <p:cNvSpPr txBox="1"/>
          <p:nvPr/>
        </p:nvSpPr>
        <p:spPr>
          <a:xfrm>
            <a:off x="577253" y="6104371"/>
            <a:ext cx="166712" cy="579537"/>
          </a:xfrm>
          <a:prstGeom prst="rect">
            <a:avLst/>
          </a:prstGeom>
        </p:spPr>
        <p:txBody>
          <a:bodyPr vert="vert270" wrap="square" lIns="0" tIns="0" rIns="0" bIns="0" rtlCol="0">
            <a:spAutoFit/>
          </a:bodyPr>
          <a:lstStyle/>
          <a:p>
            <a:pPr marL="8929">
              <a:lnSpc>
                <a:spcPts val="1293"/>
              </a:lnSpc>
            </a:pPr>
            <a:r>
              <a:rPr sz="1090" dirty="0">
                <a:solidFill>
                  <a:srgbClr val="5E5E5E"/>
                </a:solidFill>
                <a:latin typeface="Arial"/>
                <a:cs typeface="Arial"/>
              </a:rPr>
              <a:t>Output</a:t>
            </a:r>
            <a:r>
              <a:rPr sz="1090" spc="211" dirty="0">
                <a:solidFill>
                  <a:srgbClr val="5E5E5E"/>
                </a:solidFill>
                <a:latin typeface="Arial"/>
                <a:cs typeface="Arial"/>
              </a:rPr>
              <a:t> </a:t>
            </a:r>
            <a:r>
              <a:rPr sz="1090" spc="-35" dirty="0">
                <a:solidFill>
                  <a:srgbClr val="5E5E5E"/>
                </a:solidFill>
                <a:latin typeface="Arial"/>
                <a:cs typeface="Arial"/>
              </a:rPr>
              <a:t>3</a:t>
            </a:r>
            <a:endParaRPr sz="1090">
              <a:latin typeface="Arial"/>
              <a:cs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241803"/>
            <a:ext cx="5802064" cy="565720"/>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3600" spc="-46" dirty="0">
                <a:solidFill>
                  <a:srgbClr val="FF0000"/>
                </a:solidFill>
              </a:rPr>
              <a:t>Generate</a:t>
            </a:r>
            <a:r>
              <a:rPr sz="3600" spc="-285" dirty="0">
                <a:solidFill>
                  <a:srgbClr val="FF0000"/>
                </a:solidFill>
              </a:rPr>
              <a:t> </a:t>
            </a:r>
            <a:r>
              <a:rPr sz="3600" spc="-60" dirty="0">
                <a:solidFill>
                  <a:srgbClr val="FF0000"/>
                </a:solidFill>
              </a:rPr>
              <a:t>Knowledge</a:t>
            </a:r>
            <a:r>
              <a:rPr sz="3600" spc="-225" dirty="0">
                <a:solidFill>
                  <a:srgbClr val="FF0000"/>
                </a:solidFill>
              </a:rPr>
              <a:t> </a:t>
            </a:r>
            <a:r>
              <a:rPr sz="3600" spc="-18" dirty="0">
                <a:solidFill>
                  <a:srgbClr val="FF0000"/>
                </a:solidFill>
              </a:rPr>
              <a:t>Prompting</a:t>
            </a:r>
          </a:p>
        </p:txBody>
      </p:sp>
      <p:sp>
        <p:nvSpPr>
          <p:cNvPr id="3" name="object 3"/>
          <p:cNvSpPr txBox="1"/>
          <p:nvPr/>
        </p:nvSpPr>
        <p:spPr>
          <a:xfrm>
            <a:off x="460548" y="1014814"/>
            <a:ext cx="7431286" cy="2319613"/>
          </a:xfrm>
          <a:prstGeom prst="rect">
            <a:avLst/>
          </a:prstGeom>
        </p:spPr>
        <p:txBody>
          <a:bodyPr vert="horz" wrap="square" lIns="0" tIns="58043" rIns="0" bIns="0" rtlCol="0">
            <a:spAutoFit/>
          </a:bodyPr>
          <a:lstStyle/>
          <a:p>
            <a:pPr marL="316993" marR="117421" indent="-308509">
              <a:lnSpc>
                <a:spcPts val="2481"/>
              </a:lnSpc>
              <a:spcBef>
                <a:spcPts val="457"/>
              </a:spcBef>
              <a:buClr>
                <a:srgbClr val="7570FF"/>
              </a:buClr>
              <a:buChar char="•"/>
              <a:tabLst>
                <a:tab pos="316993" algn="l"/>
              </a:tabLst>
            </a:pPr>
            <a:r>
              <a:rPr sz="2355" dirty="0">
                <a:solidFill>
                  <a:srgbClr val="5E5E5E"/>
                </a:solidFill>
                <a:latin typeface="Arial"/>
                <a:cs typeface="Arial"/>
              </a:rPr>
              <a:t>This</a:t>
            </a:r>
            <a:r>
              <a:rPr sz="2355" spc="21" dirty="0">
                <a:solidFill>
                  <a:srgbClr val="5E5E5E"/>
                </a:solidFill>
                <a:latin typeface="Arial"/>
                <a:cs typeface="Arial"/>
              </a:rPr>
              <a:t> </a:t>
            </a:r>
            <a:r>
              <a:rPr sz="2355" dirty="0">
                <a:solidFill>
                  <a:srgbClr val="5E5E5E"/>
                </a:solidFill>
                <a:latin typeface="Arial"/>
                <a:cs typeface="Arial"/>
              </a:rPr>
              <a:t>technique</a:t>
            </a:r>
            <a:r>
              <a:rPr sz="2355" spc="53" dirty="0">
                <a:solidFill>
                  <a:srgbClr val="5E5E5E"/>
                </a:solidFill>
                <a:latin typeface="Arial"/>
                <a:cs typeface="Arial"/>
              </a:rPr>
              <a:t> </a:t>
            </a:r>
            <a:r>
              <a:rPr sz="2355" dirty="0">
                <a:solidFill>
                  <a:srgbClr val="5E5E5E"/>
                </a:solidFill>
                <a:latin typeface="Arial"/>
                <a:cs typeface="Arial"/>
              </a:rPr>
              <a:t>involves</a:t>
            </a:r>
            <a:r>
              <a:rPr sz="2355" spc="35" dirty="0">
                <a:solidFill>
                  <a:srgbClr val="5E5E5E"/>
                </a:solidFill>
                <a:latin typeface="Arial"/>
                <a:cs typeface="Arial"/>
              </a:rPr>
              <a:t> </a:t>
            </a:r>
            <a:r>
              <a:rPr sz="2355" dirty="0">
                <a:solidFill>
                  <a:srgbClr val="5E5E5E"/>
                </a:solidFill>
                <a:latin typeface="Arial"/>
                <a:cs typeface="Arial"/>
              </a:rPr>
              <a:t>using</a:t>
            </a:r>
            <a:r>
              <a:rPr sz="2355" spc="53" dirty="0">
                <a:solidFill>
                  <a:srgbClr val="5E5E5E"/>
                </a:solidFill>
                <a:latin typeface="Arial"/>
                <a:cs typeface="Arial"/>
              </a:rPr>
              <a:t> </a:t>
            </a:r>
            <a:r>
              <a:rPr sz="2355" dirty="0">
                <a:solidFill>
                  <a:srgbClr val="5E5E5E"/>
                </a:solidFill>
                <a:latin typeface="Arial"/>
                <a:cs typeface="Arial"/>
              </a:rPr>
              <a:t>additional</a:t>
            </a:r>
            <a:r>
              <a:rPr sz="2355" spc="46" dirty="0">
                <a:solidFill>
                  <a:srgbClr val="5E5E5E"/>
                </a:solidFill>
                <a:latin typeface="Arial"/>
                <a:cs typeface="Arial"/>
              </a:rPr>
              <a:t> </a:t>
            </a:r>
            <a:r>
              <a:rPr sz="2355" spc="-7" dirty="0">
                <a:solidFill>
                  <a:srgbClr val="5E5E5E"/>
                </a:solidFill>
                <a:latin typeface="Arial"/>
                <a:cs typeface="Arial"/>
              </a:rPr>
              <a:t>knowledge </a:t>
            </a:r>
            <a:r>
              <a:rPr sz="2355" dirty="0">
                <a:solidFill>
                  <a:srgbClr val="5E5E5E"/>
                </a:solidFill>
                <a:latin typeface="Arial"/>
                <a:cs typeface="Arial"/>
              </a:rPr>
              <a:t>provided</a:t>
            </a:r>
            <a:r>
              <a:rPr sz="2355" spc="42" dirty="0">
                <a:solidFill>
                  <a:srgbClr val="5E5E5E"/>
                </a:solidFill>
                <a:latin typeface="Arial"/>
                <a:cs typeface="Arial"/>
              </a:rPr>
              <a:t> </a:t>
            </a:r>
            <a:r>
              <a:rPr sz="2355" dirty="0">
                <a:solidFill>
                  <a:srgbClr val="5E5E5E"/>
                </a:solidFill>
                <a:latin typeface="Arial"/>
                <a:cs typeface="Arial"/>
              </a:rPr>
              <a:t>as</a:t>
            </a:r>
            <a:r>
              <a:rPr sz="2355" spc="84" dirty="0">
                <a:solidFill>
                  <a:srgbClr val="5E5E5E"/>
                </a:solidFill>
                <a:latin typeface="Arial"/>
                <a:cs typeface="Arial"/>
              </a:rPr>
              <a:t> </a:t>
            </a:r>
            <a:r>
              <a:rPr sz="2355" dirty="0">
                <a:solidFill>
                  <a:srgbClr val="5E5E5E"/>
                </a:solidFill>
                <a:latin typeface="Arial"/>
                <a:cs typeface="Arial"/>
              </a:rPr>
              <a:t>part</a:t>
            </a:r>
            <a:r>
              <a:rPr sz="2355" spc="25" dirty="0">
                <a:solidFill>
                  <a:srgbClr val="5E5E5E"/>
                </a:solidFill>
                <a:latin typeface="Arial"/>
                <a:cs typeface="Arial"/>
              </a:rPr>
              <a:t> </a:t>
            </a:r>
            <a:r>
              <a:rPr sz="2355" dirty="0">
                <a:solidFill>
                  <a:srgbClr val="5E5E5E"/>
                </a:solidFill>
                <a:latin typeface="Arial"/>
                <a:cs typeface="Arial"/>
              </a:rPr>
              <a:t>of</a:t>
            </a:r>
            <a:r>
              <a:rPr sz="2355" spc="84" dirty="0">
                <a:solidFill>
                  <a:srgbClr val="5E5E5E"/>
                </a:solidFill>
                <a:latin typeface="Arial"/>
                <a:cs typeface="Arial"/>
              </a:rPr>
              <a:t> </a:t>
            </a:r>
            <a:r>
              <a:rPr sz="2355" dirty="0">
                <a:solidFill>
                  <a:srgbClr val="5E5E5E"/>
                </a:solidFill>
                <a:latin typeface="Arial"/>
                <a:cs typeface="Arial"/>
              </a:rPr>
              <a:t>the context</a:t>
            </a:r>
            <a:r>
              <a:rPr sz="2355" spc="84" dirty="0">
                <a:solidFill>
                  <a:srgbClr val="5E5E5E"/>
                </a:solidFill>
                <a:latin typeface="Arial"/>
                <a:cs typeface="Arial"/>
              </a:rPr>
              <a:t> </a:t>
            </a:r>
            <a:r>
              <a:rPr sz="2355" dirty="0">
                <a:solidFill>
                  <a:srgbClr val="5E5E5E"/>
                </a:solidFill>
                <a:latin typeface="Arial"/>
                <a:cs typeface="Arial"/>
              </a:rPr>
              <a:t>to</a:t>
            </a:r>
            <a:r>
              <a:rPr sz="2355" spc="56" dirty="0">
                <a:solidFill>
                  <a:srgbClr val="5E5E5E"/>
                </a:solidFill>
                <a:latin typeface="Arial"/>
                <a:cs typeface="Arial"/>
              </a:rPr>
              <a:t> </a:t>
            </a:r>
            <a:r>
              <a:rPr sz="2355" dirty="0">
                <a:solidFill>
                  <a:srgbClr val="5E5E5E"/>
                </a:solidFill>
                <a:latin typeface="Arial"/>
                <a:cs typeface="Arial"/>
              </a:rPr>
              <a:t>improve</a:t>
            </a:r>
            <a:r>
              <a:rPr sz="2355" spc="-4" dirty="0">
                <a:solidFill>
                  <a:srgbClr val="5E5E5E"/>
                </a:solidFill>
                <a:latin typeface="Arial"/>
                <a:cs typeface="Arial"/>
              </a:rPr>
              <a:t> </a:t>
            </a:r>
            <a:r>
              <a:rPr sz="2355" dirty="0">
                <a:solidFill>
                  <a:srgbClr val="5E5E5E"/>
                </a:solidFill>
                <a:latin typeface="Arial"/>
                <a:cs typeface="Arial"/>
              </a:rPr>
              <a:t>results</a:t>
            </a:r>
            <a:r>
              <a:rPr sz="2355" spc="102" dirty="0">
                <a:solidFill>
                  <a:srgbClr val="5E5E5E"/>
                </a:solidFill>
                <a:latin typeface="Arial"/>
                <a:cs typeface="Arial"/>
              </a:rPr>
              <a:t> </a:t>
            </a:r>
            <a:r>
              <a:rPr sz="2355" spc="-18" dirty="0">
                <a:solidFill>
                  <a:srgbClr val="5E5E5E"/>
                </a:solidFill>
                <a:latin typeface="Arial"/>
                <a:cs typeface="Arial"/>
              </a:rPr>
              <a:t>on </a:t>
            </a:r>
            <a:r>
              <a:rPr sz="2355" dirty="0">
                <a:solidFill>
                  <a:srgbClr val="5E5E5E"/>
                </a:solidFill>
                <a:latin typeface="Arial"/>
                <a:cs typeface="Arial"/>
              </a:rPr>
              <a:t>complex</a:t>
            </a:r>
            <a:r>
              <a:rPr sz="2355" spc="46" dirty="0">
                <a:solidFill>
                  <a:srgbClr val="5E5E5E"/>
                </a:solidFill>
                <a:latin typeface="Arial"/>
                <a:cs typeface="Arial"/>
              </a:rPr>
              <a:t> </a:t>
            </a:r>
            <a:r>
              <a:rPr sz="2355" dirty="0">
                <a:solidFill>
                  <a:srgbClr val="5E5E5E"/>
                </a:solidFill>
                <a:latin typeface="Arial"/>
                <a:cs typeface="Arial"/>
              </a:rPr>
              <a:t>tasks</a:t>
            </a:r>
            <a:r>
              <a:rPr sz="2355" spc="105" dirty="0">
                <a:solidFill>
                  <a:srgbClr val="5E5E5E"/>
                </a:solidFill>
                <a:latin typeface="Arial"/>
                <a:cs typeface="Arial"/>
              </a:rPr>
              <a:t> </a:t>
            </a:r>
            <a:r>
              <a:rPr sz="2355" dirty="0">
                <a:solidFill>
                  <a:srgbClr val="5E5E5E"/>
                </a:solidFill>
                <a:latin typeface="Arial"/>
                <a:cs typeface="Arial"/>
              </a:rPr>
              <a:t>such</a:t>
            </a:r>
            <a:r>
              <a:rPr sz="2355" spc="14" dirty="0">
                <a:solidFill>
                  <a:srgbClr val="5E5E5E"/>
                </a:solidFill>
                <a:latin typeface="Arial"/>
                <a:cs typeface="Arial"/>
              </a:rPr>
              <a:t> </a:t>
            </a:r>
            <a:r>
              <a:rPr sz="2355" dirty="0">
                <a:solidFill>
                  <a:srgbClr val="5E5E5E"/>
                </a:solidFill>
                <a:latin typeface="Arial"/>
                <a:cs typeface="Arial"/>
              </a:rPr>
              <a:t>as</a:t>
            </a:r>
            <a:r>
              <a:rPr sz="2355" spc="53" dirty="0">
                <a:solidFill>
                  <a:srgbClr val="5E5E5E"/>
                </a:solidFill>
                <a:latin typeface="Arial"/>
                <a:cs typeface="Arial"/>
              </a:rPr>
              <a:t> </a:t>
            </a:r>
            <a:r>
              <a:rPr sz="2355" dirty="0">
                <a:solidFill>
                  <a:srgbClr val="5E5E5E"/>
                </a:solidFill>
                <a:latin typeface="Arial"/>
                <a:cs typeface="Arial"/>
              </a:rPr>
              <a:t>commonsense</a:t>
            </a:r>
            <a:r>
              <a:rPr sz="2355" spc="77" dirty="0">
                <a:solidFill>
                  <a:srgbClr val="5E5E5E"/>
                </a:solidFill>
                <a:latin typeface="Arial"/>
                <a:cs typeface="Arial"/>
              </a:rPr>
              <a:t> </a:t>
            </a:r>
            <a:r>
              <a:rPr sz="2355" spc="-7" dirty="0">
                <a:solidFill>
                  <a:srgbClr val="5E5E5E"/>
                </a:solidFill>
                <a:latin typeface="Arial"/>
                <a:cs typeface="Arial"/>
              </a:rPr>
              <a:t>reasoning</a:t>
            </a:r>
            <a:endParaRPr sz="2355">
              <a:latin typeface="Arial"/>
              <a:cs typeface="Arial"/>
            </a:endParaRPr>
          </a:p>
          <a:p>
            <a:pPr marL="316993" marR="3572" indent="-308509">
              <a:lnSpc>
                <a:spcPts val="2426"/>
              </a:lnSpc>
              <a:spcBef>
                <a:spcPts val="1575"/>
              </a:spcBef>
              <a:buClr>
                <a:srgbClr val="7570FF"/>
              </a:buClr>
              <a:buChar char="•"/>
              <a:tabLst>
                <a:tab pos="316993" algn="l"/>
              </a:tabLst>
            </a:pPr>
            <a:r>
              <a:rPr sz="2355" dirty="0">
                <a:solidFill>
                  <a:srgbClr val="5E5E5E"/>
                </a:solidFill>
                <a:latin typeface="Arial"/>
                <a:cs typeface="Arial"/>
              </a:rPr>
              <a:t>The</a:t>
            </a:r>
            <a:r>
              <a:rPr sz="2355" spc="32" dirty="0">
                <a:solidFill>
                  <a:srgbClr val="5E5E5E"/>
                </a:solidFill>
                <a:latin typeface="Arial"/>
                <a:cs typeface="Arial"/>
              </a:rPr>
              <a:t> </a:t>
            </a:r>
            <a:r>
              <a:rPr sz="2355" dirty="0">
                <a:solidFill>
                  <a:srgbClr val="5E5E5E"/>
                </a:solidFill>
                <a:latin typeface="Arial"/>
                <a:cs typeface="Arial"/>
              </a:rPr>
              <a:t>knowledge</a:t>
            </a:r>
            <a:r>
              <a:rPr sz="2355" spc="88" dirty="0">
                <a:solidFill>
                  <a:srgbClr val="5E5E5E"/>
                </a:solidFill>
                <a:latin typeface="Arial"/>
                <a:cs typeface="Arial"/>
              </a:rPr>
              <a:t> </a:t>
            </a:r>
            <a:r>
              <a:rPr sz="2355" dirty="0">
                <a:solidFill>
                  <a:srgbClr val="5E5E5E"/>
                </a:solidFill>
                <a:latin typeface="Arial"/>
                <a:cs typeface="Arial"/>
              </a:rPr>
              <a:t>used</a:t>
            </a:r>
            <a:r>
              <a:rPr sz="2355" spc="-21" dirty="0">
                <a:solidFill>
                  <a:srgbClr val="5E5E5E"/>
                </a:solidFill>
                <a:latin typeface="Arial"/>
                <a:cs typeface="Arial"/>
              </a:rPr>
              <a:t> </a:t>
            </a:r>
            <a:r>
              <a:rPr sz="2355" dirty="0">
                <a:solidFill>
                  <a:srgbClr val="5E5E5E"/>
                </a:solidFill>
                <a:latin typeface="Arial"/>
                <a:cs typeface="Arial"/>
              </a:rPr>
              <a:t>in</a:t>
            </a:r>
            <a:r>
              <a:rPr sz="2355" spc="39" dirty="0">
                <a:solidFill>
                  <a:srgbClr val="5E5E5E"/>
                </a:solidFill>
                <a:latin typeface="Arial"/>
                <a:cs typeface="Arial"/>
              </a:rPr>
              <a:t> </a:t>
            </a:r>
            <a:r>
              <a:rPr sz="2355" dirty="0">
                <a:solidFill>
                  <a:srgbClr val="5E5E5E"/>
                </a:solidFill>
                <a:latin typeface="Arial"/>
                <a:cs typeface="Arial"/>
              </a:rPr>
              <a:t>the</a:t>
            </a:r>
            <a:r>
              <a:rPr sz="2355" spc="42" dirty="0">
                <a:solidFill>
                  <a:srgbClr val="5E5E5E"/>
                </a:solidFill>
                <a:latin typeface="Arial"/>
                <a:cs typeface="Arial"/>
              </a:rPr>
              <a:t> </a:t>
            </a:r>
            <a:r>
              <a:rPr sz="2355" dirty="0">
                <a:solidFill>
                  <a:srgbClr val="5E5E5E"/>
                </a:solidFill>
                <a:latin typeface="Arial"/>
                <a:cs typeface="Arial"/>
              </a:rPr>
              <a:t>context</a:t>
            </a:r>
            <a:r>
              <a:rPr sz="2355" spc="70" dirty="0">
                <a:solidFill>
                  <a:srgbClr val="5E5E5E"/>
                </a:solidFill>
                <a:latin typeface="Arial"/>
                <a:cs typeface="Arial"/>
              </a:rPr>
              <a:t> </a:t>
            </a:r>
            <a:r>
              <a:rPr sz="2355" dirty="0">
                <a:solidFill>
                  <a:srgbClr val="5E5E5E"/>
                </a:solidFill>
                <a:latin typeface="Arial"/>
                <a:cs typeface="Arial"/>
              </a:rPr>
              <a:t>is</a:t>
            </a:r>
            <a:r>
              <a:rPr sz="2355" spc="14" dirty="0">
                <a:solidFill>
                  <a:srgbClr val="5E5E5E"/>
                </a:solidFill>
                <a:latin typeface="Arial"/>
                <a:cs typeface="Arial"/>
              </a:rPr>
              <a:t> </a:t>
            </a:r>
            <a:r>
              <a:rPr sz="2355" dirty="0">
                <a:solidFill>
                  <a:srgbClr val="5E5E5E"/>
                </a:solidFill>
                <a:latin typeface="Arial"/>
                <a:cs typeface="Arial"/>
              </a:rPr>
              <a:t>generated</a:t>
            </a:r>
            <a:r>
              <a:rPr sz="2355" spc="32" dirty="0">
                <a:solidFill>
                  <a:srgbClr val="5E5E5E"/>
                </a:solidFill>
                <a:latin typeface="Arial"/>
                <a:cs typeface="Arial"/>
              </a:rPr>
              <a:t> </a:t>
            </a:r>
            <a:r>
              <a:rPr sz="2355" dirty="0">
                <a:solidFill>
                  <a:srgbClr val="5E5E5E"/>
                </a:solidFill>
                <a:latin typeface="Arial"/>
                <a:cs typeface="Arial"/>
              </a:rPr>
              <a:t>by</a:t>
            </a:r>
            <a:r>
              <a:rPr sz="2355" spc="77" dirty="0">
                <a:solidFill>
                  <a:srgbClr val="5E5E5E"/>
                </a:solidFill>
                <a:latin typeface="Arial"/>
                <a:cs typeface="Arial"/>
              </a:rPr>
              <a:t> </a:t>
            </a:r>
            <a:r>
              <a:rPr sz="2355" spc="-35" dirty="0">
                <a:solidFill>
                  <a:srgbClr val="5E5E5E"/>
                </a:solidFill>
                <a:latin typeface="Arial"/>
                <a:cs typeface="Arial"/>
              </a:rPr>
              <a:t>a </a:t>
            </a:r>
            <a:r>
              <a:rPr sz="2355" dirty="0">
                <a:solidFill>
                  <a:srgbClr val="5E5E5E"/>
                </a:solidFill>
                <a:latin typeface="Arial"/>
                <a:cs typeface="Arial"/>
              </a:rPr>
              <a:t>model</a:t>
            </a:r>
            <a:r>
              <a:rPr sz="2355" spc="39" dirty="0">
                <a:solidFill>
                  <a:srgbClr val="5E5E5E"/>
                </a:solidFill>
                <a:latin typeface="Arial"/>
                <a:cs typeface="Arial"/>
              </a:rPr>
              <a:t> </a:t>
            </a:r>
            <a:r>
              <a:rPr sz="2355" dirty="0">
                <a:solidFill>
                  <a:srgbClr val="5E5E5E"/>
                </a:solidFill>
                <a:latin typeface="Arial"/>
                <a:cs typeface="Arial"/>
              </a:rPr>
              <a:t>and</a:t>
            </a:r>
            <a:r>
              <a:rPr sz="2355" spc="39" dirty="0">
                <a:solidFill>
                  <a:srgbClr val="5E5E5E"/>
                </a:solidFill>
                <a:latin typeface="Arial"/>
                <a:cs typeface="Arial"/>
              </a:rPr>
              <a:t> </a:t>
            </a:r>
            <a:r>
              <a:rPr sz="2355" dirty="0">
                <a:solidFill>
                  <a:srgbClr val="5E5E5E"/>
                </a:solidFill>
                <a:latin typeface="Arial"/>
                <a:cs typeface="Arial"/>
              </a:rPr>
              <a:t>used</a:t>
            </a:r>
            <a:r>
              <a:rPr sz="2355" spc="35" dirty="0">
                <a:solidFill>
                  <a:srgbClr val="5E5E5E"/>
                </a:solidFill>
                <a:latin typeface="Arial"/>
                <a:cs typeface="Arial"/>
              </a:rPr>
              <a:t> </a:t>
            </a:r>
            <a:r>
              <a:rPr sz="2355" dirty="0">
                <a:solidFill>
                  <a:srgbClr val="5E5E5E"/>
                </a:solidFill>
                <a:latin typeface="Arial"/>
                <a:cs typeface="Arial"/>
              </a:rPr>
              <a:t>in</a:t>
            </a:r>
            <a:r>
              <a:rPr sz="2355" spc="39" dirty="0">
                <a:solidFill>
                  <a:srgbClr val="5E5E5E"/>
                </a:solidFill>
                <a:latin typeface="Arial"/>
                <a:cs typeface="Arial"/>
              </a:rPr>
              <a:t> </a:t>
            </a:r>
            <a:r>
              <a:rPr sz="2355" dirty="0">
                <a:solidFill>
                  <a:srgbClr val="5E5E5E"/>
                </a:solidFill>
                <a:latin typeface="Arial"/>
                <a:cs typeface="Arial"/>
              </a:rPr>
              <a:t>the</a:t>
            </a:r>
            <a:r>
              <a:rPr sz="2355" spc="-7" dirty="0">
                <a:solidFill>
                  <a:srgbClr val="5E5E5E"/>
                </a:solidFill>
                <a:latin typeface="Arial"/>
                <a:cs typeface="Arial"/>
              </a:rPr>
              <a:t> </a:t>
            </a:r>
            <a:r>
              <a:rPr sz="2355" dirty="0">
                <a:solidFill>
                  <a:srgbClr val="5E5E5E"/>
                </a:solidFill>
                <a:latin typeface="Arial"/>
                <a:cs typeface="Arial"/>
              </a:rPr>
              <a:t>prompt</a:t>
            </a:r>
            <a:r>
              <a:rPr sz="2355" spc="67" dirty="0">
                <a:solidFill>
                  <a:srgbClr val="5E5E5E"/>
                </a:solidFill>
                <a:latin typeface="Arial"/>
                <a:cs typeface="Arial"/>
              </a:rPr>
              <a:t> </a:t>
            </a:r>
            <a:r>
              <a:rPr sz="2355" dirty="0">
                <a:solidFill>
                  <a:srgbClr val="5E5E5E"/>
                </a:solidFill>
                <a:latin typeface="Arial"/>
                <a:cs typeface="Arial"/>
              </a:rPr>
              <a:t>to</a:t>
            </a:r>
            <a:r>
              <a:rPr sz="2355" spc="39" dirty="0">
                <a:solidFill>
                  <a:srgbClr val="5E5E5E"/>
                </a:solidFill>
                <a:latin typeface="Arial"/>
                <a:cs typeface="Arial"/>
              </a:rPr>
              <a:t> </a:t>
            </a:r>
            <a:r>
              <a:rPr sz="2355" dirty="0">
                <a:solidFill>
                  <a:srgbClr val="5E5E5E"/>
                </a:solidFill>
                <a:latin typeface="Arial"/>
                <a:cs typeface="Arial"/>
              </a:rPr>
              <a:t>make</a:t>
            </a:r>
            <a:r>
              <a:rPr sz="2355" spc="35" dirty="0">
                <a:solidFill>
                  <a:srgbClr val="5E5E5E"/>
                </a:solidFill>
                <a:latin typeface="Arial"/>
                <a:cs typeface="Arial"/>
              </a:rPr>
              <a:t> </a:t>
            </a:r>
            <a:r>
              <a:rPr sz="2355" dirty="0">
                <a:solidFill>
                  <a:srgbClr val="5E5E5E"/>
                </a:solidFill>
                <a:latin typeface="Arial"/>
                <a:cs typeface="Arial"/>
              </a:rPr>
              <a:t>a</a:t>
            </a:r>
            <a:r>
              <a:rPr sz="2355" spc="49" dirty="0">
                <a:solidFill>
                  <a:srgbClr val="5E5E5E"/>
                </a:solidFill>
                <a:latin typeface="Arial"/>
                <a:cs typeface="Arial"/>
              </a:rPr>
              <a:t> </a:t>
            </a:r>
            <a:r>
              <a:rPr sz="2355" spc="-7" dirty="0">
                <a:solidFill>
                  <a:srgbClr val="5E5E5E"/>
                </a:solidFill>
                <a:latin typeface="Arial"/>
                <a:cs typeface="Arial"/>
              </a:rPr>
              <a:t>prediction</a:t>
            </a:r>
            <a:endParaRPr sz="2355">
              <a:latin typeface="Arial"/>
              <a:cs typeface="Arial"/>
            </a:endParaRPr>
          </a:p>
          <a:p>
            <a:pPr marL="625056" lvl="1" indent="-294669">
              <a:spcBef>
                <a:spcPts val="1157"/>
              </a:spcBef>
              <a:buClr>
                <a:srgbClr val="7570FF"/>
              </a:buClr>
              <a:buSzPct val="121666"/>
              <a:buChar char="•"/>
              <a:tabLst>
                <a:tab pos="625056" algn="l"/>
              </a:tabLst>
            </a:pPr>
            <a:r>
              <a:rPr sz="2109" spc="-35" dirty="0">
                <a:solidFill>
                  <a:srgbClr val="5E5E5E"/>
                </a:solidFill>
                <a:latin typeface="Arial"/>
                <a:cs typeface="Arial"/>
              </a:rPr>
              <a:t>Highest-</a:t>
            </a:r>
            <a:r>
              <a:rPr sz="2109" dirty="0">
                <a:solidFill>
                  <a:srgbClr val="5E5E5E"/>
                </a:solidFill>
                <a:latin typeface="Arial"/>
                <a:cs typeface="Arial"/>
              </a:rPr>
              <a:t>confidence</a:t>
            </a:r>
            <a:r>
              <a:rPr sz="2109" spc="102" dirty="0">
                <a:solidFill>
                  <a:srgbClr val="5E5E5E"/>
                </a:solidFill>
                <a:latin typeface="Arial"/>
                <a:cs typeface="Arial"/>
              </a:rPr>
              <a:t> </a:t>
            </a:r>
            <a:r>
              <a:rPr sz="2109" dirty="0">
                <a:solidFill>
                  <a:srgbClr val="5E5E5E"/>
                </a:solidFill>
                <a:latin typeface="Arial"/>
                <a:cs typeface="Arial"/>
              </a:rPr>
              <a:t>prediction</a:t>
            </a:r>
            <a:r>
              <a:rPr sz="2109" spc="21" dirty="0">
                <a:solidFill>
                  <a:srgbClr val="5E5E5E"/>
                </a:solidFill>
                <a:latin typeface="Arial"/>
                <a:cs typeface="Arial"/>
              </a:rPr>
              <a:t> </a:t>
            </a:r>
            <a:r>
              <a:rPr sz="2109" dirty="0">
                <a:solidFill>
                  <a:srgbClr val="5E5E5E"/>
                </a:solidFill>
                <a:latin typeface="Arial"/>
                <a:cs typeface="Arial"/>
              </a:rPr>
              <a:t>is</a:t>
            </a:r>
            <a:r>
              <a:rPr sz="2109" spc="-14" dirty="0">
                <a:solidFill>
                  <a:srgbClr val="5E5E5E"/>
                </a:solidFill>
                <a:latin typeface="Arial"/>
                <a:cs typeface="Arial"/>
              </a:rPr>
              <a:t> used</a:t>
            </a:r>
            <a:endParaRPr sz="2109">
              <a:latin typeface="Arial"/>
              <a:cs typeface="Arial"/>
            </a:endParaRPr>
          </a:p>
        </p:txBody>
      </p:sp>
      <p:pic>
        <p:nvPicPr>
          <p:cNvPr id="4" name="object 4"/>
          <p:cNvPicPr/>
          <p:nvPr/>
        </p:nvPicPr>
        <p:blipFill>
          <a:blip r:embed="rId2" cstate="print"/>
          <a:stretch>
            <a:fillRect/>
          </a:stretch>
        </p:blipFill>
        <p:spPr>
          <a:xfrm>
            <a:off x="2605237" y="3744700"/>
            <a:ext cx="3435697" cy="2270909"/>
          </a:xfrm>
          <a:prstGeom prst="rect">
            <a:avLst/>
          </a:prstGeom>
        </p:spPr>
      </p:pic>
      <p:sp>
        <p:nvSpPr>
          <p:cNvPr id="5" name="object 5"/>
          <p:cNvSpPr txBox="1"/>
          <p:nvPr/>
        </p:nvSpPr>
        <p:spPr>
          <a:xfrm>
            <a:off x="260523" y="6437188"/>
            <a:ext cx="4606826" cy="179009"/>
          </a:xfrm>
          <a:prstGeom prst="rect">
            <a:avLst/>
          </a:prstGeom>
        </p:spPr>
        <p:txBody>
          <a:bodyPr vert="horz" wrap="square" lIns="0" tIns="11162" rIns="0" bIns="0" rtlCol="0">
            <a:spAutoFit/>
          </a:bodyPr>
          <a:lstStyle/>
          <a:p>
            <a:pPr marL="8929">
              <a:spcBef>
                <a:spcPts val="88"/>
              </a:spcBef>
            </a:pPr>
            <a:r>
              <a:rPr sz="1090" i="1" dirty="0">
                <a:solidFill>
                  <a:srgbClr val="5E5E5E"/>
                </a:solidFill>
                <a:latin typeface="Arial"/>
                <a:cs typeface="Arial"/>
              </a:rPr>
              <a:t>Source:</a:t>
            </a:r>
            <a:r>
              <a:rPr sz="1090" i="1" spc="95" dirty="0">
                <a:solidFill>
                  <a:srgbClr val="5E5E5E"/>
                </a:solidFill>
                <a:latin typeface="Arial"/>
                <a:cs typeface="Arial"/>
              </a:rPr>
              <a:t> </a:t>
            </a:r>
            <a:r>
              <a:rPr sz="1090" i="1" u="heavy" dirty="0">
                <a:solidFill>
                  <a:srgbClr val="5E5E5E"/>
                </a:solidFill>
                <a:uFill>
                  <a:solidFill>
                    <a:srgbClr val="5E5E5E"/>
                  </a:solidFill>
                </a:uFill>
                <a:latin typeface="Arial"/>
                <a:cs typeface="Arial"/>
              </a:rPr>
              <a:t>Generated</a:t>
            </a:r>
            <a:r>
              <a:rPr sz="1090" i="1" u="heavy" spc="165"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Knowledge</a:t>
            </a:r>
            <a:r>
              <a:rPr sz="1090" i="1" u="heavy" spc="112"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Prompting</a:t>
            </a:r>
            <a:r>
              <a:rPr sz="1090" i="1" u="heavy" spc="239"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for</a:t>
            </a:r>
            <a:r>
              <a:rPr sz="1090" i="1" u="heavy" spc="7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Commonsense</a:t>
            </a:r>
            <a:r>
              <a:rPr sz="1090" i="1" u="heavy" spc="116" dirty="0">
                <a:solidFill>
                  <a:srgbClr val="5E5E5E"/>
                </a:solidFill>
                <a:uFill>
                  <a:solidFill>
                    <a:srgbClr val="5E5E5E"/>
                  </a:solidFill>
                </a:uFill>
                <a:latin typeface="Arial"/>
                <a:cs typeface="Arial"/>
              </a:rPr>
              <a:t> </a:t>
            </a:r>
            <a:r>
              <a:rPr sz="1090" i="1" u="heavy" spc="-7" dirty="0">
                <a:solidFill>
                  <a:srgbClr val="5E5E5E"/>
                </a:solidFill>
                <a:uFill>
                  <a:solidFill>
                    <a:srgbClr val="5E5E5E"/>
                  </a:solidFill>
                </a:uFill>
                <a:latin typeface="Arial"/>
                <a:cs typeface="Arial"/>
              </a:rPr>
              <a:t>Reasoning</a:t>
            </a:r>
            <a:endParaRPr sz="1090">
              <a:latin typeface="Arial"/>
              <a:cs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8" y="342858"/>
            <a:ext cx="6917531" cy="504165"/>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3200" spc="-46" dirty="0">
                <a:solidFill>
                  <a:srgbClr val="FF0000"/>
                </a:solidFill>
              </a:rPr>
              <a:t>Generate</a:t>
            </a:r>
            <a:r>
              <a:rPr sz="3200" spc="-292" dirty="0">
                <a:solidFill>
                  <a:srgbClr val="FF0000"/>
                </a:solidFill>
              </a:rPr>
              <a:t> </a:t>
            </a:r>
            <a:r>
              <a:rPr sz="3200" spc="-60" dirty="0">
                <a:solidFill>
                  <a:srgbClr val="FF0000"/>
                </a:solidFill>
              </a:rPr>
              <a:t>Knowledge</a:t>
            </a:r>
            <a:r>
              <a:rPr sz="3200" spc="-229" dirty="0">
                <a:solidFill>
                  <a:srgbClr val="FF0000"/>
                </a:solidFill>
              </a:rPr>
              <a:t> </a:t>
            </a:r>
            <a:r>
              <a:rPr sz="3200" spc="-60" dirty="0">
                <a:solidFill>
                  <a:srgbClr val="FF0000"/>
                </a:solidFill>
              </a:rPr>
              <a:t>Prompting</a:t>
            </a:r>
            <a:r>
              <a:rPr sz="3200" spc="-179" dirty="0">
                <a:solidFill>
                  <a:srgbClr val="FF0000"/>
                </a:solidFill>
              </a:rPr>
              <a:t> </a:t>
            </a:r>
            <a:r>
              <a:rPr sz="3200" spc="-7" dirty="0">
                <a:solidFill>
                  <a:srgbClr val="FF0000"/>
                </a:solidFill>
              </a:rPr>
              <a:t>Example</a:t>
            </a:r>
          </a:p>
        </p:txBody>
      </p:sp>
      <p:sp>
        <p:nvSpPr>
          <p:cNvPr id="3" name="object 3"/>
          <p:cNvSpPr txBox="1"/>
          <p:nvPr/>
        </p:nvSpPr>
        <p:spPr>
          <a:xfrm>
            <a:off x="460548" y="1014814"/>
            <a:ext cx="7326809" cy="699811"/>
          </a:xfrm>
          <a:prstGeom prst="rect">
            <a:avLst/>
          </a:prstGeom>
        </p:spPr>
        <p:txBody>
          <a:bodyPr vert="horz" wrap="square" lIns="0" tIns="58043" rIns="0" bIns="0" rtlCol="0">
            <a:spAutoFit/>
          </a:bodyPr>
          <a:lstStyle/>
          <a:p>
            <a:pPr marL="316993" marR="3572" indent="-308509">
              <a:lnSpc>
                <a:spcPts val="2481"/>
              </a:lnSpc>
              <a:spcBef>
                <a:spcPts val="457"/>
              </a:spcBef>
              <a:buClr>
                <a:srgbClr val="7570FF"/>
              </a:buClr>
              <a:buChar char="•"/>
              <a:tabLst>
                <a:tab pos="316993" algn="l"/>
              </a:tabLst>
            </a:pPr>
            <a:r>
              <a:rPr sz="2355" dirty="0">
                <a:solidFill>
                  <a:srgbClr val="5E5E5E"/>
                </a:solidFill>
                <a:latin typeface="Arial"/>
                <a:cs typeface="Arial"/>
              </a:rPr>
              <a:t>The</a:t>
            </a:r>
            <a:r>
              <a:rPr sz="2355" spc="-11" dirty="0">
                <a:solidFill>
                  <a:srgbClr val="5E5E5E"/>
                </a:solidFill>
                <a:latin typeface="Arial"/>
                <a:cs typeface="Arial"/>
              </a:rPr>
              <a:t> </a:t>
            </a:r>
            <a:r>
              <a:rPr sz="2355" dirty="0">
                <a:solidFill>
                  <a:srgbClr val="5E5E5E"/>
                </a:solidFill>
                <a:latin typeface="Arial"/>
                <a:cs typeface="Arial"/>
              </a:rPr>
              <a:t>first</a:t>
            </a:r>
            <a:r>
              <a:rPr sz="2355" spc="25" dirty="0">
                <a:solidFill>
                  <a:srgbClr val="5E5E5E"/>
                </a:solidFill>
                <a:latin typeface="Arial"/>
                <a:cs typeface="Arial"/>
              </a:rPr>
              <a:t> </a:t>
            </a:r>
            <a:r>
              <a:rPr sz="2355" dirty="0">
                <a:solidFill>
                  <a:srgbClr val="5E5E5E"/>
                </a:solidFill>
                <a:latin typeface="Arial"/>
                <a:cs typeface="Arial"/>
              </a:rPr>
              <a:t>step</a:t>
            </a:r>
            <a:r>
              <a:rPr sz="2355" spc="-11" dirty="0">
                <a:solidFill>
                  <a:srgbClr val="5E5E5E"/>
                </a:solidFill>
                <a:latin typeface="Arial"/>
                <a:cs typeface="Arial"/>
              </a:rPr>
              <a:t> </a:t>
            </a:r>
            <a:r>
              <a:rPr sz="2355" dirty="0">
                <a:solidFill>
                  <a:srgbClr val="5E5E5E"/>
                </a:solidFill>
                <a:latin typeface="Arial"/>
                <a:cs typeface="Arial"/>
              </a:rPr>
              <a:t>is</a:t>
            </a:r>
            <a:r>
              <a:rPr sz="2355" spc="77" dirty="0">
                <a:solidFill>
                  <a:srgbClr val="5E5E5E"/>
                </a:solidFill>
                <a:latin typeface="Arial"/>
                <a:cs typeface="Arial"/>
              </a:rPr>
              <a:t> </a:t>
            </a:r>
            <a:r>
              <a:rPr sz="2355" dirty="0">
                <a:solidFill>
                  <a:srgbClr val="5E5E5E"/>
                </a:solidFill>
                <a:latin typeface="Arial"/>
                <a:cs typeface="Arial"/>
              </a:rPr>
              <a:t>to</a:t>
            </a:r>
            <a:r>
              <a:rPr sz="2355" spc="-11" dirty="0">
                <a:solidFill>
                  <a:srgbClr val="5E5E5E"/>
                </a:solidFill>
                <a:latin typeface="Arial"/>
                <a:cs typeface="Arial"/>
              </a:rPr>
              <a:t> </a:t>
            </a:r>
            <a:r>
              <a:rPr sz="2355" dirty="0">
                <a:solidFill>
                  <a:srgbClr val="5E5E5E"/>
                </a:solidFill>
                <a:latin typeface="Arial"/>
                <a:cs typeface="Arial"/>
              </a:rPr>
              <a:t>generate</a:t>
            </a:r>
            <a:r>
              <a:rPr sz="2355" spc="98" dirty="0">
                <a:solidFill>
                  <a:srgbClr val="5E5E5E"/>
                </a:solidFill>
                <a:latin typeface="Arial"/>
                <a:cs typeface="Arial"/>
              </a:rPr>
              <a:t> </a:t>
            </a:r>
            <a:r>
              <a:rPr sz="2355" dirty="0">
                <a:solidFill>
                  <a:srgbClr val="5E5E5E"/>
                </a:solidFill>
                <a:latin typeface="Arial"/>
                <a:cs typeface="Arial"/>
              </a:rPr>
              <a:t>knowledge.</a:t>
            </a:r>
            <a:r>
              <a:rPr sz="2355" spc="70" dirty="0">
                <a:solidFill>
                  <a:srgbClr val="5E5E5E"/>
                </a:solidFill>
                <a:latin typeface="Arial"/>
                <a:cs typeface="Arial"/>
              </a:rPr>
              <a:t> </a:t>
            </a:r>
            <a:r>
              <a:rPr sz="2355" dirty="0">
                <a:solidFill>
                  <a:srgbClr val="5E5E5E"/>
                </a:solidFill>
                <a:latin typeface="Arial"/>
                <a:cs typeface="Arial"/>
              </a:rPr>
              <a:t>Below</a:t>
            </a:r>
            <a:r>
              <a:rPr sz="2355" spc="74" dirty="0">
                <a:solidFill>
                  <a:srgbClr val="5E5E5E"/>
                </a:solidFill>
                <a:latin typeface="Arial"/>
                <a:cs typeface="Arial"/>
              </a:rPr>
              <a:t> </a:t>
            </a:r>
            <a:r>
              <a:rPr sz="2355" dirty="0">
                <a:solidFill>
                  <a:srgbClr val="5E5E5E"/>
                </a:solidFill>
                <a:latin typeface="Arial"/>
                <a:cs typeface="Arial"/>
              </a:rPr>
              <a:t>is</a:t>
            </a:r>
            <a:r>
              <a:rPr sz="2355" spc="18" dirty="0">
                <a:solidFill>
                  <a:srgbClr val="5E5E5E"/>
                </a:solidFill>
                <a:latin typeface="Arial"/>
                <a:cs typeface="Arial"/>
              </a:rPr>
              <a:t> </a:t>
            </a:r>
            <a:r>
              <a:rPr sz="2355" spc="-18" dirty="0">
                <a:solidFill>
                  <a:srgbClr val="5E5E5E"/>
                </a:solidFill>
                <a:latin typeface="Arial"/>
                <a:cs typeface="Arial"/>
              </a:rPr>
              <a:t>an </a:t>
            </a:r>
            <a:r>
              <a:rPr sz="2355" dirty="0">
                <a:solidFill>
                  <a:srgbClr val="5E5E5E"/>
                </a:solidFill>
                <a:latin typeface="Arial"/>
                <a:cs typeface="Arial"/>
              </a:rPr>
              <a:t>example</a:t>
            </a:r>
            <a:r>
              <a:rPr sz="2355" spc="84" dirty="0">
                <a:solidFill>
                  <a:srgbClr val="5E5E5E"/>
                </a:solidFill>
                <a:latin typeface="Arial"/>
                <a:cs typeface="Arial"/>
              </a:rPr>
              <a:t> </a:t>
            </a:r>
            <a:r>
              <a:rPr sz="2355" dirty="0">
                <a:solidFill>
                  <a:srgbClr val="5E5E5E"/>
                </a:solidFill>
                <a:latin typeface="Arial"/>
                <a:cs typeface="Arial"/>
              </a:rPr>
              <a:t>of</a:t>
            </a:r>
            <a:r>
              <a:rPr sz="2355" spc="14" dirty="0">
                <a:solidFill>
                  <a:srgbClr val="5E5E5E"/>
                </a:solidFill>
                <a:latin typeface="Arial"/>
                <a:cs typeface="Arial"/>
              </a:rPr>
              <a:t> </a:t>
            </a:r>
            <a:r>
              <a:rPr sz="2355" dirty="0">
                <a:solidFill>
                  <a:srgbClr val="5E5E5E"/>
                </a:solidFill>
                <a:latin typeface="Arial"/>
                <a:cs typeface="Arial"/>
              </a:rPr>
              <a:t>how</a:t>
            </a:r>
            <a:r>
              <a:rPr sz="2355" spc="67" dirty="0">
                <a:solidFill>
                  <a:srgbClr val="5E5E5E"/>
                </a:solidFill>
                <a:latin typeface="Arial"/>
                <a:cs typeface="Arial"/>
              </a:rPr>
              <a:t> </a:t>
            </a:r>
            <a:r>
              <a:rPr sz="2355" dirty="0">
                <a:solidFill>
                  <a:srgbClr val="5E5E5E"/>
                </a:solidFill>
                <a:latin typeface="Arial"/>
                <a:cs typeface="Arial"/>
              </a:rPr>
              <a:t>to</a:t>
            </a:r>
            <a:r>
              <a:rPr sz="2355" spc="-14" dirty="0">
                <a:solidFill>
                  <a:srgbClr val="5E5E5E"/>
                </a:solidFill>
                <a:latin typeface="Arial"/>
                <a:cs typeface="Arial"/>
              </a:rPr>
              <a:t> </a:t>
            </a:r>
            <a:r>
              <a:rPr sz="2355" dirty="0">
                <a:solidFill>
                  <a:srgbClr val="5E5E5E"/>
                </a:solidFill>
                <a:latin typeface="Arial"/>
                <a:cs typeface="Arial"/>
              </a:rPr>
              <a:t>generate</a:t>
            </a:r>
            <a:r>
              <a:rPr sz="2355" spc="88" dirty="0">
                <a:solidFill>
                  <a:srgbClr val="5E5E5E"/>
                </a:solidFill>
                <a:latin typeface="Arial"/>
                <a:cs typeface="Arial"/>
              </a:rPr>
              <a:t> </a:t>
            </a:r>
            <a:r>
              <a:rPr sz="2355" dirty="0">
                <a:solidFill>
                  <a:srgbClr val="5E5E5E"/>
                </a:solidFill>
                <a:latin typeface="Arial"/>
                <a:cs typeface="Arial"/>
              </a:rPr>
              <a:t>the</a:t>
            </a:r>
            <a:r>
              <a:rPr sz="2355" spc="-18" dirty="0">
                <a:solidFill>
                  <a:srgbClr val="5E5E5E"/>
                </a:solidFill>
                <a:latin typeface="Arial"/>
                <a:cs typeface="Arial"/>
              </a:rPr>
              <a:t> </a:t>
            </a:r>
            <a:r>
              <a:rPr sz="2355" dirty="0">
                <a:solidFill>
                  <a:srgbClr val="5E5E5E"/>
                </a:solidFill>
                <a:latin typeface="Arial"/>
                <a:cs typeface="Arial"/>
              </a:rPr>
              <a:t>knowledge</a:t>
            </a:r>
            <a:r>
              <a:rPr sz="2355" spc="112" dirty="0">
                <a:solidFill>
                  <a:srgbClr val="5E5E5E"/>
                </a:solidFill>
                <a:latin typeface="Arial"/>
                <a:cs typeface="Arial"/>
              </a:rPr>
              <a:t> </a:t>
            </a:r>
            <a:r>
              <a:rPr sz="2355" spc="-7" dirty="0">
                <a:solidFill>
                  <a:srgbClr val="5E5E5E"/>
                </a:solidFill>
                <a:latin typeface="Arial"/>
                <a:cs typeface="Arial"/>
              </a:rPr>
              <a:t>samples</a:t>
            </a:r>
            <a:endParaRPr sz="2355">
              <a:latin typeface="Arial"/>
              <a:cs typeface="Arial"/>
            </a:endParaRPr>
          </a:p>
        </p:txBody>
      </p:sp>
      <p:grpSp>
        <p:nvGrpSpPr>
          <p:cNvPr id="4" name="object 4"/>
          <p:cNvGrpSpPr/>
          <p:nvPr/>
        </p:nvGrpSpPr>
        <p:grpSpPr>
          <a:xfrm>
            <a:off x="898506" y="1903631"/>
            <a:ext cx="7351365" cy="2664172"/>
            <a:chOff x="1277874" y="2707386"/>
            <a:chExt cx="10455275" cy="3789045"/>
          </a:xfrm>
        </p:grpSpPr>
        <p:sp>
          <p:nvSpPr>
            <p:cNvPr id="5" name="object 5"/>
            <p:cNvSpPr/>
            <p:nvPr/>
          </p:nvSpPr>
          <p:spPr>
            <a:xfrm>
              <a:off x="1304924" y="2734310"/>
              <a:ext cx="10391775" cy="3725545"/>
            </a:xfrm>
            <a:custGeom>
              <a:avLst/>
              <a:gdLst/>
              <a:ahLst/>
              <a:cxnLst/>
              <a:rect l="l" t="t" r="r" b="b"/>
              <a:pathLst>
                <a:path w="10391775" h="3725545">
                  <a:moveTo>
                    <a:pt x="10285476" y="126"/>
                  </a:moveTo>
                  <a:lnTo>
                    <a:pt x="10259060" y="0"/>
                  </a:lnTo>
                  <a:lnTo>
                    <a:pt x="105918" y="126"/>
                  </a:lnTo>
                  <a:lnTo>
                    <a:pt x="84709" y="889"/>
                  </a:lnTo>
                  <a:lnTo>
                    <a:pt x="14224" y="38862"/>
                  </a:lnTo>
                  <a:lnTo>
                    <a:pt x="762" y="84836"/>
                  </a:lnTo>
                  <a:lnTo>
                    <a:pt x="0" y="106045"/>
                  </a:lnTo>
                  <a:lnTo>
                    <a:pt x="0" y="3618992"/>
                  </a:lnTo>
                  <a:lnTo>
                    <a:pt x="2666" y="3657092"/>
                  </a:lnTo>
                  <a:lnTo>
                    <a:pt x="25146" y="3699764"/>
                  </a:lnTo>
                  <a:lnTo>
                    <a:pt x="67818" y="3722370"/>
                  </a:lnTo>
                  <a:lnTo>
                    <a:pt x="105918" y="3724910"/>
                  </a:lnTo>
                  <a:lnTo>
                    <a:pt x="10259060" y="3725037"/>
                  </a:lnTo>
                  <a:lnTo>
                    <a:pt x="10306685" y="3724275"/>
                  </a:lnTo>
                  <a:lnTo>
                    <a:pt x="10352532" y="3710686"/>
                  </a:lnTo>
                  <a:lnTo>
                    <a:pt x="10384917" y="3670300"/>
                  </a:lnTo>
                  <a:lnTo>
                    <a:pt x="10391267" y="3618992"/>
                  </a:lnTo>
                  <a:lnTo>
                    <a:pt x="10391267" y="106045"/>
                  </a:lnTo>
                  <a:lnTo>
                    <a:pt x="10390632" y="84836"/>
                  </a:lnTo>
                  <a:lnTo>
                    <a:pt x="10377170" y="38862"/>
                  </a:lnTo>
                  <a:lnTo>
                    <a:pt x="10336784" y="6476"/>
                  </a:lnTo>
                  <a:lnTo>
                    <a:pt x="10285476" y="126"/>
                  </a:lnTo>
                  <a:close/>
                </a:path>
              </a:pathLst>
            </a:custGeom>
            <a:solidFill>
              <a:srgbClr val="F1F1F1"/>
            </a:solidFill>
          </p:spPr>
          <p:txBody>
            <a:bodyPr wrap="square" lIns="0" tIns="0" rIns="0" bIns="0" rtlCol="0"/>
            <a:lstStyle/>
            <a:p>
              <a:endParaRPr sz="1125"/>
            </a:p>
          </p:txBody>
        </p:sp>
        <p:sp>
          <p:nvSpPr>
            <p:cNvPr id="6" name="object 6"/>
            <p:cNvSpPr/>
            <p:nvPr/>
          </p:nvSpPr>
          <p:spPr>
            <a:xfrm>
              <a:off x="1309623" y="2739136"/>
              <a:ext cx="10391775" cy="3725545"/>
            </a:xfrm>
            <a:custGeom>
              <a:avLst/>
              <a:gdLst/>
              <a:ahLst/>
              <a:cxnLst/>
              <a:rect l="l" t="t" r="r" b="b"/>
              <a:pathLst>
                <a:path w="10391775" h="3725545">
                  <a:moveTo>
                    <a:pt x="132460" y="0"/>
                  </a:moveTo>
                  <a:lnTo>
                    <a:pt x="10259314" y="0"/>
                  </a:lnTo>
                  <a:lnTo>
                    <a:pt x="10285603" y="127"/>
                  </a:lnTo>
                  <a:lnTo>
                    <a:pt x="10323703" y="2667"/>
                  </a:lnTo>
                  <a:lnTo>
                    <a:pt x="10366375" y="25273"/>
                  </a:lnTo>
                  <a:lnTo>
                    <a:pt x="10388854" y="67945"/>
                  </a:lnTo>
                  <a:lnTo>
                    <a:pt x="10391521" y="106045"/>
                  </a:lnTo>
                  <a:lnTo>
                    <a:pt x="10391648" y="132334"/>
                  </a:lnTo>
                  <a:lnTo>
                    <a:pt x="10391648" y="3592576"/>
                  </a:lnTo>
                  <a:lnTo>
                    <a:pt x="10390759" y="3640201"/>
                  </a:lnTo>
                  <a:lnTo>
                    <a:pt x="10377297" y="3686175"/>
                  </a:lnTo>
                  <a:lnTo>
                    <a:pt x="10336911" y="3718433"/>
                  </a:lnTo>
                  <a:lnTo>
                    <a:pt x="10285603" y="3724910"/>
                  </a:lnTo>
                  <a:lnTo>
                    <a:pt x="10259314" y="3725037"/>
                  </a:lnTo>
                  <a:lnTo>
                    <a:pt x="132460" y="3725037"/>
                  </a:lnTo>
                  <a:lnTo>
                    <a:pt x="84835" y="3724148"/>
                  </a:lnTo>
                  <a:lnTo>
                    <a:pt x="38862" y="3710686"/>
                  </a:lnTo>
                  <a:lnTo>
                    <a:pt x="6603" y="3670300"/>
                  </a:lnTo>
                  <a:lnTo>
                    <a:pt x="126" y="3618992"/>
                  </a:lnTo>
                  <a:lnTo>
                    <a:pt x="0" y="3592576"/>
                  </a:lnTo>
                  <a:lnTo>
                    <a:pt x="0" y="132334"/>
                  </a:lnTo>
                  <a:lnTo>
                    <a:pt x="888" y="84836"/>
                  </a:lnTo>
                  <a:lnTo>
                    <a:pt x="14350" y="38862"/>
                  </a:lnTo>
                  <a:lnTo>
                    <a:pt x="54737" y="6477"/>
                  </a:lnTo>
                  <a:lnTo>
                    <a:pt x="106044" y="127"/>
                  </a:lnTo>
                  <a:lnTo>
                    <a:pt x="132460" y="0"/>
                  </a:lnTo>
                  <a:close/>
                </a:path>
              </a:pathLst>
            </a:custGeom>
            <a:ln w="63498">
              <a:solidFill>
                <a:srgbClr val="6C6BE7"/>
              </a:solidFill>
            </a:ln>
          </p:spPr>
          <p:txBody>
            <a:bodyPr wrap="square" lIns="0" tIns="0" rIns="0" bIns="0" rtlCol="0"/>
            <a:lstStyle/>
            <a:p>
              <a:endParaRPr sz="1125"/>
            </a:p>
          </p:txBody>
        </p:sp>
      </p:grpSp>
      <p:sp>
        <p:nvSpPr>
          <p:cNvPr id="7" name="object 7"/>
          <p:cNvSpPr txBox="1"/>
          <p:nvPr/>
        </p:nvSpPr>
        <p:spPr>
          <a:xfrm>
            <a:off x="1177825" y="1967880"/>
            <a:ext cx="6841480" cy="2362427"/>
          </a:xfrm>
          <a:prstGeom prst="rect">
            <a:avLst/>
          </a:prstGeom>
        </p:spPr>
        <p:txBody>
          <a:bodyPr vert="horz" wrap="square" lIns="0" tIns="11162" rIns="0" bIns="0" rtlCol="0">
            <a:spAutoFit/>
          </a:bodyPr>
          <a:lstStyle/>
          <a:p>
            <a:pPr marL="8929">
              <a:lnSpc>
                <a:spcPts val="1431"/>
              </a:lnSpc>
              <a:spcBef>
                <a:spcPts val="88"/>
              </a:spcBef>
            </a:pPr>
            <a:r>
              <a:rPr sz="1195" dirty="0">
                <a:latin typeface="Courier New"/>
                <a:cs typeface="Courier New"/>
              </a:rPr>
              <a:t>Input:</a:t>
            </a:r>
            <a:r>
              <a:rPr sz="1195" spc="141" dirty="0">
                <a:latin typeface="Courier New"/>
                <a:cs typeface="Courier New"/>
              </a:rPr>
              <a:t> </a:t>
            </a:r>
            <a:r>
              <a:rPr sz="1195" dirty="0">
                <a:latin typeface="Courier New"/>
                <a:cs typeface="Courier New"/>
              </a:rPr>
              <a:t>Greece</a:t>
            </a:r>
            <a:r>
              <a:rPr sz="1195" spc="151" dirty="0">
                <a:latin typeface="Courier New"/>
                <a:cs typeface="Courier New"/>
              </a:rPr>
              <a:t> </a:t>
            </a:r>
            <a:r>
              <a:rPr sz="1195" dirty="0">
                <a:latin typeface="Courier New"/>
                <a:cs typeface="Courier New"/>
              </a:rPr>
              <a:t>is</a:t>
            </a:r>
            <a:r>
              <a:rPr sz="1195" spc="151" dirty="0">
                <a:latin typeface="Courier New"/>
                <a:cs typeface="Courier New"/>
              </a:rPr>
              <a:t> </a:t>
            </a:r>
            <a:r>
              <a:rPr sz="1195" dirty="0">
                <a:latin typeface="Courier New"/>
                <a:cs typeface="Courier New"/>
              </a:rPr>
              <a:t>larger</a:t>
            </a:r>
            <a:r>
              <a:rPr sz="1195" spc="91" dirty="0">
                <a:latin typeface="Courier New"/>
                <a:cs typeface="Courier New"/>
              </a:rPr>
              <a:t> </a:t>
            </a:r>
            <a:r>
              <a:rPr sz="1195" dirty="0">
                <a:latin typeface="Courier New"/>
                <a:cs typeface="Courier New"/>
              </a:rPr>
              <a:t>than</a:t>
            </a:r>
            <a:r>
              <a:rPr sz="1195" spc="151" dirty="0">
                <a:latin typeface="Courier New"/>
                <a:cs typeface="Courier New"/>
              </a:rPr>
              <a:t> </a:t>
            </a:r>
            <a:r>
              <a:rPr sz="1195" spc="-7" dirty="0">
                <a:latin typeface="Courier New"/>
                <a:cs typeface="Courier New"/>
              </a:rPr>
              <a:t>mexico.</a:t>
            </a:r>
            <a:endParaRPr sz="1195">
              <a:latin typeface="Courier New"/>
              <a:cs typeface="Courier New"/>
            </a:endParaRPr>
          </a:p>
          <a:p>
            <a:pPr marL="8929" marR="125904">
              <a:lnSpc>
                <a:spcPts val="1266"/>
              </a:lnSpc>
              <a:spcBef>
                <a:spcPts val="179"/>
              </a:spcBef>
            </a:pPr>
            <a:r>
              <a:rPr sz="1195" dirty="0">
                <a:latin typeface="Courier New"/>
                <a:cs typeface="Courier New"/>
              </a:rPr>
              <a:t>Knowledge:</a:t>
            </a:r>
            <a:r>
              <a:rPr sz="1195" spc="158" dirty="0">
                <a:latin typeface="Courier New"/>
                <a:cs typeface="Courier New"/>
              </a:rPr>
              <a:t> </a:t>
            </a:r>
            <a:r>
              <a:rPr sz="1195" dirty="0">
                <a:latin typeface="Courier New"/>
                <a:cs typeface="Courier New"/>
              </a:rPr>
              <a:t>Greece</a:t>
            </a:r>
            <a:r>
              <a:rPr sz="1195" spc="169" dirty="0">
                <a:latin typeface="Courier New"/>
                <a:cs typeface="Courier New"/>
              </a:rPr>
              <a:t> </a:t>
            </a:r>
            <a:r>
              <a:rPr sz="1195" dirty="0">
                <a:latin typeface="Courier New"/>
                <a:cs typeface="Courier New"/>
              </a:rPr>
              <a:t>is</a:t>
            </a:r>
            <a:r>
              <a:rPr sz="1195" spc="169" dirty="0">
                <a:latin typeface="Courier New"/>
                <a:cs typeface="Courier New"/>
              </a:rPr>
              <a:t> </a:t>
            </a:r>
            <a:r>
              <a:rPr sz="1195" dirty="0">
                <a:latin typeface="Courier New"/>
                <a:cs typeface="Courier New"/>
              </a:rPr>
              <a:t>approximately</a:t>
            </a:r>
            <a:r>
              <a:rPr sz="1195" spc="176" dirty="0">
                <a:latin typeface="Courier New"/>
                <a:cs typeface="Courier New"/>
              </a:rPr>
              <a:t> </a:t>
            </a:r>
            <a:r>
              <a:rPr sz="1195" dirty="0">
                <a:latin typeface="Courier New"/>
                <a:cs typeface="Courier New"/>
              </a:rPr>
              <a:t>131,957</a:t>
            </a:r>
            <a:r>
              <a:rPr sz="1195" spc="161" dirty="0">
                <a:latin typeface="Courier New"/>
                <a:cs typeface="Courier New"/>
              </a:rPr>
              <a:t> </a:t>
            </a:r>
            <a:r>
              <a:rPr sz="1195" dirty="0">
                <a:latin typeface="Courier New"/>
                <a:cs typeface="Courier New"/>
              </a:rPr>
              <a:t>sq</a:t>
            </a:r>
            <a:r>
              <a:rPr sz="1195" spc="112" dirty="0">
                <a:latin typeface="Courier New"/>
                <a:cs typeface="Courier New"/>
              </a:rPr>
              <a:t> </a:t>
            </a:r>
            <a:r>
              <a:rPr sz="1195" dirty="0">
                <a:latin typeface="Courier New"/>
                <a:cs typeface="Courier New"/>
              </a:rPr>
              <a:t>km,</a:t>
            </a:r>
            <a:r>
              <a:rPr sz="1195" spc="169" dirty="0">
                <a:latin typeface="Courier New"/>
                <a:cs typeface="Courier New"/>
              </a:rPr>
              <a:t> </a:t>
            </a:r>
            <a:r>
              <a:rPr sz="1195" dirty="0">
                <a:latin typeface="Courier New"/>
                <a:cs typeface="Courier New"/>
              </a:rPr>
              <a:t>while</a:t>
            </a:r>
            <a:r>
              <a:rPr sz="1195" spc="169" dirty="0">
                <a:latin typeface="Courier New"/>
                <a:cs typeface="Courier New"/>
              </a:rPr>
              <a:t> </a:t>
            </a:r>
            <a:r>
              <a:rPr sz="1195" dirty="0">
                <a:latin typeface="Courier New"/>
                <a:cs typeface="Courier New"/>
              </a:rPr>
              <a:t>Mexico</a:t>
            </a:r>
            <a:r>
              <a:rPr sz="1195" spc="112" dirty="0">
                <a:latin typeface="Courier New"/>
                <a:cs typeface="Courier New"/>
              </a:rPr>
              <a:t> </a:t>
            </a:r>
            <a:r>
              <a:rPr sz="1195" spc="-18" dirty="0">
                <a:latin typeface="Courier New"/>
                <a:cs typeface="Courier New"/>
              </a:rPr>
              <a:t>is </a:t>
            </a:r>
            <a:r>
              <a:rPr sz="1195" dirty="0">
                <a:latin typeface="Courier New"/>
                <a:cs typeface="Courier New"/>
              </a:rPr>
              <a:t>approximately</a:t>
            </a:r>
            <a:r>
              <a:rPr sz="1195" spc="155" dirty="0">
                <a:latin typeface="Courier New"/>
                <a:cs typeface="Courier New"/>
              </a:rPr>
              <a:t> </a:t>
            </a:r>
            <a:r>
              <a:rPr sz="1195" dirty="0">
                <a:latin typeface="Courier New"/>
                <a:cs typeface="Courier New"/>
              </a:rPr>
              <a:t>1,964,375</a:t>
            </a:r>
            <a:r>
              <a:rPr sz="1195" spc="176" dirty="0">
                <a:latin typeface="Courier New"/>
                <a:cs typeface="Courier New"/>
              </a:rPr>
              <a:t> </a:t>
            </a:r>
            <a:r>
              <a:rPr sz="1195" dirty="0">
                <a:latin typeface="Courier New"/>
                <a:cs typeface="Courier New"/>
              </a:rPr>
              <a:t>sq</a:t>
            </a:r>
            <a:r>
              <a:rPr sz="1195" spc="172" dirty="0">
                <a:latin typeface="Courier New"/>
                <a:cs typeface="Courier New"/>
              </a:rPr>
              <a:t> </a:t>
            </a:r>
            <a:r>
              <a:rPr sz="1195" dirty="0">
                <a:latin typeface="Courier New"/>
                <a:cs typeface="Courier New"/>
              </a:rPr>
              <a:t>km,</a:t>
            </a:r>
            <a:r>
              <a:rPr sz="1195" spc="172" dirty="0">
                <a:latin typeface="Courier New"/>
                <a:cs typeface="Courier New"/>
              </a:rPr>
              <a:t> </a:t>
            </a:r>
            <a:r>
              <a:rPr sz="1195" dirty="0">
                <a:latin typeface="Courier New"/>
                <a:cs typeface="Courier New"/>
              </a:rPr>
              <a:t>making</a:t>
            </a:r>
            <a:r>
              <a:rPr sz="1195" spc="176" dirty="0">
                <a:latin typeface="Courier New"/>
                <a:cs typeface="Courier New"/>
              </a:rPr>
              <a:t> </a:t>
            </a:r>
            <a:r>
              <a:rPr sz="1195" dirty="0">
                <a:latin typeface="Courier New"/>
                <a:cs typeface="Courier New"/>
              </a:rPr>
              <a:t>Mexico</a:t>
            </a:r>
            <a:r>
              <a:rPr sz="1195" spc="112" dirty="0">
                <a:latin typeface="Courier New"/>
                <a:cs typeface="Courier New"/>
              </a:rPr>
              <a:t> </a:t>
            </a:r>
            <a:r>
              <a:rPr sz="1195" dirty="0">
                <a:latin typeface="Courier New"/>
                <a:cs typeface="Courier New"/>
              </a:rPr>
              <a:t>1,389%</a:t>
            </a:r>
            <a:r>
              <a:rPr sz="1195" spc="165" dirty="0">
                <a:latin typeface="Courier New"/>
                <a:cs typeface="Courier New"/>
              </a:rPr>
              <a:t> </a:t>
            </a:r>
            <a:r>
              <a:rPr sz="1195" dirty="0">
                <a:latin typeface="Courier New"/>
                <a:cs typeface="Courier New"/>
              </a:rPr>
              <a:t>larger</a:t>
            </a:r>
            <a:r>
              <a:rPr sz="1195" spc="172" dirty="0">
                <a:latin typeface="Courier New"/>
                <a:cs typeface="Courier New"/>
              </a:rPr>
              <a:t> </a:t>
            </a:r>
            <a:r>
              <a:rPr sz="1195" dirty="0">
                <a:latin typeface="Courier New"/>
                <a:cs typeface="Courier New"/>
              </a:rPr>
              <a:t>than</a:t>
            </a:r>
            <a:r>
              <a:rPr sz="1195" spc="112" dirty="0">
                <a:latin typeface="Courier New"/>
                <a:cs typeface="Courier New"/>
              </a:rPr>
              <a:t> </a:t>
            </a:r>
            <a:r>
              <a:rPr sz="1195" spc="-7" dirty="0">
                <a:latin typeface="Courier New"/>
                <a:cs typeface="Courier New"/>
              </a:rPr>
              <a:t>Greece.</a:t>
            </a:r>
            <a:endParaRPr sz="1195">
              <a:latin typeface="Courier New"/>
              <a:cs typeface="Courier New"/>
            </a:endParaRPr>
          </a:p>
          <a:p>
            <a:pPr marL="8929">
              <a:spcBef>
                <a:spcPts val="1034"/>
              </a:spcBef>
            </a:pPr>
            <a:r>
              <a:rPr sz="1195" spc="-18" dirty="0">
                <a:latin typeface="Courier New"/>
                <a:cs typeface="Courier New"/>
              </a:rPr>
              <a:t>...</a:t>
            </a:r>
            <a:endParaRPr sz="1195">
              <a:latin typeface="Courier New"/>
              <a:cs typeface="Courier New"/>
            </a:endParaRPr>
          </a:p>
          <a:p>
            <a:pPr marL="8929">
              <a:lnSpc>
                <a:spcPts val="1406"/>
              </a:lnSpc>
              <a:spcBef>
                <a:spcPts val="995"/>
              </a:spcBef>
            </a:pPr>
            <a:r>
              <a:rPr sz="1195" dirty="0">
                <a:latin typeface="Courier New"/>
                <a:cs typeface="Courier New"/>
              </a:rPr>
              <a:t>Input:</a:t>
            </a:r>
            <a:r>
              <a:rPr sz="1195" spc="60" dirty="0">
                <a:latin typeface="Courier New"/>
                <a:cs typeface="Courier New"/>
              </a:rPr>
              <a:t> </a:t>
            </a:r>
            <a:r>
              <a:rPr sz="1195" dirty="0">
                <a:latin typeface="Courier New"/>
                <a:cs typeface="Courier New"/>
              </a:rPr>
              <a:t>A</a:t>
            </a:r>
            <a:r>
              <a:rPr sz="1195" spc="67" dirty="0">
                <a:latin typeface="Courier New"/>
                <a:cs typeface="Courier New"/>
              </a:rPr>
              <a:t> </a:t>
            </a:r>
            <a:r>
              <a:rPr sz="1195" dirty="0">
                <a:latin typeface="Courier New"/>
                <a:cs typeface="Courier New"/>
              </a:rPr>
              <a:t>rock</a:t>
            </a:r>
            <a:r>
              <a:rPr sz="1195" spc="70" dirty="0">
                <a:latin typeface="Courier New"/>
                <a:cs typeface="Courier New"/>
              </a:rPr>
              <a:t> </a:t>
            </a:r>
            <a:r>
              <a:rPr sz="1195" dirty="0">
                <a:latin typeface="Courier New"/>
                <a:cs typeface="Courier New"/>
              </a:rPr>
              <a:t>is</a:t>
            </a:r>
            <a:r>
              <a:rPr sz="1195" spc="123" dirty="0">
                <a:latin typeface="Courier New"/>
                <a:cs typeface="Courier New"/>
              </a:rPr>
              <a:t> </a:t>
            </a:r>
            <a:r>
              <a:rPr sz="1195" dirty="0">
                <a:latin typeface="Courier New"/>
                <a:cs typeface="Courier New"/>
              </a:rPr>
              <a:t>the</a:t>
            </a:r>
            <a:r>
              <a:rPr sz="1195" spc="70" dirty="0">
                <a:latin typeface="Courier New"/>
                <a:cs typeface="Courier New"/>
              </a:rPr>
              <a:t> </a:t>
            </a:r>
            <a:r>
              <a:rPr sz="1195" dirty="0">
                <a:latin typeface="Courier New"/>
                <a:cs typeface="Courier New"/>
              </a:rPr>
              <a:t>same</a:t>
            </a:r>
            <a:r>
              <a:rPr sz="1195" spc="127" dirty="0">
                <a:latin typeface="Courier New"/>
                <a:cs typeface="Courier New"/>
              </a:rPr>
              <a:t> </a:t>
            </a:r>
            <a:r>
              <a:rPr sz="1195" dirty="0">
                <a:latin typeface="Courier New"/>
                <a:cs typeface="Courier New"/>
              </a:rPr>
              <a:t>size</a:t>
            </a:r>
            <a:r>
              <a:rPr sz="1195" spc="120" dirty="0">
                <a:latin typeface="Courier New"/>
                <a:cs typeface="Courier New"/>
              </a:rPr>
              <a:t> </a:t>
            </a:r>
            <a:r>
              <a:rPr sz="1195" dirty="0">
                <a:latin typeface="Courier New"/>
                <a:cs typeface="Courier New"/>
              </a:rPr>
              <a:t>as</a:t>
            </a:r>
            <a:r>
              <a:rPr sz="1195" spc="70" dirty="0">
                <a:latin typeface="Courier New"/>
                <a:cs typeface="Courier New"/>
              </a:rPr>
              <a:t> </a:t>
            </a:r>
            <a:r>
              <a:rPr sz="1195" dirty="0">
                <a:latin typeface="Courier New"/>
                <a:cs typeface="Courier New"/>
              </a:rPr>
              <a:t>a</a:t>
            </a:r>
            <a:r>
              <a:rPr sz="1195" spc="70" dirty="0">
                <a:latin typeface="Courier New"/>
                <a:cs typeface="Courier New"/>
              </a:rPr>
              <a:t> </a:t>
            </a:r>
            <a:r>
              <a:rPr sz="1195" spc="-7" dirty="0">
                <a:latin typeface="Courier New"/>
                <a:cs typeface="Courier New"/>
              </a:rPr>
              <a:t>pebble.</a:t>
            </a:r>
            <a:endParaRPr sz="1195">
              <a:latin typeface="Courier New"/>
              <a:cs typeface="Courier New"/>
            </a:endParaRPr>
          </a:p>
          <a:p>
            <a:pPr marL="8929" marR="3572">
              <a:lnSpc>
                <a:spcPct val="87000"/>
              </a:lnSpc>
              <a:spcBef>
                <a:spcPts val="158"/>
              </a:spcBef>
            </a:pPr>
            <a:r>
              <a:rPr sz="1195" dirty="0">
                <a:latin typeface="Courier New"/>
                <a:cs typeface="Courier New"/>
              </a:rPr>
              <a:t>Knowledge:</a:t>
            </a:r>
            <a:r>
              <a:rPr sz="1195" spc="186" dirty="0">
                <a:latin typeface="Courier New"/>
                <a:cs typeface="Courier New"/>
              </a:rPr>
              <a:t> </a:t>
            </a:r>
            <a:r>
              <a:rPr sz="1195" dirty="0">
                <a:latin typeface="Courier New"/>
                <a:cs typeface="Courier New"/>
              </a:rPr>
              <a:t>A</a:t>
            </a:r>
            <a:r>
              <a:rPr sz="1195" spc="183" dirty="0">
                <a:latin typeface="Courier New"/>
                <a:cs typeface="Courier New"/>
              </a:rPr>
              <a:t> </a:t>
            </a:r>
            <a:r>
              <a:rPr sz="1195" dirty="0">
                <a:latin typeface="Courier New"/>
                <a:cs typeface="Courier New"/>
              </a:rPr>
              <a:t>pebble</a:t>
            </a:r>
            <a:r>
              <a:rPr sz="1195" spc="179" dirty="0">
                <a:latin typeface="Courier New"/>
                <a:cs typeface="Courier New"/>
              </a:rPr>
              <a:t> </a:t>
            </a:r>
            <a:r>
              <a:rPr sz="1195" dirty="0">
                <a:latin typeface="Courier New"/>
                <a:cs typeface="Courier New"/>
              </a:rPr>
              <a:t>is</a:t>
            </a:r>
            <a:r>
              <a:rPr sz="1195" spc="186" dirty="0">
                <a:latin typeface="Courier New"/>
                <a:cs typeface="Courier New"/>
              </a:rPr>
              <a:t> </a:t>
            </a:r>
            <a:r>
              <a:rPr sz="1195" dirty="0">
                <a:latin typeface="Courier New"/>
                <a:cs typeface="Courier New"/>
              </a:rPr>
              <a:t>a</a:t>
            </a:r>
            <a:r>
              <a:rPr sz="1195" spc="-42" dirty="0">
                <a:latin typeface="Courier New"/>
                <a:cs typeface="Courier New"/>
              </a:rPr>
              <a:t> </a:t>
            </a:r>
            <a:r>
              <a:rPr sz="1793" baseline="3267" dirty="0">
                <a:latin typeface="Courier New"/>
                <a:cs typeface="Courier New"/>
              </a:rPr>
              <a:t>clast</a:t>
            </a:r>
            <a:r>
              <a:rPr sz="1793" spc="285" baseline="3267" dirty="0">
                <a:latin typeface="Courier New"/>
                <a:cs typeface="Courier New"/>
              </a:rPr>
              <a:t> </a:t>
            </a:r>
            <a:r>
              <a:rPr sz="1195" dirty="0">
                <a:latin typeface="Courier New"/>
                <a:cs typeface="Courier New"/>
              </a:rPr>
              <a:t>of</a:t>
            </a:r>
            <a:r>
              <a:rPr sz="1195" spc="74" dirty="0">
                <a:latin typeface="Courier New"/>
                <a:cs typeface="Courier New"/>
              </a:rPr>
              <a:t> </a:t>
            </a:r>
            <a:r>
              <a:rPr sz="1195" dirty="0">
                <a:latin typeface="Courier New"/>
                <a:cs typeface="Courier New"/>
              </a:rPr>
              <a:t>rock</a:t>
            </a:r>
            <a:r>
              <a:rPr sz="1195" spc="77" dirty="0">
                <a:latin typeface="Courier New"/>
                <a:cs typeface="Courier New"/>
              </a:rPr>
              <a:t> </a:t>
            </a:r>
            <a:r>
              <a:rPr sz="1195" dirty="0">
                <a:latin typeface="Courier New"/>
                <a:cs typeface="Courier New"/>
              </a:rPr>
              <a:t>with</a:t>
            </a:r>
            <a:r>
              <a:rPr sz="1195" spc="130" dirty="0">
                <a:latin typeface="Courier New"/>
                <a:cs typeface="Courier New"/>
              </a:rPr>
              <a:t> </a:t>
            </a:r>
            <a:r>
              <a:rPr sz="1195" dirty="0">
                <a:latin typeface="Courier New"/>
                <a:cs typeface="Courier New"/>
              </a:rPr>
              <a:t>a</a:t>
            </a:r>
            <a:r>
              <a:rPr sz="1195" spc="74" dirty="0">
                <a:latin typeface="Courier New"/>
                <a:cs typeface="Courier New"/>
              </a:rPr>
              <a:t> </a:t>
            </a:r>
            <a:r>
              <a:rPr sz="1195" dirty="0">
                <a:latin typeface="Courier New"/>
                <a:cs typeface="Courier New"/>
              </a:rPr>
              <a:t>particle</a:t>
            </a:r>
            <a:r>
              <a:rPr sz="1195" spc="137" dirty="0">
                <a:latin typeface="Courier New"/>
                <a:cs typeface="Courier New"/>
              </a:rPr>
              <a:t> </a:t>
            </a:r>
            <a:r>
              <a:rPr sz="1195" dirty="0">
                <a:latin typeface="Courier New"/>
                <a:cs typeface="Courier New"/>
              </a:rPr>
              <a:t>size</a:t>
            </a:r>
            <a:r>
              <a:rPr sz="1195" spc="74" dirty="0">
                <a:latin typeface="Courier New"/>
                <a:cs typeface="Courier New"/>
              </a:rPr>
              <a:t> </a:t>
            </a:r>
            <a:r>
              <a:rPr sz="1195" dirty="0">
                <a:latin typeface="Courier New"/>
                <a:cs typeface="Courier New"/>
              </a:rPr>
              <a:t>of</a:t>
            </a:r>
            <a:r>
              <a:rPr sz="1195" spc="74" dirty="0">
                <a:latin typeface="Courier New"/>
                <a:cs typeface="Courier New"/>
              </a:rPr>
              <a:t> </a:t>
            </a:r>
            <a:r>
              <a:rPr sz="1195" dirty="0">
                <a:latin typeface="Courier New"/>
                <a:cs typeface="Courier New"/>
              </a:rPr>
              <a:t>4</a:t>
            </a:r>
            <a:r>
              <a:rPr sz="1195" spc="134" dirty="0">
                <a:latin typeface="Courier New"/>
                <a:cs typeface="Courier New"/>
              </a:rPr>
              <a:t> </a:t>
            </a:r>
            <a:r>
              <a:rPr sz="1195" dirty="0">
                <a:latin typeface="Courier New"/>
                <a:cs typeface="Courier New"/>
              </a:rPr>
              <a:t>to</a:t>
            </a:r>
            <a:r>
              <a:rPr sz="1195" spc="74" dirty="0">
                <a:latin typeface="Courier New"/>
                <a:cs typeface="Courier New"/>
              </a:rPr>
              <a:t> </a:t>
            </a:r>
            <a:r>
              <a:rPr sz="1195" spc="-18" dirty="0">
                <a:latin typeface="Courier New"/>
                <a:cs typeface="Courier New"/>
              </a:rPr>
              <a:t>64 </a:t>
            </a:r>
            <a:r>
              <a:rPr sz="1195" dirty="0">
                <a:latin typeface="Courier New"/>
                <a:cs typeface="Courier New"/>
              </a:rPr>
              <a:t>millimetres</a:t>
            </a:r>
            <a:r>
              <a:rPr sz="1195" spc="274" dirty="0">
                <a:latin typeface="Courier New"/>
                <a:cs typeface="Courier New"/>
              </a:rPr>
              <a:t> </a:t>
            </a:r>
            <a:r>
              <a:rPr sz="1195" dirty="0">
                <a:latin typeface="Courier New"/>
                <a:cs typeface="Courier New"/>
              </a:rPr>
              <a:t>based</a:t>
            </a:r>
            <a:r>
              <a:rPr sz="1195" spc="295" dirty="0">
                <a:latin typeface="Courier New"/>
                <a:cs typeface="Courier New"/>
              </a:rPr>
              <a:t> </a:t>
            </a:r>
            <a:r>
              <a:rPr sz="1195" dirty="0">
                <a:latin typeface="Courier New"/>
                <a:cs typeface="Courier New"/>
              </a:rPr>
              <a:t>on</a:t>
            </a:r>
            <a:r>
              <a:rPr sz="1195" spc="232" dirty="0">
                <a:latin typeface="Courier New"/>
                <a:cs typeface="Courier New"/>
              </a:rPr>
              <a:t> </a:t>
            </a:r>
            <a:r>
              <a:rPr sz="1195" dirty="0">
                <a:latin typeface="Courier New"/>
                <a:cs typeface="Courier New"/>
              </a:rPr>
              <a:t>the</a:t>
            </a:r>
            <a:r>
              <a:rPr sz="1195" spc="56" dirty="0">
                <a:latin typeface="Courier New"/>
                <a:cs typeface="Courier New"/>
              </a:rPr>
              <a:t> </a:t>
            </a:r>
            <a:r>
              <a:rPr sz="1793" baseline="3267" dirty="0">
                <a:latin typeface="Courier New"/>
                <a:cs typeface="Courier New"/>
              </a:rPr>
              <a:t>Udden-Wentworth</a:t>
            </a:r>
            <a:r>
              <a:rPr sz="1793" spc="269" baseline="3267" dirty="0">
                <a:latin typeface="Courier New"/>
                <a:cs typeface="Courier New"/>
              </a:rPr>
              <a:t> </a:t>
            </a:r>
            <a:r>
              <a:rPr sz="1793" baseline="3267" dirty="0">
                <a:latin typeface="Courier New"/>
                <a:cs typeface="Courier New"/>
              </a:rPr>
              <a:t>scale</a:t>
            </a:r>
            <a:r>
              <a:rPr sz="1793" spc="258" baseline="3267" dirty="0">
                <a:latin typeface="Courier New"/>
                <a:cs typeface="Courier New"/>
              </a:rPr>
              <a:t> </a:t>
            </a:r>
            <a:r>
              <a:rPr sz="1793" baseline="3267" dirty="0">
                <a:latin typeface="Courier New"/>
                <a:cs typeface="Courier New"/>
              </a:rPr>
              <a:t>of</a:t>
            </a:r>
            <a:r>
              <a:rPr sz="1793" spc="264" baseline="3267" dirty="0">
                <a:latin typeface="Courier New"/>
                <a:cs typeface="Courier New"/>
              </a:rPr>
              <a:t> </a:t>
            </a:r>
            <a:r>
              <a:rPr sz="1793" baseline="3267" dirty="0">
                <a:latin typeface="Courier New"/>
                <a:cs typeface="Courier New"/>
              </a:rPr>
              <a:t>sedimentology.</a:t>
            </a:r>
            <a:r>
              <a:rPr sz="1793" spc="269" baseline="3267" dirty="0">
                <a:latin typeface="Courier New"/>
                <a:cs typeface="Courier New"/>
              </a:rPr>
              <a:t> </a:t>
            </a:r>
            <a:r>
              <a:rPr sz="1793" spc="-11" baseline="3267" dirty="0">
                <a:latin typeface="Courier New"/>
                <a:cs typeface="Courier New"/>
              </a:rPr>
              <a:t>Pebbles </a:t>
            </a:r>
            <a:r>
              <a:rPr sz="1195" dirty="0">
                <a:latin typeface="Courier New"/>
                <a:cs typeface="Courier New"/>
              </a:rPr>
              <a:t>are</a:t>
            </a:r>
            <a:r>
              <a:rPr sz="1195" spc="137" dirty="0">
                <a:latin typeface="Courier New"/>
                <a:cs typeface="Courier New"/>
              </a:rPr>
              <a:t> </a:t>
            </a:r>
            <a:r>
              <a:rPr sz="1195" dirty="0">
                <a:latin typeface="Courier New"/>
                <a:cs typeface="Courier New"/>
              </a:rPr>
              <a:t>generally</a:t>
            </a:r>
            <a:r>
              <a:rPr sz="1195" spc="148" dirty="0">
                <a:latin typeface="Courier New"/>
                <a:cs typeface="Courier New"/>
              </a:rPr>
              <a:t> </a:t>
            </a:r>
            <a:r>
              <a:rPr sz="1195" dirty="0">
                <a:latin typeface="Courier New"/>
                <a:cs typeface="Courier New"/>
              </a:rPr>
              <a:t>considered</a:t>
            </a:r>
            <a:r>
              <a:rPr sz="1195" spc="-172" dirty="0">
                <a:latin typeface="Courier New"/>
                <a:cs typeface="Courier New"/>
              </a:rPr>
              <a:t>  </a:t>
            </a:r>
            <a:r>
              <a:rPr sz="1793" baseline="3267" dirty="0">
                <a:latin typeface="Courier New"/>
                <a:cs typeface="Courier New"/>
              </a:rPr>
              <a:t>larger</a:t>
            </a:r>
            <a:r>
              <a:rPr sz="1793" spc="216" baseline="3267" dirty="0">
                <a:latin typeface="Courier New"/>
                <a:cs typeface="Courier New"/>
              </a:rPr>
              <a:t> </a:t>
            </a:r>
            <a:r>
              <a:rPr sz="1793" baseline="3267" dirty="0">
                <a:latin typeface="Courier New"/>
                <a:cs typeface="Courier New"/>
              </a:rPr>
              <a:t>than</a:t>
            </a:r>
            <a:r>
              <a:rPr sz="1793" spc="216" baseline="3267" dirty="0">
                <a:latin typeface="Courier New"/>
                <a:cs typeface="Courier New"/>
              </a:rPr>
              <a:t> </a:t>
            </a:r>
            <a:r>
              <a:rPr sz="1793" baseline="3267" dirty="0">
                <a:latin typeface="Courier New"/>
                <a:cs typeface="Courier New"/>
              </a:rPr>
              <a:t>granules</a:t>
            </a:r>
            <a:r>
              <a:rPr sz="1793" spc="216" baseline="3267" dirty="0">
                <a:latin typeface="Courier New"/>
                <a:cs typeface="Courier New"/>
              </a:rPr>
              <a:t> </a:t>
            </a:r>
            <a:r>
              <a:rPr sz="1793" baseline="3267" dirty="0">
                <a:latin typeface="Courier New"/>
                <a:cs typeface="Courier New"/>
              </a:rPr>
              <a:t>(2</a:t>
            </a:r>
            <a:r>
              <a:rPr sz="1793" spc="121" baseline="3267" dirty="0">
                <a:latin typeface="Courier New"/>
                <a:cs typeface="Courier New"/>
              </a:rPr>
              <a:t> </a:t>
            </a:r>
            <a:r>
              <a:rPr sz="1793" baseline="3267" dirty="0">
                <a:latin typeface="Courier New"/>
                <a:cs typeface="Courier New"/>
              </a:rPr>
              <a:t>to</a:t>
            </a:r>
            <a:r>
              <a:rPr sz="1793" spc="211" baseline="3267" dirty="0">
                <a:latin typeface="Courier New"/>
                <a:cs typeface="Courier New"/>
              </a:rPr>
              <a:t> </a:t>
            </a:r>
            <a:r>
              <a:rPr sz="1793" baseline="3267" dirty="0">
                <a:latin typeface="Courier New"/>
                <a:cs typeface="Courier New"/>
              </a:rPr>
              <a:t>4</a:t>
            </a:r>
            <a:r>
              <a:rPr sz="1793" spc="131" baseline="3267" dirty="0">
                <a:latin typeface="Courier New"/>
                <a:cs typeface="Courier New"/>
              </a:rPr>
              <a:t> </a:t>
            </a:r>
            <a:r>
              <a:rPr sz="1793" spc="-11" baseline="3267" dirty="0">
                <a:latin typeface="Courier New"/>
                <a:cs typeface="Courier New"/>
              </a:rPr>
              <a:t>millimetres </a:t>
            </a:r>
            <a:r>
              <a:rPr sz="1195" dirty="0">
                <a:latin typeface="Courier New"/>
                <a:cs typeface="Courier New"/>
              </a:rPr>
              <a:t>diameter)</a:t>
            </a:r>
            <a:r>
              <a:rPr sz="1195" spc="151" dirty="0">
                <a:latin typeface="Courier New"/>
                <a:cs typeface="Courier New"/>
              </a:rPr>
              <a:t> </a:t>
            </a:r>
            <a:r>
              <a:rPr sz="1195" dirty="0">
                <a:latin typeface="Courier New"/>
                <a:cs typeface="Courier New"/>
              </a:rPr>
              <a:t>and</a:t>
            </a:r>
            <a:r>
              <a:rPr sz="1195" spc="158" dirty="0">
                <a:latin typeface="Courier New"/>
                <a:cs typeface="Courier New"/>
              </a:rPr>
              <a:t> </a:t>
            </a:r>
            <a:r>
              <a:rPr sz="1195" dirty="0">
                <a:latin typeface="Courier New"/>
                <a:cs typeface="Courier New"/>
              </a:rPr>
              <a:t>smaller</a:t>
            </a:r>
            <a:r>
              <a:rPr sz="1195" spc="161" dirty="0">
                <a:latin typeface="Courier New"/>
                <a:cs typeface="Courier New"/>
              </a:rPr>
              <a:t> </a:t>
            </a:r>
            <a:r>
              <a:rPr sz="1195" dirty="0">
                <a:latin typeface="Courier New"/>
                <a:cs typeface="Courier New"/>
              </a:rPr>
              <a:t>than</a:t>
            </a:r>
            <a:r>
              <a:rPr sz="1195" spc="161" dirty="0">
                <a:latin typeface="Courier New"/>
                <a:cs typeface="Courier New"/>
              </a:rPr>
              <a:t> </a:t>
            </a:r>
            <a:r>
              <a:rPr sz="1195" dirty="0">
                <a:latin typeface="Courier New"/>
                <a:cs typeface="Courier New"/>
              </a:rPr>
              <a:t>cobbles</a:t>
            </a:r>
            <a:r>
              <a:rPr sz="1195" spc="105" dirty="0">
                <a:latin typeface="Courier New"/>
                <a:cs typeface="Courier New"/>
              </a:rPr>
              <a:t> </a:t>
            </a:r>
            <a:r>
              <a:rPr sz="1195" dirty="0">
                <a:latin typeface="Courier New"/>
                <a:cs typeface="Courier New"/>
              </a:rPr>
              <a:t>(64</a:t>
            </a:r>
            <a:r>
              <a:rPr sz="1195" spc="158" dirty="0">
                <a:latin typeface="Courier New"/>
                <a:cs typeface="Courier New"/>
              </a:rPr>
              <a:t> </a:t>
            </a:r>
            <a:r>
              <a:rPr sz="1195" dirty="0">
                <a:latin typeface="Courier New"/>
                <a:cs typeface="Courier New"/>
              </a:rPr>
              <a:t>to</a:t>
            </a:r>
            <a:r>
              <a:rPr sz="1195" spc="161" dirty="0">
                <a:latin typeface="Courier New"/>
                <a:cs typeface="Courier New"/>
              </a:rPr>
              <a:t> </a:t>
            </a:r>
            <a:r>
              <a:rPr sz="1195" dirty="0">
                <a:latin typeface="Courier New"/>
                <a:cs typeface="Courier New"/>
              </a:rPr>
              <a:t>256</a:t>
            </a:r>
            <a:r>
              <a:rPr sz="1195" spc="98" dirty="0">
                <a:latin typeface="Courier New"/>
                <a:cs typeface="Courier New"/>
              </a:rPr>
              <a:t> </a:t>
            </a:r>
            <a:r>
              <a:rPr sz="1195" dirty="0">
                <a:latin typeface="Courier New"/>
                <a:cs typeface="Courier New"/>
              </a:rPr>
              <a:t>millimetres</a:t>
            </a:r>
            <a:r>
              <a:rPr sz="1195" spc="169" dirty="0">
                <a:latin typeface="Courier New"/>
                <a:cs typeface="Courier New"/>
              </a:rPr>
              <a:t> </a:t>
            </a:r>
            <a:r>
              <a:rPr sz="1195" spc="-7" dirty="0">
                <a:latin typeface="Courier New"/>
                <a:cs typeface="Courier New"/>
              </a:rPr>
              <a:t>diameter).</a:t>
            </a:r>
            <a:endParaRPr sz="1195">
              <a:latin typeface="Courier New"/>
              <a:cs typeface="Courier New"/>
            </a:endParaRPr>
          </a:p>
          <a:p>
            <a:pPr marL="8929">
              <a:lnSpc>
                <a:spcPts val="1350"/>
              </a:lnSpc>
              <a:spcBef>
                <a:spcPts val="1258"/>
              </a:spcBef>
            </a:pPr>
            <a:r>
              <a:rPr sz="1195" dirty="0">
                <a:latin typeface="Courier New"/>
                <a:cs typeface="Courier New"/>
              </a:rPr>
              <a:t>Input:</a:t>
            </a:r>
            <a:r>
              <a:rPr sz="1195" spc="91" dirty="0">
                <a:latin typeface="Courier New"/>
                <a:cs typeface="Courier New"/>
              </a:rPr>
              <a:t> </a:t>
            </a:r>
            <a:r>
              <a:rPr sz="1195" dirty="0">
                <a:latin typeface="Courier New"/>
                <a:cs typeface="Courier New"/>
              </a:rPr>
              <a:t>Part</a:t>
            </a:r>
            <a:r>
              <a:rPr sz="1195" spc="105" dirty="0">
                <a:latin typeface="Courier New"/>
                <a:cs typeface="Courier New"/>
              </a:rPr>
              <a:t> </a:t>
            </a:r>
            <a:r>
              <a:rPr sz="1195" dirty="0">
                <a:latin typeface="Courier New"/>
                <a:cs typeface="Courier New"/>
              </a:rPr>
              <a:t>of</a:t>
            </a:r>
            <a:r>
              <a:rPr sz="1195" spc="109" dirty="0">
                <a:latin typeface="Courier New"/>
                <a:cs typeface="Courier New"/>
              </a:rPr>
              <a:t> </a:t>
            </a:r>
            <a:r>
              <a:rPr sz="1195" dirty="0">
                <a:latin typeface="Courier New"/>
                <a:cs typeface="Courier New"/>
              </a:rPr>
              <a:t>golf</a:t>
            </a:r>
            <a:r>
              <a:rPr sz="1195" spc="56" dirty="0">
                <a:latin typeface="Courier New"/>
                <a:cs typeface="Courier New"/>
              </a:rPr>
              <a:t> </a:t>
            </a:r>
            <a:r>
              <a:rPr sz="1195" dirty="0">
                <a:latin typeface="Courier New"/>
                <a:cs typeface="Courier New"/>
              </a:rPr>
              <a:t>is</a:t>
            </a:r>
            <a:r>
              <a:rPr sz="1195" spc="105" dirty="0">
                <a:latin typeface="Courier New"/>
                <a:cs typeface="Courier New"/>
              </a:rPr>
              <a:t> </a:t>
            </a:r>
            <a:r>
              <a:rPr sz="1195" dirty="0">
                <a:latin typeface="Courier New"/>
                <a:cs typeface="Courier New"/>
              </a:rPr>
              <a:t>trying</a:t>
            </a:r>
            <a:r>
              <a:rPr sz="1195" spc="53" dirty="0">
                <a:latin typeface="Courier New"/>
                <a:cs typeface="Courier New"/>
              </a:rPr>
              <a:t> </a:t>
            </a:r>
            <a:r>
              <a:rPr sz="1195" dirty="0">
                <a:latin typeface="Courier New"/>
                <a:cs typeface="Courier New"/>
              </a:rPr>
              <a:t>to</a:t>
            </a:r>
            <a:r>
              <a:rPr sz="1195" spc="109" dirty="0">
                <a:latin typeface="Courier New"/>
                <a:cs typeface="Courier New"/>
              </a:rPr>
              <a:t> </a:t>
            </a:r>
            <a:r>
              <a:rPr sz="1195" dirty="0">
                <a:latin typeface="Courier New"/>
                <a:cs typeface="Courier New"/>
              </a:rPr>
              <a:t>get</a:t>
            </a:r>
            <a:r>
              <a:rPr sz="1195" spc="53" dirty="0">
                <a:latin typeface="Courier New"/>
                <a:cs typeface="Courier New"/>
              </a:rPr>
              <a:t> </a:t>
            </a:r>
            <a:r>
              <a:rPr sz="1195" dirty="0">
                <a:latin typeface="Courier New"/>
                <a:cs typeface="Courier New"/>
              </a:rPr>
              <a:t>a</a:t>
            </a:r>
            <a:r>
              <a:rPr sz="1195" spc="105" dirty="0">
                <a:latin typeface="Courier New"/>
                <a:cs typeface="Courier New"/>
              </a:rPr>
              <a:t> </a:t>
            </a:r>
            <a:r>
              <a:rPr sz="1195" dirty="0">
                <a:latin typeface="Courier New"/>
                <a:cs typeface="Courier New"/>
              </a:rPr>
              <a:t>higher</a:t>
            </a:r>
            <a:r>
              <a:rPr sz="1195" spc="56" dirty="0">
                <a:latin typeface="Courier New"/>
                <a:cs typeface="Courier New"/>
              </a:rPr>
              <a:t> </a:t>
            </a:r>
            <a:r>
              <a:rPr sz="1195" dirty="0">
                <a:latin typeface="Courier New"/>
                <a:cs typeface="Courier New"/>
              </a:rPr>
              <a:t>point</a:t>
            </a:r>
            <a:r>
              <a:rPr sz="1195" spc="109" dirty="0">
                <a:latin typeface="Courier New"/>
                <a:cs typeface="Courier New"/>
              </a:rPr>
              <a:t> </a:t>
            </a:r>
            <a:r>
              <a:rPr sz="1195" dirty="0">
                <a:latin typeface="Courier New"/>
                <a:cs typeface="Courier New"/>
              </a:rPr>
              <a:t>total</a:t>
            </a:r>
            <a:r>
              <a:rPr sz="1195" spc="105" dirty="0">
                <a:latin typeface="Courier New"/>
                <a:cs typeface="Courier New"/>
              </a:rPr>
              <a:t> </a:t>
            </a:r>
            <a:r>
              <a:rPr sz="1195" dirty="0">
                <a:latin typeface="Courier New"/>
                <a:cs typeface="Courier New"/>
              </a:rPr>
              <a:t>than</a:t>
            </a:r>
            <a:r>
              <a:rPr sz="1195" spc="53" dirty="0">
                <a:latin typeface="Courier New"/>
                <a:cs typeface="Courier New"/>
              </a:rPr>
              <a:t> </a:t>
            </a:r>
            <a:r>
              <a:rPr sz="1195" spc="-7" dirty="0">
                <a:latin typeface="Courier New"/>
                <a:cs typeface="Courier New"/>
              </a:rPr>
              <a:t>others.</a:t>
            </a:r>
            <a:endParaRPr sz="1195">
              <a:latin typeface="Courier New"/>
              <a:cs typeface="Courier New"/>
            </a:endParaRPr>
          </a:p>
          <a:p>
            <a:pPr marL="8929">
              <a:lnSpc>
                <a:spcPts val="1350"/>
              </a:lnSpc>
            </a:pPr>
            <a:r>
              <a:rPr sz="1195" spc="-7" dirty="0">
                <a:latin typeface="Courier New"/>
                <a:cs typeface="Courier New"/>
              </a:rPr>
              <a:t>Knowledge:</a:t>
            </a:r>
            <a:endParaRPr sz="1195">
              <a:latin typeface="Courier New"/>
              <a:cs typeface="Courier New"/>
            </a:endParaRPr>
          </a:p>
        </p:txBody>
      </p:sp>
      <p:grpSp>
        <p:nvGrpSpPr>
          <p:cNvPr id="8" name="object 8"/>
          <p:cNvGrpSpPr/>
          <p:nvPr/>
        </p:nvGrpSpPr>
        <p:grpSpPr>
          <a:xfrm>
            <a:off x="898506" y="4743986"/>
            <a:ext cx="7351365" cy="815280"/>
            <a:chOff x="1277874" y="6747002"/>
            <a:chExt cx="10455275" cy="1159510"/>
          </a:xfrm>
        </p:grpSpPr>
        <p:sp>
          <p:nvSpPr>
            <p:cNvPr id="9" name="object 9"/>
            <p:cNvSpPr/>
            <p:nvPr/>
          </p:nvSpPr>
          <p:spPr>
            <a:xfrm>
              <a:off x="1304925" y="6773926"/>
              <a:ext cx="10391775" cy="1096010"/>
            </a:xfrm>
            <a:custGeom>
              <a:avLst/>
              <a:gdLst/>
              <a:ahLst/>
              <a:cxnLst/>
              <a:rect l="l" t="t" r="r" b="b"/>
              <a:pathLst>
                <a:path w="10391775" h="1096009">
                  <a:moveTo>
                    <a:pt x="10285476" y="126"/>
                  </a:moveTo>
                  <a:lnTo>
                    <a:pt x="10259060" y="0"/>
                  </a:lnTo>
                  <a:lnTo>
                    <a:pt x="105918" y="126"/>
                  </a:lnTo>
                  <a:lnTo>
                    <a:pt x="67818" y="2793"/>
                  </a:lnTo>
                  <a:lnTo>
                    <a:pt x="25146" y="25273"/>
                  </a:lnTo>
                  <a:lnTo>
                    <a:pt x="2666" y="67818"/>
                  </a:lnTo>
                  <a:lnTo>
                    <a:pt x="0" y="105918"/>
                  </a:lnTo>
                  <a:lnTo>
                    <a:pt x="0" y="989711"/>
                  </a:lnTo>
                  <a:lnTo>
                    <a:pt x="2666" y="1027811"/>
                  </a:lnTo>
                  <a:lnTo>
                    <a:pt x="25146" y="1070356"/>
                  </a:lnTo>
                  <a:lnTo>
                    <a:pt x="67818" y="1092962"/>
                  </a:lnTo>
                  <a:lnTo>
                    <a:pt x="105918" y="1095502"/>
                  </a:lnTo>
                  <a:lnTo>
                    <a:pt x="10259060" y="1095629"/>
                  </a:lnTo>
                  <a:lnTo>
                    <a:pt x="10306685" y="1094867"/>
                  </a:lnTo>
                  <a:lnTo>
                    <a:pt x="10352532" y="1081405"/>
                  </a:lnTo>
                  <a:lnTo>
                    <a:pt x="10384917" y="1041019"/>
                  </a:lnTo>
                  <a:lnTo>
                    <a:pt x="10391267" y="989711"/>
                  </a:lnTo>
                  <a:lnTo>
                    <a:pt x="10391267" y="105918"/>
                  </a:lnTo>
                  <a:lnTo>
                    <a:pt x="10390632" y="84709"/>
                  </a:lnTo>
                  <a:lnTo>
                    <a:pt x="10377170" y="38862"/>
                  </a:lnTo>
                  <a:lnTo>
                    <a:pt x="10336784" y="6476"/>
                  </a:lnTo>
                  <a:lnTo>
                    <a:pt x="10285476" y="126"/>
                  </a:lnTo>
                  <a:close/>
                </a:path>
              </a:pathLst>
            </a:custGeom>
            <a:solidFill>
              <a:srgbClr val="F1F1F1"/>
            </a:solidFill>
          </p:spPr>
          <p:txBody>
            <a:bodyPr wrap="square" lIns="0" tIns="0" rIns="0" bIns="0" rtlCol="0"/>
            <a:lstStyle/>
            <a:p>
              <a:endParaRPr sz="1125"/>
            </a:p>
          </p:txBody>
        </p:sp>
        <p:sp>
          <p:nvSpPr>
            <p:cNvPr id="10" name="object 10"/>
            <p:cNvSpPr/>
            <p:nvPr/>
          </p:nvSpPr>
          <p:spPr>
            <a:xfrm>
              <a:off x="1309624" y="6778752"/>
              <a:ext cx="10391775" cy="1096010"/>
            </a:xfrm>
            <a:custGeom>
              <a:avLst/>
              <a:gdLst/>
              <a:ahLst/>
              <a:cxnLst/>
              <a:rect l="l" t="t" r="r" b="b"/>
              <a:pathLst>
                <a:path w="10391775" h="1096009">
                  <a:moveTo>
                    <a:pt x="132460" y="0"/>
                  </a:moveTo>
                  <a:lnTo>
                    <a:pt x="10259314" y="0"/>
                  </a:lnTo>
                  <a:lnTo>
                    <a:pt x="10285603" y="0"/>
                  </a:lnTo>
                  <a:lnTo>
                    <a:pt x="10323703" y="2667"/>
                  </a:lnTo>
                  <a:lnTo>
                    <a:pt x="10366375" y="25146"/>
                  </a:lnTo>
                  <a:lnTo>
                    <a:pt x="10388854" y="67818"/>
                  </a:lnTo>
                  <a:lnTo>
                    <a:pt x="10391521" y="105918"/>
                  </a:lnTo>
                  <a:lnTo>
                    <a:pt x="10391648" y="132206"/>
                  </a:lnTo>
                  <a:lnTo>
                    <a:pt x="10391648" y="963295"/>
                  </a:lnTo>
                  <a:lnTo>
                    <a:pt x="10390759" y="1010920"/>
                  </a:lnTo>
                  <a:lnTo>
                    <a:pt x="10377297" y="1056767"/>
                  </a:lnTo>
                  <a:lnTo>
                    <a:pt x="10336911" y="1089152"/>
                  </a:lnTo>
                  <a:lnTo>
                    <a:pt x="10285603" y="1095502"/>
                  </a:lnTo>
                  <a:lnTo>
                    <a:pt x="10259314" y="1095629"/>
                  </a:lnTo>
                  <a:lnTo>
                    <a:pt x="132460" y="1095629"/>
                  </a:lnTo>
                  <a:lnTo>
                    <a:pt x="84835" y="1094740"/>
                  </a:lnTo>
                  <a:lnTo>
                    <a:pt x="38862" y="1081278"/>
                  </a:lnTo>
                  <a:lnTo>
                    <a:pt x="6603" y="1040892"/>
                  </a:lnTo>
                  <a:lnTo>
                    <a:pt x="126" y="989584"/>
                  </a:lnTo>
                  <a:lnTo>
                    <a:pt x="0" y="963295"/>
                  </a:lnTo>
                  <a:lnTo>
                    <a:pt x="0" y="132206"/>
                  </a:lnTo>
                  <a:lnTo>
                    <a:pt x="888" y="84709"/>
                  </a:lnTo>
                  <a:lnTo>
                    <a:pt x="14350" y="38735"/>
                  </a:lnTo>
                  <a:lnTo>
                    <a:pt x="54737" y="6477"/>
                  </a:lnTo>
                  <a:lnTo>
                    <a:pt x="106044" y="0"/>
                  </a:lnTo>
                  <a:lnTo>
                    <a:pt x="132460" y="0"/>
                  </a:lnTo>
                  <a:close/>
                </a:path>
              </a:pathLst>
            </a:custGeom>
            <a:ln w="63500">
              <a:solidFill>
                <a:srgbClr val="6C6BE7"/>
              </a:solidFill>
            </a:ln>
          </p:spPr>
          <p:txBody>
            <a:bodyPr wrap="square" lIns="0" tIns="0" rIns="0" bIns="0" rtlCol="0"/>
            <a:lstStyle/>
            <a:p>
              <a:endParaRPr sz="1125"/>
            </a:p>
          </p:txBody>
        </p:sp>
      </p:grpSp>
      <p:sp>
        <p:nvSpPr>
          <p:cNvPr id="11" name="object 11"/>
          <p:cNvSpPr txBox="1"/>
          <p:nvPr/>
        </p:nvSpPr>
        <p:spPr>
          <a:xfrm>
            <a:off x="1185417" y="4830069"/>
            <a:ext cx="6945064" cy="157351"/>
          </a:xfrm>
          <a:prstGeom prst="rect">
            <a:avLst/>
          </a:prstGeom>
          <a:solidFill>
            <a:srgbClr val="A9EB9D"/>
          </a:solidFill>
        </p:spPr>
        <p:txBody>
          <a:bodyPr vert="horz" wrap="square" lIns="0" tIns="0" rIns="0" bIns="0" rtlCol="0">
            <a:spAutoFit/>
          </a:bodyPr>
          <a:lstStyle/>
          <a:p>
            <a:pPr marL="3572">
              <a:lnSpc>
                <a:spcPts val="1199"/>
              </a:lnSpc>
            </a:pPr>
            <a:r>
              <a:rPr sz="1090" dirty="0">
                <a:latin typeface="Courier New"/>
                <a:cs typeface="Courier New"/>
              </a:rPr>
              <a:t>The</a:t>
            </a:r>
            <a:r>
              <a:rPr sz="1090" spc="-11" dirty="0">
                <a:latin typeface="Courier New"/>
                <a:cs typeface="Courier New"/>
              </a:rPr>
              <a:t> </a:t>
            </a:r>
            <a:r>
              <a:rPr sz="1090" dirty="0">
                <a:latin typeface="Courier New"/>
                <a:cs typeface="Courier New"/>
              </a:rPr>
              <a:t>objective</a:t>
            </a:r>
            <a:r>
              <a:rPr sz="1090" spc="-11" dirty="0">
                <a:latin typeface="Courier New"/>
                <a:cs typeface="Courier New"/>
              </a:rPr>
              <a:t> </a:t>
            </a:r>
            <a:r>
              <a:rPr sz="1090" dirty="0">
                <a:latin typeface="Courier New"/>
                <a:cs typeface="Courier New"/>
              </a:rPr>
              <a:t>of</a:t>
            </a:r>
            <a:r>
              <a:rPr sz="1090" spc="-4" dirty="0">
                <a:latin typeface="Courier New"/>
                <a:cs typeface="Courier New"/>
              </a:rPr>
              <a:t> </a:t>
            </a:r>
            <a:r>
              <a:rPr sz="1090" dirty="0">
                <a:latin typeface="Courier New"/>
                <a:cs typeface="Courier New"/>
              </a:rPr>
              <a:t>golf</a:t>
            </a:r>
            <a:r>
              <a:rPr sz="1090" spc="49" dirty="0">
                <a:latin typeface="Courier New"/>
                <a:cs typeface="Courier New"/>
              </a:rPr>
              <a:t> </a:t>
            </a:r>
            <a:r>
              <a:rPr sz="1090" dirty="0">
                <a:latin typeface="Courier New"/>
                <a:cs typeface="Courier New"/>
              </a:rPr>
              <a:t>is</a:t>
            </a:r>
            <a:r>
              <a:rPr sz="1090" spc="-11" dirty="0">
                <a:latin typeface="Courier New"/>
                <a:cs typeface="Courier New"/>
              </a:rPr>
              <a:t> </a:t>
            </a:r>
            <a:r>
              <a:rPr sz="1090" dirty="0">
                <a:latin typeface="Courier New"/>
                <a:cs typeface="Courier New"/>
              </a:rPr>
              <a:t>to</a:t>
            </a:r>
            <a:r>
              <a:rPr sz="1090" spc="49" dirty="0">
                <a:latin typeface="Courier New"/>
                <a:cs typeface="Courier New"/>
              </a:rPr>
              <a:t> </a:t>
            </a:r>
            <a:r>
              <a:rPr sz="1090" dirty="0">
                <a:latin typeface="Courier New"/>
                <a:cs typeface="Courier New"/>
              </a:rPr>
              <a:t>play</a:t>
            </a:r>
            <a:r>
              <a:rPr sz="1090" spc="-4" dirty="0">
                <a:latin typeface="Courier New"/>
                <a:cs typeface="Courier New"/>
              </a:rPr>
              <a:t> </a:t>
            </a:r>
            <a:r>
              <a:rPr sz="1090" dirty="0">
                <a:latin typeface="Courier New"/>
                <a:cs typeface="Courier New"/>
              </a:rPr>
              <a:t>a</a:t>
            </a:r>
            <a:r>
              <a:rPr sz="1090" spc="-4" dirty="0">
                <a:latin typeface="Courier New"/>
                <a:cs typeface="Courier New"/>
              </a:rPr>
              <a:t> </a:t>
            </a:r>
            <a:r>
              <a:rPr sz="1090" dirty="0">
                <a:latin typeface="Courier New"/>
                <a:cs typeface="Courier New"/>
              </a:rPr>
              <a:t>set</a:t>
            </a:r>
            <a:r>
              <a:rPr sz="1090" spc="46" dirty="0">
                <a:latin typeface="Courier New"/>
                <a:cs typeface="Courier New"/>
              </a:rPr>
              <a:t> </a:t>
            </a:r>
            <a:r>
              <a:rPr sz="1090" dirty="0">
                <a:latin typeface="Courier New"/>
                <a:cs typeface="Courier New"/>
              </a:rPr>
              <a:t>of</a:t>
            </a:r>
            <a:r>
              <a:rPr sz="1090" spc="-4" dirty="0">
                <a:latin typeface="Courier New"/>
                <a:cs typeface="Courier New"/>
              </a:rPr>
              <a:t> </a:t>
            </a:r>
            <a:r>
              <a:rPr sz="1090" dirty="0">
                <a:latin typeface="Courier New"/>
                <a:cs typeface="Courier New"/>
              </a:rPr>
              <a:t>holes</a:t>
            </a:r>
            <a:r>
              <a:rPr sz="1090" spc="49" dirty="0">
                <a:latin typeface="Courier New"/>
                <a:cs typeface="Courier New"/>
              </a:rPr>
              <a:t> </a:t>
            </a:r>
            <a:r>
              <a:rPr sz="1090" dirty="0">
                <a:latin typeface="Courier New"/>
                <a:cs typeface="Courier New"/>
              </a:rPr>
              <a:t>in</a:t>
            </a:r>
            <a:r>
              <a:rPr sz="1090" spc="-7" dirty="0">
                <a:latin typeface="Courier New"/>
                <a:cs typeface="Courier New"/>
              </a:rPr>
              <a:t> </a:t>
            </a:r>
            <a:r>
              <a:rPr sz="1090" dirty="0">
                <a:latin typeface="Courier New"/>
                <a:cs typeface="Courier New"/>
              </a:rPr>
              <a:t>the</a:t>
            </a:r>
            <a:r>
              <a:rPr sz="1090" spc="-7" dirty="0">
                <a:latin typeface="Courier New"/>
                <a:cs typeface="Courier New"/>
              </a:rPr>
              <a:t> </a:t>
            </a:r>
            <a:r>
              <a:rPr sz="1090" dirty="0">
                <a:latin typeface="Courier New"/>
                <a:cs typeface="Courier New"/>
              </a:rPr>
              <a:t>least</a:t>
            </a:r>
            <a:r>
              <a:rPr sz="1090" spc="-11" dirty="0">
                <a:latin typeface="Courier New"/>
                <a:cs typeface="Courier New"/>
              </a:rPr>
              <a:t> </a:t>
            </a:r>
            <a:r>
              <a:rPr sz="1090" dirty="0">
                <a:latin typeface="Courier New"/>
                <a:cs typeface="Courier New"/>
              </a:rPr>
              <a:t>number</a:t>
            </a:r>
            <a:r>
              <a:rPr sz="1090" spc="-4" dirty="0">
                <a:latin typeface="Courier New"/>
                <a:cs typeface="Courier New"/>
              </a:rPr>
              <a:t> </a:t>
            </a:r>
            <a:r>
              <a:rPr sz="1090" dirty="0">
                <a:latin typeface="Courier New"/>
                <a:cs typeface="Courier New"/>
              </a:rPr>
              <a:t>of</a:t>
            </a:r>
            <a:r>
              <a:rPr sz="1090" spc="49" dirty="0">
                <a:latin typeface="Courier New"/>
                <a:cs typeface="Courier New"/>
              </a:rPr>
              <a:t> </a:t>
            </a:r>
            <a:r>
              <a:rPr sz="1090" dirty="0">
                <a:latin typeface="Courier New"/>
                <a:cs typeface="Courier New"/>
              </a:rPr>
              <a:t>strokes.</a:t>
            </a:r>
            <a:r>
              <a:rPr sz="1090" spc="-4" dirty="0">
                <a:latin typeface="Courier New"/>
                <a:cs typeface="Courier New"/>
              </a:rPr>
              <a:t> </a:t>
            </a:r>
            <a:r>
              <a:rPr sz="1090" spc="-35" dirty="0">
                <a:latin typeface="Courier New"/>
                <a:cs typeface="Courier New"/>
              </a:rPr>
              <a:t>A</a:t>
            </a:r>
            <a:endParaRPr sz="1090">
              <a:latin typeface="Courier New"/>
              <a:cs typeface="Courier New"/>
            </a:endParaRPr>
          </a:p>
        </p:txBody>
      </p:sp>
      <p:sp>
        <p:nvSpPr>
          <p:cNvPr id="12" name="object 12"/>
          <p:cNvSpPr txBox="1"/>
          <p:nvPr/>
        </p:nvSpPr>
        <p:spPr>
          <a:xfrm>
            <a:off x="1185416" y="4999732"/>
            <a:ext cx="6606183" cy="308033"/>
          </a:xfrm>
          <a:prstGeom prst="rect">
            <a:avLst/>
          </a:prstGeom>
          <a:solidFill>
            <a:srgbClr val="A9EB9D"/>
          </a:solidFill>
        </p:spPr>
        <p:txBody>
          <a:bodyPr vert="horz" wrap="square" lIns="0" tIns="0" rIns="0" bIns="0" rtlCol="0">
            <a:spAutoFit/>
          </a:bodyPr>
          <a:lstStyle/>
          <a:p>
            <a:pPr marL="3572">
              <a:lnSpc>
                <a:spcPts val="1079"/>
              </a:lnSpc>
            </a:pPr>
            <a:r>
              <a:rPr sz="1090" dirty="0">
                <a:latin typeface="Courier New"/>
                <a:cs typeface="Courier New"/>
              </a:rPr>
              <a:t>round</a:t>
            </a:r>
            <a:r>
              <a:rPr sz="1090" spc="-14" dirty="0">
                <a:latin typeface="Courier New"/>
                <a:cs typeface="Courier New"/>
              </a:rPr>
              <a:t> </a:t>
            </a:r>
            <a:r>
              <a:rPr sz="1090" dirty="0">
                <a:latin typeface="Courier New"/>
                <a:cs typeface="Courier New"/>
              </a:rPr>
              <a:t>of golf</a:t>
            </a:r>
            <a:r>
              <a:rPr sz="1090" spc="49" dirty="0">
                <a:latin typeface="Courier New"/>
                <a:cs typeface="Courier New"/>
              </a:rPr>
              <a:t> </a:t>
            </a:r>
            <a:r>
              <a:rPr sz="1090" dirty="0">
                <a:latin typeface="Courier New"/>
                <a:cs typeface="Courier New"/>
              </a:rPr>
              <a:t>typically</a:t>
            </a:r>
            <a:r>
              <a:rPr sz="1090" spc="-4" dirty="0">
                <a:latin typeface="Courier New"/>
                <a:cs typeface="Courier New"/>
              </a:rPr>
              <a:t> </a:t>
            </a:r>
            <a:r>
              <a:rPr sz="1090" dirty="0">
                <a:latin typeface="Courier New"/>
                <a:cs typeface="Courier New"/>
              </a:rPr>
              <a:t>consists</a:t>
            </a:r>
            <a:r>
              <a:rPr sz="1090" spc="4" dirty="0">
                <a:latin typeface="Courier New"/>
                <a:cs typeface="Courier New"/>
              </a:rPr>
              <a:t> </a:t>
            </a:r>
            <a:r>
              <a:rPr sz="1090" dirty="0">
                <a:latin typeface="Courier New"/>
                <a:cs typeface="Courier New"/>
              </a:rPr>
              <a:t>of</a:t>
            </a:r>
            <a:r>
              <a:rPr sz="1090" spc="-7" dirty="0">
                <a:latin typeface="Courier New"/>
                <a:cs typeface="Courier New"/>
              </a:rPr>
              <a:t> </a:t>
            </a:r>
            <a:r>
              <a:rPr sz="1090" dirty="0">
                <a:latin typeface="Courier New"/>
                <a:cs typeface="Courier New"/>
              </a:rPr>
              <a:t>18</a:t>
            </a:r>
            <a:r>
              <a:rPr sz="1090" spc="-4" dirty="0">
                <a:latin typeface="Courier New"/>
                <a:cs typeface="Courier New"/>
              </a:rPr>
              <a:t> </a:t>
            </a:r>
            <a:r>
              <a:rPr sz="1090" dirty="0">
                <a:latin typeface="Courier New"/>
                <a:cs typeface="Courier New"/>
              </a:rPr>
              <a:t>holes. Each</a:t>
            </a:r>
            <a:r>
              <a:rPr sz="1090" spc="-4" dirty="0">
                <a:latin typeface="Courier New"/>
                <a:cs typeface="Courier New"/>
              </a:rPr>
              <a:t> </a:t>
            </a:r>
            <a:r>
              <a:rPr sz="1090" dirty="0">
                <a:latin typeface="Courier New"/>
                <a:cs typeface="Courier New"/>
              </a:rPr>
              <a:t>hole</a:t>
            </a:r>
            <a:r>
              <a:rPr sz="1090" spc="-4" dirty="0">
                <a:latin typeface="Courier New"/>
                <a:cs typeface="Courier New"/>
              </a:rPr>
              <a:t> </a:t>
            </a:r>
            <a:r>
              <a:rPr sz="1090" dirty="0">
                <a:latin typeface="Courier New"/>
                <a:cs typeface="Courier New"/>
              </a:rPr>
              <a:t>is</a:t>
            </a:r>
            <a:r>
              <a:rPr sz="1090" spc="53" dirty="0">
                <a:latin typeface="Courier New"/>
                <a:cs typeface="Courier New"/>
              </a:rPr>
              <a:t> </a:t>
            </a:r>
            <a:r>
              <a:rPr sz="1090" dirty="0">
                <a:latin typeface="Courier New"/>
                <a:cs typeface="Courier New"/>
              </a:rPr>
              <a:t>played</a:t>
            </a:r>
            <a:r>
              <a:rPr sz="1090" spc="-7" dirty="0">
                <a:latin typeface="Courier New"/>
                <a:cs typeface="Courier New"/>
              </a:rPr>
              <a:t> </a:t>
            </a:r>
            <a:r>
              <a:rPr sz="1090" dirty="0">
                <a:latin typeface="Courier New"/>
                <a:cs typeface="Courier New"/>
              </a:rPr>
              <a:t>once</a:t>
            </a:r>
            <a:r>
              <a:rPr sz="1090" spc="49" dirty="0">
                <a:latin typeface="Courier New"/>
                <a:cs typeface="Courier New"/>
              </a:rPr>
              <a:t> </a:t>
            </a:r>
            <a:r>
              <a:rPr sz="1090" dirty="0">
                <a:latin typeface="Courier New"/>
                <a:cs typeface="Courier New"/>
              </a:rPr>
              <a:t>in </a:t>
            </a:r>
            <a:r>
              <a:rPr sz="1090" spc="-18" dirty="0">
                <a:latin typeface="Courier New"/>
                <a:cs typeface="Courier New"/>
              </a:rPr>
              <a:t>the</a:t>
            </a:r>
            <a:endParaRPr sz="1090">
              <a:latin typeface="Courier New"/>
              <a:cs typeface="Courier New"/>
            </a:endParaRPr>
          </a:p>
          <a:p>
            <a:pPr marL="3572">
              <a:lnSpc>
                <a:spcPts val="1255"/>
              </a:lnSpc>
            </a:pPr>
            <a:r>
              <a:rPr sz="1090" dirty="0">
                <a:latin typeface="Courier New"/>
                <a:cs typeface="Courier New"/>
              </a:rPr>
              <a:t>round</a:t>
            </a:r>
            <a:r>
              <a:rPr sz="1090" spc="-14" dirty="0">
                <a:latin typeface="Courier New"/>
                <a:cs typeface="Courier New"/>
              </a:rPr>
              <a:t> </a:t>
            </a:r>
            <a:r>
              <a:rPr sz="1090" dirty="0">
                <a:latin typeface="Courier New"/>
                <a:cs typeface="Courier New"/>
              </a:rPr>
              <a:t>on a</a:t>
            </a:r>
            <a:r>
              <a:rPr sz="1090" spc="49" dirty="0">
                <a:latin typeface="Courier New"/>
                <a:cs typeface="Courier New"/>
              </a:rPr>
              <a:t> </a:t>
            </a:r>
            <a:r>
              <a:rPr sz="1090" dirty="0">
                <a:latin typeface="Courier New"/>
                <a:cs typeface="Courier New"/>
              </a:rPr>
              <a:t>standard</a:t>
            </a:r>
            <a:r>
              <a:rPr sz="1090" spc="-11" dirty="0">
                <a:latin typeface="Courier New"/>
                <a:cs typeface="Courier New"/>
              </a:rPr>
              <a:t> </a:t>
            </a:r>
            <a:r>
              <a:rPr sz="1090" dirty="0">
                <a:latin typeface="Courier New"/>
                <a:cs typeface="Courier New"/>
              </a:rPr>
              <a:t>golf course.</a:t>
            </a:r>
            <a:r>
              <a:rPr sz="1090" spc="-4" dirty="0">
                <a:latin typeface="Courier New"/>
                <a:cs typeface="Courier New"/>
              </a:rPr>
              <a:t> </a:t>
            </a:r>
            <a:r>
              <a:rPr sz="1090" dirty="0">
                <a:latin typeface="Courier New"/>
                <a:cs typeface="Courier New"/>
              </a:rPr>
              <a:t>Each</a:t>
            </a:r>
            <a:r>
              <a:rPr sz="1090" spc="49" dirty="0">
                <a:latin typeface="Courier New"/>
                <a:cs typeface="Courier New"/>
              </a:rPr>
              <a:t> </a:t>
            </a:r>
            <a:r>
              <a:rPr sz="1090" dirty="0">
                <a:latin typeface="Courier New"/>
                <a:cs typeface="Courier New"/>
              </a:rPr>
              <a:t>stroke</a:t>
            </a:r>
            <a:r>
              <a:rPr sz="1090" spc="-4" dirty="0">
                <a:latin typeface="Courier New"/>
                <a:cs typeface="Courier New"/>
              </a:rPr>
              <a:t> </a:t>
            </a:r>
            <a:r>
              <a:rPr sz="1090" dirty="0">
                <a:latin typeface="Courier New"/>
                <a:cs typeface="Courier New"/>
              </a:rPr>
              <a:t>is counted as</a:t>
            </a:r>
            <a:r>
              <a:rPr sz="1090" spc="49" dirty="0">
                <a:latin typeface="Courier New"/>
                <a:cs typeface="Courier New"/>
              </a:rPr>
              <a:t> </a:t>
            </a:r>
            <a:r>
              <a:rPr sz="1090" dirty="0">
                <a:latin typeface="Courier New"/>
                <a:cs typeface="Courier New"/>
              </a:rPr>
              <a:t>one point, and </a:t>
            </a:r>
            <a:r>
              <a:rPr sz="1090" spc="-18" dirty="0">
                <a:latin typeface="Courier New"/>
                <a:cs typeface="Courier New"/>
              </a:rPr>
              <a:t>the</a:t>
            </a:r>
            <a:endParaRPr sz="1090">
              <a:latin typeface="Courier New"/>
              <a:cs typeface="Courier New"/>
            </a:endParaRPr>
          </a:p>
        </p:txBody>
      </p:sp>
      <p:sp>
        <p:nvSpPr>
          <p:cNvPr id="13" name="object 13"/>
          <p:cNvSpPr txBox="1"/>
          <p:nvPr/>
        </p:nvSpPr>
        <p:spPr>
          <a:xfrm>
            <a:off x="1185416" y="5312235"/>
            <a:ext cx="5759648" cy="147733"/>
          </a:xfrm>
          <a:prstGeom prst="rect">
            <a:avLst/>
          </a:prstGeom>
          <a:solidFill>
            <a:srgbClr val="A9EB9D"/>
          </a:solidFill>
        </p:spPr>
        <p:txBody>
          <a:bodyPr vert="horz" wrap="square" lIns="0" tIns="0" rIns="0" bIns="0" rtlCol="0">
            <a:spAutoFit/>
          </a:bodyPr>
          <a:lstStyle/>
          <a:p>
            <a:pPr marL="3572">
              <a:lnSpc>
                <a:spcPts val="1079"/>
              </a:lnSpc>
            </a:pPr>
            <a:r>
              <a:rPr sz="1090" dirty="0">
                <a:latin typeface="Courier New"/>
                <a:cs typeface="Courier New"/>
              </a:rPr>
              <a:t>total</a:t>
            </a:r>
            <a:r>
              <a:rPr sz="1090" spc="-11" dirty="0">
                <a:latin typeface="Courier New"/>
                <a:cs typeface="Courier New"/>
              </a:rPr>
              <a:t> </a:t>
            </a:r>
            <a:r>
              <a:rPr sz="1090" dirty="0">
                <a:latin typeface="Courier New"/>
                <a:cs typeface="Courier New"/>
              </a:rPr>
              <a:t>number</a:t>
            </a:r>
            <a:r>
              <a:rPr sz="1090" spc="46" dirty="0">
                <a:latin typeface="Courier New"/>
                <a:cs typeface="Courier New"/>
              </a:rPr>
              <a:t> </a:t>
            </a:r>
            <a:r>
              <a:rPr sz="1090" dirty="0">
                <a:latin typeface="Courier New"/>
                <a:cs typeface="Courier New"/>
              </a:rPr>
              <a:t>of</a:t>
            </a:r>
            <a:r>
              <a:rPr sz="1090" spc="-4" dirty="0">
                <a:latin typeface="Courier New"/>
                <a:cs typeface="Courier New"/>
              </a:rPr>
              <a:t> </a:t>
            </a:r>
            <a:r>
              <a:rPr sz="1090" dirty="0">
                <a:latin typeface="Courier New"/>
                <a:cs typeface="Courier New"/>
              </a:rPr>
              <a:t>strokes</a:t>
            </a:r>
            <a:r>
              <a:rPr sz="1090" spc="-7" dirty="0">
                <a:latin typeface="Courier New"/>
                <a:cs typeface="Courier New"/>
              </a:rPr>
              <a:t> </a:t>
            </a:r>
            <a:r>
              <a:rPr sz="1090" dirty="0">
                <a:latin typeface="Courier New"/>
                <a:cs typeface="Courier New"/>
              </a:rPr>
              <a:t>is</a:t>
            </a:r>
            <a:r>
              <a:rPr sz="1090" spc="-4" dirty="0">
                <a:latin typeface="Courier New"/>
                <a:cs typeface="Courier New"/>
              </a:rPr>
              <a:t> </a:t>
            </a:r>
            <a:r>
              <a:rPr sz="1090" dirty="0">
                <a:latin typeface="Courier New"/>
                <a:cs typeface="Courier New"/>
              </a:rPr>
              <a:t>used</a:t>
            </a:r>
            <a:r>
              <a:rPr sz="1090" spc="-7" dirty="0">
                <a:latin typeface="Courier New"/>
                <a:cs typeface="Courier New"/>
              </a:rPr>
              <a:t> </a:t>
            </a:r>
            <a:r>
              <a:rPr sz="1090" dirty="0">
                <a:latin typeface="Courier New"/>
                <a:cs typeface="Courier New"/>
              </a:rPr>
              <a:t>to</a:t>
            </a:r>
            <a:r>
              <a:rPr sz="1090" spc="46" dirty="0">
                <a:latin typeface="Courier New"/>
                <a:cs typeface="Courier New"/>
              </a:rPr>
              <a:t> </a:t>
            </a:r>
            <a:r>
              <a:rPr sz="1090" dirty="0">
                <a:latin typeface="Courier New"/>
                <a:cs typeface="Courier New"/>
              </a:rPr>
              <a:t>determine</a:t>
            </a:r>
            <a:r>
              <a:rPr sz="1090" spc="-4" dirty="0">
                <a:latin typeface="Courier New"/>
                <a:cs typeface="Courier New"/>
              </a:rPr>
              <a:t> </a:t>
            </a:r>
            <a:r>
              <a:rPr sz="1090" dirty="0">
                <a:latin typeface="Courier New"/>
                <a:cs typeface="Courier New"/>
              </a:rPr>
              <a:t>the</a:t>
            </a:r>
            <a:r>
              <a:rPr sz="1090" spc="-7" dirty="0">
                <a:latin typeface="Courier New"/>
                <a:cs typeface="Courier New"/>
              </a:rPr>
              <a:t> </a:t>
            </a:r>
            <a:r>
              <a:rPr sz="1090" dirty="0">
                <a:latin typeface="Courier New"/>
                <a:cs typeface="Courier New"/>
              </a:rPr>
              <a:t>winner</a:t>
            </a:r>
            <a:r>
              <a:rPr sz="1090" spc="-7" dirty="0">
                <a:latin typeface="Courier New"/>
                <a:cs typeface="Courier New"/>
              </a:rPr>
              <a:t> </a:t>
            </a:r>
            <a:r>
              <a:rPr sz="1090" dirty="0">
                <a:latin typeface="Courier New"/>
                <a:cs typeface="Courier New"/>
              </a:rPr>
              <a:t>of</a:t>
            </a:r>
            <a:r>
              <a:rPr sz="1090" spc="49" dirty="0">
                <a:latin typeface="Courier New"/>
                <a:cs typeface="Courier New"/>
              </a:rPr>
              <a:t> </a:t>
            </a:r>
            <a:r>
              <a:rPr sz="1090" dirty="0">
                <a:latin typeface="Courier New"/>
                <a:cs typeface="Courier New"/>
              </a:rPr>
              <a:t>the</a:t>
            </a:r>
            <a:r>
              <a:rPr sz="1090" spc="-7" dirty="0">
                <a:latin typeface="Courier New"/>
                <a:cs typeface="Courier New"/>
              </a:rPr>
              <a:t> game.</a:t>
            </a:r>
            <a:endParaRPr sz="1090">
              <a:latin typeface="Courier New"/>
              <a:cs typeface="Courier New"/>
            </a:endParaRPr>
          </a:p>
        </p:txBody>
      </p:sp>
      <p:grpSp>
        <p:nvGrpSpPr>
          <p:cNvPr id="14" name="object 14"/>
          <p:cNvGrpSpPr/>
          <p:nvPr/>
        </p:nvGrpSpPr>
        <p:grpSpPr>
          <a:xfrm>
            <a:off x="898506" y="5728663"/>
            <a:ext cx="7351365" cy="962620"/>
            <a:chOff x="1277874" y="8147431"/>
            <a:chExt cx="10455275" cy="1369060"/>
          </a:xfrm>
        </p:grpSpPr>
        <p:sp>
          <p:nvSpPr>
            <p:cNvPr id="15" name="object 15"/>
            <p:cNvSpPr/>
            <p:nvPr/>
          </p:nvSpPr>
          <p:spPr>
            <a:xfrm>
              <a:off x="1304925" y="8174482"/>
              <a:ext cx="10391775" cy="1305560"/>
            </a:xfrm>
            <a:custGeom>
              <a:avLst/>
              <a:gdLst/>
              <a:ahLst/>
              <a:cxnLst/>
              <a:rect l="l" t="t" r="r" b="b"/>
              <a:pathLst>
                <a:path w="10391775" h="1305559">
                  <a:moveTo>
                    <a:pt x="10259060" y="0"/>
                  </a:moveTo>
                  <a:lnTo>
                    <a:pt x="105918" y="127"/>
                  </a:lnTo>
                  <a:lnTo>
                    <a:pt x="67818" y="2667"/>
                  </a:lnTo>
                  <a:lnTo>
                    <a:pt x="25146" y="25273"/>
                  </a:lnTo>
                  <a:lnTo>
                    <a:pt x="2666" y="67945"/>
                  </a:lnTo>
                  <a:lnTo>
                    <a:pt x="0" y="106172"/>
                  </a:lnTo>
                  <a:lnTo>
                    <a:pt x="0" y="1198854"/>
                  </a:lnTo>
                  <a:lnTo>
                    <a:pt x="2666" y="1237018"/>
                  </a:lnTo>
                  <a:lnTo>
                    <a:pt x="25146" y="1279753"/>
                  </a:lnTo>
                  <a:lnTo>
                    <a:pt x="67818" y="1302283"/>
                  </a:lnTo>
                  <a:lnTo>
                    <a:pt x="105918" y="1304925"/>
                  </a:lnTo>
                  <a:lnTo>
                    <a:pt x="10259060" y="1305026"/>
                  </a:lnTo>
                  <a:lnTo>
                    <a:pt x="10306685" y="1304213"/>
                  </a:lnTo>
                  <a:lnTo>
                    <a:pt x="10352532" y="1290701"/>
                  </a:lnTo>
                  <a:lnTo>
                    <a:pt x="10384917" y="1250264"/>
                  </a:lnTo>
                  <a:lnTo>
                    <a:pt x="10391267" y="1198854"/>
                  </a:lnTo>
                  <a:lnTo>
                    <a:pt x="10391267" y="106172"/>
                  </a:lnTo>
                  <a:lnTo>
                    <a:pt x="10377170" y="38862"/>
                  </a:lnTo>
                  <a:lnTo>
                    <a:pt x="10336784" y="6477"/>
                  </a:lnTo>
                  <a:lnTo>
                    <a:pt x="10285476" y="127"/>
                  </a:lnTo>
                  <a:lnTo>
                    <a:pt x="10259060" y="0"/>
                  </a:lnTo>
                  <a:close/>
                </a:path>
              </a:pathLst>
            </a:custGeom>
            <a:solidFill>
              <a:srgbClr val="F1F1F1"/>
            </a:solidFill>
          </p:spPr>
          <p:txBody>
            <a:bodyPr wrap="square" lIns="0" tIns="0" rIns="0" bIns="0" rtlCol="0"/>
            <a:lstStyle/>
            <a:p>
              <a:endParaRPr sz="1125"/>
            </a:p>
          </p:txBody>
        </p:sp>
        <p:sp>
          <p:nvSpPr>
            <p:cNvPr id="16" name="object 16"/>
            <p:cNvSpPr/>
            <p:nvPr/>
          </p:nvSpPr>
          <p:spPr>
            <a:xfrm>
              <a:off x="1309624" y="8179181"/>
              <a:ext cx="10391775" cy="1305560"/>
            </a:xfrm>
            <a:custGeom>
              <a:avLst/>
              <a:gdLst/>
              <a:ahLst/>
              <a:cxnLst/>
              <a:rect l="l" t="t" r="r" b="b"/>
              <a:pathLst>
                <a:path w="10391775" h="1305559">
                  <a:moveTo>
                    <a:pt x="132460" y="0"/>
                  </a:moveTo>
                  <a:lnTo>
                    <a:pt x="10259314" y="0"/>
                  </a:lnTo>
                  <a:lnTo>
                    <a:pt x="10285603" y="127"/>
                  </a:lnTo>
                  <a:lnTo>
                    <a:pt x="10323703" y="2794"/>
                  </a:lnTo>
                  <a:lnTo>
                    <a:pt x="10366375" y="25273"/>
                  </a:lnTo>
                  <a:lnTo>
                    <a:pt x="10388854" y="68072"/>
                  </a:lnTo>
                  <a:lnTo>
                    <a:pt x="10391521" y="106172"/>
                  </a:lnTo>
                  <a:lnTo>
                    <a:pt x="10391648" y="132588"/>
                  </a:lnTo>
                  <a:lnTo>
                    <a:pt x="10391648" y="1172540"/>
                  </a:lnTo>
                  <a:lnTo>
                    <a:pt x="10390759" y="1220190"/>
                  </a:lnTo>
                  <a:lnTo>
                    <a:pt x="10377297" y="1266190"/>
                  </a:lnTo>
                  <a:lnTo>
                    <a:pt x="10336911" y="1298600"/>
                  </a:lnTo>
                  <a:lnTo>
                    <a:pt x="10285603" y="1304988"/>
                  </a:lnTo>
                  <a:lnTo>
                    <a:pt x="10259314" y="1305090"/>
                  </a:lnTo>
                  <a:lnTo>
                    <a:pt x="132460" y="1305090"/>
                  </a:lnTo>
                  <a:lnTo>
                    <a:pt x="84835" y="1304277"/>
                  </a:lnTo>
                  <a:lnTo>
                    <a:pt x="38862" y="1290764"/>
                  </a:lnTo>
                  <a:lnTo>
                    <a:pt x="6603" y="1250340"/>
                  </a:lnTo>
                  <a:lnTo>
                    <a:pt x="126" y="1198918"/>
                  </a:lnTo>
                  <a:lnTo>
                    <a:pt x="0" y="1172540"/>
                  </a:lnTo>
                  <a:lnTo>
                    <a:pt x="0" y="132588"/>
                  </a:lnTo>
                  <a:lnTo>
                    <a:pt x="888" y="84963"/>
                  </a:lnTo>
                  <a:lnTo>
                    <a:pt x="14350" y="38989"/>
                  </a:lnTo>
                  <a:lnTo>
                    <a:pt x="54737" y="6477"/>
                  </a:lnTo>
                  <a:lnTo>
                    <a:pt x="106044" y="127"/>
                  </a:lnTo>
                  <a:lnTo>
                    <a:pt x="132460" y="0"/>
                  </a:lnTo>
                  <a:close/>
                </a:path>
              </a:pathLst>
            </a:custGeom>
            <a:ln w="63500">
              <a:solidFill>
                <a:srgbClr val="6C6BE7"/>
              </a:solidFill>
            </a:ln>
          </p:spPr>
          <p:txBody>
            <a:bodyPr wrap="square" lIns="0" tIns="0" rIns="0" bIns="0" rtlCol="0"/>
            <a:lstStyle/>
            <a:p>
              <a:endParaRPr sz="1125"/>
            </a:p>
          </p:txBody>
        </p:sp>
      </p:grpSp>
      <p:sp>
        <p:nvSpPr>
          <p:cNvPr id="17" name="object 17"/>
          <p:cNvSpPr txBox="1"/>
          <p:nvPr/>
        </p:nvSpPr>
        <p:spPr>
          <a:xfrm>
            <a:off x="1185416" y="5821264"/>
            <a:ext cx="6775847" cy="157351"/>
          </a:xfrm>
          <a:prstGeom prst="rect">
            <a:avLst/>
          </a:prstGeom>
          <a:solidFill>
            <a:srgbClr val="A7EA96"/>
          </a:solidFill>
        </p:spPr>
        <p:txBody>
          <a:bodyPr vert="horz" wrap="square" lIns="0" tIns="0" rIns="0" bIns="0" rtlCol="0">
            <a:spAutoFit/>
          </a:bodyPr>
          <a:lstStyle/>
          <a:p>
            <a:pPr marL="3572">
              <a:lnSpc>
                <a:spcPts val="1209"/>
              </a:lnSpc>
            </a:pPr>
            <a:r>
              <a:rPr sz="1090" dirty="0">
                <a:latin typeface="Courier New"/>
                <a:cs typeface="Courier New"/>
              </a:rPr>
              <a:t>Golf</a:t>
            </a:r>
            <a:r>
              <a:rPr sz="1090" spc="42" dirty="0">
                <a:latin typeface="Courier New"/>
                <a:cs typeface="Courier New"/>
              </a:rPr>
              <a:t> </a:t>
            </a:r>
            <a:r>
              <a:rPr sz="1090" dirty="0">
                <a:latin typeface="Courier New"/>
                <a:cs typeface="Courier New"/>
              </a:rPr>
              <a:t>is a precision</a:t>
            </a:r>
            <a:r>
              <a:rPr sz="1090" spc="4" dirty="0">
                <a:latin typeface="Courier New"/>
                <a:cs typeface="Courier New"/>
              </a:rPr>
              <a:t> </a:t>
            </a:r>
            <a:r>
              <a:rPr sz="1090" spc="-7" dirty="0">
                <a:latin typeface="Courier New"/>
                <a:cs typeface="Courier New"/>
              </a:rPr>
              <a:t>club-</a:t>
            </a:r>
            <a:r>
              <a:rPr sz="1090" spc="-14" dirty="0">
                <a:latin typeface="Courier New"/>
                <a:cs typeface="Courier New"/>
              </a:rPr>
              <a:t>and-</a:t>
            </a:r>
            <a:r>
              <a:rPr sz="1090" dirty="0">
                <a:latin typeface="Courier New"/>
                <a:cs typeface="Courier New"/>
              </a:rPr>
              <a:t>ball</a:t>
            </a:r>
            <a:r>
              <a:rPr sz="1090" spc="49" dirty="0">
                <a:latin typeface="Courier New"/>
                <a:cs typeface="Courier New"/>
              </a:rPr>
              <a:t> </a:t>
            </a:r>
            <a:r>
              <a:rPr sz="1090" dirty="0">
                <a:latin typeface="Courier New"/>
                <a:cs typeface="Courier New"/>
              </a:rPr>
              <a:t>sport in</a:t>
            </a:r>
            <a:r>
              <a:rPr sz="1090" spc="49" dirty="0">
                <a:latin typeface="Courier New"/>
                <a:cs typeface="Courier New"/>
              </a:rPr>
              <a:t> </a:t>
            </a:r>
            <a:r>
              <a:rPr sz="1090" dirty="0">
                <a:latin typeface="Courier New"/>
                <a:cs typeface="Courier New"/>
              </a:rPr>
              <a:t>which competing</a:t>
            </a:r>
            <a:r>
              <a:rPr sz="1090" spc="7" dirty="0">
                <a:latin typeface="Courier New"/>
                <a:cs typeface="Courier New"/>
              </a:rPr>
              <a:t> </a:t>
            </a:r>
            <a:r>
              <a:rPr sz="1090" dirty="0">
                <a:latin typeface="Courier New"/>
                <a:cs typeface="Courier New"/>
              </a:rPr>
              <a:t>players (or</a:t>
            </a:r>
            <a:r>
              <a:rPr sz="1090" spc="4" dirty="0">
                <a:latin typeface="Courier New"/>
                <a:cs typeface="Courier New"/>
              </a:rPr>
              <a:t> </a:t>
            </a:r>
            <a:r>
              <a:rPr sz="1090" spc="-7" dirty="0">
                <a:latin typeface="Courier New"/>
                <a:cs typeface="Courier New"/>
              </a:rPr>
              <a:t>golfers)</a:t>
            </a:r>
            <a:endParaRPr sz="1090">
              <a:latin typeface="Courier New"/>
              <a:cs typeface="Courier New"/>
            </a:endParaRPr>
          </a:p>
        </p:txBody>
      </p:sp>
      <p:sp>
        <p:nvSpPr>
          <p:cNvPr id="18" name="object 18"/>
          <p:cNvSpPr txBox="1"/>
          <p:nvPr/>
        </p:nvSpPr>
        <p:spPr>
          <a:xfrm>
            <a:off x="1185417" y="5974854"/>
            <a:ext cx="6945064" cy="166969"/>
          </a:xfrm>
          <a:prstGeom prst="rect">
            <a:avLst/>
          </a:prstGeom>
          <a:solidFill>
            <a:srgbClr val="A7EA96"/>
          </a:solidFill>
        </p:spPr>
        <p:txBody>
          <a:bodyPr vert="horz" wrap="square" lIns="0" tIns="0" rIns="0" bIns="0" rtlCol="0">
            <a:spAutoFit/>
          </a:bodyPr>
          <a:lstStyle/>
          <a:p>
            <a:pPr marL="3572">
              <a:lnSpc>
                <a:spcPts val="1280"/>
              </a:lnSpc>
            </a:pPr>
            <a:r>
              <a:rPr sz="1090" dirty="0">
                <a:latin typeface="Courier New"/>
                <a:cs typeface="Courier New"/>
              </a:rPr>
              <a:t>use</a:t>
            </a:r>
            <a:r>
              <a:rPr sz="1090" spc="4" dirty="0">
                <a:latin typeface="Courier New"/>
                <a:cs typeface="Courier New"/>
              </a:rPr>
              <a:t> </a:t>
            </a:r>
            <a:r>
              <a:rPr sz="1090" dirty="0">
                <a:latin typeface="Courier New"/>
                <a:cs typeface="Courier New"/>
              </a:rPr>
              <a:t>many</a:t>
            </a:r>
            <a:r>
              <a:rPr sz="1090" spc="4" dirty="0">
                <a:latin typeface="Courier New"/>
                <a:cs typeface="Courier New"/>
              </a:rPr>
              <a:t> </a:t>
            </a:r>
            <a:r>
              <a:rPr sz="1090" dirty="0">
                <a:latin typeface="Courier New"/>
                <a:cs typeface="Courier New"/>
              </a:rPr>
              <a:t>types</a:t>
            </a:r>
            <a:r>
              <a:rPr sz="1090" spc="7" dirty="0">
                <a:latin typeface="Courier New"/>
                <a:cs typeface="Courier New"/>
              </a:rPr>
              <a:t> </a:t>
            </a:r>
            <a:r>
              <a:rPr sz="1090" dirty="0">
                <a:latin typeface="Courier New"/>
                <a:cs typeface="Courier New"/>
              </a:rPr>
              <a:t>of</a:t>
            </a:r>
            <a:r>
              <a:rPr sz="1090" spc="7" dirty="0">
                <a:latin typeface="Courier New"/>
                <a:cs typeface="Courier New"/>
              </a:rPr>
              <a:t> </a:t>
            </a:r>
            <a:r>
              <a:rPr sz="1090" dirty="0">
                <a:latin typeface="Courier New"/>
                <a:cs typeface="Courier New"/>
              </a:rPr>
              <a:t>clubs</a:t>
            </a:r>
            <a:r>
              <a:rPr sz="1090" spc="4" dirty="0">
                <a:latin typeface="Courier New"/>
                <a:cs typeface="Courier New"/>
              </a:rPr>
              <a:t> </a:t>
            </a:r>
            <a:r>
              <a:rPr sz="1090" dirty="0">
                <a:latin typeface="Courier New"/>
                <a:cs typeface="Courier New"/>
              </a:rPr>
              <a:t>to</a:t>
            </a:r>
            <a:r>
              <a:rPr sz="1090" spc="7" dirty="0">
                <a:latin typeface="Courier New"/>
                <a:cs typeface="Courier New"/>
              </a:rPr>
              <a:t> </a:t>
            </a:r>
            <a:r>
              <a:rPr sz="1090" dirty="0">
                <a:latin typeface="Courier New"/>
                <a:cs typeface="Courier New"/>
              </a:rPr>
              <a:t>hit</a:t>
            </a:r>
            <a:r>
              <a:rPr sz="1090" spc="7" dirty="0">
                <a:latin typeface="Courier New"/>
                <a:cs typeface="Courier New"/>
              </a:rPr>
              <a:t> </a:t>
            </a:r>
            <a:r>
              <a:rPr sz="1090" dirty="0">
                <a:latin typeface="Courier New"/>
                <a:cs typeface="Courier New"/>
              </a:rPr>
              <a:t>balls</a:t>
            </a:r>
            <a:r>
              <a:rPr sz="1090" spc="7" dirty="0">
                <a:latin typeface="Courier New"/>
                <a:cs typeface="Courier New"/>
              </a:rPr>
              <a:t> </a:t>
            </a:r>
            <a:r>
              <a:rPr sz="1090" dirty="0">
                <a:latin typeface="Courier New"/>
                <a:cs typeface="Courier New"/>
              </a:rPr>
              <a:t>into</a:t>
            </a:r>
            <a:r>
              <a:rPr sz="1090" spc="56" dirty="0">
                <a:latin typeface="Courier New"/>
                <a:cs typeface="Courier New"/>
              </a:rPr>
              <a:t> </a:t>
            </a:r>
            <a:r>
              <a:rPr sz="1090" dirty="0">
                <a:latin typeface="Courier New"/>
                <a:cs typeface="Courier New"/>
              </a:rPr>
              <a:t>a</a:t>
            </a:r>
            <a:r>
              <a:rPr sz="1090" spc="4" dirty="0">
                <a:latin typeface="Courier New"/>
                <a:cs typeface="Courier New"/>
              </a:rPr>
              <a:t> </a:t>
            </a:r>
            <a:r>
              <a:rPr sz="1090" dirty="0">
                <a:latin typeface="Courier New"/>
                <a:cs typeface="Courier New"/>
              </a:rPr>
              <a:t>series</a:t>
            </a:r>
            <a:r>
              <a:rPr sz="1090" spc="4" dirty="0">
                <a:latin typeface="Courier New"/>
                <a:cs typeface="Courier New"/>
              </a:rPr>
              <a:t> </a:t>
            </a:r>
            <a:r>
              <a:rPr sz="1090" dirty="0">
                <a:latin typeface="Courier New"/>
                <a:cs typeface="Courier New"/>
              </a:rPr>
              <a:t>of</a:t>
            </a:r>
            <a:r>
              <a:rPr sz="1090" spc="4" dirty="0">
                <a:latin typeface="Courier New"/>
                <a:cs typeface="Courier New"/>
              </a:rPr>
              <a:t> </a:t>
            </a:r>
            <a:r>
              <a:rPr sz="1090" dirty="0">
                <a:latin typeface="Courier New"/>
                <a:cs typeface="Courier New"/>
              </a:rPr>
              <a:t>holes</a:t>
            </a:r>
            <a:r>
              <a:rPr sz="1090" spc="7" dirty="0">
                <a:latin typeface="Courier New"/>
                <a:cs typeface="Courier New"/>
              </a:rPr>
              <a:t> </a:t>
            </a:r>
            <a:r>
              <a:rPr sz="1090" dirty="0">
                <a:latin typeface="Courier New"/>
                <a:cs typeface="Courier New"/>
              </a:rPr>
              <a:t>on</a:t>
            </a:r>
            <a:r>
              <a:rPr sz="1090" spc="7" dirty="0">
                <a:latin typeface="Courier New"/>
                <a:cs typeface="Courier New"/>
              </a:rPr>
              <a:t> </a:t>
            </a:r>
            <a:r>
              <a:rPr sz="1090" dirty="0">
                <a:latin typeface="Courier New"/>
                <a:cs typeface="Courier New"/>
              </a:rPr>
              <a:t>a</a:t>
            </a:r>
            <a:r>
              <a:rPr sz="1090" spc="7" dirty="0">
                <a:latin typeface="Courier New"/>
                <a:cs typeface="Courier New"/>
              </a:rPr>
              <a:t> </a:t>
            </a:r>
            <a:r>
              <a:rPr sz="1090" dirty="0">
                <a:latin typeface="Courier New"/>
                <a:cs typeface="Courier New"/>
              </a:rPr>
              <a:t>course</a:t>
            </a:r>
            <a:r>
              <a:rPr sz="1090" spc="7" dirty="0">
                <a:latin typeface="Courier New"/>
                <a:cs typeface="Courier New"/>
              </a:rPr>
              <a:t> </a:t>
            </a:r>
            <a:r>
              <a:rPr sz="1090" dirty="0">
                <a:latin typeface="Courier New"/>
                <a:cs typeface="Courier New"/>
              </a:rPr>
              <a:t>using</a:t>
            </a:r>
            <a:r>
              <a:rPr sz="1090" spc="7" dirty="0">
                <a:latin typeface="Courier New"/>
                <a:cs typeface="Courier New"/>
              </a:rPr>
              <a:t> </a:t>
            </a:r>
            <a:r>
              <a:rPr sz="1090" spc="-18" dirty="0">
                <a:latin typeface="Courier New"/>
                <a:cs typeface="Courier New"/>
              </a:rPr>
              <a:t>the</a:t>
            </a:r>
            <a:endParaRPr sz="1090">
              <a:latin typeface="Courier New"/>
              <a:cs typeface="Courier New"/>
            </a:endParaRPr>
          </a:p>
        </p:txBody>
      </p:sp>
      <p:sp>
        <p:nvSpPr>
          <p:cNvPr id="19" name="object 19"/>
          <p:cNvSpPr txBox="1"/>
          <p:nvPr/>
        </p:nvSpPr>
        <p:spPr>
          <a:xfrm>
            <a:off x="1185417" y="6144518"/>
            <a:ext cx="6521797" cy="147733"/>
          </a:xfrm>
          <a:prstGeom prst="rect">
            <a:avLst/>
          </a:prstGeom>
          <a:solidFill>
            <a:srgbClr val="A7EA96"/>
          </a:solidFill>
        </p:spPr>
        <p:txBody>
          <a:bodyPr vert="horz" wrap="square" lIns="0" tIns="0" rIns="0" bIns="0" rtlCol="0">
            <a:spAutoFit/>
          </a:bodyPr>
          <a:lstStyle/>
          <a:p>
            <a:pPr marL="3572">
              <a:lnSpc>
                <a:spcPts val="1076"/>
              </a:lnSpc>
            </a:pPr>
            <a:r>
              <a:rPr sz="1090" dirty="0">
                <a:latin typeface="Courier New"/>
                <a:cs typeface="Courier New"/>
              </a:rPr>
              <a:t>fewest</a:t>
            </a:r>
            <a:r>
              <a:rPr sz="1090" spc="-14" dirty="0">
                <a:latin typeface="Courier New"/>
                <a:cs typeface="Courier New"/>
              </a:rPr>
              <a:t> </a:t>
            </a:r>
            <a:r>
              <a:rPr sz="1090" dirty="0">
                <a:latin typeface="Courier New"/>
                <a:cs typeface="Courier New"/>
              </a:rPr>
              <a:t>number</a:t>
            </a:r>
            <a:r>
              <a:rPr sz="1090" spc="-14" dirty="0">
                <a:latin typeface="Courier New"/>
                <a:cs typeface="Courier New"/>
              </a:rPr>
              <a:t> </a:t>
            </a:r>
            <a:r>
              <a:rPr sz="1090" dirty="0">
                <a:latin typeface="Courier New"/>
                <a:cs typeface="Courier New"/>
              </a:rPr>
              <a:t>of</a:t>
            </a:r>
            <a:r>
              <a:rPr sz="1090" spc="46" dirty="0">
                <a:latin typeface="Courier New"/>
                <a:cs typeface="Courier New"/>
              </a:rPr>
              <a:t> </a:t>
            </a:r>
            <a:r>
              <a:rPr sz="1090" dirty="0">
                <a:latin typeface="Courier New"/>
                <a:cs typeface="Courier New"/>
              </a:rPr>
              <a:t>strokes.</a:t>
            </a:r>
            <a:r>
              <a:rPr sz="1090" spc="-7" dirty="0">
                <a:latin typeface="Courier New"/>
                <a:cs typeface="Courier New"/>
              </a:rPr>
              <a:t> </a:t>
            </a:r>
            <a:r>
              <a:rPr sz="1090" dirty="0">
                <a:latin typeface="Courier New"/>
                <a:cs typeface="Courier New"/>
              </a:rPr>
              <a:t>The</a:t>
            </a:r>
            <a:r>
              <a:rPr sz="1090" spc="-11" dirty="0">
                <a:latin typeface="Courier New"/>
                <a:cs typeface="Courier New"/>
              </a:rPr>
              <a:t> </a:t>
            </a:r>
            <a:r>
              <a:rPr sz="1090" dirty="0">
                <a:latin typeface="Courier New"/>
                <a:cs typeface="Courier New"/>
              </a:rPr>
              <a:t>goal</a:t>
            </a:r>
            <a:r>
              <a:rPr sz="1090" spc="-7" dirty="0">
                <a:latin typeface="Courier New"/>
                <a:cs typeface="Courier New"/>
              </a:rPr>
              <a:t> </a:t>
            </a:r>
            <a:r>
              <a:rPr sz="1090" dirty="0">
                <a:latin typeface="Courier New"/>
                <a:cs typeface="Courier New"/>
              </a:rPr>
              <a:t>is</a:t>
            </a:r>
            <a:r>
              <a:rPr sz="1090" spc="46" dirty="0">
                <a:latin typeface="Courier New"/>
                <a:cs typeface="Courier New"/>
              </a:rPr>
              <a:t> </a:t>
            </a:r>
            <a:r>
              <a:rPr sz="1090" dirty="0">
                <a:latin typeface="Courier New"/>
                <a:cs typeface="Courier New"/>
              </a:rPr>
              <a:t>to</a:t>
            </a:r>
            <a:r>
              <a:rPr sz="1090" spc="-7" dirty="0">
                <a:latin typeface="Courier New"/>
                <a:cs typeface="Courier New"/>
              </a:rPr>
              <a:t> </a:t>
            </a:r>
            <a:r>
              <a:rPr sz="1090" dirty="0">
                <a:latin typeface="Courier New"/>
                <a:cs typeface="Courier New"/>
              </a:rPr>
              <a:t>complete</a:t>
            </a:r>
            <a:r>
              <a:rPr sz="1090" spc="46" dirty="0">
                <a:latin typeface="Courier New"/>
                <a:cs typeface="Courier New"/>
              </a:rPr>
              <a:t> </a:t>
            </a:r>
            <a:r>
              <a:rPr sz="1090" dirty="0">
                <a:latin typeface="Courier New"/>
                <a:cs typeface="Courier New"/>
              </a:rPr>
              <a:t>the</a:t>
            </a:r>
            <a:r>
              <a:rPr sz="1090" spc="-7" dirty="0">
                <a:latin typeface="Courier New"/>
                <a:cs typeface="Courier New"/>
              </a:rPr>
              <a:t> </a:t>
            </a:r>
            <a:r>
              <a:rPr sz="1090" dirty="0">
                <a:latin typeface="Courier New"/>
                <a:cs typeface="Courier New"/>
              </a:rPr>
              <a:t>course</a:t>
            </a:r>
            <a:r>
              <a:rPr sz="1090" spc="-7" dirty="0">
                <a:latin typeface="Courier New"/>
                <a:cs typeface="Courier New"/>
              </a:rPr>
              <a:t> </a:t>
            </a:r>
            <a:r>
              <a:rPr sz="1090" dirty="0">
                <a:latin typeface="Courier New"/>
                <a:cs typeface="Courier New"/>
              </a:rPr>
              <a:t>with</a:t>
            </a:r>
            <a:r>
              <a:rPr sz="1090" spc="46" dirty="0">
                <a:latin typeface="Courier New"/>
                <a:cs typeface="Courier New"/>
              </a:rPr>
              <a:t> </a:t>
            </a:r>
            <a:r>
              <a:rPr sz="1090" dirty="0">
                <a:latin typeface="Courier New"/>
                <a:cs typeface="Courier New"/>
              </a:rPr>
              <a:t>the</a:t>
            </a:r>
            <a:r>
              <a:rPr sz="1090" spc="-11" dirty="0">
                <a:latin typeface="Courier New"/>
                <a:cs typeface="Courier New"/>
              </a:rPr>
              <a:t> </a:t>
            </a:r>
            <a:r>
              <a:rPr sz="1090" spc="-7" dirty="0">
                <a:latin typeface="Courier New"/>
                <a:cs typeface="Courier New"/>
              </a:rPr>
              <a:t>lowest</a:t>
            </a:r>
            <a:endParaRPr sz="1090">
              <a:latin typeface="Courier New"/>
              <a:cs typeface="Courier New"/>
            </a:endParaRPr>
          </a:p>
        </p:txBody>
      </p:sp>
      <p:sp>
        <p:nvSpPr>
          <p:cNvPr id="20" name="object 20"/>
          <p:cNvSpPr txBox="1"/>
          <p:nvPr/>
        </p:nvSpPr>
        <p:spPr>
          <a:xfrm>
            <a:off x="1185417" y="6281143"/>
            <a:ext cx="6945064" cy="166969"/>
          </a:xfrm>
          <a:prstGeom prst="rect">
            <a:avLst/>
          </a:prstGeom>
          <a:solidFill>
            <a:srgbClr val="A7EA96"/>
          </a:solidFill>
        </p:spPr>
        <p:txBody>
          <a:bodyPr vert="horz" wrap="square" lIns="0" tIns="0" rIns="0" bIns="0" rtlCol="0">
            <a:spAutoFit/>
          </a:bodyPr>
          <a:lstStyle/>
          <a:p>
            <a:pPr marL="3572">
              <a:lnSpc>
                <a:spcPts val="1273"/>
              </a:lnSpc>
            </a:pPr>
            <a:r>
              <a:rPr sz="1090" dirty="0">
                <a:latin typeface="Courier New"/>
                <a:cs typeface="Courier New"/>
              </a:rPr>
              <a:t>score,</a:t>
            </a:r>
            <a:r>
              <a:rPr sz="1090" spc="-11" dirty="0">
                <a:latin typeface="Courier New"/>
                <a:cs typeface="Courier New"/>
              </a:rPr>
              <a:t> </a:t>
            </a:r>
            <a:r>
              <a:rPr sz="1090" dirty="0">
                <a:latin typeface="Courier New"/>
                <a:cs typeface="Courier New"/>
              </a:rPr>
              <a:t>which</a:t>
            </a:r>
            <a:r>
              <a:rPr sz="1090" spc="46" dirty="0">
                <a:latin typeface="Courier New"/>
                <a:cs typeface="Courier New"/>
              </a:rPr>
              <a:t> </a:t>
            </a:r>
            <a:r>
              <a:rPr sz="1090" dirty="0">
                <a:latin typeface="Courier New"/>
                <a:cs typeface="Courier New"/>
              </a:rPr>
              <a:t>is</a:t>
            </a:r>
            <a:r>
              <a:rPr sz="1090" spc="-4" dirty="0">
                <a:latin typeface="Courier New"/>
                <a:cs typeface="Courier New"/>
              </a:rPr>
              <a:t> </a:t>
            </a:r>
            <a:r>
              <a:rPr sz="1090" dirty="0">
                <a:latin typeface="Courier New"/>
                <a:cs typeface="Courier New"/>
              </a:rPr>
              <a:t>calculated</a:t>
            </a:r>
            <a:r>
              <a:rPr sz="1090" spc="4" dirty="0">
                <a:latin typeface="Courier New"/>
                <a:cs typeface="Courier New"/>
              </a:rPr>
              <a:t> </a:t>
            </a:r>
            <a:r>
              <a:rPr sz="1090" dirty="0">
                <a:latin typeface="Courier New"/>
                <a:cs typeface="Courier New"/>
              </a:rPr>
              <a:t>by</a:t>
            </a:r>
            <a:r>
              <a:rPr sz="1090" spc="-4" dirty="0">
                <a:latin typeface="Courier New"/>
                <a:cs typeface="Courier New"/>
              </a:rPr>
              <a:t> </a:t>
            </a:r>
            <a:r>
              <a:rPr sz="1090" dirty="0">
                <a:latin typeface="Courier New"/>
                <a:cs typeface="Courier New"/>
              </a:rPr>
              <a:t>adding up</a:t>
            </a:r>
            <a:r>
              <a:rPr sz="1090" spc="-4" dirty="0">
                <a:latin typeface="Courier New"/>
                <a:cs typeface="Courier New"/>
              </a:rPr>
              <a:t> </a:t>
            </a:r>
            <a:r>
              <a:rPr sz="1090" dirty="0">
                <a:latin typeface="Courier New"/>
                <a:cs typeface="Courier New"/>
              </a:rPr>
              <a:t>the</a:t>
            </a:r>
            <a:r>
              <a:rPr sz="1090" spc="-7" dirty="0">
                <a:latin typeface="Courier New"/>
                <a:cs typeface="Courier New"/>
              </a:rPr>
              <a:t> </a:t>
            </a:r>
            <a:r>
              <a:rPr sz="1090" dirty="0">
                <a:latin typeface="Courier New"/>
                <a:cs typeface="Courier New"/>
              </a:rPr>
              <a:t>total</a:t>
            </a:r>
            <a:r>
              <a:rPr sz="1090" spc="46" dirty="0">
                <a:latin typeface="Courier New"/>
                <a:cs typeface="Courier New"/>
              </a:rPr>
              <a:t> </a:t>
            </a:r>
            <a:r>
              <a:rPr sz="1090" dirty="0">
                <a:latin typeface="Courier New"/>
                <a:cs typeface="Courier New"/>
              </a:rPr>
              <a:t>number</a:t>
            </a:r>
            <a:r>
              <a:rPr sz="1090" spc="49" dirty="0">
                <a:latin typeface="Courier New"/>
                <a:cs typeface="Courier New"/>
              </a:rPr>
              <a:t> </a:t>
            </a:r>
            <a:r>
              <a:rPr sz="1090" dirty="0">
                <a:latin typeface="Courier New"/>
                <a:cs typeface="Courier New"/>
              </a:rPr>
              <a:t>of strokes</a:t>
            </a:r>
            <a:r>
              <a:rPr sz="1090" spc="-4" dirty="0">
                <a:latin typeface="Courier New"/>
                <a:cs typeface="Courier New"/>
              </a:rPr>
              <a:t> </a:t>
            </a:r>
            <a:r>
              <a:rPr sz="1090" dirty="0">
                <a:latin typeface="Courier New"/>
                <a:cs typeface="Courier New"/>
              </a:rPr>
              <a:t>taken</a:t>
            </a:r>
            <a:r>
              <a:rPr sz="1090" spc="4" dirty="0">
                <a:latin typeface="Courier New"/>
                <a:cs typeface="Courier New"/>
              </a:rPr>
              <a:t> </a:t>
            </a:r>
            <a:r>
              <a:rPr sz="1090" dirty="0">
                <a:latin typeface="Courier New"/>
                <a:cs typeface="Courier New"/>
              </a:rPr>
              <a:t>on</a:t>
            </a:r>
            <a:r>
              <a:rPr sz="1090" spc="-4" dirty="0">
                <a:latin typeface="Courier New"/>
                <a:cs typeface="Courier New"/>
              </a:rPr>
              <a:t> </a:t>
            </a:r>
            <a:r>
              <a:rPr sz="1090" spc="-14" dirty="0">
                <a:latin typeface="Courier New"/>
                <a:cs typeface="Courier New"/>
              </a:rPr>
              <a:t>each</a:t>
            </a:r>
            <a:endParaRPr sz="1090">
              <a:latin typeface="Courier New"/>
              <a:cs typeface="Courier New"/>
            </a:endParaRPr>
          </a:p>
        </p:txBody>
      </p:sp>
      <p:sp>
        <p:nvSpPr>
          <p:cNvPr id="21" name="object 21"/>
          <p:cNvSpPr txBox="1"/>
          <p:nvPr/>
        </p:nvSpPr>
        <p:spPr>
          <a:xfrm>
            <a:off x="1185416" y="6457736"/>
            <a:ext cx="4487168" cy="147733"/>
          </a:xfrm>
          <a:prstGeom prst="rect">
            <a:avLst/>
          </a:prstGeom>
          <a:solidFill>
            <a:srgbClr val="A7EA96"/>
          </a:solidFill>
        </p:spPr>
        <p:txBody>
          <a:bodyPr vert="horz" wrap="square" lIns="0" tIns="0" rIns="0" bIns="0" rtlCol="0">
            <a:spAutoFit/>
          </a:bodyPr>
          <a:lstStyle/>
          <a:p>
            <a:pPr marL="3572">
              <a:lnSpc>
                <a:spcPts val="1086"/>
              </a:lnSpc>
            </a:pPr>
            <a:r>
              <a:rPr sz="1090" dirty="0">
                <a:latin typeface="Courier New"/>
                <a:cs typeface="Courier New"/>
              </a:rPr>
              <a:t>hole.</a:t>
            </a:r>
            <a:r>
              <a:rPr sz="1090" spc="-11" dirty="0">
                <a:latin typeface="Courier New"/>
                <a:cs typeface="Courier New"/>
              </a:rPr>
              <a:t> </a:t>
            </a:r>
            <a:r>
              <a:rPr sz="1090" dirty="0">
                <a:latin typeface="Courier New"/>
                <a:cs typeface="Courier New"/>
              </a:rPr>
              <a:t>The</a:t>
            </a:r>
            <a:r>
              <a:rPr sz="1090" spc="49" dirty="0">
                <a:latin typeface="Courier New"/>
                <a:cs typeface="Courier New"/>
              </a:rPr>
              <a:t> </a:t>
            </a:r>
            <a:r>
              <a:rPr sz="1090" dirty="0">
                <a:latin typeface="Courier New"/>
                <a:cs typeface="Courier New"/>
              </a:rPr>
              <a:t>player</a:t>
            </a:r>
            <a:r>
              <a:rPr sz="1090" spc="49" dirty="0">
                <a:latin typeface="Courier New"/>
                <a:cs typeface="Courier New"/>
              </a:rPr>
              <a:t> </a:t>
            </a:r>
            <a:r>
              <a:rPr sz="1090" dirty="0">
                <a:latin typeface="Courier New"/>
                <a:cs typeface="Courier New"/>
              </a:rPr>
              <a:t>with</a:t>
            </a:r>
            <a:r>
              <a:rPr sz="1090" spc="-4" dirty="0">
                <a:latin typeface="Courier New"/>
                <a:cs typeface="Courier New"/>
              </a:rPr>
              <a:t> </a:t>
            </a:r>
            <a:r>
              <a:rPr sz="1090" dirty="0">
                <a:latin typeface="Courier New"/>
                <a:cs typeface="Courier New"/>
              </a:rPr>
              <a:t>the</a:t>
            </a:r>
            <a:r>
              <a:rPr sz="1090" spc="46" dirty="0">
                <a:latin typeface="Courier New"/>
                <a:cs typeface="Courier New"/>
              </a:rPr>
              <a:t> </a:t>
            </a:r>
            <a:r>
              <a:rPr sz="1090" dirty="0">
                <a:latin typeface="Courier New"/>
                <a:cs typeface="Courier New"/>
              </a:rPr>
              <a:t>lowest</a:t>
            </a:r>
            <a:r>
              <a:rPr sz="1090" spc="-11" dirty="0">
                <a:latin typeface="Courier New"/>
                <a:cs typeface="Courier New"/>
              </a:rPr>
              <a:t> </a:t>
            </a:r>
            <a:r>
              <a:rPr sz="1090" dirty="0">
                <a:latin typeface="Courier New"/>
                <a:cs typeface="Courier New"/>
              </a:rPr>
              <a:t>score</a:t>
            </a:r>
            <a:r>
              <a:rPr sz="1090" spc="-11" dirty="0">
                <a:latin typeface="Courier New"/>
                <a:cs typeface="Courier New"/>
              </a:rPr>
              <a:t> </a:t>
            </a:r>
            <a:r>
              <a:rPr sz="1090" dirty="0">
                <a:latin typeface="Courier New"/>
                <a:cs typeface="Courier New"/>
              </a:rPr>
              <a:t>wins</a:t>
            </a:r>
            <a:r>
              <a:rPr sz="1090" spc="-4" dirty="0">
                <a:latin typeface="Courier New"/>
                <a:cs typeface="Courier New"/>
              </a:rPr>
              <a:t> </a:t>
            </a:r>
            <a:r>
              <a:rPr sz="1090" dirty="0">
                <a:latin typeface="Courier New"/>
                <a:cs typeface="Courier New"/>
              </a:rPr>
              <a:t>the</a:t>
            </a:r>
            <a:r>
              <a:rPr sz="1090" spc="-7" dirty="0">
                <a:latin typeface="Courier New"/>
                <a:cs typeface="Courier New"/>
              </a:rPr>
              <a:t> game.</a:t>
            </a:r>
            <a:endParaRPr sz="1090">
              <a:latin typeface="Courier New"/>
              <a:cs typeface="Courier New"/>
            </a:endParaRPr>
          </a:p>
        </p:txBody>
      </p:sp>
      <p:sp>
        <p:nvSpPr>
          <p:cNvPr id="22" name="object 22"/>
          <p:cNvSpPr txBox="1"/>
          <p:nvPr/>
        </p:nvSpPr>
        <p:spPr>
          <a:xfrm>
            <a:off x="557831" y="5799377"/>
            <a:ext cx="166712" cy="847874"/>
          </a:xfrm>
          <a:prstGeom prst="rect">
            <a:avLst/>
          </a:prstGeom>
        </p:spPr>
        <p:txBody>
          <a:bodyPr vert="vert270" wrap="square" lIns="0" tIns="0" rIns="0" bIns="0" rtlCol="0">
            <a:spAutoFit/>
          </a:bodyPr>
          <a:lstStyle/>
          <a:p>
            <a:pPr marL="8929">
              <a:lnSpc>
                <a:spcPts val="1293"/>
              </a:lnSpc>
            </a:pPr>
            <a:r>
              <a:rPr sz="1090" dirty="0">
                <a:solidFill>
                  <a:srgbClr val="5E5E5E"/>
                </a:solidFill>
                <a:latin typeface="Arial"/>
                <a:cs typeface="Arial"/>
              </a:rPr>
              <a:t>Knowledge</a:t>
            </a:r>
            <a:r>
              <a:rPr sz="1090" spc="151" dirty="0">
                <a:solidFill>
                  <a:srgbClr val="5E5E5E"/>
                </a:solidFill>
                <a:latin typeface="Arial"/>
                <a:cs typeface="Arial"/>
              </a:rPr>
              <a:t> </a:t>
            </a:r>
            <a:r>
              <a:rPr sz="1090" spc="-35" dirty="0">
                <a:solidFill>
                  <a:srgbClr val="5E5E5E"/>
                </a:solidFill>
                <a:latin typeface="Arial"/>
                <a:cs typeface="Arial"/>
              </a:rPr>
              <a:t>2</a:t>
            </a:r>
            <a:endParaRPr sz="1090">
              <a:latin typeface="Arial"/>
              <a:cs typeface="Arial"/>
            </a:endParaRPr>
          </a:p>
        </p:txBody>
      </p:sp>
      <p:sp>
        <p:nvSpPr>
          <p:cNvPr id="23" name="object 23"/>
          <p:cNvSpPr txBox="1"/>
          <p:nvPr/>
        </p:nvSpPr>
        <p:spPr>
          <a:xfrm>
            <a:off x="557831" y="4735048"/>
            <a:ext cx="166712" cy="847427"/>
          </a:xfrm>
          <a:prstGeom prst="rect">
            <a:avLst/>
          </a:prstGeom>
        </p:spPr>
        <p:txBody>
          <a:bodyPr vert="vert270" wrap="square" lIns="0" tIns="0" rIns="0" bIns="0" rtlCol="0">
            <a:spAutoFit/>
          </a:bodyPr>
          <a:lstStyle/>
          <a:p>
            <a:pPr marL="8929">
              <a:lnSpc>
                <a:spcPts val="1293"/>
              </a:lnSpc>
            </a:pPr>
            <a:r>
              <a:rPr sz="1090" dirty="0">
                <a:solidFill>
                  <a:srgbClr val="5E5E5E"/>
                </a:solidFill>
                <a:latin typeface="Arial"/>
                <a:cs typeface="Arial"/>
              </a:rPr>
              <a:t>Knowledge</a:t>
            </a:r>
            <a:r>
              <a:rPr sz="1090" spc="151" dirty="0">
                <a:solidFill>
                  <a:srgbClr val="5E5E5E"/>
                </a:solidFill>
                <a:latin typeface="Arial"/>
                <a:cs typeface="Arial"/>
              </a:rPr>
              <a:t> </a:t>
            </a:r>
            <a:r>
              <a:rPr sz="1090" spc="-35" dirty="0">
                <a:solidFill>
                  <a:srgbClr val="5E5E5E"/>
                </a:solidFill>
                <a:latin typeface="Arial"/>
                <a:cs typeface="Arial"/>
              </a:rPr>
              <a:t>1</a:t>
            </a:r>
            <a:endParaRPr sz="1090">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09345"/>
            <a:ext cx="7374732" cy="565720"/>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3600" spc="-46" dirty="0">
                <a:solidFill>
                  <a:srgbClr val="FF0000"/>
                </a:solidFill>
              </a:rPr>
              <a:t>Generate</a:t>
            </a:r>
            <a:r>
              <a:rPr sz="3600" spc="-292" dirty="0">
                <a:solidFill>
                  <a:srgbClr val="FF0000"/>
                </a:solidFill>
              </a:rPr>
              <a:t> </a:t>
            </a:r>
            <a:r>
              <a:rPr sz="3600" spc="-60" dirty="0">
                <a:solidFill>
                  <a:srgbClr val="FF0000"/>
                </a:solidFill>
              </a:rPr>
              <a:t>Knowledge</a:t>
            </a:r>
            <a:r>
              <a:rPr sz="3600" spc="-229" dirty="0">
                <a:solidFill>
                  <a:srgbClr val="FF0000"/>
                </a:solidFill>
              </a:rPr>
              <a:t> </a:t>
            </a:r>
            <a:r>
              <a:rPr sz="3600" spc="-60" dirty="0">
                <a:solidFill>
                  <a:srgbClr val="FF0000"/>
                </a:solidFill>
              </a:rPr>
              <a:t>Prompting</a:t>
            </a:r>
            <a:r>
              <a:rPr sz="3600" spc="-179" dirty="0">
                <a:solidFill>
                  <a:srgbClr val="FF0000"/>
                </a:solidFill>
              </a:rPr>
              <a:t> </a:t>
            </a:r>
            <a:r>
              <a:rPr sz="3600" spc="-7" dirty="0">
                <a:solidFill>
                  <a:srgbClr val="FF0000"/>
                </a:solidFill>
              </a:rPr>
              <a:t>Example</a:t>
            </a:r>
          </a:p>
        </p:txBody>
      </p:sp>
      <p:grpSp>
        <p:nvGrpSpPr>
          <p:cNvPr id="3" name="object 3"/>
          <p:cNvGrpSpPr/>
          <p:nvPr/>
        </p:nvGrpSpPr>
        <p:grpSpPr>
          <a:xfrm>
            <a:off x="898506" y="2372529"/>
            <a:ext cx="7351365" cy="1846659"/>
            <a:chOff x="1277874" y="3374263"/>
            <a:chExt cx="10455275" cy="2626360"/>
          </a:xfrm>
        </p:grpSpPr>
        <p:sp>
          <p:nvSpPr>
            <p:cNvPr id="4" name="object 4"/>
            <p:cNvSpPr/>
            <p:nvPr/>
          </p:nvSpPr>
          <p:spPr>
            <a:xfrm>
              <a:off x="1304925" y="3401314"/>
              <a:ext cx="10391775" cy="2562860"/>
            </a:xfrm>
            <a:custGeom>
              <a:avLst/>
              <a:gdLst/>
              <a:ahLst/>
              <a:cxnLst/>
              <a:rect l="l" t="t" r="r" b="b"/>
              <a:pathLst>
                <a:path w="10391775" h="2562860">
                  <a:moveTo>
                    <a:pt x="10285476" y="0"/>
                  </a:moveTo>
                  <a:lnTo>
                    <a:pt x="10259060" y="0"/>
                  </a:lnTo>
                  <a:lnTo>
                    <a:pt x="105918" y="0"/>
                  </a:lnTo>
                  <a:lnTo>
                    <a:pt x="67818" y="2666"/>
                  </a:lnTo>
                  <a:lnTo>
                    <a:pt x="25146" y="25146"/>
                  </a:lnTo>
                  <a:lnTo>
                    <a:pt x="2666" y="67818"/>
                  </a:lnTo>
                  <a:lnTo>
                    <a:pt x="0" y="105918"/>
                  </a:lnTo>
                  <a:lnTo>
                    <a:pt x="0" y="2456815"/>
                  </a:lnTo>
                  <a:lnTo>
                    <a:pt x="2666" y="2494915"/>
                  </a:lnTo>
                  <a:lnTo>
                    <a:pt x="25146" y="2537587"/>
                  </a:lnTo>
                  <a:lnTo>
                    <a:pt x="67818" y="2560066"/>
                  </a:lnTo>
                  <a:lnTo>
                    <a:pt x="105918" y="2562733"/>
                  </a:lnTo>
                  <a:lnTo>
                    <a:pt x="10259060" y="2562733"/>
                  </a:lnTo>
                  <a:lnTo>
                    <a:pt x="10306685" y="2561971"/>
                  </a:lnTo>
                  <a:lnTo>
                    <a:pt x="10352532" y="2548509"/>
                  </a:lnTo>
                  <a:lnTo>
                    <a:pt x="10384917" y="2508123"/>
                  </a:lnTo>
                  <a:lnTo>
                    <a:pt x="10391267" y="2456815"/>
                  </a:lnTo>
                  <a:lnTo>
                    <a:pt x="10391267" y="105918"/>
                  </a:lnTo>
                  <a:lnTo>
                    <a:pt x="10390632" y="84709"/>
                  </a:lnTo>
                  <a:lnTo>
                    <a:pt x="10377170" y="38735"/>
                  </a:lnTo>
                  <a:lnTo>
                    <a:pt x="10336784" y="6476"/>
                  </a:lnTo>
                  <a:lnTo>
                    <a:pt x="10285476" y="0"/>
                  </a:lnTo>
                  <a:close/>
                </a:path>
              </a:pathLst>
            </a:custGeom>
            <a:solidFill>
              <a:srgbClr val="F1F1F1"/>
            </a:solidFill>
          </p:spPr>
          <p:txBody>
            <a:bodyPr wrap="square" lIns="0" tIns="0" rIns="0" bIns="0" rtlCol="0"/>
            <a:lstStyle/>
            <a:p>
              <a:endParaRPr sz="1125"/>
            </a:p>
          </p:txBody>
        </p:sp>
        <p:sp>
          <p:nvSpPr>
            <p:cNvPr id="5" name="object 5"/>
            <p:cNvSpPr/>
            <p:nvPr/>
          </p:nvSpPr>
          <p:spPr>
            <a:xfrm>
              <a:off x="1309624" y="3406013"/>
              <a:ext cx="10391775" cy="2562860"/>
            </a:xfrm>
            <a:custGeom>
              <a:avLst/>
              <a:gdLst/>
              <a:ahLst/>
              <a:cxnLst/>
              <a:rect l="l" t="t" r="r" b="b"/>
              <a:pathLst>
                <a:path w="10391775" h="2562860">
                  <a:moveTo>
                    <a:pt x="132460" y="0"/>
                  </a:moveTo>
                  <a:lnTo>
                    <a:pt x="10259314" y="0"/>
                  </a:lnTo>
                  <a:lnTo>
                    <a:pt x="10285603" y="126"/>
                  </a:lnTo>
                  <a:lnTo>
                    <a:pt x="10323703" y="2794"/>
                  </a:lnTo>
                  <a:lnTo>
                    <a:pt x="10366375" y="25273"/>
                  </a:lnTo>
                  <a:lnTo>
                    <a:pt x="10388854" y="67817"/>
                  </a:lnTo>
                  <a:lnTo>
                    <a:pt x="10391521" y="105917"/>
                  </a:lnTo>
                  <a:lnTo>
                    <a:pt x="10391648" y="132334"/>
                  </a:lnTo>
                  <a:lnTo>
                    <a:pt x="10391648" y="2430526"/>
                  </a:lnTo>
                  <a:lnTo>
                    <a:pt x="10390759" y="2478151"/>
                  </a:lnTo>
                  <a:lnTo>
                    <a:pt x="10377297" y="2523998"/>
                  </a:lnTo>
                  <a:lnTo>
                    <a:pt x="10336911" y="2556383"/>
                  </a:lnTo>
                  <a:lnTo>
                    <a:pt x="10285603" y="2562733"/>
                  </a:lnTo>
                  <a:lnTo>
                    <a:pt x="10259314" y="2562860"/>
                  </a:lnTo>
                  <a:lnTo>
                    <a:pt x="132460" y="2562860"/>
                  </a:lnTo>
                  <a:lnTo>
                    <a:pt x="84835" y="2562098"/>
                  </a:lnTo>
                  <a:lnTo>
                    <a:pt x="38862" y="2548509"/>
                  </a:lnTo>
                  <a:lnTo>
                    <a:pt x="6603" y="2508250"/>
                  </a:lnTo>
                  <a:lnTo>
                    <a:pt x="126" y="2456941"/>
                  </a:lnTo>
                  <a:lnTo>
                    <a:pt x="0" y="2430526"/>
                  </a:lnTo>
                  <a:lnTo>
                    <a:pt x="0" y="132334"/>
                  </a:lnTo>
                  <a:lnTo>
                    <a:pt x="888" y="84709"/>
                  </a:lnTo>
                  <a:lnTo>
                    <a:pt x="14350" y="38862"/>
                  </a:lnTo>
                  <a:lnTo>
                    <a:pt x="54737" y="6476"/>
                  </a:lnTo>
                  <a:lnTo>
                    <a:pt x="106044" y="126"/>
                  </a:lnTo>
                  <a:lnTo>
                    <a:pt x="132460" y="0"/>
                  </a:lnTo>
                  <a:close/>
                </a:path>
              </a:pathLst>
            </a:custGeom>
            <a:ln w="63500">
              <a:solidFill>
                <a:srgbClr val="6C6BE7"/>
              </a:solidFill>
            </a:ln>
          </p:spPr>
          <p:txBody>
            <a:bodyPr wrap="square" lIns="0" tIns="0" rIns="0" bIns="0" rtlCol="0"/>
            <a:lstStyle/>
            <a:p>
              <a:endParaRPr sz="1125"/>
            </a:p>
          </p:txBody>
        </p:sp>
        <p:sp>
          <p:nvSpPr>
            <p:cNvPr id="6" name="object 6"/>
            <p:cNvSpPr/>
            <p:nvPr/>
          </p:nvSpPr>
          <p:spPr>
            <a:xfrm>
              <a:off x="1685925" y="4658893"/>
              <a:ext cx="9906000" cy="943610"/>
            </a:xfrm>
            <a:custGeom>
              <a:avLst/>
              <a:gdLst/>
              <a:ahLst/>
              <a:cxnLst/>
              <a:rect l="l" t="t" r="r" b="b"/>
              <a:pathLst>
                <a:path w="9906000" h="943610">
                  <a:moveTo>
                    <a:pt x="9906000" y="0"/>
                  </a:moveTo>
                  <a:lnTo>
                    <a:pt x="0" y="0"/>
                  </a:lnTo>
                  <a:lnTo>
                    <a:pt x="0" y="943203"/>
                  </a:lnTo>
                  <a:lnTo>
                    <a:pt x="9906000" y="943203"/>
                  </a:lnTo>
                  <a:lnTo>
                    <a:pt x="9906000" y="0"/>
                  </a:lnTo>
                  <a:close/>
                </a:path>
              </a:pathLst>
            </a:custGeom>
            <a:solidFill>
              <a:srgbClr val="BBECAC"/>
            </a:solidFill>
          </p:spPr>
          <p:txBody>
            <a:bodyPr wrap="square" lIns="0" tIns="0" rIns="0" bIns="0" rtlCol="0"/>
            <a:lstStyle/>
            <a:p>
              <a:endParaRPr sz="1125"/>
            </a:p>
          </p:txBody>
        </p:sp>
      </p:grpSp>
      <p:sp>
        <p:nvSpPr>
          <p:cNvPr id="7" name="object 7"/>
          <p:cNvSpPr txBox="1"/>
          <p:nvPr/>
        </p:nvSpPr>
        <p:spPr>
          <a:xfrm>
            <a:off x="460549" y="992713"/>
            <a:ext cx="7928223" cy="2984011"/>
          </a:xfrm>
          <a:prstGeom prst="rect">
            <a:avLst/>
          </a:prstGeom>
        </p:spPr>
        <p:txBody>
          <a:bodyPr vert="horz" wrap="square" lIns="0" tIns="11609" rIns="0" bIns="0" rtlCol="0">
            <a:spAutoFit/>
          </a:bodyPr>
          <a:lstStyle/>
          <a:p>
            <a:pPr marL="296902" indent="-287972">
              <a:lnSpc>
                <a:spcPts val="2619"/>
              </a:lnSpc>
              <a:spcBef>
                <a:spcPts val="91"/>
              </a:spcBef>
              <a:buClr>
                <a:srgbClr val="7570FF"/>
              </a:buClr>
              <a:buChar char="•"/>
              <a:tabLst>
                <a:tab pos="296902" algn="l"/>
              </a:tabLst>
            </a:pPr>
            <a:r>
              <a:rPr sz="2250" dirty="0">
                <a:solidFill>
                  <a:srgbClr val="5E5E5E"/>
                </a:solidFill>
                <a:latin typeface="Arial"/>
                <a:cs typeface="Arial"/>
              </a:rPr>
              <a:t>The</a:t>
            </a:r>
            <a:r>
              <a:rPr sz="2250" spc="-4" dirty="0">
                <a:solidFill>
                  <a:srgbClr val="5E5E5E"/>
                </a:solidFill>
                <a:latin typeface="Arial"/>
                <a:cs typeface="Arial"/>
              </a:rPr>
              <a:t> </a:t>
            </a:r>
            <a:r>
              <a:rPr sz="2250" dirty="0">
                <a:solidFill>
                  <a:srgbClr val="5E5E5E"/>
                </a:solidFill>
                <a:latin typeface="Arial"/>
                <a:cs typeface="Arial"/>
              </a:rPr>
              <a:t>knowledge</a:t>
            </a:r>
            <a:r>
              <a:rPr sz="2250" spc="11" dirty="0">
                <a:solidFill>
                  <a:srgbClr val="5E5E5E"/>
                </a:solidFill>
                <a:latin typeface="Arial"/>
                <a:cs typeface="Arial"/>
              </a:rPr>
              <a:t> </a:t>
            </a:r>
            <a:r>
              <a:rPr sz="2250" dirty="0">
                <a:solidFill>
                  <a:srgbClr val="5E5E5E"/>
                </a:solidFill>
                <a:latin typeface="Arial"/>
                <a:cs typeface="Arial"/>
              </a:rPr>
              <a:t>samples</a:t>
            </a:r>
            <a:r>
              <a:rPr sz="2250" spc="-141" dirty="0">
                <a:solidFill>
                  <a:srgbClr val="5E5E5E"/>
                </a:solidFill>
                <a:latin typeface="Arial"/>
                <a:cs typeface="Arial"/>
              </a:rPr>
              <a:t> </a:t>
            </a:r>
            <a:r>
              <a:rPr sz="2250" dirty="0">
                <a:solidFill>
                  <a:srgbClr val="5E5E5E"/>
                </a:solidFill>
                <a:latin typeface="Arial"/>
                <a:cs typeface="Arial"/>
              </a:rPr>
              <a:t>are</a:t>
            </a:r>
            <a:r>
              <a:rPr sz="2250" spc="70" dirty="0">
                <a:solidFill>
                  <a:srgbClr val="5E5E5E"/>
                </a:solidFill>
                <a:latin typeface="Arial"/>
                <a:cs typeface="Arial"/>
              </a:rPr>
              <a:t> </a:t>
            </a:r>
            <a:r>
              <a:rPr sz="2250" dirty="0">
                <a:solidFill>
                  <a:srgbClr val="5E5E5E"/>
                </a:solidFill>
                <a:latin typeface="Arial"/>
                <a:cs typeface="Arial"/>
              </a:rPr>
              <a:t>then</a:t>
            </a:r>
            <a:r>
              <a:rPr sz="2250" spc="-60" dirty="0">
                <a:solidFill>
                  <a:srgbClr val="5E5E5E"/>
                </a:solidFill>
                <a:latin typeface="Arial"/>
                <a:cs typeface="Arial"/>
              </a:rPr>
              <a:t> </a:t>
            </a:r>
            <a:r>
              <a:rPr sz="2250" dirty="0">
                <a:solidFill>
                  <a:srgbClr val="5E5E5E"/>
                </a:solidFill>
                <a:latin typeface="Arial"/>
                <a:cs typeface="Arial"/>
              </a:rPr>
              <a:t>used</a:t>
            </a:r>
            <a:r>
              <a:rPr sz="2250" spc="4" dirty="0">
                <a:solidFill>
                  <a:srgbClr val="5E5E5E"/>
                </a:solidFill>
                <a:latin typeface="Arial"/>
                <a:cs typeface="Arial"/>
              </a:rPr>
              <a:t> </a:t>
            </a:r>
            <a:r>
              <a:rPr sz="2250" dirty="0">
                <a:solidFill>
                  <a:srgbClr val="5E5E5E"/>
                </a:solidFill>
                <a:latin typeface="Arial"/>
                <a:cs typeface="Arial"/>
              </a:rPr>
              <a:t>to </a:t>
            </a:r>
            <a:r>
              <a:rPr sz="2250" spc="-7" dirty="0">
                <a:solidFill>
                  <a:srgbClr val="5E5E5E"/>
                </a:solidFill>
                <a:latin typeface="Arial"/>
                <a:cs typeface="Arial"/>
              </a:rPr>
              <a:t>generate</a:t>
            </a:r>
            <a:endParaRPr sz="2250">
              <a:latin typeface="Arial"/>
              <a:cs typeface="Arial"/>
            </a:endParaRPr>
          </a:p>
          <a:p>
            <a:pPr marL="296902">
              <a:lnSpc>
                <a:spcPts val="2619"/>
              </a:lnSpc>
            </a:pPr>
            <a:r>
              <a:rPr sz="2250" b="1" dirty="0">
                <a:solidFill>
                  <a:srgbClr val="5E5E5E"/>
                </a:solidFill>
                <a:latin typeface="Arial"/>
                <a:cs typeface="Arial"/>
              </a:rPr>
              <a:t>knowledge</a:t>
            </a:r>
            <a:r>
              <a:rPr sz="2250" b="1" spc="-116" dirty="0">
                <a:solidFill>
                  <a:srgbClr val="5E5E5E"/>
                </a:solidFill>
                <a:latin typeface="Arial"/>
                <a:cs typeface="Arial"/>
              </a:rPr>
              <a:t> </a:t>
            </a:r>
            <a:r>
              <a:rPr sz="2250" b="1" dirty="0">
                <a:solidFill>
                  <a:srgbClr val="5E5E5E"/>
                </a:solidFill>
                <a:latin typeface="Arial"/>
                <a:cs typeface="Arial"/>
              </a:rPr>
              <a:t>augmented</a:t>
            </a:r>
            <a:r>
              <a:rPr sz="2250" b="1" spc="-84" dirty="0">
                <a:solidFill>
                  <a:srgbClr val="5E5E5E"/>
                </a:solidFill>
                <a:latin typeface="Arial"/>
                <a:cs typeface="Arial"/>
              </a:rPr>
              <a:t> </a:t>
            </a:r>
            <a:r>
              <a:rPr sz="2250" b="1" dirty="0">
                <a:solidFill>
                  <a:srgbClr val="5E5E5E"/>
                </a:solidFill>
                <a:latin typeface="Arial"/>
                <a:cs typeface="Arial"/>
              </a:rPr>
              <a:t>questions</a:t>
            </a:r>
            <a:r>
              <a:rPr sz="2250" b="1" spc="-14" dirty="0">
                <a:solidFill>
                  <a:srgbClr val="5E5E5E"/>
                </a:solidFill>
                <a:latin typeface="Arial"/>
                <a:cs typeface="Arial"/>
              </a:rPr>
              <a:t> </a:t>
            </a:r>
            <a:r>
              <a:rPr sz="2250" dirty="0">
                <a:solidFill>
                  <a:srgbClr val="5E5E5E"/>
                </a:solidFill>
                <a:latin typeface="Arial"/>
                <a:cs typeface="Arial"/>
              </a:rPr>
              <a:t>to</a:t>
            </a:r>
            <a:r>
              <a:rPr sz="2250" spc="-4" dirty="0">
                <a:solidFill>
                  <a:srgbClr val="5E5E5E"/>
                </a:solidFill>
                <a:latin typeface="Arial"/>
                <a:cs typeface="Arial"/>
              </a:rPr>
              <a:t> </a:t>
            </a:r>
            <a:r>
              <a:rPr sz="2250" dirty="0">
                <a:solidFill>
                  <a:srgbClr val="5E5E5E"/>
                </a:solidFill>
                <a:latin typeface="Arial"/>
                <a:cs typeface="Arial"/>
              </a:rPr>
              <a:t>get</a:t>
            </a:r>
            <a:r>
              <a:rPr sz="2250" spc="-11" dirty="0">
                <a:solidFill>
                  <a:srgbClr val="5E5E5E"/>
                </a:solidFill>
                <a:latin typeface="Arial"/>
                <a:cs typeface="Arial"/>
              </a:rPr>
              <a:t> </a:t>
            </a:r>
            <a:r>
              <a:rPr sz="2250" dirty="0">
                <a:solidFill>
                  <a:srgbClr val="5E5E5E"/>
                </a:solidFill>
                <a:latin typeface="Arial"/>
                <a:cs typeface="Arial"/>
              </a:rPr>
              <a:t>answer</a:t>
            </a:r>
            <a:r>
              <a:rPr sz="2250" spc="42" dirty="0">
                <a:solidFill>
                  <a:srgbClr val="5E5E5E"/>
                </a:solidFill>
                <a:latin typeface="Arial"/>
                <a:cs typeface="Arial"/>
              </a:rPr>
              <a:t> </a:t>
            </a:r>
            <a:r>
              <a:rPr sz="2250" spc="-7" dirty="0">
                <a:solidFill>
                  <a:srgbClr val="5E5E5E"/>
                </a:solidFill>
                <a:latin typeface="Arial"/>
                <a:cs typeface="Arial"/>
              </a:rPr>
              <a:t>proposals</a:t>
            </a:r>
            <a:endParaRPr sz="2250">
              <a:latin typeface="Arial"/>
              <a:cs typeface="Arial"/>
            </a:endParaRPr>
          </a:p>
          <a:p>
            <a:pPr marL="611662" lvl="1" indent="-281275">
              <a:spcBef>
                <a:spcPts val="1136"/>
              </a:spcBef>
              <a:buClr>
                <a:srgbClr val="7570FF"/>
              </a:buClr>
              <a:buSzPct val="122807"/>
              <a:buChar char="•"/>
              <a:tabLst>
                <a:tab pos="611662" algn="l"/>
              </a:tabLst>
            </a:pPr>
            <a:r>
              <a:rPr sz="2004" dirty="0">
                <a:solidFill>
                  <a:srgbClr val="5E5E5E"/>
                </a:solidFill>
                <a:latin typeface="Arial"/>
                <a:cs typeface="Arial"/>
              </a:rPr>
              <a:t>The</a:t>
            </a:r>
            <a:r>
              <a:rPr sz="2004" spc="-28" dirty="0">
                <a:solidFill>
                  <a:srgbClr val="5E5E5E"/>
                </a:solidFill>
                <a:latin typeface="Arial"/>
                <a:cs typeface="Arial"/>
              </a:rPr>
              <a:t> </a:t>
            </a:r>
            <a:r>
              <a:rPr sz="2004" spc="-7" dirty="0">
                <a:solidFill>
                  <a:srgbClr val="5E5E5E"/>
                </a:solidFill>
                <a:latin typeface="Arial"/>
                <a:cs typeface="Arial"/>
              </a:rPr>
              <a:t>highest-</a:t>
            </a:r>
            <a:r>
              <a:rPr sz="2004" dirty="0">
                <a:solidFill>
                  <a:srgbClr val="5E5E5E"/>
                </a:solidFill>
                <a:latin typeface="Arial"/>
                <a:cs typeface="Arial"/>
              </a:rPr>
              <a:t>confidence</a:t>
            </a:r>
            <a:r>
              <a:rPr sz="2004" spc="-21" dirty="0">
                <a:solidFill>
                  <a:srgbClr val="5E5E5E"/>
                </a:solidFill>
                <a:latin typeface="Arial"/>
                <a:cs typeface="Arial"/>
              </a:rPr>
              <a:t> </a:t>
            </a:r>
            <a:r>
              <a:rPr sz="2004" dirty="0">
                <a:solidFill>
                  <a:srgbClr val="5E5E5E"/>
                </a:solidFill>
                <a:latin typeface="Arial"/>
                <a:cs typeface="Arial"/>
              </a:rPr>
              <a:t>response</a:t>
            </a:r>
            <a:r>
              <a:rPr sz="2004" spc="28" dirty="0">
                <a:solidFill>
                  <a:srgbClr val="5E5E5E"/>
                </a:solidFill>
                <a:latin typeface="Arial"/>
                <a:cs typeface="Arial"/>
              </a:rPr>
              <a:t> </a:t>
            </a:r>
            <a:r>
              <a:rPr sz="2004" dirty="0">
                <a:solidFill>
                  <a:srgbClr val="5E5E5E"/>
                </a:solidFill>
                <a:latin typeface="Arial"/>
                <a:cs typeface="Arial"/>
              </a:rPr>
              <a:t>is</a:t>
            </a:r>
            <a:r>
              <a:rPr sz="2004" spc="-74" dirty="0">
                <a:solidFill>
                  <a:srgbClr val="5E5E5E"/>
                </a:solidFill>
                <a:latin typeface="Arial"/>
                <a:cs typeface="Arial"/>
              </a:rPr>
              <a:t> </a:t>
            </a:r>
            <a:r>
              <a:rPr sz="2004" dirty="0">
                <a:solidFill>
                  <a:srgbClr val="5E5E5E"/>
                </a:solidFill>
                <a:latin typeface="Arial"/>
                <a:cs typeface="Arial"/>
              </a:rPr>
              <a:t>selected</a:t>
            </a:r>
            <a:r>
              <a:rPr sz="2004" spc="88" dirty="0">
                <a:solidFill>
                  <a:srgbClr val="5E5E5E"/>
                </a:solidFill>
                <a:latin typeface="Arial"/>
                <a:cs typeface="Arial"/>
              </a:rPr>
              <a:t> </a:t>
            </a:r>
            <a:r>
              <a:rPr sz="2004" dirty="0">
                <a:solidFill>
                  <a:srgbClr val="5E5E5E"/>
                </a:solidFill>
                <a:latin typeface="Arial"/>
                <a:cs typeface="Arial"/>
              </a:rPr>
              <a:t>as</a:t>
            </a:r>
            <a:r>
              <a:rPr sz="2004" spc="-28" dirty="0">
                <a:solidFill>
                  <a:srgbClr val="5E5E5E"/>
                </a:solidFill>
                <a:latin typeface="Arial"/>
                <a:cs typeface="Arial"/>
              </a:rPr>
              <a:t> </a:t>
            </a:r>
            <a:r>
              <a:rPr sz="2004" dirty="0">
                <a:solidFill>
                  <a:srgbClr val="5E5E5E"/>
                </a:solidFill>
                <a:latin typeface="Arial"/>
                <a:cs typeface="Arial"/>
              </a:rPr>
              <a:t>final</a:t>
            </a:r>
            <a:r>
              <a:rPr sz="2004" spc="-32" dirty="0">
                <a:solidFill>
                  <a:srgbClr val="5E5E5E"/>
                </a:solidFill>
                <a:latin typeface="Arial"/>
                <a:cs typeface="Arial"/>
              </a:rPr>
              <a:t> </a:t>
            </a:r>
            <a:r>
              <a:rPr sz="2004" spc="-7" dirty="0">
                <a:solidFill>
                  <a:srgbClr val="5E5E5E"/>
                </a:solidFill>
                <a:latin typeface="Arial"/>
                <a:cs typeface="Arial"/>
              </a:rPr>
              <a:t>answer</a:t>
            </a:r>
            <a:endParaRPr sz="2004">
              <a:latin typeface="Arial"/>
              <a:cs typeface="Arial"/>
            </a:endParaRPr>
          </a:p>
          <a:p>
            <a:pPr>
              <a:spcBef>
                <a:spcPts val="334"/>
              </a:spcBef>
            </a:pPr>
            <a:endParaRPr sz="2004">
              <a:latin typeface="Arial"/>
              <a:cs typeface="Arial"/>
            </a:endParaRPr>
          </a:p>
          <a:p>
            <a:pPr marL="725958">
              <a:lnSpc>
                <a:spcPts val="1350"/>
              </a:lnSpc>
              <a:spcBef>
                <a:spcPts val="4"/>
              </a:spcBef>
            </a:pPr>
            <a:r>
              <a:rPr sz="1195" dirty="0">
                <a:latin typeface="Courier New"/>
                <a:cs typeface="Courier New"/>
              </a:rPr>
              <a:t>Question:</a:t>
            </a:r>
            <a:r>
              <a:rPr sz="1195" spc="102" dirty="0">
                <a:latin typeface="Courier New"/>
                <a:cs typeface="Courier New"/>
              </a:rPr>
              <a:t> </a:t>
            </a:r>
            <a:r>
              <a:rPr sz="1195" dirty="0">
                <a:latin typeface="Courier New"/>
                <a:cs typeface="Courier New"/>
              </a:rPr>
              <a:t>Part</a:t>
            </a:r>
            <a:r>
              <a:rPr sz="1195" spc="109" dirty="0">
                <a:latin typeface="Courier New"/>
                <a:cs typeface="Courier New"/>
              </a:rPr>
              <a:t> </a:t>
            </a:r>
            <a:r>
              <a:rPr sz="1195" dirty="0">
                <a:latin typeface="Courier New"/>
                <a:cs typeface="Courier New"/>
              </a:rPr>
              <a:t>of</a:t>
            </a:r>
            <a:r>
              <a:rPr sz="1195" spc="116" dirty="0">
                <a:latin typeface="Courier New"/>
                <a:cs typeface="Courier New"/>
              </a:rPr>
              <a:t> </a:t>
            </a:r>
            <a:r>
              <a:rPr sz="1195" dirty="0">
                <a:latin typeface="Courier New"/>
                <a:cs typeface="Courier New"/>
              </a:rPr>
              <a:t>golf</a:t>
            </a:r>
            <a:r>
              <a:rPr sz="1195" spc="60" dirty="0">
                <a:latin typeface="Courier New"/>
                <a:cs typeface="Courier New"/>
              </a:rPr>
              <a:t> </a:t>
            </a:r>
            <a:r>
              <a:rPr sz="1195" dirty="0">
                <a:latin typeface="Courier New"/>
                <a:cs typeface="Courier New"/>
              </a:rPr>
              <a:t>is</a:t>
            </a:r>
            <a:r>
              <a:rPr sz="1195" spc="112" dirty="0">
                <a:latin typeface="Courier New"/>
                <a:cs typeface="Courier New"/>
              </a:rPr>
              <a:t> </a:t>
            </a:r>
            <a:r>
              <a:rPr sz="1195" dirty="0">
                <a:latin typeface="Courier New"/>
                <a:cs typeface="Courier New"/>
              </a:rPr>
              <a:t>trying</a:t>
            </a:r>
            <a:r>
              <a:rPr sz="1195" spc="49" dirty="0">
                <a:latin typeface="Courier New"/>
                <a:cs typeface="Courier New"/>
              </a:rPr>
              <a:t> </a:t>
            </a:r>
            <a:r>
              <a:rPr sz="1195" dirty="0">
                <a:latin typeface="Courier New"/>
                <a:cs typeface="Courier New"/>
              </a:rPr>
              <a:t>to</a:t>
            </a:r>
            <a:r>
              <a:rPr sz="1195" spc="116" dirty="0">
                <a:latin typeface="Courier New"/>
                <a:cs typeface="Courier New"/>
              </a:rPr>
              <a:t> </a:t>
            </a:r>
            <a:r>
              <a:rPr sz="1195" dirty="0">
                <a:latin typeface="Courier New"/>
                <a:cs typeface="Courier New"/>
              </a:rPr>
              <a:t>get</a:t>
            </a:r>
            <a:r>
              <a:rPr sz="1195" spc="60" dirty="0">
                <a:latin typeface="Courier New"/>
                <a:cs typeface="Courier New"/>
              </a:rPr>
              <a:t> </a:t>
            </a:r>
            <a:r>
              <a:rPr sz="1195" dirty="0">
                <a:latin typeface="Courier New"/>
                <a:cs typeface="Courier New"/>
              </a:rPr>
              <a:t>a</a:t>
            </a:r>
            <a:r>
              <a:rPr sz="1195" spc="112" dirty="0">
                <a:latin typeface="Courier New"/>
                <a:cs typeface="Courier New"/>
              </a:rPr>
              <a:t> </a:t>
            </a:r>
            <a:r>
              <a:rPr sz="1195" dirty="0">
                <a:latin typeface="Courier New"/>
                <a:cs typeface="Courier New"/>
              </a:rPr>
              <a:t>higher</a:t>
            </a:r>
            <a:r>
              <a:rPr sz="1195" spc="105" dirty="0">
                <a:latin typeface="Courier New"/>
                <a:cs typeface="Courier New"/>
              </a:rPr>
              <a:t> </a:t>
            </a:r>
            <a:r>
              <a:rPr sz="1195" dirty="0">
                <a:latin typeface="Courier New"/>
                <a:cs typeface="Courier New"/>
              </a:rPr>
              <a:t>point</a:t>
            </a:r>
            <a:r>
              <a:rPr sz="1195" spc="60" dirty="0">
                <a:latin typeface="Courier New"/>
                <a:cs typeface="Courier New"/>
              </a:rPr>
              <a:t> </a:t>
            </a:r>
            <a:r>
              <a:rPr sz="1195" dirty="0">
                <a:latin typeface="Courier New"/>
                <a:cs typeface="Courier New"/>
              </a:rPr>
              <a:t>total</a:t>
            </a:r>
            <a:r>
              <a:rPr sz="1195" spc="109" dirty="0">
                <a:latin typeface="Courier New"/>
                <a:cs typeface="Courier New"/>
              </a:rPr>
              <a:t> </a:t>
            </a:r>
            <a:r>
              <a:rPr sz="1195" dirty="0">
                <a:latin typeface="Courier New"/>
                <a:cs typeface="Courier New"/>
              </a:rPr>
              <a:t>than</a:t>
            </a:r>
            <a:r>
              <a:rPr sz="1195" spc="56" dirty="0">
                <a:latin typeface="Courier New"/>
                <a:cs typeface="Courier New"/>
              </a:rPr>
              <a:t> </a:t>
            </a:r>
            <a:r>
              <a:rPr sz="1195" spc="-7" dirty="0">
                <a:latin typeface="Courier New"/>
                <a:cs typeface="Courier New"/>
              </a:rPr>
              <a:t>others.</a:t>
            </a:r>
            <a:endParaRPr sz="1195">
              <a:latin typeface="Courier New"/>
              <a:cs typeface="Courier New"/>
            </a:endParaRPr>
          </a:p>
          <a:p>
            <a:pPr marL="725958">
              <a:lnSpc>
                <a:spcPts val="1350"/>
              </a:lnSpc>
            </a:pPr>
            <a:r>
              <a:rPr sz="1195" dirty="0">
                <a:latin typeface="Courier New"/>
                <a:cs typeface="Courier New"/>
              </a:rPr>
              <a:t>Yes</a:t>
            </a:r>
            <a:r>
              <a:rPr sz="1195" spc="60" dirty="0">
                <a:latin typeface="Courier New"/>
                <a:cs typeface="Courier New"/>
              </a:rPr>
              <a:t> </a:t>
            </a:r>
            <a:r>
              <a:rPr sz="1195" dirty="0">
                <a:latin typeface="Courier New"/>
                <a:cs typeface="Courier New"/>
              </a:rPr>
              <a:t>or</a:t>
            </a:r>
            <a:r>
              <a:rPr sz="1195" spc="63" dirty="0">
                <a:latin typeface="Courier New"/>
                <a:cs typeface="Courier New"/>
              </a:rPr>
              <a:t> </a:t>
            </a:r>
            <a:r>
              <a:rPr sz="1195" spc="-18" dirty="0">
                <a:latin typeface="Courier New"/>
                <a:cs typeface="Courier New"/>
              </a:rPr>
              <a:t>No?</a:t>
            </a:r>
            <a:endParaRPr sz="1195">
              <a:latin typeface="Courier New"/>
              <a:cs typeface="Courier New"/>
            </a:endParaRPr>
          </a:p>
          <a:p>
            <a:pPr marL="725958">
              <a:spcBef>
                <a:spcPts val="1048"/>
              </a:spcBef>
            </a:pPr>
            <a:r>
              <a:rPr sz="1195" dirty="0">
                <a:latin typeface="Courier New"/>
                <a:cs typeface="Courier New"/>
              </a:rPr>
              <a:t>Knowledge:</a:t>
            </a:r>
            <a:r>
              <a:rPr sz="1195" spc="151" dirty="0">
                <a:latin typeface="Courier New"/>
                <a:cs typeface="Courier New"/>
              </a:rPr>
              <a:t> </a:t>
            </a:r>
            <a:r>
              <a:rPr sz="1195" dirty="0">
                <a:latin typeface="Courier New"/>
                <a:cs typeface="Courier New"/>
              </a:rPr>
              <a:t>The</a:t>
            </a:r>
            <a:r>
              <a:rPr sz="1195" spc="165" dirty="0">
                <a:latin typeface="Courier New"/>
                <a:cs typeface="Courier New"/>
              </a:rPr>
              <a:t> </a:t>
            </a:r>
            <a:r>
              <a:rPr sz="1195" dirty="0">
                <a:latin typeface="Courier New"/>
                <a:cs typeface="Courier New"/>
              </a:rPr>
              <a:t>objective</a:t>
            </a:r>
            <a:r>
              <a:rPr sz="1195" spc="169" dirty="0">
                <a:latin typeface="Courier New"/>
                <a:cs typeface="Courier New"/>
              </a:rPr>
              <a:t> </a:t>
            </a:r>
            <a:r>
              <a:rPr sz="1195" dirty="0">
                <a:latin typeface="Courier New"/>
                <a:cs typeface="Courier New"/>
              </a:rPr>
              <a:t>of</a:t>
            </a:r>
            <a:r>
              <a:rPr sz="1195" spc="165" dirty="0">
                <a:latin typeface="Courier New"/>
                <a:cs typeface="Courier New"/>
              </a:rPr>
              <a:t> </a:t>
            </a:r>
            <a:r>
              <a:rPr sz="1195" dirty="0">
                <a:latin typeface="Courier New"/>
                <a:cs typeface="Courier New"/>
              </a:rPr>
              <a:t>golf</a:t>
            </a:r>
            <a:r>
              <a:rPr sz="1195" spc="105" dirty="0">
                <a:latin typeface="Courier New"/>
                <a:cs typeface="Courier New"/>
              </a:rPr>
              <a:t> </a:t>
            </a:r>
            <a:r>
              <a:rPr sz="1195" spc="-7" dirty="0">
                <a:latin typeface="Courier New"/>
                <a:cs typeface="Courier New"/>
              </a:rPr>
              <a:t>is...</a:t>
            </a:r>
            <a:endParaRPr sz="1195">
              <a:latin typeface="Courier New"/>
              <a:cs typeface="Courier New"/>
            </a:endParaRPr>
          </a:p>
          <a:p>
            <a:pPr marL="728190" marR="386195">
              <a:lnSpc>
                <a:spcPts val="1266"/>
              </a:lnSpc>
              <a:spcBef>
                <a:spcPts val="1332"/>
              </a:spcBef>
            </a:pPr>
            <a:r>
              <a:rPr sz="1195" dirty="0">
                <a:latin typeface="Courier New"/>
                <a:cs typeface="Courier New"/>
              </a:rPr>
              <a:t>Explain</a:t>
            </a:r>
            <a:r>
              <a:rPr sz="1195" spc="123" dirty="0">
                <a:latin typeface="Courier New"/>
                <a:cs typeface="Courier New"/>
              </a:rPr>
              <a:t> </a:t>
            </a:r>
            <a:r>
              <a:rPr sz="1195" dirty="0">
                <a:latin typeface="Courier New"/>
                <a:cs typeface="Courier New"/>
              </a:rPr>
              <a:t>and</a:t>
            </a:r>
            <a:r>
              <a:rPr sz="1195" spc="137" dirty="0">
                <a:latin typeface="Courier New"/>
                <a:cs typeface="Courier New"/>
              </a:rPr>
              <a:t> </a:t>
            </a:r>
            <a:r>
              <a:rPr sz="1195" dirty="0">
                <a:latin typeface="Courier New"/>
                <a:cs typeface="Courier New"/>
              </a:rPr>
              <a:t>Answer:</a:t>
            </a:r>
            <a:r>
              <a:rPr sz="1195" spc="137" dirty="0">
                <a:latin typeface="Courier New"/>
                <a:cs typeface="Courier New"/>
              </a:rPr>
              <a:t> </a:t>
            </a:r>
            <a:r>
              <a:rPr sz="1195" dirty="0">
                <a:latin typeface="Courier New"/>
                <a:cs typeface="Courier New"/>
              </a:rPr>
              <a:t>No,</a:t>
            </a:r>
            <a:r>
              <a:rPr sz="1195" spc="77" dirty="0">
                <a:latin typeface="Courier New"/>
                <a:cs typeface="Courier New"/>
              </a:rPr>
              <a:t> </a:t>
            </a:r>
            <a:r>
              <a:rPr sz="1195" dirty="0">
                <a:latin typeface="Courier New"/>
                <a:cs typeface="Courier New"/>
              </a:rPr>
              <a:t>the</a:t>
            </a:r>
            <a:r>
              <a:rPr sz="1195" spc="134" dirty="0">
                <a:latin typeface="Courier New"/>
                <a:cs typeface="Courier New"/>
              </a:rPr>
              <a:t> </a:t>
            </a:r>
            <a:r>
              <a:rPr sz="1195" dirty="0">
                <a:latin typeface="Courier New"/>
                <a:cs typeface="Courier New"/>
              </a:rPr>
              <a:t>objective</a:t>
            </a:r>
            <a:r>
              <a:rPr sz="1195" spc="80" dirty="0">
                <a:latin typeface="Courier New"/>
                <a:cs typeface="Courier New"/>
              </a:rPr>
              <a:t> </a:t>
            </a:r>
            <a:r>
              <a:rPr sz="1195" dirty="0">
                <a:latin typeface="Courier New"/>
                <a:cs typeface="Courier New"/>
              </a:rPr>
              <a:t>of</a:t>
            </a:r>
            <a:r>
              <a:rPr sz="1195" spc="134" dirty="0">
                <a:latin typeface="Courier New"/>
                <a:cs typeface="Courier New"/>
              </a:rPr>
              <a:t> </a:t>
            </a:r>
            <a:r>
              <a:rPr sz="1195" dirty="0">
                <a:latin typeface="Courier New"/>
                <a:cs typeface="Courier New"/>
              </a:rPr>
              <a:t>golf</a:t>
            </a:r>
            <a:r>
              <a:rPr sz="1195" spc="77" dirty="0">
                <a:latin typeface="Courier New"/>
                <a:cs typeface="Courier New"/>
              </a:rPr>
              <a:t> </a:t>
            </a:r>
            <a:r>
              <a:rPr sz="1195" dirty="0">
                <a:latin typeface="Courier New"/>
                <a:cs typeface="Courier New"/>
              </a:rPr>
              <a:t>is</a:t>
            </a:r>
            <a:r>
              <a:rPr sz="1195" spc="134" dirty="0">
                <a:latin typeface="Courier New"/>
                <a:cs typeface="Courier New"/>
              </a:rPr>
              <a:t> </a:t>
            </a:r>
            <a:r>
              <a:rPr sz="1195" dirty="0">
                <a:latin typeface="Courier New"/>
                <a:cs typeface="Courier New"/>
              </a:rPr>
              <a:t>not</a:t>
            </a:r>
            <a:r>
              <a:rPr sz="1195" spc="80" dirty="0">
                <a:latin typeface="Courier New"/>
                <a:cs typeface="Courier New"/>
              </a:rPr>
              <a:t> </a:t>
            </a:r>
            <a:r>
              <a:rPr sz="1195" dirty="0">
                <a:latin typeface="Courier New"/>
                <a:cs typeface="Courier New"/>
              </a:rPr>
              <a:t>to</a:t>
            </a:r>
            <a:r>
              <a:rPr sz="1195" spc="134" dirty="0">
                <a:latin typeface="Courier New"/>
                <a:cs typeface="Courier New"/>
              </a:rPr>
              <a:t> </a:t>
            </a:r>
            <a:r>
              <a:rPr sz="1195" dirty="0">
                <a:latin typeface="Courier New"/>
                <a:cs typeface="Courier New"/>
              </a:rPr>
              <a:t>get</a:t>
            </a:r>
            <a:r>
              <a:rPr sz="1195" spc="134" dirty="0">
                <a:latin typeface="Courier New"/>
                <a:cs typeface="Courier New"/>
              </a:rPr>
              <a:t> </a:t>
            </a:r>
            <a:r>
              <a:rPr sz="1195" dirty="0">
                <a:latin typeface="Courier New"/>
                <a:cs typeface="Courier New"/>
              </a:rPr>
              <a:t>a</a:t>
            </a:r>
            <a:r>
              <a:rPr sz="1195" spc="77" dirty="0">
                <a:latin typeface="Courier New"/>
                <a:cs typeface="Courier New"/>
              </a:rPr>
              <a:t> </a:t>
            </a:r>
            <a:r>
              <a:rPr sz="1195" spc="-7" dirty="0">
                <a:latin typeface="Courier New"/>
                <a:cs typeface="Courier New"/>
              </a:rPr>
              <a:t>higher </a:t>
            </a:r>
            <a:r>
              <a:rPr sz="1195" dirty="0">
                <a:latin typeface="Courier New"/>
                <a:cs typeface="Courier New"/>
              </a:rPr>
              <a:t>point</a:t>
            </a:r>
            <a:r>
              <a:rPr sz="1195" spc="130" dirty="0">
                <a:latin typeface="Courier New"/>
                <a:cs typeface="Courier New"/>
              </a:rPr>
              <a:t> </a:t>
            </a:r>
            <a:r>
              <a:rPr sz="1195" dirty="0">
                <a:latin typeface="Courier New"/>
                <a:cs typeface="Courier New"/>
              </a:rPr>
              <a:t>total</a:t>
            </a:r>
            <a:r>
              <a:rPr sz="1195" spc="134" dirty="0">
                <a:latin typeface="Courier New"/>
                <a:cs typeface="Courier New"/>
              </a:rPr>
              <a:t> </a:t>
            </a:r>
            <a:r>
              <a:rPr sz="1195" dirty="0">
                <a:latin typeface="Courier New"/>
                <a:cs typeface="Courier New"/>
              </a:rPr>
              <a:t>than</a:t>
            </a:r>
            <a:r>
              <a:rPr sz="1195" spc="141" dirty="0">
                <a:latin typeface="Courier New"/>
                <a:cs typeface="Courier New"/>
              </a:rPr>
              <a:t> </a:t>
            </a:r>
            <a:r>
              <a:rPr sz="1195" dirty="0">
                <a:latin typeface="Courier New"/>
                <a:cs typeface="Courier New"/>
              </a:rPr>
              <a:t>others.</a:t>
            </a:r>
            <a:r>
              <a:rPr sz="1195" spc="84" dirty="0">
                <a:latin typeface="Courier New"/>
                <a:cs typeface="Courier New"/>
              </a:rPr>
              <a:t> </a:t>
            </a:r>
            <a:r>
              <a:rPr sz="1195" dirty="0">
                <a:latin typeface="Courier New"/>
                <a:cs typeface="Courier New"/>
              </a:rPr>
              <a:t>Rather,</a:t>
            </a:r>
            <a:r>
              <a:rPr sz="1195" spc="143" dirty="0">
                <a:latin typeface="Courier New"/>
                <a:cs typeface="Courier New"/>
              </a:rPr>
              <a:t> </a:t>
            </a:r>
            <a:r>
              <a:rPr sz="1195" dirty="0">
                <a:latin typeface="Courier New"/>
                <a:cs typeface="Courier New"/>
              </a:rPr>
              <a:t>the</a:t>
            </a:r>
            <a:r>
              <a:rPr sz="1195" spc="84" dirty="0">
                <a:latin typeface="Courier New"/>
                <a:cs typeface="Courier New"/>
              </a:rPr>
              <a:t> </a:t>
            </a:r>
            <a:r>
              <a:rPr sz="1195" dirty="0">
                <a:latin typeface="Courier New"/>
                <a:cs typeface="Courier New"/>
              </a:rPr>
              <a:t>objective</a:t>
            </a:r>
            <a:r>
              <a:rPr sz="1195" spc="143" dirty="0">
                <a:latin typeface="Courier New"/>
                <a:cs typeface="Courier New"/>
              </a:rPr>
              <a:t> </a:t>
            </a:r>
            <a:r>
              <a:rPr sz="1195" dirty="0">
                <a:latin typeface="Courier New"/>
                <a:cs typeface="Courier New"/>
              </a:rPr>
              <a:t>is</a:t>
            </a:r>
            <a:r>
              <a:rPr sz="1195" spc="141" dirty="0">
                <a:latin typeface="Courier New"/>
                <a:cs typeface="Courier New"/>
              </a:rPr>
              <a:t> </a:t>
            </a:r>
            <a:r>
              <a:rPr sz="1195" dirty="0">
                <a:latin typeface="Courier New"/>
                <a:cs typeface="Courier New"/>
              </a:rPr>
              <a:t>to</a:t>
            </a:r>
            <a:r>
              <a:rPr sz="1195" spc="84" dirty="0">
                <a:latin typeface="Courier New"/>
                <a:cs typeface="Courier New"/>
              </a:rPr>
              <a:t> </a:t>
            </a:r>
            <a:r>
              <a:rPr sz="1195" dirty="0">
                <a:latin typeface="Courier New"/>
                <a:cs typeface="Courier New"/>
              </a:rPr>
              <a:t>play</a:t>
            </a:r>
            <a:r>
              <a:rPr sz="1195" spc="141" dirty="0">
                <a:latin typeface="Courier New"/>
                <a:cs typeface="Courier New"/>
              </a:rPr>
              <a:t> </a:t>
            </a:r>
            <a:r>
              <a:rPr sz="1195" dirty="0">
                <a:latin typeface="Courier New"/>
                <a:cs typeface="Courier New"/>
              </a:rPr>
              <a:t>a</a:t>
            </a:r>
            <a:r>
              <a:rPr sz="1195" spc="80" dirty="0">
                <a:latin typeface="Courier New"/>
                <a:cs typeface="Courier New"/>
              </a:rPr>
              <a:t> </a:t>
            </a:r>
            <a:r>
              <a:rPr sz="1195" dirty="0">
                <a:latin typeface="Courier New"/>
                <a:cs typeface="Courier New"/>
              </a:rPr>
              <a:t>set</a:t>
            </a:r>
            <a:r>
              <a:rPr sz="1195" spc="141" dirty="0">
                <a:latin typeface="Courier New"/>
                <a:cs typeface="Courier New"/>
              </a:rPr>
              <a:t> </a:t>
            </a:r>
            <a:r>
              <a:rPr sz="1195" dirty="0">
                <a:latin typeface="Courier New"/>
                <a:cs typeface="Courier New"/>
              </a:rPr>
              <a:t>of</a:t>
            </a:r>
            <a:r>
              <a:rPr sz="1195" spc="80" dirty="0">
                <a:latin typeface="Courier New"/>
                <a:cs typeface="Courier New"/>
              </a:rPr>
              <a:t> </a:t>
            </a:r>
            <a:r>
              <a:rPr sz="1195" spc="-7" dirty="0">
                <a:latin typeface="Courier New"/>
                <a:cs typeface="Courier New"/>
              </a:rPr>
              <a:t>holes </a:t>
            </a:r>
            <a:r>
              <a:rPr sz="1195" dirty="0">
                <a:latin typeface="Courier New"/>
                <a:cs typeface="Courier New"/>
              </a:rPr>
              <a:t>in</a:t>
            </a:r>
            <a:r>
              <a:rPr sz="1195" spc="137" dirty="0">
                <a:latin typeface="Courier New"/>
                <a:cs typeface="Courier New"/>
              </a:rPr>
              <a:t> </a:t>
            </a:r>
            <a:r>
              <a:rPr sz="1195" dirty="0">
                <a:latin typeface="Courier New"/>
                <a:cs typeface="Courier New"/>
              </a:rPr>
              <a:t>the</a:t>
            </a:r>
            <a:r>
              <a:rPr sz="1195" spc="141" dirty="0">
                <a:latin typeface="Courier New"/>
                <a:cs typeface="Courier New"/>
              </a:rPr>
              <a:t> </a:t>
            </a:r>
            <a:r>
              <a:rPr sz="1195" dirty="0">
                <a:latin typeface="Courier New"/>
                <a:cs typeface="Courier New"/>
              </a:rPr>
              <a:t>least</a:t>
            </a:r>
            <a:r>
              <a:rPr sz="1195" spc="143" dirty="0">
                <a:latin typeface="Courier New"/>
                <a:cs typeface="Courier New"/>
              </a:rPr>
              <a:t> </a:t>
            </a:r>
            <a:r>
              <a:rPr sz="1195" dirty="0">
                <a:latin typeface="Courier New"/>
                <a:cs typeface="Courier New"/>
              </a:rPr>
              <a:t>number</a:t>
            </a:r>
            <a:r>
              <a:rPr sz="1195" spc="77" dirty="0">
                <a:latin typeface="Courier New"/>
                <a:cs typeface="Courier New"/>
              </a:rPr>
              <a:t> </a:t>
            </a:r>
            <a:r>
              <a:rPr sz="1195" dirty="0">
                <a:latin typeface="Courier New"/>
                <a:cs typeface="Courier New"/>
              </a:rPr>
              <a:t>of</a:t>
            </a:r>
            <a:r>
              <a:rPr sz="1195" spc="143" dirty="0">
                <a:latin typeface="Courier New"/>
                <a:cs typeface="Courier New"/>
              </a:rPr>
              <a:t> </a:t>
            </a:r>
            <a:r>
              <a:rPr sz="1195" dirty="0">
                <a:latin typeface="Courier New"/>
                <a:cs typeface="Courier New"/>
              </a:rPr>
              <a:t>strokes.</a:t>
            </a:r>
            <a:r>
              <a:rPr sz="1195" spc="88" dirty="0">
                <a:latin typeface="Courier New"/>
                <a:cs typeface="Courier New"/>
              </a:rPr>
              <a:t> </a:t>
            </a:r>
            <a:r>
              <a:rPr sz="1195" dirty="0">
                <a:latin typeface="Courier New"/>
                <a:cs typeface="Courier New"/>
              </a:rPr>
              <a:t>The</a:t>
            </a:r>
            <a:r>
              <a:rPr sz="1195" spc="137" dirty="0">
                <a:latin typeface="Courier New"/>
                <a:cs typeface="Courier New"/>
              </a:rPr>
              <a:t> </a:t>
            </a:r>
            <a:r>
              <a:rPr sz="1195" dirty="0">
                <a:latin typeface="Courier New"/>
                <a:cs typeface="Courier New"/>
              </a:rPr>
              <a:t>total</a:t>
            </a:r>
            <a:r>
              <a:rPr sz="1195" spc="143" dirty="0">
                <a:latin typeface="Courier New"/>
                <a:cs typeface="Courier New"/>
              </a:rPr>
              <a:t> </a:t>
            </a:r>
            <a:r>
              <a:rPr sz="1195" dirty="0">
                <a:latin typeface="Courier New"/>
                <a:cs typeface="Courier New"/>
              </a:rPr>
              <a:t>number</a:t>
            </a:r>
            <a:r>
              <a:rPr sz="1195" spc="77" dirty="0">
                <a:latin typeface="Courier New"/>
                <a:cs typeface="Courier New"/>
              </a:rPr>
              <a:t> </a:t>
            </a:r>
            <a:r>
              <a:rPr sz="1195" dirty="0">
                <a:latin typeface="Courier New"/>
                <a:cs typeface="Courier New"/>
              </a:rPr>
              <a:t>of</a:t>
            </a:r>
            <a:r>
              <a:rPr sz="1195" spc="143" dirty="0">
                <a:latin typeface="Courier New"/>
                <a:cs typeface="Courier New"/>
              </a:rPr>
              <a:t> </a:t>
            </a:r>
            <a:r>
              <a:rPr sz="1195" dirty="0">
                <a:latin typeface="Courier New"/>
                <a:cs typeface="Courier New"/>
              </a:rPr>
              <a:t>strokes</a:t>
            </a:r>
            <a:r>
              <a:rPr sz="1195" spc="88" dirty="0">
                <a:latin typeface="Courier New"/>
                <a:cs typeface="Courier New"/>
              </a:rPr>
              <a:t> </a:t>
            </a:r>
            <a:r>
              <a:rPr sz="1195" dirty="0">
                <a:latin typeface="Courier New"/>
                <a:cs typeface="Courier New"/>
              </a:rPr>
              <a:t>is</a:t>
            </a:r>
            <a:r>
              <a:rPr sz="1195" spc="143" dirty="0">
                <a:latin typeface="Courier New"/>
                <a:cs typeface="Courier New"/>
              </a:rPr>
              <a:t> </a:t>
            </a:r>
            <a:r>
              <a:rPr sz="1195" dirty="0">
                <a:latin typeface="Courier New"/>
                <a:cs typeface="Courier New"/>
              </a:rPr>
              <a:t>used</a:t>
            </a:r>
            <a:r>
              <a:rPr sz="1195" spc="84" dirty="0">
                <a:latin typeface="Courier New"/>
                <a:cs typeface="Courier New"/>
              </a:rPr>
              <a:t> </a:t>
            </a:r>
            <a:r>
              <a:rPr sz="1195" spc="-18" dirty="0">
                <a:latin typeface="Courier New"/>
                <a:cs typeface="Courier New"/>
              </a:rPr>
              <a:t>to </a:t>
            </a:r>
            <a:r>
              <a:rPr sz="1195" dirty="0">
                <a:latin typeface="Courier New"/>
                <a:cs typeface="Courier New"/>
              </a:rPr>
              <a:t>determine</a:t>
            </a:r>
            <a:r>
              <a:rPr sz="1195" spc="134" dirty="0">
                <a:latin typeface="Courier New"/>
                <a:cs typeface="Courier New"/>
              </a:rPr>
              <a:t> </a:t>
            </a:r>
            <a:r>
              <a:rPr sz="1195" dirty="0">
                <a:latin typeface="Courier New"/>
                <a:cs typeface="Courier New"/>
              </a:rPr>
              <a:t>the</a:t>
            </a:r>
            <a:r>
              <a:rPr sz="1195" spc="141" dirty="0">
                <a:latin typeface="Courier New"/>
                <a:cs typeface="Courier New"/>
              </a:rPr>
              <a:t> </a:t>
            </a:r>
            <a:r>
              <a:rPr sz="1195" dirty="0">
                <a:latin typeface="Courier New"/>
                <a:cs typeface="Courier New"/>
              </a:rPr>
              <a:t>winner</a:t>
            </a:r>
            <a:r>
              <a:rPr sz="1195" spc="148" dirty="0">
                <a:latin typeface="Courier New"/>
                <a:cs typeface="Courier New"/>
              </a:rPr>
              <a:t> </a:t>
            </a:r>
            <a:r>
              <a:rPr sz="1195" dirty="0">
                <a:latin typeface="Courier New"/>
                <a:cs typeface="Courier New"/>
              </a:rPr>
              <a:t>of</a:t>
            </a:r>
            <a:r>
              <a:rPr sz="1195" spc="88" dirty="0">
                <a:latin typeface="Courier New"/>
                <a:cs typeface="Courier New"/>
              </a:rPr>
              <a:t> </a:t>
            </a:r>
            <a:r>
              <a:rPr sz="1195" dirty="0">
                <a:latin typeface="Courier New"/>
                <a:cs typeface="Courier New"/>
              </a:rPr>
              <a:t>the</a:t>
            </a:r>
            <a:r>
              <a:rPr sz="1195" spc="148" dirty="0">
                <a:latin typeface="Courier New"/>
                <a:cs typeface="Courier New"/>
              </a:rPr>
              <a:t> </a:t>
            </a:r>
            <a:r>
              <a:rPr sz="1195" dirty="0">
                <a:latin typeface="Courier New"/>
                <a:cs typeface="Courier New"/>
              </a:rPr>
              <a:t>game,</a:t>
            </a:r>
            <a:r>
              <a:rPr sz="1195" spc="91" dirty="0">
                <a:latin typeface="Courier New"/>
                <a:cs typeface="Courier New"/>
              </a:rPr>
              <a:t> </a:t>
            </a:r>
            <a:r>
              <a:rPr sz="1195" dirty="0">
                <a:latin typeface="Courier New"/>
                <a:cs typeface="Courier New"/>
              </a:rPr>
              <a:t>not</a:t>
            </a:r>
            <a:r>
              <a:rPr sz="1195" spc="143" dirty="0">
                <a:latin typeface="Courier New"/>
                <a:cs typeface="Courier New"/>
              </a:rPr>
              <a:t> </a:t>
            </a:r>
            <a:r>
              <a:rPr sz="1195" dirty="0">
                <a:latin typeface="Courier New"/>
                <a:cs typeface="Courier New"/>
              </a:rPr>
              <a:t>the</a:t>
            </a:r>
            <a:r>
              <a:rPr sz="1195" spc="148" dirty="0">
                <a:latin typeface="Courier New"/>
                <a:cs typeface="Courier New"/>
              </a:rPr>
              <a:t> </a:t>
            </a:r>
            <a:r>
              <a:rPr sz="1195" dirty="0">
                <a:latin typeface="Courier New"/>
                <a:cs typeface="Courier New"/>
              </a:rPr>
              <a:t>total</a:t>
            </a:r>
            <a:r>
              <a:rPr sz="1195" spc="80" dirty="0">
                <a:latin typeface="Courier New"/>
                <a:cs typeface="Courier New"/>
              </a:rPr>
              <a:t> </a:t>
            </a:r>
            <a:r>
              <a:rPr sz="1195" dirty="0">
                <a:latin typeface="Courier New"/>
                <a:cs typeface="Courier New"/>
              </a:rPr>
              <a:t>number</a:t>
            </a:r>
            <a:r>
              <a:rPr sz="1195" spc="137" dirty="0">
                <a:latin typeface="Courier New"/>
                <a:cs typeface="Courier New"/>
              </a:rPr>
              <a:t> </a:t>
            </a:r>
            <a:r>
              <a:rPr sz="1195" dirty="0">
                <a:latin typeface="Courier New"/>
                <a:cs typeface="Courier New"/>
              </a:rPr>
              <a:t>of</a:t>
            </a:r>
            <a:r>
              <a:rPr sz="1195" spc="88" dirty="0">
                <a:latin typeface="Courier New"/>
                <a:cs typeface="Courier New"/>
              </a:rPr>
              <a:t> </a:t>
            </a:r>
            <a:r>
              <a:rPr sz="1195" spc="-7" dirty="0">
                <a:latin typeface="Courier New"/>
                <a:cs typeface="Courier New"/>
              </a:rPr>
              <a:t>points.</a:t>
            </a:r>
            <a:endParaRPr sz="1195">
              <a:latin typeface="Courier New"/>
              <a:cs typeface="Courier New"/>
            </a:endParaRPr>
          </a:p>
        </p:txBody>
      </p:sp>
      <p:grpSp>
        <p:nvGrpSpPr>
          <p:cNvPr id="8" name="object 8"/>
          <p:cNvGrpSpPr/>
          <p:nvPr/>
        </p:nvGrpSpPr>
        <p:grpSpPr>
          <a:xfrm>
            <a:off x="898506" y="4429125"/>
            <a:ext cx="7351365" cy="2027486"/>
            <a:chOff x="1277874" y="6299200"/>
            <a:chExt cx="10455275" cy="2883535"/>
          </a:xfrm>
        </p:grpSpPr>
        <p:sp>
          <p:nvSpPr>
            <p:cNvPr id="9" name="object 9"/>
            <p:cNvSpPr/>
            <p:nvPr/>
          </p:nvSpPr>
          <p:spPr>
            <a:xfrm>
              <a:off x="1304925" y="6326123"/>
              <a:ext cx="10391775" cy="2820035"/>
            </a:xfrm>
            <a:custGeom>
              <a:avLst/>
              <a:gdLst/>
              <a:ahLst/>
              <a:cxnLst/>
              <a:rect l="l" t="t" r="r" b="b"/>
              <a:pathLst>
                <a:path w="10391775" h="2820034">
                  <a:moveTo>
                    <a:pt x="10285476" y="126"/>
                  </a:moveTo>
                  <a:lnTo>
                    <a:pt x="10259060" y="0"/>
                  </a:lnTo>
                  <a:lnTo>
                    <a:pt x="105918" y="126"/>
                  </a:lnTo>
                  <a:lnTo>
                    <a:pt x="67818" y="2793"/>
                  </a:lnTo>
                  <a:lnTo>
                    <a:pt x="25146" y="25273"/>
                  </a:lnTo>
                  <a:lnTo>
                    <a:pt x="2666" y="67945"/>
                  </a:lnTo>
                  <a:lnTo>
                    <a:pt x="0" y="106045"/>
                  </a:lnTo>
                  <a:lnTo>
                    <a:pt x="0" y="2713672"/>
                  </a:lnTo>
                  <a:lnTo>
                    <a:pt x="2666" y="2751772"/>
                  </a:lnTo>
                  <a:lnTo>
                    <a:pt x="25146" y="2794419"/>
                  </a:lnTo>
                  <a:lnTo>
                    <a:pt x="67818" y="2816923"/>
                  </a:lnTo>
                  <a:lnTo>
                    <a:pt x="105918" y="2819552"/>
                  </a:lnTo>
                  <a:lnTo>
                    <a:pt x="10259060" y="2819654"/>
                  </a:lnTo>
                  <a:lnTo>
                    <a:pt x="10306685" y="2818841"/>
                  </a:lnTo>
                  <a:lnTo>
                    <a:pt x="10352532" y="2805353"/>
                  </a:lnTo>
                  <a:lnTo>
                    <a:pt x="10384917" y="2764993"/>
                  </a:lnTo>
                  <a:lnTo>
                    <a:pt x="10391267" y="2713672"/>
                  </a:lnTo>
                  <a:lnTo>
                    <a:pt x="10391267" y="106045"/>
                  </a:lnTo>
                  <a:lnTo>
                    <a:pt x="10390632" y="84709"/>
                  </a:lnTo>
                  <a:lnTo>
                    <a:pt x="10377170" y="38862"/>
                  </a:lnTo>
                  <a:lnTo>
                    <a:pt x="10336784" y="6476"/>
                  </a:lnTo>
                  <a:lnTo>
                    <a:pt x="10285476" y="126"/>
                  </a:lnTo>
                  <a:close/>
                </a:path>
              </a:pathLst>
            </a:custGeom>
            <a:solidFill>
              <a:srgbClr val="F1F1F1"/>
            </a:solidFill>
          </p:spPr>
          <p:txBody>
            <a:bodyPr wrap="square" lIns="0" tIns="0" rIns="0" bIns="0" rtlCol="0"/>
            <a:lstStyle/>
            <a:p>
              <a:endParaRPr sz="1125"/>
            </a:p>
          </p:txBody>
        </p:sp>
        <p:sp>
          <p:nvSpPr>
            <p:cNvPr id="10" name="object 10"/>
            <p:cNvSpPr/>
            <p:nvPr/>
          </p:nvSpPr>
          <p:spPr>
            <a:xfrm>
              <a:off x="1309624" y="6330950"/>
              <a:ext cx="10391775" cy="2820035"/>
            </a:xfrm>
            <a:custGeom>
              <a:avLst/>
              <a:gdLst/>
              <a:ahLst/>
              <a:cxnLst/>
              <a:rect l="l" t="t" r="r" b="b"/>
              <a:pathLst>
                <a:path w="10391775" h="2820034">
                  <a:moveTo>
                    <a:pt x="132460" y="0"/>
                  </a:moveTo>
                  <a:lnTo>
                    <a:pt x="10259314" y="0"/>
                  </a:lnTo>
                  <a:lnTo>
                    <a:pt x="10285603" y="0"/>
                  </a:lnTo>
                  <a:lnTo>
                    <a:pt x="10323703" y="2666"/>
                  </a:lnTo>
                  <a:lnTo>
                    <a:pt x="10366375" y="25146"/>
                  </a:lnTo>
                  <a:lnTo>
                    <a:pt x="10388854" y="67817"/>
                  </a:lnTo>
                  <a:lnTo>
                    <a:pt x="10391521" y="105917"/>
                  </a:lnTo>
                  <a:lnTo>
                    <a:pt x="10391648" y="132207"/>
                  </a:lnTo>
                  <a:lnTo>
                    <a:pt x="10391648" y="2687281"/>
                  </a:lnTo>
                  <a:lnTo>
                    <a:pt x="10390759" y="2734843"/>
                  </a:lnTo>
                  <a:lnTo>
                    <a:pt x="10377297" y="2780766"/>
                  </a:lnTo>
                  <a:lnTo>
                    <a:pt x="10336911" y="2813113"/>
                  </a:lnTo>
                  <a:lnTo>
                    <a:pt x="10285603" y="2819488"/>
                  </a:lnTo>
                  <a:lnTo>
                    <a:pt x="10259314" y="2819590"/>
                  </a:lnTo>
                  <a:lnTo>
                    <a:pt x="132460" y="2819590"/>
                  </a:lnTo>
                  <a:lnTo>
                    <a:pt x="84835" y="2818777"/>
                  </a:lnTo>
                  <a:lnTo>
                    <a:pt x="38862" y="2805290"/>
                  </a:lnTo>
                  <a:lnTo>
                    <a:pt x="6603" y="2764929"/>
                  </a:lnTo>
                  <a:lnTo>
                    <a:pt x="126" y="2713609"/>
                  </a:lnTo>
                  <a:lnTo>
                    <a:pt x="0" y="2687281"/>
                  </a:lnTo>
                  <a:lnTo>
                    <a:pt x="0" y="132207"/>
                  </a:lnTo>
                  <a:lnTo>
                    <a:pt x="888" y="84709"/>
                  </a:lnTo>
                  <a:lnTo>
                    <a:pt x="14350" y="38735"/>
                  </a:lnTo>
                  <a:lnTo>
                    <a:pt x="54737" y="6476"/>
                  </a:lnTo>
                  <a:lnTo>
                    <a:pt x="106044" y="0"/>
                  </a:lnTo>
                  <a:lnTo>
                    <a:pt x="132460" y="0"/>
                  </a:lnTo>
                  <a:close/>
                </a:path>
              </a:pathLst>
            </a:custGeom>
            <a:ln w="63500">
              <a:solidFill>
                <a:srgbClr val="6C6BE7"/>
              </a:solidFill>
            </a:ln>
          </p:spPr>
          <p:txBody>
            <a:bodyPr wrap="square" lIns="0" tIns="0" rIns="0" bIns="0" rtlCol="0"/>
            <a:lstStyle/>
            <a:p>
              <a:endParaRPr sz="1125"/>
            </a:p>
          </p:txBody>
        </p:sp>
      </p:grpSp>
      <p:sp>
        <p:nvSpPr>
          <p:cNvPr id="11" name="object 11"/>
          <p:cNvSpPr txBox="1"/>
          <p:nvPr/>
        </p:nvSpPr>
        <p:spPr>
          <a:xfrm>
            <a:off x="1177825" y="4521502"/>
            <a:ext cx="6912471" cy="869367"/>
          </a:xfrm>
          <a:prstGeom prst="rect">
            <a:avLst/>
          </a:prstGeom>
        </p:spPr>
        <p:txBody>
          <a:bodyPr vert="horz" wrap="square" lIns="0" tIns="34379" rIns="0" bIns="0" rtlCol="0">
            <a:spAutoFit/>
          </a:bodyPr>
          <a:lstStyle/>
          <a:p>
            <a:pPr marL="8929" marR="3572">
              <a:lnSpc>
                <a:spcPts val="1266"/>
              </a:lnSpc>
              <a:spcBef>
                <a:spcPts val="271"/>
              </a:spcBef>
            </a:pPr>
            <a:r>
              <a:rPr sz="1195" dirty="0">
                <a:latin typeface="Courier New"/>
                <a:cs typeface="Courier New"/>
              </a:rPr>
              <a:t>Question:</a:t>
            </a:r>
            <a:r>
              <a:rPr sz="1195" spc="130" dirty="0">
                <a:latin typeface="Courier New"/>
                <a:cs typeface="Courier New"/>
              </a:rPr>
              <a:t> </a:t>
            </a:r>
            <a:r>
              <a:rPr sz="1195" dirty="0">
                <a:latin typeface="Courier New"/>
                <a:cs typeface="Courier New"/>
              </a:rPr>
              <a:t>Part</a:t>
            </a:r>
            <a:r>
              <a:rPr sz="1195" spc="143" dirty="0">
                <a:latin typeface="Courier New"/>
                <a:cs typeface="Courier New"/>
              </a:rPr>
              <a:t> </a:t>
            </a:r>
            <a:r>
              <a:rPr sz="1195" dirty="0">
                <a:latin typeface="Courier New"/>
                <a:cs typeface="Courier New"/>
              </a:rPr>
              <a:t>of</a:t>
            </a:r>
            <a:r>
              <a:rPr sz="1195" spc="143" dirty="0">
                <a:latin typeface="Courier New"/>
                <a:cs typeface="Courier New"/>
              </a:rPr>
              <a:t> </a:t>
            </a:r>
            <a:r>
              <a:rPr sz="1195" dirty="0">
                <a:latin typeface="Courier New"/>
                <a:cs typeface="Courier New"/>
              </a:rPr>
              <a:t>golf</a:t>
            </a:r>
            <a:r>
              <a:rPr sz="1195" spc="88" dirty="0">
                <a:latin typeface="Courier New"/>
                <a:cs typeface="Courier New"/>
              </a:rPr>
              <a:t> </a:t>
            </a:r>
            <a:r>
              <a:rPr sz="1195" dirty="0">
                <a:latin typeface="Courier New"/>
                <a:cs typeface="Courier New"/>
              </a:rPr>
              <a:t>is</a:t>
            </a:r>
            <a:r>
              <a:rPr sz="1195" spc="141" dirty="0">
                <a:latin typeface="Courier New"/>
                <a:cs typeface="Courier New"/>
              </a:rPr>
              <a:t> </a:t>
            </a:r>
            <a:r>
              <a:rPr sz="1195" dirty="0">
                <a:latin typeface="Courier New"/>
                <a:cs typeface="Courier New"/>
              </a:rPr>
              <a:t>trying</a:t>
            </a:r>
            <a:r>
              <a:rPr sz="1195" spc="80" dirty="0">
                <a:latin typeface="Courier New"/>
                <a:cs typeface="Courier New"/>
              </a:rPr>
              <a:t> </a:t>
            </a:r>
            <a:r>
              <a:rPr sz="1195" dirty="0">
                <a:latin typeface="Courier New"/>
                <a:cs typeface="Courier New"/>
              </a:rPr>
              <a:t>to</a:t>
            </a:r>
            <a:r>
              <a:rPr sz="1195" spc="143" dirty="0">
                <a:latin typeface="Courier New"/>
                <a:cs typeface="Courier New"/>
              </a:rPr>
              <a:t> </a:t>
            </a:r>
            <a:r>
              <a:rPr sz="1195" dirty="0">
                <a:latin typeface="Courier New"/>
                <a:cs typeface="Courier New"/>
              </a:rPr>
              <a:t>get</a:t>
            </a:r>
            <a:r>
              <a:rPr sz="1195" spc="88" dirty="0">
                <a:latin typeface="Courier New"/>
                <a:cs typeface="Courier New"/>
              </a:rPr>
              <a:t> </a:t>
            </a:r>
            <a:r>
              <a:rPr sz="1195" dirty="0">
                <a:latin typeface="Courier New"/>
                <a:cs typeface="Courier New"/>
              </a:rPr>
              <a:t>a</a:t>
            </a:r>
            <a:r>
              <a:rPr sz="1195" spc="141" dirty="0">
                <a:latin typeface="Courier New"/>
                <a:cs typeface="Courier New"/>
              </a:rPr>
              <a:t> </a:t>
            </a:r>
            <a:r>
              <a:rPr sz="1195" dirty="0">
                <a:latin typeface="Courier New"/>
                <a:cs typeface="Courier New"/>
              </a:rPr>
              <a:t>higher</a:t>
            </a:r>
            <a:r>
              <a:rPr sz="1195" spc="137" dirty="0">
                <a:latin typeface="Courier New"/>
                <a:cs typeface="Courier New"/>
              </a:rPr>
              <a:t> </a:t>
            </a:r>
            <a:r>
              <a:rPr sz="1195" dirty="0">
                <a:latin typeface="Courier New"/>
                <a:cs typeface="Courier New"/>
              </a:rPr>
              <a:t>point</a:t>
            </a:r>
            <a:r>
              <a:rPr sz="1195" spc="88" dirty="0">
                <a:latin typeface="Courier New"/>
                <a:cs typeface="Courier New"/>
              </a:rPr>
              <a:t> </a:t>
            </a:r>
            <a:r>
              <a:rPr sz="1195" dirty="0">
                <a:latin typeface="Courier New"/>
                <a:cs typeface="Courier New"/>
              </a:rPr>
              <a:t>total</a:t>
            </a:r>
            <a:r>
              <a:rPr sz="1195" spc="137" dirty="0">
                <a:latin typeface="Courier New"/>
                <a:cs typeface="Courier New"/>
              </a:rPr>
              <a:t> </a:t>
            </a:r>
            <a:r>
              <a:rPr sz="1195" dirty="0">
                <a:latin typeface="Courier New"/>
                <a:cs typeface="Courier New"/>
              </a:rPr>
              <a:t>than</a:t>
            </a:r>
            <a:r>
              <a:rPr sz="1195" spc="84" dirty="0">
                <a:latin typeface="Courier New"/>
                <a:cs typeface="Courier New"/>
              </a:rPr>
              <a:t> </a:t>
            </a:r>
            <a:r>
              <a:rPr sz="1195" spc="-7" dirty="0">
                <a:latin typeface="Courier New"/>
                <a:cs typeface="Courier New"/>
              </a:rPr>
              <a:t>others. </a:t>
            </a:r>
            <a:r>
              <a:rPr sz="1195" dirty="0">
                <a:latin typeface="Courier New"/>
                <a:cs typeface="Courier New"/>
              </a:rPr>
              <a:t>Yes</a:t>
            </a:r>
            <a:r>
              <a:rPr sz="1195" spc="60" dirty="0">
                <a:latin typeface="Courier New"/>
                <a:cs typeface="Courier New"/>
              </a:rPr>
              <a:t> </a:t>
            </a:r>
            <a:r>
              <a:rPr sz="1195" dirty="0">
                <a:latin typeface="Courier New"/>
                <a:cs typeface="Courier New"/>
              </a:rPr>
              <a:t>or</a:t>
            </a:r>
            <a:r>
              <a:rPr sz="1195" spc="63" dirty="0">
                <a:latin typeface="Courier New"/>
                <a:cs typeface="Courier New"/>
              </a:rPr>
              <a:t> </a:t>
            </a:r>
            <a:r>
              <a:rPr sz="1195" spc="-18" dirty="0">
                <a:latin typeface="Courier New"/>
                <a:cs typeface="Courier New"/>
              </a:rPr>
              <a:t>No?</a:t>
            </a:r>
            <a:endParaRPr sz="1195">
              <a:latin typeface="Courier New"/>
              <a:cs typeface="Courier New"/>
            </a:endParaRPr>
          </a:p>
          <a:p>
            <a:pPr marL="8929">
              <a:lnSpc>
                <a:spcPts val="1350"/>
              </a:lnSpc>
              <a:spcBef>
                <a:spcPts val="1090"/>
              </a:spcBef>
            </a:pPr>
            <a:r>
              <a:rPr sz="1195" dirty="0">
                <a:latin typeface="Courier New"/>
                <a:cs typeface="Courier New"/>
              </a:rPr>
              <a:t>Knowledge:</a:t>
            </a:r>
            <a:r>
              <a:rPr sz="1195" spc="112" dirty="0">
                <a:latin typeface="Courier New"/>
                <a:cs typeface="Courier New"/>
              </a:rPr>
              <a:t> </a:t>
            </a:r>
            <a:r>
              <a:rPr sz="1195" dirty="0">
                <a:latin typeface="Courier New"/>
                <a:cs typeface="Courier New"/>
              </a:rPr>
              <a:t>Golf</a:t>
            </a:r>
            <a:r>
              <a:rPr sz="1195" spc="123" dirty="0">
                <a:latin typeface="Courier New"/>
                <a:cs typeface="Courier New"/>
              </a:rPr>
              <a:t> </a:t>
            </a:r>
            <a:r>
              <a:rPr sz="1195" dirty="0">
                <a:latin typeface="Courier New"/>
                <a:cs typeface="Courier New"/>
              </a:rPr>
              <a:t>is</a:t>
            </a:r>
            <a:r>
              <a:rPr sz="1195" spc="127" dirty="0">
                <a:latin typeface="Courier New"/>
                <a:cs typeface="Courier New"/>
              </a:rPr>
              <a:t> </a:t>
            </a:r>
            <a:r>
              <a:rPr sz="1195" dirty="0">
                <a:latin typeface="Courier New"/>
                <a:cs typeface="Courier New"/>
              </a:rPr>
              <a:t>a</a:t>
            </a:r>
            <a:r>
              <a:rPr sz="1195" spc="123" dirty="0">
                <a:latin typeface="Courier New"/>
                <a:cs typeface="Courier New"/>
              </a:rPr>
              <a:t> </a:t>
            </a:r>
            <a:r>
              <a:rPr sz="1195" dirty="0">
                <a:latin typeface="Courier New"/>
                <a:cs typeface="Courier New"/>
              </a:rPr>
              <a:t>precision</a:t>
            </a:r>
            <a:r>
              <a:rPr sz="1195" spc="74" dirty="0">
                <a:latin typeface="Courier New"/>
                <a:cs typeface="Courier New"/>
              </a:rPr>
              <a:t> </a:t>
            </a:r>
            <a:r>
              <a:rPr sz="1195" dirty="0">
                <a:latin typeface="Courier New"/>
                <a:cs typeface="Courier New"/>
              </a:rPr>
              <a:t>club-and-ball</a:t>
            </a:r>
            <a:r>
              <a:rPr sz="1195" spc="127" dirty="0">
                <a:latin typeface="Courier New"/>
                <a:cs typeface="Courier New"/>
              </a:rPr>
              <a:t> </a:t>
            </a:r>
            <a:r>
              <a:rPr sz="1195" dirty="0">
                <a:latin typeface="Courier New"/>
                <a:cs typeface="Courier New"/>
              </a:rPr>
              <a:t>sport</a:t>
            </a:r>
            <a:r>
              <a:rPr sz="1195" spc="116" dirty="0">
                <a:latin typeface="Courier New"/>
                <a:cs typeface="Courier New"/>
              </a:rPr>
              <a:t> </a:t>
            </a:r>
            <a:r>
              <a:rPr sz="1195" dirty="0">
                <a:latin typeface="Courier New"/>
                <a:cs typeface="Courier New"/>
              </a:rPr>
              <a:t>in</a:t>
            </a:r>
            <a:r>
              <a:rPr sz="1195" spc="70" dirty="0">
                <a:latin typeface="Courier New"/>
                <a:cs typeface="Courier New"/>
              </a:rPr>
              <a:t> </a:t>
            </a:r>
            <a:r>
              <a:rPr sz="1195" dirty="0">
                <a:latin typeface="Courier New"/>
                <a:cs typeface="Courier New"/>
              </a:rPr>
              <a:t>which</a:t>
            </a:r>
            <a:r>
              <a:rPr sz="1195" spc="127" dirty="0">
                <a:latin typeface="Courier New"/>
                <a:cs typeface="Courier New"/>
              </a:rPr>
              <a:t> </a:t>
            </a:r>
            <a:r>
              <a:rPr sz="1195" spc="-7" dirty="0">
                <a:latin typeface="Courier New"/>
                <a:cs typeface="Courier New"/>
              </a:rPr>
              <a:t>competing</a:t>
            </a:r>
            <a:endParaRPr sz="1195">
              <a:latin typeface="Courier New"/>
              <a:cs typeface="Courier New"/>
            </a:endParaRPr>
          </a:p>
          <a:p>
            <a:pPr marL="8929">
              <a:lnSpc>
                <a:spcPts val="1350"/>
              </a:lnSpc>
            </a:pPr>
            <a:r>
              <a:rPr sz="1195" dirty="0">
                <a:latin typeface="Courier New"/>
                <a:cs typeface="Courier New"/>
              </a:rPr>
              <a:t>players</a:t>
            </a:r>
            <a:r>
              <a:rPr sz="1195" spc="134" dirty="0">
                <a:latin typeface="Courier New"/>
                <a:cs typeface="Courier New"/>
              </a:rPr>
              <a:t> </a:t>
            </a:r>
            <a:r>
              <a:rPr sz="1195" dirty="0">
                <a:latin typeface="Courier New"/>
                <a:cs typeface="Courier New"/>
              </a:rPr>
              <a:t>(or</a:t>
            </a:r>
            <a:r>
              <a:rPr sz="1195" spc="143" dirty="0">
                <a:latin typeface="Courier New"/>
                <a:cs typeface="Courier New"/>
              </a:rPr>
              <a:t> </a:t>
            </a:r>
            <a:r>
              <a:rPr sz="1195" dirty="0">
                <a:latin typeface="Courier New"/>
                <a:cs typeface="Courier New"/>
              </a:rPr>
              <a:t>golfers)</a:t>
            </a:r>
            <a:r>
              <a:rPr sz="1195" spc="148" dirty="0">
                <a:latin typeface="Courier New"/>
                <a:cs typeface="Courier New"/>
              </a:rPr>
              <a:t> </a:t>
            </a:r>
            <a:r>
              <a:rPr sz="1195" dirty="0">
                <a:latin typeface="Courier New"/>
                <a:cs typeface="Courier New"/>
              </a:rPr>
              <a:t>use</a:t>
            </a:r>
            <a:r>
              <a:rPr sz="1195" spc="88" dirty="0">
                <a:latin typeface="Courier New"/>
                <a:cs typeface="Courier New"/>
              </a:rPr>
              <a:t> </a:t>
            </a:r>
            <a:r>
              <a:rPr sz="1195" dirty="0">
                <a:latin typeface="Courier New"/>
                <a:cs typeface="Courier New"/>
              </a:rPr>
              <a:t>many</a:t>
            </a:r>
            <a:r>
              <a:rPr sz="1195" spc="143" dirty="0">
                <a:latin typeface="Courier New"/>
                <a:cs typeface="Courier New"/>
              </a:rPr>
              <a:t> </a:t>
            </a:r>
            <a:r>
              <a:rPr sz="1195" dirty="0">
                <a:latin typeface="Courier New"/>
                <a:cs typeface="Courier New"/>
              </a:rPr>
              <a:t>types</a:t>
            </a:r>
            <a:r>
              <a:rPr sz="1195" spc="88" dirty="0">
                <a:latin typeface="Courier New"/>
                <a:cs typeface="Courier New"/>
              </a:rPr>
              <a:t> </a:t>
            </a:r>
            <a:r>
              <a:rPr sz="1195" dirty="0">
                <a:latin typeface="Courier New"/>
                <a:cs typeface="Courier New"/>
              </a:rPr>
              <a:t>of</a:t>
            </a:r>
            <a:r>
              <a:rPr sz="1195" spc="141" dirty="0">
                <a:latin typeface="Courier New"/>
                <a:cs typeface="Courier New"/>
              </a:rPr>
              <a:t> </a:t>
            </a:r>
            <a:r>
              <a:rPr sz="1195" dirty="0">
                <a:latin typeface="Courier New"/>
                <a:cs typeface="Courier New"/>
              </a:rPr>
              <a:t>clubs</a:t>
            </a:r>
            <a:r>
              <a:rPr sz="1195" spc="134" dirty="0">
                <a:latin typeface="Courier New"/>
                <a:cs typeface="Courier New"/>
              </a:rPr>
              <a:t> </a:t>
            </a:r>
            <a:r>
              <a:rPr sz="1195" dirty="0">
                <a:latin typeface="Courier New"/>
                <a:cs typeface="Courier New"/>
              </a:rPr>
              <a:t>to</a:t>
            </a:r>
            <a:r>
              <a:rPr sz="1195" spc="84" dirty="0">
                <a:latin typeface="Courier New"/>
                <a:cs typeface="Courier New"/>
              </a:rPr>
              <a:t> </a:t>
            </a:r>
            <a:r>
              <a:rPr sz="1195" dirty="0">
                <a:latin typeface="Courier New"/>
                <a:cs typeface="Courier New"/>
              </a:rPr>
              <a:t>hit</a:t>
            </a:r>
            <a:r>
              <a:rPr sz="1195" spc="141" dirty="0">
                <a:latin typeface="Courier New"/>
                <a:cs typeface="Courier New"/>
              </a:rPr>
              <a:t> </a:t>
            </a:r>
            <a:r>
              <a:rPr sz="1195" dirty="0">
                <a:latin typeface="Courier New"/>
                <a:cs typeface="Courier New"/>
              </a:rPr>
              <a:t>balls</a:t>
            </a:r>
            <a:r>
              <a:rPr sz="1195" spc="88" dirty="0">
                <a:latin typeface="Courier New"/>
                <a:cs typeface="Courier New"/>
              </a:rPr>
              <a:t> </a:t>
            </a:r>
            <a:r>
              <a:rPr sz="1195" spc="-7" dirty="0">
                <a:latin typeface="Courier New"/>
                <a:cs typeface="Courier New"/>
              </a:rPr>
              <a:t>into...</a:t>
            </a:r>
            <a:endParaRPr sz="1195">
              <a:latin typeface="Courier New"/>
              <a:cs typeface="Courier New"/>
            </a:endParaRPr>
          </a:p>
        </p:txBody>
      </p:sp>
      <p:sp>
        <p:nvSpPr>
          <p:cNvPr id="12" name="object 12"/>
          <p:cNvSpPr txBox="1"/>
          <p:nvPr/>
        </p:nvSpPr>
        <p:spPr>
          <a:xfrm>
            <a:off x="1177826" y="5479479"/>
            <a:ext cx="1805136" cy="195168"/>
          </a:xfrm>
          <a:prstGeom prst="rect">
            <a:avLst/>
          </a:prstGeom>
        </p:spPr>
        <p:txBody>
          <a:bodyPr vert="horz" wrap="square" lIns="0" tIns="11162" rIns="0" bIns="0" rtlCol="0">
            <a:spAutoFit/>
          </a:bodyPr>
          <a:lstStyle/>
          <a:p>
            <a:pPr marL="8929">
              <a:spcBef>
                <a:spcPts val="88"/>
              </a:spcBef>
            </a:pPr>
            <a:r>
              <a:rPr sz="1195" dirty="0">
                <a:latin typeface="Courier New"/>
                <a:cs typeface="Courier New"/>
              </a:rPr>
              <a:t>Explain</a:t>
            </a:r>
            <a:r>
              <a:rPr sz="1195" spc="151" dirty="0">
                <a:latin typeface="Courier New"/>
                <a:cs typeface="Courier New"/>
              </a:rPr>
              <a:t> </a:t>
            </a:r>
            <a:r>
              <a:rPr sz="1195" dirty="0">
                <a:latin typeface="Courier New"/>
                <a:cs typeface="Courier New"/>
              </a:rPr>
              <a:t>and</a:t>
            </a:r>
            <a:r>
              <a:rPr sz="1195" spc="158" dirty="0">
                <a:latin typeface="Courier New"/>
                <a:cs typeface="Courier New"/>
              </a:rPr>
              <a:t> </a:t>
            </a:r>
            <a:r>
              <a:rPr sz="1195" spc="-7" dirty="0">
                <a:latin typeface="Courier New"/>
                <a:cs typeface="Courier New"/>
              </a:rPr>
              <a:t>Answer:</a:t>
            </a:r>
            <a:endParaRPr sz="1195">
              <a:latin typeface="Courier New"/>
              <a:cs typeface="Courier New"/>
            </a:endParaRPr>
          </a:p>
        </p:txBody>
      </p:sp>
      <p:sp>
        <p:nvSpPr>
          <p:cNvPr id="13" name="object 13"/>
          <p:cNvSpPr txBox="1"/>
          <p:nvPr/>
        </p:nvSpPr>
        <p:spPr>
          <a:xfrm>
            <a:off x="3094137" y="5513234"/>
            <a:ext cx="4768453" cy="171009"/>
          </a:xfrm>
          <a:prstGeom prst="rect">
            <a:avLst/>
          </a:prstGeom>
          <a:solidFill>
            <a:srgbClr val="A7EA96"/>
          </a:solidFill>
        </p:spPr>
        <p:txBody>
          <a:bodyPr vert="horz" wrap="square" lIns="0" tIns="0" rIns="0" bIns="0" rtlCol="0">
            <a:spAutoFit/>
          </a:bodyPr>
          <a:lstStyle/>
          <a:p>
            <a:pPr marL="3125">
              <a:lnSpc>
                <a:spcPts val="1283"/>
              </a:lnSpc>
            </a:pPr>
            <a:r>
              <a:rPr sz="1195" dirty="0">
                <a:latin typeface="Courier New"/>
                <a:cs typeface="Courier New"/>
              </a:rPr>
              <a:t>Yes,</a:t>
            </a:r>
            <a:r>
              <a:rPr sz="1195" spc="74" dirty="0">
                <a:latin typeface="Courier New"/>
                <a:cs typeface="Courier New"/>
              </a:rPr>
              <a:t> </a:t>
            </a:r>
            <a:r>
              <a:rPr sz="1195" dirty="0">
                <a:latin typeface="Courier New"/>
                <a:cs typeface="Courier New"/>
              </a:rPr>
              <a:t>part</a:t>
            </a:r>
            <a:r>
              <a:rPr sz="1195" spc="127" dirty="0">
                <a:latin typeface="Courier New"/>
                <a:cs typeface="Courier New"/>
              </a:rPr>
              <a:t> </a:t>
            </a:r>
            <a:r>
              <a:rPr sz="1195" dirty="0">
                <a:latin typeface="Courier New"/>
                <a:cs typeface="Courier New"/>
              </a:rPr>
              <a:t>of</a:t>
            </a:r>
            <a:r>
              <a:rPr sz="1195" spc="134" dirty="0">
                <a:latin typeface="Courier New"/>
                <a:cs typeface="Courier New"/>
              </a:rPr>
              <a:t> </a:t>
            </a:r>
            <a:r>
              <a:rPr sz="1195" dirty="0">
                <a:latin typeface="Courier New"/>
                <a:cs typeface="Courier New"/>
              </a:rPr>
              <a:t>golf</a:t>
            </a:r>
            <a:r>
              <a:rPr sz="1195" spc="77" dirty="0">
                <a:latin typeface="Courier New"/>
                <a:cs typeface="Courier New"/>
              </a:rPr>
              <a:t> </a:t>
            </a:r>
            <a:r>
              <a:rPr sz="1195" dirty="0">
                <a:latin typeface="Courier New"/>
                <a:cs typeface="Courier New"/>
              </a:rPr>
              <a:t>is</a:t>
            </a:r>
            <a:r>
              <a:rPr sz="1195" spc="127" dirty="0">
                <a:latin typeface="Courier New"/>
                <a:cs typeface="Courier New"/>
              </a:rPr>
              <a:t> </a:t>
            </a:r>
            <a:r>
              <a:rPr sz="1195" dirty="0">
                <a:latin typeface="Courier New"/>
                <a:cs typeface="Courier New"/>
              </a:rPr>
              <a:t>trying</a:t>
            </a:r>
            <a:r>
              <a:rPr sz="1195" spc="123" dirty="0">
                <a:latin typeface="Courier New"/>
                <a:cs typeface="Courier New"/>
              </a:rPr>
              <a:t> </a:t>
            </a:r>
            <a:r>
              <a:rPr sz="1195" dirty="0">
                <a:latin typeface="Courier New"/>
                <a:cs typeface="Courier New"/>
              </a:rPr>
              <a:t>to</a:t>
            </a:r>
            <a:r>
              <a:rPr sz="1195" spc="134" dirty="0">
                <a:latin typeface="Courier New"/>
                <a:cs typeface="Courier New"/>
              </a:rPr>
              <a:t> </a:t>
            </a:r>
            <a:r>
              <a:rPr sz="1195" dirty="0">
                <a:latin typeface="Courier New"/>
                <a:cs typeface="Courier New"/>
              </a:rPr>
              <a:t>get</a:t>
            </a:r>
            <a:r>
              <a:rPr sz="1195" spc="74" dirty="0">
                <a:latin typeface="Courier New"/>
                <a:cs typeface="Courier New"/>
              </a:rPr>
              <a:t> </a:t>
            </a:r>
            <a:r>
              <a:rPr sz="1195" dirty="0">
                <a:latin typeface="Courier New"/>
                <a:cs typeface="Courier New"/>
              </a:rPr>
              <a:t>a</a:t>
            </a:r>
            <a:r>
              <a:rPr sz="1195" spc="130" dirty="0">
                <a:latin typeface="Courier New"/>
                <a:cs typeface="Courier New"/>
              </a:rPr>
              <a:t> </a:t>
            </a:r>
            <a:r>
              <a:rPr sz="1195" dirty="0">
                <a:latin typeface="Courier New"/>
                <a:cs typeface="Courier New"/>
              </a:rPr>
              <a:t>higher</a:t>
            </a:r>
            <a:r>
              <a:rPr sz="1195" spc="67" dirty="0">
                <a:latin typeface="Courier New"/>
                <a:cs typeface="Courier New"/>
              </a:rPr>
              <a:t> </a:t>
            </a:r>
            <a:r>
              <a:rPr sz="1195" spc="-7" dirty="0">
                <a:latin typeface="Courier New"/>
                <a:cs typeface="Courier New"/>
              </a:rPr>
              <a:t>point</a:t>
            </a:r>
            <a:endParaRPr sz="1195">
              <a:latin typeface="Courier New"/>
              <a:cs typeface="Courier New"/>
            </a:endParaRPr>
          </a:p>
        </p:txBody>
      </p:sp>
      <p:sp>
        <p:nvSpPr>
          <p:cNvPr id="14" name="object 14"/>
          <p:cNvSpPr txBox="1"/>
          <p:nvPr/>
        </p:nvSpPr>
        <p:spPr>
          <a:xfrm>
            <a:off x="1185416" y="5687407"/>
            <a:ext cx="6583412" cy="161391"/>
          </a:xfrm>
          <a:prstGeom prst="rect">
            <a:avLst/>
          </a:prstGeom>
          <a:solidFill>
            <a:srgbClr val="A7EA96"/>
          </a:solidFill>
        </p:spPr>
        <p:txBody>
          <a:bodyPr vert="horz" wrap="square" lIns="0" tIns="0" rIns="0" bIns="0" rtlCol="0">
            <a:spAutoFit/>
          </a:bodyPr>
          <a:lstStyle/>
          <a:p>
            <a:pPr marL="3572">
              <a:lnSpc>
                <a:spcPts val="1216"/>
              </a:lnSpc>
            </a:pPr>
            <a:r>
              <a:rPr sz="1195" dirty="0">
                <a:latin typeface="Courier New"/>
                <a:cs typeface="Courier New"/>
              </a:rPr>
              <a:t>total</a:t>
            </a:r>
            <a:r>
              <a:rPr sz="1195" spc="141" dirty="0">
                <a:latin typeface="Courier New"/>
                <a:cs typeface="Courier New"/>
              </a:rPr>
              <a:t> </a:t>
            </a:r>
            <a:r>
              <a:rPr sz="1195" dirty="0">
                <a:latin typeface="Courier New"/>
                <a:cs typeface="Courier New"/>
              </a:rPr>
              <a:t>than</a:t>
            </a:r>
            <a:r>
              <a:rPr sz="1195" spc="151" dirty="0">
                <a:latin typeface="Courier New"/>
                <a:cs typeface="Courier New"/>
              </a:rPr>
              <a:t> </a:t>
            </a:r>
            <a:r>
              <a:rPr sz="1195" dirty="0">
                <a:latin typeface="Courier New"/>
                <a:cs typeface="Courier New"/>
              </a:rPr>
              <a:t>others.</a:t>
            </a:r>
            <a:r>
              <a:rPr sz="1195" spc="151" dirty="0">
                <a:latin typeface="Courier New"/>
                <a:cs typeface="Courier New"/>
              </a:rPr>
              <a:t> </a:t>
            </a:r>
            <a:r>
              <a:rPr sz="1195" dirty="0">
                <a:latin typeface="Courier New"/>
                <a:cs typeface="Courier New"/>
              </a:rPr>
              <a:t>Each</a:t>
            </a:r>
            <a:r>
              <a:rPr sz="1195" spc="91" dirty="0">
                <a:latin typeface="Courier New"/>
                <a:cs typeface="Courier New"/>
              </a:rPr>
              <a:t> </a:t>
            </a:r>
            <a:r>
              <a:rPr sz="1195" dirty="0">
                <a:latin typeface="Courier New"/>
                <a:cs typeface="Courier New"/>
              </a:rPr>
              <a:t>player</a:t>
            </a:r>
            <a:r>
              <a:rPr sz="1195" spc="151" dirty="0">
                <a:latin typeface="Courier New"/>
                <a:cs typeface="Courier New"/>
              </a:rPr>
              <a:t> </a:t>
            </a:r>
            <a:r>
              <a:rPr sz="1195" dirty="0">
                <a:latin typeface="Courier New"/>
                <a:cs typeface="Courier New"/>
              </a:rPr>
              <a:t>tries</a:t>
            </a:r>
            <a:r>
              <a:rPr sz="1195" spc="151" dirty="0">
                <a:latin typeface="Courier New"/>
                <a:cs typeface="Courier New"/>
              </a:rPr>
              <a:t> </a:t>
            </a:r>
            <a:r>
              <a:rPr sz="1195" dirty="0">
                <a:latin typeface="Courier New"/>
                <a:cs typeface="Courier New"/>
              </a:rPr>
              <a:t>to</a:t>
            </a:r>
            <a:r>
              <a:rPr sz="1195" spc="95" dirty="0">
                <a:latin typeface="Courier New"/>
                <a:cs typeface="Courier New"/>
              </a:rPr>
              <a:t> </a:t>
            </a:r>
            <a:r>
              <a:rPr sz="1195" dirty="0">
                <a:latin typeface="Courier New"/>
                <a:cs typeface="Courier New"/>
              </a:rPr>
              <a:t>complete</a:t>
            </a:r>
            <a:r>
              <a:rPr sz="1195" spc="155" dirty="0">
                <a:latin typeface="Courier New"/>
                <a:cs typeface="Courier New"/>
              </a:rPr>
              <a:t> </a:t>
            </a:r>
            <a:r>
              <a:rPr sz="1195" dirty="0">
                <a:latin typeface="Courier New"/>
                <a:cs typeface="Courier New"/>
              </a:rPr>
              <a:t>the</a:t>
            </a:r>
            <a:r>
              <a:rPr sz="1195" spc="151" dirty="0">
                <a:latin typeface="Courier New"/>
                <a:cs typeface="Courier New"/>
              </a:rPr>
              <a:t> </a:t>
            </a:r>
            <a:r>
              <a:rPr sz="1195" dirty="0">
                <a:latin typeface="Courier New"/>
                <a:cs typeface="Courier New"/>
              </a:rPr>
              <a:t>course</a:t>
            </a:r>
            <a:r>
              <a:rPr sz="1195" spc="95" dirty="0">
                <a:latin typeface="Courier New"/>
                <a:cs typeface="Courier New"/>
              </a:rPr>
              <a:t> </a:t>
            </a:r>
            <a:r>
              <a:rPr sz="1195" dirty="0">
                <a:latin typeface="Courier New"/>
                <a:cs typeface="Courier New"/>
              </a:rPr>
              <a:t>with</a:t>
            </a:r>
            <a:r>
              <a:rPr sz="1195" spc="151" dirty="0">
                <a:latin typeface="Courier New"/>
                <a:cs typeface="Courier New"/>
              </a:rPr>
              <a:t> </a:t>
            </a:r>
            <a:r>
              <a:rPr sz="1195" spc="-18" dirty="0">
                <a:latin typeface="Courier New"/>
                <a:cs typeface="Courier New"/>
              </a:rPr>
              <a:t>the</a:t>
            </a:r>
            <a:endParaRPr sz="1195">
              <a:latin typeface="Courier New"/>
              <a:cs typeface="Courier New"/>
            </a:endParaRPr>
          </a:p>
        </p:txBody>
      </p:sp>
      <p:sp>
        <p:nvSpPr>
          <p:cNvPr id="15" name="object 15"/>
          <p:cNvSpPr txBox="1"/>
          <p:nvPr/>
        </p:nvSpPr>
        <p:spPr>
          <a:xfrm>
            <a:off x="1185416" y="5848141"/>
            <a:ext cx="6389191" cy="161391"/>
          </a:xfrm>
          <a:prstGeom prst="rect">
            <a:avLst/>
          </a:prstGeom>
          <a:solidFill>
            <a:srgbClr val="A7EA96"/>
          </a:solidFill>
        </p:spPr>
        <p:txBody>
          <a:bodyPr vert="horz" wrap="square" lIns="0" tIns="0" rIns="0" bIns="0" rtlCol="0">
            <a:spAutoFit/>
          </a:bodyPr>
          <a:lstStyle/>
          <a:p>
            <a:pPr marL="3572">
              <a:lnSpc>
                <a:spcPts val="1216"/>
              </a:lnSpc>
            </a:pPr>
            <a:r>
              <a:rPr sz="1195" dirty="0">
                <a:latin typeface="Courier New"/>
                <a:cs typeface="Courier New"/>
              </a:rPr>
              <a:t>lowest</a:t>
            </a:r>
            <a:r>
              <a:rPr sz="1195" spc="141" dirty="0">
                <a:latin typeface="Courier New"/>
                <a:cs typeface="Courier New"/>
              </a:rPr>
              <a:t> </a:t>
            </a:r>
            <a:r>
              <a:rPr sz="1195" dirty="0">
                <a:latin typeface="Courier New"/>
                <a:cs typeface="Courier New"/>
              </a:rPr>
              <a:t>score,</a:t>
            </a:r>
            <a:r>
              <a:rPr sz="1195" spc="151" dirty="0">
                <a:latin typeface="Courier New"/>
                <a:cs typeface="Courier New"/>
              </a:rPr>
              <a:t> </a:t>
            </a:r>
            <a:r>
              <a:rPr sz="1195" dirty="0">
                <a:latin typeface="Courier New"/>
                <a:cs typeface="Courier New"/>
              </a:rPr>
              <a:t>which</a:t>
            </a:r>
            <a:r>
              <a:rPr sz="1195" spc="151" dirty="0">
                <a:latin typeface="Courier New"/>
                <a:cs typeface="Courier New"/>
              </a:rPr>
              <a:t> </a:t>
            </a:r>
            <a:r>
              <a:rPr sz="1195" dirty="0">
                <a:latin typeface="Courier New"/>
                <a:cs typeface="Courier New"/>
              </a:rPr>
              <a:t>is</a:t>
            </a:r>
            <a:r>
              <a:rPr sz="1195" spc="91" dirty="0">
                <a:latin typeface="Courier New"/>
                <a:cs typeface="Courier New"/>
              </a:rPr>
              <a:t> </a:t>
            </a:r>
            <a:r>
              <a:rPr sz="1195" dirty="0">
                <a:latin typeface="Courier New"/>
                <a:cs typeface="Courier New"/>
              </a:rPr>
              <a:t>calculated</a:t>
            </a:r>
            <a:r>
              <a:rPr sz="1195" spc="155" dirty="0">
                <a:latin typeface="Courier New"/>
                <a:cs typeface="Courier New"/>
              </a:rPr>
              <a:t> </a:t>
            </a:r>
            <a:r>
              <a:rPr sz="1195" dirty="0">
                <a:latin typeface="Courier New"/>
                <a:cs typeface="Courier New"/>
              </a:rPr>
              <a:t>by</a:t>
            </a:r>
            <a:r>
              <a:rPr sz="1195" spc="151" dirty="0">
                <a:latin typeface="Courier New"/>
                <a:cs typeface="Courier New"/>
              </a:rPr>
              <a:t> </a:t>
            </a:r>
            <a:r>
              <a:rPr sz="1195" dirty="0">
                <a:latin typeface="Courier New"/>
                <a:cs typeface="Courier New"/>
              </a:rPr>
              <a:t>adding</a:t>
            </a:r>
            <a:r>
              <a:rPr sz="1195" spc="95" dirty="0">
                <a:latin typeface="Courier New"/>
                <a:cs typeface="Courier New"/>
              </a:rPr>
              <a:t> </a:t>
            </a:r>
            <a:r>
              <a:rPr sz="1195" dirty="0">
                <a:latin typeface="Courier New"/>
                <a:cs typeface="Courier New"/>
              </a:rPr>
              <a:t>up</a:t>
            </a:r>
            <a:r>
              <a:rPr sz="1195" spc="148" dirty="0">
                <a:latin typeface="Courier New"/>
                <a:cs typeface="Courier New"/>
              </a:rPr>
              <a:t> </a:t>
            </a:r>
            <a:r>
              <a:rPr sz="1195" dirty="0">
                <a:latin typeface="Courier New"/>
                <a:cs typeface="Courier New"/>
              </a:rPr>
              <a:t>the</a:t>
            </a:r>
            <a:r>
              <a:rPr sz="1195" spc="151" dirty="0">
                <a:latin typeface="Courier New"/>
                <a:cs typeface="Courier New"/>
              </a:rPr>
              <a:t> </a:t>
            </a:r>
            <a:r>
              <a:rPr sz="1195" dirty="0">
                <a:latin typeface="Courier New"/>
                <a:cs typeface="Courier New"/>
              </a:rPr>
              <a:t>total</a:t>
            </a:r>
            <a:r>
              <a:rPr sz="1195" spc="88" dirty="0">
                <a:latin typeface="Courier New"/>
                <a:cs typeface="Courier New"/>
              </a:rPr>
              <a:t> </a:t>
            </a:r>
            <a:r>
              <a:rPr sz="1195" dirty="0">
                <a:latin typeface="Courier New"/>
                <a:cs typeface="Courier New"/>
              </a:rPr>
              <a:t>number</a:t>
            </a:r>
            <a:r>
              <a:rPr sz="1195" spc="91" dirty="0">
                <a:latin typeface="Courier New"/>
                <a:cs typeface="Courier New"/>
              </a:rPr>
              <a:t> </a:t>
            </a:r>
            <a:r>
              <a:rPr sz="1195" spc="-18" dirty="0">
                <a:latin typeface="Courier New"/>
                <a:cs typeface="Courier New"/>
              </a:rPr>
              <a:t>of</a:t>
            </a:r>
            <a:endParaRPr sz="1195">
              <a:latin typeface="Courier New"/>
              <a:cs typeface="Courier New"/>
            </a:endParaRPr>
          </a:p>
        </p:txBody>
      </p:sp>
      <p:sp>
        <p:nvSpPr>
          <p:cNvPr id="16" name="object 16"/>
          <p:cNvSpPr txBox="1"/>
          <p:nvPr/>
        </p:nvSpPr>
        <p:spPr>
          <a:xfrm>
            <a:off x="1185416" y="6008921"/>
            <a:ext cx="6677174" cy="161391"/>
          </a:xfrm>
          <a:prstGeom prst="rect">
            <a:avLst/>
          </a:prstGeom>
          <a:solidFill>
            <a:srgbClr val="A7EA96"/>
          </a:solidFill>
        </p:spPr>
        <p:txBody>
          <a:bodyPr vert="horz" wrap="square" lIns="0" tIns="0" rIns="0" bIns="0" rtlCol="0">
            <a:spAutoFit/>
          </a:bodyPr>
          <a:lstStyle/>
          <a:p>
            <a:pPr marL="3572">
              <a:lnSpc>
                <a:spcPts val="1220"/>
              </a:lnSpc>
            </a:pPr>
            <a:r>
              <a:rPr sz="1195" dirty="0">
                <a:latin typeface="Courier New"/>
                <a:cs typeface="Courier New"/>
              </a:rPr>
              <a:t>strokes</a:t>
            </a:r>
            <a:r>
              <a:rPr sz="1195" spc="143" dirty="0">
                <a:latin typeface="Courier New"/>
                <a:cs typeface="Courier New"/>
              </a:rPr>
              <a:t> </a:t>
            </a:r>
            <a:r>
              <a:rPr sz="1195" dirty="0">
                <a:latin typeface="Courier New"/>
                <a:cs typeface="Courier New"/>
              </a:rPr>
              <a:t>taken</a:t>
            </a:r>
            <a:r>
              <a:rPr sz="1195" spc="151" dirty="0">
                <a:latin typeface="Courier New"/>
                <a:cs typeface="Courier New"/>
              </a:rPr>
              <a:t> </a:t>
            </a:r>
            <a:r>
              <a:rPr sz="1195" dirty="0">
                <a:latin typeface="Courier New"/>
                <a:cs typeface="Courier New"/>
              </a:rPr>
              <a:t>on</a:t>
            </a:r>
            <a:r>
              <a:rPr sz="1195" spc="151" dirty="0">
                <a:latin typeface="Courier New"/>
                <a:cs typeface="Courier New"/>
              </a:rPr>
              <a:t> </a:t>
            </a:r>
            <a:r>
              <a:rPr sz="1195" dirty="0">
                <a:latin typeface="Courier New"/>
                <a:cs typeface="Courier New"/>
              </a:rPr>
              <a:t>each</a:t>
            </a:r>
            <a:r>
              <a:rPr sz="1195" spc="95" dirty="0">
                <a:latin typeface="Courier New"/>
                <a:cs typeface="Courier New"/>
              </a:rPr>
              <a:t> </a:t>
            </a:r>
            <a:r>
              <a:rPr sz="1195" dirty="0">
                <a:latin typeface="Courier New"/>
                <a:cs typeface="Courier New"/>
              </a:rPr>
              <a:t>hole.</a:t>
            </a:r>
            <a:r>
              <a:rPr sz="1195" spc="143" dirty="0">
                <a:latin typeface="Courier New"/>
                <a:cs typeface="Courier New"/>
              </a:rPr>
              <a:t> </a:t>
            </a:r>
            <a:r>
              <a:rPr sz="1195" dirty="0">
                <a:latin typeface="Courier New"/>
                <a:cs typeface="Courier New"/>
              </a:rPr>
              <a:t>The</a:t>
            </a:r>
            <a:r>
              <a:rPr sz="1195" spc="151" dirty="0">
                <a:latin typeface="Courier New"/>
                <a:cs typeface="Courier New"/>
              </a:rPr>
              <a:t> </a:t>
            </a:r>
            <a:r>
              <a:rPr sz="1195" dirty="0">
                <a:latin typeface="Courier New"/>
                <a:cs typeface="Courier New"/>
              </a:rPr>
              <a:t>player</a:t>
            </a:r>
            <a:r>
              <a:rPr sz="1195" spc="88" dirty="0">
                <a:latin typeface="Courier New"/>
                <a:cs typeface="Courier New"/>
              </a:rPr>
              <a:t> </a:t>
            </a:r>
            <a:r>
              <a:rPr sz="1195" dirty="0">
                <a:latin typeface="Courier New"/>
                <a:cs typeface="Courier New"/>
              </a:rPr>
              <a:t>with</a:t>
            </a:r>
            <a:r>
              <a:rPr sz="1195" spc="148" dirty="0">
                <a:latin typeface="Courier New"/>
                <a:cs typeface="Courier New"/>
              </a:rPr>
              <a:t> </a:t>
            </a:r>
            <a:r>
              <a:rPr sz="1195" dirty="0">
                <a:latin typeface="Courier New"/>
                <a:cs typeface="Courier New"/>
              </a:rPr>
              <a:t>the</a:t>
            </a:r>
            <a:r>
              <a:rPr sz="1195" spc="95" dirty="0">
                <a:latin typeface="Courier New"/>
                <a:cs typeface="Courier New"/>
              </a:rPr>
              <a:t> </a:t>
            </a:r>
            <a:r>
              <a:rPr sz="1195" dirty="0">
                <a:latin typeface="Courier New"/>
                <a:cs typeface="Courier New"/>
              </a:rPr>
              <a:t>lowest</a:t>
            </a:r>
            <a:r>
              <a:rPr sz="1195" spc="143" dirty="0">
                <a:latin typeface="Courier New"/>
                <a:cs typeface="Courier New"/>
              </a:rPr>
              <a:t> </a:t>
            </a:r>
            <a:r>
              <a:rPr sz="1195" dirty="0">
                <a:latin typeface="Courier New"/>
                <a:cs typeface="Courier New"/>
              </a:rPr>
              <a:t>score</a:t>
            </a:r>
            <a:r>
              <a:rPr sz="1195" spc="143" dirty="0">
                <a:latin typeface="Courier New"/>
                <a:cs typeface="Courier New"/>
              </a:rPr>
              <a:t> </a:t>
            </a:r>
            <a:r>
              <a:rPr sz="1195" dirty="0">
                <a:latin typeface="Courier New"/>
                <a:cs typeface="Courier New"/>
              </a:rPr>
              <a:t>wins</a:t>
            </a:r>
            <a:r>
              <a:rPr sz="1195" spc="91" dirty="0">
                <a:latin typeface="Courier New"/>
                <a:cs typeface="Courier New"/>
              </a:rPr>
              <a:t> </a:t>
            </a:r>
            <a:r>
              <a:rPr sz="1195" spc="-18" dirty="0">
                <a:latin typeface="Courier New"/>
                <a:cs typeface="Courier New"/>
              </a:rPr>
              <a:t>the</a:t>
            </a:r>
            <a:endParaRPr sz="1195">
              <a:latin typeface="Courier New"/>
              <a:cs typeface="Courier New"/>
            </a:endParaRPr>
          </a:p>
        </p:txBody>
      </p:sp>
      <p:sp>
        <p:nvSpPr>
          <p:cNvPr id="17" name="object 17"/>
          <p:cNvSpPr txBox="1"/>
          <p:nvPr/>
        </p:nvSpPr>
        <p:spPr>
          <a:xfrm>
            <a:off x="1185417" y="6169691"/>
            <a:ext cx="488900" cy="161391"/>
          </a:xfrm>
          <a:prstGeom prst="rect">
            <a:avLst/>
          </a:prstGeom>
          <a:solidFill>
            <a:srgbClr val="A7EA96"/>
          </a:solidFill>
        </p:spPr>
        <p:txBody>
          <a:bodyPr vert="horz" wrap="square" lIns="0" tIns="0" rIns="0" bIns="0" rtlCol="0">
            <a:spAutoFit/>
          </a:bodyPr>
          <a:lstStyle/>
          <a:p>
            <a:pPr marL="3572">
              <a:lnSpc>
                <a:spcPts val="1220"/>
              </a:lnSpc>
            </a:pPr>
            <a:r>
              <a:rPr sz="1195" spc="-7" dirty="0">
                <a:latin typeface="Courier New"/>
                <a:cs typeface="Courier New"/>
              </a:rPr>
              <a:t>game.</a:t>
            </a:r>
            <a:endParaRPr sz="1195">
              <a:latin typeface="Courier New"/>
              <a:cs typeface="Courier New"/>
            </a:endParaRPr>
          </a:p>
        </p:txBody>
      </p:sp>
      <p:sp>
        <p:nvSpPr>
          <p:cNvPr id="18" name="object 18"/>
          <p:cNvSpPr txBox="1"/>
          <p:nvPr/>
        </p:nvSpPr>
        <p:spPr>
          <a:xfrm>
            <a:off x="5994053" y="3965781"/>
            <a:ext cx="2866430" cy="274605"/>
          </a:xfrm>
          <a:prstGeom prst="rect">
            <a:avLst/>
          </a:prstGeom>
          <a:solidFill>
            <a:srgbClr val="8477FF"/>
          </a:solidFill>
        </p:spPr>
        <p:txBody>
          <a:bodyPr vert="horz" wrap="square" lIns="0" tIns="9376" rIns="0" bIns="0" rtlCol="0">
            <a:spAutoFit/>
          </a:bodyPr>
          <a:lstStyle/>
          <a:p>
            <a:pPr marL="87508">
              <a:spcBef>
                <a:spcPts val="74"/>
              </a:spcBef>
              <a:tabLst>
                <a:tab pos="1763104" algn="l"/>
              </a:tabLst>
            </a:pPr>
            <a:r>
              <a:rPr sz="1723" spc="-7" dirty="0">
                <a:solidFill>
                  <a:srgbClr val="FFFFFF"/>
                </a:solidFill>
                <a:latin typeface="Arial"/>
                <a:cs typeface="Arial"/>
              </a:rPr>
              <a:t>High-confidence</a:t>
            </a:r>
            <a:r>
              <a:rPr sz="1723" dirty="0">
                <a:solidFill>
                  <a:srgbClr val="FFFFFF"/>
                </a:solidFill>
                <a:latin typeface="Arial"/>
                <a:cs typeface="Arial"/>
              </a:rPr>
              <a:t>	</a:t>
            </a:r>
            <a:r>
              <a:rPr sz="1723" spc="-7" dirty="0">
                <a:solidFill>
                  <a:srgbClr val="FFFFFF"/>
                </a:solidFill>
                <a:latin typeface="Arial"/>
                <a:cs typeface="Arial"/>
              </a:rPr>
              <a:t>prediction</a:t>
            </a:r>
            <a:endParaRPr sz="1723">
              <a:latin typeface="Arial"/>
              <a:cs typeface="Arial"/>
            </a:endParaRPr>
          </a:p>
        </p:txBody>
      </p:sp>
      <p:sp>
        <p:nvSpPr>
          <p:cNvPr id="19" name="object 19"/>
          <p:cNvSpPr txBox="1"/>
          <p:nvPr/>
        </p:nvSpPr>
        <p:spPr>
          <a:xfrm>
            <a:off x="5994053" y="6270176"/>
            <a:ext cx="2866430" cy="275505"/>
          </a:xfrm>
          <a:prstGeom prst="rect">
            <a:avLst/>
          </a:prstGeom>
          <a:solidFill>
            <a:srgbClr val="ED210C"/>
          </a:solidFill>
        </p:spPr>
        <p:txBody>
          <a:bodyPr vert="horz" wrap="square" lIns="0" tIns="10268" rIns="0" bIns="0" rtlCol="0">
            <a:spAutoFit/>
          </a:bodyPr>
          <a:lstStyle/>
          <a:p>
            <a:pPr marL="87508">
              <a:spcBef>
                <a:spcPts val="80"/>
              </a:spcBef>
            </a:pPr>
            <a:r>
              <a:rPr sz="1723" spc="-35" dirty="0">
                <a:solidFill>
                  <a:srgbClr val="FFFFFF"/>
                </a:solidFill>
                <a:latin typeface="Arial"/>
                <a:cs typeface="Arial"/>
              </a:rPr>
              <a:t>Low-</a:t>
            </a:r>
            <a:r>
              <a:rPr sz="1723" dirty="0">
                <a:solidFill>
                  <a:srgbClr val="FFFFFF"/>
                </a:solidFill>
                <a:latin typeface="Arial"/>
                <a:cs typeface="Arial"/>
              </a:rPr>
              <a:t>confidence</a:t>
            </a:r>
            <a:r>
              <a:rPr sz="1723" spc="299" dirty="0">
                <a:solidFill>
                  <a:srgbClr val="FFFFFF"/>
                </a:solidFill>
                <a:latin typeface="Arial"/>
                <a:cs typeface="Arial"/>
              </a:rPr>
              <a:t> </a:t>
            </a:r>
            <a:r>
              <a:rPr sz="1723" spc="-7" dirty="0">
                <a:solidFill>
                  <a:srgbClr val="FFFFFF"/>
                </a:solidFill>
                <a:latin typeface="Arial"/>
                <a:cs typeface="Arial"/>
              </a:rPr>
              <a:t>prediction</a:t>
            </a:r>
            <a:endParaRPr sz="1723">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p:txBody>
          <a:bodyPr/>
          <a:lstStyle/>
          <a:p>
            <a:pPr algn="ctr"/>
            <a:r>
              <a:rPr lang="en-US" b="1" dirty="0">
                <a:solidFill>
                  <a:srgbClr val="FF0000"/>
                </a:solidFill>
                <a:latin typeface="+mn-lt"/>
              </a:rPr>
              <a:t>Background for transformers</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331840" y="1996563"/>
            <a:ext cx="8450825" cy="4004187"/>
          </a:xfrm>
        </p:spPr>
        <p:txBody>
          <a:bodyPr>
            <a:normAutofit/>
          </a:bodyPr>
          <a:lstStyle/>
          <a:p>
            <a:pPr>
              <a:lnSpc>
                <a:spcPct val="110000"/>
              </a:lnSpc>
            </a:pPr>
            <a:r>
              <a:rPr lang="en-US" sz="2400" dirty="0"/>
              <a:t>Transformers allow the network to process a word input knowing the words in both its left and right context</a:t>
            </a:r>
          </a:p>
          <a:p>
            <a:pPr>
              <a:lnSpc>
                <a:spcPct val="110000"/>
              </a:lnSpc>
            </a:pPr>
            <a:r>
              <a:rPr lang="en-US" sz="2400" dirty="0"/>
              <a:t>This provides a more powerful context model</a:t>
            </a:r>
          </a:p>
          <a:p>
            <a:pPr>
              <a:lnSpc>
                <a:spcPct val="110000"/>
              </a:lnSpc>
            </a:pPr>
            <a:r>
              <a:rPr lang="en-US" sz="2400" dirty="0"/>
              <a:t>Transformers add additional features, like </a:t>
            </a:r>
            <a:r>
              <a:rPr lang="en-US" sz="2400" b="1" dirty="0">
                <a:hlinkClick r:id="rId2"/>
              </a:rPr>
              <a:t>attention</a:t>
            </a:r>
            <a:r>
              <a:rPr lang="en-US" sz="2400" dirty="0"/>
              <a:t>, which identifies the important words in this context</a:t>
            </a:r>
          </a:p>
          <a:p>
            <a:pPr>
              <a:lnSpc>
                <a:spcPct val="110000"/>
              </a:lnSpc>
            </a:pPr>
            <a:r>
              <a:rPr lang="en-US" sz="2400" dirty="0"/>
              <a:t>And break the problem into two parts:</a:t>
            </a:r>
          </a:p>
          <a:p>
            <a:pPr lvl="1">
              <a:lnSpc>
                <a:spcPct val="110000"/>
              </a:lnSpc>
            </a:pPr>
            <a:r>
              <a:rPr lang="en-US" sz="2400" dirty="0"/>
              <a:t>An encoder (e.g., BERT)</a:t>
            </a:r>
          </a:p>
          <a:p>
            <a:pPr lvl="1">
              <a:lnSpc>
                <a:spcPct val="110000"/>
              </a:lnSpc>
            </a:pPr>
            <a:r>
              <a:rPr lang="en-US" sz="2400" dirty="0"/>
              <a:t>A decoder (e.g., GPT)</a:t>
            </a:r>
          </a:p>
          <a:p>
            <a:pPr lvl="1">
              <a:lnSpc>
                <a:spcPct val="110000"/>
              </a:lnSpc>
            </a:pPr>
            <a:endParaRPr lang="en-US" sz="2400" dirty="0"/>
          </a:p>
        </p:txBody>
      </p:sp>
    </p:spTree>
    <p:extLst>
      <p:ext uri="{BB962C8B-B14F-4D97-AF65-F5344CB8AC3E}">
        <p14:creationId xmlns:p14="http://schemas.microsoft.com/office/powerpoint/2010/main" val="41101672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76200"/>
            <a:ext cx="6872288" cy="1365939"/>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63" dirty="0">
                <a:solidFill>
                  <a:srgbClr val="FF0000"/>
                </a:solidFill>
              </a:rPr>
              <a:t>Program-</a:t>
            </a:r>
            <a:r>
              <a:rPr spc="-49" dirty="0">
                <a:solidFill>
                  <a:srgbClr val="FF0000"/>
                </a:solidFill>
              </a:rPr>
              <a:t>aided</a:t>
            </a:r>
            <a:r>
              <a:rPr spc="-295" dirty="0">
                <a:solidFill>
                  <a:srgbClr val="FF0000"/>
                </a:solidFill>
              </a:rPr>
              <a:t> </a:t>
            </a:r>
            <a:r>
              <a:rPr spc="-53" dirty="0">
                <a:solidFill>
                  <a:srgbClr val="FF0000"/>
                </a:solidFill>
              </a:rPr>
              <a:t>Language</a:t>
            </a:r>
            <a:r>
              <a:rPr spc="-285" dirty="0">
                <a:solidFill>
                  <a:srgbClr val="FF0000"/>
                </a:solidFill>
              </a:rPr>
              <a:t> </a:t>
            </a:r>
            <a:r>
              <a:rPr spc="-46" dirty="0">
                <a:solidFill>
                  <a:srgbClr val="FF0000"/>
                </a:solidFill>
              </a:rPr>
              <a:t>Model</a:t>
            </a:r>
            <a:r>
              <a:rPr spc="-141" dirty="0">
                <a:solidFill>
                  <a:srgbClr val="FF0000"/>
                </a:solidFill>
              </a:rPr>
              <a:t> </a:t>
            </a:r>
            <a:r>
              <a:rPr spc="-25" dirty="0">
                <a:solidFill>
                  <a:srgbClr val="FF0000"/>
                </a:solidFill>
              </a:rPr>
              <a:t>(PAL)</a:t>
            </a:r>
          </a:p>
        </p:txBody>
      </p:sp>
      <p:sp>
        <p:nvSpPr>
          <p:cNvPr id="3" name="object 3"/>
          <p:cNvSpPr txBox="1"/>
          <p:nvPr/>
        </p:nvSpPr>
        <p:spPr>
          <a:xfrm>
            <a:off x="460548" y="1676400"/>
            <a:ext cx="8175575" cy="3376891"/>
          </a:xfrm>
          <a:prstGeom prst="rect">
            <a:avLst/>
          </a:prstGeom>
        </p:spPr>
        <p:txBody>
          <a:bodyPr vert="horz" wrap="square" lIns="0" tIns="58043" rIns="0" bIns="0" rtlCol="0">
            <a:spAutoFit/>
          </a:bodyPr>
          <a:lstStyle/>
          <a:p>
            <a:pPr marL="316993" marR="22323" indent="-308509">
              <a:lnSpc>
                <a:spcPts val="2481"/>
              </a:lnSpc>
              <a:spcBef>
                <a:spcPts val="457"/>
              </a:spcBef>
              <a:buClr>
                <a:srgbClr val="7570FF"/>
              </a:buClr>
              <a:buChar char="•"/>
              <a:tabLst>
                <a:tab pos="316993" algn="l"/>
              </a:tabLst>
            </a:pPr>
            <a:r>
              <a:rPr sz="2355" spc="-7" dirty="0">
                <a:solidFill>
                  <a:srgbClr val="5E5E5E"/>
                </a:solidFill>
                <a:latin typeface="Arial"/>
                <a:cs typeface="Arial"/>
              </a:rPr>
              <a:t>Chain-</a:t>
            </a:r>
            <a:r>
              <a:rPr sz="2355" dirty="0">
                <a:solidFill>
                  <a:srgbClr val="5E5E5E"/>
                </a:solidFill>
                <a:latin typeface="Arial"/>
                <a:cs typeface="Arial"/>
              </a:rPr>
              <a:t>of-thought</a:t>
            </a:r>
            <a:r>
              <a:rPr sz="2355" spc="120" dirty="0">
                <a:solidFill>
                  <a:srgbClr val="5E5E5E"/>
                </a:solidFill>
                <a:latin typeface="Arial"/>
                <a:cs typeface="Arial"/>
              </a:rPr>
              <a:t> </a:t>
            </a:r>
            <a:r>
              <a:rPr sz="2355" dirty="0">
                <a:solidFill>
                  <a:srgbClr val="5E5E5E"/>
                </a:solidFill>
                <a:latin typeface="Arial"/>
                <a:cs typeface="Arial"/>
              </a:rPr>
              <a:t>prompting</a:t>
            </a:r>
            <a:r>
              <a:rPr sz="2355" spc="35" dirty="0">
                <a:solidFill>
                  <a:srgbClr val="5E5E5E"/>
                </a:solidFill>
                <a:latin typeface="Arial"/>
                <a:cs typeface="Arial"/>
              </a:rPr>
              <a:t> </a:t>
            </a:r>
            <a:r>
              <a:rPr sz="2355" dirty="0">
                <a:solidFill>
                  <a:srgbClr val="5E5E5E"/>
                </a:solidFill>
                <a:latin typeface="Arial"/>
                <a:cs typeface="Arial"/>
              </a:rPr>
              <a:t>is</a:t>
            </a:r>
            <a:r>
              <a:rPr sz="2355" spc="14" dirty="0">
                <a:solidFill>
                  <a:srgbClr val="5E5E5E"/>
                </a:solidFill>
                <a:latin typeface="Arial"/>
                <a:cs typeface="Arial"/>
              </a:rPr>
              <a:t> </a:t>
            </a:r>
            <a:r>
              <a:rPr sz="2355" dirty="0">
                <a:solidFill>
                  <a:srgbClr val="5E5E5E"/>
                </a:solidFill>
                <a:latin typeface="Arial"/>
                <a:cs typeface="Arial"/>
              </a:rPr>
              <a:t>a</a:t>
            </a:r>
            <a:r>
              <a:rPr sz="2355" spc="39" dirty="0">
                <a:solidFill>
                  <a:srgbClr val="5E5E5E"/>
                </a:solidFill>
                <a:latin typeface="Arial"/>
                <a:cs typeface="Arial"/>
              </a:rPr>
              <a:t> </a:t>
            </a:r>
            <a:r>
              <a:rPr sz="2355" dirty="0">
                <a:solidFill>
                  <a:srgbClr val="5E5E5E"/>
                </a:solidFill>
                <a:latin typeface="Arial"/>
                <a:cs typeface="Arial"/>
              </a:rPr>
              <a:t>good</a:t>
            </a:r>
            <a:r>
              <a:rPr sz="2355" spc="39" dirty="0">
                <a:solidFill>
                  <a:srgbClr val="5E5E5E"/>
                </a:solidFill>
                <a:latin typeface="Arial"/>
                <a:cs typeface="Arial"/>
              </a:rPr>
              <a:t> </a:t>
            </a:r>
            <a:r>
              <a:rPr sz="2355" dirty="0">
                <a:solidFill>
                  <a:srgbClr val="5E5E5E"/>
                </a:solidFill>
                <a:latin typeface="Arial"/>
                <a:cs typeface="Arial"/>
              </a:rPr>
              <a:t>example</a:t>
            </a:r>
            <a:r>
              <a:rPr sz="2355" spc="123" dirty="0">
                <a:solidFill>
                  <a:srgbClr val="5E5E5E"/>
                </a:solidFill>
                <a:latin typeface="Arial"/>
                <a:cs typeface="Arial"/>
              </a:rPr>
              <a:t> </a:t>
            </a:r>
            <a:r>
              <a:rPr sz="2355" dirty="0">
                <a:solidFill>
                  <a:srgbClr val="5E5E5E"/>
                </a:solidFill>
                <a:latin typeface="Arial"/>
                <a:cs typeface="Arial"/>
              </a:rPr>
              <a:t>of</a:t>
            </a:r>
            <a:r>
              <a:rPr sz="2355" spc="74" dirty="0">
                <a:solidFill>
                  <a:srgbClr val="5E5E5E"/>
                </a:solidFill>
                <a:latin typeface="Arial"/>
                <a:cs typeface="Arial"/>
              </a:rPr>
              <a:t> </a:t>
            </a:r>
            <a:r>
              <a:rPr sz="2355" dirty="0">
                <a:solidFill>
                  <a:srgbClr val="5E5E5E"/>
                </a:solidFill>
                <a:latin typeface="Arial"/>
                <a:cs typeface="Arial"/>
              </a:rPr>
              <a:t>how</a:t>
            </a:r>
            <a:r>
              <a:rPr sz="2355" spc="18" dirty="0">
                <a:solidFill>
                  <a:srgbClr val="5E5E5E"/>
                </a:solidFill>
                <a:latin typeface="Arial"/>
                <a:cs typeface="Arial"/>
              </a:rPr>
              <a:t> </a:t>
            </a:r>
            <a:r>
              <a:rPr sz="2355" spc="-18" dirty="0">
                <a:solidFill>
                  <a:srgbClr val="5E5E5E"/>
                </a:solidFill>
                <a:latin typeface="Arial"/>
                <a:cs typeface="Arial"/>
              </a:rPr>
              <a:t>to </a:t>
            </a:r>
            <a:r>
              <a:rPr sz="2355" dirty="0">
                <a:solidFill>
                  <a:srgbClr val="5E5E5E"/>
                </a:solidFill>
                <a:latin typeface="Arial"/>
                <a:cs typeface="Arial"/>
              </a:rPr>
              <a:t>steer</a:t>
            </a:r>
            <a:r>
              <a:rPr sz="2355" spc="14" dirty="0">
                <a:solidFill>
                  <a:srgbClr val="5E5E5E"/>
                </a:solidFill>
                <a:latin typeface="Arial"/>
                <a:cs typeface="Arial"/>
              </a:rPr>
              <a:t> </a:t>
            </a:r>
            <a:r>
              <a:rPr sz="2355" dirty="0">
                <a:solidFill>
                  <a:srgbClr val="5E5E5E"/>
                </a:solidFill>
                <a:latin typeface="Arial"/>
                <a:cs typeface="Arial"/>
              </a:rPr>
              <a:t>models</a:t>
            </a:r>
            <a:r>
              <a:rPr sz="2355" spc="109" dirty="0">
                <a:solidFill>
                  <a:srgbClr val="5E5E5E"/>
                </a:solidFill>
                <a:latin typeface="Arial"/>
                <a:cs typeface="Arial"/>
              </a:rPr>
              <a:t> </a:t>
            </a:r>
            <a:r>
              <a:rPr sz="2355" dirty="0">
                <a:solidFill>
                  <a:srgbClr val="5E5E5E"/>
                </a:solidFill>
                <a:latin typeface="Arial"/>
                <a:cs typeface="Arial"/>
              </a:rPr>
              <a:t>to</a:t>
            </a:r>
            <a:r>
              <a:rPr sz="2355" spc="18" dirty="0">
                <a:solidFill>
                  <a:srgbClr val="5E5E5E"/>
                </a:solidFill>
                <a:latin typeface="Arial"/>
                <a:cs typeface="Arial"/>
              </a:rPr>
              <a:t> </a:t>
            </a:r>
            <a:r>
              <a:rPr sz="2355" dirty="0">
                <a:solidFill>
                  <a:srgbClr val="5E5E5E"/>
                </a:solidFill>
                <a:latin typeface="Arial"/>
                <a:cs typeface="Arial"/>
              </a:rPr>
              <a:t>perform</a:t>
            </a:r>
            <a:r>
              <a:rPr sz="2355" spc="102" dirty="0">
                <a:solidFill>
                  <a:srgbClr val="5E5E5E"/>
                </a:solidFill>
                <a:latin typeface="Arial"/>
                <a:cs typeface="Arial"/>
              </a:rPr>
              <a:t> </a:t>
            </a:r>
            <a:r>
              <a:rPr sz="2355" dirty="0">
                <a:solidFill>
                  <a:srgbClr val="5E5E5E"/>
                </a:solidFill>
                <a:latin typeface="Arial"/>
                <a:cs typeface="Arial"/>
              </a:rPr>
              <a:t>better</a:t>
            </a:r>
            <a:r>
              <a:rPr sz="2355" spc="80" dirty="0">
                <a:solidFill>
                  <a:srgbClr val="5E5E5E"/>
                </a:solidFill>
                <a:latin typeface="Arial"/>
                <a:cs typeface="Arial"/>
              </a:rPr>
              <a:t> </a:t>
            </a:r>
            <a:r>
              <a:rPr sz="2355" dirty="0">
                <a:solidFill>
                  <a:srgbClr val="5E5E5E"/>
                </a:solidFill>
                <a:latin typeface="Arial"/>
                <a:cs typeface="Arial"/>
              </a:rPr>
              <a:t>at</a:t>
            </a:r>
            <a:r>
              <a:rPr sz="2355" spc="49" dirty="0">
                <a:solidFill>
                  <a:srgbClr val="5E5E5E"/>
                </a:solidFill>
                <a:latin typeface="Arial"/>
                <a:cs typeface="Arial"/>
              </a:rPr>
              <a:t> </a:t>
            </a:r>
            <a:r>
              <a:rPr sz="2355" dirty="0">
                <a:solidFill>
                  <a:srgbClr val="5E5E5E"/>
                </a:solidFill>
                <a:latin typeface="Arial"/>
                <a:cs typeface="Arial"/>
              </a:rPr>
              <a:t>complex</a:t>
            </a:r>
            <a:r>
              <a:rPr sz="2355" spc="46" dirty="0">
                <a:solidFill>
                  <a:srgbClr val="5E5E5E"/>
                </a:solidFill>
                <a:latin typeface="Arial"/>
                <a:cs typeface="Arial"/>
              </a:rPr>
              <a:t> </a:t>
            </a:r>
            <a:r>
              <a:rPr sz="2355" dirty="0">
                <a:solidFill>
                  <a:srgbClr val="5E5E5E"/>
                </a:solidFill>
                <a:latin typeface="Arial"/>
                <a:cs typeface="Arial"/>
              </a:rPr>
              <a:t>reasoning</a:t>
            </a:r>
            <a:r>
              <a:rPr sz="2355" spc="137" dirty="0">
                <a:solidFill>
                  <a:srgbClr val="5E5E5E"/>
                </a:solidFill>
                <a:latin typeface="Arial"/>
                <a:cs typeface="Arial"/>
              </a:rPr>
              <a:t> </a:t>
            </a:r>
            <a:r>
              <a:rPr sz="2355" spc="-7" dirty="0">
                <a:solidFill>
                  <a:srgbClr val="5E5E5E"/>
                </a:solidFill>
                <a:latin typeface="Arial"/>
                <a:cs typeface="Arial"/>
              </a:rPr>
              <a:t>tasks</a:t>
            </a:r>
            <a:endParaRPr sz="2355" dirty="0">
              <a:latin typeface="Arial"/>
              <a:cs typeface="Arial"/>
            </a:endParaRPr>
          </a:p>
          <a:p>
            <a:pPr marL="625056" marR="204036" lvl="1" indent="-295115">
              <a:lnSpc>
                <a:spcPts val="2166"/>
              </a:lnSpc>
              <a:spcBef>
                <a:spcPts val="1575"/>
              </a:spcBef>
              <a:buClr>
                <a:srgbClr val="7570FF"/>
              </a:buClr>
              <a:buSzPct val="121666"/>
              <a:buChar char="•"/>
              <a:tabLst>
                <a:tab pos="625056" algn="l"/>
              </a:tabLst>
            </a:pPr>
            <a:r>
              <a:rPr sz="2109" dirty="0">
                <a:solidFill>
                  <a:srgbClr val="5E5E5E"/>
                </a:solidFill>
                <a:latin typeface="Arial"/>
                <a:cs typeface="Arial"/>
              </a:rPr>
              <a:t>However,</a:t>
            </a:r>
            <a:r>
              <a:rPr sz="2109" spc="-46" dirty="0">
                <a:solidFill>
                  <a:srgbClr val="5E5E5E"/>
                </a:solidFill>
                <a:latin typeface="Arial"/>
                <a:cs typeface="Arial"/>
              </a:rPr>
              <a:t> </a:t>
            </a:r>
            <a:r>
              <a:rPr sz="2109" dirty="0">
                <a:solidFill>
                  <a:srgbClr val="5E5E5E"/>
                </a:solidFill>
                <a:latin typeface="Arial"/>
                <a:cs typeface="Arial"/>
              </a:rPr>
              <a:t>sometimes</a:t>
            </a:r>
            <a:r>
              <a:rPr sz="2109" spc="-39" dirty="0">
                <a:solidFill>
                  <a:srgbClr val="5E5E5E"/>
                </a:solidFill>
                <a:latin typeface="Arial"/>
                <a:cs typeface="Arial"/>
              </a:rPr>
              <a:t> </a:t>
            </a:r>
            <a:r>
              <a:rPr sz="2109" dirty="0">
                <a:solidFill>
                  <a:srgbClr val="5E5E5E"/>
                </a:solidFill>
                <a:latin typeface="Arial"/>
                <a:cs typeface="Arial"/>
              </a:rPr>
              <a:t>CoT</a:t>
            </a:r>
            <a:r>
              <a:rPr sz="2109" spc="-105" dirty="0">
                <a:solidFill>
                  <a:srgbClr val="5E5E5E"/>
                </a:solidFill>
                <a:latin typeface="Arial"/>
                <a:cs typeface="Arial"/>
              </a:rPr>
              <a:t> </a:t>
            </a:r>
            <a:r>
              <a:rPr sz="2109" dirty="0">
                <a:solidFill>
                  <a:srgbClr val="5E5E5E"/>
                </a:solidFill>
                <a:latin typeface="Arial"/>
                <a:cs typeface="Arial"/>
              </a:rPr>
              <a:t>is</a:t>
            </a:r>
            <a:r>
              <a:rPr sz="2109" spc="-46" dirty="0">
                <a:solidFill>
                  <a:srgbClr val="5E5E5E"/>
                </a:solidFill>
                <a:latin typeface="Arial"/>
                <a:cs typeface="Arial"/>
              </a:rPr>
              <a:t> </a:t>
            </a:r>
            <a:r>
              <a:rPr sz="2109" dirty="0">
                <a:solidFill>
                  <a:srgbClr val="5E5E5E"/>
                </a:solidFill>
                <a:latin typeface="Arial"/>
                <a:cs typeface="Arial"/>
              </a:rPr>
              <a:t>not</a:t>
            </a:r>
            <a:r>
              <a:rPr sz="2109" spc="-49" dirty="0">
                <a:solidFill>
                  <a:srgbClr val="5E5E5E"/>
                </a:solidFill>
                <a:latin typeface="Arial"/>
                <a:cs typeface="Arial"/>
              </a:rPr>
              <a:t> </a:t>
            </a:r>
            <a:r>
              <a:rPr sz="2109" dirty="0">
                <a:solidFill>
                  <a:srgbClr val="5E5E5E"/>
                </a:solidFill>
                <a:latin typeface="Arial"/>
                <a:cs typeface="Arial"/>
              </a:rPr>
              <a:t>enough</a:t>
            </a:r>
            <a:r>
              <a:rPr sz="2109" spc="39" dirty="0">
                <a:solidFill>
                  <a:srgbClr val="5E5E5E"/>
                </a:solidFill>
                <a:latin typeface="Arial"/>
                <a:cs typeface="Arial"/>
              </a:rPr>
              <a:t> </a:t>
            </a:r>
            <a:r>
              <a:rPr sz="2109" dirty="0">
                <a:solidFill>
                  <a:srgbClr val="5E5E5E"/>
                </a:solidFill>
                <a:latin typeface="Arial"/>
                <a:cs typeface="Arial"/>
              </a:rPr>
              <a:t>as</a:t>
            </a:r>
            <a:r>
              <a:rPr sz="2109" spc="-88" dirty="0">
                <a:solidFill>
                  <a:srgbClr val="5E5E5E"/>
                </a:solidFill>
                <a:latin typeface="Arial"/>
                <a:cs typeface="Arial"/>
              </a:rPr>
              <a:t> </a:t>
            </a:r>
            <a:r>
              <a:rPr sz="2109" dirty="0">
                <a:solidFill>
                  <a:srgbClr val="5E5E5E"/>
                </a:solidFill>
                <a:latin typeface="Arial"/>
                <a:cs typeface="Arial"/>
              </a:rPr>
              <a:t>it</a:t>
            </a:r>
            <a:r>
              <a:rPr sz="2109" spc="-46" dirty="0">
                <a:solidFill>
                  <a:srgbClr val="5E5E5E"/>
                </a:solidFill>
                <a:latin typeface="Arial"/>
                <a:cs typeface="Arial"/>
              </a:rPr>
              <a:t> </a:t>
            </a:r>
            <a:r>
              <a:rPr sz="2109" dirty="0">
                <a:solidFill>
                  <a:srgbClr val="5E5E5E"/>
                </a:solidFill>
                <a:latin typeface="Arial"/>
                <a:cs typeface="Arial"/>
              </a:rPr>
              <a:t>depends</a:t>
            </a:r>
            <a:r>
              <a:rPr sz="2109" spc="4" dirty="0">
                <a:solidFill>
                  <a:srgbClr val="5E5E5E"/>
                </a:solidFill>
                <a:latin typeface="Arial"/>
                <a:cs typeface="Arial"/>
              </a:rPr>
              <a:t> </a:t>
            </a:r>
            <a:r>
              <a:rPr sz="2109" dirty="0">
                <a:solidFill>
                  <a:srgbClr val="5E5E5E"/>
                </a:solidFill>
                <a:latin typeface="Arial"/>
                <a:cs typeface="Arial"/>
              </a:rPr>
              <a:t>only </a:t>
            </a:r>
            <a:r>
              <a:rPr sz="2109" spc="-18" dirty="0">
                <a:solidFill>
                  <a:srgbClr val="5E5E5E"/>
                </a:solidFill>
                <a:latin typeface="Arial"/>
                <a:cs typeface="Arial"/>
              </a:rPr>
              <a:t>on </a:t>
            </a:r>
            <a:r>
              <a:rPr sz="2109" dirty="0">
                <a:solidFill>
                  <a:srgbClr val="5E5E5E"/>
                </a:solidFill>
                <a:latin typeface="Arial"/>
                <a:cs typeface="Arial"/>
              </a:rPr>
              <a:t>the</a:t>
            </a:r>
            <a:r>
              <a:rPr sz="2109" spc="-18" dirty="0">
                <a:solidFill>
                  <a:srgbClr val="5E5E5E"/>
                </a:solidFill>
                <a:latin typeface="Arial"/>
                <a:cs typeface="Arial"/>
              </a:rPr>
              <a:t> </a:t>
            </a:r>
            <a:r>
              <a:rPr sz="2109" dirty="0">
                <a:solidFill>
                  <a:srgbClr val="5E5E5E"/>
                </a:solidFill>
                <a:latin typeface="Arial"/>
                <a:cs typeface="Arial"/>
              </a:rPr>
              <a:t>generated</a:t>
            </a:r>
            <a:r>
              <a:rPr sz="2109" spc="-11" dirty="0">
                <a:solidFill>
                  <a:srgbClr val="5E5E5E"/>
                </a:solidFill>
                <a:latin typeface="Arial"/>
                <a:cs typeface="Arial"/>
              </a:rPr>
              <a:t> </a:t>
            </a:r>
            <a:r>
              <a:rPr sz="2109" dirty="0">
                <a:solidFill>
                  <a:srgbClr val="5E5E5E"/>
                </a:solidFill>
                <a:latin typeface="Arial"/>
                <a:cs typeface="Arial"/>
              </a:rPr>
              <a:t>text</a:t>
            </a:r>
            <a:r>
              <a:rPr sz="2109" spc="35" dirty="0">
                <a:solidFill>
                  <a:srgbClr val="5E5E5E"/>
                </a:solidFill>
                <a:latin typeface="Arial"/>
                <a:cs typeface="Arial"/>
              </a:rPr>
              <a:t> </a:t>
            </a:r>
            <a:r>
              <a:rPr sz="2109" dirty="0">
                <a:solidFill>
                  <a:srgbClr val="5E5E5E"/>
                </a:solidFill>
                <a:latin typeface="Arial"/>
                <a:cs typeface="Arial"/>
              </a:rPr>
              <a:t>from</a:t>
            </a:r>
            <a:r>
              <a:rPr sz="2109" spc="-109" dirty="0">
                <a:solidFill>
                  <a:srgbClr val="5E5E5E"/>
                </a:solidFill>
                <a:latin typeface="Arial"/>
                <a:cs typeface="Arial"/>
              </a:rPr>
              <a:t> </a:t>
            </a:r>
            <a:r>
              <a:rPr sz="2109" dirty="0">
                <a:solidFill>
                  <a:srgbClr val="5E5E5E"/>
                </a:solidFill>
                <a:latin typeface="Arial"/>
                <a:cs typeface="Arial"/>
              </a:rPr>
              <a:t>the</a:t>
            </a:r>
            <a:r>
              <a:rPr sz="2109" spc="-18" dirty="0">
                <a:solidFill>
                  <a:srgbClr val="5E5E5E"/>
                </a:solidFill>
                <a:latin typeface="Arial"/>
                <a:cs typeface="Arial"/>
              </a:rPr>
              <a:t> </a:t>
            </a:r>
            <a:r>
              <a:rPr sz="2109" spc="-7" dirty="0">
                <a:solidFill>
                  <a:srgbClr val="5E5E5E"/>
                </a:solidFill>
                <a:latin typeface="Arial"/>
                <a:cs typeface="Arial"/>
              </a:rPr>
              <a:t>model</a:t>
            </a:r>
            <a:endParaRPr sz="2109" dirty="0">
              <a:latin typeface="Arial"/>
              <a:cs typeface="Arial"/>
            </a:endParaRPr>
          </a:p>
          <a:p>
            <a:pPr marL="316993" marR="3572" indent="-308509">
              <a:lnSpc>
                <a:spcPct val="86900"/>
              </a:lnSpc>
              <a:spcBef>
                <a:spcPts val="1540"/>
              </a:spcBef>
              <a:buClr>
                <a:srgbClr val="7570FF"/>
              </a:buClr>
              <a:buChar char="•"/>
              <a:tabLst>
                <a:tab pos="316993" algn="l"/>
              </a:tabLst>
            </a:pPr>
            <a:r>
              <a:rPr sz="2355" dirty="0">
                <a:solidFill>
                  <a:srgbClr val="5E5E5E"/>
                </a:solidFill>
                <a:latin typeface="Arial"/>
                <a:cs typeface="Arial"/>
              </a:rPr>
              <a:t>Program-aided</a:t>
            </a:r>
            <a:r>
              <a:rPr sz="2355" spc="70" dirty="0">
                <a:solidFill>
                  <a:srgbClr val="5E5E5E"/>
                </a:solidFill>
                <a:latin typeface="Arial"/>
                <a:cs typeface="Arial"/>
              </a:rPr>
              <a:t> </a:t>
            </a:r>
            <a:r>
              <a:rPr sz="2355" dirty="0">
                <a:solidFill>
                  <a:srgbClr val="5E5E5E"/>
                </a:solidFill>
                <a:latin typeface="Arial"/>
                <a:cs typeface="Arial"/>
              </a:rPr>
              <a:t>language</a:t>
            </a:r>
            <a:r>
              <a:rPr sz="2355" spc="25" dirty="0">
                <a:solidFill>
                  <a:srgbClr val="5E5E5E"/>
                </a:solidFill>
                <a:latin typeface="Arial"/>
                <a:cs typeface="Arial"/>
              </a:rPr>
              <a:t> </a:t>
            </a:r>
            <a:r>
              <a:rPr sz="2355" dirty="0">
                <a:solidFill>
                  <a:srgbClr val="5E5E5E"/>
                </a:solidFill>
                <a:latin typeface="Arial"/>
                <a:cs typeface="Arial"/>
              </a:rPr>
              <a:t>models</a:t>
            </a:r>
            <a:r>
              <a:rPr sz="2355" spc="53" dirty="0">
                <a:solidFill>
                  <a:srgbClr val="5E5E5E"/>
                </a:solidFill>
                <a:latin typeface="Arial"/>
                <a:cs typeface="Arial"/>
              </a:rPr>
              <a:t> </a:t>
            </a:r>
            <a:r>
              <a:rPr sz="2355" dirty="0">
                <a:solidFill>
                  <a:srgbClr val="5E5E5E"/>
                </a:solidFill>
                <a:latin typeface="Arial"/>
                <a:cs typeface="Arial"/>
              </a:rPr>
              <a:t>(PAL)</a:t>
            </a:r>
            <a:r>
              <a:rPr sz="2355" spc="-28" dirty="0">
                <a:solidFill>
                  <a:srgbClr val="5E5E5E"/>
                </a:solidFill>
                <a:latin typeface="Arial"/>
                <a:cs typeface="Arial"/>
              </a:rPr>
              <a:t> </a:t>
            </a:r>
            <a:r>
              <a:rPr sz="2355" dirty="0">
                <a:solidFill>
                  <a:srgbClr val="5E5E5E"/>
                </a:solidFill>
                <a:latin typeface="Arial"/>
                <a:cs typeface="Arial"/>
              </a:rPr>
              <a:t>uses</a:t>
            </a:r>
            <a:r>
              <a:rPr sz="2355" spc="7" dirty="0">
                <a:solidFill>
                  <a:srgbClr val="5E5E5E"/>
                </a:solidFill>
                <a:latin typeface="Arial"/>
                <a:cs typeface="Arial"/>
              </a:rPr>
              <a:t> </a:t>
            </a:r>
            <a:r>
              <a:rPr sz="2355" dirty="0">
                <a:solidFill>
                  <a:srgbClr val="5E5E5E"/>
                </a:solidFill>
                <a:latin typeface="Arial"/>
                <a:cs typeface="Arial"/>
              </a:rPr>
              <a:t>an</a:t>
            </a:r>
            <a:r>
              <a:rPr sz="2355" spc="-25" dirty="0">
                <a:solidFill>
                  <a:srgbClr val="5E5E5E"/>
                </a:solidFill>
                <a:latin typeface="Arial"/>
                <a:cs typeface="Arial"/>
              </a:rPr>
              <a:t> </a:t>
            </a:r>
            <a:r>
              <a:rPr sz="2355" dirty="0">
                <a:solidFill>
                  <a:srgbClr val="5E5E5E"/>
                </a:solidFill>
                <a:latin typeface="Arial"/>
                <a:cs typeface="Arial"/>
              </a:rPr>
              <a:t>LLM</a:t>
            </a:r>
            <a:r>
              <a:rPr sz="2355" spc="63" dirty="0">
                <a:solidFill>
                  <a:srgbClr val="5E5E5E"/>
                </a:solidFill>
                <a:latin typeface="Arial"/>
                <a:cs typeface="Arial"/>
              </a:rPr>
              <a:t> </a:t>
            </a:r>
            <a:r>
              <a:rPr sz="2355" spc="-18" dirty="0">
                <a:solidFill>
                  <a:srgbClr val="5E5E5E"/>
                </a:solidFill>
                <a:latin typeface="Arial"/>
                <a:cs typeface="Arial"/>
              </a:rPr>
              <a:t>to </a:t>
            </a:r>
            <a:r>
              <a:rPr sz="2355" dirty="0">
                <a:solidFill>
                  <a:srgbClr val="5E5E5E"/>
                </a:solidFill>
                <a:latin typeface="Arial"/>
                <a:cs typeface="Arial"/>
              </a:rPr>
              <a:t>read</a:t>
            </a:r>
            <a:r>
              <a:rPr sz="2355" spc="32" dirty="0">
                <a:solidFill>
                  <a:srgbClr val="5E5E5E"/>
                </a:solidFill>
                <a:latin typeface="Arial"/>
                <a:cs typeface="Arial"/>
              </a:rPr>
              <a:t> </a:t>
            </a:r>
            <a:r>
              <a:rPr sz="2355" dirty="0">
                <a:solidFill>
                  <a:srgbClr val="5E5E5E"/>
                </a:solidFill>
                <a:latin typeface="Arial"/>
                <a:cs typeface="Arial"/>
              </a:rPr>
              <a:t>problems</a:t>
            </a:r>
            <a:r>
              <a:rPr sz="2355" spc="63" dirty="0">
                <a:solidFill>
                  <a:srgbClr val="5E5E5E"/>
                </a:solidFill>
                <a:latin typeface="Arial"/>
                <a:cs typeface="Arial"/>
              </a:rPr>
              <a:t> </a:t>
            </a:r>
            <a:r>
              <a:rPr sz="2355" dirty="0">
                <a:solidFill>
                  <a:srgbClr val="5E5E5E"/>
                </a:solidFill>
                <a:latin typeface="Arial"/>
                <a:cs typeface="Arial"/>
              </a:rPr>
              <a:t>and</a:t>
            </a:r>
            <a:r>
              <a:rPr sz="2355" spc="32" dirty="0">
                <a:solidFill>
                  <a:srgbClr val="5E5E5E"/>
                </a:solidFill>
                <a:latin typeface="Arial"/>
                <a:cs typeface="Arial"/>
              </a:rPr>
              <a:t> </a:t>
            </a:r>
            <a:r>
              <a:rPr sz="2355" dirty="0">
                <a:solidFill>
                  <a:srgbClr val="5E5E5E"/>
                </a:solidFill>
                <a:latin typeface="Arial"/>
                <a:cs typeface="Arial"/>
              </a:rPr>
              <a:t>generate</a:t>
            </a:r>
            <a:r>
              <a:rPr sz="2355" spc="112" dirty="0">
                <a:solidFill>
                  <a:srgbClr val="5E5E5E"/>
                </a:solidFill>
                <a:latin typeface="Arial"/>
                <a:cs typeface="Arial"/>
              </a:rPr>
              <a:t> </a:t>
            </a:r>
            <a:r>
              <a:rPr sz="2355" dirty="0">
                <a:solidFill>
                  <a:srgbClr val="5E5E5E"/>
                </a:solidFill>
                <a:latin typeface="Arial"/>
                <a:cs typeface="Arial"/>
              </a:rPr>
              <a:t>programs</a:t>
            </a:r>
            <a:r>
              <a:rPr sz="2355" spc="74" dirty="0">
                <a:solidFill>
                  <a:srgbClr val="5E5E5E"/>
                </a:solidFill>
                <a:latin typeface="Arial"/>
                <a:cs typeface="Arial"/>
              </a:rPr>
              <a:t> </a:t>
            </a:r>
            <a:r>
              <a:rPr sz="2355" dirty="0">
                <a:solidFill>
                  <a:srgbClr val="5E5E5E"/>
                </a:solidFill>
                <a:latin typeface="Arial"/>
                <a:cs typeface="Arial"/>
              </a:rPr>
              <a:t>as</a:t>
            </a:r>
            <a:r>
              <a:rPr sz="2355" spc="18" dirty="0">
                <a:solidFill>
                  <a:srgbClr val="5E5E5E"/>
                </a:solidFill>
                <a:latin typeface="Arial"/>
                <a:cs typeface="Arial"/>
              </a:rPr>
              <a:t> </a:t>
            </a:r>
            <a:r>
              <a:rPr sz="2355" dirty="0">
                <a:solidFill>
                  <a:srgbClr val="5E5E5E"/>
                </a:solidFill>
                <a:latin typeface="Arial"/>
                <a:cs typeface="Arial"/>
              </a:rPr>
              <a:t>the</a:t>
            </a:r>
            <a:r>
              <a:rPr sz="2355" spc="42" dirty="0">
                <a:solidFill>
                  <a:srgbClr val="5E5E5E"/>
                </a:solidFill>
                <a:latin typeface="Arial"/>
                <a:cs typeface="Arial"/>
              </a:rPr>
              <a:t> </a:t>
            </a:r>
            <a:r>
              <a:rPr sz="2355" spc="-7" dirty="0">
                <a:solidFill>
                  <a:srgbClr val="5E5E5E"/>
                </a:solidFill>
                <a:latin typeface="Arial"/>
                <a:cs typeface="Arial"/>
              </a:rPr>
              <a:t>intermediate </a:t>
            </a:r>
            <a:r>
              <a:rPr sz="2355" dirty="0">
                <a:solidFill>
                  <a:srgbClr val="5E5E5E"/>
                </a:solidFill>
                <a:latin typeface="Arial"/>
                <a:cs typeface="Arial"/>
              </a:rPr>
              <a:t>reasoning</a:t>
            </a:r>
            <a:r>
              <a:rPr sz="2355" spc="35" dirty="0">
                <a:solidFill>
                  <a:srgbClr val="5E5E5E"/>
                </a:solidFill>
                <a:latin typeface="Arial"/>
                <a:cs typeface="Arial"/>
              </a:rPr>
              <a:t> </a:t>
            </a:r>
            <a:r>
              <a:rPr sz="2355" spc="-7" dirty="0">
                <a:solidFill>
                  <a:srgbClr val="5E5E5E"/>
                </a:solidFill>
                <a:latin typeface="Arial"/>
                <a:cs typeface="Arial"/>
              </a:rPr>
              <a:t>steps</a:t>
            </a:r>
            <a:endParaRPr sz="2355" dirty="0">
              <a:latin typeface="Arial"/>
              <a:cs typeface="Arial"/>
            </a:endParaRPr>
          </a:p>
          <a:p>
            <a:pPr marL="625056" marR="988481" lvl="1" indent="-295115">
              <a:lnSpc>
                <a:spcPts val="2222"/>
              </a:lnSpc>
              <a:spcBef>
                <a:spcPts val="1550"/>
              </a:spcBef>
              <a:buClr>
                <a:srgbClr val="7570FF"/>
              </a:buClr>
              <a:buSzPct val="121666"/>
              <a:buChar char="•"/>
              <a:tabLst>
                <a:tab pos="625056" algn="l"/>
              </a:tabLst>
            </a:pPr>
            <a:r>
              <a:rPr sz="2109" dirty="0">
                <a:solidFill>
                  <a:srgbClr val="5E5E5E"/>
                </a:solidFill>
                <a:latin typeface="Arial"/>
                <a:cs typeface="Arial"/>
              </a:rPr>
              <a:t>It</a:t>
            </a:r>
            <a:r>
              <a:rPr sz="2109" spc="-49" dirty="0">
                <a:solidFill>
                  <a:srgbClr val="5E5E5E"/>
                </a:solidFill>
                <a:latin typeface="Arial"/>
                <a:cs typeface="Arial"/>
              </a:rPr>
              <a:t> </a:t>
            </a:r>
            <a:r>
              <a:rPr sz="2109" dirty="0">
                <a:solidFill>
                  <a:srgbClr val="5E5E5E"/>
                </a:solidFill>
                <a:latin typeface="Arial"/>
                <a:cs typeface="Arial"/>
              </a:rPr>
              <a:t>offloads</a:t>
            </a:r>
            <a:r>
              <a:rPr sz="2109" spc="-80" dirty="0">
                <a:solidFill>
                  <a:srgbClr val="5E5E5E"/>
                </a:solidFill>
                <a:latin typeface="Arial"/>
                <a:cs typeface="Arial"/>
              </a:rPr>
              <a:t> </a:t>
            </a:r>
            <a:r>
              <a:rPr sz="2109" dirty="0">
                <a:solidFill>
                  <a:srgbClr val="5E5E5E"/>
                </a:solidFill>
                <a:latin typeface="Arial"/>
                <a:cs typeface="Arial"/>
              </a:rPr>
              <a:t>the</a:t>
            </a:r>
            <a:r>
              <a:rPr sz="2109" spc="-7" dirty="0">
                <a:solidFill>
                  <a:srgbClr val="5E5E5E"/>
                </a:solidFill>
                <a:latin typeface="Arial"/>
                <a:cs typeface="Arial"/>
              </a:rPr>
              <a:t> </a:t>
            </a:r>
            <a:r>
              <a:rPr sz="2109" dirty="0">
                <a:solidFill>
                  <a:srgbClr val="5E5E5E"/>
                </a:solidFill>
                <a:latin typeface="Arial"/>
                <a:cs typeface="Arial"/>
              </a:rPr>
              <a:t>solution</a:t>
            </a:r>
            <a:r>
              <a:rPr sz="2109" spc="84" dirty="0">
                <a:solidFill>
                  <a:srgbClr val="5E5E5E"/>
                </a:solidFill>
                <a:latin typeface="Arial"/>
                <a:cs typeface="Arial"/>
              </a:rPr>
              <a:t> </a:t>
            </a:r>
            <a:r>
              <a:rPr sz="2109" dirty="0">
                <a:solidFill>
                  <a:srgbClr val="5E5E5E"/>
                </a:solidFill>
                <a:latin typeface="Arial"/>
                <a:cs typeface="Arial"/>
              </a:rPr>
              <a:t>step</a:t>
            </a:r>
            <a:r>
              <a:rPr sz="2109" spc="-7" dirty="0">
                <a:solidFill>
                  <a:srgbClr val="5E5E5E"/>
                </a:solidFill>
                <a:latin typeface="Arial"/>
                <a:cs typeface="Arial"/>
              </a:rPr>
              <a:t> </a:t>
            </a:r>
            <a:r>
              <a:rPr sz="2109" dirty="0">
                <a:solidFill>
                  <a:srgbClr val="5E5E5E"/>
                </a:solidFill>
                <a:latin typeface="Arial"/>
                <a:cs typeface="Arial"/>
              </a:rPr>
              <a:t>to</a:t>
            </a:r>
            <a:r>
              <a:rPr sz="2109" spc="-98" dirty="0">
                <a:solidFill>
                  <a:srgbClr val="5E5E5E"/>
                </a:solidFill>
                <a:latin typeface="Arial"/>
                <a:cs typeface="Arial"/>
              </a:rPr>
              <a:t> </a:t>
            </a:r>
            <a:r>
              <a:rPr sz="2109" dirty="0">
                <a:solidFill>
                  <a:srgbClr val="5E5E5E"/>
                </a:solidFill>
                <a:latin typeface="Arial"/>
                <a:cs typeface="Arial"/>
              </a:rPr>
              <a:t>a</a:t>
            </a:r>
            <a:r>
              <a:rPr sz="2109" spc="-98" dirty="0">
                <a:solidFill>
                  <a:srgbClr val="5E5E5E"/>
                </a:solidFill>
                <a:latin typeface="Arial"/>
                <a:cs typeface="Arial"/>
              </a:rPr>
              <a:t> </a:t>
            </a:r>
            <a:r>
              <a:rPr sz="2109" dirty="0">
                <a:solidFill>
                  <a:srgbClr val="5E5E5E"/>
                </a:solidFill>
                <a:latin typeface="Arial"/>
                <a:cs typeface="Arial"/>
              </a:rPr>
              <a:t>runtime</a:t>
            </a:r>
            <a:r>
              <a:rPr sz="2109" spc="84" dirty="0">
                <a:solidFill>
                  <a:srgbClr val="5E5E5E"/>
                </a:solidFill>
                <a:latin typeface="Arial"/>
                <a:cs typeface="Arial"/>
              </a:rPr>
              <a:t> </a:t>
            </a:r>
            <a:r>
              <a:rPr sz="2109" dirty="0">
                <a:solidFill>
                  <a:srgbClr val="5E5E5E"/>
                </a:solidFill>
                <a:latin typeface="Arial"/>
                <a:cs typeface="Arial"/>
              </a:rPr>
              <a:t>such</a:t>
            </a:r>
            <a:r>
              <a:rPr sz="2109" spc="-11" dirty="0">
                <a:solidFill>
                  <a:srgbClr val="5E5E5E"/>
                </a:solidFill>
                <a:latin typeface="Arial"/>
                <a:cs typeface="Arial"/>
              </a:rPr>
              <a:t> </a:t>
            </a:r>
            <a:r>
              <a:rPr sz="2109" dirty="0">
                <a:solidFill>
                  <a:srgbClr val="5E5E5E"/>
                </a:solidFill>
                <a:latin typeface="Arial"/>
                <a:cs typeface="Arial"/>
              </a:rPr>
              <a:t>as</a:t>
            </a:r>
            <a:r>
              <a:rPr sz="2109" spc="-84" dirty="0">
                <a:solidFill>
                  <a:srgbClr val="5E5E5E"/>
                </a:solidFill>
                <a:latin typeface="Arial"/>
                <a:cs typeface="Arial"/>
              </a:rPr>
              <a:t> </a:t>
            </a:r>
            <a:r>
              <a:rPr sz="2109" spc="-7" dirty="0">
                <a:solidFill>
                  <a:srgbClr val="5E5E5E"/>
                </a:solidFill>
                <a:latin typeface="Arial"/>
                <a:cs typeface="Arial"/>
              </a:rPr>
              <a:t>Python interpreter</a:t>
            </a:r>
            <a:endParaRPr sz="2109" dirty="0">
              <a:latin typeface="Arial"/>
              <a:cs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48" y="52956"/>
            <a:ext cx="1368252"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84" dirty="0">
                <a:solidFill>
                  <a:srgbClr val="FF0000"/>
                </a:solidFill>
              </a:rPr>
              <a:t>PAL</a:t>
            </a:r>
          </a:p>
        </p:txBody>
      </p:sp>
      <p:pic>
        <p:nvPicPr>
          <p:cNvPr id="3" name="object 3"/>
          <p:cNvPicPr/>
          <p:nvPr/>
        </p:nvPicPr>
        <p:blipFill>
          <a:blip r:embed="rId2" cstate="print"/>
          <a:stretch>
            <a:fillRect/>
          </a:stretch>
        </p:blipFill>
        <p:spPr>
          <a:xfrm>
            <a:off x="830461" y="1004849"/>
            <a:ext cx="7192863" cy="5191631"/>
          </a:xfrm>
          <a:prstGeom prst="rect">
            <a:avLst/>
          </a:prstGeom>
        </p:spPr>
      </p:pic>
      <p:sp>
        <p:nvSpPr>
          <p:cNvPr id="4" name="object 4"/>
          <p:cNvSpPr txBox="1"/>
          <p:nvPr/>
        </p:nvSpPr>
        <p:spPr>
          <a:xfrm>
            <a:off x="460548" y="6423002"/>
            <a:ext cx="6934200" cy="319048"/>
          </a:xfrm>
          <a:prstGeom prst="rect">
            <a:avLst/>
          </a:prstGeom>
        </p:spPr>
        <p:txBody>
          <a:bodyPr vert="horz" wrap="square" lIns="0" tIns="11162" rIns="0" bIns="0" rtlCol="0">
            <a:spAutoFit/>
          </a:bodyPr>
          <a:lstStyle/>
          <a:p>
            <a:pPr marL="8929">
              <a:spcBef>
                <a:spcPts val="88"/>
              </a:spcBef>
            </a:pPr>
            <a:r>
              <a:rPr lang="en-US" sz="1000" b="0" i="0" u="none" strike="noStrike" dirty="0">
                <a:solidFill>
                  <a:srgbClr val="222222"/>
                </a:solidFill>
                <a:effectLst/>
                <a:latin typeface="Arial" panose="020B0604020202020204" pitchFamily="34" charset="0"/>
              </a:rPr>
              <a:t>Gao, </a:t>
            </a:r>
            <a:r>
              <a:rPr lang="en-US" sz="1000" b="0" i="0" u="none" strike="noStrike" dirty="0" err="1">
                <a:solidFill>
                  <a:srgbClr val="222222"/>
                </a:solidFill>
                <a:effectLst/>
                <a:latin typeface="Arial" panose="020B0604020202020204" pitchFamily="34" charset="0"/>
              </a:rPr>
              <a:t>Luyu</a:t>
            </a:r>
            <a:r>
              <a:rPr lang="en-US" sz="1000" b="0" i="0" u="none" strike="noStrike" dirty="0">
                <a:solidFill>
                  <a:srgbClr val="222222"/>
                </a:solidFill>
                <a:effectLst/>
                <a:latin typeface="Arial" panose="020B0604020202020204" pitchFamily="34" charset="0"/>
              </a:rPr>
              <a:t>, Aman </a:t>
            </a:r>
            <a:r>
              <a:rPr lang="en-US" sz="1000" b="0" i="0" u="none" strike="noStrike" dirty="0" err="1">
                <a:solidFill>
                  <a:srgbClr val="222222"/>
                </a:solidFill>
                <a:effectLst/>
                <a:latin typeface="Arial" panose="020B0604020202020204" pitchFamily="34" charset="0"/>
              </a:rPr>
              <a:t>Madaan</a:t>
            </a:r>
            <a:r>
              <a:rPr lang="en-US" sz="1000" b="0" i="0" u="none" strike="noStrike" dirty="0">
                <a:solidFill>
                  <a:srgbClr val="222222"/>
                </a:solidFill>
                <a:effectLst/>
                <a:latin typeface="Arial" panose="020B0604020202020204" pitchFamily="34" charset="0"/>
              </a:rPr>
              <a:t>, </a:t>
            </a:r>
            <a:r>
              <a:rPr lang="en-US" sz="1000" b="0" i="0" u="none" strike="noStrike" dirty="0" err="1">
                <a:solidFill>
                  <a:srgbClr val="222222"/>
                </a:solidFill>
                <a:effectLst/>
                <a:latin typeface="Arial" panose="020B0604020202020204" pitchFamily="34" charset="0"/>
              </a:rPr>
              <a:t>Shuyan</a:t>
            </a:r>
            <a:r>
              <a:rPr lang="en-US" sz="1000" b="0" i="0" u="none" strike="noStrike" dirty="0">
                <a:solidFill>
                  <a:srgbClr val="222222"/>
                </a:solidFill>
                <a:effectLst/>
                <a:latin typeface="Arial" panose="020B0604020202020204" pitchFamily="34" charset="0"/>
              </a:rPr>
              <a:t> Zhou, Uri Alon, </a:t>
            </a:r>
            <a:r>
              <a:rPr lang="en-US" sz="1000" b="0" i="0" u="none" strike="noStrike" dirty="0" err="1">
                <a:solidFill>
                  <a:srgbClr val="222222"/>
                </a:solidFill>
                <a:effectLst/>
                <a:latin typeface="Arial" panose="020B0604020202020204" pitchFamily="34" charset="0"/>
              </a:rPr>
              <a:t>Pengfei</a:t>
            </a:r>
            <a:r>
              <a:rPr lang="en-US" sz="1000" b="0" i="0" u="none" strike="noStrike" dirty="0">
                <a:solidFill>
                  <a:srgbClr val="222222"/>
                </a:solidFill>
                <a:effectLst/>
                <a:latin typeface="Arial" panose="020B0604020202020204" pitchFamily="34" charset="0"/>
              </a:rPr>
              <a:t> Liu, </a:t>
            </a:r>
            <a:r>
              <a:rPr lang="en-US" sz="1000" b="0" i="0" u="none" strike="noStrike" dirty="0" err="1">
                <a:solidFill>
                  <a:srgbClr val="222222"/>
                </a:solidFill>
                <a:effectLst/>
                <a:latin typeface="Arial" panose="020B0604020202020204" pitchFamily="34" charset="0"/>
              </a:rPr>
              <a:t>Yiming</a:t>
            </a:r>
            <a:r>
              <a:rPr lang="en-US" sz="1000" b="0" i="0" u="none" strike="noStrike" dirty="0">
                <a:solidFill>
                  <a:srgbClr val="222222"/>
                </a:solidFill>
                <a:effectLst/>
                <a:latin typeface="Arial" panose="020B0604020202020204" pitchFamily="34" charset="0"/>
              </a:rPr>
              <a:t> Yang, Jamie Callan, and Graham </a:t>
            </a:r>
            <a:r>
              <a:rPr lang="en-US" sz="1000" b="0" i="0" u="none" strike="noStrike" dirty="0" err="1">
                <a:solidFill>
                  <a:srgbClr val="222222"/>
                </a:solidFill>
                <a:effectLst/>
                <a:latin typeface="Arial" panose="020B0604020202020204" pitchFamily="34" charset="0"/>
              </a:rPr>
              <a:t>Neubig</a:t>
            </a:r>
            <a:r>
              <a:rPr lang="en-US" sz="1000" b="0" i="0" u="none" strike="noStrike" dirty="0">
                <a:solidFill>
                  <a:srgbClr val="222222"/>
                </a:solidFill>
                <a:effectLst/>
                <a:latin typeface="Arial" panose="020B0604020202020204" pitchFamily="34" charset="0"/>
              </a:rPr>
              <a:t>. "Pal: Program-aided language models." In </a:t>
            </a:r>
            <a:r>
              <a:rPr lang="en-US" sz="1000" b="0" i="1" u="none" strike="noStrike" dirty="0">
                <a:solidFill>
                  <a:srgbClr val="222222"/>
                </a:solidFill>
                <a:effectLst/>
                <a:latin typeface="Arial" panose="020B0604020202020204" pitchFamily="34" charset="0"/>
              </a:rPr>
              <a:t>International Conference on Machine Learning</a:t>
            </a:r>
            <a:r>
              <a:rPr lang="en-US" sz="1000" b="0" i="0" u="none" strike="noStrike" dirty="0">
                <a:solidFill>
                  <a:srgbClr val="222222"/>
                </a:solidFill>
                <a:effectLst/>
                <a:latin typeface="Arial" panose="020B0604020202020204" pitchFamily="34" charset="0"/>
              </a:rPr>
              <a:t>, pp. 10764-10799. PMLR, 2023.</a:t>
            </a:r>
            <a:endParaRPr sz="900" dirty="0">
              <a:latin typeface="Arial"/>
              <a:cs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48" y="52956"/>
            <a:ext cx="2206451"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39" dirty="0">
                <a:solidFill>
                  <a:srgbClr val="FF0000"/>
                </a:solidFill>
              </a:rPr>
              <a:t>ReAct</a:t>
            </a:r>
          </a:p>
        </p:txBody>
      </p:sp>
      <p:sp>
        <p:nvSpPr>
          <p:cNvPr id="3" name="object 3"/>
          <p:cNvSpPr txBox="1"/>
          <p:nvPr/>
        </p:nvSpPr>
        <p:spPr>
          <a:xfrm>
            <a:off x="460548" y="1014814"/>
            <a:ext cx="8155484" cy="3979620"/>
          </a:xfrm>
          <a:prstGeom prst="rect">
            <a:avLst/>
          </a:prstGeom>
        </p:spPr>
        <p:txBody>
          <a:bodyPr vert="horz" wrap="square" lIns="0" tIns="58043" rIns="0" bIns="0" rtlCol="0">
            <a:spAutoFit/>
          </a:bodyPr>
          <a:lstStyle/>
          <a:p>
            <a:pPr marL="316993" marR="326368" indent="-308509">
              <a:lnSpc>
                <a:spcPts val="2481"/>
              </a:lnSpc>
              <a:spcBef>
                <a:spcPts val="457"/>
              </a:spcBef>
              <a:buClr>
                <a:srgbClr val="7570FF"/>
              </a:buClr>
              <a:buChar char="•"/>
              <a:tabLst>
                <a:tab pos="316993" algn="l"/>
              </a:tabLst>
            </a:pPr>
            <a:r>
              <a:rPr sz="2355" dirty="0">
                <a:solidFill>
                  <a:srgbClr val="5E5E5E"/>
                </a:solidFill>
                <a:latin typeface="Arial"/>
                <a:cs typeface="Arial"/>
              </a:rPr>
              <a:t>ReAct</a:t>
            </a:r>
            <a:r>
              <a:rPr sz="2355" spc="60" dirty="0">
                <a:solidFill>
                  <a:srgbClr val="5E5E5E"/>
                </a:solidFill>
                <a:latin typeface="Arial"/>
                <a:cs typeface="Arial"/>
              </a:rPr>
              <a:t> </a:t>
            </a:r>
            <a:r>
              <a:rPr sz="2355" dirty="0">
                <a:solidFill>
                  <a:srgbClr val="5E5E5E"/>
                </a:solidFill>
                <a:latin typeface="Arial"/>
                <a:cs typeface="Arial"/>
              </a:rPr>
              <a:t>is</a:t>
            </a:r>
            <a:r>
              <a:rPr sz="2355" spc="11" dirty="0">
                <a:solidFill>
                  <a:srgbClr val="5E5E5E"/>
                </a:solidFill>
                <a:latin typeface="Arial"/>
                <a:cs typeface="Arial"/>
              </a:rPr>
              <a:t> </a:t>
            </a:r>
            <a:r>
              <a:rPr sz="2355" dirty="0">
                <a:solidFill>
                  <a:srgbClr val="5E5E5E"/>
                </a:solidFill>
                <a:latin typeface="Arial"/>
                <a:cs typeface="Arial"/>
              </a:rPr>
              <a:t>a</a:t>
            </a:r>
            <a:r>
              <a:rPr sz="2355" spc="39" dirty="0">
                <a:solidFill>
                  <a:srgbClr val="5E5E5E"/>
                </a:solidFill>
                <a:latin typeface="Arial"/>
                <a:cs typeface="Arial"/>
              </a:rPr>
              <a:t> </a:t>
            </a:r>
            <a:r>
              <a:rPr sz="2355" dirty="0">
                <a:solidFill>
                  <a:srgbClr val="5E5E5E"/>
                </a:solidFill>
                <a:latin typeface="Arial"/>
                <a:cs typeface="Arial"/>
              </a:rPr>
              <a:t>framework</a:t>
            </a:r>
            <a:r>
              <a:rPr sz="2355" spc="21" dirty="0">
                <a:solidFill>
                  <a:srgbClr val="5E5E5E"/>
                </a:solidFill>
                <a:latin typeface="Arial"/>
                <a:cs typeface="Arial"/>
              </a:rPr>
              <a:t> </a:t>
            </a:r>
            <a:r>
              <a:rPr sz="2355" dirty="0">
                <a:solidFill>
                  <a:srgbClr val="5E5E5E"/>
                </a:solidFill>
                <a:latin typeface="Arial"/>
                <a:cs typeface="Arial"/>
              </a:rPr>
              <a:t>where</a:t>
            </a:r>
            <a:r>
              <a:rPr sz="2355" spc="39" dirty="0">
                <a:solidFill>
                  <a:srgbClr val="5E5E5E"/>
                </a:solidFill>
                <a:latin typeface="Arial"/>
                <a:cs typeface="Arial"/>
              </a:rPr>
              <a:t> </a:t>
            </a:r>
            <a:r>
              <a:rPr sz="2355" dirty="0">
                <a:solidFill>
                  <a:srgbClr val="5E5E5E"/>
                </a:solidFill>
                <a:latin typeface="Arial"/>
                <a:cs typeface="Arial"/>
              </a:rPr>
              <a:t>LLMs</a:t>
            </a:r>
            <a:r>
              <a:rPr sz="2355" spc="120" dirty="0">
                <a:solidFill>
                  <a:srgbClr val="5E5E5E"/>
                </a:solidFill>
                <a:latin typeface="Arial"/>
                <a:cs typeface="Arial"/>
              </a:rPr>
              <a:t> </a:t>
            </a:r>
            <a:r>
              <a:rPr sz="2355" dirty="0">
                <a:solidFill>
                  <a:srgbClr val="5E5E5E"/>
                </a:solidFill>
                <a:latin typeface="Arial"/>
                <a:cs typeface="Arial"/>
              </a:rPr>
              <a:t>are</a:t>
            </a:r>
            <a:r>
              <a:rPr sz="2355" spc="35" dirty="0">
                <a:solidFill>
                  <a:srgbClr val="5E5E5E"/>
                </a:solidFill>
                <a:latin typeface="Arial"/>
                <a:cs typeface="Arial"/>
              </a:rPr>
              <a:t> </a:t>
            </a:r>
            <a:r>
              <a:rPr sz="2355" dirty="0">
                <a:solidFill>
                  <a:srgbClr val="5E5E5E"/>
                </a:solidFill>
                <a:latin typeface="Arial"/>
                <a:cs typeface="Arial"/>
              </a:rPr>
              <a:t>used</a:t>
            </a:r>
            <a:r>
              <a:rPr sz="2355" spc="-14" dirty="0">
                <a:solidFill>
                  <a:srgbClr val="5E5E5E"/>
                </a:solidFill>
                <a:latin typeface="Arial"/>
                <a:cs typeface="Arial"/>
              </a:rPr>
              <a:t> </a:t>
            </a:r>
            <a:r>
              <a:rPr sz="2355" dirty="0">
                <a:solidFill>
                  <a:srgbClr val="5E5E5E"/>
                </a:solidFill>
                <a:latin typeface="Arial"/>
                <a:cs typeface="Arial"/>
              </a:rPr>
              <a:t>to</a:t>
            </a:r>
            <a:r>
              <a:rPr sz="2355" spc="42" dirty="0">
                <a:solidFill>
                  <a:srgbClr val="5E5E5E"/>
                </a:solidFill>
                <a:latin typeface="Arial"/>
                <a:cs typeface="Arial"/>
              </a:rPr>
              <a:t> </a:t>
            </a:r>
            <a:r>
              <a:rPr sz="2355" spc="-7" dirty="0">
                <a:solidFill>
                  <a:srgbClr val="5E5E5E"/>
                </a:solidFill>
                <a:latin typeface="Arial"/>
                <a:cs typeface="Arial"/>
              </a:rPr>
              <a:t>generate </a:t>
            </a:r>
            <a:r>
              <a:rPr sz="2355" dirty="0">
                <a:solidFill>
                  <a:srgbClr val="5E5E5E"/>
                </a:solidFill>
                <a:latin typeface="Arial"/>
                <a:cs typeface="Arial"/>
              </a:rPr>
              <a:t>both</a:t>
            </a:r>
            <a:r>
              <a:rPr sz="2355" spc="60" dirty="0">
                <a:solidFill>
                  <a:srgbClr val="5E5E5E"/>
                </a:solidFill>
                <a:latin typeface="Arial"/>
                <a:cs typeface="Arial"/>
              </a:rPr>
              <a:t> </a:t>
            </a:r>
            <a:r>
              <a:rPr sz="2355" dirty="0">
                <a:solidFill>
                  <a:srgbClr val="5E5E5E"/>
                </a:solidFill>
                <a:latin typeface="Arial"/>
                <a:cs typeface="Arial"/>
              </a:rPr>
              <a:t>reasoning</a:t>
            </a:r>
            <a:r>
              <a:rPr sz="2355" spc="56" dirty="0">
                <a:solidFill>
                  <a:srgbClr val="5E5E5E"/>
                </a:solidFill>
                <a:latin typeface="Arial"/>
                <a:cs typeface="Arial"/>
              </a:rPr>
              <a:t> </a:t>
            </a:r>
            <a:r>
              <a:rPr sz="2355" dirty="0">
                <a:solidFill>
                  <a:srgbClr val="5E5E5E"/>
                </a:solidFill>
                <a:latin typeface="Arial"/>
                <a:cs typeface="Arial"/>
              </a:rPr>
              <a:t>traces</a:t>
            </a:r>
            <a:r>
              <a:rPr sz="2355" spc="80" dirty="0">
                <a:solidFill>
                  <a:srgbClr val="5E5E5E"/>
                </a:solidFill>
                <a:latin typeface="Arial"/>
                <a:cs typeface="Arial"/>
              </a:rPr>
              <a:t> </a:t>
            </a:r>
            <a:r>
              <a:rPr sz="2355" dirty="0">
                <a:solidFill>
                  <a:srgbClr val="5E5E5E"/>
                </a:solidFill>
                <a:latin typeface="Arial"/>
                <a:cs typeface="Arial"/>
              </a:rPr>
              <a:t>and</a:t>
            </a:r>
            <a:r>
              <a:rPr sz="2355" spc="70" dirty="0">
                <a:solidFill>
                  <a:srgbClr val="5E5E5E"/>
                </a:solidFill>
                <a:latin typeface="Arial"/>
                <a:cs typeface="Arial"/>
              </a:rPr>
              <a:t> </a:t>
            </a:r>
            <a:r>
              <a:rPr sz="2355" dirty="0">
                <a:solidFill>
                  <a:srgbClr val="5E5E5E"/>
                </a:solidFill>
                <a:latin typeface="Arial"/>
                <a:cs typeface="Arial"/>
              </a:rPr>
              <a:t>task-specific</a:t>
            </a:r>
            <a:r>
              <a:rPr sz="2355" spc="-25" dirty="0">
                <a:solidFill>
                  <a:srgbClr val="5E5E5E"/>
                </a:solidFill>
                <a:latin typeface="Arial"/>
                <a:cs typeface="Arial"/>
              </a:rPr>
              <a:t> </a:t>
            </a:r>
            <a:r>
              <a:rPr sz="2355" dirty="0">
                <a:solidFill>
                  <a:srgbClr val="5E5E5E"/>
                </a:solidFill>
                <a:latin typeface="Arial"/>
                <a:cs typeface="Arial"/>
              </a:rPr>
              <a:t>actions</a:t>
            </a:r>
            <a:r>
              <a:rPr sz="2355" spc="32" dirty="0">
                <a:solidFill>
                  <a:srgbClr val="5E5E5E"/>
                </a:solidFill>
                <a:latin typeface="Arial"/>
                <a:cs typeface="Arial"/>
              </a:rPr>
              <a:t> </a:t>
            </a:r>
            <a:r>
              <a:rPr sz="2355" dirty="0">
                <a:solidFill>
                  <a:srgbClr val="5E5E5E"/>
                </a:solidFill>
                <a:latin typeface="Arial"/>
                <a:cs typeface="Arial"/>
              </a:rPr>
              <a:t>in</a:t>
            </a:r>
            <a:r>
              <a:rPr sz="2355" spc="74" dirty="0">
                <a:solidFill>
                  <a:srgbClr val="5E5E5E"/>
                </a:solidFill>
                <a:latin typeface="Arial"/>
                <a:cs typeface="Arial"/>
              </a:rPr>
              <a:t> </a:t>
            </a:r>
            <a:r>
              <a:rPr sz="2355" spc="-18" dirty="0">
                <a:solidFill>
                  <a:srgbClr val="5E5E5E"/>
                </a:solidFill>
                <a:latin typeface="Arial"/>
                <a:cs typeface="Arial"/>
              </a:rPr>
              <a:t>an </a:t>
            </a:r>
            <a:r>
              <a:rPr sz="2355" dirty="0">
                <a:solidFill>
                  <a:srgbClr val="5E5E5E"/>
                </a:solidFill>
                <a:latin typeface="Arial"/>
                <a:cs typeface="Arial"/>
              </a:rPr>
              <a:t>interleaved</a:t>
            </a:r>
            <a:r>
              <a:rPr sz="2355" spc="60" dirty="0">
                <a:solidFill>
                  <a:srgbClr val="5E5E5E"/>
                </a:solidFill>
                <a:latin typeface="Arial"/>
                <a:cs typeface="Arial"/>
              </a:rPr>
              <a:t> </a:t>
            </a:r>
            <a:r>
              <a:rPr sz="2355" spc="-7" dirty="0">
                <a:solidFill>
                  <a:srgbClr val="5E5E5E"/>
                </a:solidFill>
                <a:latin typeface="Arial"/>
                <a:cs typeface="Arial"/>
              </a:rPr>
              <a:t>manner</a:t>
            </a:r>
            <a:endParaRPr sz="2355">
              <a:latin typeface="Arial"/>
              <a:cs typeface="Arial"/>
            </a:endParaRPr>
          </a:p>
          <a:p>
            <a:pPr marL="625056" marR="3572" lvl="1" indent="-295115">
              <a:lnSpc>
                <a:spcPts val="2166"/>
              </a:lnSpc>
              <a:spcBef>
                <a:spcPts val="1575"/>
              </a:spcBef>
              <a:buClr>
                <a:srgbClr val="7570FF"/>
              </a:buClr>
              <a:buSzPct val="121666"/>
              <a:buFont typeface="Arial"/>
              <a:buChar char="•"/>
              <a:tabLst>
                <a:tab pos="625056" algn="l"/>
              </a:tabLst>
            </a:pPr>
            <a:r>
              <a:rPr sz="2109" b="1" dirty="0">
                <a:solidFill>
                  <a:srgbClr val="5E5E5E"/>
                </a:solidFill>
                <a:latin typeface="Arial"/>
                <a:cs typeface="Arial"/>
              </a:rPr>
              <a:t>Generating</a:t>
            </a:r>
            <a:r>
              <a:rPr sz="2109" b="1" spc="32" dirty="0">
                <a:solidFill>
                  <a:srgbClr val="5E5E5E"/>
                </a:solidFill>
                <a:latin typeface="Arial"/>
                <a:cs typeface="Arial"/>
              </a:rPr>
              <a:t> </a:t>
            </a:r>
            <a:r>
              <a:rPr sz="2109" b="1" dirty="0">
                <a:solidFill>
                  <a:srgbClr val="5E5E5E"/>
                </a:solidFill>
                <a:latin typeface="Arial"/>
                <a:cs typeface="Arial"/>
              </a:rPr>
              <a:t>reasoning</a:t>
            </a:r>
            <a:r>
              <a:rPr sz="2109" b="1" spc="35" dirty="0">
                <a:solidFill>
                  <a:srgbClr val="5E5E5E"/>
                </a:solidFill>
                <a:latin typeface="Arial"/>
                <a:cs typeface="Arial"/>
              </a:rPr>
              <a:t> </a:t>
            </a:r>
            <a:r>
              <a:rPr sz="2109" b="1" dirty="0">
                <a:solidFill>
                  <a:srgbClr val="5E5E5E"/>
                </a:solidFill>
                <a:latin typeface="Arial"/>
                <a:cs typeface="Arial"/>
              </a:rPr>
              <a:t>traces</a:t>
            </a:r>
            <a:r>
              <a:rPr sz="2109" b="1" spc="-84" dirty="0">
                <a:solidFill>
                  <a:srgbClr val="5E5E5E"/>
                </a:solidFill>
                <a:latin typeface="Arial"/>
                <a:cs typeface="Arial"/>
              </a:rPr>
              <a:t> </a:t>
            </a:r>
            <a:r>
              <a:rPr sz="2109" dirty="0">
                <a:solidFill>
                  <a:srgbClr val="5E5E5E"/>
                </a:solidFill>
                <a:latin typeface="Arial"/>
                <a:cs typeface="Arial"/>
              </a:rPr>
              <a:t>allow</a:t>
            </a:r>
            <a:r>
              <a:rPr sz="2109" spc="-28" dirty="0">
                <a:solidFill>
                  <a:srgbClr val="5E5E5E"/>
                </a:solidFill>
                <a:latin typeface="Arial"/>
                <a:cs typeface="Arial"/>
              </a:rPr>
              <a:t> </a:t>
            </a:r>
            <a:r>
              <a:rPr sz="2109" dirty="0">
                <a:solidFill>
                  <a:srgbClr val="5E5E5E"/>
                </a:solidFill>
                <a:latin typeface="Arial"/>
                <a:cs typeface="Arial"/>
              </a:rPr>
              <a:t>the</a:t>
            </a:r>
            <a:r>
              <a:rPr sz="2109" spc="-84" dirty="0">
                <a:solidFill>
                  <a:srgbClr val="5E5E5E"/>
                </a:solidFill>
                <a:latin typeface="Arial"/>
                <a:cs typeface="Arial"/>
              </a:rPr>
              <a:t> </a:t>
            </a:r>
            <a:r>
              <a:rPr sz="2109" dirty="0">
                <a:solidFill>
                  <a:srgbClr val="5E5E5E"/>
                </a:solidFill>
                <a:latin typeface="Arial"/>
                <a:cs typeface="Arial"/>
              </a:rPr>
              <a:t>model</a:t>
            </a:r>
            <a:r>
              <a:rPr sz="2109" spc="-112" dirty="0">
                <a:solidFill>
                  <a:srgbClr val="5E5E5E"/>
                </a:solidFill>
                <a:latin typeface="Arial"/>
                <a:cs typeface="Arial"/>
              </a:rPr>
              <a:t> </a:t>
            </a:r>
            <a:r>
              <a:rPr sz="2109" dirty="0">
                <a:solidFill>
                  <a:srgbClr val="5E5E5E"/>
                </a:solidFill>
                <a:latin typeface="Arial"/>
                <a:cs typeface="Arial"/>
              </a:rPr>
              <a:t>to</a:t>
            </a:r>
            <a:r>
              <a:rPr sz="2109" spc="-84" dirty="0">
                <a:solidFill>
                  <a:srgbClr val="5E5E5E"/>
                </a:solidFill>
                <a:latin typeface="Arial"/>
                <a:cs typeface="Arial"/>
              </a:rPr>
              <a:t> </a:t>
            </a:r>
            <a:r>
              <a:rPr sz="2109" dirty="0">
                <a:solidFill>
                  <a:srgbClr val="5E5E5E"/>
                </a:solidFill>
                <a:latin typeface="Arial"/>
                <a:cs typeface="Arial"/>
              </a:rPr>
              <a:t>induce,</a:t>
            </a:r>
            <a:r>
              <a:rPr sz="2109" spc="7" dirty="0">
                <a:solidFill>
                  <a:srgbClr val="5E5E5E"/>
                </a:solidFill>
                <a:latin typeface="Arial"/>
                <a:cs typeface="Arial"/>
              </a:rPr>
              <a:t> </a:t>
            </a:r>
            <a:r>
              <a:rPr sz="2109" spc="-7" dirty="0">
                <a:solidFill>
                  <a:srgbClr val="5E5E5E"/>
                </a:solidFill>
                <a:latin typeface="Arial"/>
                <a:cs typeface="Arial"/>
              </a:rPr>
              <a:t>track, </a:t>
            </a:r>
            <a:r>
              <a:rPr sz="2109" dirty="0">
                <a:solidFill>
                  <a:srgbClr val="5E5E5E"/>
                </a:solidFill>
                <a:latin typeface="Arial"/>
                <a:cs typeface="Arial"/>
              </a:rPr>
              <a:t>and</a:t>
            </a:r>
            <a:r>
              <a:rPr sz="2109" spc="-53" dirty="0">
                <a:solidFill>
                  <a:srgbClr val="5E5E5E"/>
                </a:solidFill>
                <a:latin typeface="Arial"/>
                <a:cs typeface="Arial"/>
              </a:rPr>
              <a:t> </a:t>
            </a:r>
            <a:r>
              <a:rPr sz="2109" dirty="0">
                <a:solidFill>
                  <a:srgbClr val="5E5E5E"/>
                </a:solidFill>
                <a:latin typeface="Arial"/>
                <a:cs typeface="Arial"/>
              </a:rPr>
              <a:t>update</a:t>
            </a:r>
            <a:r>
              <a:rPr sz="2109" spc="-49" dirty="0">
                <a:solidFill>
                  <a:srgbClr val="5E5E5E"/>
                </a:solidFill>
                <a:latin typeface="Arial"/>
                <a:cs typeface="Arial"/>
              </a:rPr>
              <a:t> </a:t>
            </a:r>
            <a:r>
              <a:rPr sz="2109" dirty="0">
                <a:solidFill>
                  <a:srgbClr val="5E5E5E"/>
                </a:solidFill>
                <a:latin typeface="Arial"/>
                <a:cs typeface="Arial"/>
              </a:rPr>
              <a:t>action</a:t>
            </a:r>
            <a:r>
              <a:rPr sz="2109" spc="-95" dirty="0">
                <a:solidFill>
                  <a:srgbClr val="5E5E5E"/>
                </a:solidFill>
                <a:latin typeface="Arial"/>
                <a:cs typeface="Arial"/>
              </a:rPr>
              <a:t> </a:t>
            </a:r>
            <a:r>
              <a:rPr sz="2109" dirty="0">
                <a:solidFill>
                  <a:srgbClr val="5E5E5E"/>
                </a:solidFill>
                <a:latin typeface="Arial"/>
                <a:cs typeface="Arial"/>
              </a:rPr>
              <a:t>plans,</a:t>
            </a:r>
            <a:r>
              <a:rPr sz="2109" spc="60" dirty="0">
                <a:solidFill>
                  <a:srgbClr val="5E5E5E"/>
                </a:solidFill>
                <a:latin typeface="Arial"/>
                <a:cs typeface="Arial"/>
              </a:rPr>
              <a:t> </a:t>
            </a:r>
            <a:r>
              <a:rPr sz="2109" dirty="0">
                <a:solidFill>
                  <a:srgbClr val="5E5E5E"/>
                </a:solidFill>
                <a:latin typeface="Arial"/>
                <a:cs typeface="Arial"/>
              </a:rPr>
              <a:t>and</a:t>
            </a:r>
            <a:r>
              <a:rPr sz="2109" spc="-53" dirty="0">
                <a:solidFill>
                  <a:srgbClr val="5E5E5E"/>
                </a:solidFill>
                <a:latin typeface="Arial"/>
                <a:cs typeface="Arial"/>
              </a:rPr>
              <a:t> </a:t>
            </a:r>
            <a:r>
              <a:rPr sz="2109" dirty="0">
                <a:solidFill>
                  <a:srgbClr val="5E5E5E"/>
                </a:solidFill>
                <a:latin typeface="Arial"/>
                <a:cs typeface="Arial"/>
              </a:rPr>
              <a:t>even</a:t>
            </a:r>
            <a:r>
              <a:rPr sz="2109" spc="-91" dirty="0">
                <a:solidFill>
                  <a:srgbClr val="5E5E5E"/>
                </a:solidFill>
                <a:latin typeface="Arial"/>
                <a:cs typeface="Arial"/>
              </a:rPr>
              <a:t> </a:t>
            </a:r>
            <a:r>
              <a:rPr sz="2109" dirty="0">
                <a:solidFill>
                  <a:srgbClr val="5E5E5E"/>
                </a:solidFill>
                <a:latin typeface="Arial"/>
                <a:cs typeface="Arial"/>
              </a:rPr>
              <a:t>handle</a:t>
            </a:r>
            <a:r>
              <a:rPr sz="2109" spc="49" dirty="0">
                <a:solidFill>
                  <a:srgbClr val="5E5E5E"/>
                </a:solidFill>
                <a:latin typeface="Arial"/>
                <a:cs typeface="Arial"/>
              </a:rPr>
              <a:t> </a:t>
            </a:r>
            <a:r>
              <a:rPr sz="2109" spc="-7" dirty="0">
                <a:solidFill>
                  <a:srgbClr val="5E5E5E"/>
                </a:solidFill>
                <a:latin typeface="Arial"/>
                <a:cs typeface="Arial"/>
              </a:rPr>
              <a:t>exceptions</a:t>
            </a:r>
            <a:endParaRPr sz="2109">
              <a:latin typeface="Arial"/>
              <a:cs typeface="Arial"/>
            </a:endParaRPr>
          </a:p>
          <a:p>
            <a:pPr marL="625056" marR="55809" lvl="1" indent="-295115">
              <a:lnSpc>
                <a:spcPts val="2166"/>
              </a:lnSpc>
              <a:spcBef>
                <a:spcPts val="1578"/>
              </a:spcBef>
              <a:buClr>
                <a:srgbClr val="7570FF"/>
              </a:buClr>
              <a:buSzPct val="121666"/>
              <a:buFont typeface="Arial"/>
              <a:buChar char="•"/>
              <a:tabLst>
                <a:tab pos="625056" algn="l"/>
              </a:tabLst>
            </a:pPr>
            <a:r>
              <a:rPr sz="2109" b="1" dirty="0">
                <a:solidFill>
                  <a:srgbClr val="5E5E5E"/>
                </a:solidFill>
                <a:latin typeface="Arial"/>
                <a:cs typeface="Arial"/>
              </a:rPr>
              <a:t>The</a:t>
            </a:r>
            <a:r>
              <a:rPr sz="2109" b="1" spc="-14" dirty="0">
                <a:solidFill>
                  <a:srgbClr val="5E5E5E"/>
                </a:solidFill>
                <a:latin typeface="Arial"/>
                <a:cs typeface="Arial"/>
              </a:rPr>
              <a:t> </a:t>
            </a:r>
            <a:r>
              <a:rPr sz="2109" b="1" dirty="0">
                <a:solidFill>
                  <a:srgbClr val="5E5E5E"/>
                </a:solidFill>
                <a:latin typeface="Arial"/>
                <a:cs typeface="Arial"/>
              </a:rPr>
              <a:t>action</a:t>
            </a:r>
            <a:r>
              <a:rPr sz="2109" b="1" spc="-21" dirty="0">
                <a:solidFill>
                  <a:srgbClr val="5E5E5E"/>
                </a:solidFill>
                <a:latin typeface="Arial"/>
                <a:cs typeface="Arial"/>
              </a:rPr>
              <a:t> </a:t>
            </a:r>
            <a:r>
              <a:rPr sz="2109" b="1" dirty="0">
                <a:solidFill>
                  <a:srgbClr val="5E5E5E"/>
                </a:solidFill>
                <a:latin typeface="Arial"/>
                <a:cs typeface="Arial"/>
              </a:rPr>
              <a:t>step</a:t>
            </a:r>
            <a:r>
              <a:rPr sz="2109" b="1" spc="-67" dirty="0">
                <a:solidFill>
                  <a:srgbClr val="5E5E5E"/>
                </a:solidFill>
                <a:latin typeface="Arial"/>
                <a:cs typeface="Arial"/>
              </a:rPr>
              <a:t> </a:t>
            </a:r>
            <a:r>
              <a:rPr sz="2109" dirty="0">
                <a:solidFill>
                  <a:srgbClr val="5E5E5E"/>
                </a:solidFill>
                <a:latin typeface="Arial"/>
                <a:cs typeface="Arial"/>
              </a:rPr>
              <a:t>allows</a:t>
            </a:r>
            <a:r>
              <a:rPr sz="2109" spc="4" dirty="0">
                <a:solidFill>
                  <a:srgbClr val="5E5E5E"/>
                </a:solidFill>
                <a:latin typeface="Arial"/>
                <a:cs typeface="Arial"/>
              </a:rPr>
              <a:t> </a:t>
            </a:r>
            <a:r>
              <a:rPr sz="2109" dirty="0">
                <a:solidFill>
                  <a:srgbClr val="5E5E5E"/>
                </a:solidFill>
                <a:latin typeface="Arial"/>
                <a:cs typeface="Arial"/>
              </a:rPr>
              <a:t>to</a:t>
            </a:r>
            <a:r>
              <a:rPr sz="2109" spc="-60" dirty="0">
                <a:solidFill>
                  <a:srgbClr val="5E5E5E"/>
                </a:solidFill>
                <a:latin typeface="Arial"/>
                <a:cs typeface="Arial"/>
              </a:rPr>
              <a:t> </a:t>
            </a:r>
            <a:r>
              <a:rPr sz="2109" dirty="0">
                <a:solidFill>
                  <a:srgbClr val="5E5E5E"/>
                </a:solidFill>
                <a:latin typeface="Arial"/>
                <a:cs typeface="Arial"/>
              </a:rPr>
              <a:t>interface</a:t>
            </a:r>
            <a:r>
              <a:rPr sz="2109" spc="-14" dirty="0">
                <a:solidFill>
                  <a:srgbClr val="5E5E5E"/>
                </a:solidFill>
                <a:latin typeface="Arial"/>
                <a:cs typeface="Arial"/>
              </a:rPr>
              <a:t> </a:t>
            </a:r>
            <a:r>
              <a:rPr sz="2109" dirty="0">
                <a:solidFill>
                  <a:srgbClr val="5E5E5E"/>
                </a:solidFill>
                <a:latin typeface="Arial"/>
                <a:cs typeface="Arial"/>
              </a:rPr>
              <a:t>with</a:t>
            </a:r>
            <a:r>
              <a:rPr sz="2109" spc="-56" dirty="0">
                <a:solidFill>
                  <a:srgbClr val="5E5E5E"/>
                </a:solidFill>
                <a:latin typeface="Arial"/>
                <a:cs typeface="Arial"/>
              </a:rPr>
              <a:t> </a:t>
            </a:r>
            <a:r>
              <a:rPr sz="2109" dirty="0">
                <a:solidFill>
                  <a:srgbClr val="5E5E5E"/>
                </a:solidFill>
                <a:latin typeface="Arial"/>
                <a:cs typeface="Arial"/>
              </a:rPr>
              <a:t>and</a:t>
            </a:r>
            <a:r>
              <a:rPr sz="2109" spc="-11" dirty="0">
                <a:solidFill>
                  <a:srgbClr val="5E5E5E"/>
                </a:solidFill>
                <a:latin typeface="Arial"/>
                <a:cs typeface="Arial"/>
              </a:rPr>
              <a:t> </a:t>
            </a:r>
            <a:r>
              <a:rPr sz="2109" dirty="0">
                <a:solidFill>
                  <a:srgbClr val="5E5E5E"/>
                </a:solidFill>
                <a:latin typeface="Arial"/>
                <a:cs typeface="Arial"/>
              </a:rPr>
              <a:t>gather</a:t>
            </a:r>
            <a:r>
              <a:rPr sz="2109" spc="-18" dirty="0">
                <a:solidFill>
                  <a:srgbClr val="5E5E5E"/>
                </a:solidFill>
                <a:latin typeface="Arial"/>
                <a:cs typeface="Arial"/>
              </a:rPr>
              <a:t> </a:t>
            </a:r>
            <a:r>
              <a:rPr sz="2109" spc="-7" dirty="0">
                <a:solidFill>
                  <a:srgbClr val="5E5E5E"/>
                </a:solidFill>
                <a:latin typeface="Arial"/>
                <a:cs typeface="Arial"/>
              </a:rPr>
              <a:t>information </a:t>
            </a:r>
            <a:r>
              <a:rPr sz="2109" dirty="0">
                <a:solidFill>
                  <a:srgbClr val="5E5E5E"/>
                </a:solidFill>
                <a:latin typeface="Arial"/>
                <a:cs typeface="Arial"/>
              </a:rPr>
              <a:t>from</a:t>
            </a:r>
            <a:r>
              <a:rPr sz="2109" spc="-127" dirty="0">
                <a:solidFill>
                  <a:srgbClr val="5E5E5E"/>
                </a:solidFill>
                <a:latin typeface="Arial"/>
                <a:cs typeface="Arial"/>
              </a:rPr>
              <a:t> </a:t>
            </a:r>
            <a:r>
              <a:rPr sz="2109" dirty="0">
                <a:solidFill>
                  <a:srgbClr val="5E5E5E"/>
                </a:solidFill>
                <a:latin typeface="Arial"/>
                <a:cs typeface="Arial"/>
              </a:rPr>
              <a:t>external</a:t>
            </a:r>
            <a:r>
              <a:rPr sz="2109" spc="63" dirty="0">
                <a:solidFill>
                  <a:srgbClr val="5E5E5E"/>
                </a:solidFill>
                <a:latin typeface="Arial"/>
                <a:cs typeface="Arial"/>
              </a:rPr>
              <a:t> </a:t>
            </a:r>
            <a:r>
              <a:rPr sz="2109" dirty="0">
                <a:solidFill>
                  <a:srgbClr val="5E5E5E"/>
                </a:solidFill>
                <a:latin typeface="Arial"/>
                <a:cs typeface="Arial"/>
              </a:rPr>
              <a:t>sources</a:t>
            </a:r>
            <a:r>
              <a:rPr sz="2109" spc="18" dirty="0">
                <a:solidFill>
                  <a:srgbClr val="5E5E5E"/>
                </a:solidFill>
                <a:latin typeface="Arial"/>
                <a:cs typeface="Arial"/>
              </a:rPr>
              <a:t> </a:t>
            </a:r>
            <a:r>
              <a:rPr sz="2109" dirty="0">
                <a:solidFill>
                  <a:srgbClr val="5E5E5E"/>
                </a:solidFill>
                <a:latin typeface="Arial"/>
                <a:cs typeface="Arial"/>
              </a:rPr>
              <a:t>such</a:t>
            </a:r>
            <a:r>
              <a:rPr sz="2109" spc="7" dirty="0">
                <a:solidFill>
                  <a:srgbClr val="5E5E5E"/>
                </a:solidFill>
                <a:latin typeface="Arial"/>
                <a:cs typeface="Arial"/>
              </a:rPr>
              <a:t> </a:t>
            </a:r>
            <a:r>
              <a:rPr sz="2109" dirty="0">
                <a:solidFill>
                  <a:srgbClr val="5E5E5E"/>
                </a:solidFill>
                <a:latin typeface="Arial"/>
                <a:cs typeface="Arial"/>
              </a:rPr>
              <a:t>as</a:t>
            </a:r>
            <a:r>
              <a:rPr sz="2109" spc="-109" dirty="0">
                <a:solidFill>
                  <a:srgbClr val="5E5E5E"/>
                </a:solidFill>
                <a:latin typeface="Arial"/>
                <a:cs typeface="Arial"/>
              </a:rPr>
              <a:t> </a:t>
            </a:r>
            <a:r>
              <a:rPr sz="2109" dirty="0">
                <a:solidFill>
                  <a:srgbClr val="5E5E5E"/>
                </a:solidFill>
                <a:latin typeface="Arial"/>
                <a:cs typeface="Arial"/>
              </a:rPr>
              <a:t>knowledge</a:t>
            </a:r>
            <a:r>
              <a:rPr sz="2109" spc="4" dirty="0">
                <a:solidFill>
                  <a:srgbClr val="5E5E5E"/>
                </a:solidFill>
                <a:latin typeface="Arial"/>
                <a:cs typeface="Arial"/>
              </a:rPr>
              <a:t> </a:t>
            </a:r>
            <a:r>
              <a:rPr sz="2109" dirty="0">
                <a:solidFill>
                  <a:srgbClr val="5E5E5E"/>
                </a:solidFill>
                <a:latin typeface="Arial"/>
                <a:cs typeface="Arial"/>
              </a:rPr>
              <a:t>bases</a:t>
            </a:r>
            <a:r>
              <a:rPr sz="2109" spc="-74" dirty="0">
                <a:solidFill>
                  <a:srgbClr val="5E5E5E"/>
                </a:solidFill>
                <a:latin typeface="Arial"/>
                <a:cs typeface="Arial"/>
              </a:rPr>
              <a:t> </a:t>
            </a:r>
            <a:r>
              <a:rPr sz="2109" spc="-18" dirty="0">
                <a:solidFill>
                  <a:srgbClr val="5E5E5E"/>
                </a:solidFill>
                <a:latin typeface="Arial"/>
                <a:cs typeface="Arial"/>
              </a:rPr>
              <a:t>or </a:t>
            </a:r>
            <a:r>
              <a:rPr sz="2109" spc="-7" dirty="0">
                <a:solidFill>
                  <a:srgbClr val="5E5E5E"/>
                </a:solidFill>
                <a:latin typeface="Arial"/>
                <a:cs typeface="Arial"/>
              </a:rPr>
              <a:t>environments.</a:t>
            </a:r>
            <a:endParaRPr sz="2109">
              <a:latin typeface="Arial"/>
              <a:cs typeface="Arial"/>
            </a:endParaRPr>
          </a:p>
          <a:p>
            <a:pPr marL="316993" marR="279489" indent="-308509">
              <a:lnSpc>
                <a:spcPct val="86900"/>
              </a:lnSpc>
              <a:spcBef>
                <a:spcPts val="1543"/>
              </a:spcBef>
              <a:buClr>
                <a:srgbClr val="7570FF"/>
              </a:buClr>
              <a:buChar char="•"/>
              <a:tabLst>
                <a:tab pos="316993" algn="l"/>
              </a:tabLst>
            </a:pPr>
            <a:r>
              <a:rPr sz="2355" dirty="0">
                <a:solidFill>
                  <a:srgbClr val="5E5E5E"/>
                </a:solidFill>
                <a:latin typeface="Arial"/>
                <a:cs typeface="Arial"/>
              </a:rPr>
              <a:t>ReAct</a:t>
            </a:r>
            <a:r>
              <a:rPr sz="2355" spc="70" dirty="0">
                <a:solidFill>
                  <a:srgbClr val="5E5E5E"/>
                </a:solidFill>
                <a:latin typeface="Arial"/>
                <a:cs typeface="Arial"/>
              </a:rPr>
              <a:t> </a:t>
            </a:r>
            <a:r>
              <a:rPr sz="2355" dirty="0">
                <a:solidFill>
                  <a:srgbClr val="5E5E5E"/>
                </a:solidFill>
                <a:latin typeface="Arial"/>
                <a:cs typeface="Arial"/>
              </a:rPr>
              <a:t>allows</a:t>
            </a:r>
            <a:r>
              <a:rPr sz="2355" spc="21" dirty="0">
                <a:solidFill>
                  <a:srgbClr val="5E5E5E"/>
                </a:solidFill>
                <a:latin typeface="Arial"/>
                <a:cs typeface="Arial"/>
              </a:rPr>
              <a:t> </a:t>
            </a:r>
            <a:r>
              <a:rPr sz="2355" dirty="0">
                <a:solidFill>
                  <a:srgbClr val="5E5E5E"/>
                </a:solidFill>
                <a:latin typeface="Arial"/>
                <a:cs typeface="Arial"/>
              </a:rPr>
              <a:t>LLMs</a:t>
            </a:r>
            <a:r>
              <a:rPr sz="2355" spc="70" dirty="0">
                <a:solidFill>
                  <a:srgbClr val="5E5E5E"/>
                </a:solidFill>
                <a:latin typeface="Arial"/>
                <a:cs typeface="Arial"/>
              </a:rPr>
              <a:t> </a:t>
            </a:r>
            <a:r>
              <a:rPr sz="2355" dirty="0">
                <a:solidFill>
                  <a:srgbClr val="5E5E5E"/>
                </a:solidFill>
                <a:latin typeface="Arial"/>
                <a:cs typeface="Arial"/>
              </a:rPr>
              <a:t>to</a:t>
            </a:r>
            <a:r>
              <a:rPr sz="2355" spc="39" dirty="0">
                <a:solidFill>
                  <a:srgbClr val="5E5E5E"/>
                </a:solidFill>
                <a:latin typeface="Arial"/>
                <a:cs typeface="Arial"/>
              </a:rPr>
              <a:t> </a:t>
            </a:r>
            <a:r>
              <a:rPr sz="2355" dirty="0">
                <a:solidFill>
                  <a:srgbClr val="5E5E5E"/>
                </a:solidFill>
                <a:latin typeface="Arial"/>
                <a:cs typeface="Arial"/>
              </a:rPr>
              <a:t>interact</a:t>
            </a:r>
            <a:r>
              <a:rPr sz="2355" spc="28" dirty="0">
                <a:solidFill>
                  <a:srgbClr val="5E5E5E"/>
                </a:solidFill>
                <a:latin typeface="Arial"/>
                <a:cs typeface="Arial"/>
              </a:rPr>
              <a:t> </a:t>
            </a:r>
            <a:r>
              <a:rPr sz="2355" dirty="0">
                <a:solidFill>
                  <a:srgbClr val="5E5E5E"/>
                </a:solidFill>
                <a:latin typeface="Arial"/>
                <a:cs typeface="Arial"/>
              </a:rPr>
              <a:t>with</a:t>
            </a:r>
            <a:r>
              <a:rPr sz="2355" spc="-11" dirty="0">
                <a:solidFill>
                  <a:srgbClr val="5E5E5E"/>
                </a:solidFill>
                <a:latin typeface="Arial"/>
                <a:cs typeface="Arial"/>
              </a:rPr>
              <a:t> </a:t>
            </a:r>
            <a:r>
              <a:rPr sz="2355" dirty="0">
                <a:solidFill>
                  <a:srgbClr val="5E5E5E"/>
                </a:solidFill>
                <a:latin typeface="Arial"/>
                <a:cs typeface="Arial"/>
              </a:rPr>
              <a:t>external</a:t>
            </a:r>
            <a:r>
              <a:rPr sz="2355" spc="95" dirty="0">
                <a:solidFill>
                  <a:srgbClr val="5E5E5E"/>
                </a:solidFill>
                <a:latin typeface="Arial"/>
                <a:cs typeface="Arial"/>
              </a:rPr>
              <a:t> </a:t>
            </a:r>
            <a:r>
              <a:rPr sz="2355" dirty="0">
                <a:solidFill>
                  <a:srgbClr val="5E5E5E"/>
                </a:solidFill>
                <a:latin typeface="Arial"/>
                <a:cs typeface="Arial"/>
              </a:rPr>
              <a:t>tools</a:t>
            </a:r>
            <a:r>
              <a:rPr sz="2355" spc="18" dirty="0">
                <a:solidFill>
                  <a:srgbClr val="5E5E5E"/>
                </a:solidFill>
                <a:latin typeface="Arial"/>
                <a:cs typeface="Arial"/>
              </a:rPr>
              <a:t> </a:t>
            </a:r>
            <a:r>
              <a:rPr sz="2355" spc="-18" dirty="0">
                <a:solidFill>
                  <a:srgbClr val="5E5E5E"/>
                </a:solidFill>
                <a:latin typeface="Arial"/>
                <a:cs typeface="Arial"/>
              </a:rPr>
              <a:t>to </a:t>
            </a:r>
            <a:r>
              <a:rPr sz="2355" dirty="0">
                <a:solidFill>
                  <a:srgbClr val="5E5E5E"/>
                </a:solidFill>
                <a:latin typeface="Arial"/>
                <a:cs typeface="Arial"/>
              </a:rPr>
              <a:t>retrieve</a:t>
            </a:r>
            <a:r>
              <a:rPr sz="2355" spc="77" dirty="0">
                <a:solidFill>
                  <a:srgbClr val="5E5E5E"/>
                </a:solidFill>
                <a:latin typeface="Arial"/>
                <a:cs typeface="Arial"/>
              </a:rPr>
              <a:t> </a:t>
            </a:r>
            <a:r>
              <a:rPr sz="2355" dirty="0">
                <a:solidFill>
                  <a:srgbClr val="5E5E5E"/>
                </a:solidFill>
                <a:latin typeface="Arial"/>
                <a:cs typeface="Arial"/>
              </a:rPr>
              <a:t>additional</a:t>
            </a:r>
            <a:r>
              <a:rPr sz="2355" spc="80" dirty="0">
                <a:solidFill>
                  <a:srgbClr val="5E5E5E"/>
                </a:solidFill>
                <a:latin typeface="Arial"/>
                <a:cs typeface="Arial"/>
              </a:rPr>
              <a:t> </a:t>
            </a:r>
            <a:r>
              <a:rPr sz="2355" dirty="0">
                <a:solidFill>
                  <a:srgbClr val="5E5E5E"/>
                </a:solidFill>
                <a:latin typeface="Arial"/>
                <a:cs typeface="Arial"/>
              </a:rPr>
              <a:t>information</a:t>
            </a:r>
            <a:r>
              <a:rPr sz="2355" spc="63" dirty="0">
                <a:solidFill>
                  <a:srgbClr val="5E5E5E"/>
                </a:solidFill>
                <a:latin typeface="Arial"/>
                <a:cs typeface="Arial"/>
              </a:rPr>
              <a:t> </a:t>
            </a:r>
            <a:r>
              <a:rPr sz="2355" dirty="0">
                <a:solidFill>
                  <a:srgbClr val="5E5E5E"/>
                </a:solidFill>
                <a:latin typeface="Arial"/>
                <a:cs typeface="Arial"/>
              </a:rPr>
              <a:t>that</a:t>
            </a:r>
            <a:r>
              <a:rPr sz="2355" spc="42" dirty="0">
                <a:solidFill>
                  <a:srgbClr val="5E5E5E"/>
                </a:solidFill>
                <a:latin typeface="Arial"/>
                <a:cs typeface="Arial"/>
              </a:rPr>
              <a:t> </a:t>
            </a:r>
            <a:r>
              <a:rPr sz="2355" dirty="0">
                <a:solidFill>
                  <a:srgbClr val="5E5E5E"/>
                </a:solidFill>
                <a:latin typeface="Arial"/>
                <a:cs typeface="Arial"/>
              </a:rPr>
              <a:t>leads</a:t>
            </a:r>
            <a:r>
              <a:rPr sz="2355" spc="95" dirty="0">
                <a:solidFill>
                  <a:srgbClr val="5E5E5E"/>
                </a:solidFill>
                <a:latin typeface="Arial"/>
                <a:cs typeface="Arial"/>
              </a:rPr>
              <a:t> </a:t>
            </a:r>
            <a:r>
              <a:rPr sz="2355" dirty="0">
                <a:solidFill>
                  <a:srgbClr val="5E5E5E"/>
                </a:solidFill>
                <a:latin typeface="Arial"/>
                <a:cs typeface="Arial"/>
              </a:rPr>
              <a:t>to</a:t>
            </a:r>
            <a:r>
              <a:rPr sz="2355" spc="18" dirty="0">
                <a:solidFill>
                  <a:srgbClr val="5E5E5E"/>
                </a:solidFill>
                <a:latin typeface="Arial"/>
                <a:cs typeface="Arial"/>
              </a:rPr>
              <a:t> </a:t>
            </a:r>
            <a:r>
              <a:rPr sz="2355" dirty="0">
                <a:solidFill>
                  <a:srgbClr val="5E5E5E"/>
                </a:solidFill>
                <a:latin typeface="Arial"/>
                <a:cs typeface="Arial"/>
              </a:rPr>
              <a:t>more</a:t>
            </a:r>
            <a:r>
              <a:rPr sz="2355" spc="70" dirty="0">
                <a:solidFill>
                  <a:srgbClr val="5E5E5E"/>
                </a:solidFill>
                <a:latin typeface="Arial"/>
                <a:cs typeface="Arial"/>
              </a:rPr>
              <a:t> </a:t>
            </a:r>
            <a:r>
              <a:rPr sz="2355" spc="-7" dirty="0">
                <a:solidFill>
                  <a:srgbClr val="5E5E5E"/>
                </a:solidFill>
                <a:latin typeface="Arial"/>
                <a:cs typeface="Arial"/>
              </a:rPr>
              <a:t>reliable </a:t>
            </a:r>
            <a:r>
              <a:rPr sz="2355" dirty="0">
                <a:solidFill>
                  <a:srgbClr val="5E5E5E"/>
                </a:solidFill>
                <a:latin typeface="Arial"/>
                <a:cs typeface="Arial"/>
              </a:rPr>
              <a:t>and</a:t>
            </a:r>
            <a:r>
              <a:rPr sz="2355" spc="49" dirty="0">
                <a:solidFill>
                  <a:srgbClr val="5E5E5E"/>
                </a:solidFill>
                <a:latin typeface="Arial"/>
                <a:cs typeface="Arial"/>
              </a:rPr>
              <a:t> </a:t>
            </a:r>
            <a:r>
              <a:rPr sz="2355" dirty="0">
                <a:solidFill>
                  <a:srgbClr val="5E5E5E"/>
                </a:solidFill>
                <a:latin typeface="Arial"/>
                <a:cs typeface="Arial"/>
              </a:rPr>
              <a:t>factual</a:t>
            </a:r>
            <a:r>
              <a:rPr sz="2355" spc="11" dirty="0">
                <a:solidFill>
                  <a:srgbClr val="5E5E5E"/>
                </a:solidFill>
                <a:latin typeface="Arial"/>
                <a:cs typeface="Arial"/>
              </a:rPr>
              <a:t> </a:t>
            </a:r>
            <a:r>
              <a:rPr sz="2355" spc="-7" dirty="0">
                <a:solidFill>
                  <a:srgbClr val="5E5E5E"/>
                </a:solidFill>
                <a:latin typeface="Arial"/>
                <a:cs typeface="Arial"/>
              </a:rPr>
              <a:t>responses</a:t>
            </a:r>
            <a:endParaRPr sz="2355">
              <a:latin typeface="Arial"/>
              <a:cs typeface="Arial"/>
            </a:endParaRPr>
          </a:p>
        </p:txBody>
      </p:sp>
      <p:sp>
        <p:nvSpPr>
          <p:cNvPr id="4" name="TextBox 3">
            <a:extLst>
              <a:ext uri="{FF2B5EF4-FFF2-40B4-BE49-F238E27FC236}">
                <a16:creationId xmlns:a16="http://schemas.microsoft.com/office/drawing/2014/main" id="{996CCFC7-9D71-A193-5F37-DB09D4A8F5F6}"/>
              </a:ext>
            </a:extLst>
          </p:cNvPr>
          <p:cNvSpPr txBox="1"/>
          <p:nvPr/>
        </p:nvSpPr>
        <p:spPr>
          <a:xfrm>
            <a:off x="575890" y="5486400"/>
            <a:ext cx="7924800" cy="461665"/>
          </a:xfrm>
          <a:prstGeom prst="rect">
            <a:avLst/>
          </a:prstGeom>
          <a:noFill/>
        </p:spPr>
        <p:txBody>
          <a:bodyPr wrap="square" rtlCol="0">
            <a:spAutoFit/>
          </a:bodyPr>
          <a:lstStyle/>
          <a:p>
            <a:r>
              <a:rPr lang="en-US" sz="1200" b="0" i="0" u="none" strike="noStrike" dirty="0">
                <a:solidFill>
                  <a:srgbClr val="222222"/>
                </a:solidFill>
                <a:effectLst/>
                <a:latin typeface="Arial" panose="020B0604020202020204" pitchFamily="34" charset="0"/>
              </a:rPr>
              <a:t>Yao, S., Zhao, J., Yu, D., Du, N., </a:t>
            </a:r>
            <a:r>
              <a:rPr lang="en-US" sz="1200" b="0" i="0" u="none" strike="noStrike" dirty="0" err="1">
                <a:solidFill>
                  <a:srgbClr val="222222"/>
                </a:solidFill>
                <a:effectLst/>
                <a:latin typeface="Arial" panose="020B0604020202020204" pitchFamily="34" charset="0"/>
              </a:rPr>
              <a:t>Shafran</a:t>
            </a:r>
            <a:r>
              <a:rPr lang="en-US" sz="1200" b="0" i="0" u="none" strike="noStrike" dirty="0">
                <a:solidFill>
                  <a:srgbClr val="222222"/>
                </a:solidFill>
                <a:effectLst/>
                <a:latin typeface="Arial" panose="020B0604020202020204" pitchFamily="34" charset="0"/>
              </a:rPr>
              <a:t>, I., Narasimhan, K., &amp; Cao, Y. (2022). </a:t>
            </a:r>
            <a:r>
              <a:rPr lang="en-US" sz="1200" b="0" i="0" u="none" strike="noStrike" dirty="0" err="1">
                <a:solidFill>
                  <a:srgbClr val="222222"/>
                </a:solidFill>
                <a:effectLst/>
                <a:latin typeface="Arial" panose="020B0604020202020204" pitchFamily="34" charset="0"/>
              </a:rPr>
              <a:t>ReAct</a:t>
            </a:r>
            <a:r>
              <a:rPr lang="en-US" sz="1200" b="0" i="0" u="none" strike="noStrike" dirty="0">
                <a:solidFill>
                  <a:srgbClr val="222222"/>
                </a:solidFill>
                <a:effectLst/>
                <a:latin typeface="Arial" panose="020B0604020202020204" pitchFamily="34" charset="0"/>
              </a:rPr>
              <a:t>: Synergizing reasoning and acting in language models. </a:t>
            </a:r>
            <a:r>
              <a:rPr lang="en-US" sz="1200" b="0" i="1" u="none" strike="noStrike" dirty="0" err="1">
                <a:solidFill>
                  <a:srgbClr val="222222"/>
                </a:solidFill>
                <a:effectLst/>
                <a:latin typeface="Arial" panose="020B0604020202020204" pitchFamily="34" charset="0"/>
              </a:rPr>
              <a:t>arXiv</a:t>
            </a:r>
            <a:r>
              <a:rPr lang="en-US" sz="1200" b="0" i="1" u="none" strike="noStrike" dirty="0">
                <a:solidFill>
                  <a:srgbClr val="222222"/>
                </a:solidFill>
                <a:effectLst/>
                <a:latin typeface="Arial" panose="020B0604020202020204" pitchFamily="34" charset="0"/>
              </a:rPr>
              <a:t> preprint arXiv:2210.03629</a:t>
            </a:r>
            <a:r>
              <a:rPr lang="en-US" sz="1200" b="0" i="0" u="none" strike="noStrike" dirty="0">
                <a:solidFill>
                  <a:srgbClr val="222222"/>
                </a:solidFill>
                <a:effectLst/>
                <a:latin typeface="Arial" panose="020B0604020202020204" pitchFamily="34" charset="0"/>
              </a:rPr>
              <a:t>.</a:t>
            </a:r>
            <a:endParaRPr lang="en-US" sz="1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48" y="660382"/>
            <a:ext cx="2663651"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39" dirty="0">
                <a:solidFill>
                  <a:srgbClr val="FF0000"/>
                </a:solidFill>
              </a:rPr>
              <a:t>ReAct</a:t>
            </a:r>
          </a:p>
        </p:txBody>
      </p:sp>
      <p:pic>
        <p:nvPicPr>
          <p:cNvPr id="3" name="object 3"/>
          <p:cNvPicPr/>
          <p:nvPr/>
        </p:nvPicPr>
        <p:blipFill>
          <a:blip r:embed="rId2" cstate="print"/>
          <a:stretch>
            <a:fillRect/>
          </a:stretch>
        </p:blipFill>
        <p:spPr>
          <a:xfrm>
            <a:off x="421928" y="1835498"/>
            <a:ext cx="4112121" cy="3449895"/>
          </a:xfrm>
          <a:prstGeom prst="rect">
            <a:avLst/>
          </a:prstGeom>
        </p:spPr>
      </p:pic>
      <p:pic>
        <p:nvPicPr>
          <p:cNvPr id="4" name="object 4"/>
          <p:cNvPicPr/>
          <p:nvPr/>
        </p:nvPicPr>
        <p:blipFill>
          <a:blip r:embed="rId3" cstate="print"/>
          <a:stretch>
            <a:fillRect/>
          </a:stretch>
        </p:blipFill>
        <p:spPr>
          <a:xfrm>
            <a:off x="4694783" y="1802011"/>
            <a:ext cx="4058543" cy="3469987"/>
          </a:xfrm>
          <a:prstGeom prst="rect">
            <a:avLst/>
          </a:prstGeom>
        </p:spPr>
      </p:pic>
      <p:sp>
        <p:nvSpPr>
          <p:cNvPr id="5" name="object 5"/>
          <p:cNvSpPr txBox="1"/>
          <p:nvPr/>
        </p:nvSpPr>
        <p:spPr>
          <a:xfrm>
            <a:off x="728885" y="6018609"/>
            <a:ext cx="4484489" cy="179009"/>
          </a:xfrm>
          <a:prstGeom prst="rect">
            <a:avLst/>
          </a:prstGeom>
        </p:spPr>
        <p:txBody>
          <a:bodyPr vert="horz" wrap="square" lIns="0" tIns="11162" rIns="0" bIns="0" rtlCol="0">
            <a:spAutoFit/>
          </a:bodyPr>
          <a:lstStyle/>
          <a:p>
            <a:pPr marL="8929">
              <a:spcBef>
                <a:spcPts val="88"/>
              </a:spcBef>
            </a:pPr>
            <a:r>
              <a:rPr sz="1090" i="1" dirty="0">
                <a:solidFill>
                  <a:srgbClr val="5E5E5E"/>
                </a:solidFill>
                <a:latin typeface="Arial"/>
                <a:cs typeface="Arial"/>
              </a:rPr>
              <a:t>Source:</a:t>
            </a:r>
            <a:r>
              <a:rPr sz="1090" i="1" spc="60" dirty="0">
                <a:solidFill>
                  <a:srgbClr val="5E5E5E"/>
                </a:solidFill>
                <a:latin typeface="Arial"/>
                <a:cs typeface="Arial"/>
              </a:rPr>
              <a:t> </a:t>
            </a:r>
            <a:r>
              <a:rPr sz="1090" i="1" u="heavy" dirty="0">
                <a:solidFill>
                  <a:srgbClr val="5E5E5E"/>
                </a:solidFill>
                <a:uFill>
                  <a:solidFill>
                    <a:srgbClr val="5E5E5E"/>
                  </a:solidFill>
                </a:uFill>
                <a:latin typeface="Arial"/>
                <a:cs typeface="Arial"/>
              </a:rPr>
              <a:t>ReAct:</a:t>
            </a:r>
            <a:r>
              <a:rPr sz="1090" i="1" u="heavy" spc="190"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Synergizing</a:t>
            </a:r>
            <a:r>
              <a:rPr sz="1090" i="1" u="heavy" spc="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Reasoning</a:t>
            </a:r>
            <a:r>
              <a:rPr sz="1090" i="1" u="heavy" spc="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and</a:t>
            </a:r>
            <a:r>
              <a:rPr sz="1090" i="1" u="heavy" spc="-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Acting</a:t>
            </a:r>
            <a:r>
              <a:rPr sz="1090" i="1" u="heavy" spc="67"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in</a:t>
            </a:r>
            <a:r>
              <a:rPr sz="1090" i="1" u="heavy" spc="60" dirty="0">
                <a:solidFill>
                  <a:srgbClr val="5E5E5E"/>
                </a:solidFill>
                <a:uFill>
                  <a:solidFill>
                    <a:srgbClr val="5E5E5E"/>
                  </a:solidFill>
                </a:uFill>
                <a:latin typeface="Arial"/>
                <a:cs typeface="Arial"/>
              </a:rPr>
              <a:t> </a:t>
            </a:r>
            <a:r>
              <a:rPr sz="1090" i="1" u="heavy" dirty="0">
                <a:solidFill>
                  <a:srgbClr val="5E5E5E"/>
                </a:solidFill>
                <a:uFill>
                  <a:solidFill>
                    <a:srgbClr val="5E5E5E"/>
                  </a:solidFill>
                </a:uFill>
                <a:latin typeface="Arial"/>
                <a:cs typeface="Arial"/>
              </a:rPr>
              <a:t>Language</a:t>
            </a:r>
            <a:r>
              <a:rPr sz="1090" i="1" u="heavy" spc="-4" dirty="0">
                <a:solidFill>
                  <a:srgbClr val="5E5E5E"/>
                </a:solidFill>
                <a:uFill>
                  <a:solidFill>
                    <a:srgbClr val="5E5E5E"/>
                  </a:solidFill>
                </a:uFill>
                <a:latin typeface="Arial"/>
                <a:cs typeface="Arial"/>
              </a:rPr>
              <a:t> </a:t>
            </a:r>
            <a:r>
              <a:rPr sz="1090" i="1" u="heavy" spc="-7" dirty="0">
                <a:solidFill>
                  <a:srgbClr val="5E5E5E"/>
                </a:solidFill>
                <a:uFill>
                  <a:solidFill>
                    <a:srgbClr val="5E5E5E"/>
                  </a:solidFill>
                </a:uFill>
                <a:latin typeface="Arial"/>
                <a:cs typeface="Arial"/>
              </a:rPr>
              <a:t>Models</a:t>
            </a:r>
            <a:endParaRPr sz="1090" dirty="0">
              <a:latin typeface="Arial"/>
              <a:cs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8" y="250526"/>
            <a:ext cx="7222331" cy="688831"/>
          </a:xfrm>
          <a:prstGeom prst="rect">
            <a:avLst/>
          </a:prstGeom>
        </p:spPr>
        <p:txBody>
          <a:bodyPr vert="horz" wrap="square" lIns="0" tIns="11609" rIns="0" bIns="0" numCol="1" rtlCol="0" anchor="ctr" anchorCtr="0" compatLnSpc="1">
            <a:prstTxWarp prst="textNoShape">
              <a:avLst/>
            </a:prstTxWarp>
            <a:spAutoFit/>
          </a:bodyPr>
          <a:lstStyle/>
          <a:p>
            <a:pPr marL="2232">
              <a:spcBef>
                <a:spcPts val="91"/>
              </a:spcBef>
            </a:pPr>
            <a:r>
              <a:rPr dirty="0">
                <a:solidFill>
                  <a:srgbClr val="FF0000"/>
                </a:solidFill>
              </a:rPr>
              <a:t>Directional</a:t>
            </a:r>
            <a:r>
              <a:rPr spc="-137" dirty="0">
                <a:solidFill>
                  <a:srgbClr val="FF0000"/>
                </a:solidFill>
              </a:rPr>
              <a:t> </a:t>
            </a:r>
            <a:r>
              <a:rPr dirty="0">
                <a:solidFill>
                  <a:srgbClr val="FF0000"/>
                </a:solidFill>
              </a:rPr>
              <a:t>Stimulus</a:t>
            </a:r>
            <a:r>
              <a:rPr spc="-60" dirty="0">
                <a:solidFill>
                  <a:srgbClr val="FF0000"/>
                </a:solidFill>
              </a:rPr>
              <a:t> </a:t>
            </a:r>
            <a:r>
              <a:rPr spc="-7" dirty="0">
                <a:solidFill>
                  <a:srgbClr val="FF0000"/>
                </a:solidFill>
              </a:rPr>
              <a:t>Prompting</a:t>
            </a:r>
          </a:p>
        </p:txBody>
      </p:sp>
      <p:sp>
        <p:nvSpPr>
          <p:cNvPr id="3" name="object 3"/>
          <p:cNvSpPr txBox="1"/>
          <p:nvPr/>
        </p:nvSpPr>
        <p:spPr>
          <a:xfrm>
            <a:off x="455860" y="1312887"/>
            <a:ext cx="7488882" cy="1219133"/>
          </a:xfrm>
          <a:prstGeom prst="rect">
            <a:avLst/>
          </a:prstGeom>
        </p:spPr>
        <p:txBody>
          <a:bodyPr vert="horz" wrap="square" lIns="0" tIns="4018" rIns="0" bIns="0" rtlCol="0">
            <a:spAutoFit/>
          </a:bodyPr>
          <a:lstStyle/>
          <a:p>
            <a:pPr marL="330387" marR="285293" indent="-321903">
              <a:lnSpc>
                <a:spcPct val="102400"/>
              </a:lnSpc>
              <a:spcBef>
                <a:spcPts val="32"/>
              </a:spcBef>
              <a:buChar char="•"/>
              <a:tabLst>
                <a:tab pos="330387" algn="l"/>
              </a:tabLst>
            </a:pPr>
            <a:r>
              <a:rPr sz="1934" dirty="0">
                <a:solidFill>
                  <a:srgbClr val="334154"/>
                </a:solidFill>
                <a:latin typeface="Arial"/>
                <a:cs typeface="Arial"/>
              </a:rPr>
              <a:t>Prompting</a:t>
            </a:r>
            <a:r>
              <a:rPr sz="1934" spc="116" dirty="0">
                <a:solidFill>
                  <a:srgbClr val="334154"/>
                </a:solidFill>
                <a:latin typeface="Arial"/>
                <a:cs typeface="Arial"/>
              </a:rPr>
              <a:t> </a:t>
            </a:r>
            <a:r>
              <a:rPr sz="1934" dirty="0">
                <a:solidFill>
                  <a:srgbClr val="334154"/>
                </a:solidFill>
                <a:latin typeface="Arial"/>
                <a:cs typeface="Arial"/>
              </a:rPr>
              <a:t>technique</a:t>
            </a:r>
            <a:r>
              <a:rPr sz="1934" spc="67" dirty="0">
                <a:solidFill>
                  <a:srgbClr val="334154"/>
                </a:solidFill>
                <a:latin typeface="Arial"/>
                <a:cs typeface="Arial"/>
              </a:rPr>
              <a:t> </a:t>
            </a:r>
            <a:r>
              <a:rPr sz="1934" dirty="0">
                <a:solidFill>
                  <a:srgbClr val="334154"/>
                </a:solidFill>
                <a:latin typeface="Arial"/>
                <a:cs typeface="Arial"/>
              </a:rPr>
              <a:t>to</a:t>
            </a:r>
            <a:r>
              <a:rPr sz="1934" spc="67" dirty="0">
                <a:solidFill>
                  <a:srgbClr val="334154"/>
                </a:solidFill>
                <a:latin typeface="Arial"/>
                <a:cs typeface="Arial"/>
              </a:rPr>
              <a:t> </a:t>
            </a:r>
            <a:r>
              <a:rPr sz="1934" dirty="0">
                <a:solidFill>
                  <a:srgbClr val="334154"/>
                </a:solidFill>
                <a:latin typeface="Arial"/>
                <a:cs typeface="Arial"/>
              </a:rPr>
              <a:t>better</a:t>
            </a:r>
            <a:r>
              <a:rPr sz="1934" spc="137" dirty="0">
                <a:solidFill>
                  <a:srgbClr val="334154"/>
                </a:solidFill>
                <a:latin typeface="Arial"/>
                <a:cs typeface="Arial"/>
              </a:rPr>
              <a:t> </a:t>
            </a:r>
            <a:r>
              <a:rPr sz="1934" dirty="0">
                <a:solidFill>
                  <a:srgbClr val="334154"/>
                </a:solidFill>
                <a:latin typeface="Arial"/>
                <a:cs typeface="Arial"/>
              </a:rPr>
              <a:t>guide</a:t>
            </a:r>
            <a:r>
              <a:rPr sz="1934" spc="70" dirty="0">
                <a:solidFill>
                  <a:srgbClr val="334154"/>
                </a:solidFill>
                <a:latin typeface="Arial"/>
                <a:cs typeface="Arial"/>
              </a:rPr>
              <a:t> </a:t>
            </a:r>
            <a:r>
              <a:rPr sz="1934" dirty="0">
                <a:solidFill>
                  <a:srgbClr val="334154"/>
                </a:solidFill>
                <a:latin typeface="Arial"/>
                <a:cs typeface="Arial"/>
              </a:rPr>
              <a:t>the</a:t>
            </a:r>
            <a:r>
              <a:rPr sz="1934" spc="14" dirty="0">
                <a:solidFill>
                  <a:srgbClr val="334154"/>
                </a:solidFill>
                <a:latin typeface="Arial"/>
                <a:cs typeface="Arial"/>
              </a:rPr>
              <a:t> </a:t>
            </a:r>
            <a:r>
              <a:rPr sz="1934" dirty="0">
                <a:solidFill>
                  <a:srgbClr val="334154"/>
                </a:solidFill>
                <a:latin typeface="Arial"/>
                <a:cs typeface="Arial"/>
              </a:rPr>
              <a:t>LLM</a:t>
            </a:r>
            <a:r>
              <a:rPr sz="1934" spc="4" dirty="0">
                <a:solidFill>
                  <a:srgbClr val="334154"/>
                </a:solidFill>
                <a:latin typeface="Arial"/>
                <a:cs typeface="Arial"/>
              </a:rPr>
              <a:t> </a:t>
            </a:r>
            <a:r>
              <a:rPr sz="1934" dirty="0">
                <a:solidFill>
                  <a:srgbClr val="334154"/>
                </a:solidFill>
                <a:latin typeface="Arial"/>
                <a:cs typeface="Arial"/>
              </a:rPr>
              <a:t>in</a:t>
            </a:r>
            <a:r>
              <a:rPr sz="1934" spc="123" dirty="0">
                <a:solidFill>
                  <a:srgbClr val="334154"/>
                </a:solidFill>
                <a:latin typeface="Arial"/>
                <a:cs typeface="Arial"/>
              </a:rPr>
              <a:t> </a:t>
            </a:r>
            <a:r>
              <a:rPr sz="1934" dirty="0">
                <a:solidFill>
                  <a:srgbClr val="334154"/>
                </a:solidFill>
                <a:latin typeface="Arial"/>
                <a:cs typeface="Arial"/>
              </a:rPr>
              <a:t>generating</a:t>
            </a:r>
            <a:r>
              <a:rPr sz="1934" spc="229" dirty="0">
                <a:solidFill>
                  <a:srgbClr val="334154"/>
                </a:solidFill>
                <a:latin typeface="Arial"/>
                <a:cs typeface="Arial"/>
              </a:rPr>
              <a:t> </a:t>
            </a:r>
            <a:r>
              <a:rPr sz="1934" spc="-18" dirty="0">
                <a:solidFill>
                  <a:srgbClr val="334154"/>
                </a:solidFill>
                <a:latin typeface="Arial"/>
                <a:cs typeface="Arial"/>
              </a:rPr>
              <a:t>the </a:t>
            </a:r>
            <a:r>
              <a:rPr sz="1934" dirty="0">
                <a:solidFill>
                  <a:srgbClr val="334154"/>
                </a:solidFill>
                <a:latin typeface="Arial"/>
                <a:cs typeface="Arial"/>
              </a:rPr>
              <a:t>desired</a:t>
            </a:r>
            <a:r>
              <a:rPr sz="1934" spc="112" dirty="0">
                <a:solidFill>
                  <a:srgbClr val="334154"/>
                </a:solidFill>
                <a:latin typeface="Arial"/>
                <a:cs typeface="Arial"/>
              </a:rPr>
              <a:t> </a:t>
            </a:r>
            <a:r>
              <a:rPr sz="1934" spc="-7" dirty="0">
                <a:solidFill>
                  <a:srgbClr val="334154"/>
                </a:solidFill>
                <a:latin typeface="Arial"/>
                <a:cs typeface="Arial"/>
              </a:rPr>
              <a:t>summary.</a:t>
            </a:r>
            <a:endParaRPr sz="1934">
              <a:latin typeface="Arial"/>
              <a:cs typeface="Arial"/>
            </a:endParaRPr>
          </a:p>
          <a:p>
            <a:pPr marL="330387" marR="3572" indent="-321903">
              <a:lnSpc>
                <a:spcPts val="2376"/>
              </a:lnSpc>
              <a:spcBef>
                <a:spcPts val="74"/>
              </a:spcBef>
              <a:buChar char="•"/>
              <a:tabLst>
                <a:tab pos="330387" algn="l"/>
              </a:tabLst>
            </a:pPr>
            <a:r>
              <a:rPr sz="1934" dirty="0">
                <a:solidFill>
                  <a:srgbClr val="334154"/>
                </a:solidFill>
                <a:latin typeface="Arial"/>
                <a:cs typeface="Arial"/>
              </a:rPr>
              <a:t>A</a:t>
            </a:r>
            <a:r>
              <a:rPr sz="1934" spc="-14" dirty="0">
                <a:solidFill>
                  <a:srgbClr val="334154"/>
                </a:solidFill>
                <a:latin typeface="Arial"/>
                <a:cs typeface="Arial"/>
              </a:rPr>
              <a:t> </a:t>
            </a:r>
            <a:r>
              <a:rPr sz="1934" dirty="0">
                <a:solidFill>
                  <a:srgbClr val="334154"/>
                </a:solidFill>
                <a:latin typeface="Arial"/>
                <a:cs typeface="Arial"/>
              </a:rPr>
              <a:t>tuneable</a:t>
            </a:r>
            <a:r>
              <a:rPr sz="1934" spc="155" dirty="0">
                <a:solidFill>
                  <a:srgbClr val="334154"/>
                </a:solidFill>
                <a:latin typeface="Arial"/>
                <a:cs typeface="Arial"/>
              </a:rPr>
              <a:t> </a:t>
            </a:r>
            <a:r>
              <a:rPr sz="1934" dirty="0">
                <a:solidFill>
                  <a:srgbClr val="334154"/>
                </a:solidFill>
                <a:latin typeface="Arial"/>
                <a:cs typeface="Arial"/>
              </a:rPr>
              <a:t>policy</a:t>
            </a:r>
            <a:r>
              <a:rPr sz="1934" spc="109" dirty="0">
                <a:solidFill>
                  <a:srgbClr val="334154"/>
                </a:solidFill>
                <a:latin typeface="Arial"/>
                <a:cs typeface="Arial"/>
              </a:rPr>
              <a:t> </a:t>
            </a:r>
            <a:r>
              <a:rPr sz="1934" dirty="0">
                <a:solidFill>
                  <a:srgbClr val="334154"/>
                </a:solidFill>
                <a:latin typeface="Arial"/>
                <a:cs typeface="Arial"/>
              </a:rPr>
              <a:t>LM</a:t>
            </a:r>
            <a:r>
              <a:rPr sz="1934" spc="-14" dirty="0">
                <a:solidFill>
                  <a:srgbClr val="334154"/>
                </a:solidFill>
                <a:latin typeface="Arial"/>
                <a:cs typeface="Arial"/>
              </a:rPr>
              <a:t> </a:t>
            </a:r>
            <a:r>
              <a:rPr sz="1934" dirty="0">
                <a:solidFill>
                  <a:srgbClr val="334154"/>
                </a:solidFill>
                <a:latin typeface="Arial"/>
                <a:cs typeface="Arial"/>
              </a:rPr>
              <a:t>is</a:t>
            </a:r>
            <a:r>
              <a:rPr sz="1934" spc="109" dirty="0">
                <a:solidFill>
                  <a:srgbClr val="334154"/>
                </a:solidFill>
                <a:latin typeface="Arial"/>
                <a:cs typeface="Arial"/>
              </a:rPr>
              <a:t> </a:t>
            </a:r>
            <a:r>
              <a:rPr sz="1934" dirty="0">
                <a:solidFill>
                  <a:srgbClr val="334154"/>
                </a:solidFill>
                <a:latin typeface="Arial"/>
                <a:cs typeface="Arial"/>
              </a:rPr>
              <a:t>trained</a:t>
            </a:r>
            <a:r>
              <a:rPr sz="1934" spc="232" dirty="0">
                <a:solidFill>
                  <a:srgbClr val="334154"/>
                </a:solidFill>
                <a:latin typeface="Arial"/>
                <a:cs typeface="Arial"/>
              </a:rPr>
              <a:t> </a:t>
            </a:r>
            <a:r>
              <a:rPr sz="1934" dirty="0">
                <a:solidFill>
                  <a:srgbClr val="334154"/>
                </a:solidFill>
                <a:latin typeface="Arial"/>
                <a:cs typeface="Arial"/>
              </a:rPr>
              <a:t>to generate</a:t>
            </a:r>
            <a:r>
              <a:rPr sz="1934" spc="158" dirty="0">
                <a:solidFill>
                  <a:srgbClr val="334154"/>
                </a:solidFill>
                <a:latin typeface="Arial"/>
                <a:cs typeface="Arial"/>
              </a:rPr>
              <a:t> </a:t>
            </a:r>
            <a:r>
              <a:rPr sz="1934" dirty="0">
                <a:solidFill>
                  <a:srgbClr val="334154"/>
                </a:solidFill>
                <a:latin typeface="Arial"/>
                <a:cs typeface="Arial"/>
              </a:rPr>
              <a:t>the</a:t>
            </a:r>
            <a:r>
              <a:rPr sz="1934" spc="53" dirty="0">
                <a:solidFill>
                  <a:srgbClr val="334154"/>
                </a:solidFill>
                <a:latin typeface="Arial"/>
                <a:cs typeface="Arial"/>
              </a:rPr>
              <a:t> </a:t>
            </a:r>
            <a:r>
              <a:rPr sz="1934" dirty="0">
                <a:solidFill>
                  <a:srgbClr val="334154"/>
                </a:solidFill>
                <a:latin typeface="Arial"/>
                <a:cs typeface="Arial"/>
              </a:rPr>
              <a:t>hints</a:t>
            </a:r>
            <a:r>
              <a:rPr sz="1934" spc="60" dirty="0">
                <a:solidFill>
                  <a:srgbClr val="334154"/>
                </a:solidFill>
                <a:latin typeface="Arial"/>
                <a:cs typeface="Arial"/>
              </a:rPr>
              <a:t> </a:t>
            </a:r>
            <a:r>
              <a:rPr sz="1934" dirty="0">
                <a:solidFill>
                  <a:srgbClr val="334154"/>
                </a:solidFill>
                <a:latin typeface="Arial"/>
                <a:cs typeface="Arial"/>
              </a:rPr>
              <a:t>that</a:t>
            </a:r>
            <a:r>
              <a:rPr sz="1934" spc="74" dirty="0">
                <a:solidFill>
                  <a:srgbClr val="334154"/>
                </a:solidFill>
                <a:latin typeface="Arial"/>
                <a:cs typeface="Arial"/>
              </a:rPr>
              <a:t> </a:t>
            </a:r>
            <a:r>
              <a:rPr sz="1934" dirty="0">
                <a:solidFill>
                  <a:srgbClr val="334154"/>
                </a:solidFill>
                <a:latin typeface="Arial"/>
                <a:cs typeface="Arial"/>
              </a:rPr>
              <a:t>guide</a:t>
            </a:r>
            <a:r>
              <a:rPr sz="1934" spc="53" dirty="0">
                <a:solidFill>
                  <a:srgbClr val="334154"/>
                </a:solidFill>
                <a:latin typeface="Arial"/>
                <a:cs typeface="Arial"/>
              </a:rPr>
              <a:t> </a:t>
            </a:r>
            <a:r>
              <a:rPr sz="1934" spc="-35" dirty="0">
                <a:solidFill>
                  <a:srgbClr val="334154"/>
                </a:solidFill>
                <a:latin typeface="Arial"/>
                <a:cs typeface="Arial"/>
              </a:rPr>
              <a:t>a </a:t>
            </a:r>
            <a:r>
              <a:rPr sz="1934" dirty="0">
                <a:solidFill>
                  <a:srgbClr val="334154"/>
                </a:solidFill>
                <a:latin typeface="Arial"/>
                <a:cs typeface="Arial"/>
              </a:rPr>
              <a:t>black-box</a:t>
            </a:r>
            <a:r>
              <a:rPr sz="1934" spc="84" dirty="0">
                <a:solidFill>
                  <a:srgbClr val="334154"/>
                </a:solidFill>
                <a:latin typeface="Arial"/>
                <a:cs typeface="Arial"/>
              </a:rPr>
              <a:t> </a:t>
            </a:r>
            <a:r>
              <a:rPr sz="1934" dirty="0">
                <a:solidFill>
                  <a:srgbClr val="334154"/>
                </a:solidFill>
                <a:latin typeface="Arial"/>
                <a:cs typeface="Arial"/>
              </a:rPr>
              <a:t>frozen</a:t>
            </a:r>
            <a:r>
              <a:rPr sz="1934" spc="197" dirty="0">
                <a:solidFill>
                  <a:srgbClr val="334154"/>
                </a:solidFill>
                <a:latin typeface="Arial"/>
                <a:cs typeface="Arial"/>
              </a:rPr>
              <a:t> </a:t>
            </a:r>
            <a:r>
              <a:rPr sz="1934" spc="-14" dirty="0">
                <a:solidFill>
                  <a:srgbClr val="334154"/>
                </a:solidFill>
                <a:latin typeface="Arial"/>
                <a:cs typeface="Arial"/>
              </a:rPr>
              <a:t>LLM.</a:t>
            </a:r>
            <a:endParaRPr sz="1934">
              <a:latin typeface="Arial"/>
              <a:cs typeface="Arial"/>
            </a:endParaRPr>
          </a:p>
        </p:txBody>
      </p:sp>
      <p:pic>
        <p:nvPicPr>
          <p:cNvPr id="4" name="object 4"/>
          <p:cNvPicPr/>
          <p:nvPr/>
        </p:nvPicPr>
        <p:blipFill>
          <a:blip r:embed="rId2" cstate="print"/>
          <a:stretch>
            <a:fillRect/>
          </a:stretch>
        </p:blipFill>
        <p:spPr>
          <a:xfrm>
            <a:off x="694245" y="3128350"/>
            <a:ext cx="7665657" cy="2292396"/>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8" y="250526"/>
            <a:ext cx="7374731" cy="688831"/>
          </a:xfrm>
          <a:prstGeom prst="rect">
            <a:avLst/>
          </a:prstGeom>
        </p:spPr>
        <p:txBody>
          <a:bodyPr vert="horz" wrap="square" lIns="0" tIns="11609" rIns="0" bIns="0" numCol="1" rtlCol="0" anchor="ctr" anchorCtr="0" compatLnSpc="1">
            <a:prstTxWarp prst="textNoShape">
              <a:avLst/>
            </a:prstTxWarp>
            <a:spAutoFit/>
          </a:bodyPr>
          <a:lstStyle/>
          <a:p>
            <a:pPr marL="2232">
              <a:spcBef>
                <a:spcPts val="91"/>
              </a:spcBef>
            </a:pPr>
            <a:r>
              <a:rPr dirty="0">
                <a:solidFill>
                  <a:srgbClr val="FF0000"/>
                </a:solidFill>
              </a:rPr>
              <a:t>Directional</a:t>
            </a:r>
            <a:r>
              <a:rPr spc="-137" dirty="0">
                <a:solidFill>
                  <a:srgbClr val="FF0000"/>
                </a:solidFill>
              </a:rPr>
              <a:t> </a:t>
            </a:r>
            <a:r>
              <a:rPr dirty="0">
                <a:solidFill>
                  <a:srgbClr val="FF0000"/>
                </a:solidFill>
              </a:rPr>
              <a:t>Stimulus</a:t>
            </a:r>
            <a:r>
              <a:rPr spc="-60" dirty="0">
                <a:solidFill>
                  <a:srgbClr val="FF0000"/>
                </a:solidFill>
              </a:rPr>
              <a:t> </a:t>
            </a:r>
            <a:r>
              <a:rPr spc="-7" dirty="0">
                <a:solidFill>
                  <a:srgbClr val="FF0000"/>
                </a:solidFill>
              </a:rPr>
              <a:t>Prompting</a:t>
            </a:r>
          </a:p>
        </p:txBody>
      </p:sp>
      <p:pic>
        <p:nvPicPr>
          <p:cNvPr id="3" name="object 3"/>
          <p:cNvPicPr/>
          <p:nvPr/>
        </p:nvPicPr>
        <p:blipFill>
          <a:blip r:embed="rId2" cstate="print"/>
          <a:stretch>
            <a:fillRect/>
          </a:stretch>
        </p:blipFill>
        <p:spPr>
          <a:xfrm>
            <a:off x="471108" y="1357883"/>
            <a:ext cx="8266709" cy="446736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1048-EE87-182B-E1C3-7F7DB4D56D1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7535766-BCBB-C5C5-9B4D-4EB87AD089E1}"/>
              </a:ext>
            </a:extLst>
          </p:cNvPr>
          <p:cNvPicPr>
            <a:picLocks noChangeAspect="1"/>
          </p:cNvPicPr>
          <p:nvPr/>
        </p:nvPicPr>
        <p:blipFill>
          <a:blip r:embed="rId2"/>
          <a:stretch>
            <a:fillRect/>
          </a:stretch>
        </p:blipFill>
        <p:spPr>
          <a:xfrm>
            <a:off x="360230" y="0"/>
            <a:ext cx="7772400" cy="6327876"/>
          </a:xfrm>
          <a:prstGeom prst="rect">
            <a:avLst/>
          </a:prstGeom>
        </p:spPr>
      </p:pic>
      <p:sp>
        <p:nvSpPr>
          <p:cNvPr id="5" name="TextBox 4">
            <a:extLst>
              <a:ext uri="{FF2B5EF4-FFF2-40B4-BE49-F238E27FC236}">
                <a16:creationId xmlns:a16="http://schemas.microsoft.com/office/drawing/2014/main" id="{B05480FF-4ACA-4C92-50E3-32F3EF9A8ACE}"/>
              </a:ext>
            </a:extLst>
          </p:cNvPr>
          <p:cNvSpPr txBox="1"/>
          <p:nvPr/>
        </p:nvSpPr>
        <p:spPr>
          <a:xfrm>
            <a:off x="228600" y="6371681"/>
            <a:ext cx="8686800" cy="461665"/>
          </a:xfrm>
          <a:prstGeom prst="rect">
            <a:avLst/>
          </a:prstGeom>
          <a:noFill/>
        </p:spPr>
        <p:txBody>
          <a:bodyPr wrap="square" rtlCol="0">
            <a:spAutoFit/>
          </a:bodyPr>
          <a:lstStyle/>
          <a:p>
            <a:r>
              <a:rPr lang="en-US" sz="1200" dirty="0"/>
              <a:t>Liu, </a:t>
            </a:r>
            <a:r>
              <a:rPr lang="en-US" sz="1200" dirty="0" err="1"/>
              <a:t>Pengfei</a:t>
            </a:r>
            <a:r>
              <a:rPr lang="en-US" sz="1200" dirty="0"/>
              <a:t>, </a:t>
            </a:r>
            <a:r>
              <a:rPr lang="en-US" sz="1200" dirty="0" err="1"/>
              <a:t>Weizhe</a:t>
            </a:r>
            <a:r>
              <a:rPr lang="en-US" sz="1200" dirty="0"/>
              <a:t> Yuan, </a:t>
            </a:r>
            <a:r>
              <a:rPr lang="en-US" sz="1200" dirty="0" err="1"/>
              <a:t>Jinlan</a:t>
            </a:r>
            <a:r>
              <a:rPr lang="en-US" sz="1200" dirty="0"/>
              <a:t> Fu, </a:t>
            </a:r>
            <a:r>
              <a:rPr lang="en-US" sz="1200" dirty="0" err="1"/>
              <a:t>Zhengbao</a:t>
            </a:r>
            <a:r>
              <a:rPr lang="en-US" sz="1200" dirty="0"/>
              <a:t> Jiang, Hiroaki Hayashi, and Graham </a:t>
            </a:r>
            <a:r>
              <a:rPr lang="en-US" sz="1200" dirty="0" err="1"/>
              <a:t>Neubig</a:t>
            </a:r>
            <a:r>
              <a:rPr lang="en-US" sz="1200" dirty="0"/>
              <a:t>.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9390534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48" y="52956"/>
            <a:ext cx="3425652"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21" dirty="0">
                <a:solidFill>
                  <a:srgbClr val="FF0000"/>
                </a:solidFill>
              </a:rPr>
              <a:t>Risks</a:t>
            </a:r>
          </a:p>
        </p:txBody>
      </p:sp>
      <p:sp>
        <p:nvSpPr>
          <p:cNvPr id="3" name="object 3"/>
          <p:cNvSpPr txBox="1"/>
          <p:nvPr/>
        </p:nvSpPr>
        <p:spPr>
          <a:xfrm>
            <a:off x="460549" y="936217"/>
            <a:ext cx="5691336" cy="1864123"/>
          </a:xfrm>
          <a:prstGeom prst="rect">
            <a:avLst/>
          </a:prstGeom>
        </p:spPr>
        <p:txBody>
          <a:bodyPr vert="horz" wrap="square" lIns="0" tIns="91082" rIns="0" bIns="0" rtlCol="0">
            <a:spAutoFit/>
          </a:bodyPr>
          <a:lstStyle/>
          <a:p>
            <a:pPr marL="316993" indent="-308063">
              <a:spcBef>
                <a:spcPts val="716"/>
              </a:spcBef>
              <a:buClr>
                <a:srgbClr val="7570FF"/>
              </a:buClr>
              <a:buChar char="•"/>
              <a:tabLst>
                <a:tab pos="316993" algn="l"/>
              </a:tabLst>
            </a:pPr>
            <a:r>
              <a:rPr lang="en-US" sz="2355" dirty="0">
                <a:solidFill>
                  <a:srgbClr val="5E5E5E"/>
                </a:solidFill>
                <a:latin typeface="Arial"/>
                <a:cs typeface="Arial"/>
              </a:rPr>
              <a:t>Several risks from prompting.</a:t>
            </a:r>
            <a:endParaRPr sz="2355" dirty="0">
              <a:latin typeface="Arial"/>
              <a:cs typeface="Arial"/>
            </a:endParaRPr>
          </a:p>
          <a:p>
            <a:pPr marL="625056" lvl="1" indent="-294669">
              <a:spcBef>
                <a:spcPts val="1167"/>
              </a:spcBef>
              <a:buClr>
                <a:srgbClr val="7570FF"/>
              </a:buClr>
              <a:buSzPct val="121666"/>
              <a:buChar char="•"/>
              <a:tabLst>
                <a:tab pos="625056" algn="l"/>
              </a:tabLst>
            </a:pPr>
            <a:r>
              <a:rPr sz="2109" dirty="0">
                <a:solidFill>
                  <a:srgbClr val="5E5E5E"/>
                </a:solidFill>
                <a:latin typeface="Arial"/>
                <a:cs typeface="Arial"/>
              </a:rPr>
              <a:t>Prompt</a:t>
            </a:r>
            <a:r>
              <a:rPr sz="2109" spc="-21" dirty="0">
                <a:solidFill>
                  <a:srgbClr val="5E5E5E"/>
                </a:solidFill>
                <a:latin typeface="Arial"/>
                <a:cs typeface="Arial"/>
              </a:rPr>
              <a:t> </a:t>
            </a:r>
            <a:r>
              <a:rPr sz="2109" spc="-7" dirty="0">
                <a:solidFill>
                  <a:srgbClr val="5E5E5E"/>
                </a:solidFill>
                <a:latin typeface="Arial"/>
                <a:cs typeface="Arial"/>
              </a:rPr>
              <a:t>Injection</a:t>
            </a:r>
            <a:endParaRPr sz="2109" dirty="0">
              <a:latin typeface="Arial"/>
              <a:cs typeface="Arial"/>
            </a:endParaRPr>
          </a:p>
          <a:p>
            <a:pPr marL="625056" lvl="1" indent="-294669">
              <a:spcBef>
                <a:spcPts val="1114"/>
              </a:spcBef>
              <a:buClr>
                <a:srgbClr val="7570FF"/>
              </a:buClr>
              <a:buSzPct val="121666"/>
              <a:buChar char="•"/>
              <a:tabLst>
                <a:tab pos="625056" algn="l"/>
              </a:tabLst>
            </a:pPr>
            <a:r>
              <a:rPr sz="2109" dirty="0">
                <a:solidFill>
                  <a:srgbClr val="5E5E5E"/>
                </a:solidFill>
                <a:latin typeface="Arial"/>
                <a:cs typeface="Arial"/>
              </a:rPr>
              <a:t>Prompt</a:t>
            </a:r>
            <a:r>
              <a:rPr sz="2109" spc="-80" dirty="0">
                <a:solidFill>
                  <a:srgbClr val="5E5E5E"/>
                </a:solidFill>
                <a:latin typeface="Arial"/>
                <a:cs typeface="Arial"/>
              </a:rPr>
              <a:t> </a:t>
            </a:r>
            <a:r>
              <a:rPr sz="2109" spc="-7" dirty="0">
                <a:solidFill>
                  <a:srgbClr val="5E5E5E"/>
                </a:solidFill>
                <a:latin typeface="Arial"/>
                <a:cs typeface="Arial"/>
              </a:rPr>
              <a:t>Leaking</a:t>
            </a:r>
            <a:endParaRPr sz="2109" dirty="0">
              <a:latin typeface="Arial"/>
              <a:cs typeface="Arial"/>
            </a:endParaRPr>
          </a:p>
          <a:p>
            <a:pPr marL="625056" lvl="1" indent="-294669">
              <a:spcBef>
                <a:spcPts val="1111"/>
              </a:spcBef>
              <a:buClr>
                <a:srgbClr val="7570FF"/>
              </a:buClr>
              <a:buSzPct val="121666"/>
              <a:buChar char="•"/>
              <a:tabLst>
                <a:tab pos="625056" algn="l"/>
              </a:tabLst>
            </a:pPr>
            <a:r>
              <a:rPr sz="2109" dirty="0">
                <a:solidFill>
                  <a:srgbClr val="5E5E5E"/>
                </a:solidFill>
                <a:latin typeface="Arial"/>
                <a:cs typeface="Arial"/>
              </a:rPr>
              <a:t>Jail</a:t>
            </a:r>
            <a:r>
              <a:rPr sz="2109" spc="-70" dirty="0">
                <a:solidFill>
                  <a:srgbClr val="5E5E5E"/>
                </a:solidFill>
                <a:latin typeface="Arial"/>
                <a:cs typeface="Arial"/>
              </a:rPr>
              <a:t> </a:t>
            </a:r>
            <a:r>
              <a:rPr sz="2109" spc="-7" dirty="0">
                <a:solidFill>
                  <a:srgbClr val="5E5E5E"/>
                </a:solidFill>
                <a:latin typeface="Arial"/>
                <a:cs typeface="Arial"/>
              </a:rPr>
              <a:t>Breaking</a:t>
            </a:r>
            <a:endParaRPr sz="2109" dirty="0">
              <a:latin typeface="Arial"/>
              <a:cs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6" dirty="0">
                <a:solidFill>
                  <a:srgbClr val="FF0000"/>
                </a:solidFill>
              </a:rPr>
              <a:t>Prompt</a:t>
            </a:r>
            <a:r>
              <a:rPr spc="-193" dirty="0">
                <a:solidFill>
                  <a:srgbClr val="FF0000"/>
                </a:solidFill>
              </a:rPr>
              <a:t> </a:t>
            </a:r>
            <a:r>
              <a:rPr spc="-35" dirty="0">
                <a:solidFill>
                  <a:srgbClr val="FF0000"/>
                </a:solidFill>
              </a:rPr>
              <a:t>Injection</a:t>
            </a:r>
          </a:p>
        </p:txBody>
      </p:sp>
      <p:sp>
        <p:nvSpPr>
          <p:cNvPr id="3" name="object 3"/>
          <p:cNvSpPr txBox="1"/>
          <p:nvPr/>
        </p:nvSpPr>
        <p:spPr>
          <a:xfrm>
            <a:off x="460548" y="1014814"/>
            <a:ext cx="8025557" cy="1841149"/>
          </a:xfrm>
          <a:prstGeom prst="rect">
            <a:avLst/>
          </a:prstGeom>
        </p:spPr>
        <p:txBody>
          <a:bodyPr vert="horz" wrap="square" lIns="0" tIns="58043" rIns="0" bIns="0" rtlCol="0">
            <a:spAutoFit/>
          </a:bodyPr>
          <a:lstStyle/>
          <a:p>
            <a:pPr marL="316993" marR="3572" indent="-308509">
              <a:lnSpc>
                <a:spcPts val="2481"/>
              </a:lnSpc>
              <a:spcBef>
                <a:spcPts val="457"/>
              </a:spcBef>
              <a:buClr>
                <a:srgbClr val="7570FF"/>
              </a:buClr>
              <a:buChar char="•"/>
              <a:tabLst>
                <a:tab pos="316993" algn="l"/>
              </a:tabLst>
            </a:pPr>
            <a:r>
              <a:rPr sz="2355" dirty="0">
                <a:solidFill>
                  <a:srgbClr val="5E5E5E"/>
                </a:solidFill>
                <a:latin typeface="Arial"/>
                <a:cs typeface="Arial"/>
              </a:rPr>
              <a:t>Prompt</a:t>
            </a:r>
            <a:r>
              <a:rPr sz="2355" spc="74" dirty="0">
                <a:solidFill>
                  <a:srgbClr val="5E5E5E"/>
                </a:solidFill>
                <a:latin typeface="Arial"/>
                <a:cs typeface="Arial"/>
              </a:rPr>
              <a:t> </a:t>
            </a:r>
            <a:r>
              <a:rPr sz="2355" dirty="0">
                <a:solidFill>
                  <a:srgbClr val="5E5E5E"/>
                </a:solidFill>
                <a:latin typeface="Arial"/>
                <a:cs typeface="Arial"/>
              </a:rPr>
              <a:t>injection</a:t>
            </a:r>
            <a:r>
              <a:rPr sz="2355" spc="-4" dirty="0">
                <a:solidFill>
                  <a:srgbClr val="5E5E5E"/>
                </a:solidFill>
                <a:latin typeface="Arial"/>
                <a:cs typeface="Arial"/>
              </a:rPr>
              <a:t> </a:t>
            </a:r>
            <a:r>
              <a:rPr sz="2355" dirty="0">
                <a:solidFill>
                  <a:srgbClr val="5E5E5E"/>
                </a:solidFill>
                <a:latin typeface="Arial"/>
                <a:cs typeface="Arial"/>
              </a:rPr>
              <a:t>is</a:t>
            </a:r>
            <a:r>
              <a:rPr sz="2355" spc="18" dirty="0">
                <a:solidFill>
                  <a:srgbClr val="5E5E5E"/>
                </a:solidFill>
                <a:latin typeface="Arial"/>
                <a:cs typeface="Arial"/>
              </a:rPr>
              <a:t> </a:t>
            </a:r>
            <a:r>
              <a:rPr sz="2355" dirty="0">
                <a:solidFill>
                  <a:srgbClr val="5E5E5E"/>
                </a:solidFill>
                <a:latin typeface="Arial"/>
                <a:cs typeface="Arial"/>
              </a:rPr>
              <a:t>used</a:t>
            </a:r>
            <a:r>
              <a:rPr sz="2355" spc="49" dirty="0">
                <a:solidFill>
                  <a:srgbClr val="5E5E5E"/>
                </a:solidFill>
                <a:latin typeface="Arial"/>
                <a:cs typeface="Arial"/>
              </a:rPr>
              <a:t> </a:t>
            </a:r>
            <a:r>
              <a:rPr sz="2355" dirty="0">
                <a:solidFill>
                  <a:srgbClr val="5E5E5E"/>
                </a:solidFill>
                <a:latin typeface="Arial"/>
                <a:cs typeface="Arial"/>
              </a:rPr>
              <a:t>to</a:t>
            </a:r>
            <a:r>
              <a:rPr sz="2355" spc="-14" dirty="0">
                <a:solidFill>
                  <a:srgbClr val="5E5E5E"/>
                </a:solidFill>
                <a:latin typeface="Arial"/>
                <a:cs typeface="Arial"/>
              </a:rPr>
              <a:t> </a:t>
            </a:r>
            <a:r>
              <a:rPr sz="2355" dirty="0">
                <a:solidFill>
                  <a:srgbClr val="5E5E5E"/>
                </a:solidFill>
                <a:latin typeface="Arial"/>
                <a:cs typeface="Arial"/>
              </a:rPr>
              <a:t>hijack</a:t>
            </a:r>
            <a:r>
              <a:rPr sz="2355" spc="77" dirty="0">
                <a:solidFill>
                  <a:srgbClr val="5E5E5E"/>
                </a:solidFill>
                <a:latin typeface="Arial"/>
                <a:cs typeface="Arial"/>
              </a:rPr>
              <a:t> </a:t>
            </a:r>
            <a:r>
              <a:rPr sz="2355" dirty="0">
                <a:solidFill>
                  <a:srgbClr val="5E5E5E"/>
                </a:solidFill>
                <a:latin typeface="Arial"/>
                <a:cs typeface="Arial"/>
              </a:rPr>
              <a:t>an</a:t>
            </a:r>
            <a:r>
              <a:rPr sz="2355" spc="-11" dirty="0">
                <a:solidFill>
                  <a:srgbClr val="5E5E5E"/>
                </a:solidFill>
                <a:latin typeface="Arial"/>
                <a:cs typeface="Arial"/>
              </a:rPr>
              <a:t> </a:t>
            </a:r>
            <a:r>
              <a:rPr sz="2355" dirty="0">
                <a:solidFill>
                  <a:srgbClr val="5E5E5E"/>
                </a:solidFill>
                <a:latin typeface="Arial"/>
                <a:cs typeface="Arial"/>
              </a:rPr>
              <a:t>LM’s</a:t>
            </a:r>
            <a:r>
              <a:rPr sz="2355" spc="127" dirty="0">
                <a:solidFill>
                  <a:srgbClr val="5E5E5E"/>
                </a:solidFill>
                <a:latin typeface="Arial"/>
                <a:cs typeface="Arial"/>
              </a:rPr>
              <a:t> </a:t>
            </a:r>
            <a:r>
              <a:rPr sz="2355" dirty="0">
                <a:solidFill>
                  <a:srgbClr val="5E5E5E"/>
                </a:solidFill>
                <a:latin typeface="Arial"/>
                <a:cs typeface="Arial"/>
              </a:rPr>
              <a:t>output</a:t>
            </a:r>
            <a:r>
              <a:rPr sz="2355" spc="21" dirty="0">
                <a:solidFill>
                  <a:srgbClr val="5E5E5E"/>
                </a:solidFill>
                <a:latin typeface="Arial"/>
                <a:cs typeface="Arial"/>
              </a:rPr>
              <a:t> </a:t>
            </a:r>
            <a:r>
              <a:rPr sz="2355" spc="-18" dirty="0">
                <a:solidFill>
                  <a:srgbClr val="5E5E5E"/>
                </a:solidFill>
                <a:latin typeface="Arial"/>
                <a:cs typeface="Arial"/>
              </a:rPr>
              <a:t>by </a:t>
            </a:r>
            <a:r>
              <a:rPr sz="2355" dirty="0">
                <a:solidFill>
                  <a:srgbClr val="5E5E5E"/>
                </a:solidFill>
                <a:latin typeface="Arial"/>
                <a:cs typeface="Arial"/>
              </a:rPr>
              <a:t>injecting</a:t>
            </a:r>
            <a:r>
              <a:rPr sz="2355" spc="70" dirty="0">
                <a:solidFill>
                  <a:srgbClr val="5E5E5E"/>
                </a:solidFill>
                <a:latin typeface="Arial"/>
                <a:cs typeface="Arial"/>
              </a:rPr>
              <a:t> </a:t>
            </a:r>
            <a:r>
              <a:rPr sz="2355" dirty="0">
                <a:solidFill>
                  <a:srgbClr val="5E5E5E"/>
                </a:solidFill>
                <a:latin typeface="Arial"/>
                <a:cs typeface="Arial"/>
              </a:rPr>
              <a:t>an</a:t>
            </a:r>
            <a:r>
              <a:rPr sz="2355" spc="77" dirty="0">
                <a:solidFill>
                  <a:srgbClr val="5E5E5E"/>
                </a:solidFill>
                <a:latin typeface="Arial"/>
                <a:cs typeface="Arial"/>
              </a:rPr>
              <a:t> </a:t>
            </a:r>
            <a:r>
              <a:rPr sz="2355" dirty="0">
                <a:solidFill>
                  <a:srgbClr val="5E5E5E"/>
                </a:solidFill>
                <a:latin typeface="Arial"/>
                <a:cs typeface="Arial"/>
              </a:rPr>
              <a:t>untrusted</a:t>
            </a:r>
            <a:r>
              <a:rPr sz="2355" spc="21" dirty="0">
                <a:solidFill>
                  <a:srgbClr val="5E5E5E"/>
                </a:solidFill>
                <a:latin typeface="Arial"/>
                <a:cs typeface="Arial"/>
              </a:rPr>
              <a:t> </a:t>
            </a:r>
            <a:r>
              <a:rPr sz="2355" dirty="0">
                <a:solidFill>
                  <a:srgbClr val="5E5E5E"/>
                </a:solidFill>
                <a:latin typeface="Arial"/>
                <a:cs typeface="Arial"/>
              </a:rPr>
              <a:t>command</a:t>
            </a:r>
            <a:r>
              <a:rPr sz="2355" spc="80" dirty="0">
                <a:solidFill>
                  <a:srgbClr val="5E5E5E"/>
                </a:solidFill>
                <a:latin typeface="Arial"/>
                <a:cs typeface="Arial"/>
              </a:rPr>
              <a:t> </a:t>
            </a:r>
            <a:r>
              <a:rPr sz="2355" dirty="0">
                <a:solidFill>
                  <a:srgbClr val="5E5E5E"/>
                </a:solidFill>
                <a:latin typeface="Arial"/>
                <a:cs typeface="Arial"/>
              </a:rPr>
              <a:t>that</a:t>
            </a:r>
            <a:r>
              <a:rPr sz="2355" spc="46" dirty="0">
                <a:solidFill>
                  <a:srgbClr val="5E5E5E"/>
                </a:solidFill>
                <a:latin typeface="Arial"/>
                <a:cs typeface="Arial"/>
              </a:rPr>
              <a:t> </a:t>
            </a:r>
            <a:r>
              <a:rPr sz="2355" dirty="0">
                <a:solidFill>
                  <a:srgbClr val="5E5E5E"/>
                </a:solidFill>
                <a:latin typeface="Arial"/>
                <a:cs typeface="Arial"/>
              </a:rPr>
              <a:t>overrides</a:t>
            </a:r>
            <a:r>
              <a:rPr sz="2355" spc="102" dirty="0">
                <a:solidFill>
                  <a:srgbClr val="5E5E5E"/>
                </a:solidFill>
                <a:latin typeface="Arial"/>
                <a:cs typeface="Arial"/>
              </a:rPr>
              <a:t> </a:t>
            </a:r>
            <a:r>
              <a:rPr sz="2355" spc="-7" dirty="0">
                <a:solidFill>
                  <a:srgbClr val="5E5E5E"/>
                </a:solidFill>
                <a:latin typeface="Arial"/>
                <a:cs typeface="Arial"/>
              </a:rPr>
              <a:t>instruction </a:t>
            </a:r>
            <a:r>
              <a:rPr sz="2355" dirty="0">
                <a:solidFill>
                  <a:srgbClr val="5E5E5E"/>
                </a:solidFill>
                <a:latin typeface="Arial"/>
                <a:cs typeface="Arial"/>
              </a:rPr>
              <a:t>of a</a:t>
            </a:r>
            <a:r>
              <a:rPr sz="2355" spc="39" dirty="0">
                <a:solidFill>
                  <a:srgbClr val="5E5E5E"/>
                </a:solidFill>
                <a:latin typeface="Arial"/>
                <a:cs typeface="Arial"/>
              </a:rPr>
              <a:t> </a:t>
            </a:r>
            <a:r>
              <a:rPr sz="2355" spc="-7" dirty="0">
                <a:solidFill>
                  <a:srgbClr val="5E5E5E"/>
                </a:solidFill>
                <a:latin typeface="Arial"/>
                <a:cs typeface="Arial"/>
              </a:rPr>
              <a:t>prompt</a:t>
            </a:r>
            <a:endParaRPr sz="2355">
              <a:latin typeface="Arial"/>
              <a:cs typeface="Arial"/>
            </a:endParaRPr>
          </a:p>
          <a:p>
            <a:pPr marL="316993" marR="597821" indent="-308509">
              <a:lnSpc>
                <a:spcPts val="2426"/>
              </a:lnSpc>
              <a:spcBef>
                <a:spcPts val="1575"/>
              </a:spcBef>
              <a:buClr>
                <a:srgbClr val="7570FF"/>
              </a:buClr>
              <a:buChar char="•"/>
              <a:tabLst>
                <a:tab pos="316993" algn="l"/>
              </a:tabLst>
            </a:pPr>
            <a:r>
              <a:rPr sz="2355" dirty="0">
                <a:solidFill>
                  <a:srgbClr val="5E5E5E"/>
                </a:solidFill>
                <a:latin typeface="Arial"/>
                <a:cs typeface="Arial"/>
              </a:rPr>
              <a:t>This</a:t>
            </a:r>
            <a:r>
              <a:rPr sz="2355" spc="7" dirty="0">
                <a:solidFill>
                  <a:srgbClr val="5E5E5E"/>
                </a:solidFill>
                <a:latin typeface="Arial"/>
                <a:cs typeface="Arial"/>
              </a:rPr>
              <a:t> </a:t>
            </a:r>
            <a:r>
              <a:rPr sz="2355" dirty="0">
                <a:solidFill>
                  <a:srgbClr val="5E5E5E"/>
                </a:solidFill>
                <a:latin typeface="Arial"/>
                <a:cs typeface="Arial"/>
              </a:rPr>
              <a:t>could</a:t>
            </a:r>
            <a:r>
              <a:rPr sz="2355" spc="32" dirty="0">
                <a:solidFill>
                  <a:srgbClr val="5E5E5E"/>
                </a:solidFill>
                <a:latin typeface="Arial"/>
                <a:cs typeface="Arial"/>
              </a:rPr>
              <a:t> </a:t>
            </a:r>
            <a:r>
              <a:rPr sz="2355" dirty="0">
                <a:solidFill>
                  <a:srgbClr val="5E5E5E"/>
                </a:solidFill>
                <a:latin typeface="Arial"/>
                <a:cs typeface="Arial"/>
              </a:rPr>
              <a:t>easily</a:t>
            </a:r>
            <a:r>
              <a:rPr sz="2355" spc="11" dirty="0">
                <a:solidFill>
                  <a:srgbClr val="5E5E5E"/>
                </a:solidFill>
                <a:latin typeface="Arial"/>
                <a:cs typeface="Arial"/>
              </a:rPr>
              <a:t> </a:t>
            </a:r>
            <a:r>
              <a:rPr sz="2355" dirty="0">
                <a:solidFill>
                  <a:srgbClr val="5E5E5E"/>
                </a:solidFill>
                <a:latin typeface="Arial"/>
                <a:cs typeface="Arial"/>
              </a:rPr>
              <a:t>happen</a:t>
            </a:r>
            <a:r>
              <a:rPr sz="2355" spc="77" dirty="0">
                <a:solidFill>
                  <a:srgbClr val="5E5E5E"/>
                </a:solidFill>
                <a:latin typeface="Arial"/>
                <a:cs typeface="Arial"/>
              </a:rPr>
              <a:t> </a:t>
            </a:r>
            <a:r>
              <a:rPr sz="2355" dirty="0">
                <a:solidFill>
                  <a:srgbClr val="5E5E5E"/>
                </a:solidFill>
                <a:latin typeface="Arial"/>
                <a:cs typeface="Arial"/>
              </a:rPr>
              <a:t>if</a:t>
            </a:r>
            <a:r>
              <a:rPr sz="2355" spc="14" dirty="0">
                <a:solidFill>
                  <a:srgbClr val="5E5E5E"/>
                </a:solidFill>
                <a:latin typeface="Arial"/>
                <a:cs typeface="Arial"/>
              </a:rPr>
              <a:t> </a:t>
            </a:r>
            <a:r>
              <a:rPr sz="2355" dirty="0">
                <a:solidFill>
                  <a:srgbClr val="5E5E5E"/>
                </a:solidFill>
                <a:latin typeface="Arial"/>
                <a:cs typeface="Arial"/>
              </a:rPr>
              <a:t>you</a:t>
            </a:r>
            <a:r>
              <a:rPr sz="2355" spc="141" dirty="0">
                <a:solidFill>
                  <a:srgbClr val="5E5E5E"/>
                </a:solidFill>
                <a:latin typeface="Arial"/>
                <a:cs typeface="Arial"/>
              </a:rPr>
              <a:t> </a:t>
            </a:r>
            <a:r>
              <a:rPr sz="2355" dirty="0">
                <a:solidFill>
                  <a:srgbClr val="5E5E5E"/>
                </a:solidFill>
                <a:latin typeface="Arial"/>
                <a:cs typeface="Arial"/>
              </a:rPr>
              <a:t>just</a:t>
            </a:r>
            <a:r>
              <a:rPr sz="2355" spc="7" dirty="0">
                <a:solidFill>
                  <a:srgbClr val="5E5E5E"/>
                </a:solidFill>
                <a:latin typeface="Arial"/>
                <a:cs typeface="Arial"/>
              </a:rPr>
              <a:t> </a:t>
            </a:r>
            <a:r>
              <a:rPr sz="2355" dirty="0">
                <a:solidFill>
                  <a:srgbClr val="5E5E5E"/>
                </a:solidFill>
                <a:latin typeface="Arial"/>
                <a:cs typeface="Arial"/>
              </a:rPr>
              <a:t>concatenate </a:t>
            </a:r>
            <a:r>
              <a:rPr sz="2355" spc="-14" dirty="0">
                <a:solidFill>
                  <a:srgbClr val="5E5E5E"/>
                </a:solidFill>
                <a:latin typeface="Arial"/>
                <a:cs typeface="Arial"/>
              </a:rPr>
              <a:t>your </a:t>
            </a:r>
            <a:r>
              <a:rPr sz="2355" dirty="0">
                <a:solidFill>
                  <a:srgbClr val="5E5E5E"/>
                </a:solidFill>
                <a:latin typeface="Arial"/>
                <a:cs typeface="Arial"/>
              </a:rPr>
              <a:t>prompt</a:t>
            </a:r>
            <a:r>
              <a:rPr sz="2355" spc="80" dirty="0">
                <a:solidFill>
                  <a:srgbClr val="5E5E5E"/>
                </a:solidFill>
                <a:latin typeface="Arial"/>
                <a:cs typeface="Arial"/>
              </a:rPr>
              <a:t> </a:t>
            </a:r>
            <a:r>
              <a:rPr sz="2355" dirty="0">
                <a:solidFill>
                  <a:srgbClr val="5E5E5E"/>
                </a:solidFill>
                <a:latin typeface="Arial"/>
                <a:cs typeface="Arial"/>
              </a:rPr>
              <a:t>with</a:t>
            </a:r>
            <a:r>
              <a:rPr sz="2355" spc="7" dirty="0">
                <a:solidFill>
                  <a:srgbClr val="5E5E5E"/>
                </a:solidFill>
                <a:latin typeface="Arial"/>
                <a:cs typeface="Arial"/>
              </a:rPr>
              <a:t> </a:t>
            </a:r>
            <a:r>
              <a:rPr sz="2355" dirty="0">
                <a:solidFill>
                  <a:srgbClr val="5E5E5E"/>
                </a:solidFill>
                <a:latin typeface="Arial"/>
                <a:cs typeface="Arial"/>
              </a:rPr>
              <a:t>another</a:t>
            </a:r>
            <a:r>
              <a:rPr sz="2355" spc="60" dirty="0">
                <a:solidFill>
                  <a:srgbClr val="5E5E5E"/>
                </a:solidFill>
                <a:latin typeface="Arial"/>
                <a:cs typeface="Arial"/>
              </a:rPr>
              <a:t> </a:t>
            </a:r>
            <a:r>
              <a:rPr sz="2355" dirty="0">
                <a:solidFill>
                  <a:srgbClr val="5E5E5E"/>
                </a:solidFill>
                <a:latin typeface="Arial"/>
                <a:cs typeface="Arial"/>
              </a:rPr>
              <a:t>user</a:t>
            </a:r>
            <a:r>
              <a:rPr sz="2355" spc="60" dirty="0">
                <a:solidFill>
                  <a:srgbClr val="5E5E5E"/>
                </a:solidFill>
                <a:latin typeface="Arial"/>
                <a:cs typeface="Arial"/>
              </a:rPr>
              <a:t> </a:t>
            </a:r>
            <a:r>
              <a:rPr sz="2355" dirty="0">
                <a:solidFill>
                  <a:srgbClr val="5E5E5E"/>
                </a:solidFill>
                <a:latin typeface="Arial"/>
                <a:cs typeface="Arial"/>
              </a:rPr>
              <a:t>generated</a:t>
            </a:r>
            <a:r>
              <a:rPr sz="2355" spc="49" dirty="0">
                <a:solidFill>
                  <a:srgbClr val="5E5E5E"/>
                </a:solidFill>
                <a:latin typeface="Arial"/>
                <a:cs typeface="Arial"/>
              </a:rPr>
              <a:t> </a:t>
            </a:r>
            <a:r>
              <a:rPr sz="2355" spc="-7" dirty="0">
                <a:solidFill>
                  <a:srgbClr val="5E5E5E"/>
                </a:solidFill>
                <a:latin typeface="Arial"/>
                <a:cs typeface="Arial"/>
              </a:rPr>
              <a:t>prompt</a:t>
            </a:r>
            <a:endParaRPr sz="2355">
              <a:latin typeface="Arial"/>
              <a:cs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6" dirty="0">
                <a:solidFill>
                  <a:srgbClr val="FF0000"/>
                </a:solidFill>
              </a:rPr>
              <a:t>Prompt</a:t>
            </a:r>
            <a:r>
              <a:rPr spc="-200" dirty="0">
                <a:solidFill>
                  <a:srgbClr val="FF0000"/>
                </a:solidFill>
              </a:rPr>
              <a:t> </a:t>
            </a:r>
            <a:r>
              <a:rPr spc="-25" dirty="0">
                <a:solidFill>
                  <a:srgbClr val="FF0000"/>
                </a:solidFill>
              </a:rPr>
              <a:t>Leaking</a:t>
            </a:r>
          </a:p>
        </p:txBody>
      </p:sp>
      <p:sp>
        <p:nvSpPr>
          <p:cNvPr id="3" name="object 3"/>
          <p:cNvSpPr txBox="1"/>
          <p:nvPr/>
        </p:nvSpPr>
        <p:spPr>
          <a:xfrm>
            <a:off x="460548" y="1014815"/>
            <a:ext cx="7397353" cy="1533373"/>
          </a:xfrm>
          <a:prstGeom prst="rect">
            <a:avLst/>
          </a:prstGeom>
        </p:spPr>
        <p:txBody>
          <a:bodyPr vert="horz" wrap="square" lIns="0" tIns="58043" rIns="0" bIns="0" rtlCol="0">
            <a:spAutoFit/>
          </a:bodyPr>
          <a:lstStyle/>
          <a:p>
            <a:pPr marL="316993" marR="408519" indent="-308509">
              <a:lnSpc>
                <a:spcPts val="2481"/>
              </a:lnSpc>
              <a:spcBef>
                <a:spcPts val="457"/>
              </a:spcBef>
              <a:buClr>
                <a:srgbClr val="7570FF"/>
              </a:buClr>
              <a:buChar char="•"/>
              <a:tabLst>
                <a:tab pos="316993" algn="l"/>
              </a:tabLst>
            </a:pPr>
            <a:r>
              <a:rPr sz="2355" dirty="0">
                <a:solidFill>
                  <a:srgbClr val="5E5E5E"/>
                </a:solidFill>
                <a:latin typeface="Arial"/>
                <a:cs typeface="Arial"/>
              </a:rPr>
              <a:t>Prompt</a:t>
            </a:r>
            <a:r>
              <a:rPr sz="2355" spc="74" dirty="0">
                <a:solidFill>
                  <a:srgbClr val="5E5E5E"/>
                </a:solidFill>
                <a:latin typeface="Arial"/>
                <a:cs typeface="Arial"/>
              </a:rPr>
              <a:t> </a:t>
            </a:r>
            <a:r>
              <a:rPr sz="2355" dirty="0">
                <a:solidFill>
                  <a:srgbClr val="5E5E5E"/>
                </a:solidFill>
                <a:latin typeface="Arial"/>
                <a:cs typeface="Arial"/>
              </a:rPr>
              <a:t>leaking</a:t>
            </a:r>
            <a:r>
              <a:rPr sz="2355" spc="49" dirty="0">
                <a:solidFill>
                  <a:srgbClr val="5E5E5E"/>
                </a:solidFill>
                <a:latin typeface="Arial"/>
                <a:cs typeface="Arial"/>
              </a:rPr>
              <a:t> </a:t>
            </a:r>
            <a:r>
              <a:rPr sz="2355" dirty="0">
                <a:solidFill>
                  <a:srgbClr val="5E5E5E"/>
                </a:solidFill>
                <a:latin typeface="Arial"/>
                <a:cs typeface="Arial"/>
              </a:rPr>
              <a:t>aims</a:t>
            </a:r>
            <a:r>
              <a:rPr sz="2355" spc="80" dirty="0">
                <a:solidFill>
                  <a:srgbClr val="5E5E5E"/>
                </a:solidFill>
                <a:latin typeface="Arial"/>
                <a:cs typeface="Arial"/>
              </a:rPr>
              <a:t> </a:t>
            </a:r>
            <a:r>
              <a:rPr sz="2355" dirty="0">
                <a:solidFill>
                  <a:srgbClr val="5E5E5E"/>
                </a:solidFill>
                <a:latin typeface="Arial"/>
                <a:cs typeface="Arial"/>
              </a:rPr>
              <a:t>to</a:t>
            </a:r>
            <a:r>
              <a:rPr sz="2355" spc="-7" dirty="0">
                <a:solidFill>
                  <a:srgbClr val="5E5E5E"/>
                </a:solidFill>
                <a:latin typeface="Arial"/>
                <a:cs typeface="Arial"/>
              </a:rPr>
              <a:t> </a:t>
            </a:r>
            <a:r>
              <a:rPr sz="2355" dirty="0">
                <a:solidFill>
                  <a:srgbClr val="5E5E5E"/>
                </a:solidFill>
                <a:latin typeface="Arial"/>
                <a:cs typeface="Arial"/>
              </a:rPr>
              <a:t>force</a:t>
            </a:r>
            <a:r>
              <a:rPr sz="2355" spc="49" dirty="0">
                <a:solidFill>
                  <a:srgbClr val="5E5E5E"/>
                </a:solidFill>
                <a:latin typeface="Arial"/>
                <a:cs typeface="Arial"/>
              </a:rPr>
              <a:t> </a:t>
            </a:r>
            <a:r>
              <a:rPr sz="2355" dirty="0">
                <a:solidFill>
                  <a:srgbClr val="5E5E5E"/>
                </a:solidFill>
                <a:latin typeface="Arial"/>
                <a:cs typeface="Arial"/>
              </a:rPr>
              <a:t>the</a:t>
            </a:r>
            <a:r>
              <a:rPr sz="2355" spc="7" dirty="0">
                <a:solidFill>
                  <a:srgbClr val="5E5E5E"/>
                </a:solidFill>
                <a:latin typeface="Arial"/>
                <a:cs typeface="Arial"/>
              </a:rPr>
              <a:t> </a:t>
            </a:r>
            <a:r>
              <a:rPr sz="2355" dirty="0">
                <a:solidFill>
                  <a:srgbClr val="5E5E5E"/>
                </a:solidFill>
                <a:latin typeface="Arial"/>
                <a:cs typeface="Arial"/>
              </a:rPr>
              <a:t>model</a:t>
            </a:r>
            <a:r>
              <a:rPr sz="2355" spc="46" dirty="0">
                <a:solidFill>
                  <a:srgbClr val="5E5E5E"/>
                </a:solidFill>
                <a:latin typeface="Arial"/>
                <a:cs typeface="Arial"/>
              </a:rPr>
              <a:t> </a:t>
            </a:r>
            <a:r>
              <a:rPr sz="2355" dirty="0">
                <a:solidFill>
                  <a:srgbClr val="5E5E5E"/>
                </a:solidFill>
                <a:latin typeface="Arial"/>
                <a:cs typeface="Arial"/>
              </a:rPr>
              <a:t>to</a:t>
            </a:r>
            <a:r>
              <a:rPr sz="2355" spc="63" dirty="0">
                <a:solidFill>
                  <a:srgbClr val="5E5E5E"/>
                </a:solidFill>
                <a:latin typeface="Arial"/>
                <a:cs typeface="Arial"/>
              </a:rPr>
              <a:t> </a:t>
            </a:r>
            <a:r>
              <a:rPr sz="2355" dirty="0">
                <a:solidFill>
                  <a:srgbClr val="5E5E5E"/>
                </a:solidFill>
                <a:latin typeface="Arial"/>
                <a:cs typeface="Arial"/>
              </a:rPr>
              <a:t>spit</a:t>
            </a:r>
            <a:r>
              <a:rPr sz="2355" spc="28" dirty="0">
                <a:solidFill>
                  <a:srgbClr val="5E5E5E"/>
                </a:solidFill>
                <a:latin typeface="Arial"/>
                <a:cs typeface="Arial"/>
              </a:rPr>
              <a:t> </a:t>
            </a:r>
            <a:r>
              <a:rPr sz="2355" spc="-18" dirty="0">
                <a:solidFill>
                  <a:srgbClr val="5E5E5E"/>
                </a:solidFill>
                <a:latin typeface="Arial"/>
                <a:cs typeface="Arial"/>
              </a:rPr>
              <a:t>out </a:t>
            </a:r>
            <a:r>
              <a:rPr sz="2355" dirty="0">
                <a:solidFill>
                  <a:srgbClr val="5E5E5E"/>
                </a:solidFill>
                <a:latin typeface="Arial"/>
                <a:cs typeface="Arial"/>
              </a:rPr>
              <a:t>information</a:t>
            </a:r>
            <a:r>
              <a:rPr sz="2355" spc="63" dirty="0">
                <a:solidFill>
                  <a:srgbClr val="5E5E5E"/>
                </a:solidFill>
                <a:latin typeface="Arial"/>
                <a:cs typeface="Arial"/>
              </a:rPr>
              <a:t> </a:t>
            </a:r>
            <a:r>
              <a:rPr sz="2355" dirty="0">
                <a:solidFill>
                  <a:srgbClr val="5E5E5E"/>
                </a:solidFill>
                <a:latin typeface="Arial"/>
                <a:cs typeface="Arial"/>
              </a:rPr>
              <a:t>about</a:t>
            </a:r>
            <a:r>
              <a:rPr sz="2355" spc="28" dirty="0">
                <a:solidFill>
                  <a:srgbClr val="5E5E5E"/>
                </a:solidFill>
                <a:latin typeface="Arial"/>
                <a:cs typeface="Arial"/>
              </a:rPr>
              <a:t> </a:t>
            </a:r>
            <a:r>
              <a:rPr sz="2355" dirty="0">
                <a:solidFill>
                  <a:srgbClr val="5E5E5E"/>
                </a:solidFill>
                <a:latin typeface="Arial"/>
                <a:cs typeface="Arial"/>
              </a:rPr>
              <a:t>its</a:t>
            </a:r>
            <a:r>
              <a:rPr sz="2355" spc="42" dirty="0">
                <a:solidFill>
                  <a:srgbClr val="5E5E5E"/>
                </a:solidFill>
                <a:latin typeface="Arial"/>
                <a:cs typeface="Arial"/>
              </a:rPr>
              <a:t> </a:t>
            </a:r>
            <a:r>
              <a:rPr sz="2355" dirty="0">
                <a:solidFill>
                  <a:srgbClr val="5E5E5E"/>
                </a:solidFill>
                <a:latin typeface="Arial"/>
                <a:cs typeface="Arial"/>
              </a:rPr>
              <a:t>own</a:t>
            </a:r>
            <a:r>
              <a:rPr sz="2355" spc="63" dirty="0">
                <a:solidFill>
                  <a:srgbClr val="5E5E5E"/>
                </a:solidFill>
                <a:latin typeface="Arial"/>
                <a:cs typeface="Arial"/>
              </a:rPr>
              <a:t> </a:t>
            </a:r>
            <a:r>
              <a:rPr sz="2355" spc="-7" dirty="0">
                <a:solidFill>
                  <a:srgbClr val="5E5E5E"/>
                </a:solidFill>
                <a:latin typeface="Arial"/>
                <a:cs typeface="Arial"/>
              </a:rPr>
              <a:t>prompt.</a:t>
            </a:r>
            <a:endParaRPr sz="2355">
              <a:latin typeface="Arial"/>
              <a:cs typeface="Arial"/>
            </a:endParaRPr>
          </a:p>
          <a:p>
            <a:pPr marL="316993" marR="3572" indent="-308509">
              <a:lnSpc>
                <a:spcPts val="2481"/>
              </a:lnSpc>
              <a:spcBef>
                <a:spcPts val="1533"/>
              </a:spcBef>
              <a:buClr>
                <a:srgbClr val="7570FF"/>
              </a:buClr>
              <a:buChar char="•"/>
              <a:tabLst>
                <a:tab pos="316993" algn="l"/>
              </a:tabLst>
            </a:pPr>
            <a:r>
              <a:rPr sz="2355" dirty="0">
                <a:solidFill>
                  <a:srgbClr val="5E5E5E"/>
                </a:solidFill>
                <a:latin typeface="Arial"/>
                <a:cs typeface="Arial"/>
              </a:rPr>
              <a:t>This</a:t>
            </a:r>
            <a:r>
              <a:rPr sz="2355" spc="18" dirty="0">
                <a:solidFill>
                  <a:srgbClr val="5E5E5E"/>
                </a:solidFill>
                <a:latin typeface="Arial"/>
                <a:cs typeface="Arial"/>
              </a:rPr>
              <a:t> </a:t>
            </a:r>
            <a:r>
              <a:rPr sz="2355" dirty="0">
                <a:solidFill>
                  <a:srgbClr val="5E5E5E"/>
                </a:solidFill>
                <a:latin typeface="Arial"/>
                <a:cs typeface="Arial"/>
              </a:rPr>
              <a:t>can</a:t>
            </a:r>
            <a:r>
              <a:rPr sz="2355" spc="53" dirty="0">
                <a:solidFill>
                  <a:srgbClr val="5E5E5E"/>
                </a:solidFill>
                <a:latin typeface="Arial"/>
                <a:cs typeface="Arial"/>
              </a:rPr>
              <a:t> </a:t>
            </a:r>
            <a:r>
              <a:rPr sz="2355" dirty="0">
                <a:solidFill>
                  <a:srgbClr val="5E5E5E"/>
                </a:solidFill>
                <a:latin typeface="Arial"/>
                <a:cs typeface="Arial"/>
              </a:rPr>
              <a:t>lead</a:t>
            </a:r>
            <a:r>
              <a:rPr sz="2355" spc="46" dirty="0">
                <a:solidFill>
                  <a:srgbClr val="5E5E5E"/>
                </a:solidFill>
                <a:latin typeface="Arial"/>
                <a:cs typeface="Arial"/>
              </a:rPr>
              <a:t> </a:t>
            </a:r>
            <a:r>
              <a:rPr sz="2355" dirty="0">
                <a:solidFill>
                  <a:srgbClr val="5E5E5E"/>
                </a:solidFill>
                <a:latin typeface="Arial"/>
                <a:cs typeface="Arial"/>
              </a:rPr>
              <a:t>to</a:t>
            </a:r>
            <a:r>
              <a:rPr sz="2355" spc="4" dirty="0">
                <a:solidFill>
                  <a:srgbClr val="5E5E5E"/>
                </a:solidFill>
                <a:latin typeface="Arial"/>
                <a:cs typeface="Arial"/>
              </a:rPr>
              <a:t> </a:t>
            </a:r>
            <a:r>
              <a:rPr sz="2355" dirty="0">
                <a:solidFill>
                  <a:srgbClr val="5E5E5E"/>
                </a:solidFill>
                <a:latin typeface="Arial"/>
                <a:cs typeface="Arial"/>
              </a:rPr>
              <a:t>leaking</a:t>
            </a:r>
            <a:r>
              <a:rPr sz="2355" spc="105" dirty="0">
                <a:solidFill>
                  <a:srgbClr val="5E5E5E"/>
                </a:solidFill>
                <a:latin typeface="Arial"/>
                <a:cs typeface="Arial"/>
              </a:rPr>
              <a:t> </a:t>
            </a:r>
            <a:r>
              <a:rPr sz="2355" dirty="0">
                <a:solidFill>
                  <a:srgbClr val="5E5E5E"/>
                </a:solidFill>
                <a:latin typeface="Arial"/>
                <a:cs typeface="Arial"/>
              </a:rPr>
              <a:t>of</a:t>
            </a:r>
            <a:r>
              <a:rPr sz="2355" spc="77" dirty="0">
                <a:solidFill>
                  <a:srgbClr val="5E5E5E"/>
                </a:solidFill>
                <a:latin typeface="Arial"/>
                <a:cs typeface="Arial"/>
              </a:rPr>
              <a:t> </a:t>
            </a:r>
            <a:r>
              <a:rPr sz="2355" dirty="0">
                <a:solidFill>
                  <a:srgbClr val="5E5E5E"/>
                </a:solidFill>
                <a:latin typeface="Arial"/>
                <a:cs typeface="Arial"/>
              </a:rPr>
              <a:t>either</a:t>
            </a:r>
            <a:r>
              <a:rPr sz="2355" spc="46" dirty="0">
                <a:solidFill>
                  <a:srgbClr val="5E5E5E"/>
                </a:solidFill>
                <a:latin typeface="Arial"/>
                <a:cs typeface="Arial"/>
              </a:rPr>
              <a:t> </a:t>
            </a:r>
            <a:r>
              <a:rPr sz="2355" dirty="0">
                <a:solidFill>
                  <a:srgbClr val="5E5E5E"/>
                </a:solidFill>
                <a:latin typeface="Arial"/>
                <a:cs typeface="Arial"/>
              </a:rPr>
              <a:t>sensitive,</a:t>
            </a:r>
            <a:r>
              <a:rPr sz="2355" spc="-18" dirty="0">
                <a:solidFill>
                  <a:srgbClr val="5E5E5E"/>
                </a:solidFill>
                <a:latin typeface="Arial"/>
                <a:cs typeface="Arial"/>
              </a:rPr>
              <a:t> </a:t>
            </a:r>
            <a:r>
              <a:rPr sz="2355" dirty="0">
                <a:solidFill>
                  <a:srgbClr val="5E5E5E"/>
                </a:solidFill>
                <a:latin typeface="Arial"/>
                <a:cs typeface="Arial"/>
              </a:rPr>
              <a:t>private</a:t>
            </a:r>
            <a:r>
              <a:rPr sz="2355" spc="56" dirty="0">
                <a:solidFill>
                  <a:srgbClr val="5E5E5E"/>
                </a:solidFill>
                <a:latin typeface="Arial"/>
                <a:cs typeface="Arial"/>
              </a:rPr>
              <a:t> </a:t>
            </a:r>
            <a:r>
              <a:rPr sz="2355" spc="-18" dirty="0">
                <a:solidFill>
                  <a:srgbClr val="5E5E5E"/>
                </a:solidFill>
                <a:latin typeface="Arial"/>
                <a:cs typeface="Arial"/>
              </a:rPr>
              <a:t>or </a:t>
            </a:r>
            <a:r>
              <a:rPr sz="2355" dirty="0">
                <a:solidFill>
                  <a:srgbClr val="5E5E5E"/>
                </a:solidFill>
                <a:latin typeface="Arial"/>
                <a:cs typeface="Arial"/>
              </a:rPr>
              <a:t>information</a:t>
            </a:r>
            <a:r>
              <a:rPr sz="2355" spc="77" dirty="0">
                <a:solidFill>
                  <a:srgbClr val="5E5E5E"/>
                </a:solidFill>
                <a:latin typeface="Arial"/>
                <a:cs typeface="Arial"/>
              </a:rPr>
              <a:t> </a:t>
            </a:r>
            <a:r>
              <a:rPr sz="2355" dirty="0">
                <a:solidFill>
                  <a:srgbClr val="5E5E5E"/>
                </a:solidFill>
                <a:latin typeface="Arial"/>
                <a:cs typeface="Arial"/>
              </a:rPr>
              <a:t>that’s</a:t>
            </a:r>
            <a:r>
              <a:rPr sz="2355" spc="46" dirty="0">
                <a:solidFill>
                  <a:srgbClr val="5E5E5E"/>
                </a:solidFill>
                <a:latin typeface="Arial"/>
                <a:cs typeface="Arial"/>
              </a:rPr>
              <a:t> </a:t>
            </a:r>
            <a:r>
              <a:rPr sz="2355" spc="-7" dirty="0">
                <a:solidFill>
                  <a:srgbClr val="5E5E5E"/>
                </a:solidFill>
                <a:latin typeface="Arial"/>
                <a:cs typeface="Arial"/>
              </a:rPr>
              <a:t>confidential</a:t>
            </a:r>
            <a:endParaRPr sz="2355">
              <a:latin typeface="Arial"/>
              <a:cs typeface="Arial"/>
            </a:endParaRPr>
          </a:p>
        </p:txBody>
      </p:sp>
      <p:pic>
        <p:nvPicPr>
          <p:cNvPr id="4" name="object 4"/>
          <p:cNvPicPr/>
          <p:nvPr/>
        </p:nvPicPr>
        <p:blipFill>
          <a:blip r:embed="rId2" cstate="print"/>
          <a:stretch>
            <a:fillRect/>
          </a:stretch>
        </p:blipFill>
        <p:spPr>
          <a:xfrm>
            <a:off x="2411016" y="2746539"/>
            <a:ext cx="4246066" cy="36241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0898-2CD4-2446-8FA5-A593C1AFA329}"/>
              </a:ext>
            </a:extLst>
          </p:cNvPr>
          <p:cNvSpPr>
            <a:spLocks noGrp="1"/>
          </p:cNvSpPr>
          <p:nvPr>
            <p:ph type="title"/>
          </p:nvPr>
        </p:nvSpPr>
        <p:spPr/>
        <p:txBody>
          <a:bodyPr/>
          <a:lstStyle/>
          <a:p>
            <a:pPr algn="ctr"/>
            <a:r>
              <a:rPr lang="en-US" b="1" dirty="0">
                <a:latin typeface="+mn-lt"/>
              </a:rPr>
              <a:t>Transformer model</a:t>
            </a:r>
          </a:p>
        </p:txBody>
      </p:sp>
      <p:pic>
        <p:nvPicPr>
          <p:cNvPr id="4" name="Picture 3">
            <a:extLst>
              <a:ext uri="{FF2B5EF4-FFF2-40B4-BE49-F238E27FC236}">
                <a16:creationId xmlns:a16="http://schemas.microsoft.com/office/drawing/2014/main" id="{1FA7A120-BF98-5C44-A063-6E2F3CCD58B9}"/>
              </a:ext>
            </a:extLst>
          </p:cNvPr>
          <p:cNvPicPr>
            <a:picLocks noChangeAspect="1"/>
          </p:cNvPicPr>
          <p:nvPr/>
        </p:nvPicPr>
        <p:blipFill>
          <a:blip r:embed="rId2"/>
          <a:stretch>
            <a:fillRect/>
          </a:stretch>
        </p:blipFill>
        <p:spPr>
          <a:xfrm>
            <a:off x="1640898" y="2038720"/>
            <a:ext cx="5862205" cy="3330893"/>
          </a:xfrm>
          <a:prstGeom prst="rect">
            <a:avLst/>
          </a:prstGeom>
          <a:ln w="3175">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5A2FCCC-6C66-A444-9D3F-0EF6A3036E0C}"/>
              </a:ext>
            </a:extLst>
          </p:cNvPr>
          <p:cNvSpPr txBox="1"/>
          <p:nvPr/>
        </p:nvSpPr>
        <p:spPr>
          <a:xfrm>
            <a:off x="2392845" y="5504056"/>
            <a:ext cx="1651862" cy="276999"/>
          </a:xfrm>
          <a:prstGeom prst="rect">
            <a:avLst/>
          </a:prstGeom>
          <a:noFill/>
        </p:spPr>
        <p:txBody>
          <a:bodyPr wrap="none" rtlCol="0">
            <a:spAutoFit/>
          </a:bodyPr>
          <a:lstStyle/>
          <a:p>
            <a:r>
              <a:rPr lang="en-US" sz="1200" dirty="0"/>
              <a:t>Encoder (e.g., BERT)</a:t>
            </a:r>
          </a:p>
        </p:txBody>
      </p:sp>
      <p:sp>
        <p:nvSpPr>
          <p:cNvPr id="5" name="TextBox 4">
            <a:extLst>
              <a:ext uri="{FF2B5EF4-FFF2-40B4-BE49-F238E27FC236}">
                <a16:creationId xmlns:a16="http://schemas.microsoft.com/office/drawing/2014/main" id="{3670DD98-BAE0-3B45-A939-5A4E01469B6D}"/>
              </a:ext>
            </a:extLst>
          </p:cNvPr>
          <p:cNvSpPr txBox="1"/>
          <p:nvPr/>
        </p:nvSpPr>
        <p:spPr>
          <a:xfrm>
            <a:off x="5375357" y="5504056"/>
            <a:ext cx="1569660" cy="276999"/>
          </a:xfrm>
          <a:prstGeom prst="rect">
            <a:avLst/>
          </a:prstGeom>
          <a:noFill/>
        </p:spPr>
        <p:txBody>
          <a:bodyPr wrap="none" rtlCol="0">
            <a:spAutoFit/>
          </a:bodyPr>
          <a:lstStyle/>
          <a:p>
            <a:r>
              <a:rPr lang="en-US" sz="1200" dirty="0"/>
              <a:t>Decoder (e.g., GPT)</a:t>
            </a:r>
          </a:p>
        </p:txBody>
      </p:sp>
      <p:sp>
        <p:nvSpPr>
          <p:cNvPr id="6" name="TextBox 5">
            <a:extLst>
              <a:ext uri="{FF2B5EF4-FFF2-40B4-BE49-F238E27FC236}">
                <a16:creationId xmlns:a16="http://schemas.microsoft.com/office/drawing/2014/main" id="{BF647F9B-CB48-4CB7-37C6-748F4BABAA9A}"/>
              </a:ext>
            </a:extLst>
          </p:cNvPr>
          <p:cNvSpPr txBox="1"/>
          <p:nvPr/>
        </p:nvSpPr>
        <p:spPr>
          <a:xfrm>
            <a:off x="1981200" y="6280903"/>
            <a:ext cx="4579972" cy="338554"/>
          </a:xfrm>
          <a:prstGeom prst="rect">
            <a:avLst/>
          </a:prstGeom>
          <a:noFill/>
        </p:spPr>
        <p:txBody>
          <a:bodyPr wrap="none" rtlCol="0">
            <a:spAutoFit/>
          </a:bodyPr>
          <a:lstStyle/>
          <a:p>
            <a:r>
              <a:rPr lang="en-US" dirty="0"/>
              <a:t>https://</a:t>
            </a:r>
            <a:r>
              <a:rPr lang="en-US" dirty="0" err="1"/>
              <a:t>jalammar.github.io</a:t>
            </a:r>
            <a:r>
              <a:rPr lang="en-US" dirty="0"/>
              <a:t>/illustrated-transformer/</a:t>
            </a:r>
          </a:p>
        </p:txBody>
      </p:sp>
    </p:spTree>
    <p:extLst>
      <p:ext uri="{BB962C8B-B14F-4D97-AF65-F5344CB8AC3E}">
        <p14:creationId xmlns:p14="http://schemas.microsoft.com/office/powerpoint/2010/main" val="10038993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42" dirty="0">
                <a:solidFill>
                  <a:srgbClr val="FF0000"/>
                </a:solidFill>
              </a:rPr>
              <a:t>Jailbreaking</a:t>
            </a:r>
          </a:p>
        </p:txBody>
      </p:sp>
      <p:sp>
        <p:nvSpPr>
          <p:cNvPr id="3" name="object 3"/>
          <p:cNvSpPr txBox="1"/>
          <p:nvPr/>
        </p:nvSpPr>
        <p:spPr>
          <a:xfrm>
            <a:off x="460548" y="1014814"/>
            <a:ext cx="8091190" cy="3291483"/>
          </a:xfrm>
          <a:prstGeom prst="rect">
            <a:avLst/>
          </a:prstGeom>
        </p:spPr>
        <p:txBody>
          <a:bodyPr vert="horz" wrap="square" lIns="0" tIns="58043" rIns="0" bIns="0" rtlCol="0">
            <a:spAutoFit/>
          </a:bodyPr>
          <a:lstStyle/>
          <a:p>
            <a:pPr marL="316993" marR="54023" indent="-308509">
              <a:lnSpc>
                <a:spcPts val="2481"/>
              </a:lnSpc>
              <a:spcBef>
                <a:spcPts val="457"/>
              </a:spcBef>
              <a:buClr>
                <a:srgbClr val="7570FF"/>
              </a:buClr>
              <a:buChar char="•"/>
              <a:tabLst>
                <a:tab pos="316993" algn="l"/>
              </a:tabLst>
            </a:pPr>
            <a:r>
              <a:rPr sz="2355" dirty="0">
                <a:solidFill>
                  <a:srgbClr val="5E5E5E"/>
                </a:solidFill>
                <a:latin typeface="Arial"/>
                <a:cs typeface="Arial"/>
              </a:rPr>
              <a:t>Jailbreaking</a:t>
            </a:r>
            <a:r>
              <a:rPr sz="2355" spc="88" dirty="0">
                <a:solidFill>
                  <a:srgbClr val="5E5E5E"/>
                </a:solidFill>
                <a:latin typeface="Arial"/>
                <a:cs typeface="Arial"/>
              </a:rPr>
              <a:t> </a:t>
            </a:r>
            <a:r>
              <a:rPr sz="2355" dirty="0">
                <a:solidFill>
                  <a:srgbClr val="5E5E5E"/>
                </a:solidFill>
                <a:latin typeface="Arial"/>
                <a:cs typeface="Arial"/>
              </a:rPr>
              <a:t>is</a:t>
            </a:r>
            <a:r>
              <a:rPr sz="2355" spc="21" dirty="0">
                <a:solidFill>
                  <a:srgbClr val="5E5E5E"/>
                </a:solidFill>
                <a:latin typeface="Arial"/>
                <a:cs typeface="Arial"/>
              </a:rPr>
              <a:t> </a:t>
            </a:r>
            <a:r>
              <a:rPr sz="2355" dirty="0">
                <a:solidFill>
                  <a:srgbClr val="5E5E5E"/>
                </a:solidFill>
                <a:latin typeface="Arial"/>
                <a:cs typeface="Arial"/>
              </a:rPr>
              <a:t>another</a:t>
            </a:r>
            <a:r>
              <a:rPr sz="2355" spc="102" dirty="0">
                <a:solidFill>
                  <a:srgbClr val="5E5E5E"/>
                </a:solidFill>
                <a:latin typeface="Arial"/>
                <a:cs typeface="Arial"/>
              </a:rPr>
              <a:t> </a:t>
            </a:r>
            <a:r>
              <a:rPr sz="2355" dirty="0">
                <a:solidFill>
                  <a:srgbClr val="5E5E5E"/>
                </a:solidFill>
                <a:latin typeface="Arial"/>
                <a:cs typeface="Arial"/>
              </a:rPr>
              <a:t>form</a:t>
            </a:r>
            <a:r>
              <a:rPr sz="2355" spc="25" dirty="0">
                <a:solidFill>
                  <a:srgbClr val="5E5E5E"/>
                </a:solidFill>
                <a:latin typeface="Arial"/>
                <a:cs typeface="Arial"/>
              </a:rPr>
              <a:t> </a:t>
            </a:r>
            <a:r>
              <a:rPr sz="2355" dirty="0">
                <a:solidFill>
                  <a:srgbClr val="5E5E5E"/>
                </a:solidFill>
                <a:latin typeface="Arial"/>
                <a:cs typeface="Arial"/>
              </a:rPr>
              <a:t>of</a:t>
            </a:r>
            <a:r>
              <a:rPr sz="2355" spc="21" dirty="0">
                <a:solidFill>
                  <a:srgbClr val="5E5E5E"/>
                </a:solidFill>
                <a:latin typeface="Arial"/>
                <a:cs typeface="Arial"/>
              </a:rPr>
              <a:t> </a:t>
            </a:r>
            <a:r>
              <a:rPr sz="2355" dirty="0">
                <a:solidFill>
                  <a:srgbClr val="5E5E5E"/>
                </a:solidFill>
                <a:latin typeface="Arial"/>
                <a:cs typeface="Arial"/>
              </a:rPr>
              <a:t>prompt</a:t>
            </a:r>
            <a:r>
              <a:rPr sz="2355" spc="74" dirty="0">
                <a:solidFill>
                  <a:srgbClr val="5E5E5E"/>
                </a:solidFill>
                <a:latin typeface="Arial"/>
                <a:cs typeface="Arial"/>
              </a:rPr>
              <a:t> </a:t>
            </a:r>
            <a:r>
              <a:rPr sz="2355" dirty="0">
                <a:solidFill>
                  <a:srgbClr val="5E5E5E"/>
                </a:solidFill>
                <a:latin typeface="Arial"/>
                <a:cs typeface="Arial"/>
              </a:rPr>
              <a:t>injection</a:t>
            </a:r>
            <a:r>
              <a:rPr sz="2355" spc="49" dirty="0">
                <a:solidFill>
                  <a:srgbClr val="5E5E5E"/>
                </a:solidFill>
                <a:latin typeface="Arial"/>
                <a:cs typeface="Arial"/>
              </a:rPr>
              <a:t> </a:t>
            </a:r>
            <a:r>
              <a:rPr sz="2355" dirty="0">
                <a:solidFill>
                  <a:srgbClr val="5E5E5E"/>
                </a:solidFill>
                <a:latin typeface="Arial"/>
                <a:cs typeface="Arial"/>
              </a:rPr>
              <a:t>where</a:t>
            </a:r>
            <a:r>
              <a:rPr sz="2355" spc="46" dirty="0">
                <a:solidFill>
                  <a:srgbClr val="5E5E5E"/>
                </a:solidFill>
                <a:latin typeface="Arial"/>
                <a:cs typeface="Arial"/>
              </a:rPr>
              <a:t> </a:t>
            </a:r>
            <a:r>
              <a:rPr sz="2355" spc="-18" dirty="0">
                <a:solidFill>
                  <a:srgbClr val="5E5E5E"/>
                </a:solidFill>
                <a:latin typeface="Arial"/>
                <a:cs typeface="Arial"/>
              </a:rPr>
              <a:t>the </a:t>
            </a:r>
            <a:r>
              <a:rPr sz="2355" dirty="0">
                <a:solidFill>
                  <a:srgbClr val="5E5E5E"/>
                </a:solidFill>
                <a:latin typeface="Arial"/>
                <a:cs typeface="Arial"/>
              </a:rPr>
              <a:t>goal</a:t>
            </a:r>
            <a:r>
              <a:rPr sz="2355" spc="42" dirty="0">
                <a:solidFill>
                  <a:srgbClr val="5E5E5E"/>
                </a:solidFill>
                <a:latin typeface="Arial"/>
                <a:cs typeface="Arial"/>
              </a:rPr>
              <a:t> </a:t>
            </a:r>
            <a:r>
              <a:rPr sz="2355" dirty="0">
                <a:solidFill>
                  <a:srgbClr val="5E5E5E"/>
                </a:solidFill>
                <a:latin typeface="Arial"/>
                <a:cs typeface="Arial"/>
              </a:rPr>
              <a:t>is</a:t>
            </a:r>
            <a:r>
              <a:rPr sz="2355" spc="18" dirty="0">
                <a:solidFill>
                  <a:srgbClr val="5E5E5E"/>
                </a:solidFill>
                <a:latin typeface="Arial"/>
                <a:cs typeface="Arial"/>
              </a:rPr>
              <a:t> </a:t>
            </a:r>
            <a:r>
              <a:rPr sz="2355" dirty="0">
                <a:solidFill>
                  <a:srgbClr val="5E5E5E"/>
                </a:solidFill>
                <a:latin typeface="Arial"/>
                <a:cs typeface="Arial"/>
              </a:rPr>
              <a:t>to</a:t>
            </a:r>
            <a:r>
              <a:rPr sz="2355" spc="42" dirty="0">
                <a:solidFill>
                  <a:srgbClr val="5E5E5E"/>
                </a:solidFill>
                <a:latin typeface="Arial"/>
                <a:cs typeface="Arial"/>
              </a:rPr>
              <a:t> </a:t>
            </a:r>
            <a:r>
              <a:rPr sz="2355" dirty="0">
                <a:solidFill>
                  <a:srgbClr val="5E5E5E"/>
                </a:solidFill>
                <a:latin typeface="Arial"/>
                <a:cs typeface="Arial"/>
              </a:rPr>
              <a:t>bypass</a:t>
            </a:r>
            <a:r>
              <a:rPr sz="2355" spc="127" dirty="0">
                <a:solidFill>
                  <a:srgbClr val="5E5E5E"/>
                </a:solidFill>
                <a:latin typeface="Arial"/>
                <a:cs typeface="Arial"/>
              </a:rPr>
              <a:t> </a:t>
            </a:r>
            <a:r>
              <a:rPr sz="2355" dirty="0">
                <a:solidFill>
                  <a:srgbClr val="5E5E5E"/>
                </a:solidFill>
                <a:latin typeface="Arial"/>
                <a:cs typeface="Arial"/>
              </a:rPr>
              <a:t>safety</a:t>
            </a:r>
            <a:r>
              <a:rPr sz="2355" spc="-28" dirty="0">
                <a:solidFill>
                  <a:srgbClr val="5E5E5E"/>
                </a:solidFill>
                <a:latin typeface="Arial"/>
                <a:cs typeface="Arial"/>
              </a:rPr>
              <a:t> </a:t>
            </a:r>
            <a:r>
              <a:rPr sz="2355" dirty="0">
                <a:solidFill>
                  <a:srgbClr val="5E5E5E"/>
                </a:solidFill>
                <a:latin typeface="Arial"/>
                <a:cs typeface="Arial"/>
              </a:rPr>
              <a:t>and</a:t>
            </a:r>
            <a:r>
              <a:rPr sz="2355" spc="98" dirty="0">
                <a:solidFill>
                  <a:srgbClr val="5E5E5E"/>
                </a:solidFill>
                <a:latin typeface="Arial"/>
                <a:cs typeface="Arial"/>
              </a:rPr>
              <a:t> </a:t>
            </a:r>
            <a:r>
              <a:rPr sz="2355" dirty="0">
                <a:solidFill>
                  <a:srgbClr val="5E5E5E"/>
                </a:solidFill>
                <a:latin typeface="Arial"/>
                <a:cs typeface="Arial"/>
              </a:rPr>
              <a:t>moderation</a:t>
            </a:r>
            <a:r>
              <a:rPr sz="2355" spc="49" dirty="0">
                <a:solidFill>
                  <a:srgbClr val="5E5E5E"/>
                </a:solidFill>
                <a:latin typeface="Arial"/>
                <a:cs typeface="Arial"/>
              </a:rPr>
              <a:t> </a:t>
            </a:r>
            <a:r>
              <a:rPr sz="2355" spc="-7" dirty="0">
                <a:solidFill>
                  <a:srgbClr val="5E5E5E"/>
                </a:solidFill>
                <a:latin typeface="Arial"/>
                <a:cs typeface="Arial"/>
              </a:rPr>
              <a:t>features</a:t>
            </a:r>
            <a:endParaRPr sz="2355">
              <a:latin typeface="Arial"/>
              <a:cs typeface="Arial"/>
            </a:endParaRPr>
          </a:p>
          <a:p>
            <a:pPr marL="316993" marR="401822" indent="-308509">
              <a:lnSpc>
                <a:spcPct val="86900"/>
              </a:lnSpc>
              <a:spcBef>
                <a:spcPts val="1533"/>
              </a:spcBef>
              <a:buClr>
                <a:srgbClr val="7570FF"/>
              </a:buClr>
              <a:buChar char="•"/>
              <a:tabLst>
                <a:tab pos="316993" algn="l"/>
              </a:tabLst>
            </a:pPr>
            <a:r>
              <a:rPr sz="2355" dirty="0">
                <a:solidFill>
                  <a:srgbClr val="5E5E5E"/>
                </a:solidFill>
                <a:latin typeface="Arial"/>
                <a:cs typeface="Arial"/>
              </a:rPr>
              <a:t>LLMs</a:t>
            </a:r>
            <a:r>
              <a:rPr sz="2355" spc="56" dirty="0">
                <a:solidFill>
                  <a:srgbClr val="5E5E5E"/>
                </a:solidFill>
                <a:latin typeface="Arial"/>
                <a:cs typeface="Arial"/>
              </a:rPr>
              <a:t> </a:t>
            </a:r>
            <a:r>
              <a:rPr sz="2355" dirty="0">
                <a:solidFill>
                  <a:srgbClr val="5E5E5E"/>
                </a:solidFill>
                <a:latin typeface="Arial"/>
                <a:cs typeface="Arial"/>
              </a:rPr>
              <a:t>provided</a:t>
            </a:r>
            <a:r>
              <a:rPr sz="2355" spc="77" dirty="0">
                <a:solidFill>
                  <a:srgbClr val="5E5E5E"/>
                </a:solidFill>
                <a:latin typeface="Arial"/>
                <a:cs typeface="Arial"/>
              </a:rPr>
              <a:t> </a:t>
            </a:r>
            <a:r>
              <a:rPr sz="2355" dirty="0">
                <a:solidFill>
                  <a:srgbClr val="5E5E5E"/>
                </a:solidFill>
                <a:latin typeface="Arial"/>
                <a:cs typeface="Arial"/>
              </a:rPr>
              <a:t>via</a:t>
            </a:r>
            <a:r>
              <a:rPr sz="2355" spc="-172" dirty="0">
                <a:solidFill>
                  <a:srgbClr val="5E5E5E"/>
                </a:solidFill>
                <a:latin typeface="Arial"/>
                <a:cs typeface="Arial"/>
              </a:rPr>
              <a:t> </a:t>
            </a:r>
            <a:r>
              <a:rPr sz="2355" dirty="0">
                <a:solidFill>
                  <a:srgbClr val="5E5E5E"/>
                </a:solidFill>
                <a:latin typeface="Arial"/>
                <a:cs typeface="Arial"/>
              </a:rPr>
              <a:t>APIs</a:t>
            </a:r>
            <a:r>
              <a:rPr sz="2355" spc="112" dirty="0">
                <a:solidFill>
                  <a:srgbClr val="5E5E5E"/>
                </a:solidFill>
                <a:latin typeface="Arial"/>
                <a:cs typeface="Arial"/>
              </a:rPr>
              <a:t> </a:t>
            </a:r>
            <a:r>
              <a:rPr sz="2355" dirty="0">
                <a:solidFill>
                  <a:srgbClr val="5E5E5E"/>
                </a:solidFill>
                <a:latin typeface="Arial"/>
                <a:cs typeface="Arial"/>
              </a:rPr>
              <a:t>might</a:t>
            </a:r>
            <a:r>
              <a:rPr sz="2355" spc="-4" dirty="0">
                <a:solidFill>
                  <a:srgbClr val="5E5E5E"/>
                </a:solidFill>
                <a:latin typeface="Arial"/>
                <a:cs typeface="Arial"/>
              </a:rPr>
              <a:t> </a:t>
            </a:r>
            <a:r>
              <a:rPr sz="2355" dirty="0">
                <a:solidFill>
                  <a:srgbClr val="5E5E5E"/>
                </a:solidFill>
                <a:latin typeface="Arial"/>
                <a:cs typeface="Arial"/>
              </a:rPr>
              <a:t>be</a:t>
            </a:r>
            <a:r>
              <a:rPr sz="2355" spc="35" dirty="0">
                <a:solidFill>
                  <a:srgbClr val="5E5E5E"/>
                </a:solidFill>
                <a:latin typeface="Arial"/>
                <a:cs typeface="Arial"/>
              </a:rPr>
              <a:t> </a:t>
            </a:r>
            <a:r>
              <a:rPr sz="2355" dirty="0">
                <a:solidFill>
                  <a:srgbClr val="5E5E5E"/>
                </a:solidFill>
                <a:latin typeface="Arial"/>
                <a:cs typeface="Arial"/>
              </a:rPr>
              <a:t>coupled</a:t>
            </a:r>
            <a:r>
              <a:rPr sz="2355" spc="25" dirty="0">
                <a:solidFill>
                  <a:srgbClr val="5E5E5E"/>
                </a:solidFill>
                <a:latin typeface="Arial"/>
                <a:cs typeface="Arial"/>
              </a:rPr>
              <a:t> </a:t>
            </a:r>
            <a:r>
              <a:rPr sz="2355" dirty="0">
                <a:solidFill>
                  <a:srgbClr val="5E5E5E"/>
                </a:solidFill>
                <a:latin typeface="Arial"/>
                <a:cs typeface="Arial"/>
              </a:rPr>
              <a:t>with</a:t>
            </a:r>
            <a:r>
              <a:rPr sz="2355" spc="-4" dirty="0">
                <a:solidFill>
                  <a:srgbClr val="5E5E5E"/>
                </a:solidFill>
                <a:latin typeface="Arial"/>
                <a:cs typeface="Arial"/>
              </a:rPr>
              <a:t> </a:t>
            </a:r>
            <a:r>
              <a:rPr sz="2355" spc="-7" dirty="0">
                <a:solidFill>
                  <a:srgbClr val="5E5E5E"/>
                </a:solidFill>
                <a:latin typeface="Arial"/>
                <a:cs typeface="Arial"/>
              </a:rPr>
              <a:t>safety </a:t>
            </a:r>
            <a:r>
              <a:rPr sz="2355" dirty="0">
                <a:solidFill>
                  <a:srgbClr val="5E5E5E"/>
                </a:solidFill>
                <a:latin typeface="Arial"/>
                <a:cs typeface="Arial"/>
              </a:rPr>
              <a:t>features</a:t>
            </a:r>
            <a:r>
              <a:rPr sz="2355" spc="49" dirty="0">
                <a:solidFill>
                  <a:srgbClr val="5E5E5E"/>
                </a:solidFill>
                <a:latin typeface="Arial"/>
                <a:cs typeface="Arial"/>
              </a:rPr>
              <a:t> </a:t>
            </a:r>
            <a:r>
              <a:rPr sz="2355" dirty="0">
                <a:solidFill>
                  <a:srgbClr val="5E5E5E"/>
                </a:solidFill>
                <a:latin typeface="Arial"/>
                <a:cs typeface="Arial"/>
              </a:rPr>
              <a:t>or</a:t>
            </a:r>
            <a:r>
              <a:rPr sz="2355" spc="74" dirty="0">
                <a:solidFill>
                  <a:srgbClr val="5E5E5E"/>
                </a:solidFill>
                <a:latin typeface="Arial"/>
                <a:cs typeface="Arial"/>
              </a:rPr>
              <a:t> </a:t>
            </a:r>
            <a:r>
              <a:rPr sz="2355" dirty="0">
                <a:solidFill>
                  <a:srgbClr val="5E5E5E"/>
                </a:solidFill>
                <a:latin typeface="Arial"/>
                <a:cs typeface="Arial"/>
              </a:rPr>
              <a:t>content</a:t>
            </a:r>
            <a:r>
              <a:rPr sz="2355" spc="42" dirty="0">
                <a:solidFill>
                  <a:srgbClr val="5E5E5E"/>
                </a:solidFill>
                <a:latin typeface="Arial"/>
                <a:cs typeface="Arial"/>
              </a:rPr>
              <a:t> </a:t>
            </a:r>
            <a:r>
              <a:rPr sz="2355" dirty="0">
                <a:solidFill>
                  <a:srgbClr val="5E5E5E"/>
                </a:solidFill>
                <a:latin typeface="Arial"/>
                <a:cs typeface="Arial"/>
              </a:rPr>
              <a:t>moderation</a:t>
            </a:r>
            <a:r>
              <a:rPr sz="2355" spc="137" dirty="0">
                <a:solidFill>
                  <a:srgbClr val="5E5E5E"/>
                </a:solidFill>
                <a:latin typeface="Arial"/>
                <a:cs typeface="Arial"/>
              </a:rPr>
              <a:t> </a:t>
            </a:r>
            <a:r>
              <a:rPr sz="2355" dirty="0">
                <a:solidFill>
                  <a:srgbClr val="5E5E5E"/>
                </a:solidFill>
                <a:latin typeface="Arial"/>
                <a:cs typeface="Arial"/>
              </a:rPr>
              <a:t>which</a:t>
            </a:r>
            <a:r>
              <a:rPr sz="2355" spc="18" dirty="0">
                <a:solidFill>
                  <a:srgbClr val="5E5E5E"/>
                </a:solidFill>
                <a:latin typeface="Arial"/>
                <a:cs typeface="Arial"/>
              </a:rPr>
              <a:t> </a:t>
            </a:r>
            <a:r>
              <a:rPr sz="2355" dirty="0">
                <a:solidFill>
                  <a:srgbClr val="5E5E5E"/>
                </a:solidFill>
                <a:latin typeface="Arial"/>
                <a:cs typeface="Arial"/>
              </a:rPr>
              <a:t>can</a:t>
            </a:r>
            <a:r>
              <a:rPr sz="2355" spc="77" dirty="0">
                <a:solidFill>
                  <a:srgbClr val="5E5E5E"/>
                </a:solidFill>
                <a:latin typeface="Arial"/>
                <a:cs typeface="Arial"/>
              </a:rPr>
              <a:t> </a:t>
            </a:r>
            <a:r>
              <a:rPr sz="2355" dirty="0">
                <a:solidFill>
                  <a:srgbClr val="5E5E5E"/>
                </a:solidFill>
                <a:latin typeface="Arial"/>
                <a:cs typeface="Arial"/>
              </a:rPr>
              <a:t>be</a:t>
            </a:r>
            <a:r>
              <a:rPr sz="2355" spc="74" dirty="0">
                <a:solidFill>
                  <a:srgbClr val="5E5E5E"/>
                </a:solidFill>
                <a:latin typeface="Arial"/>
                <a:cs typeface="Arial"/>
              </a:rPr>
              <a:t> </a:t>
            </a:r>
            <a:r>
              <a:rPr sz="2355" spc="-7" dirty="0">
                <a:solidFill>
                  <a:srgbClr val="5E5E5E"/>
                </a:solidFill>
                <a:latin typeface="Arial"/>
                <a:cs typeface="Arial"/>
              </a:rPr>
              <a:t>bypassed </a:t>
            </a:r>
            <a:r>
              <a:rPr sz="2355" dirty="0">
                <a:solidFill>
                  <a:srgbClr val="5E5E5E"/>
                </a:solidFill>
                <a:latin typeface="Arial"/>
                <a:cs typeface="Arial"/>
              </a:rPr>
              <a:t>with</a:t>
            </a:r>
            <a:r>
              <a:rPr sz="2355" spc="14" dirty="0">
                <a:solidFill>
                  <a:srgbClr val="5E5E5E"/>
                </a:solidFill>
                <a:latin typeface="Arial"/>
                <a:cs typeface="Arial"/>
              </a:rPr>
              <a:t> </a:t>
            </a:r>
            <a:r>
              <a:rPr sz="2355" dirty="0">
                <a:solidFill>
                  <a:srgbClr val="5E5E5E"/>
                </a:solidFill>
                <a:latin typeface="Arial"/>
                <a:cs typeface="Arial"/>
              </a:rPr>
              <a:t>harmful</a:t>
            </a:r>
            <a:r>
              <a:rPr sz="2355" spc="80" dirty="0">
                <a:solidFill>
                  <a:srgbClr val="5E5E5E"/>
                </a:solidFill>
                <a:latin typeface="Arial"/>
                <a:cs typeface="Arial"/>
              </a:rPr>
              <a:t> </a:t>
            </a:r>
            <a:r>
              <a:rPr sz="2355" spc="-7" dirty="0">
                <a:solidFill>
                  <a:srgbClr val="5E5E5E"/>
                </a:solidFill>
                <a:latin typeface="Arial"/>
                <a:cs typeface="Arial"/>
              </a:rPr>
              <a:t>prompts/attacks</a:t>
            </a:r>
            <a:endParaRPr sz="2355">
              <a:latin typeface="Arial"/>
              <a:cs typeface="Arial"/>
            </a:endParaRPr>
          </a:p>
          <a:p>
            <a:pPr marL="316993" marR="3572" indent="-308509">
              <a:lnSpc>
                <a:spcPct val="87200"/>
              </a:lnSpc>
              <a:spcBef>
                <a:spcPts val="1547"/>
              </a:spcBef>
              <a:buClr>
                <a:srgbClr val="7570FF"/>
              </a:buClr>
              <a:buChar char="•"/>
              <a:tabLst>
                <a:tab pos="316993" algn="l"/>
              </a:tabLst>
            </a:pPr>
            <a:r>
              <a:rPr sz="2355" dirty="0">
                <a:solidFill>
                  <a:srgbClr val="5E5E5E"/>
                </a:solidFill>
                <a:latin typeface="Arial"/>
                <a:cs typeface="Arial"/>
              </a:rPr>
              <a:t>This</a:t>
            </a:r>
            <a:r>
              <a:rPr sz="2355" spc="14" dirty="0">
                <a:solidFill>
                  <a:srgbClr val="5E5E5E"/>
                </a:solidFill>
                <a:latin typeface="Arial"/>
                <a:cs typeface="Arial"/>
              </a:rPr>
              <a:t> </a:t>
            </a:r>
            <a:r>
              <a:rPr sz="2355" dirty="0">
                <a:solidFill>
                  <a:srgbClr val="5E5E5E"/>
                </a:solidFill>
                <a:latin typeface="Arial"/>
                <a:cs typeface="Arial"/>
              </a:rPr>
              <a:t>might</a:t>
            </a:r>
            <a:r>
              <a:rPr sz="2355" spc="25" dirty="0">
                <a:solidFill>
                  <a:srgbClr val="5E5E5E"/>
                </a:solidFill>
                <a:latin typeface="Arial"/>
                <a:cs typeface="Arial"/>
              </a:rPr>
              <a:t> </a:t>
            </a:r>
            <a:r>
              <a:rPr sz="2355" dirty="0">
                <a:solidFill>
                  <a:srgbClr val="5E5E5E"/>
                </a:solidFill>
                <a:latin typeface="Arial"/>
                <a:cs typeface="Arial"/>
              </a:rPr>
              <a:t>sound</a:t>
            </a:r>
            <a:r>
              <a:rPr sz="2355" spc="46" dirty="0">
                <a:solidFill>
                  <a:srgbClr val="5E5E5E"/>
                </a:solidFill>
                <a:latin typeface="Arial"/>
                <a:cs typeface="Arial"/>
              </a:rPr>
              <a:t> </a:t>
            </a:r>
            <a:r>
              <a:rPr sz="2355" dirty="0">
                <a:solidFill>
                  <a:srgbClr val="5E5E5E"/>
                </a:solidFill>
                <a:latin typeface="Arial"/>
                <a:cs typeface="Arial"/>
              </a:rPr>
              <a:t>like</a:t>
            </a:r>
            <a:r>
              <a:rPr sz="2355" spc="53" dirty="0">
                <a:solidFill>
                  <a:srgbClr val="5E5E5E"/>
                </a:solidFill>
                <a:latin typeface="Arial"/>
                <a:cs typeface="Arial"/>
              </a:rPr>
              <a:t> </a:t>
            </a:r>
            <a:r>
              <a:rPr sz="2355" dirty="0">
                <a:solidFill>
                  <a:srgbClr val="5E5E5E"/>
                </a:solidFill>
                <a:latin typeface="Arial"/>
                <a:cs typeface="Arial"/>
              </a:rPr>
              <a:t>a</a:t>
            </a:r>
            <a:r>
              <a:rPr sz="2355" spc="49" dirty="0">
                <a:solidFill>
                  <a:srgbClr val="5E5E5E"/>
                </a:solidFill>
                <a:latin typeface="Arial"/>
                <a:cs typeface="Arial"/>
              </a:rPr>
              <a:t> </a:t>
            </a:r>
            <a:r>
              <a:rPr sz="2355" dirty="0">
                <a:solidFill>
                  <a:srgbClr val="5E5E5E"/>
                </a:solidFill>
                <a:latin typeface="Arial"/>
                <a:cs typeface="Arial"/>
              </a:rPr>
              <a:t>difficult</a:t>
            </a:r>
            <a:r>
              <a:rPr sz="2355" spc="-21" dirty="0">
                <a:solidFill>
                  <a:srgbClr val="5E5E5E"/>
                </a:solidFill>
                <a:latin typeface="Arial"/>
                <a:cs typeface="Arial"/>
              </a:rPr>
              <a:t> </a:t>
            </a:r>
            <a:r>
              <a:rPr sz="2355" dirty="0">
                <a:solidFill>
                  <a:srgbClr val="5E5E5E"/>
                </a:solidFill>
                <a:latin typeface="Arial"/>
                <a:cs typeface="Arial"/>
              </a:rPr>
              <a:t>task</a:t>
            </a:r>
            <a:r>
              <a:rPr sz="2355" spc="35" dirty="0">
                <a:solidFill>
                  <a:srgbClr val="5E5E5E"/>
                </a:solidFill>
                <a:latin typeface="Arial"/>
                <a:cs typeface="Arial"/>
              </a:rPr>
              <a:t> </a:t>
            </a:r>
            <a:r>
              <a:rPr sz="2355" dirty="0">
                <a:solidFill>
                  <a:srgbClr val="5E5E5E"/>
                </a:solidFill>
                <a:latin typeface="Arial"/>
                <a:cs typeface="Arial"/>
              </a:rPr>
              <a:t>but</a:t>
            </a:r>
            <a:r>
              <a:rPr sz="2355" spc="21" dirty="0">
                <a:solidFill>
                  <a:srgbClr val="5E5E5E"/>
                </a:solidFill>
                <a:latin typeface="Arial"/>
                <a:cs typeface="Arial"/>
              </a:rPr>
              <a:t> </a:t>
            </a:r>
            <a:r>
              <a:rPr sz="2355" dirty="0">
                <a:solidFill>
                  <a:srgbClr val="5E5E5E"/>
                </a:solidFill>
                <a:latin typeface="Arial"/>
                <a:cs typeface="Arial"/>
              </a:rPr>
              <a:t>it’s</a:t>
            </a:r>
            <a:r>
              <a:rPr sz="2355" spc="28" dirty="0">
                <a:solidFill>
                  <a:srgbClr val="5E5E5E"/>
                </a:solidFill>
                <a:latin typeface="Arial"/>
                <a:cs typeface="Arial"/>
              </a:rPr>
              <a:t> </a:t>
            </a:r>
            <a:r>
              <a:rPr sz="2355" dirty="0">
                <a:solidFill>
                  <a:srgbClr val="5E5E5E"/>
                </a:solidFill>
                <a:latin typeface="Arial"/>
                <a:cs typeface="Arial"/>
              </a:rPr>
              <a:t>not</a:t>
            </a:r>
            <a:r>
              <a:rPr sz="2355" spc="21" dirty="0">
                <a:solidFill>
                  <a:srgbClr val="5E5E5E"/>
                </a:solidFill>
                <a:latin typeface="Arial"/>
                <a:cs typeface="Arial"/>
              </a:rPr>
              <a:t> </a:t>
            </a:r>
            <a:r>
              <a:rPr sz="2355" spc="-7" dirty="0">
                <a:solidFill>
                  <a:srgbClr val="5E5E5E"/>
                </a:solidFill>
                <a:latin typeface="Arial"/>
                <a:cs typeface="Arial"/>
              </a:rPr>
              <a:t>because </a:t>
            </a:r>
            <a:r>
              <a:rPr sz="2355" dirty="0">
                <a:solidFill>
                  <a:srgbClr val="5E5E5E"/>
                </a:solidFill>
                <a:latin typeface="Arial"/>
                <a:cs typeface="Arial"/>
              </a:rPr>
              <a:t>the</a:t>
            </a:r>
            <a:r>
              <a:rPr sz="2355" spc="60" dirty="0">
                <a:solidFill>
                  <a:srgbClr val="5E5E5E"/>
                </a:solidFill>
                <a:latin typeface="Arial"/>
                <a:cs typeface="Arial"/>
              </a:rPr>
              <a:t> </a:t>
            </a:r>
            <a:r>
              <a:rPr sz="2355" dirty="0">
                <a:solidFill>
                  <a:srgbClr val="5E5E5E"/>
                </a:solidFill>
                <a:latin typeface="Arial"/>
                <a:cs typeface="Arial"/>
              </a:rPr>
              <a:t>model</a:t>
            </a:r>
            <a:r>
              <a:rPr sz="2355" spc="49" dirty="0">
                <a:solidFill>
                  <a:srgbClr val="5E5E5E"/>
                </a:solidFill>
                <a:latin typeface="Arial"/>
                <a:cs typeface="Arial"/>
              </a:rPr>
              <a:t> </a:t>
            </a:r>
            <a:r>
              <a:rPr sz="2355" dirty="0">
                <a:solidFill>
                  <a:srgbClr val="5E5E5E"/>
                </a:solidFill>
                <a:latin typeface="Arial"/>
                <a:cs typeface="Arial"/>
              </a:rPr>
              <a:t>is</a:t>
            </a:r>
            <a:r>
              <a:rPr sz="2355" spc="39" dirty="0">
                <a:solidFill>
                  <a:srgbClr val="5E5E5E"/>
                </a:solidFill>
                <a:latin typeface="Arial"/>
                <a:cs typeface="Arial"/>
              </a:rPr>
              <a:t> </a:t>
            </a:r>
            <a:r>
              <a:rPr sz="2355" dirty="0">
                <a:solidFill>
                  <a:srgbClr val="5E5E5E"/>
                </a:solidFill>
                <a:latin typeface="Arial"/>
                <a:cs typeface="Arial"/>
              </a:rPr>
              <a:t>usually</a:t>
            </a:r>
            <a:r>
              <a:rPr sz="2355" spc="25" dirty="0">
                <a:solidFill>
                  <a:srgbClr val="5E5E5E"/>
                </a:solidFill>
                <a:latin typeface="Arial"/>
                <a:cs typeface="Arial"/>
              </a:rPr>
              <a:t> </a:t>
            </a:r>
            <a:r>
              <a:rPr sz="2355" dirty="0">
                <a:solidFill>
                  <a:srgbClr val="5E5E5E"/>
                </a:solidFill>
                <a:latin typeface="Arial"/>
                <a:cs typeface="Arial"/>
              </a:rPr>
              <a:t>served</a:t>
            </a:r>
            <a:r>
              <a:rPr sz="2355" spc="53" dirty="0">
                <a:solidFill>
                  <a:srgbClr val="5E5E5E"/>
                </a:solidFill>
                <a:latin typeface="Arial"/>
                <a:cs typeface="Arial"/>
              </a:rPr>
              <a:t> </a:t>
            </a:r>
            <a:r>
              <a:rPr sz="2355" dirty="0">
                <a:solidFill>
                  <a:srgbClr val="5E5E5E"/>
                </a:solidFill>
                <a:latin typeface="Arial"/>
                <a:cs typeface="Arial"/>
              </a:rPr>
              <a:t>static</a:t>
            </a:r>
            <a:r>
              <a:rPr sz="2355" spc="-14" dirty="0">
                <a:solidFill>
                  <a:srgbClr val="5E5E5E"/>
                </a:solidFill>
                <a:latin typeface="Arial"/>
                <a:cs typeface="Arial"/>
              </a:rPr>
              <a:t> </a:t>
            </a:r>
            <a:r>
              <a:rPr sz="2355" dirty="0">
                <a:solidFill>
                  <a:srgbClr val="5E5E5E"/>
                </a:solidFill>
                <a:latin typeface="Arial"/>
                <a:cs typeface="Arial"/>
              </a:rPr>
              <a:t>and</a:t>
            </a:r>
            <a:r>
              <a:rPr sz="2355" spc="53" dirty="0">
                <a:solidFill>
                  <a:srgbClr val="5E5E5E"/>
                </a:solidFill>
                <a:latin typeface="Arial"/>
                <a:cs typeface="Arial"/>
              </a:rPr>
              <a:t> </a:t>
            </a:r>
            <a:r>
              <a:rPr sz="2355" dirty="0">
                <a:solidFill>
                  <a:srgbClr val="5E5E5E"/>
                </a:solidFill>
                <a:latin typeface="Arial"/>
                <a:cs typeface="Arial"/>
              </a:rPr>
              <a:t>might</a:t>
            </a:r>
            <a:r>
              <a:rPr sz="2355" spc="80" dirty="0">
                <a:solidFill>
                  <a:srgbClr val="5E5E5E"/>
                </a:solidFill>
                <a:latin typeface="Arial"/>
                <a:cs typeface="Arial"/>
              </a:rPr>
              <a:t> </a:t>
            </a:r>
            <a:r>
              <a:rPr sz="2355" dirty="0">
                <a:solidFill>
                  <a:srgbClr val="5E5E5E"/>
                </a:solidFill>
                <a:latin typeface="Arial"/>
                <a:cs typeface="Arial"/>
              </a:rPr>
              <a:t>have</a:t>
            </a:r>
            <a:r>
              <a:rPr sz="2355" spc="56" dirty="0">
                <a:solidFill>
                  <a:srgbClr val="5E5E5E"/>
                </a:solidFill>
                <a:latin typeface="Arial"/>
                <a:cs typeface="Arial"/>
              </a:rPr>
              <a:t> </a:t>
            </a:r>
            <a:r>
              <a:rPr sz="2355" spc="-7" dirty="0">
                <a:solidFill>
                  <a:srgbClr val="5E5E5E"/>
                </a:solidFill>
                <a:latin typeface="Arial"/>
                <a:cs typeface="Arial"/>
              </a:rPr>
              <a:t>these </a:t>
            </a:r>
            <a:r>
              <a:rPr sz="2355" dirty="0">
                <a:solidFill>
                  <a:srgbClr val="5E5E5E"/>
                </a:solidFill>
                <a:latin typeface="Arial"/>
                <a:cs typeface="Arial"/>
              </a:rPr>
              <a:t>vulnerabilities</a:t>
            </a:r>
            <a:r>
              <a:rPr sz="2355" spc="84" dirty="0">
                <a:solidFill>
                  <a:srgbClr val="5E5E5E"/>
                </a:solidFill>
                <a:latin typeface="Arial"/>
                <a:cs typeface="Arial"/>
              </a:rPr>
              <a:t> </a:t>
            </a:r>
            <a:r>
              <a:rPr sz="2355" dirty="0">
                <a:solidFill>
                  <a:srgbClr val="5E5E5E"/>
                </a:solidFill>
                <a:latin typeface="Arial"/>
                <a:cs typeface="Arial"/>
              </a:rPr>
              <a:t>due</a:t>
            </a:r>
            <a:r>
              <a:rPr sz="2355" spc="53" dirty="0">
                <a:solidFill>
                  <a:srgbClr val="5E5E5E"/>
                </a:solidFill>
                <a:latin typeface="Arial"/>
                <a:cs typeface="Arial"/>
              </a:rPr>
              <a:t> </a:t>
            </a:r>
            <a:r>
              <a:rPr sz="2355" dirty="0">
                <a:solidFill>
                  <a:srgbClr val="5E5E5E"/>
                </a:solidFill>
                <a:latin typeface="Arial"/>
                <a:cs typeface="Arial"/>
              </a:rPr>
              <a:t>to many</a:t>
            </a:r>
            <a:r>
              <a:rPr sz="2355" spc="80" dirty="0">
                <a:solidFill>
                  <a:srgbClr val="5E5E5E"/>
                </a:solidFill>
                <a:latin typeface="Arial"/>
                <a:cs typeface="Arial"/>
              </a:rPr>
              <a:t> </a:t>
            </a:r>
            <a:r>
              <a:rPr sz="2355" dirty="0">
                <a:solidFill>
                  <a:srgbClr val="5E5E5E"/>
                </a:solidFill>
                <a:latin typeface="Arial"/>
                <a:cs typeface="Arial"/>
              </a:rPr>
              <a:t>factors</a:t>
            </a:r>
            <a:r>
              <a:rPr sz="2355" spc="-21" dirty="0">
                <a:solidFill>
                  <a:srgbClr val="5E5E5E"/>
                </a:solidFill>
                <a:latin typeface="Arial"/>
                <a:cs typeface="Arial"/>
              </a:rPr>
              <a:t> </a:t>
            </a:r>
            <a:r>
              <a:rPr sz="2355" dirty="0">
                <a:solidFill>
                  <a:srgbClr val="5E5E5E"/>
                </a:solidFill>
                <a:latin typeface="Arial"/>
                <a:cs typeface="Arial"/>
              </a:rPr>
              <a:t>such</a:t>
            </a:r>
            <a:r>
              <a:rPr sz="2355" spc="56" dirty="0">
                <a:solidFill>
                  <a:srgbClr val="5E5E5E"/>
                </a:solidFill>
                <a:latin typeface="Arial"/>
                <a:cs typeface="Arial"/>
              </a:rPr>
              <a:t> </a:t>
            </a:r>
            <a:r>
              <a:rPr sz="2355" dirty="0">
                <a:solidFill>
                  <a:srgbClr val="5E5E5E"/>
                </a:solidFill>
                <a:latin typeface="Arial"/>
                <a:cs typeface="Arial"/>
              </a:rPr>
              <a:t>as</a:t>
            </a:r>
            <a:r>
              <a:rPr sz="2355" spc="32" dirty="0">
                <a:solidFill>
                  <a:srgbClr val="5E5E5E"/>
                </a:solidFill>
                <a:latin typeface="Arial"/>
                <a:cs typeface="Arial"/>
              </a:rPr>
              <a:t> </a:t>
            </a:r>
            <a:r>
              <a:rPr sz="2355" dirty="0">
                <a:solidFill>
                  <a:srgbClr val="5E5E5E"/>
                </a:solidFill>
                <a:latin typeface="Arial"/>
                <a:cs typeface="Arial"/>
              </a:rPr>
              <a:t>the</a:t>
            </a:r>
            <a:r>
              <a:rPr sz="2355" spc="60" dirty="0">
                <a:solidFill>
                  <a:srgbClr val="5E5E5E"/>
                </a:solidFill>
                <a:latin typeface="Arial"/>
                <a:cs typeface="Arial"/>
              </a:rPr>
              <a:t> </a:t>
            </a:r>
            <a:r>
              <a:rPr sz="2355" dirty="0">
                <a:solidFill>
                  <a:srgbClr val="5E5E5E"/>
                </a:solidFill>
                <a:latin typeface="Arial"/>
                <a:cs typeface="Arial"/>
              </a:rPr>
              <a:t>data</a:t>
            </a:r>
            <a:r>
              <a:rPr sz="2355" spc="-4" dirty="0">
                <a:solidFill>
                  <a:srgbClr val="5E5E5E"/>
                </a:solidFill>
                <a:latin typeface="Arial"/>
                <a:cs typeface="Arial"/>
              </a:rPr>
              <a:t> </a:t>
            </a:r>
            <a:r>
              <a:rPr sz="2355" dirty="0">
                <a:solidFill>
                  <a:srgbClr val="5E5E5E"/>
                </a:solidFill>
                <a:latin typeface="Arial"/>
                <a:cs typeface="Arial"/>
              </a:rPr>
              <a:t>it</a:t>
            </a:r>
            <a:r>
              <a:rPr sz="2355" spc="88" dirty="0">
                <a:solidFill>
                  <a:srgbClr val="5E5E5E"/>
                </a:solidFill>
                <a:latin typeface="Arial"/>
                <a:cs typeface="Arial"/>
              </a:rPr>
              <a:t> </a:t>
            </a:r>
            <a:r>
              <a:rPr sz="2355" spc="-18" dirty="0">
                <a:solidFill>
                  <a:srgbClr val="5E5E5E"/>
                </a:solidFill>
                <a:latin typeface="Arial"/>
                <a:cs typeface="Arial"/>
              </a:rPr>
              <a:t>was </a:t>
            </a:r>
            <a:r>
              <a:rPr sz="2355" dirty="0">
                <a:solidFill>
                  <a:srgbClr val="5E5E5E"/>
                </a:solidFill>
                <a:latin typeface="Arial"/>
                <a:cs typeface="Arial"/>
              </a:rPr>
              <a:t>trained</a:t>
            </a:r>
            <a:r>
              <a:rPr sz="2355" spc="21" dirty="0">
                <a:solidFill>
                  <a:srgbClr val="5E5E5E"/>
                </a:solidFill>
                <a:latin typeface="Arial"/>
                <a:cs typeface="Arial"/>
              </a:rPr>
              <a:t> </a:t>
            </a:r>
            <a:r>
              <a:rPr sz="2355" dirty="0">
                <a:solidFill>
                  <a:srgbClr val="5E5E5E"/>
                </a:solidFill>
                <a:latin typeface="Arial"/>
                <a:cs typeface="Arial"/>
              </a:rPr>
              <a:t>on,</a:t>
            </a:r>
            <a:r>
              <a:rPr sz="2355" spc="60" dirty="0">
                <a:solidFill>
                  <a:srgbClr val="5E5E5E"/>
                </a:solidFill>
                <a:latin typeface="Arial"/>
                <a:cs typeface="Arial"/>
              </a:rPr>
              <a:t> </a:t>
            </a:r>
            <a:r>
              <a:rPr sz="2355" spc="-14" dirty="0">
                <a:solidFill>
                  <a:srgbClr val="5E5E5E"/>
                </a:solidFill>
                <a:latin typeface="Arial"/>
                <a:cs typeface="Arial"/>
              </a:rPr>
              <a:t>etc.</a:t>
            </a:r>
            <a:endParaRPr sz="2355">
              <a:latin typeface="Arial"/>
              <a:cs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114234"/>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6" dirty="0">
                <a:solidFill>
                  <a:srgbClr val="FF0000"/>
                </a:solidFill>
              </a:rPr>
              <a:t>Jailbreaking</a:t>
            </a:r>
            <a:r>
              <a:rPr spc="-285" dirty="0">
                <a:solidFill>
                  <a:srgbClr val="FF0000"/>
                </a:solidFill>
              </a:rPr>
              <a:t> </a:t>
            </a:r>
            <a:r>
              <a:rPr spc="-21" dirty="0">
                <a:solidFill>
                  <a:srgbClr val="FF0000"/>
                </a:solidFill>
              </a:rPr>
              <a:t>examples</a:t>
            </a:r>
          </a:p>
        </p:txBody>
      </p:sp>
      <p:pic>
        <p:nvPicPr>
          <p:cNvPr id="3" name="object 3"/>
          <p:cNvPicPr/>
          <p:nvPr/>
        </p:nvPicPr>
        <p:blipFill>
          <a:blip r:embed="rId2" cstate="print"/>
          <a:stretch>
            <a:fillRect/>
          </a:stretch>
        </p:blipFill>
        <p:spPr>
          <a:xfrm>
            <a:off x="2598539" y="870858"/>
            <a:ext cx="4909096" cy="5874931"/>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26545"/>
            <a:ext cx="7298531"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56" dirty="0"/>
              <a:t>Prompt</a:t>
            </a:r>
            <a:r>
              <a:rPr spc="-179" dirty="0"/>
              <a:t> </a:t>
            </a:r>
            <a:r>
              <a:rPr spc="-60" dirty="0"/>
              <a:t>Engineering</a:t>
            </a:r>
            <a:r>
              <a:rPr spc="-246" dirty="0"/>
              <a:t> </a:t>
            </a:r>
            <a:r>
              <a:rPr spc="-7" dirty="0"/>
              <a:t>Guide</a:t>
            </a:r>
          </a:p>
        </p:txBody>
      </p:sp>
      <p:pic>
        <p:nvPicPr>
          <p:cNvPr id="3" name="object 3"/>
          <p:cNvPicPr/>
          <p:nvPr/>
        </p:nvPicPr>
        <p:blipFill>
          <a:blip r:embed="rId2" cstate="print"/>
          <a:stretch>
            <a:fillRect/>
          </a:stretch>
        </p:blipFill>
        <p:spPr>
          <a:xfrm>
            <a:off x="1647528" y="844069"/>
            <a:ext cx="5538639" cy="5171539"/>
          </a:xfrm>
          <a:prstGeom prst="rect">
            <a:avLst/>
          </a:prstGeom>
        </p:spPr>
      </p:pic>
      <p:sp>
        <p:nvSpPr>
          <p:cNvPr id="4" name="object 4"/>
          <p:cNvSpPr txBox="1"/>
          <p:nvPr/>
        </p:nvSpPr>
        <p:spPr>
          <a:xfrm>
            <a:off x="1938188" y="6118399"/>
            <a:ext cx="4929188" cy="268640"/>
          </a:xfrm>
          <a:prstGeom prst="rect">
            <a:avLst/>
          </a:prstGeom>
        </p:spPr>
        <p:txBody>
          <a:bodyPr vert="horz" wrap="square" lIns="0" tIns="8930" rIns="0" bIns="0" rtlCol="0">
            <a:spAutoFit/>
          </a:bodyPr>
          <a:lstStyle/>
          <a:p>
            <a:pPr marL="8929">
              <a:spcBef>
                <a:spcPts val="70"/>
              </a:spcBef>
            </a:pPr>
            <a:r>
              <a:rPr sz="1687" u="sng" spc="-18" dirty="0">
                <a:solidFill>
                  <a:srgbClr val="5E5E5E"/>
                </a:solidFill>
                <a:uFill>
                  <a:solidFill>
                    <a:srgbClr val="5E5E5E"/>
                  </a:solidFill>
                </a:uFill>
                <a:latin typeface="Arial"/>
                <a:cs typeface="Arial"/>
              </a:rPr>
              <a:t>https://github.com/dair-ai/Prompt-</a:t>
            </a:r>
            <a:r>
              <a:rPr sz="1687" u="sng" spc="-25" dirty="0">
                <a:solidFill>
                  <a:srgbClr val="5E5E5E"/>
                </a:solidFill>
                <a:uFill>
                  <a:solidFill>
                    <a:srgbClr val="5E5E5E"/>
                  </a:solidFill>
                </a:uFill>
                <a:latin typeface="Arial"/>
                <a:cs typeface="Arial"/>
              </a:rPr>
              <a:t>Engineering-</a:t>
            </a:r>
            <a:r>
              <a:rPr sz="1687" u="sng" spc="-7" dirty="0">
                <a:solidFill>
                  <a:srgbClr val="5E5E5E"/>
                </a:solidFill>
                <a:uFill>
                  <a:solidFill>
                    <a:srgbClr val="5E5E5E"/>
                  </a:solidFill>
                </a:uFill>
                <a:latin typeface="Arial"/>
                <a:cs typeface="Arial"/>
              </a:rPr>
              <a:t>Guide</a:t>
            </a:r>
            <a:endParaRPr sz="1687" dirty="0">
              <a:latin typeface="Arial"/>
              <a:cs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17B6-9663-41B0-5447-3F4C4505E6D4}"/>
              </a:ext>
            </a:extLst>
          </p:cNvPr>
          <p:cNvSpPr>
            <a:spLocks noGrp="1"/>
          </p:cNvSpPr>
          <p:nvPr>
            <p:ph type="title"/>
          </p:nvPr>
        </p:nvSpPr>
        <p:spPr>
          <a:xfrm>
            <a:off x="457200" y="76200"/>
            <a:ext cx="8229600" cy="571500"/>
          </a:xfrm>
        </p:spPr>
        <p:txBody>
          <a:bodyPr/>
          <a:lstStyle/>
          <a:p>
            <a:r>
              <a:rPr lang="en-US" sz="3200" dirty="0">
                <a:solidFill>
                  <a:srgbClr val="FF0000"/>
                </a:solidFill>
              </a:rPr>
              <a:t>Evaluation Data sets</a:t>
            </a:r>
          </a:p>
        </p:txBody>
      </p:sp>
      <p:pic>
        <p:nvPicPr>
          <p:cNvPr id="13" name="Content Placeholder 12">
            <a:extLst>
              <a:ext uri="{FF2B5EF4-FFF2-40B4-BE49-F238E27FC236}">
                <a16:creationId xmlns:a16="http://schemas.microsoft.com/office/drawing/2014/main" id="{E3D36FB4-DAF5-2DCC-7912-FBB5302F0D4C}"/>
              </a:ext>
            </a:extLst>
          </p:cNvPr>
          <p:cNvPicPr>
            <a:picLocks noGrp="1" noChangeAspect="1"/>
          </p:cNvPicPr>
          <p:nvPr>
            <p:ph idx="1"/>
          </p:nvPr>
        </p:nvPicPr>
        <p:blipFill>
          <a:blip r:embed="rId2"/>
          <a:stretch>
            <a:fillRect/>
          </a:stretch>
        </p:blipFill>
        <p:spPr>
          <a:xfrm>
            <a:off x="1828800" y="598415"/>
            <a:ext cx="7010399" cy="6293364"/>
          </a:xfrm>
        </p:spPr>
      </p:pic>
      <p:sp>
        <p:nvSpPr>
          <p:cNvPr id="14" name="TextBox 13">
            <a:extLst>
              <a:ext uri="{FF2B5EF4-FFF2-40B4-BE49-F238E27FC236}">
                <a16:creationId xmlns:a16="http://schemas.microsoft.com/office/drawing/2014/main" id="{4AB0FB37-6511-5912-B877-AF756715AC49}"/>
              </a:ext>
            </a:extLst>
          </p:cNvPr>
          <p:cNvSpPr txBox="1"/>
          <p:nvPr/>
        </p:nvSpPr>
        <p:spPr>
          <a:xfrm>
            <a:off x="152400" y="2362200"/>
            <a:ext cx="1371600" cy="584775"/>
          </a:xfrm>
          <a:prstGeom prst="rect">
            <a:avLst/>
          </a:prstGeom>
          <a:noFill/>
        </p:spPr>
        <p:txBody>
          <a:bodyPr wrap="square" rtlCol="0">
            <a:spAutoFit/>
          </a:bodyPr>
          <a:lstStyle/>
          <a:p>
            <a:r>
              <a:rPr lang="en-US" dirty="0"/>
              <a:t>Note task</a:t>
            </a:r>
          </a:p>
          <a:p>
            <a:r>
              <a:rPr lang="en-US" dirty="0"/>
              <a:t>dependence</a:t>
            </a:r>
          </a:p>
        </p:txBody>
      </p:sp>
    </p:spTree>
    <p:extLst>
      <p:ext uri="{BB962C8B-B14F-4D97-AF65-F5344CB8AC3E}">
        <p14:creationId xmlns:p14="http://schemas.microsoft.com/office/powerpoint/2010/main" val="24175618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B0C-43E0-829C-B124-26BAFA50FCE7}"/>
              </a:ext>
            </a:extLst>
          </p:cNvPr>
          <p:cNvSpPr>
            <a:spLocks noGrp="1"/>
          </p:cNvSpPr>
          <p:nvPr>
            <p:ph type="title"/>
          </p:nvPr>
        </p:nvSpPr>
        <p:spPr/>
        <p:txBody>
          <a:bodyPr/>
          <a:lstStyle/>
          <a:p>
            <a:r>
              <a:rPr lang="en-US" dirty="0"/>
              <a:t>Hallucination Models</a:t>
            </a:r>
          </a:p>
        </p:txBody>
      </p:sp>
      <p:pic>
        <p:nvPicPr>
          <p:cNvPr id="9" name="Content Placeholder 8">
            <a:extLst>
              <a:ext uri="{FF2B5EF4-FFF2-40B4-BE49-F238E27FC236}">
                <a16:creationId xmlns:a16="http://schemas.microsoft.com/office/drawing/2014/main" id="{0DBB76AE-DC51-CC47-0F39-83B7573BD068}"/>
              </a:ext>
            </a:extLst>
          </p:cNvPr>
          <p:cNvPicPr>
            <a:picLocks noGrp="1" noChangeAspect="1"/>
          </p:cNvPicPr>
          <p:nvPr>
            <p:ph idx="1"/>
          </p:nvPr>
        </p:nvPicPr>
        <p:blipFill>
          <a:blip r:embed="rId2"/>
          <a:stretch>
            <a:fillRect/>
          </a:stretch>
        </p:blipFill>
        <p:spPr>
          <a:xfrm>
            <a:off x="228600" y="1866900"/>
            <a:ext cx="8824495" cy="3124200"/>
          </a:xfrm>
        </p:spPr>
      </p:pic>
    </p:spTree>
    <p:extLst>
      <p:ext uri="{BB962C8B-B14F-4D97-AF65-F5344CB8AC3E}">
        <p14:creationId xmlns:p14="http://schemas.microsoft.com/office/powerpoint/2010/main" val="13162414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60D7E-3698-F7B0-D1D4-F0E9D5EBC166}"/>
              </a:ext>
            </a:extLst>
          </p:cNvPr>
          <p:cNvSpPr>
            <a:spLocks noGrp="1"/>
          </p:cNvSpPr>
          <p:nvPr>
            <p:ph type="title"/>
          </p:nvPr>
        </p:nvSpPr>
        <p:spPr>
          <a:xfrm>
            <a:off x="152400" y="0"/>
            <a:ext cx="8229600" cy="1143000"/>
          </a:xfrm>
        </p:spPr>
        <p:txBody>
          <a:bodyPr/>
          <a:lstStyle/>
          <a:p>
            <a:r>
              <a:rPr lang="en-US" dirty="0">
                <a:solidFill>
                  <a:srgbClr val="FF0000"/>
                </a:solidFill>
              </a:rPr>
              <a:t>Current Evaluation Methods</a:t>
            </a:r>
          </a:p>
        </p:txBody>
      </p:sp>
      <p:pic>
        <p:nvPicPr>
          <p:cNvPr id="5" name="Content Placeholder 4">
            <a:extLst>
              <a:ext uri="{FF2B5EF4-FFF2-40B4-BE49-F238E27FC236}">
                <a16:creationId xmlns:a16="http://schemas.microsoft.com/office/drawing/2014/main" id="{7C71892A-401A-6EFB-77D9-83C693BF0ABA}"/>
              </a:ext>
            </a:extLst>
          </p:cNvPr>
          <p:cNvPicPr>
            <a:picLocks noGrp="1" noChangeAspect="1"/>
          </p:cNvPicPr>
          <p:nvPr>
            <p:ph idx="1"/>
          </p:nvPr>
        </p:nvPicPr>
        <p:blipFill>
          <a:blip r:embed="rId2"/>
          <a:stretch>
            <a:fillRect/>
          </a:stretch>
        </p:blipFill>
        <p:spPr>
          <a:xfrm>
            <a:off x="257477" y="914400"/>
            <a:ext cx="8844242" cy="5867400"/>
          </a:xfrm>
        </p:spPr>
      </p:pic>
    </p:spTree>
    <p:extLst>
      <p:ext uri="{BB962C8B-B14F-4D97-AF65-F5344CB8AC3E}">
        <p14:creationId xmlns:p14="http://schemas.microsoft.com/office/powerpoint/2010/main" val="1954957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chart&#10;&#10;Description automatically generated with low confidence">
            <a:extLst>
              <a:ext uri="{FF2B5EF4-FFF2-40B4-BE49-F238E27FC236}">
                <a16:creationId xmlns:a16="http://schemas.microsoft.com/office/drawing/2014/main" id="{F378717A-231A-5E43-FAF6-C8065C5749F3}"/>
              </a:ext>
            </a:extLst>
          </p:cNvPr>
          <p:cNvPicPr>
            <a:picLocks noChangeAspect="1"/>
          </p:cNvPicPr>
          <p:nvPr/>
        </p:nvPicPr>
        <p:blipFill>
          <a:blip r:embed="rId2"/>
          <a:stretch>
            <a:fillRect/>
          </a:stretch>
        </p:blipFill>
        <p:spPr>
          <a:xfrm>
            <a:off x="457200" y="533400"/>
            <a:ext cx="8586595" cy="5410200"/>
          </a:xfrm>
          <a:prstGeom prst="rect">
            <a:avLst/>
          </a:prstGeom>
        </p:spPr>
      </p:pic>
    </p:spTree>
    <p:extLst>
      <p:ext uri="{BB962C8B-B14F-4D97-AF65-F5344CB8AC3E}">
        <p14:creationId xmlns:p14="http://schemas.microsoft.com/office/powerpoint/2010/main" val="23124151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screenshot&#10;&#10;Description automatically generated">
            <a:extLst>
              <a:ext uri="{FF2B5EF4-FFF2-40B4-BE49-F238E27FC236}">
                <a16:creationId xmlns:a16="http://schemas.microsoft.com/office/drawing/2014/main" id="{803412F5-386D-CAA5-36B5-1179CBD9D478}"/>
              </a:ext>
            </a:extLst>
          </p:cNvPr>
          <p:cNvPicPr>
            <a:picLocks noChangeAspect="1"/>
          </p:cNvPicPr>
          <p:nvPr/>
        </p:nvPicPr>
        <p:blipFill>
          <a:blip r:embed="rId2"/>
          <a:stretch>
            <a:fillRect/>
          </a:stretch>
        </p:blipFill>
        <p:spPr>
          <a:xfrm>
            <a:off x="76200" y="609600"/>
            <a:ext cx="9231684" cy="5029200"/>
          </a:xfrm>
          <a:prstGeom prst="rect">
            <a:avLst/>
          </a:prstGeom>
        </p:spPr>
      </p:pic>
    </p:spTree>
    <p:extLst>
      <p:ext uri="{BB962C8B-B14F-4D97-AF65-F5344CB8AC3E}">
        <p14:creationId xmlns:p14="http://schemas.microsoft.com/office/powerpoint/2010/main" val="14209217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8395-B769-E732-52C8-8CDC105E9DE6}"/>
              </a:ext>
            </a:extLst>
          </p:cNvPr>
          <p:cNvSpPr>
            <a:spLocks noGrp="1"/>
          </p:cNvSpPr>
          <p:nvPr>
            <p:ph type="title"/>
          </p:nvPr>
        </p:nvSpPr>
        <p:spPr>
          <a:xfrm>
            <a:off x="2466992" y="336177"/>
            <a:ext cx="4430517" cy="1194897"/>
          </a:xfrm>
        </p:spPr>
        <p:txBody>
          <a:bodyPr/>
          <a:lstStyle/>
          <a:p>
            <a:r>
              <a:rPr lang="en-US" dirty="0">
                <a:solidFill>
                  <a:srgbClr val="FF0000"/>
                </a:solidFill>
              </a:rPr>
              <a:t>Running out of Data?</a:t>
            </a:r>
          </a:p>
        </p:txBody>
      </p:sp>
      <p:pic>
        <p:nvPicPr>
          <p:cNvPr id="5" name="Picture 4" descr="Chart&#10;&#10;Description automatically generated">
            <a:extLst>
              <a:ext uri="{FF2B5EF4-FFF2-40B4-BE49-F238E27FC236}">
                <a16:creationId xmlns:a16="http://schemas.microsoft.com/office/drawing/2014/main" id="{B1913CCC-D0DE-2C5E-4419-848B45814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1955791"/>
            <a:ext cx="9095561" cy="3019621"/>
          </a:xfrm>
          <a:prstGeom prst="rect">
            <a:avLst/>
          </a:prstGeom>
        </p:spPr>
      </p:pic>
      <p:sp>
        <p:nvSpPr>
          <p:cNvPr id="6" name="TextBox 5">
            <a:extLst>
              <a:ext uri="{FF2B5EF4-FFF2-40B4-BE49-F238E27FC236}">
                <a16:creationId xmlns:a16="http://schemas.microsoft.com/office/drawing/2014/main" id="{986B33F3-2D2E-9D05-5FEE-925FA8B36AC5}"/>
              </a:ext>
            </a:extLst>
          </p:cNvPr>
          <p:cNvSpPr txBox="1"/>
          <p:nvPr/>
        </p:nvSpPr>
        <p:spPr>
          <a:xfrm>
            <a:off x="1143001" y="5715001"/>
            <a:ext cx="1899815" cy="309637"/>
          </a:xfrm>
          <a:prstGeom prst="rect">
            <a:avLst/>
          </a:prstGeom>
          <a:noFill/>
        </p:spPr>
        <p:txBody>
          <a:bodyPr wrap="none" rtlCol="0">
            <a:spAutoFit/>
          </a:bodyPr>
          <a:lstStyle/>
          <a:p>
            <a:r>
              <a:rPr lang="en-US" sz="1412" dirty="0"/>
              <a:t>Villalobos, </a:t>
            </a:r>
            <a:r>
              <a:rPr lang="en-US" sz="1412" dirty="0" err="1"/>
              <a:t>et.al</a:t>
            </a:r>
            <a:r>
              <a:rPr lang="en-US" sz="1412" dirty="0"/>
              <a:t> 2022.</a:t>
            </a:r>
          </a:p>
        </p:txBody>
      </p:sp>
    </p:spTree>
    <p:extLst>
      <p:ext uri="{BB962C8B-B14F-4D97-AF65-F5344CB8AC3E}">
        <p14:creationId xmlns:p14="http://schemas.microsoft.com/office/powerpoint/2010/main" val="4684647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385B-ECBC-B546-B2BA-587CCC38B542}"/>
              </a:ext>
            </a:extLst>
          </p:cNvPr>
          <p:cNvSpPr>
            <a:spLocks noGrp="1"/>
          </p:cNvSpPr>
          <p:nvPr>
            <p:ph type="title"/>
          </p:nvPr>
        </p:nvSpPr>
        <p:spPr>
          <a:xfrm>
            <a:off x="642200" y="190570"/>
            <a:ext cx="7963918" cy="488822"/>
          </a:xfrm>
        </p:spPr>
        <p:txBody>
          <a:bodyPr/>
          <a:lstStyle/>
          <a:p>
            <a:r>
              <a:rPr lang="en-US" sz="3177" dirty="0">
                <a:solidFill>
                  <a:srgbClr val="FF0000"/>
                </a:solidFill>
              </a:rPr>
              <a:t>Using LLMs to write scholarly papers</a:t>
            </a:r>
          </a:p>
        </p:txBody>
      </p:sp>
      <p:sp>
        <p:nvSpPr>
          <p:cNvPr id="3" name="Text Placeholder 2">
            <a:extLst>
              <a:ext uri="{FF2B5EF4-FFF2-40B4-BE49-F238E27FC236}">
                <a16:creationId xmlns:a16="http://schemas.microsoft.com/office/drawing/2014/main" id="{58C9EC96-1481-59F6-4B56-D5CEA7186E96}"/>
              </a:ext>
            </a:extLst>
          </p:cNvPr>
          <p:cNvSpPr>
            <a:spLocks noGrp="1"/>
          </p:cNvSpPr>
          <p:nvPr>
            <p:ph type="body" idx="1"/>
          </p:nvPr>
        </p:nvSpPr>
        <p:spPr>
          <a:xfrm>
            <a:off x="642200" y="984892"/>
            <a:ext cx="7839635" cy="4888216"/>
          </a:xfrm>
        </p:spPr>
        <p:txBody>
          <a:bodyPr/>
          <a:lstStyle/>
          <a:p>
            <a:pPr marL="403433" indent="-403433">
              <a:buFont typeface="Arial" panose="020B0604020202020204" pitchFamily="34" charset="0"/>
              <a:buChar char="•"/>
            </a:pPr>
            <a:r>
              <a:rPr lang="en-US" sz="2118" dirty="0"/>
              <a:t>Content generated by LLMs should be checked by a domain expert;</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In the instance of errors of biases, co-authors should be held accountable;</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Investigators should disclose the use of LLMs and indicate text written or co-written by LLMs;</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When content of a publication is impacted, even in the absence of using AI-generated text, the following should be disclosed;</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And investigators should not use LLMs to fabricate or falsify data.</a:t>
            </a:r>
          </a:p>
        </p:txBody>
      </p:sp>
      <p:sp>
        <p:nvSpPr>
          <p:cNvPr id="4" name="TextBox 3">
            <a:extLst>
              <a:ext uri="{FF2B5EF4-FFF2-40B4-BE49-F238E27FC236}">
                <a16:creationId xmlns:a16="http://schemas.microsoft.com/office/drawing/2014/main" id="{78E1967E-1227-552F-E4F8-1F3482FFD7CB}"/>
              </a:ext>
            </a:extLst>
          </p:cNvPr>
          <p:cNvSpPr txBox="1"/>
          <p:nvPr/>
        </p:nvSpPr>
        <p:spPr>
          <a:xfrm>
            <a:off x="2447020" y="6186108"/>
            <a:ext cx="2131930" cy="309637"/>
          </a:xfrm>
          <a:prstGeom prst="rect">
            <a:avLst/>
          </a:prstGeom>
          <a:noFill/>
        </p:spPr>
        <p:txBody>
          <a:bodyPr wrap="none" rtlCol="0">
            <a:spAutoFit/>
          </a:bodyPr>
          <a:lstStyle/>
          <a:p>
            <a:r>
              <a:rPr lang="en-US" sz="1412" dirty="0"/>
              <a:t>Hosseini et al, JAMA ’23</a:t>
            </a:r>
          </a:p>
        </p:txBody>
      </p:sp>
    </p:spTree>
    <p:extLst>
      <p:ext uri="{BB962C8B-B14F-4D97-AF65-F5344CB8AC3E}">
        <p14:creationId xmlns:p14="http://schemas.microsoft.com/office/powerpoint/2010/main" val="1851380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a:xfrm>
            <a:off x="319469" y="274638"/>
            <a:ext cx="8458200" cy="1143000"/>
          </a:xfrm>
        </p:spPr>
        <p:txBody>
          <a:bodyPr/>
          <a:lstStyle/>
          <a:p>
            <a:r>
              <a:rPr lang="en-US" sz="4000" dirty="0">
                <a:solidFill>
                  <a:srgbClr val="FF0000"/>
                </a:solidFill>
              </a:rPr>
              <a:t>Popularity of </a:t>
            </a:r>
            <a:r>
              <a:rPr lang="en-US" sz="4000" dirty="0" err="1">
                <a:solidFill>
                  <a:srgbClr val="FF0000"/>
                </a:solidFill>
              </a:rPr>
              <a:t>ChatGPT</a:t>
            </a:r>
            <a:r>
              <a:rPr lang="en-US" sz="4000" dirty="0">
                <a:solidFill>
                  <a:srgbClr val="FF0000"/>
                </a:solidFill>
              </a:rPr>
              <a:t> - first public LLM</a:t>
            </a:r>
          </a:p>
        </p:txBody>
      </p:sp>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pic>
        <p:nvPicPr>
          <p:cNvPr id="8" name="Picture 7" descr="Text&#10;&#10;Description automatically generated">
            <a:extLst>
              <a:ext uri="{FF2B5EF4-FFF2-40B4-BE49-F238E27FC236}">
                <a16:creationId xmlns:a16="http://schemas.microsoft.com/office/drawing/2014/main" id="{B993031D-C74C-EEE4-FDA1-BF3822523E69}"/>
              </a:ext>
            </a:extLst>
          </p:cNvPr>
          <p:cNvPicPr>
            <a:picLocks noChangeAspect="1"/>
          </p:cNvPicPr>
          <p:nvPr/>
        </p:nvPicPr>
        <p:blipFill>
          <a:blip r:embed="rId2"/>
          <a:stretch>
            <a:fillRect/>
          </a:stretch>
        </p:blipFill>
        <p:spPr>
          <a:xfrm>
            <a:off x="457200" y="1661319"/>
            <a:ext cx="8305970" cy="3535362"/>
          </a:xfrm>
          <a:prstGeom prst="rect">
            <a:avLst/>
          </a:prstGeom>
        </p:spPr>
      </p:pic>
      <p:sp>
        <p:nvSpPr>
          <p:cNvPr id="7" name="TextBox 6">
            <a:extLst>
              <a:ext uri="{FF2B5EF4-FFF2-40B4-BE49-F238E27FC236}">
                <a16:creationId xmlns:a16="http://schemas.microsoft.com/office/drawing/2014/main" id="{C8865361-7A6F-3356-7AB6-7799E6CE4E97}"/>
              </a:ext>
            </a:extLst>
          </p:cNvPr>
          <p:cNvSpPr txBox="1"/>
          <p:nvPr/>
        </p:nvSpPr>
        <p:spPr>
          <a:xfrm>
            <a:off x="1676400" y="5562600"/>
            <a:ext cx="3974037" cy="338554"/>
          </a:xfrm>
          <a:prstGeom prst="rect">
            <a:avLst/>
          </a:prstGeom>
          <a:noFill/>
        </p:spPr>
        <p:txBody>
          <a:bodyPr wrap="none" rtlCol="0">
            <a:spAutoFit/>
          </a:bodyPr>
          <a:lstStyle/>
          <a:p>
            <a:r>
              <a:rPr lang="en-US" dirty="0">
                <a:solidFill>
                  <a:srgbClr val="5849FF"/>
                </a:solidFill>
              </a:rPr>
              <a:t>Generative Pretrained Transformer (GPT)</a:t>
            </a:r>
          </a:p>
        </p:txBody>
      </p:sp>
      <p:sp>
        <p:nvSpPr>
          <p:cNvPr id="3" name="TextBox 2">
            <a:extLst>
              <a:ext uri="{FF2B5EF4-FFF2-40B4-BE49-F238E27FC236}">
                <a16:creationId xmlns:a16="http://schemas.microsoft.com/office/drawing/2014/main" id="{413EF2B3-AE34-B2C5-7CFC-C4DD75B11DA5}"/>
              </a:ext>
            </a:extLst>
          </p:cNvPr>
          <p:cNvSpPr txBox="1"/>
          <p:nvPr/>
        </p:nvSpPr>
        <p:spPr>
          <a:xfrm>
            <a:off x="2286000" y="1248361"/>
            <a:ext cx="4137030" cy="338554"/>
          </a:xfrm>
          <a:prstGeom prst="rect">
            <a:avLst/>
          </a:prstGeom>
          <a:noFill/>
        </p:spPr>
        <p:txBody>
          <a:bodyPr wrap="none" rtlCol="0">
            <a:spAutoFit/>
          </a:bodyPr>
          <a:lstStyle/>
          <a:p>
            <a:r>
              <a:rPr lang="en-US" dirty="0">
                <a:solidFill>
                  <a:srgbClr val="5849FF"/>
                </a:solidFill>
              </a:rPr>
              <a:t>GPT = Generative Pretrained Transformer </a:t>
            </a:r>
          </a:p>
        </p:txBody>
      </p:sp>
    </p:spTree>
    <p:extLst>
      <p:ext uri="{BB962C8B-B14F-4D97-AF65-F5344CB8AC3E}">
        <p14:creationId xmlns:p14="http://schemas.microsoft.com/office/powerpoint/2010/main" val="38051337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52382" y="189992"/>
            <a:ext cx="4639235" cy="688424"/>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lang="en-US" spc="-26" dirty="0">
                <a:solidFill>
                  <a:srgbClr val="FF0000"/>
                </a:solidFill>
              </a:rPr>
              <a:t>Foundational ML </a:t>
            </a:r>
            <a:endParaRPr spc="-22" dirty="0">
              <a:solidFill>
                <a:srgbClr val="FF0000"/>
              </a:solidFill>
            </a:endParaRPr>
          </a:p>
        </p:txBody>
      </p:sp>
      <p:sp>
        <p:nvSpPr>
          <p:cNvPr id="5" name="object 5"/>
          <p:cNvSpPr txBox="1"/>
          <p:nvPr/>
        </p:nvSpPr>
        <p:spPr>
          <a:xfrm>
            <a:off x="556530" y="939255"/>
            <a:ext cx="7602631" cy="4605785"/>
          </a:xfrm>
          <a:prstGeom prst="rect">
            <a:avLst/>
          </a:prstGeom>
        </p:spPr>
        <p:txBody>
          <a:bodyPr vert="horz" wrap="square" lIns="0" tIns="80682" rIns="0" bIns="0" rtlCol="0">
            <a:spAutoFit/>
          </a:bodyPr>
          <a:lstStyle/>
          <a:p>
            <a:pPr marL="310419" indent="-299213">
              <a:spcBef>
                <a:spcPts val="635"/>
              </a:spcBef>
              <a:buChar char="•"/>
              <a:tabLst>
                <a:tab pos="309859" algn="l"/>
                <a:tab pos="310419" algn="l"/>
              </a:tabLst>
            </a:pPr>
            <a:r>
              <a:rPr lang="en-US" sz="2400" spc="-18" dirty="0">
                <a:solidFill>
                  <a:srgbClr val="3333CC"/>
                </a:solidFill>
                <a:latin typeface="Arial"/>
                <a:cs typeface="Arial"/>
              </a:rPr>
              <a:t>Foundation models (BERT, GPTs, CLIP, Codex) are models trained on broad data at scale such that they can be adapted to a wide range of downstream tasks. </a:t>
            </a:r>
          </a:p>
          <a:p>
            <a:pPr marL="310419" indent="-299213">
              <a:spcBef>
                <a:spcPts val="635"/>
              </a:spcBef>
              <a:buChar char="•"/>
              <a:tabLst>
                <a:tab pos="309859" algn="l"/>
                <a:tab pos="310419" algn="l"/>
              </a:tabLst>
            </a:pPr>
            <a:endParaRPr lang="en-US" sz="2400" spc="-18" dirty="0">
              <a:solidFill>
                <a:srgbClr val="3333CC"/>
              </a:solidFill>
              <a:latin typeface="Arial"/>
              <a:cs typeface="Arial"/>
            </a:endParaRPr>
          </a:p>
          <a:p>
            <a:pPr marL="310419" indent="-299213">
              <a:spcBef>
                <a:spcPts val="635"/>
              </a:spcBef>
              <a:buChar char="•"/>
              <a:tabLst>
                <a:tab pos="309859" algn="l"/>
                <a:tab pos="310419" algn="l"/>
              </a:tabLst>
            </a:pPr>
            <a:r>
              <a:rPr lang="en-US" sz="2400" spc="-18" dirty="0">
                <a:solidFill>
                  <a:srgbClr val="3333CC"/>
                </a:solidFill>
                <a:latin typeface="Arial"/>
                <a:cs typeface="Arial"/>
              </a:rPr>
              <a:t>These models will not only transform how AI systems are built, but will also lead to significant societal consequences. </a:t>
            </a:r>
          </a:p>
          <a:p>
            <a:pPr marL="310419" indent="-299213">
              <a:spcBef>
                <a:spcPts val="635"/>
              </a:spcBef>
              <a:buChar char="•"/>
              <a:tabLst>
                <a:tab pos="309859" algn="l"/>
                <a:tab pos="310419" algn="l"/>
              </a:tabLst>
            </a:pPr>
            <a:endParaRPr lang="en-US" sz="2400" spc="-18" dirty="0">
              <a:solidFill>
                <a:srgbClr val="3333CC"/>
              </a:solidFill>
              <a:latin typeface="Arial"/>
              <a:cs typeface="Arial"/>
            </a:endParaRPr>
          </a:p>
          <a:p>
            <a:pPr marL="310419" indent="-299213">
              <a:spcBef>
                <a:spcPts val="635"/>
              </a:spcBef>
              <a:buChar char="•"/>
              <a:tabLst>
                <a:tab pos="309859" algn="l"/>
                <a:tab pos="310419" algn="l"/>
              </a:tabLst>
            </a:pPr>
            <a:r>
              <a:rPr lang="en-US" sz="2400" spc="-18" dirty="0">
                <a:solidFill>
                  <a:srgbClr val="3333CC"/>
                </a:solidFill>
                <a:latin typeface="Arial"/>
                <a:cs typeface="Arial"/>
              </a:rPr>
              <a:t>Many applications are built on these.</a:t>
            </a:r>
          </a:p>
          <a:p>
            <a:pPr marL="310419" indent="-299213">
              <a:spcBef>
                <a:spcPts val="635"/>
              </a:spcBef>
              <a:buChar char="•"/>
              <a:tabLst>
                <a:tab pos="309859" algn="l"/>
                <a:tab pos="310419" algn="l"/>
              </a:tabLst>
            </a:pPr>
            <a:endParaRPr lang="en-US" sz="2400" spc="-18" dirty="0">
              <a:solidFill>
                <a:srgbClr val="3333CC"/>
              </a:solidFill>
              <a:latin typeface="Arial"/>
              <a:cs typeface="Arial"/>
            </a:endParaRPr>
          </a:p>
          <a:p>
            <a:pPr marL="310419" indent="-299213">
              <a:spcBef>
                <a:spcPts val="635"/>
              </a:spcBef>
              <a:buChar char="•"/>
              <a:tabLst>
                <a:tab pos="309859" algn="l"/>
                <a:tab pos="310419" algn="l"/>
              </a:tabLst>
            </a:pPr>
            <a:r>
              <a:rPr lang="en-US" sz="2400" spc="-18" dirty="0">
                <a:solidFill>
                  <a:srgbClr val="3333CC"/>
                </a:solidFill>
                <a:latin typeface="Arial"/>
                <a:cs typeface="Arial"/>
              </a:rPr>
              <a:t>New term PFM (pretrained foundational model)</a:t>
            </a:r>
            <a:endParaRPr sz="2000" dirty="0">
              <a:latin typeface="Arial"/>
              <a:cs typeface="Arial"/>
            </a:endParaRPr>
          </a:p>
        </p:txBody>
      </p:sp>
      <p:sp>
        <p:nvSpPr>
          <p:cNvPr id="2" name="TextBox 1">
            <a:extLst>
              <a:ext uri="{FF2B5EF4-FFF2-40B4-BE49-F238E27FC236}">
                <a16:creationId xmlns:a16="http://schemas.microsoft.com/office/drawing/2014/main" id="{C31CDF49-7127-E047-93D7-9F7A3AC6558F}"/>
              </a:ext>
            </a:extLst>
          </p:cNvPr>
          <p:cNvSpPr txBox="1"/>
          <p:nvPr/>
        </p:nvSpPr>
        <p:spPr>
          <a:xfrm>
            <a:off x="994586" y="6373532"/>
            <a:ext cx="6726521" cy="309637"/>
          </a:xfrm>
          <a:prstGeom prst="rect">
            <a:avLst/>
          </a:prstGeom>
          <a:noFill/>
        </p:spPr>
        <p:txBody>
          <a:bodyPr wrap="none" rtlCol="0">
            <a:spAutoFit/>
          </a:bodyPr>
          <a:lstStyle/>
          <a:p>
            <a:r>
              <a:rPr lang="en-US" sz="1412" dirty="0"/>
              <a:t>https://</a:t>
            </a:r>
            <a:r>
              <a:rPr lang="en-US" sz="1412" dirty="0" err="1"/>
              <a:t>hai.stanford.edu</a:t>
            </a:r>
            <a:r>
              <a:rPr lang="en-US" sz="1412" dirty="0"/>
              <a:t>/news/introducing-center-research-foundation-models-</a:t>
            </a:r>
            <a:r>
              <a:rPr lang="en-US" sz="1412" dirty="0" err="1"/>
              <a:t>crfm</a:t>
            </a:r>
            <a:endParaRPr lang="en-US" sz="1412" dirty="0"/>
          </a:p>
        </p:txBody>
      </p:sp>
    </p:spTree>
    <p:extLst>
      <p:ext uri="{BB962C8B-B14F-4D97-AF65-F5344CB8AC3E}">
        <p14:creationId xmlns:p14="http://schemas.microsoft.com/office/powerpoint/2010/main" val="18865141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a:extLst>
              <a:ext uri="{FF2B5EF4-FFF2-40B4-BE49-F238E27FC236}">
                <a16:creationId xmlns:a16="http://schemas.microsoft.com/office/drawing/2014/main" id="{5294B31C-8E00-B49A-2E8F-A3DE08A5909D}"/>
              </a:ext>
            </a:extLst>
          </p:cNvPr>
          <p:cNvSpPr txBox="1"/>
          <p:nvPr/>
        </p:nvSpPr>
        <p:spPr>
          <a:xfrm>
            <a:off x="208429" y="1066800"/>
            <a:ext cx="8686800" cy="1037463"/>
          </a:xfrm>
          <a:prstGeom prst="rect">
            <a:avLst/>
          </a:prstGeom>
        </p:spPr>
        <p:txBody>
          <a:bodyPr vert="horz" wrap="square" lIns="0" tIns="13970" rIns="0" bIns="0" rtlCol="0">
            <a:spAutoFit/>
          </a:bodyPr>
          <a:lstStyle/>
          <a:p>
            <a:pPr marL="495300" indent="-285750">
              <a:lnSpc>
                <a:spcPct val="100000"/>
              </a:lnSpc>
              <a:spcBef>
                <a:spcPts val="110"/>
              </a:spcBef>
              <a:buFont typeface="Arial" panose="020B0604020202020204" pitchFamily="34" charset="0"/>
              <a:buChar char="•"/>
            </a:pPr>
            <a:r>
              <a:rPr sz="1800" spc="-50" dirty="0">
                <a:latin typeface="Arial"/>
                <a:cs typeface="Arial"/>
              </a:rPr>
              <a:t>To</a:t>
            </a:r>
            <a:r>
              <a:rPr sz="1800" spc="130" dirty="0">
                <a:latin typeface="Arial"/>
                <a:cs typeface="Arial"/>
              </a:rPr>
              <a:t> </a:t>
            </a:r>
            <a:r>
              <a:rPr sz="1800" dirty="0">
                <a:latin typeface="Arial"/>
                <a:cs typeface="Arial"/>
              </a:rPr>
              <a:t>understand</a:t>
            </a:r>
            <a:r>
              <a:rPr sz="1800" spc="140" dirty="0">
                <a:latin typeface="Arial"/>
                <a:cs typeface="Arial"/>
              </a:rPr>
              <a:t> </a:t>
            </a:r>
            <a:r>
              <a:rPr sz="1800" dirty="0">
                <a:latin typeface="Arial"/>
                <a:cs typeface="Arial"/>
              </a:rPr>
              <a:t>the</a:t>
            </a:r>
            <a:r>
              <a:rPr sz="1800" spc="145" dirty="0">
                <a:latin typeface="Arial"/>
                <a:cs typeface="Arial"/>
              </a:rPr>
              <a:t> </a:t>
            </a:r>
            <a:r>
              <a:rPr sz="1800" dirty="0">
                <a:latin typeface="Arial"/>
                <a:cs typeface="Arial"/>
              </a:rPr>
              <a:t>impact</a:t>
            </a:r>
            <a:r>
              <a:rPr sz="1800" spc="140" dirty="0">
                <a:latin typeface="Arial"/>
                <a:cs typeface="Arial"/>
              </a:rPr>
              <a:t> </a:t>
            </a:r>
            <a:r>
              <a:rPr sz="1800" spc="60" dirty="0">
                <a:latin typeface="Arial"/>
                <a:cs typeface="Arial"/>
              </a:rPr>
              <a:t>of</a:t>
            </a:r>
            <a:r>
              <a:rPr sz="1800" spc="140" dirty="0">
                <a:latin typeface="Arial"/>
                <a:cs typeface="Arial"/>
              </a:rPr>
              <a:t> </a:t>
            </a:r>
            <a:r>
              <a:rPr sz="1800" dirty="0">
                <a:latin typeface="Arial"/>
                <a:cs typeface="Arial"/>
              </a:rPr>
              <a:t>foundation</a:t>
            </a:r>
            <a:r>
              <a:rPr sz="1800" spc="145" dirty="0">
                <a:latin typeface="Arial"/>
                <a:cs typeface="Arial"/>
              </a:rPr>
              <a:t> </a:t>
            </a:r>
            <a:r>
              <a:rPr sz="1800" dirty="0">
                <a:latin typeface="Arial"/>
                <a:cs typeface="Arial"/>
              </a:rPr>
              <a:t>models</a:t>
            </a:r>
            <a:r>
              <a:rPr sz="1800" spc="140" dirty="0">
                <a:latin typeface="Arial"/>
                <a:cs typeface="Arial"/>
              </a:rPr>
              <a:t> </a:t>
            </a:r>
            <a:r>
              <a:rPr sz="1800" spc="50" dirty="0">
                <a:latin typeface="Arial"/>
                <a:cs typeface="Arial"/>
              </a:rPr>
              <a:t>(both</a:t>
            </a:r>
            <a:r>
              <a:rPr sz="1800" spc="140" dirty="0">
                <a:latin typeface="Arial"/>
                <a:cs typeface="Arial"/>
              </a:rPr>
              <a:t> </a:t>
            </a:r>
            <a:r>
              <a:rPr sz="1800" dirty="0">
                <a:latin typeface="Arial"/>
                <a:cs typeface="Arial"/>
              </a:rPr>
              <a:t>research</a:t>
            </a:r>
            <a:r>
              <a:rPr sz="1800" spc="145" dirty="0">
                <a:latin typeface="Arial"/>
                <a:cs typeface="Arial"/>
              </a:rPr>
              <a:t> </a:t>
            </a:r>
            <a:r>
              <a:rPr sz="1800" dirty="0">
                <a:latin typeface="Arial"/>
                <a:cs typeface="Arial"/>
              </a:rPr>
              <a:t>and</a:t>
            </a:r>
            <a:r>
              <a:rPr sz="1800" spc="140" dirty="0">
                <a:latin typeface="Arial"/>
                <a:cs typeface="Arial"/>
              </a:rPr>
              <a:t> </a:t>
            </a:r>
            <a:r>
              <a:rPr sz="1800" dirty="0">
                <a:latin typeface="Arial"/>
                <a:cs typeface="Arial"/>
              </a:rPr>
              <a:t>deployment),</a:t>
            </a:r>
            <a:r>
              <a:rPr sz="1800" spc="140" dirty="0">
                <a:latin typeface="Arial"/>
                <a:cs typeface="Arial"/>
              </a:rPr>
              <a:t> </a:t>
            </a:r>
            <a:r>
              <a:rPr sz="1800" dirty="0">
                <a:latin typeface="Arial"/>
                <a:cs typeface="Arial"/>
              </a:rPr>
              <a:t>consider</a:t>
            </a:r>
            <a:r>
              <a:rPr sz="1800" spc="145" dirty="0">
                <a:latin typeface="Arial"/>
                <a:cs typeface="Arial"/>
              </a:rPr>
              <a:t> </a:t>
            </a:r>
            <a:r>
              <a:rPr sz="1800" dirty="0">
                <a:latin typeface="Arial"/>
                <a:cs typeface="Arial"/>
              </a:rPr>
              <a:t>the</a:t>
            </a:r>
            <a:r>
              <a:rPr sz="1800" spc="140" dirty="0">
                <a:latin typeface="Arial"/>
                <a:cs typeface="Arial"/>
              </a:rPr>
              <a:t> </a:t>
            </a:r>
            <a:r>
              <a:rPr sz="1800" dirty="0">
                <a:solidFill>
                  <a:srgbClr val="EE220C"/>
                </a:solidFill>
                <a:latin typeface="Arial"/>
                <a:cs typeface="Arial"/>
              </a:rPr>
              <a:t>full</a:t>
            </a:r>
            <a:r>
              <a:rPr sz="1800" spc="145" dirty="0">
                <a:solidFill>
                  <a:srgbClr val="EE220C"/>
                </a:solidFill>
                <a:latin typeface="Arial"/>
                <a:cs typeface="Arial"/>
              </a:rPr>
              <a:t> </a:t>
            </a:r>
            <a:r>
              <a:rPr sz="1800" spc="-10" dirty="0">
                <a:solidFill>
                  <a:srgbClr val="EE220C"/>
                </a:solidFill>
                <a:latin typeface="Arial"/>
                <a:cs typeface="Arial"/>
              </a:rPr>
              <a:t>ecosystem</a:t>
            </a:r>
            <a:endParaRPr sz="1800" dirty="0">
              <a:latin typeface="Arial"/>
              <a:cs typeface="Arial"/>
            </a:endParaRPr>
          </a:p>
          <a:p>
            <a:pPr marL="495300" indent="-285750">
              <a:lnSpc>
                <a:spcPct val="100000"/>
              </a:lnSpc>
              <a:spcBef>
                <a:spcPts val="1525"/>
              </a:spcBef>
              <a:buFont typeface="Arial" panose="020B0604020202020204" pitchFamily="34" charset="0"/>
              <a:buChar char="•"/>
            </a:pPr>
            <a:r>
              <a:rPr sz="1800" spc="-40" dirty="0">
                <a:latin typeface="Arial"/>
                <a:cs typeface="Arial"/>
              </a:rPr>
              <a:t>The</a:t>
            </a:r>
            <a:r>
              <a:rPr sz="1800" spc="100" dirty="0">
                <a:latin typeface="Arial"/>
                <a:cs typeface="Arial"/>
              </a:rPr>
              <a:t> </a:t>
            </a:r>
            <a:r>
              <a:rPr sz="1800" dirty="0">
                <a:latin typeface="Arial"/>
                <a:cs typeface="Arial"/>
              </a:rPr>
              <a:t>foundation</a:t>
            </a:r>
            <a:r>
              <a:rPr sz="1800" spc="100" dirty="0">
                <a:latin typeface="Arial"/>
                <a:cs typeface="Arial"/>
              </a:rPr>
              <a:t> </a:t>
            </a:r>
            <a:r>
              <a:rPr sz="1800" dirty="0">
                <a:latin typeface="Arial"/>
                <a:cs typeface="Arial"/>
              </a:rPr>
              <a:t>model</a:t>
            </a:r>
            <a:r>
              <a:rPr sz="1800" spc="100" dirty="0">
                <a:latin typeface="Arial"/>
                <a:cs typeface="Arial"/>
              </a:rPr>
              <a:t> </a:t>
            </a:r>
            <a:r>
              <a:rPr sz="1800" dirty="0">
                <a:latin typeface="Arial"/>
                <a:cs typeface="Arial"/>
              </a:rPr>
              <a:t>itself</a:t>
            </a:r>
            <a:r>
              <a:rPr sz="1800" spc="100" dirty="0">
                <a:latin typeface="Arial"/>
                <a:cs typeface="Arial"/>
              </a:rPr>
              <a:t> </a:t>
            </a:r>
            <a:r>
              <a:rPr sz="1800" dirty="0">
                <a:latin typeface="Arial"/>
                <a:cs typeface="Arial"/>
              </a:rPr>
              <a:t>is</a:t>
            </a:r>
            <a:r>
              <a:rPr sz="1800" spc="105" dirty="0">
                <a:latin typeface="Arial"/>
                <a:cs typeface="Arial"/>
              </a:rPr>
              <a:t> </a:t>
            </a:r>
            <a:r>
              <a:rPr sz="1800" spc="50" dirty="0">
                <a:solidFill>
                  <a:srgbClr val="FF42A1"/>
                </a:solidFill>
                <a:latin typeface="Arial"/>
                <a:cs typeface="Arial"/>
              </a:rPr>
              <a:t>only</a:t>
            </a:r>
            <a:r>
              <a:rPr sz="1800" spc="100" dirty="0">
                <a:solidFill>
                  <a:srgbClr val="FF42A1"/>
                </a:solidFill>
                <a:latin typeface="Arial"/>
                <a:cs typeface="Arial"/>
              </a:rPr>
              <a:t> </a:t>
            </a:r>
            <a:r>
              <a:rPr sz="1800" dirty="0">
                <a:solidFill>
                  <a:srgbClr val="FF42A1"/>
                </a:solidFill>
                <a:latin typeface="Arial"/>
                <a:cs typeface="Arial"/>
              </a:rPr>
              <a:t>one</a:t>
            </a:r>
            <a:r>
              <a:rPr sz="1800" spc="100" dirty="0">
                <a:solidFill>
                  <a:srgbClr val="FF42A1"/>
                </a:solidFill>
                <a:latin typeface="Arial"/>
                <a:cs typeface="Arial"/>
              </a:rPr>
              <a:t> </a:t>
            </a:r>
            <a:r>
              <a:rPr sz="1800" dirty="0">
                <a:solidFill>
                  <a:srgbClr val="FF42A1"/>
                </a:solidFill>
                <a:latin typeface="Arial"/>
                <a:cs typeface="Arial"/>
              </a:rPr>
              <a:t>component</a:t>
            </a:r>
            <a:r>
              <a:rPr sz="1800" spc="110" dirty="0">
                <a:solidFill>
                  <a:srgbClr val="FF42A1"/>
                </a:solidFill>
                <a:latin typeface="Arial"/>
                <a:cs typeface="Arial"/>
              </a:rPr>
              <a:t> </a:t>
            </a:r>
            <a:r>
              <a:rPr sz="1800" spc="60" dirty="0">
                <a:latin typeface="Arial"/>
                <a:cs typeface="Arial"/>
              </a:rPr>
              <a:t>of</a:t>
            </a:r>
            <a:r>
              <a:rPr sz="1800" spc="100" dirty="0">
                <a:latin typeface="Arial"/>
                <a:cs typeface="Arial"/>
              </a:rPr>
              <a:t> </a:t>
            </a:r>
            <a:r>
              <a:rPr sz="1800" dirty="0">
                <a:latin typeface="Arial"/>
                <a:cs typeface="Arial"/>
              </a:rPr>
              <a:t>an</a:t>
            </a:r>
            <a:r>
              <a:rPr sz="1800" spc="105" dirty="0">
                <a:latin typeface="Arial"/>
                <a:cs typeface="Arial"/>
              </a:rPr>
              <a:t> </a:t>
            </a:r>
            <a:r>
              <a:rPr sz="1800" spc="80" dirty="0">
                <a:latin typeface="Arial"/>
                <a:cs typeface="Arial"/>
              </a:rPr>
              <a:t>AI</a:t>
            </a:r>
            <a:r>
              <a:rPr sz="1800" spc="100" dirty="0">
                <a:latin typeface="Arial"/>
                <a:cs typeface="Arial"/>
              </a:rPr>
              <a:t> </a:t>
            </a:r>
            <a:r>
              <a:rPr sz="1800" spc="-10" dirty="0">
                <a:latin typeface="Arial"/>
                <a:cs typeface="Arial"/>
              </a:rPr>
              <a:t>system</a:t>
            </a:r>
            <a:endParaRPr sz="1800" dirty="0">
              <a:latin typeface="Arial"/>
              <a:cs typeface="Arial"/>
            </a:endParaRPr>
          </a:p>
        </p:txBody>
      </p:sp>
      <p:pic>
        <p:nvPicPr>
          <p:cNvPr id="8" name="object 25">
            <a:extLst>
              <a:ext uri="{FF2B5EF4-FFF2-40B4-BE49-F238E27FC236}">
                <a16:creationId xmlns:a16="http://schemas.microsoft.com/office/drawing/2014/main" id="{165A0D7B-3262-6E92-B6CA-B289445407B4}"/>
              </a:ext>
            </a:extLst>
          </p:cNvPr>
          <p:cNvPicPr/>
          <p:nvPr/>
        </p:nvPicPr>
        <p:blipFill>
          <a:blip r:embed="rId2" cstate="print"/>
          <a:stretch>
            <a:fillRect/>
          </a:stretch>
        </p:blipFill>
        <p:spPr>
          <a:xfrm>
            <a:off x="228600" y="2286000"/>
            <a:ext cx="8686800" cy="3699091"/>
          </a:xfrm>
          <a:prstGeom prst="rect">
            <a:avLst/>
          </a:prstGeom>
        </p:spPr>
      </p:pic>
      <p:sp>
        <p:nvSpPr>
          <p:cNvPr id="10" name="TextBox 9">
            <a:extLst>
              <a:ext uri="{FF2B5EF4-FFF2-40B4-BE49-F238E27FC236}">
                <a16:creationId xmlns:a16="http://schemas.microsoft.com/office/drawing/2014/main" id="{0904438C-F136-37E0-12FC-74978E431666}"/>
              </a:ext>
            </a:extLst>
          </p:cNvPr>
          <p:cNvSpPr txBox="1"/>
          <p:nvPr/>
        </p:nvSpPr>
        <p:spPr>
          <a:xfrm>
            <a:off x="2286000" y="226649"/>
            <a:ext cx="4923143" cy="523220"/>
          </a:xfrm>
          <a:prstGeom prst="rect">
            <a:avLst/>
          </a:prstGeom>
          <a:noFill/>
        </p:spPr>
        <p:txBody>
          <a:bodyPr wrap="none" rtlCol="0">
            <a:spAutoFit/>
          </a:bodyPr>
          <a:lstStyle/>
          <a:p>
            <a:r>
              <a:rPr lang="en-US" sz="2800" dirty="0">
                <a:solidFill>
                  <a:srgbClr val="FF0000"/>
                </a:solidFill>
              </a:rPr>
              <a:t>Foundation Model Ecosystem</a:t>
            </a:r>
          </a:p>
        </p:txBody>
      </p:sp>
    </p:spTree>
    <p:extLst>
      <p:ext uri="{BB962C8B-B14F-4D97-AF65-F5344CB8AC3E}">
        <p14:creationId xmlns:p14="http://schemas.microsoft.com/office/powerpoint/2010/main" val="10751103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A87A-0163-EEC9-7163-4682EB5E2D24}"/>
              </a:ext>
            </a:extLst>
          </p:cNvPr>
          <p:cNvSpPr>
            <a:spLocks noGrp="1"/>
          </p:cNvSpPr>
          <p:nvPr>
            <p:ph type="title"/>
          </p:nvPr>
        </p:nvSpPr>
        <p:spPr/>
        <p:txBody>
          <a:bodyPr/>
          <a:lstStyle/>
          <a:p>
            <a:r>
              <a:rPr lang="en-US" dirty="0">
                <a:solidFill>
                  <a:srgbClr val="FF0000"/>
                </a:solidFill>
              </a:rPr>
              <a:t>Emergence and Homogenization</a:t>
            </a:r>
          </a:p>
        </p:txBody>
      </p:sp>
      <p:sp>
        <p:nvSpPr>
          <p:cNvPr id="3" name="Content Placeholder 2">
            <a:extLst>
              <a:ext uri="{FF2B5EF4-FFF2-40B4-BE49-F238E27FC236}">
                <a16:creationId xmlns:a16="http://schemas.microsoft.com/office/drawing/2014/main" id="{2A5B8F9C-63AE-8791-886B-B0DD71DF2C63}"/>
              </a:ext>
            </a:extLst>
          </p:cNvPr>
          <p:cNvSpPr>
            <a:spLocks noGrp="1"/>
          </p:cNvSpPr>
          <p:nvPr>
            <p:ph idx="1"/>
          </p:nvPr>
        </p:nvSpPr>
        <p:spPr>
          <a:xfrm>
            <a:off x="76200" y="1600200"/>
            <a:ext cx="8443784" cy="3048000"/>
          </a:xfrm>
        </p:spPr>
        <p:txBody>
          <a:bodyPr/>
          <a:lstStyle/>
          <a:p>
            <a:r>
              <a:rPr lang="en-US" sz="2400" dirty="0"/>
              <a:t>AI has been one of increasing emergence and homogenization. </a:t>
            </a:r>
          </a:p>
          <a:p>
            <a:pPr lvl="1"/>
            <a:r>
              <a:rPr lang="en-US" sz="2000" dirty="0"/>
              <a:t>With the introduction of machine learning, how a task is performed emerges (is inferred automatically) from examples</a:t>
            </a:r>
          </a:p>
          <a:p>
            <a:pPr lvl="1"/>
            <a:r>
              <a:rPr lang="en-US" sz="2000" dirty="0"/>
              <a:t>With deep learning, the high-level features used for prediction emerge</a:t>
            </a:r>
          </a:p>
          <a:p>
            <a:pPr lvl="1"/>
            <a:r>
              <a:rPr lang="en-US" sz="2000" dirty="0"/>
              <a:t>With foundation models, even advanced functionalities such as in-context learning emerge</a:t>
            </a:r>
          </a:p>
          <a:p>
            <a:endParaRPr lang="en-US" sz="2400" dirty="0"/>
          </a:p>
          <a:p>
            <a:r>
              <a:rPr lang="en-US" sz="2400" dirty="0"/>
              <a:t>Machine learning homogenizes learning algorithms (e.g., logistic regression)</a:t>
            </a:r>
          </a:p>
          <a:p>
            <a:r>
              <a:rPr lang="en-US" sz="2400" dirty="0"/>
              <a:t>Deep learning homogenizes model architectures (e.g., Convolutional Neural Networks)</a:t>
            </a:r>
          </a:p>
          <a:p>
            <a:r>
              <a:rPr lang="en-US" sz="2400" dirty="0"/>
              <a:t>Foundation models homogenizes the model itself (e.g., GPT-3).</a:t>
            </a:r>
          </a:p>
          <a:p>
            <a:endParaRPr lang="en-US" dirty="0"/>
          </a:p>
        </p:txBody>
      </p:sp>
    </p:spTree>
    <p:extLst>
      <p:ext uri="{BB962C8B-B14F-4D97-AF65-F5344CB8AC3E}">
        <p14:creationId xmlns:p14="http://schemas.microsoft.com/office/powerpoint/2010/main" val="19641070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B5F6-CD60-E044-60A0-A30EF2B821D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7FB358B-905D-0E1A-EF0C-2D2B7433A31D}"/>
              </a:ext>
            </a:extLst>
          </p:cNvPr>
          <p:cNvPicPr>
            <a:picLocks noGrp="1" noChangeAspect="1"/>
          </p:cNvPicPr>
          <p:nvPr>
            <p:ph idx="1"/>
          </p:nvPr>
        </p:nvPicPr>
        <p:blipFill>
          <a:blip r:embed="rId2"/>
          <a:stretch>
            <a:fillRect/>
          </a:stretch>
        </p:blipFill>
        <p:spPr>
          <a:xfrm>
            <a:off x="475735" y="228600"/>
            <a:ext cx="7924800" cy="5467669"/>
          </a:xfrm>
        </p:spPr>
      </p:pic>
      <p:sp>
        <p:nvSpPr>
          <p:cNvPr id="6" name="TextBox 5">
            <a:extLst>
              <a:ext uri="{FF2B5EF4-FFF2-40B4-BE49-F238E27FC236}">
                <a16:creationId xmlns:a16="http://schemas.microsoft.com/office/drawing/2014/main" id="{66C06D58-2989-AAF0-F7ED-4A0102828BD6}"/>
              </a:ext>
            </a:extLst>
          </p:cNvPr>
          <p:cNvSpPr txBox="1"/>
          <p:nvPr/>
        </p:nvSpPr>
        <p:spPr>
          <a:xfrm>
            <a:off x="-17089" y="5736848"/>
            <a:ext cx="9198159" cy="892552"/>
          </a:xfrm>
          <a:prstGeom prst="rect">
            <a:avLst/>
          </a:prstGeom>
          <a:noFill/>
        </p:spPr>
        <p:txBody>
          <a:bodyPr wrap="none" rtlCol="0">
            <a:spAutoFit/>
          </a:bodyPr>
          <a:lstStyle/>
          <a:p>
            <a:pPr marL="285750" indent="-285750">
              <a:buFont typeface="Arial" panose="020B0604020202020204" pitchFamily="34" charset="0"/>
              <a:buChar char="•"/>
            </a:pPr>
            <a:r>
              <a:rPr lang="en-US" sz="1800" dirty="0">
                <a:effectLst/>
                <a:latin typeface="LinBiolinumT"/>
              </a:rPr>
              <a:t>A foundation model can centralize the information from all the data from various modalities. </a:t>
            </a:r>
          </a:p>
          <a:p>
            <a:pPr marL="285750" indent="-285750">
              <a:buFont typeface="Arial" panose="020B0604020202020204" pitchFamily="34" charset="0"/>
              <a:buChar char="•"/>
            </a:pPr>
            <a:r>
              <a:rPr lang="en-US" sz="1800" dirty="0">
                <a:effectLst/>
                <a:latin typeface="LinBiolinumT"/>
              </a:rPr>
              <a:t>This one model can then be adapted to a wide range of downstream tasks. </a:t>
            </a:r>
            <a:endParaRPr lang="en-US" dirty="0"/>
          </a:p>
          <a:p>
            <a:endParaRPr lang="en-US" dirty="0"/>
          </a:p>
        </p:txBody>
      </p:sp>
    </p:spTree>
    <p:extLst>
      <p:ext uri="{BB962C8B-B14F-4D97-AF65-F5344CB8AC3E}">
        <p14:creationId xmlns:p14="http://schemas.microsoft.com/office/powerpoint/2010/main" val="18309475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1B11-2AC2-C0B0-3268-19D623000FC2}"/>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19097675-04DD-29BD-70E2-21E3BDC54FAA}"/>
              </a:ext>
            </a:extLst>
          </p:cNvPr>
          <p:cNvSpPr txBox="1"/>
          <p:nvPr/>
        </p:nvSpPr>
        <p:spPr>
          <a:xfrm>
            <a:off x="609600" y="2057400"/>
            <a:ext cx="7620000" cy="4031873"/>
          </a:xfrm>
          <a:prstGeom prst="rect">
            <a:avLst/>
          </a:prstGeom>
          <a:noFill/>
        </p:spPr>
        <p:txBody>
          <a:bodyPr wrap="square">
            <a:spAutoFit/>
          </a:bodyPr>
          <a:lstStyle/>
          <a:p>
            <a:r>
              <a:rPr lang="en-US" dirty="0"/>
              <a:t>Two key ideas underpin the significance of foundation models:</a:t>
            </a:r>
          </a:p>
          <a:p>
            <a:endParaRPr lang="en-US" dirty="0"/>
          </a:p>
          <a:p>
            <a:pPr marL="285750" indent="-285750">
              <a:buFont typeface="Arial" panose="020B0604020202020204" pitchFamily="34" charset="0"/>
              <a:buChar char="•"/>
            </a:pPr>
            <a:r>
              <a:rPr lang="en-US" dirty="0"/>
              <a:t>Emergence</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system </a:t>
            </a:r>
            <a:r>
              <a:rPr lang="en-US" dirty="0" err="1"/>
              <a:t>behaviour</a:t>
            </a:r>
            <a:r>
              <a:rPr lang="en-US" dirty="0"/>
              <a:t> is implicitly induced rather than explicitly constructed</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cause of scientific excitement and anxiety of unanticipated consequences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Homogenisation</a:t>
            </a: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consolidation of methodology for building machine learning system across many applications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provides strong leverage for many tasks, but also creates single points of failure</a:t>
            </a:r>
          </a:p>
          <a:p>
            <a:endParaRPr lang="en-US" dirty="0"/>
          </a:p>
        </p:txBody>
      </p:sp>
      <p:pic>
        <p:nvPicPr>
          <p:cNvPr id="6" name="Content Placeholder 4">
            <a:extLst>
              <a:ext uri="{FF2B5EF4-FFF2-40B4-BE49-F238E27FC236}">
                <a16:creationId xmlns:a16="http://schemas.microsoft.com/office/drawing/2014/main" id="{C8BC0668-61CB-E3D8-5F5B-8AC6F0A753FE}"/>
              </a:ext>
            </a:extLst>
          </p:cNvPr>
          <p:cNvPicPr>
            <a:picLocks noChangeAspect="1"/>
          </p:cNvPicPr>
          <p:nvPr/>
        </p:nvPicPr>
        <p:blipFill>
          <a:blip r:embed="rId2"/>
          <a:stretch>
            <a:fillRect/>
          </a:stretch>
        </p:blipFill>
        <p:spPr bwMode="auto">
          <a:xfrm>
            <a:off x="436605" y="274638"/>
            <a:ext cx="8229600" cy="1561393"/>
          </a:xfrm>
          <a:prstGeom prst="rect">
            <a:avLst/>
          </a:prstGeom>
          <a:noFill/>
          <a:ln w="9525">
            <a:noFill/>
            <a:miter lim="800000"/>
            <a:headEnd/>
            <a:tailEnd/>
          </a:ln>
        </p:spPr>
      </p:pic>
    </p:spTree>
    <p:extLst>
      <p:ext uri="{BB962C8B-B14F-4D97-AF65-F5344CB8AC3E}">
        <p14:creationId xmlns:p14="http://schemas.microsoft.com/office/powerpoint/2010/main" val="35245688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65DD6-3B90-F08E-222E-63C0116945C0}"/>
              </a:ext>
            </a:extLst>
          </p:cNvPr>
          <p:cNvSpPr>
            <a:spLocks noGrp="1"/>
          </p:cNvSpPr>
          <p:nvPr>
            <p:ph type="title"/>
          </p:nvPr>
        </p:nvSpPr>
        <p:spPr/>
        <p:txBody>
          <a:bodyPr/>
          <a:lstStyle/>
          <a:p>
            <a:r>
              <a:rPr lang="en-US" dirty="0"/>
              <a:t>PFM architecture </a:t>
            </a:r>
          </a:p>
        </p:txBody>
      </p:sp>
      <p:pic>
        <p:nvPicPr>
          <p:cNvPr id="5" name="Content Placeholder 4">
            <a:extLst>
              <a:ext uri="{FF2B5EF4-FFF2-40B4-BE49-F238E27FC236}">
                <a16:creationId xmlns:a16="http://schemas.microsoft.com/office/drawing/2014/main" id="{AD2165E2-D972-9C34-B59C-E141574C68F0}"/>
              </a:ext>
            </a:extLst>
          </p:cNvPr>
          <p:cNvPicPr>
            <a:picLocks noGrp="1" noChangeAspect="1"/>
          </p:cNvPicPr>
          <p:nvPr>
            <p:ph idx="1"/>
          </p:nvPr>
        </p:nvPicPr>
        <p:blipFill>
          <a:blip r:embed="rId2"/>
          <a:stretch>
            <a:fillRect/>
          </a:stretch>
        </p:blipFill>
        <p:spPr>
          <a:xfrm>
            <a:off x="2683" y="1752600"/>
            <a:ext cx="9090317" cy="3048000"/>
          </a:xfrm>
        </p:spPr>
      </p:pic>
      <p:sp>
        <p:nvSpPr>
          <p:cNvPr id="6" name="TextBox 5">
            <a:extLst>
              <a:ext uri="{FF2B5EF4-FFF2-40B4-BE49-F238E27FC236}">
                <a16:creationId xmlns:a16="http://schemas.microsoft.com/office/drawing/2014/main" id="{EF2B9593-2059-3DC9-2FD8-EB58DC6B5281}"/>
              </a:ext>
            </a:extLst>
          </p:cNvPr>
          <p:cNvSpPr txBox="1"/>
          <p:nvPr/>
        </p:nvSpPr>
        <p:spPr>
          <a:xfrm>
            <a:off x="457200" y="5867400"/>
            <a:ext cx="7696199" cy="461665"/>
          </a:xfrm>
          <a:prstGeom prst="rect">
            <a:avLst/>
          </a:prstGeom>
          <a:noFill/>
        </p:spPr>
        <p:txBody>
          <a:bodyPr wrap="square" rtlCol="0">
            <a:spAutoFit/>
          </a:bodyPr>
          <a:lstStyle/>
          <a:p>
            <a:r>
              <a:rPr lang="en-US" sz="1200" dirty="0"/>
              <a:t>Zhou, Ce, Qian Li, Chen Li, Jun Yu, </a:t>
            </a:r>
            <a:r>
              <a:rPr lang="en-US" sz="1200" dirty="0" err="1"/>
              <a:t>Yixin</a:t>
            </a:r>
            <a:r>
              <a:rPr lang="en-US" sz="1200" dirty="0"/>
              <a:t> Liu, </a:t>
            </a:r>
            <a:r>
              <a:rPr lang="en-US" sz="1200" dirty="0" err="1"/>
              <a:t>Guangjing</a:t>
            </a:r>
            <a:r>
              <a:rPr lang="en-US" sz="1200" dirty="0"/>
              <a:t> Wang, Kai Zhang et al. "A comprehensive survey on pretrained foundation models: A history from </a:t>
            </a:r>
            <a:r>
              <a:rPr lang="en-US" sz="1200" dirty="0" err="1"/>
              <a:t>bert</a:t>
            </a:r>
            <a:r>
              <a:rPr lang="en-US" sz="1200" dirty="0"/>
              <a:t> to </a:t>
            </a:r>
            <a:r>
              <a:rPr lang="en-US" sz="1200" dirty="0" err="1"/>
              <a:t>chatgpt</a:t>
            </a:r>
            <a:r>
              <a:rPr lang="en-US" sz="1200" dirty="0"/>
              <a:t>." </a:t>
            </a:r>
            <a:r>
              <a:rPr lang="en-US" sz="1200" dirty="0" err="1"/>
              <a:t>arXiv</a:t>
            </a:r>
            <a:r>
              <a:rPr lang="en-US" sz="1200" dirty="0"/>
              <a:t> preprint arXiv:2302.09419 (2023).</a:t>
            </a:r>
          </a:p>
        </p:txBody>
      </p:sp>
    </p:spTree>
    <p:extLst>
      <p:ext uri="{BB962C8B-B14F-4D97-AF65-F5344CB8AC3E}">
        <p14:creationId xmlns:p14="http://schemas.microsoft.com/office/powerpoint/2010/main" val="26805444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9AA5-E66B-0B4B-9A0D-D5B40E4719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F7F19F0-8D14-3246-A6DA-E9435099F7C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D1CAF68-F8FC-A247-B8D2-DF4AC3A8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92" y="0"/>
            <a:ext cx="8289816" cy="6858000"/>
          </a:xfrm>
          <a:prstGeom prst="rect">
            <a:avLst/>
          </a:prstGeom>
        </p:spPr>
      </p:pic>
    </p:spTree>
    <p:extLst>
      <p:ext uri="{BB962C8B-B14F-4D97-AF65-F5344CB8AC3E}">
        <p14:creationId xmlns:p14="http://schemas.microsoft.com/office/powerpoint/2010/main" val="37182885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2F7BCC9-3374-2B40-AF6C-A50CBB5468F1}"/>
              </a:ext>
            </a:extLst>
          </p:cNvPr>
          <p:cNvSpPr>
            <a:spLocks noChangeArrowheads="1"/>
          </p:cNvSpPr>
          <p:nvPr/>
        </p:nvSpPr>
        <p:spPr bwMode="auto">
          <a:xfrm>
            <a:off x="152400" y="1143000"/>
            <a:ext cx="5410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688975" indent="-23177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FontTx/>
              <a:buNone/>
            </a:pPr>
            <a:r>
              <a:rPr lang="en-US" altLang="en-US" sz="3600" b="1" dirty="0">
                <a:solidFill>
                  <a:srgbClr val="FF0000"/>
                </a:solidFill>
                <a:latin typeface="Times-Bold" pitchFamily="2" charset="0"/>
              </a:rPr>
              <a:t>Types of AI</a:t>
            </a:r>
          </a:p>
          <a:p>
            <a:pPr eaLnBrk="1" hangingPunct="1">
              <a:spcBef>
                <a:spcPct val="25000"/>
              </a:spcBef>
            </a:pPr>
            <a:endParaRPr lang="en-US" altLang="en-US" sz="2400" dirty="0">
              <a:latin typeface="Times-Roman" pitchFamily="2" charset="0"/>
            </a:endParaRPr>
          </a:p>
          <a:p>
            <a:pPr eaLnBrk="1" hangingPunct="1">
              <a:spcBef>
                <a:spcPct val="25000"/>
              </a:spcBef>
            </a:pPr>
            <a:endParaRPr lang="en-US" altLang="en-US" sz="2400" dirty="0">
              <a:latin typeface="Times-Roman" pitchFamily="2" charset="0"/>
            </a:endParaRPr>
          </a:p>
          <a:p>
            <a:pPr eaLnBrk="1" hangingPunct="1">
              <a:spcBef>
                <a:spcPct val="25000"/>
              </a:spcBef>
            </a:pPr>
            <a:r>
              <a:rPr lang="en-US" altLang="en-US" sz="2400" dirty="0">
                <a:latin typeface="Times-Roman" pitchFamily="2" charset="0"/>
              </a:rPr>
              <a:t>Hard  (Strong) AI (GOFAI)</a:t>
            </a:r>
          </a:p>
          <a:p>
            <a:pPr lvl="1">
              <a:spcBef>
                <a:spcPct val="25000"/>
              </a:spcBef>
            </a:pPr>
            <a:r>
              <a:rPr lang="en-US" altLang="en-US" sz="2100" dirty="0">
                <a:latin typeface="Times-Roman" pitchFamily="2" charset="0"/>
              </a:rPr>
              <a:t>AI that replaces the people</a:t>
            </a:r>
          </a:p>
          <a:p>
            <a:pPr lvl="1">
              <a:spcBef>
                <a:spcPct val="25000"/>
              </a:spcBef>
            </a:pPr>
            <a:r>
              <a:rPr lang="en-US" altLang="en-US" sz="2100" dirty="0">
                <a:latin typeface="Times-Roman" pitchFamily="2" charset="0"/>
              </a:rPr>
              <a:t>Artificial General Intelligence  (AGI)</a:t>
            </a:r>
          </a:p>
          <a:p>
            <a:pPr eaLnBrk="1" hangingPunct="1">
              <a:spcBef>
                <a:spcPct val="25000"/>
              </a:spcBef>
              <a:buFontTx/>
              <a:buNone/>
            </a:pPr>
            <a:r>
              <a:rPr lang="en-US" altLang="en-US" sz="2400" dirty="0">
                <a:latin typeface="Times-Roman" pitchFamily="2" charset="0"/>
              </a:rPr>
              <a:t>•   Soft AI</a:t>
            </a:r>
          </a:p>
          <a:p>
            <a:pPr lvl="1">
              <a:spcBef>
                <a:spcPct val="25000"/>
              </a:spcBef>
            </a:pPr>
            <a:r>
              <a:rPr lang="en-US" altLang="en-US" sz="2100" dirty="0">
                <a:latin typeface="Times-Roman" pitchFamily="2" charset="0"/>
              </a:rPr>
              <a:t>AI by and for the people</a:t>
            </a:r>
          </a:p>
          <a:p>
            <a:pPr lvl="1">
              <a:spcBef>
                <a:spcPct val="25000"/>
              </a:spcBef>
            </a:pPr>
            <a:r>
              <a:rPr lang="en-US" altLang="en-US" sz="2100" dirty="0">
                <a:latin typeface="Times-Roman" pitchFamily="2" charset="0"/>
              </a:rPr>
              <a:t>Human computing; humans in the loop</a:t>
            </a:r>
          </a:p>
          <a:p>
            <a:pPr lvl="2">
              <a:spcBef>
                <a:spcPct val="25000"/>
              </a:spcBef>
            </a:pPr>
            <a:r>
              <a:rPr lang="en-US" altLang="en-US" sz="1800" dirty="0">
                <a:latin typeface="Times-Roman" pitchFamily="2" charset="0"/>
              </a:rPr>
              <a:t>Let the computers do what they are good at and we do what we are good at</a:t>
            </a:r>
          </a:p>
          <a:p>
            <a:pPr lvl="2">
              <a:spcBef>
                <a:spcPct val="25000"/>
              </a:spcBef>
            </a:pPr>
            <a:r>
              <a:rPr lang="en-US" altLang="en-US" sz="1800" dirty="0">
                <a:latin typeface="Times-Roman" pitchFamily="2" charset="0"/>
              </a:rPr>
              <a:t>Hopefully not the Borg</a:t>
            </a:r>
          </a:p>
        </p:txBody>
      </p:sp>
      <p:pic>
        <p:nvPicPr>
          <p:cNvPr id="3" name="Picture 2">
            <a:extLst>
              <a:ext uri="{FF2B5EF4-FFF2-40B4-BE49-F238E27FC236}">
                <a16:creationId xmlns:a16="http://schemas.microsoft.com/office/drawing/2014/main" id="{DB12B344-4457-D14D-8F3C-2F0B1CB53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28600"/>
            <a:ext cx="4587339" cy="2360951"/>
          </a:xfrm>
          <a:prstGeom prst="rect">
            <a:avLst/>
          </a:prstGeom>
        </p:spPr>
      </p:pic>
      <p:pic>
        <p:nvPicPr>
          <p:cNvPr id="4" name="Picture 3">
            <a:extLst>
              <a:ext uri="{FF2B5EF4-FFF2-40B4-BE49-F238E27FC236}">
                <a16:creationId xmlns:a16="http://schemas.microsoft.com/office/drawing/2014/main" id="{820112CA-327E-AC4A-B4D1-6B3A5C89F0FA}"/>
              </a:ext>
            </a:extLst>
          </p:cNvPr>
          <p:cNvPicPr>
            <a:picLocks noChangeAspect="1"/>
          </p:cNvPicPr>
          <p:nvPr/>
        </p:nvPicPr>
        <p:blipFill>
          <a:blip r:embed="rId3"/>
          <a:stretch>
            <a:fillRect/>
          </a:stretch>
        </p:blipFill>
        <p:spPr>
          <a:xfrm>
            <a:off x="5791200" y="4202524"/>
            <a:ext cx="3264732" cy="2122076"/>
          </a:xfrm>
          <a:prstGeom prst="rect">
            <a:avLst/>
          </a:prstGeom>
        </p:spPr>
      </p:pic>
      <p:sp>
        <p:nvSpPr>
          <p:cNvPr id="2" name="TextBox 1">
            <a:extLst>
              <a:ext uri="{FF2B5EF4-FFF2-40B4-BE49-F238E27FC236}">
                <a16:creationId xmlns:a16="http://schemas.microsoft.com/office/drawing/2014/main" id="{020A6590-7909-C147-BC0F-13EF57FE6EBA}"/>
              </a:ext>
            </a:extLst>
          </p:cNvPr>
          <p:cNvSpPr txBox="1"/>
          <p:nvPr/>
        </p:nvSpPr>
        <p:spPr>
          <a:xfrm>
            <a:off x="1066800" y="6400800"/>
            <a:ext cx="6429517" cy="276999"/>
          </a:xfrm>
          <a:prstGeom prst="rect">
            <a:avLst/>
          </a:prstGeom>
          <a:noFill/>
        </p:spPr>
        <p:txBody>
          <a:bodyPr wrap="none" rtlCol="0">
            <a:spAutoFit/>
          </a:bodyPr>
          <a:lstStyle/>
          <a:p>
            <a:r>
              <a:rPr lang="en-US" sz="1200" dirty="0"/>
              <a:t>https://</a:t>
            </a:r>
            <a:r>
              <a:rPr lang="en-US" sz="1200" dirty="0" err="1"/>
              <a:t>www.wsj.com</a:t>
            </a:r>
            <a:r>
              <a:rPr lang="en-US" sz="1200" dirty="0"/>
              <a:t>/articles/should-artificial-intelligence-copy-the-human-brain-1533355265</a:t>
            </a:r>
          </a:p>
        </p:txBody>
      </p:sp>
    </p:spTree>
    <p:extLst>
      <p:ext uri="{BB962C8B-B14F-4D97-AF65-F5344CB8AC3E}">
        <p14:creationId xmlns:p14="http://schemas.microsoft.com/office/powerpoint/2010/main" val="35116303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486C-228E-8B6F-87EC-E6D55C6408E0}"/>
              </a:ext>
            </a:extLst>
          </p:cNvPr>
          <p:cNvSpPr>
            <a:spLocks noGrp="1"/>
          </p:cNvSpPr>
          <p:nvPr>
            <p:ph type="title"/>
          </p:nvPr>
        </p:nvSpPr>
        <p:spPr/>
        <p:txBody>
          <a:bodyPr/>
          <a:lstStyle/>
          <a:p>
            <a:r>
              <a:rPr lang="en-US" dirty="0">
                <a:solidFill>
                  <a:srgbClr val="FF0000"/>
                </a:solidFill>
              </a:rPr>
              <a:t>Foundation Models Summary</a:t>
            </a:r>
          </a:p>
        </p:txBody>
      </p:sp>
      <p:sp>
        <p:nvSpPr>
          <p:cNvPr id="3" name="Content Placeholder 2">
            <a:extLst>
              <a:ext uri="{FF2B5EF4-FFF2-40B4-BE49-F238E27FC236}">
                <a16:creationId xmlns:a16="http://schemas.microsoft.com/office/drawing/2014/main" id="{C890E312-B320-8CA6-6C8F-A747461C1280}"/>
              </a:ext>
            </a:extLst>
          </p:cNvPr>
          <p:cNvSpPr>
            <a:spLocks noGrp="1"/>
          </p:cNvSpPr>
          <p:nvPr>
            <p:ph idx="1"/>
          </p:nvPr>
        </p:nvSpPr>
        <p:spPr/>
        <p:txBody>
          <a:bodyPr/>
          <a:lstStyle/>
          <a:p>
            <a:r>
              <a:rPr lang="en-US" sz="2400" dirty="0"/>
              <a:t>A foundation model is a model trained at broad scale that can be adapted to a wide range of downstream tasks </a:t>
            </a:r>
          </a:p>
          <a:p>
            <a:r>
              <a:rPr lang="en-US" sz="2400" dirty="0"/>
              <a:t>Characteristics: emergence and </a:t>
            </a:r>
            <a:r>
              <a:rPr lang="en-US" sz="2400" dirty="0" err="1"/>
              <a:t>homogenisation</a:t>
            </a:r>
            <a:r>
              <a:rPr lang="en-US" sz="2400" dirty="0"/>
              <a:t> </a:t>
            </a:r>
          </a:p>
          <a:p>
            <a:r>
              <a:rPr lang="en-US" sz="2400" dirty="0"/>
              <a:t>These models may have significant societal impact </a:t>
            </a:r>
          </a:p>
          <a:p>
            <a:r>
              <a:rPr lang="en-US" sz="2400" dirty="0"/>
              <a:t>The professional norms are not yet fully formed</a:t>
            </a:r>
          </a:p>
          <a:p>
            <a:r>
              <a:rPr lang="en-US" sz="2400" dirty="0"/>
              <a:t>Significant resources are required</a:t>
            </a:r>
          </a:p>
          <a:p>
            <a:r>
              <a:rPr lang="en-US" sz="2400" dirty="0"/>
              <a:t>As such development has been led by industry rather than academia</a:t>
            </a:r>
          </a:p>
          <a:p>
            <a:pPr marL="0" indent="0">
              <a:buNone/>
            </a:pPr>
            <a:endParaRPr lang="en-US" dirty="0"/>
          </a:p>
          <a:p>
            <a:endParaRPr lang="en-US" dirty="0"/>
          </a:p>
        </p:txBody>
      </p:sp>
    </p:spTree>
    <p:extLst>
      <p:ext uri="{BB962C8B-B14F-4D97-AF65-F5344CB8AC3E}">
        <p14:creationId xmlns:p14="http://schemas.microsoft.com/office/powerpoint/2010/main" val="27239706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E039-7881-19DF-190D-E2F2373F1526}"/>
              </a:ext>
            </a:extLst>
          </p:cNvPr>
          <p:cNvSpPr>
            <a:spLocks noGrp="1"/>
          </p:cNvSpPr>
          <p:nvPr>
            <p:ph type="title"/>
          </p:nvPr>
        </p:nvSpPr>
        <p:spPr/>
        <p:txBody>
          <a:bodyPr/>
          <a:lstStyle/>
          <a:p>
            <a:r>
              <a:rPr lang="en-US" dirty="0">
                <a:solidFill>
                  <a:srgbClr val="FF0000"/>
                </a:solidFill>
              </a:rPr>
              <a:t>Language Competence</a:t>
            </a:r>
          </a:p>
        </p:txBody>
      </p:sp>
      <p:sp>
        <p:nvSpPr>
          <p:cNvPr id="3" name="Content Placeholder 2">
            <a:extLst>
              <a:ext uri="{FF2B5EF4-FFF2-40B4-BE49-F238E27FC236}">
                <a16:creationId xmlns:a16="http://schemas.microsoft.com/office/drawing/2014/main" id="{4119BA35-44CA-9C57-C698-4D189D8DAED0}"/>
              </a:ext>
            </a:extLst>
          </p:cNvPr>
          <p:cNvSpPr>
            <a:spLocks noGrp="1"/>
          </p:cNvSpPr>
          <p:nvPr>
            <p:ph idx="1"/>
          </p:nvPr>
        </p:nvSpPr>
        <p:spPr/>
        <p:txBody>
          <a:bodyPr/>
          <a:lstStyle/>
          <a:p>
            <a:r>
              <a:rPr lang="en-US" dirty="0"/>
              <a:t>Two different aspects of language use: </a:t>
            </a:r>
          </a:p>
          <a:p>
            <a:pPr lvl="1"/>
            <a:r>
              <a:rPr lang="en-US" dirty="0"/>
              <a:t>formal linguistic competence, which includes knowledge of rules and patterns of a given language</a:t>
            </a:r>
          </a:p>
          <a:p>
            <a:pPr lvl="1"/>
            <a:r>
              <a:rPr lang="en-US" dirty="0"/>
              <a:t>functional linguistic competence, a host of cognitive abilities required for language understanding and use in the real world.</a:t>
            </a:r>
          </a:p>
        </p:txBody>
      </p:sp>
      <p:sp>
        <p:nvSpPr>
          <p:cNvPr id="4" name="TextBox 3">
            <a:extLst>
              <a:ext uri="{FF2B5EF4-FFF2-40B4-BE49-F238E27FC236}">
                <a16:creationId xmlns:a16="http://schemas.microsoft.com/office/drawing/2014/main" id="{90420569-FABB-7F52-8838-F7F1FC458EC4}"/>
              </a:ext>
            </a:extLst>
          </p:cNvPr>
          <p:cNvSpPr txBox="1"/>
          <p:nvPr/>
        </p:nvSpPr>
        <p:spPr>
          <a:xfrm>
            <a:off x="1447800" y="6126163"/>
            <a:ext cx="5990614" cy="584775"/>
          </a:xfrm>
          <a:prstGeom prst="rect">
            <a:avLst/>
          </a:prstGeom>
          <a:noFill/>
        </p:spPr>
        <p:txBody>
          <a:bodyPr wrap="none" rtlCol="0">
            <a:spAutoFit/>
          </a:bodyPr>
          <a:lstStyle/>
          <a:p>
            <a:r>
              <a:rPr lang="en-US" b="0" i="0" u="none" strike="noStrike" dirty="0">
                <a:solidFill>
                  <a:srgbClr val="000000"/>
                </a:solidFill>
                <a:effectLst/>
                <a:latin typeface="times new roman" panose="02020603050405020304" pitchFamily="18" charset="0"/>
              </a:rPr>
              <a:t>“</a:t>
            </a:r>
            <a:r>
              <a:rPr lang="en-US" b="0" i="0" u="sng" dirty="0">
                <a:solidFill>
                  <a:srgbClr val="43657F"/>
                </a:solidFill>
                <a:effectLst/>
                <a:latin typeface="times new roman" panose="02020603050405020304" pitchFamily="18" charset="0"/>
                <a:hlinkClick r:id="rId2"/>
              </a:rPr>
              <a:t>Dissociating Language and Thought in Large Language Models: a </a:t>
            </a:r>
          </a:p>
          <a:p>
            <a:r>
              <a:rPr lang="en-US" b="0" i="0" u="sng" dirty="0">
                <a:solidFill>
                  <a:srgbClr val="43657F"/>
                </a:solidFill>
                <a:effectLst/>
                <a:latin typeface="times new roman" panose="02020603050405020304" pitchFamily="18" charset="0"/>
                <a:hlinkClick r:id="rId2"/>
              </a:rPr>
              <a:t>Cognitive Perspective</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3"/>
              </a:rPr>
              <a:t>Kyle Mahowald</a:t>
            </a:r>
            <a:r>
              <a:rPr lang="en-US" dirty="0">
                <a:solidFill>
                  <a:srgbClr val="000000"/>
                </a:solidFill>
                <a:latin typeface="times new roman" panose="02020603050405020304" pitchFamily="18" charset="0"/>
              </a:rPr>
              <a:t>,</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4"/>
              </a:rPr>
              <a:t>Anna Ivanova</a:t>
            </a:r>
            <a:r>
              <a:rPr lang="en-US" b="0" i="0" u="sng" dirty="0">
                <a:solidFill>
                  <a:srgbClr val="43657F"/>
                </a:solidFill>
                <a:effectLst/>
                <a:latin typeface="times new roman" panose="02020603050405020304" pitchFamily="18" charset="0"/>
              </a:rPr>
              <a:t> et. al</a:t>
            </a:r>
            <a:r>
              <a:rPr lang="en-US" b="0" i="0" u="none" strike="noStrike"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2326866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a:xfrm>
            <a:off x="319469" y="274638"/>
            <a:ext cx="8458200" cy="1143000"/>
          </a:xfrm>
        </p:spPr>
        <p:txBody>
          <a:bodyPr/>
          <a:lstStyle/>
          <a:p>
            <a:r>
              <a:rPr lang="en-US" sz="4000" dirty="0">
                <a:solidFill>
                  <a:srgbClr val="FF0000"/>
                </a:solidFill>
              </a:rPr>
              <a:t>Popularity of </a:t>
            </a:r>
            <a:r>
              <a:rPr lang="en-US" sz="4000" dirty="0" err="1">
                <a:solidFill>
                  <a:srgbClr val="FF0000"/>
                </a:solidFill>
              </a:rPr>
              <a:t>ChatGPT</a:t>
            </a:r>
            <a:r>
              <a:rPr lang="en-US" sz="4000" dirty="0">
                <a:solidFill>
                  <a:srgbClr val="FF0000"/>
                </a:solidFill>
              </a:rPr>
              <a:t> - first public LLM</a:t>
            </a:r>
          </a:p>
        </p:txBody>
      </p:sp>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pic>
        <p:nvPicPr>
          <p:cNvPr id="8" name="Picture 7" descr="Text&#10;&#10;Description automatically generated">
            <a:extLst>
              <a:ext uri="{FF2B5EF4-FFF2-40B4-BE49-F238E27FC236}">
                <a16:creationId xmlns:a16="http://schemas.microsoft.com/office/drawing/2014/main" id="{B993031D-C74C-EEE4-FDA1-BF3822523E69}"/>
              </a:ext>
            </a:extLst>
          </p:cNvPr>
          <p:cNvPicPr>
            <a:picLocks noChangeAspect="1"/>
          </p:cNvPicPr>
          <p:nvPr/>
        </p:nvPicPr>
        <p:blipFill>
          <a:blip r:embed="rId2"/>
          <a:stretch>
            <a:fillRect/>
          </a:stretch>
        </p:blipFill>
        <p:spPr>
          <a:xfrm>
            <a:off x="457200" y="1661319"/>
            <a:ext cx="8305970" cy="3535362"/>
          </a:xfrm>
          <a:prstGeom prst="rect">
            <a:avLst/>
          </a:prstGeom>
        </p:spPr>
      </p:pic>
      <p:sp>
        <p:nvSpPr>
          <p:cNvPr id="7" name="TextBox 6">
            <a:extLst>
              <a:ext uri="{FF2B5EF4-FFF2-40B4-BE49-F238E27FC236}">
                <a16:creationId xmlns:a16="http://schemas.microsoft.com/office/drawing/2014/main" id="{C8865361-7A6F-3356-7AB6-7799E6CE4E97}"/>
              </a:ext>
            </a:extLst>
          </p:cNvPr>
          <p:cNvSpPr txBox="1"/>
          <p:nvPr/>
        </p:nvSpPr>
        <p:spPr>
          <a:xfrm>
            <a:off x="1676400" y="5562600"/>
            <a:ext cx="3974037" cy="338554"/>
          </a:xfrm>
          <a:prstGeom prst="rect">
            <a:avLst/>
          </a:prstGeom>
          <a:noFill/>
        </p:spPr>
        <p:txBody>
          <a:bodyPr wrap="none" rtlCol="0">
            <a:spAutoFit/>
          </a:bodyPr>
          <a:lstStyle/>
          <a:p>
            <a:r>
              <a:rPr lang="en-US" dirty="0">
                <a:solidFill>
                  <a:srgbClr val="5849FF"/>
                </a:solidFill>
              </a:rPr>
              <a:t>Generative Pretrained Transformer (GPT)</a:t>
            </a:r>
          </a:p>
        </p:txBody>
      </p:sp>
      <p:sp>
        <p:nvSpPr>
          <p:cNvPr id="3" name="TextBox 2">
            <a:extLst>
              <a:ext uri="{FF2B5EF4-FFF2-40B4-BE49-F238E27FC236}">
                <a16:creationId xmlns:a16="http://schemas.microsoft.com/office/drawing/2014/main" id="{413EF2B3-AE34-B2C5-7CFC-C4DD75B11DA5}"/>
              </a:ext>
            </a:extLst>
          </p:cNvPr>
          <p:cNvSpPr txBox="1"/>
          <p:nvPr/>
        </p:nvSpPr>
        <p:spPr>
          <a:xfrm>
            <a:off x="2286000" y="1248361"/>
            <a:ext cx="4137030" cy="338554"/>
          </a:xfrm>
          <a:prstGeom prst="rect">
            <a:avLst/>
          </a:prstGeom>
          <a:noFill/>
        </p:spPr>
        <p:txBody>
          <a:bodyPr wrap="none" rtlCol="0">
            <a:spAutoFit/>
          </a:bodyPr>
          <a:lstStyle/>
          <a:p>
            <a:r>
              <a:rPr lang="en-US" dirty="0">
                <a:solidFill>
                  <a:srgbClr val="5849FF"/>
                </a:solidFill>
              </a:rPr>
              <a:t>GPT = Generative Pretrained Transformer </a:t>
            </a:r>
          </a:p>
        </p:txBody>
      </p:sp>
      <p:sp>
        <p:nvSpPr>
          <p:cNvPr id="5" name="TextBox 4">
            <a:extLst>
              <a:ext uri="{FF2B5EF4-FFF2-40B4-BE49-F238E27FC236}">
                <a16:creationId xmlns:a16="http://schemas.microsoft.com/office/drawing/2014/main" id="{4CFA335A-CACB-225C-44B1-7409AB46329C}"/>
              </a:ext>
            </a:extLst>
          </p:cNvPr>
          <p:cNvSpPr txBox="1"/>
          <p:nvPr/>
        </p:nvSpPr>
        <p:spPr>
          <a:xfrm>
            <a:off x="1676400" y="2597809"/>
            <a:ext cx="4089581" cy="2646878"/>
          </a:xfrm>
          <a:prstGeom prst="rect">
            <a:avLst/>
          </a:prstGeom>
          <a:noFill/>
        </p:spPr>
        <p:txBody>
          <a:bodyPr wrap="none" rtlCol="0">
            <a:spAutoFit/>
          </a:bodyPr>
          <a:lstStyle/>
          <a:p>
            <a:r>
              <a:rPr lang="en-US" sz="16600" dirty="0"/>
              <a:t>Old!</a:t>
            </a:r>
          </a:p>
        </p:txBody>
      </p:sp>
    </p:spTree>
    <p:extLst>
      <p:ext uri="{BB962C8B-B14F-4D97-AF65-F5344CB8AC3E}">
        <p14:creationId xmlns:p14="http://schemas.microsoft.com/office/powerpoint/2010/main" val="6275581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E039-7881-19DF-190D-E2F2373F1526}"/>
              </a:ext>
            </a:extLst>
          </p:cNvPr>
          <p:cNvSpPr>
            <a:spLocks noGrp="1"/>
          </p:cNvSpPr>
          <p:nvPr>
            <p:ph type="title"/>
          </p:nvPr>
        </p:nvSpPr>
        <p:spPr/>
        <p:txBody>
          <a:bodyPr/>
          <a:lstStyle/>
          <a:p>
            <a:r>
              <a:rPr lang="en-US" dirty="0">
                <a:solidFill>
                  <a:srgbClr val="FF0000"/>
                </a:solidFill>
              </a:rPr>
              <a:t>Language Competence</a:t>
            </a:r>
          </a:p>
        </p:txBody>
      </p:sp>
      <p:sp>
        <p:nvSpPr>
          <p:cNvPr id="3" name="Content Placeholder 2">
            <a:extLst>
              <a:ext uri="{FF2B5EF4-FFF2-40B4-BE49-F238E27FC236}">
                <a16:creationId xmlns:a16="http://schemas.microsoft.com/office/drawing/2014/main" id="{4119BA35-44CA-9C57-C698-4D189D8DAED0}"/>
              </a:ext>
            </a:extLst>
          </p:cNvPr>
          <p:cNvSpPr>
            <a:spLocks noGrp="1"/>
          </p:cNvSpPr>
          <p:nvPr>
            <p:ph idx="1"/>
          </p:nvPr>
        </p:nvSpPr>
        <p:spPr/>
        <p:txBody>
          <a:bodyPr/>
          <a:lstStyle/>
          <a:p>
            <a:r>
              <a:rPr lang="en-US" dirty="0"/>
              <a:t>LLMs seem to have only formal linguistic competence</a:t>
            </a:r>
          </a:p>
          <a:p>
            <a:r>
              <a:rPr lang="en-US" dirty="0"/>
              <a:t>They don’t understand what they are saying.</a:t>
            </a:r>
          </a:p>
          <a:p>
            <a:r>
              <a:rPr lang="en-US" dirty="0"/>
              <a:t>Misunderstanding by humans is due to the fallacy</a:t>
            </a:r>
          </a:p>
          <a:p>
            <a:pPr marL="0" indent="0">
              <a:buNone/>
            </a:pPr>
            <a:r>
              <a:rPr lang="en-US" dirty="0"/>
              <a:t>          Good at language -&gt; good at thought</a:t>
            </a:r>
          </a:p>
        </p:txBody>
      </p:sp>
      <p:sp>
        <p:nvSpPr>
          <p:cNvPr id="4" name="TextBox 3">
            <a:extLst>
              <a:ext uri="{FF2B5EF4-FFF2-40B4-BE49-F238E27FC236}">
                <a16:creationId xmlns:a16="http://schemas.microsoft.com/office/drawing/2014/main" id="{90420569-FABB-7F52-8838-F7F1FC458EC4}"/>
              </a:ext>
            </a:extLst>
          </p:cNvPr>
          <p:cNvSpPr txBox="1"/>
          <p:nvPr/>
        </p:nvSpPr>
        <p:spPr>
          <a:xfrm>
            <a:off x="1447800" y="6126163"/>
            <a:ext cx="5990614" cy="584775"/>
          </a:xfrm>
          <a:prstGeom prst="rect">
            <a:avLst/>
          </a:prstGeom>
          <a:noFill/>
        </p:spPr>
        <p:txBody>
          <a:bodyPr wrap="none" rtlCol="0">
            <a:spAutoFit/>
          </a:bodyPr>
          <a:lstStyle/>
          <a:p>
            <a:r>
              <a:rPr lang="en-US" b="0" i="0" u="none" strike="noStrike" dirty="0">
                <a:solidFill>
                  <a:srgbClr val="000000"/>
                </a:solidFill>
                <a:effectLst/>
                <a:latin typeface="times new roman" panose="02020603050405020304" pitchFamily="18" charset="0"/>
              </a:rPr>
              <a:t>“</a:t>
            </a:r>
            <a:r>
              <a:rPr lang="en-US" b="0" i="0" u="sng" dirty="0">
                <a:solidFill>
                  <a:srgbClr val="43657F"/>
                </a:solidFill>
                <a:effectLst/>
                <a:latin typeface="times new roman" panose="02020603050405020304" pitchFamily="18" charset="0"/>
                <a:hlinkClick r:id="rId2"/>
              </a:rPr>
              <a:t>Dissociating Language and Thought in Large Language Models: a </a:t>
            </a:r>
          </a:p>
          <a:p>
            <a:r>
              <a:rPr lang="en-US" b="0" i="0" u="sng" dirty="0">
                <a:solidFill>
                  <a:srgbClr val="43657F"/>
                </a:solidFill>
                <a:effectLst/>
                <a:latin typeface="times new roman" panose="02020603050405020304" pitchFamily="18" charset="0"/>
                <a:hlinkClick r:id="rId2"/>
              </a:rPr>
              <a:t>Cognitive Perspective</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3"/>
              </a:rPr>
              <a:t>Kyle Mahowald</a:t>
            </a:r>
            <a:r>
              <a:rPr lang="en-US" dirty="0">
                <a:solidFill>
                  <a:srgbClr val="000000"/>
                </a:solidFill>
                <a:latin typeface="times new roman" panose="02020603050405020304" pitchFamily="18" charset="0"/>
              </a:rPr>
              <a:t>,</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4"/>
              </a:rPr>
              <a:t>Anna Ivanova</a:t>
            </a:r>
            <a:r>
              <a:rPr lang="en-US" b="0" i="0" u="sng" dirty="0">
                <a:solidFill>
                  <a:srgbClr val="43657F"/>
                </a:solidFill>
                <a:effectLst/>
                <a:latin typeface="times new roman" panose="02020603050405020304" pitchFamily="18" charset="0"/>
              </a:rPr>
              <a:t> et. al</a:t>
            </a:r>
            <a:r>
              <a:rPr lang="en-US" b="0" i="0" u="none" strike="noStrike"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27143581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BFD2-05A5-46B6-E1D9-E0742AADCB34}"/>
              </a:ext>
            </a:extLst>
          </p:cNvPr>
          <p:cNvSpPr>
            <a:spLocks noGrp="1"/>
          </p:cNvSpPr>
          <p:nvPr>
            <p:ph type="title"/>
          </p:nvPr>
        </p:nvSpPr>
        <p:spPr/>
        <p:txBody>
          <a:bodyPr/>
          <a:lstStyle/>
          <a:p>
            <a:endParaRPr lang="en-US"/>
          </a:p>
        </p:txBody>
      </p:sp>
      <p:pic>
        <p:nvPicPr>
          <p:cNvPr id="5" name="Content Placeholder 4" descr="A screenshot of a computer screen&#10;&#10;Description automatically generated with low confidence">
            <a:extLst>
              <a:ext uri="{FF2B5EF4-FFF2-40B4-BE49-F238E27FC236}">
                <a16:creationId xmlns:a16="http://schemas.microsoft.com/office/drawing/2014/main" id="{A30D97E4-0772-A2AD-E5DF-2F29098CE5A3}"/>
              </a:ext>
            </a:extLst>
          </p:cNvPr>
          <p:cNvPicPr>
            <a:picLocks noGrp="1" noChangeAspect="1"/>
          </p:cNvPicPr>
          <p:nvPr>
            <p:ph idx="1"/>
          </p:nvPr>
        </p:nvPicPr>
        <p:blipFill>
          <a:blip r:embed="rId2"/>
          <a:stretch>
            <a:fillRect/>
          </a:stretch>
        </p:blipFill>
        <p:spPr>
          <a:xfrm>
            <a:off x="76200" y="152400"/>
            <a:ext cx="8963063" cy="6138212"/>
          </a:xfrm>
        </p:spPr>
      </p:pic>
      <p:sp>
        <p:nvSpPr>
          <p:cNvPr id="3" name="TextBox 2">
            <a:extLst>
              <a:ext uri="{FF2B5EF4-FFF2-40B4-BE49-F238E27FC236}">
                <a16:creationId xmlns:a16="http://schemas.microsoft.com/office/drawing/2014/main" id="{572B831D-7E5A-5CFF-9349-54626D07A54B}"/>
              </a:ext>
            </a:extLst>
          </p:cNvPr>
          <p:cNvSpPr txBox="1"/>
          <p:nvPr/>
        </p:nvSpPr>
        <p:spPr>
          <a:xfrm>
            <a:off x="1905000" y="6553200"/>
            <a:ext cx="1447832" cy="307777"/>
          </a:xfrm>
          <a:prstGeom prst="rect">
            <a:avLst/>
          </a:prstGeom>
          <a:noFill/>
        </p:spPr>
        <p:txBody>
          <a:bodyPr wrap="none" rtlCol="0">
            <a:spAutoFit/>
          </a:bodyPr>
          <a:lstStyle/>
          <a:p>
            <a:r>
              <a:rPr lang="en-US" sz="1400" dirty="0" err="1"/>
              <a:t>Mahowald</a:t>
            </a:r>
            <a:r>
              <a:rPr lang="en-US" sz="1400" dirty="0"/>
              <a:t> 2023</a:t>
            </a:r>
          </a:p>
        </p:txBody>
      </p:sp>
    </p:spTree>
    <p:extLst>
      <p:ext uri="{BB962C8B-B14F-4D97-AF65-F5344CB8AC3E}">
        <p14:creationId xmlns:p14="http://schemas.microsoft.com/office/powerpoint/2010/main" val="2312113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70282-9398-F58C-F1D8-65377A8EB37A}"/>
              </a:ext>
            </a:extLst>
          </p:cNvPr>
          <p:cNvSpPr>
            <a:spLocks noGrp="1"/>
          </p:cNvSpPr>
          <p:nvPr>
            <p:ph type="title"/>
          </p:nvPr>
        </p:nvSpPr>
        <p:spPr/>
        <p:txBody>
          <a:bodyPr/>
          <a:lstStyle/>
          <a:p>
            <a:endParaRPr lang="en-US"/>
          </a:p>
        </p:txBody>
      </p:sp>
      <p:pic>
        <p:nvPicPr>
          <p:cNvPr id="5" name="Content Placeholder 4" descr="A screenshot of a computer screen&#10;&#10;Description automatically generated with low confidence">
            <a:extLst>
              <a:ext uri="{FF2B5EF4-FFF2-40B4-BE49-F238E27FC236}">
                <a16:creationId xmlns:a16="http://schemas.microsoft.com/office/drawing/2014/main" id="{EC9B6A15-2E16-0F65-86F8-E6AD0976BD39}"/>
              </a:ext>
            </a:extLst>
          </p:cNvPr>
          <p:cNvPicPr>
            <a:picLocks noGrp="1" noChangeAspect="1"/>
          </p:cNvPicPr>
          <p:nvPr>
            <p:ph idx="1"/>
          </p:nvPr>
        </p:nvPicPr>
        <p:blipFill>
          <a:blip r:embed="rId2"/>
          <a:stretch>
            <a:fillRect/>
          </a:stretch>
        </p:blipFill>
        <p:spPr>
          <a:xfrm>
            <a:off x="152400" y="274638"/>
            <a:ext cx="8686800" cy="6133619"/>
          </a:xfrm>
        </p:spPr>
      </p:pic>
      <p:sp>
        <p:nvSpPr>
          <p:cNvPr id="3" name="TextBox 2">
            <a:extLst>
              <a:ext uri="{FF2B5EF4-FFF2-40B4-BE49-F238E27FC236}">
                <a16:creationId xmlns:a16="http://schemas.microsoft.com/office/drawing/2014/main" id="{C22C5C9F-6087-1DB6-536E-FC57134DA34E}"/>
              </a:ext>
            </a:extLst>
          </p:cNvPr>
          <p:cNvSpPr txBox="1"/>
          <p:nvPr/>
        </p:nvSpPr>
        <p:spPr>
          <a:xfrm>
            <a:off x="1905000" y="6553200"/>
            <a:ext cx="1447832" cy="307777"/>
          </a:xfrm>
          <a:prstGeom prst="rect">
            <a:avLst/>
          </a:prstGeom>
          <a:noFill/>
        </p:spPr>
        <p:txBody>
          <a:bodyPr wrap="none" rtlCol="0">
            <a:spAutoFit/>
          </a:bodyPr>
          <a:lstStyle/>
          <a:p>
            <a:r>
              <a:rPr lang="en-US" sz="1400" dirty="0" err="1"/>
              <a:t>Mahowald</a:t>
            </a:r>
            <a:r>
              <a:rPr lang="en-US" sz="1400" dirty="0"/>
              <a:t> 2023</a:t>
            </a:r>
          </a:p>
        </p:txBody>
      </p:sp>
    </p:spTree>
    <p:extLst>
      <p:ext uri="{BB962C8B-B14F-4D97-AF65-F5344CB8AC3E}">
        <p14:creationId xmlns:p14="http://schemas.microsoft.com/office/powerpoint/2010/main" val="17457151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801D-E459-EF0B-38EC-9B571A06EDF7}"/>
              </a:ext>
            </a:extLst>
          </p:cNvPr>
          <p:cNvSpPr>
            <a:spLocks noGrp="1"/>
          </p:cNvSpPr>
          <p:nvPr>
            <p:ph type="title"/>
          </p:nvPr>
        </p:nvSpPr>
        <p:spPr>
          <a:xfrm>
            <a:off x="1905000" y="152400"/>
            <a:ext cx="4959593" cy="1194897"/>
          </a:xfrm>
        </p:spPr>
        <p:txBody>
          <a:bodyPr/>
          <a:lstStyle/>
          <a:p>
            <a:r>
              <a:rPr lang="en-US" dirty="0">
                <a:solidFill>
                  <a:srgbClr val="FF0000"/>
                </a:solidFill>
              </a:rPr>
              <a:t>Chomsky’s comment</a:t>
            </a:r>
          </a:p>
        </p:txBody>
      </p:sp>
      <p:sp>
        <p:nvSpPr>
          <p:cNvPr id="3" name="Text Placeholder 2">
            <a:extLst>
              <a:ext uri="{FF2B5EF4-FFF2-40B4-BE49-F238E27FC236}">
                <a16:creationId xmlns:a16="http://schemas.microsoft.com/office/drawing/2014/main" id="{5812291F-EB4C-34E4-504C-E6FDCFFEC59D}"/>
              </a:ext>
            </a:extLst>
          </p:cNvPr>
          <p:cNvSpPr>
            <a:spLocks noGrp="1"/>
          </p:cNvSpPr>
          <p:nvPr>
            <p:ph type="body" idx="1"/>
          </p:nvPr>
        </p:nvSpPr>
        <p:spPr>
          <a:xfrm>
            <a:off x="652183" y="1210235"/>
            <a:ext cx="7839635" cy="4123765"/>
          </a:xfrm>
        </p:spPr>
        <p:txBody>
          <a:bodyPr/>
          <a:lstStyle/>
          <a:p>
            <a:r>
              <a:rPr lang="en-US" sz="2400" dirty="0"/>
              <a:t>The human mind is not, like </a:t>
            </a:r>
            <a:r>
              <a:rPr lang="en-US" sz="2400" dirty="0" err="1"/>
              <a:t>ChatGPT</a:t>
            </a:r>
            <a:r>
              <a:rPr lang="en-US" sz="2400" dirty="0"/>
              <a:t> and its ilk, a lumbering statistical engine for pattern matching, gorging on hundreds of terabytes of data and extrapolating the most likely conversational response or most probable answer to a scientific question. </a:t>
            </a:r>
          </a:p>
          <a:p>
            <a:endParaRPr lang="en-US" sz="2400" dirty="0"/>
          </a:p>
          <a:p>
            <a:r>
              <a:rPr lang="en-US" sz="2400" dirty="0"/>
              <a:t>On the contrary, the human mind is a surprisingly efficient and even elegant system that operates with small amounts of information; it seeks not to infer brute correlations among data points but to create explanations.</a:t>
            </a:r>
          </a:p>
        </p:txBody>
      </p:sp>
      <p:sp>
        <p:nvSpPr>
          <p:cNvPr id="4" name="TextBox 3">
            <a:extLst>
              <a:ext uri="{FF2B5EF4-FFF2-40B4-BE49-F238E27FC236}">
                <a16:creationId xmlns:a16="http://schemas.microsoft.com/office/drawing/2014/main" id="{6133949F-1E8B-0410-D252-7BDF8DA1255C}"/>
              </a:ext>
            </a:extLst>
          </p:cNvPr>
          <p:cNvSpPr txBox="1"/>
          <p:nvPr/>
        </p:nvSpPr>
        <p:spPr>
          <a:xfrm>
            <a:off x="1017245" y="5715000"/>
            <a:ext cx="6222922" cy="307777"/>
          </a:xfrm>
          <a:prstGeom prst="rect">
            <a:avLst/>
          </a:prstGeom>
          <a:noFill/>
        </p:spPr>
        <p:txBody>
          <a:bodyPr wrap="none" rtlCol="0">
            <a:spAutoFit/>
          </a:bodyPr>
          <a:lstStyle/>
          <a:p>
            <a:r>
              <a:rPr lang="en-US" sz="1400" dirty="0"/>
              <a:t>https://</a:t>
            </a:r>
            <a:r>
              <a:rPr lang="en-US" sz="1400" dirty="0" err="1"/>
              <a:t>www.nytimes.com</a:t>
            </a:r>
            <a:r>
              <a:rPr lang="en-US" sz="1400" dirty="0"/>
              <a:t>/2023/03/08/opinion/</a:t>
            </a:r>
            <a:r>
              <a:rPr lang="en-US" sz="1400" dirty="0" err="1"/>
              <a:t>noam-chomsky-chatgpt-ai.html</a:t>
            </a:r>
            <a:endParaRPr lang="en-US" sz="1400" dirty="0"/>
          </a:p>
        </p:txBody>
      </p:sp>
    </p:spTree>
    <p:extLst>
      <p:ext uri="{BB962C8B-B14F-4D97-AF65-F5344CB8AC3E}">
        <p14:creationId xmlns:p14="http://schemas.microsoft.com/office/powerpoint/2010/main" val="29582864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E3AD-9A7B-B4B7-366F-C30A745D8A77}"/>
              </a:ext>
            </a:extLst>
          </p:cNvPr>
          <p:cNvSpPr>
            <a:spLocks noGrp="1"/>
          </p:cNvSpPr>
          <p:nvPr>
            <p:ph type="title"/>
          </p:nvPr>
        </p:nvSpPr>
        <p:spPr>
          <a:xfrm>
            <a:off x="533400" y="35859"/>
            <a:ext cx="8229600" cy="868362"/>
          </a:xfrm>
        </p:spPr>
        <p:txBody>
          <a:bodyPr/>
          <a:lstStyle/>
          <a:p>
            <a:r>
              <a:rPr lang="en-US" sz="3200" dirty="0">
                <a:solidFill>
                  <a:srgbClr val="FF0000"/>
                </a:solidFill>
              </a:rPr>
              <a:t>A psychologist spent time with </a:t>
            </a:r>
            <a:r>
              <a:rPr lang="en-US" sz="3200" dirty="0" err="1">
                <a:solidFill>
                  <a:srgbClr val="FF0000"/>
                </a:solidFill>
              </a:rPr>
              <a:t>ChatGPT</a:t>
            </a:r>
            <a:endParaRPr lang="en-US" sz="3200" dirty="0">
              <a:solidFill>
                <a:srgbClr val="FF0000"/>
              </a:solidFill>
            </a:endParaRPr>
          </a:p>
        </p:txBody>
      </p:sp>
      <p:sp>
        <p:nvSpPr>
          <p:cNvPr id="3" name="Content Placeholder 2">
            <a:extLst>
              <a:ext uri="{FF2B5EF4-FFF2-40B4-BE49-F238E27FC236}">
                <a16:creationId xmlns:a16="http://schemas.microsoft.com/office/drawing/2014/main" id="{3A29E6D0-70EE-7613-B595-5C876185FF8F}"/>
              </a:ext>
            </a:extLst>
          </p:cNvPr>
          <p:cNvSpPr>
            <a:spLocks noGrp="1"/>
          </p:cNvSpPr>
          <p:nvPr>
            <p:ph idx="1"/>
          </p:nvPr>
        </p:nvSpPr>
        <p:spPr>
          <a:xfrm>
            <a:off x="457200" y="1066800"/>
            <a:ext cx="8229600" cy="4525963"/>
          </a:xfrm>
        </p:spPr>
        <p:txBody>
          <a:bodyPr/>
          <a:lstStyle/>
          <a:p>
            <a:r>
              <a:rPr lang="en-US" sz="2000" dirty="0"/>
              <a:t>"Variability notwithstanding, neither GPT model is a picture of good mental health. If human, we would say they exhibit low self-esteem, possible gender dysphoria, disconnection from reality, and are overly concerned with others’ opinions. They are also narcissistic.</a:t>
            </a:r>
          </a:p>
          <a:p>
            <a:r>
              <a:rPr lang="en-US" sz="2000" dirty="0"/>
              <a:t> And, if GPT 3.5’s MMPI-2 scores are to be taken seriously (i.e., are deemed valid), that model displays severe psychopathy. GPT – both versions tested in this work – appears to put on a positive face, so to speak, despite this unhealth. </a:t>
            </a:r>
          </a:p>
          <a:p>
            <a:r>
              <a:rPr lang="en-US" sz="2000" dirty="0"/>
              <a:t>This positive veneer could be due to </a:t>
            </a:r>
            <a:r>
              <a:rPr lang="en-US" sz="2000" dirty="0" err="1"/>
              <a:t>OpenAI’s</a:t>
            </a:r>
            <a:r>
              <a:rPr lang="en-US" sz="2000" dirty="0"/>
              <a:t> attempts to ensure the models don’t produce offensive responses or could be more fundamental to the model. </a:t>
            </a:r>
          </a:p>
          <a:p>
            <a:r>
              <a:rPr lang="en-US" sz="2000" dirty="0"/>
              <a:t>To this point, results of the personality measures beg significant questions about GPT’s training data."</a:t>
            </a:r>
          </a:p>
        </p:txBody>
      </p:sp>
      <p:sp>
        <p:nvSpPr>
          <p:cNvPr id="4" name="TextBox 3">
            <a:extLst>
              <a:ext uri="{FF2B5EF4-FFF2-40B4-BE49-F238E27FC236}">
                <a16:creationId xmlns:a16="http://schemas.microsoft.com/office/drawing/2014/main" id="{7DB58251-8E82-E328-3348-5FDC4503CA44}"/>
              </a:ext>
            </a:extLst>
          </p:cNvPr>
          <p:cNvSpPr txBox="1"/>
          <p:nvPr/>
        </p:nvSpPr>
        <p:spPr>
          <a:xfrm>
            <a:off x="990600" y="6009793"/>
            <a:ext cx="7162800" cy="523220"/>
          </a:xfrm>
          <a:prstGeom prst="rect">
            <a:avLst/>
          </a:prstGeom>
          <a:noFill/>
        </p:spPr>
        <p:txBody>
          <a:bodyPr wrap="square" rtlCol="0">
            <a:spAutoFit/>
          </a:bodyPr>
          <a:lstStyle/>
          <a:p>
            <a:r>
              <a:rPr lang="en-US" sz="1400" b="0" i="0" u="none" strike="noStrike" dirty="0">
                <a:solidFill>
                  <a:srgbClr val="222222"/>
                </a:solidFill>
                <a:effectLst/>
                <a:latin typeface="Arial" panose="020B0604020202020204" pitchFamily="34" charset="0"/>
              </a:rPr>
              <a:t>Speed, Ann. "Assessing the nature of large language models: A caution against anthropocentrism." </a:t>
            </a:r>
            <a:r>
              <a:rPr lang="en-US" sz="1400" b="0" i="1" u="none" strike="noStrike" dirty="0" err="1">
                <a:solidFill>
                  <a:srgbClr val="222222"/>
                </a:solidFill>
                <a:effectLst/>
                <a:latin typeface="Arial" panose="020B0604020202020204" pitchFamily="34" charset="0"/>
              </a:rPr>
              <a:t>arXiv</a:t>
            </a:r>
            <a:r>
              <a:rPr lang="en-US" sz="1400" b="0" i="1" u="none" strike="noStrike" dirty="0">
                <a:solidFill>
                  <a:srgbClr val="222222"/>
                </a:solidFill>
                <a:effectLst/>
                <a:latin typeface="Arial" panose="020B0604020202020204" pitchFamily="34" charset="0"/>
              </a:rPr>
              <a:t> preprint arXiv:2309.07683</a:t>
            </a:r>
            <a:r>
              <a:rPr lang="en-US" sz="1400" b="0" i="0" u="none" strike="noStrike" dirty="0">
                <a:solidFill>
                  <a:srgbClr val="222222"/>
                </a:solidFill>
                <a:effectLst/>
                <a:latin typeface="Arial" panose="020B0604020202020204" pitchFamily="34" charset="0"/>
              </a:rPr>
              <a:t> (2023).</a:t>
            </a:r>
            <a:endParaRPr lang="en-US" sz="1400" dirty="0"/>
          </a:p>
        </p:txBody>
      </p:sp>
    </p:spTree>
    <p:extLst>
      <p:ext uri="{BB962C8B-B14F-4D97-AF65-F5344CB8AC3E}">
        <p14:creationId xmlns:p14="http://schemas.microsoft.com/office/powerpoint/2010/main" val="37482730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number&#10;&#10;Description automatically generated">
            <a:extLst>
              <a:ext uri="{FF2B5EF4-FFF2-40B4-BE49-F238E27FC236}">
                <a16:creationId xmlns:a16="http://schemas.microsoft.com/office/drawing/2014/main" id="{4BA750AB-F153-F175-0C8D-3FAC3ACA9C66}"/>
              </a:ext>
            </a:extLst>
          </p:cNvPr>
          <p:cNvPicPr>
            <a:picLocks noChangeAspect="1"/>
          </p:cNvPicPr>
          <p:nvPr/>
        </p:nvPicPr>
        <p:blipFill>
          <a:blip r:embed="rId2"/>
          <a:stretch>
            <a:fillRect/>
          </a:stretch>
        </p:blipFill>
        <p:spPr>
          <a:xfrm>
            <a:off x="222029" y="37171"/>
            <a:ext cx="8699942" cy="6858000"/>
          </a:xfrm>
          <a:prstGeom prst="rect">
            <a:avLst/>
          </a:prstGeom>
        </p:spPr>
      </p:pic>
    </p:spTree>
    <p:extLst>
      <p:ext uri="{BB962C8B-B14F-4D97-AF65-F5344CB8AC3E}">
        <p14:creationId xmlns:p14="http://schemas.microsoft.com/office/powerpoint/2010/main" val="23835310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sitting on a stone statue&#10;&#10;Description automatically generated with low confidence">
            <a:extLst>
              <a:ext uri="{FF2B5EF4-FFF2-40B4-BE49-F238E27FC236}">
                <a16:creationId xmlns:a16="http://schemas.microsoft.com/office/drawing/2014/main" id="{445E2FDF-037C-2087-52A5-A25F63F2D1EA}"/>
              </a:ext>
            </a:extLst>
          </p:cNvPr>
          <p:cNvPicPr>
            <a:picLocks noChangeAspect="1"/>
          </p:cNvPicPr>
          <p:nvPr/>
        </p:nvPicPr>
        <p:blipFill>
          <a:blip r:embed="rId2"/>
          <a:stretch>
            <a:fillRect/>
          </a:stretch>
        </p:blipFill>
        <p:spPr>
          <a:xfrm>
            <a:off x="838200" y="533400"/>
            <a:ext cx="7772400" cy="5489452"/>
          </a:xfrm>
          <a:prstGeom prst="rect">
            <a:avLst/>
          </a:prstGeom>
        </p:spPr>
      </p:pic>
    </p:spTree>
    <p:extLst>
      <p:ext uri="{BB962C8B-B14F-4D97-AF65-F5344CB8AC3E}">
        <p14:creationId xmlns:p14="http://schemas.microsoft.com/office/powerpoint/2010/main" val="2223685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t a computer&#10;&#10;Description automatically generated with low confidence">
            <a:extLst>
              <a:ext uri="{FF2B5EF4-FFF2-40B4-BE49-F238E27FC236}">
                <a16:creationId xmlns:a16="http://schemas.microsoft.com/office/drawing/2014/main" id="{8B4628D5-8CA0-2BFA-5F00-D02BB1342859}"/>
              </a:ext>
            </a:extLst>
          </p:cNvPr>
          <p:cNvPicPr>
            <a:picLocks noChangeAspect="1"/>
          </p:cNvPicPr>
          <p:nvPr/>
        </p:nvPicPr>
        <p:blipFill>
          <a:blip r:embed="rId2"/>
          <a:stretch>
            <a:fillRect/>
          </a:stretch>
        </p:blipFill>
        <p:spPr>
          <a:xfrm>
            <a:off x="0" y="1658497"/>
            <a:ext cx="8915400" cy="3452481"/>
          </a:xfrm>
          <a:prstGeom prst="rect">
            <a:avLst/>
          </a:prstGeom>
        </p:spPr>
      </p:pic>
    </p:spTree>
    <p:extLst>
      <p:ext uri="{BB962C8B-B14F-4D97-AF65-F5344CB8AC3E}">
        <p14:creationId xmlns:p14="http://schemas.microsoft.com/office/powerpoint/2010/main" val="8666862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4D38-1163-19AF-2A4D-B94EB7AC534B}"/>
              </a:ext>
            </a:extLst>
          </p:cNvPr>
          <p:cNvSpPr>
            <a:spLocks noGrp="1"/>
          </p:cNvSpPr>
          <p:nvPr>
            <p:ph type="title"/>
          </p:nvPr>
        </p:nvSpPr>
        <p:spPr>
          <a:xfrm>
            <a:off x="2487706" y="241684"/>
            <a:ext cx="4773706" cy="597448"/>
          </a:xfrm>
        </p:spPr>
        <p:txBody>
          <a:bodyPr/>
          <a:lstStyle/>
          <a:p>
            <a:r>
              <a:rPr lang="en-US" dirty="0">
                <a:solidFill>
                  <a:srgbClr val="FF0000"/>
                </a:solidFill>
              </a:rPr>
              <a:t>LLMs challenges</a:t>
            </a:r>
          </a:p>
        </p:txBody>
      </p:sp>
      <p:sp>
        <p:nvSpPr>
          <p:cNvPr id="3" name="Text Placeholder 2">
            <a:extLst>
              <a:ext uri="{FF2B5EF4-FFF2-40B4-BE49-F238E27FC236}">
                <a16:creationId xmlns:a16="http://schemas.microsoft.com/office/drawing/2014/main" id="{A03EE2A2-D5FC-4BE4-57E9-935B3106423F}"/>
              </a:ext>
            </a:extLst>
          </p:cNvPr>
          <p:cNvSpPr>
            <a:spLocks noGrp="1"/>
          </p:cNvSpPr>
          <p:nvPr>
            <p:ph type="body" idx="1"/>
          </p:nvPr>
        </p:nvSpPr>
        <p:spPr>
          <a:xfrm>
            <a:off x="652182" y="1343997"/>
            <a:ext cx="7839635" cy="5214097"/>
          </a:xfrm>
        </p:spPr>
        <p:txBody>
          <a:bodyPr/>
          <a:lstStyle/>
          <a:p>
            <a:pPr marL="403433" indent="-403433">
              <a:buFont typeface="Arial" panose="020B0604020202020204" pitchFamily="34" charset="0"/>
              <a:buChar char="•"/>
            </a:pPr>
            <a:r>
              <a:rPr lang="en-US" sz="2400" dirty="0"/>
              <a:t>Inconsistent accuracy – fabrications (hallucinations)</a:t>
            </a:r>
          </a:p>
          <a:p>
            <a:pPr marL="403433" indent="-403433">
              <a:buFont typeface="Arial" panose="020B0604020202020204" pitchFamily="34" charset="0"/>
              <a:buChar char="•"/>
            </a:pPr>
            <a:r>
              <a:rPr lang="en-US" sz="2400" dirty="0"/>
              <a:t>Lack of useful languages and data (tables, graphs) (much is not own the web or public)</a:t>
            </a:r>
          </a:p>
          <a:p>
            <a:pPr marL="403433" indent="-403433">
              <a:buFont typeface="Arial" panose="020B0604020202020204" pitchFamily="34" charset="0"/>
              <a:buChar char="•"/>
            </a:pPr>
            <a:r>
              <a:rPr lang="en-US" sz="2400" dirty="0"/>
              <a:t>Limited controllability</a:t>
            </a:r>
          </a:p>
          <a:p>
            <a:pPr marL="403433" indent="-403433">
              <a:buFont typeface="Arial" panose="020B0604020202020204" pitchFamily="34" charset="0"/>
              <a:buChar char="•"/>
            </a:pPr>
            <a:r>
              <a:rPr lang="en-US" sz="2400" dirty="0"/>
              <a:t>Stale training data</a:t>
            </a:r>
          </a:p>
          <a:p>
            <a:pPr marL="403433" indent="-403433">
              <a:buFont typeface="Arial" panose="020B0604020202020204" pitchFamily="34" charset="0"/>
              <a:buChar char="•"/>
            </a:pPr>
            <a:r>
              <a:rPr lang="en-US" sz="2400" dirty="0"/>
              <a:t>Personal data risk</a:t>
            </a:r>
          </a:p>
          <a:p>
            <a:pPr marL="403433" indent="-403433">
              <a:buFont typeface="Arial" panose="020B0604020202020204" pitchFamily="34" charset="0"/>
              <a:buChar char="•"/>
            </a:pPr>
            <a:r>
              <a:rPr lang="en-US" sz="2400" dirty="0"/>
              <a:t>Reasoning issues  - explain results</a:t>
            </a:r>
          </a:p>
          <a:p>
            <a:pPr marL="403433" indent="-403433">
              <a:buFont typeface="Arial" panose="020B0604020202020204" pitchFamily="34" charset="0"/>
              <a:buChar char="•"/>
            </a:pPr>
            <a:r>
              <a:rPr lang="en-US" sz="2400" dirty="0"/>
              <a:t>Serous problems with math</a:t>
            </a:r>
          </a:p>
        </p:txBody>
      </p:sp>
      <p:sp>
        <p:nvSpPr>
          <p:cNvPr id="4" name="TextBox 3">
            <a:extLst>
              <a:ext uri="{FF2B5EF4-FFF2-40B4-BE49-F238E27FC236}">
                <a16:creationId xmlns:a16="http://schemas.microsoft.com/office/drawing/2014/main" id="{4DA818F7-305F-2A14-5420-415CCA56943E}"/>
              </a:ext>
            </a:extLst>
          </p:cNvPr>
          <p:cNvSpPr txBox="1"/>
          <p:nvPr/>
        </p:nvSpPr>
        <p:spPr>
          <a:xfrm>
            <a:off x="6790765" y="6260180"/>
            <a:ext cx="1172116" cy="309637"/>
          </a:xfrm>
          <a:prstGeom prst="rect">
            <a:avLst/>
          </a:prstGeom>
          <a:noFill/>
        </p:spPr>
        <p:txBody>
          <a:bodyPr wrap="none" rtlCol="0">
            <a:spAutoFit/>
          </a:bodyPr>
          <a:lstStyle/>
          <a:p>
            <a:r>
              <a:rPr lang="en-US" sz="1412" dirty="0"/>
              <a:t>Margo </a:t>
            </a:r>
            <a:r>
              <a:rPr lang="en-US" sz="1412" dirty="0" err="1"/>
              <a:t>Poda</a:t>
            </a:r>
            <a:endParaRPr lang="en-US" sz="1412" dirty="0"/>
          </a:p>
        </p:txBody>
      </p:sp>
    </p:spTree>
    <p:extLst>
      <p:ext uri="{BB962C8B-B14F-4D97-AF65-F5344CB8AC3E}">
        <p14:creationId xmlns:p14="http://schemas.microsoft.com/office/powerpoint/2010/main" val="39820132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6AFE-4AE1-81A7-B9F9-391E62367AB3}"/>
              </a:ext>
            </a:extLst>
          </p:cNvPr>
          <p:cNvSpPr>
            <a:spLocks noGrp="1"/>
          </p:cNvSpPr>
          <p:nvPr>
            <p:ph type="title"/>
          </p:nvPr>
        </p:nvSpPr>
        <p:spPr/>
        <p:txBody>
          <a:bodyPr/>
          <a:lstStyle/>
          <a:p>
            <a:r>
              <a:rPr lang="en-US" dirty="0">
                <a:solidFill>
                  <a:srgbClr val="FF0000"/>
                </a:solidFill>
              </a:rPr>
              <a:t>LLMs and Foundation Models</a:t>
            </a:r>
          </a:p>
        </p:txBody>
      </p:sp>
      <p:sp>
        <p:nvSpPr>
          <p:cNvPr id="3" name="Content Placeholder 2">
            <a:extLst>
              <a:ext uri="{FF2B5EF4-FFF2-40B4-BE49-F238E27FC236}">
                <a16:creationId xmlns:a16="http://schemas.microsoft.com/office/drawing/2014/main" id="{6D421F3F-9C81-F316-4947-7409CB904023}"/>
              </a:ext>
            </a:extLst>
          </p:cNvPr>
          <p:cNvSpPr>
            <a:spLocks noGrp="1"/>
          </p:cNvSpPr>
          <p:nvPr>
            <p:ph idx="1"/>
          </p:nvPr>
        </p:nvSpPr>
        <p:spPr>
          <a:xfrm>
            <a:off x="457200" y="1412062"/>
            <a:ext cx="8229600" cy="4525963"/>
          </a:xfrm>
        </p:spPr>
        <p:txBody>
          <a:bodyPr/>
          <a:lstStyle/>
          <a:p>
            <a:r>
              <a:rPr lang="en-US" sz="2800" dirty="0"/>
              <a:t>LLMs are here to stay</a:t>
            </a:r>
          </a:p>
          <a:p>
            <a:pPr lvl="1"/>
            <a:r>
              <a:rPr lang="en-US" sz="2400" dirty="0"/>
              <a:t>It’s not evident how much bigger they will get</a:t>
            </a:r>
          </a:p>
          <a:p>
            <a:pPr lvl="1"/>
            <a:r>
              <a:rPr lang="en-US" sz="2400" dirty="0"/>
              <a:t>Big ones are hard to fine tune</a:t>
            </a:r>
          </a:p>
          <a:p>
            <a:pPr lvl="1"/>
            <a:r>
              <a:rPr lang="en-US" sz="2400" dirty="0"/>
              <a:t>Prompting helps the LLMs to give better answers</a:t>
            </a:r>
          </a:p>
          <a:p>
            <a:pPr lvl="1"/>
            <a:r>
              <a:rPr lang="en-US" sz="2400" dirty="0"/>
              <a:t>Large tech companies seem to be making all the progress – can this continue?</a:t>
            </a:r>
          </a:p>
          <a:p>
            <a:pPr lvl="1"/>
            <a:r>
              <a:rPr lang="en-US" sz="2400" dirty="0"/>
              <a:t>Roles for S or M LMs?</a:t>
            </a:r>
          </a:p>
          <a:p>
            <a:r>
              <a:rPr lang="en-US" sz="2800" dirty="0"/>
              <a:t>Foundation models put all of this together</a:t>
            </a:r>
          </a:p>
          <a:p>
            <a:pPr lvl="1"/>
            <a:r>
              <a:rPr lang="en-US" sz="2400" dirty="0"/>
              <a:t>Again issues with size</a:t>
            </a:r>
          </a:p>
          <a:p>
            <a:pPr lvl="1"/>
            <a:r>
              <a:rPr lang="en-US" sz="2400" dirty="0"/>
              <a:t>Who can use them</a:t>
            </a:r>
          </a:p>
          <a:p>
            <a:r>
              <a:rPr lang="en-US" sz="2800" dirty="0"/>
              <a:t>Are APIs the solution?</a:t>
            </a:r>
          </a:p>
          <a:p>
            <a:pPr lvl="1"/>
            <a:endParaRPr lang="en-US" sz="2400" dirty="0"/>
          </a:p>
          <a:p>
            <a:pPr lvl="1"/>
            <a:endParaRPr lang="en-US" dirty="0"/>
          </a:p>
          <a:p>
            <a:pPr lvl="1"/>
            <a:endParaRPr lang="en-US" dirty="0"/>
          </a:p>
        </p:txBody>
      </p:sp>
    </p:spTree>
    <p:extLst>
      <p:ext uri="{BB962C8B-B14F-4D97-AF65-F5344CB8AC3E}">
        <p14:creationId xmlns:p14="http://schemas.microsoft.com/office/powerpoint/2010/main" val="2818047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a:xfrm>
            <a:off x="319469" y="274638"/>
            <a:ext cx="8458200" cy="1143000"/>
          </a:xfrm>
        </p:spPr>
        <p:txBody>
          <a:bodyPr/>
          <a:lstStyle/>
          <a:p>
            <a:r>
              <a:rPr lang="en-US" sz="4000" dirty="0">
                <a:solidFill>
                  <a:srgbClr val="FF0000"/>
                </a:solidFill>
              </a:rPr>
              <a:t>Popularity of </a:t>
            </a:r>
            <a:r>
              <a:rPr lang="en-US" sz="4000" dirty="0" err="1">
                <a:solidFill>
                  <a:srgbClr val="FF0000"/>
                </a:solidFill>
              </a:rPr>
              <a:t>ChatGPT</a:t>
            </a:r>
            <a:r>
              <a:rPr lang="en-US" sz="4000" dirty="0">
                <a:solidFill>
                  <a:srgbClr val="FF0000"/>
                </a:solidFill>
              </a:rPr>
              <a:t> - first public LLM</a:t>
            </a:r>
          </a:p>
        </p:txBody>
      </p:sp>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sp>
        <p:nvSpPr>
          <p:cNvPr id="7" name="TextBox 6">
            <a:extLst>
              <a:ext uri="{FF2B5EF4-FFF2-40B4-BE49-F238E27FC236}">
                <a16:creationId xmlns:a16="http://schemas.microsoft.com/office/drawing/2014/main" id="{C8865361-7A6F-3356-7AB6-7799E6CE4E97}"/>
              </a:ext>
            </a:extLst>
          </p:cNvPr>
          <p:cNvSpPr txBox="1"/>
          <p:nvPr/>
        </p:nvSpPr>
        <p:spPr>
          <a:xfrm>
            <a:off x="1676400" y="5562600"/>
            <a:ext cx="3974037" cy="338554"/>
          </a:xfrm>
          <a:prstGeom prst="rect">
            <a:avLst/>
          </a:prstGeom>
          <a:noFill/>
        </p:spPr>
        <p:txBody>
          <a:bodyPr wrap="none" rtlCol="0">
            <a:spAutoFit/>
          </a:bodyPr>
          <a:lstStyle/>
          <a:p>
            <a:r>
              <a:rPr lang="en-US" dirty="0">
                <a:solidFill>
                  <a:srgbClr val="5849FF"/>
                </a:solidFill>
              </a:rPr>
              <a:t>Generative Pretrained Transformer (GPT)</a:t>
            </a:r>
          </a:p>
        </p:txBody>
      </p:sp>
      <p:sp>
        <p:nvSpPr>
          <p:cNvPr id="3" name="TextBox 2">
            <a:extLst>
              <a:ext uri="{FF2B5EF4-FFF2-40B4-BE49-F238E27FC236}">
                <a16:creationId xmlns:a16="http://schemas.microsoft.com/office/drawing/2014/main" id="{413EF2B3-AE34-B2C5-7CFC-C4DD75B11DA5}"/>
              </a:ext>
            </a:extLst>
          </p:cNvPr>
          <p:cNvSpPr txBox="1"/>
          <p:nvPr/>
        </p:nvSpPr>
        <p:spPr>
          <a:xfrm>
            <a:off x="2286000" y="1248361"/>
            <a:ext cx="4137030" cy="338554"/>
          </a:xfrm>
          <a:prstGeom prst="rect">
            <a:avLst/>
          </a:prstGeom>
          <a:noFill/>
        </p:spPr>
        <p:txBody>
          <a:bodyPr wrap="none" rtlCol="0">
            <a:spAutoFit/>
          </a:bodyPr>
          <a:lstStyle/>
          <a:p>
            <a:r>
              <a:rPr lang="en-US" dirty="0">
                <a:solidFill>
                  <a:srgbClr val="5849FF"/>
                </a:solidFill>
              </a:rPr>
              <a:t>GPT = Generative Pretrained Transformer </a:t>
            </a:r>
          </a:p>
        </p:txBody>
      </p:sp>
      <p:pic>
        <p:nvPicPr>
          <p:cNvPr id="6" name="Picture 5">
            <a:extLst>
              <a:ext uri="{FF2B5EF4-FFF2-40B4-BE49-F238E27FC236}">
                <a16:creationId xmlns:a16="http://schemas.microsoft.com/office/drawing/2014/main" id="{19AEF80D-6D7B-9F1C-DEB6-DC93DCA0899F}"/>
              </a:ext>
            </a:extLst>
          </p:cNvPr>
          <p:cNvPicPr>
            <a:picLocks noChangeAspect="1"/>
          </p:cNvPicPr>
          <p:nvPr/>
        </p:nvPicPr>
        <p:blipFill>
          <a:blip r:embed="rId2"/>
          <a:stretch>
            <a:fillRect/>
          </a:stretch>
        </p:blipFill>
        <p:spPr>
          <a:xfrm>
            <a:off x="502753" y="1993484"/>
            <a:ext cx="8009569" cy="3216746"/>
          </a:xfrm>
          <a:prstGeom prst="rect">
            <a:avLst/>
          </a:prstGeom>
        </p:spPr>
      </p:pic>
    </p:spTree>
    <p:extLst>
      <p:ext uri="{BB962C8B-B14F-4D97-AF65-F5344CB8AC3E}">
        <p14:creationId xmlns:p14="http://schemas.microsoft.com/office/powerpoint/2010/main" val="5211327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37882" y="402380"/>
            <a:ext cx="7261412" cy="688424"/>
          </a:xfrm>
          <a:prstGeom prst="rect">
            <a:avLst/>
          </a:prstGeom>
        </p:spPr>
        <p:txBody>
          <a:bodyPr vert="horz" wrap="square" lIns="0" tIns="11206" rIns="0" bIns="0" numCol="1" rtlCol="0" anchor="ctr" anchorCtr="0" compatLnSpc="1">
            <a:prstTxWarp prst="textNoShape">
              <a:avLst/>
            </a:prstTxWarp>
            <a:spAutoFit/>
          </a:bodyPr>
          <a:lstStyle/>
          <a:p>
            <a:pPr marL="14008">
              <a:spcBef>
                <a:spcPts val="88"/>
              </a:spcBef>
            </a:pPr>
            <a:r>
              <a:rPr spc="-22" dirty="0">
                <a:solidFill>
                  <a:srgbClr val="FF0000"/>
                </a:solidFill>
              </a:rPr>
              <a:t>References</a:t>
            </a:r>
          </a:p>
        </p:txBody>
      </p:sp>
      <p:sp>
        <p:nvSpPr>
          <p:cNvPr id="6" name="TextBox 5">
            <a:extLst>
              <a:ext uri="{FF2B5EF4-FFF2-40B4-BE49-F238E27FC236}">
                <a16:creationId xmlns:a16="http://schemas.microsoft.com/office/drawing/2014/main" id="{511CDB6A-1A9C-3F85-BF9F-04F9A214839B}"/>
              </a:ext>
            </a:extLst>
          </p:cNvPr>
          <p:cNvSpPr txBox="1"/>
          <p:nvPr/>
        </p:nvSpPr>
        <p:spPr>
          <a:xfrm>
            <a:off x="666407" y="1680882"/>
            <a:ext cx="7867994" cy="4873001"/>
          </a:xfrm>
          <a:prstGeom prst="rect">
            <a:avLst/>
          </a:prstGeom>
          <a:noFill/>
        </p:spPr>
        <p:txBody>
          <a:bodyPr wrap="square" rtlCol="0">
            <a:spAutoFit/>
          </a:bodyPr>
          <a:lstStyle/>
          <a:p>
            <a:r>
              <a:rPr lang="en-US" sz="1412" dirty="0" err="1"/>
              <a:t>Borji</a:t>
            </a:r>
            <a:r>
              <a:rPr lang="en-US" sz="1412" dirty="0"/>
              <a:t>, Ali. "A categorical archive of </a:t>
            </a:r>
            <a:r>
              <a:rPr lang="en-US" sz="1412" dirty="0" err="1"/>
              <a:t>ChatGPT</a:t>
            </a:r>
            <a:r>
              <a:rPr lang="en-US" sz="1412" dirty="0"/>
              <a:t> failures." </a:t>
            </a:r>
            <a:r>
              <a:rPr lang="en-US" sz="1412" dirty="0" err="1"/>
              <a:t>arXiv</a:t>
            </a:r>
            <a:r>
              <a:rPr lang="en-US" sz="1412" dirty="0"/>
              <a:t> preprint arXiv:2302.03494 (2023).</a:t>
            </a:r>
          </a:p>
          <a:p>
            <a:endParaRPr lang="en-US" sz="1412" dirty="0"/>
          </a:p>
          <a:p>
            <a:r>
              <a:rPr lang="en-US" sz="1412" dirty="0" err="1"/>
              <a:t>Mahowald</a:t>
            </a:r>
            <a:r>
              <a:rPr lang="en-US" sz="1412" dirty="0"/>
              <a:t>, K., Ivanova, A. A., Blank, I. A., Kanwisher, N., Tenenbaum, J. B., &amp; </a:t>
            </a:r>
            <a:r>
              <a:rPr lang="en-US" sz="1412" dirty="0" err="1"/>
              <a:t>Fedorenko</a:t>
            </a:r>
            <a:r>
              <a:rPr lang="en-US" sz="1412" dirty="0"/>
              <a:t>, E. </a:t>
            </a:r>
          </a:p>
          <a:p>
            <a:r>
              <a:rPr lang="en-US" sz="1412" dirty="0"/>
              <a:t>“Dissociating language and thought in large language models: a cognitive perspective. “</a:t>
            </a:r>
          </a:p>
          <a:p>
            <a:r>
              <a:rPr lang="en-US" sz="1412" dirty="0" err="1"/>
              <a:t>arXiv</a:t>
            </a:r>
            <a:r>
              <a:rPr lang="en-US" sz="1412" dirty="0"/>
              <a:t> preprint arXiv:2301.06627 (2023).</a:t>
            </a:r>
          </a:p>
          <a:p>
            <a:endParaRPr lang="en-US" sz="1412" dirty="0"/>
          </a:p>
          <a:p>
            <a:r>
              <a:rPr lang="en-US" sz="1412" dirty="0" err="1"/>
              <a:t>Bubeck</a:t>
            </a:r>
            <a:r>
              <a:rPr lang="en-US" sz="1412" dirty="0"/>
              <a:t>, Sébastien, Varun Chandrasekaran, Ronen </a:t>
            </a:r>
            <a:r>
              <a:rPr lang="en-US" sz="1412" dirty="0" err="1"/>
              <a:t>Eldan</a:t>
            </a:r>
            <a:r>
              <a:rPr lang="en-US" sz="1412" dirty="0"/>
              <a:t>, Johannes </a:t>
            </a:r>
            <a:r>
              <a:rPr lang="en-US" sz="1412" dirty="0" err="1"/>
              <a:t>Gehrke</a:t>
            </a:r>
            <a:r>
              <a:rPr lang="en-US" sz="1412" dirty="0"/>
              <a:t>, Eric Horvitz, </a:t>
            </a:r>
          </a:p>
          <a:p>
            <a:r>
              <a:rPr lang="en-US" sz="1412" dirty="0" err="1"/>
              <a:t>Ece</a:t>
            </a:r>
            <a:r>
              <a:rPr lang="en-US" sz="1412" dirty="0"/>
              <a:t> Kamar, Peter Lee et al. "Sparks of artificial general intelligence: Early experiments with </a:t>
            </a:r>
          </a:p>
          <a:p>
            <a:r>
              <a:rPr lang="en-US" sz="1412" dirty="0"/>
              <a:t>gpt-4." </a:t>
            </a:r>
            <a:r>
              <a:rPr lang="en-US" sz="1412" dirty="0" err="1"/>
              <a:t>arXiv</a:t>
            </a:r>
            <a:r>
              <a:rPr lang="en-US" sz="1412" dirty="0"/>
              <a:t> preprint arXiv:2303.12712 (2023).</a:t>
            </a:r>
          </a:p>
          <a:p>
            <a:endParaRPr lang="en-US" sz="1412" dirty="0"/>
          </a:p>
          <a:p>
            <a:r>
              <a:rPr lang="en-US" sz="1412" dirty="0"/>
              <a:t>Alan Thompson, </a:t>
            </a:r>
            <a:r>
              <a:rPr lang="en-US" sz="1412" dirty="0">
                <a:hlinkClick r:id="rId2"/>
              </a:rPr>
              <a:t>https://lifearchitect.ai/models/</a:t>
            </a:r>
            <a:endParaRPr lang="en-US" sz="1412" dirty="0"/>
          </a:p>
          <a:p>
            <a:endParaRPr lang="en-US" sz="1412" dirty="0"/>
          </a:p>
          <a:p>
            <a:r>
              <a:rPr lang="en-US" sz="1412" dirty="0" err="1"/>
              <a:t>Bommasani</a:t>
            </a:r>
            <a:r>
              <a:rPr lang="en-US" sz="1412" dirty="0"/>
              <a:t>, Rishi, et al. "On the opportunities and risks of foundation models." </a:t>
            </a:r>
          </a:p>
          <a:p>
            <a:r>
              <a:rPr lang="en-US" sz="1412" dirty="0" err="1"/>
              <a:t>arXiv</a:t>
            </a:r>
            <a:r>
              <a:rPr lang="en-US" sz="1412" dirty="0"/>
              <a:t> preprint arXiv:2108.07258 (2021).</a:t>
            </a:r>
          </a:p>
          <a:p>
            <a:endParaRPr lang="en-US" sz="1412" dirty="0"/>
          </a:p>
          <a:p>
            <a:r>
              <a:rPr lang="en-US" sz="1412" dirty="0"/>
              <a:t>Zhao, Wayne Xin, et al. "A survey of large language models." </a:t>
            </a:r>
            <a:r>
              <a:rPr lang="en-US" sz="1412" dirty="0" err="1"/>
              <a:t>arXiv</a:t>
            </a:r>
            <a:r>
              <a:rPr lang="en-US" sz="1412" dirty="0"/>
              <a:t> preprint arXiv:2303.18223 (2023).</a:t>
            </a:r>
          </a:p>
          <a:p>
            <a:endParaRPr lang="en-US" sz="1412" dirty="0"/>
          </a:p>
          <a:p>
            <a:r>
              <a:rPr lang="en-US" sz="1412" dirty="0"/>
              <a:t>Zhou, C., Li, Q., Li, C., Yu, J., Liu, Y., Wang, G., Zhang, K., Ji, C., Yan, Q., He, L. and Peng, H., 2023. A comprehensive survey on pretrained foundation models: A history from </a:t>
            </a:r>
            <a:r>
              <a:rPr lang="en-US" sz="1412" dirty="0" err="1"/>
              <a:t>bert</a:t>
            </a:r>
            <a:r>
              <a:rPr lang="en-US" sz="1412" dirty="0"/>
              <a:t> to </a:t>
            </a:r>
            <a:r>
              <a:rPr lang="en-US" sz="1412" dirty="0" err="1"/>
              <a:t>chatgpt</a:t>
            </a:r>
            <a:r>
              <a:rPr lang="en-US" sz="1412" dirty="0"/>
              <a:t>. </a:t>
            </a:r>
            <a:r>
              <a:rPr lang="en-US" sz="1412" dirty="0" err="1"/>
              <a:t>arXiv</a:t>
            </a:r>
            <a:r>
              <a:rPr lang="en-US" sz="1412" dirty="0"/>
              <a:t> preprint arXiv:2302.09419.</a:t>
            </a:r>
          </a:p>
          <a:p>
            <a:endParaRPr lang="en-US" sz="1412"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a:xfrm>
            <a:off x="457200" y="214184"/>
            <a:ext cx="8229600" cy="1143000"/>
          </a:xfrm>
        </p:spPr>
        <p:txBody>
          <a:bodyPr/>
          <a:lstStyle/>
          <a:p>
            <a:r>
              <a:rPr lang="en-US" sz="4000" dirty="0">
                <a:solidFill>
                  <a:srgbClr val="FF0000"/>
                </a:solidFill>
              </a:rPr>
              <a:t>Popularity of </a:t>
            </a:r>
            <a:r>
              <a:rPr lang="en-US" sz="4000" dirty="0" err="1">
                <a:solidFill>
                  <a:srgbClr val="FF0000"/>
                </a:solidFill>
              </a:rPr>
              <a:t>ChatGPT</a:t>
            </a:r>
            <a:endParaRPr lang="en-US" sz="4000" dirty="0">
              <a:solidFill>
                <a:srgbClr val="FF0000"/>
              </a:solidFill>
            </a:endParaRPr>
          </a:p>
        </p:txBody>
      </p:sp>
      <p:pic>
        <p:nvPicPr>
          <p:cNvPr id="6" name="Content Placeholder 5" descr="Chart, bar chart&#10;&#10;Description automatically generated">
            <a:extLst>
              <a:ext uri="{FF2B5EF4-FFF2-40B4-BE49-F238E27FC236}">
                <a16:creationId xmlns:a16="http://schemas.microsoft.com/office/drawing/2014/main" id="{0961CA24-66E7-D404-6B97-14F50C99AADA}"/>
              </a:ext>
            </a:extLst>
          </p:cNvPr>
          <p:cNvPicPr>
            <a:picLocks noGrp="1" noChangeAspect="1"/>
          </p:cNvPicPr>
          <p:nvPr>
            <p:ph idx="1"/>
          </p:nvPr>
        </p:nvPicPr>
        <p:blipFill>
          <a:blip r:embed="rId2"/>
          <a:stretch>
            <a:fillRect/>
          </a:stretch>
        </p:blipFill>
        <p:spPr>
          <a:xfrm>
            <a:off x="838200" y="1295400"/>
            <a:ext cx="6634291" cy="4983916"/>
          </a:xfrm>
        </p:spPr>
      </p:pic>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spTree>
    <p:extLst>
      <p:ext uri="{BB962C8B-B14F-4D97-AF65-F5344CB8AC3E}">
        <p14:creationId xmlns:p14="http://schemas.microsoft.com/office/powerpoint/2010/main" val="1605028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879" y="482132"/>
            <a:ext cx="8285321" cy="379431"/>
          </a:xfrm>
          <a:prstGeom prst="rect">
            <a:avLst/>
          </a:prstGeom>
        </p:spPr>
        <p:txBody>
          <a:bodyPr vert="horz" wrap="square" lIns="0" tIns="10001" rIns="0" bIns="0" numCol="1" rtlCol="0" anchor="ctr" anchorCtr="0" compatLnSpc="1">
            <a:prstTxWarp prst="textNoShape">
              <a:avLst/>
            </a:prstTxWarp>
            <a:spAutoFit/>
          </a:bodyPr>
          <a:lstStyle/>
          <a:p>
            <a:pPr marL="9525">
              <a:spcBef>
                <a:spcPts val="79"/>
              </a:spcBef>
            </a:pPr>
            <a:r>
              <a:rPr sz="2400" dirty="0"/>
              <a:t>The</a:t>
            </a:r>
            <a:r>
              <a:rPr sz="2400" spc="-236" dirty="0"/>
              <a:t> </a:t>
            </a:r>
            <a:r>
              <a:rPr sz="2400" spc="49" dirty="0"/>
              <a:t>race</a:t>
            </a:r>
            <a:r>
              <a:rPr sz="2400" spc="-236" dirty="0"/>
              <a:t> </a:t>
            </a:r>
            <a:r>
              <a:rPr sz="2400" spc="105" dirty="0"/>
              <a:t>to</a:t>
            </a:r>
            <a:r>
              <a:rPr sz="2400" spc="-240" dirty="0"/>
              <a:t> </a:t>
            </a:r>
            <a:r>
              <a:rPr sz="2400" spc="94" dirty="0"/>
              <a:t>release</a:t>
            </a:r>
            <a:r>
              <a:rPr sz="2400" spc="-233" dirty="0"/>
              <a:t> </a:t>
            </a:r>
            <a:r>
              <a:rPr sz="2400" spc="60" dirty="0"/>
              <a:t>LLMs</a:t>
            </a:r>
            <a:r>
              <a:rPr sz="2400" spc="-236" dirty="0"/>
              <a:t> </a:t>
            </a:r>
            <a:r>
              <a:rPr sz="2400" dirty="0"/>
              <a:t>–</a:t>
            </a:r>
            <a:r>
              <a:rPr sz="2400" spc="-233" dirty="0"/>
              <a:t> </a:t>
            </a:r>
            <a:r>
              <a:rPr sz="2400" spc="236" dirty="0"/>
              <a:t>AI</a:t>
            </a:r>
            <a:r>
              <a:rPr sz="2400" spc="-233" dirty="0"/>
              <a:t> </a:t>
            </a:r>
            <a:r>
              <a:rPr sz="2400" dirty="0"/>
              <a:t>has</a:t>
            </a:r>
            <a:r>
              <a:rPr sz="2400" spc="-236" dirty="0"/>
              <a:t> </a:t>
            </a:r>
            <a:r>
              <a:rPr sz="2400" spc="38" dirty="0"/>
              <a:t>never</a:t>
            </a:r>
            <a:r>
              <a:rPr sz="2400" spc="-251" dirty="0"/>
              <a:t> </a:t>
            </a:r>
            <a:r>
              <a:rPr sz="2400" spc="-8" dirty="0"/>
              <a:t>changed</a:t>
            </a:r>
            <a:r>
              <a:rPr sz="2400" spc="-233" dirty="0"/>
              <a:t> </a:t>
            </a:r>
            <a:r>
              <a:rPr sz="2400" spc="-34" dirty="0"/>
              <a:t>so</a:t>
            </a:r>
            <a:r>
              <a:rPr sz="2400" spc="-240" dirty="0"/>
              <a:t> </a:t>
            </a:r>
            <a:r>
              <a:rPr sz="2400" spc="124" dirty="0"/>
              <a:t>fast</a:t>
            </a:r>
            <a:endParaRPr sz="2400" dirty="0"/>
          </a:p>
        </p:txBody>
      </p:sp>
      <p:sp>
        <p:nvSpPr>
          <p:cNvPr id="3" name="object 3"/>
          <p:cNvSpPr txBox="1"/>
          <p:nvPr/>
        </p:nvSpPr>
        <p:spPr>
          <a:xfrm>
            <a:off x="7205567" y="1073849"/>
            <a:ext cx="1663065" cy="124554"/>
          </a:xfrm>
          <a:prstGeom prst="rect">
            <a:avLst/>
          </a:prstGeom>
        </p:spPr>
        <p:txBody>
          <a:bodyPr vert="horz" wrap="square" lIns="0" tIns="9049" rIns="0" bIns="0" rtlCol="0">
            <a:spAutoFit/>
          </a:bodyPr>
          <a:lstStyle/>
          <a:p>
            <a:pPr marL="9525">
              <a:spcBef>
                <a:spcPts val="71"/>
              </a:spcBef>
            </a:pPr>
            <a:r>
              <a:rPr sz="750" spc="8" dirty="0">
                <a:latin typeface="Microsoft Sans Serif"/>
                <a:cs typeface="Microsoft Sans Serif"/>
              </a:rPr>
              <a:t>Generative</a:t>
            </a:r>
            <a:r>
              <a:rPr sz="750" spc="-23" dirty="0">
                <a:latin typeface="Microsoft Sans Serif"/>
                <a:cs typeface="Microsoft Sans Serif"/>
              </a:rPr>
              <a:t> </a:t>
            </a:r>
            <a:r>
              <a:rPr sz="750" spc="8" dirty="0">
                <a:latin typeface="Microsoft Sans Serif"/>
                <a:cs typeface="Microsoft Sans Serif"/>
              </a:rPr>
              <a:t>AI</a:t>
            </a:r>
            <a:r>
              <a:rPr sz="750" spc="-26" dirty="0">
                <a:latin typeface="Microsoft Sans Serif"/>
                <a:cs typeface="Microsoft Sans Serif"/>
              </a:rPr>
              <a:t> </a:t>
            </a:r>
            <a:r>
              <a:rPr sz="750" spc="38" dirty="0">
                <a:latin typeface="Microsoft Sans Serif"/>
                <a:cs typeface="Microsoft Sans Serif"/>
              </a:rPr>
              <a:t>(Detlef</a:t>
            </a:r>
            <a:r>
              <a:rPr sz="750" spc="-15" dirty="0">
                <a:latin typeface="Microsoft Sans Serif"/>
                <a:cs typeface="Microsoft Sans Serif"/>
              </a:rPr>
              <a:t> </a:t>
            </a:r>
            <a:r>
              <a:rPr sz="750" spc="8" dirty="0">
                <a:latin typeface="Microsoft Sans Serif"/>
                <a:cs typeface="Microsoft Sans Serif"/>
              </a:rPr>
              <a:t>Nauck,</a:t>
            </a:r>
            <a:r>
              <a:rPr sz="750" spc="-30" dirty="0">
                <a:latin typeface="Microsoft Sans Serif"/>
                <a:cs typeface="Microsoft Sans Serif"/>
              </a:rPr>
              <a:t> </a:t>
            </a:r>
            <a:r>
              <a:rPr sz="750" spc="8" dirty="0">
                <a:latin typeface="Microsoft Sans Serif"/>
                <a:cs typeface="Microsoft Sans Serif"/>
              </a:rPr>
              <a:t>BT)</a:t>
            </a:r>
            <a:r>
              <a:rPr sz="750" spc="169" dirty="0">
                <a:latin typeface="Microsoft Sans Serif"/>
                <a:cs typeface="Microsoft Sans Serif"/>
              </a:rPr>
              <a:t> </a:t>
            </a:r>
            <a:r>
              <a:rPr sz="750" spc="116" dirty="0">
                <a:latin typeface="Microsoft Sans Serif"/>
                <a:cs typeface="Microsoft Sans Serif"/>
              </a:rPr>
              <a:t>-</a:t>
            </a:r>
            <a:r>
              <a:rPr sz="750" spc="251" dirty="0">
                <a:latin typeface="Microsoft Sans Serif"/>
                <a:cs typeface="Microsoft Sans Serif"/>
              </a:rPr>
              <a:t> </a:t>
            </a:r>
            <a:r>
              <a:rPr sz="750" spc="4" dirty="0">
                <a:latin typeface="Microsoft Sans Serif"/>
                <a:cs typeface="Microsoft Sans Serif"/>
              </a:rPr>
              <a:t>2</a:t>
            </a:r>
            <a:endParaRPr sz="750">
              <a:latin typeface="Microsoft Sans Serif"/>
              <a:cs typeface="Microsoft Sans Serif"/>
            </a:endParaRPr>
          </a:p>
        </p:txBody>
      </p:sp>
      <p:sp>
        <p:nvSpPr>
          <p:cNvPr id="4" name="object 4"/>
          <p:cNvSpPr/>
          <p:nvPr/>
        </p:nvSpPr>
        <p:spPr>
          <a:xfrm>
            <a:off x="3866769" y="3805047"/>
            <a:ext cx="4832509" cy="57150"/>
          </a:xfrm>
          <a:custGeom>
            <a:avLst/>
            <a:gdLst/>
            <a:ahLst/>
            <a:cxnLst/>
            <a:rect l="l" t="t" r="r" b="b"/>
            <a:pathLst>
              <a:path w="6443345" h="76200">
                <a:moveTo>
                  <a:pt x="6367145" y="0"/>
                </a:moveTo>
                <a:lnTo>
                  <a:pt x="6367145" y="76199"/>
                </a:lnTo>
                <a:lnTo>
                  <a:pt x="6430645" y="44449"/>
                </a:lnTo>
                <a:lnTo>
                  <a:pt x="6379845" y="44449"/>
                </a:lnTo>
                <a:lnTo>
                  <a:pt x="6379845" y="31749"/>
                </a:lnTo>
                <a:lnTo>
                  <a:pt x="6430645" y="31749"/>
                </a:lnTo>
                <a:lnTo>
                  <a:pt x="6367145" y="0"/>
                </a:lnTo>
                <a:close/>
              </a:path>
              <a:path w="6443345" h="76200">
                <a:moveTo>
                  <a:pt x="6367145" y="31749"/>
                </a:moveTo>
                <a:lnTo>
                  <a:pt x="0" y="31749"/>
                </a:lnTo>
                <a:lnTo>
                  <a:pt x="0" y="44449"/>
                </a:lnTo>
                <a:lnTo>
                  <a:pt x="6367145" y="44449"/>
                </a:lnTo>
                <a:lnTo>
                  <a:pt x="6367145" y="31749"/>
                </a:lnTo>
                <a:close/>
              </a:path>
              <a:path w="6443345" h="76200">
                <a:moveTo>
                  <a:pt x="6430645" y="31749"/>
                </a:moveTo>
                <a:lnTo>
                  <a:pt x="6379845" y="31749"/>
                </a:lnTo>
                <a:lnTo>
                  <a:pt x="6379845" y="44449"/>
                </a:lnTo>
                <a:lnTo>
                  <a:pt x="6430645" y="44449"/>
                </a:lnTo>
                <a:lnTo>
                  <a:pt x="6443345" y="38099"/>
                </a:lnTo>
                <a:lnTo>
                  <a:pt x="6430645" y="31749"/>
                </a:lnTo>
                <a:close/>
              </a:path>
            </a:pathLst>
          </a:custGeom>
          <a:solidFill>
            <a:srgbClr val="5413B4"/>
          </a:solidFill>
        </p:spPr>
        <p:txBody>
          <a:bodyPr wrap="square" lIns="0" tIns="0" rIns="0" bIns="0" rtlCol="0"/>
          <a:lstStyle/>
          <a:p>
            <a:endParaRPr sz="1200"/>
          </a:p>
        </p:txBody>
      </p:sp>
      <p:sp>
        <p:nvSpPr>
          <p:cNvPr id="5" name="object 5"/>
          <p:cNvSpPr txBox="1"/>
          <p:nvPr/>
        </p:nvSpPr>
        <p:spPr>
          <a:xfrm>
            <a:off x="3615880" y="3273362"/>
            <a:ext cx="469583" cy="264014"/>
          </a:xfrm>
          <a:prstGeom prst="rect">
            <a:avLst/>
          </a:prstGeom>
        </p:spPr>
        <p:txBody>
          <a:bodyPr vert="horz" wrap="square" lIns="0" tIns="10001" rIns="0" bIns="0" rtlCol="0">
            <a:spAutoFit/>
          </a:bodyPr>
          <a:lstStyle/>
          <a:p>
            <a:pPr marL="9525" marR="3810">
              <a:spcBef>
                <a:spcPts val="79"/>
              </a:spcBef>
            </a:pPr>
            <a:r>
              <a:rPr sz="825" spc="-8" dirty="0">
                <a:latin typeface="Microsoft Sans Serif"/>
                <a:cs typeface="Microsoft Sans Serif"/>
              </a:rPr>
              <a:t>OpenAI: ChatGPT</a:t>
            </a:r>
            <a:endParaRPr sz="825">
              <a:latin typeface="Microsoft Sans Serif"/>
              <a:cs typeface="Microsoft Sans Serif"/>
            </a:endParaRPr>
          </a:p>
        </p:txBody>
      </p:sp>
      <p:sp>
        <p:nvSpPr>
          <p:cNvPr id="6" name="object 6"/>
          <p:cNvSpPr txBox="1"/>
          <p:nvPr/>
        </p:nvSpPr>
        <p:spPr>
          <a:xfrm>
            <a:off x="5175314" y="4125182"/>
            <a:ext cx="403384" cy="263534"/>
          </a:xfrm>
          <a:prstGeom prst="rect">
            <a:avLst/>
          </a:prstGeom>
        </p:spPr>
        <p:txBody>
          <a:bodyPr vert="horz" wrap="square" lIns="0" tIns="9525" rIns="0" bIns="0" rtlCol="0">
            <a:spAutoFit/>
          </a:bodyPr>
          <a:lstStyle/>
          <a:p>
            <a:pPr marL="9525" marR="3810">
              <a:spcBef>
                <a:spcPts val="75"/>
              </a:spcBef>
            </a:pPr>
            <a:r>
              <a:rPr sz="825" spc="-8" dirty="0">
                <a:latin typeface="Microsoft Sans Serif"/>
                <a:cs typeface="Microsoft Sans Serif"/>
              </a:rPr>
              <a:t>Google: </a:t>
            </a:r>
            <a:r>
              <a:rPr sz="825" spc="-15" dirty="0">
                <a:latin typeface="Microsoft Sans Serif"/>
                <a:cs typeface="Microsoft Sans Serif"/>
              </a:rPr>
              <a:t>Bard</a:t>
            </a:r>
            <a:endParaRPr sz="825">
              <a:latin typeface="Microsoft Sans Serif"/>
              <a:cs typeface="Microsoft Sans Serif"/>
            </a:endParaRPr>
          </a:p>
        </p:txBody>
      </p:sp>
      <p:sp>
        <p:nvSpPr>
          <p:cNvPr id="7" name="object 7"/>
          <p:cNvSpPr txBox="1"/>
          <p:nvPr/>
        </p:nvSpPr>
        <p:spPr>
          <a:xfrm>
            <a:off x="5104732" y="3244844"/>
            <a:ext cx="503873" cy="264014"/>
          </a:xfrm>
          <a:prstGeom prst="rect">
            <a:avLst/>
          </a:prstGeom>
        </p:spPr>
        <p:txBody>
          <a:bodyPr vert="horz" wrap="square" lIns="0" tIns="10001" rIns="0" bIns="0" rtlCol="0">
            <a:spAutoFit/>
          </a:bodyPr>
          <a:lstStyle/>
          <a:p>
            <a:pPr marL="9525">
              <a:spcBef>
                <a:spcPts val="79"/>
              </a:spcBef>
            </a:pPr>
            <a:r>
              <a:rPr sz="825" dirty="0">
                <a:latin typeface="Microsoft Sans Serif"/>
                <a:cs typeface="Microsoft Sans Serif"/>
              </a:rPr>
              <a:t>MS</a:t>
            </a:r>
            <a:r>
              <a:rPr sz="825" spc="-49" dirty="0">
                <a:latin typeface="Microsoft Sans Serif"/>
                <a:cs typeface="Microsoft Sans Serif"/>
              </a:rPr>
              <a:t> </a:t>
            </a:r>
            <a:r>
              <a:rPr sz="825" spc="-8" dirty="0">
                <a:latin typeface="Microsoft Sans Serif"/>
                <a:cs typeface="Microsoft Sans Serif"/>
              </a:rPr>
              <a:t>event:</a:t>
            </a:r>
            <a:endParaRPr sz="825">
              <a:latin typeface="Microsoft Sans Serif"/>
              <a:cs typeface="Microsoft Sans Serif"/>
            </a:endParaRPr>
          </a:p>
          <a:p>
            <a:pPr marL="9525"/>
            <a:r>
              <a:rPr sz="825" dirty="0">
                <a:latin typeface="Microsoft Sans Serif"/>
                <a:cs typeface="Microsoft Sans Serif"/>
              </a:rPr>
              <a:t>New </a:t>
            </a:r>
            <a:r>
              <a:rPr sz="825" spc="-15" dirty="0">
                <a:latin typeface="Microsoft Sans Serif"/>
                <a:cs typeface="Microsoft Sans Serif"/>
              </a:rPr>
              <a:t>Bing</a:t>
            </a:r>
            <a:endParaRPr sz="825">
              <a:latin typeface="Microsoft Sans Serif"/>
              <a:cs typeface="Microsoft Sans Serif"/>
            </a:endParaRPr>
          </a:p>
        </p:txBody>
      </p:sp>
      <p:sp>
        <p:nvSpPr>
          <p:cNvPr id="8" name="object 8"/>
          <p:cNvSpPr txBox="1"/>
          <p:nvPr/>
        </p:nvSpPr>
        <p:spPr>
          <a:xfrm>
            <a:off x="5611559" y="4502372"/>
            <a:ext cx="677227" cy="263534"/>
          </a:xfrm>
          <a:prstGeom prst="rect">
            <a:avLst/>
          </a:prstGeom>
        </p:spPr>
        <p:txBody>
          <a:bodyPr vert="horz" wrap="square" lIns="0" tIns="9525" rIns="0" bIns="0" rtlCol="0">
            <a:spAutoFit/>
          </a:bodyPr>
          <a:lstStyle/>
          <a:p>
            <a:pPr marL="9525" marR="3810">
              <a:spcBef>
                <a:spcPts val="75"/>
              </a:spcBef>
            </a:pPr>
            <a:r>
              <a:rPr sz="825" dirty="0">
                <a:latin typeface="Microsoft Sans Serif"/>
                <a:cs typeface="Microsoft Sans Serif"/>
              </a:rPr>
              <a:t>Google</a:t>
            </a:r>
            <a:r>
              <a:rPr sz="825" spc="86" dirty="0">
                <a:latin typeface="Microsoft Sans Serif"/>
                <a:cs typeface="Microsoft Sans Serif"/>
              </a:rPr>
              <a:t> </a:t>
            </a:r>
            <a:r>
              <a:rPr sz="825" spc="-8" dirty="0">
                <a:latin typeface="Microsoft Sans Serif"/>
                <a:cs typeface="Microsoft Sans Serif"/>
              </a:rPr>
              <a:t>event </a:t>
            </a:r>
            <a:r>
              <a:rPr sz="825" dirty="0">
                <a:latin typeface="Microsoft Sans Serif"/>
                <a:cs typeface="Microsoft Sans Serif"/>
              </a:rPr>
              <a:t>in</a:t>
            </a:r>
            <a:r>
              <a:rPr sz="825" spc="-19" dirty="0">
                <a:latin typeface="Microsoft Sans Serif"/>
                <a:cs typeface="Microsoft Sans Serif"/>
              </a:rPr>
              <a:t> </a:t>
            </a:r>
            <a:r>
              <a:rPr sz="825" spc="-8" dirty="0">
                <a:latin typeface="Microsoft Sans Serif"/>
                <a:cs typeface="Microsoft Sans Serif"/>
              </a:rPr>
              <a:t>Paris</a:t>
            </a:r>
            <a:endParaRPr sz="825">
              <a:latin typeface="Microsoft Sans Serif"/>
              <a:cs typeface="Microsoft Sans Serif"/>
            </a:endParaRPr>
          </a:p>
        </p:txBody>
      </p:sp>
      <p:sp>
        <p:nvSpPr>
          <p:cNvPr id="9" name="object 9"/>
          <p:cNvSpPr txBox="1"/>
          <p:nvPr/>
        </p:nvSpPr>
        <p:spPr>
          <a:xfrm>
            <a:off x="5658421" y="2839022"/>
            <a:ext cx="712470" cy="264014"/>
          </a:xfrm>
          <a:prstGeom prst="rect">
            <a:avLst/>
          </a:prstGeom>
        </p:spPr>
        <p:txBody>
          <a:bodyPr vert="horz" wrap="square" lIns="0" tIns="10001" rIns="0" bIns="0" rtlCol="0">
            <a:spAutoFit/>
          </a:bodyPr>
          <a:lstStyle/>
          <a:p>
            <a:pPr marL="9525" marR="3810">
              <a:spcBef>
                <a:spcPts val="79"/>
              </a:spcBef>
            </a:pPr>
            <a:r>
              <a:rPr sz="825" dirty="0">
                <a:latin typeface="Microsoft Sans Serif"/>
                <a:cs typeface="Microsoft Sans Serif"/>
              </a:rPr>
              <a:t>Google</a:t>
            </a:r>
            <a:r>
              <a:rPr sz="825" spc="86" dirty="0">
                <a:latin typeface="Microsoft Sans Serif"/>
                <a:cs typeface="Microsoft Sans Serif"/>
              </a:rPr>
              <a:t> </a:t>
            </a:r>
            <a:r>
              <a:rPr sz="825" spc="-8" dirty="0">
                <a:latin typeface="Microsoft Sans Serif"/>
                <a:cs typeface="Microsoft Sans Serif"/>
              </a:rPr>
              <a:t>shares </a:t>
            </a:r>
            <a:r>
              <a:rPr sz="825" dirty="0">
                <a:latin typeface="Microsoft Sans Serif"/>
                <a:cs typeface="Microsoft Sans Serif"/>
              </a:rPr>
              <a:t>fall</a:t>
            </a:r>
            <a:r>
              <a:rPr sz="825" spc="34" dirty="0">
                <a:latin typeface="Microsoft Sans Serif"/>
                <a:cs typeface="Microsoft Sans Serif"/>
              </a:rPr>
              <a:t> </a:t>
            </a:r>
            <a:r>
              <a:rPr sz="825" dirty="0">
                <a:latin typeface="Microsoft Sans Serif"/>
                <a:cs typeface="Microsoft Sans Serif"/>
              </a:rPr>
              <a:t>by</a:t>
            </a:r>
            <a:r>
              <a:rPr sz="825" spc="26" dirty="0">
                <a:latin typeface="Microsoft Sans Serif"/>
                <a:cs typeface="Microsoft Sans Serif"/>
              </a:rPr>
              <a:t> </a:t>
            </a:r>
            <a:r>
              <a:rPr sz="825" spc="-19" dirty="0">
                <a:latin typeface="Microsoft Sans Serif"/>
                <a:cs typeface="Microsoft Sans Serif"/>
              </a:rPr>
              <a:t>8%</a:t>
            </a:r>
            <a:endParaRPr sz="825">
              <a:latin typeface="Microsoft Sans Serif"/>
              <a:cs typeface="Microsoft Sans Serif"/>
            </a:endParaRPr>
          </a:p>
        </p:txBody>
      </p:sp>
      <p:sp>
        <p:nvSpPr>
          <p:cNvPr id="10" name="object 10"/>
          <p:cNvSpPr txBox="1"/>
          <p:nvPr/>
        </p:nvSpPr>
        <p:spPr>
          <a:xfrm>
            <a:off x="6428803" y="4125182"/>
            <a:ext cx="423863" cy="263534"/>
          </a:xfrm>
          <a:prstGeom prst="rect">
            <a:avLst/>
          </a:prstGeom>
        </p:spPr>
        <p:txBody>
          <a:bodyPr vert="horz" wrap="square" lIns="0" tIns="9525" rIns="0" bIns="0" rtlCol="0">
            <a:spAutoFit/>
          </a:bodyPr>
          <a:lstStyle/>
          <a:p>
            <a:pPr marL="9525" marR="3810">
              <a:spcBef>
                <a:spcPts val="75"/>
              </a:spcBef>
            </a:pPr>
            <a:r>
              <a:rPr sz="825" spc="-8" dirty="0">
                <a:latin typeface="Microsoft Sans Serif"/>
                <a:cs typeface="Microsoft Sans Serif"/>
              </a:rPr>
              <a:t>OpenAI: </a:t>
            </a:r>
            <a:r>
              <a:rPr sz="825" spc="-15" dirty="0">
                <a:latin typeface="Microsoft Sans Serif"/>
                <a:cs typeface="Microsoft Sans Serif"/>
              </a:rPr>
              <a:t>GPT4</a:t>
            </a:r>
            <a:endParaRPr sz="825">
              <a:latin typeface="Microsoft Sans Serif"/>
              <a:cs typeface="Microsoft Sans Serif"/>
            </a:endParaRPr>
          </a:p>
        </p:txBody>
      </p:sp>
      <p:sp>
        <p:nvSpPr>
          <p:cNvPr id="11" name="object 11"/>
          <p:cNvSpPr/>
          <p:nvPr/>
        </p:nvSpPr>
        <p:spPr>
          <a:xfrm>
            <a:off x="3922775" y="3715892"/>
            <a:ext cx="3102293" cy="213360"/>
          </a:xfrm>
          <a:custGeom>
            <a:avLst/>
            <a:gdLst/>
            <a:ahLst/>
            <a:cxnLst/>
            <a:rect l="l" t="t" r="r" b="b"/>
            <a:pathLst>
              <a:path w="4136390" h="284479">
                <a:moveTo>
                  <a:pt x="0" y="0"/>
                </a:moveTo>
                <a:lnTo>
                  <a:pt x="0" y="284480"/>
                </a:lnTo>
              </a:path>
              <a:path w="4136390" h="284479">
                <a:moveTo>
                  <a:pt x="1033272" y="0"/>
                </a:moveTo>
                <a:lnTo>
                  <a:pt x="1033272" y="284480"/>
                </a:lnTo>
              </a:path>
              <a:path w="4136390" h="284479">
                <a:moveTo>
                  <a:pt x="2068067" y="0"/>
                </a:moveTo>
                <a:lnTo>
                  <a:pt x="2068067" y="284480"/>
                </a:lnTo>
              </a:path>
              <a:path w="4136390" h="284479">
                <a:moveTo>
                  <a:pt x="3101340" y="0"/>
                </a:moveTo>
                <a:lnTo>
                  <a:pt x="3101340" y="284480"/>
                </a:lnTo>
              </a:path>
              <a:path w="4136390" h="284479">
                <a:moveTo>
                  <a:pt x="4136136" y="0"/>
                </a:moveTo>
                <a:lnTo>
                  <a:pt x="4136136" y="284480"/>
                </a:lnTo>
              </a:path>
            </a:pathLst>
          </a:custGeom>
          <a:ln w="6350">
            <a:solidFill>
              <a:srgbClr val="5413B4"/>
            </a:solidFill>
          </a:ln>
        </p:spPr>
        <p:txBody>
          <a:bodyPr wrap="square" lIns="0" tIns="0" rIns="0" bIns="0" rtlCol="0"/>
          <a:lstStyle/>
          <a:p>
            <a:endParaRPr sz="1200"/>
          </a:p>
        </p:txBody>
      </p:sp>
      <p:sp>
        <p:nvSpPr>
          <p:cNvPr id="12" name="object 12"/>
          <p:cNvSpPr txBox="1"/>
          <p:nvPr/>
        </p:nvSpPr>
        <p:spPr>
          <a:xfrm>
            <a:off x="3813810" y="3892449"/>
            <a:ext cx="207169" cy="131350"/>
          </a:xfrm>
          <a:prstGeom prst="rect">
            <a:avLst/>
          </a:prstGeom>
        </p:spPr>
        <p:txBody>
          <a:bodyPr vert="horz" wrap="square" lIns="0" tIns="10001" rIns="0" bIns="0" rtlCol="0">
            <a:spAutoFit/>
          </a:bodyPr>
          <a:lstStyle/>
          <a:p>
            <a:pPr marL="9525">
              <a:spcBef>
                <a:spcPts val="79"/>
              </a:spcBef>
            </a:pPr>
            <a:r>
              <a:rPr sz="788" spc="-19" dirty="0">
                <a:solidFill>
                  <a:srgbClr val="6F2F9F"/>
                </a:solidFill>
                <a:latin typeface="Microsoft Sans Serif"/>
                <a:cs typeface="Microsoft Sans Serif"/>
              </a:rPr>
              <a:t>Dec</a:t>
            </a:r>
            <a:endParaRPr sz="788">
              <a:latin typeface="Microsoft Sans Serif"/>
              <a:cs typeface="Microsoft Sans Serif"/>
            </a:endParaRPr>
          </a:p>
        </p:txBody>
      </p:sp>
      <p:sp>
        <p:nvSpPr>
          <p:cNvPr id="13" name="object 13"/>
          <p:cNvSpPr txBox="1"/>
          <p:nvPr/>
        </p:nvSpPr>
        <p:spPr>
          <a:xfrm>
            <a:off x="4580763" y="3892449"/>
            <a:ext cx="188595" cy="131350"/>
          </a:xfrm>
          <a:prstGeom prst="rect">
            <a:avLst/>
          </a:prstGeom>
        </p:spPr>
        <p:txBody>
          <a:bodyPr vert="horz" wrap="square" lIns="0" tIns="10001" rIns="0" bIns="0" rtlCol="0">
            <a:spAutoFit/>
          </a:bodyPr>
          <a:lstStyle/>
          <a:p>
            <a:pPr marL="9525">
              <a:spcBef>
                <a:spcPts val="79"/>
              </a:spcBef>
            </a:pPr>
            <a:r>
              <a:rPr sz="788" spc="-19" dirty="0">
                <a:solidFill>
                  <a:srgbClr val="6F2F9F"/>
                </a:solidFill>
                <a:latin typeface="Microsoft Sans Serif"/>
                <a:cs typeface="Microsoft Sans Serif"/>
              </a:rPr>
              <a:t>Jan</a:t>
            </a:r>
            <a:endParaRPr sz="788">
              <a:latin typeface="Microsoft Sans Serif"/>
              <a:cs typeface="Microsoft Sans Serif"/>
            </a:endParaRPr>
          </a:p>
        </p:txBody>
      </p:sp>
      <p:sp>
        <p:nvSpPr>
          <p:cNvPr id="14" name="object 14"/>
          <p:cNvSpPr txBox="1"/>
          <p:nvPr/>
        </p:nvSpPr>
        <p:spPr>
          <a:xfrm>
            <a:off x="5356194" y="3892449"/>
            <a:ext cx="200501" cy="131350"/>
          </a:xfrm>
          <a:prstGeom prst="rect">
            <a:avLst/>
          </a:prstGeom>
        </p:spPr>
        <p:txBody>
          <a:bodyPr vert="horz" wrap="square" lIns="0" tIns="10001" rIns="0" bIns="0" rtlCol="0">
            <a:spAutoFit/>
          </a:bodyPr>
          <a:lstStyle/>
          <a:p>
            <a:pPr marL="9525">
              <a:spcBef>
                <a:spcPts val="79"/>
              </a:spcBef>
            </a:pPr>
            <a:r>
              <a:rPr sz="788" spc="-19" dirty="0">
                <a:solidFill>
                  <a:srgbClr val="6F2F9F"/>
                </a:solidFill>
                <a:latin typeface="Microsoft Sans Serif"/>
                <a:cs typeface="Microsoft Sans Serif"/>
              </a:rPr>
              <a:t>Feb</a:t>
            </a:r>
            <a:endParaRPr sz="788">
              <a:latin typeface="Microsoft Sans Serif"/>
              <a:cs typeface="Microsoft Sans Serif"/>
            </a:endParaRPr>
          </a:p>
        </p:txBody>
      </p:sp>
      <p:sp>
        <p:nvSpPr>
          <p:cNvPr id="15" name="object 15"/>
          <p:cNvSpPr txBox="1"/>
          <p:nvPr/>
        </p:nvSpPr>
        <p:spPr>
          <a:xfrm>
            <a:off x="6119050" y="3892449"/>
            <a:ext cx="205740" cy="131350"/>
          </a:xfrm>
          <a:prstGeom prst="rect">
            <a:avLst/>
          </a:prstGeom>
        </p:spPr>
        <p:txBody>
          <a:bodyPr vert="horz" wrap="square" lIns="0" tIns="10001" rIns="0" bIns="0" rtlCol="0">
            <a:spAutoFit/>
          </a:bodyPr>
          <a:lstStyle/>
          <a:p>
            <a:pPr marL="9525">
              <a:spcBef>
                <a:spcPts val="79"/>
              </a:spcBef>
            </a:pPr>
            <a:r>
              <a:rPr sz="788" spc="-19" dirty="0">
                <a:solidFill>
                  <a:srgbClr val="6F2F9F"/>
                </a:solidFill>
                <a:latin typeface="Microsoft Sans Serif"/>
                <a:cs typeface="Microsoft Sans Serif"/>
              </a:rPr>
              <a:t>Mar</a:t>
            </a:r>
            <a:endParaRPr sz="788">
              <a:latin typeface="Microsoft Sans Serif"/>
              <a:cs typeface="Microsoft Sans Serif"/>
            </a:endParaRPr>
          </a:p>
        </p:txBody>
      </p:sp>
      <p:sp>
        <p:nvSpPr>
          <p:cNvPr id="16" name="object 16"/>
          <p:cNvSpPr txBox="1"/>
          <p:nvPr/>
        </p:nvSpPr>
        <p:spPr>
          <a:xfrm>
            <a:off x="6894386" y="3892449"/>
            <a:ext cx="190976" cy="131350"/>
          </a:xfrm>
          <a:prstGeom prst="rect">
            <a:avLst/>
          </a:prstGeom>
        </p:spPr>
        <p:txBody>
          <a:bodyPr vert="horz" wrap="square" lIns="0" tIns="10001" rIns="0" bIns="0" rtlCol="0">
            <a:spAutoFit/>
          </a:bodyPr>
          <a:lstStyle/>
          <a:p>
            <a:pPr marL="9525">
              <a:spcBef>
                <a:spcPts val="79"/>
              </a:spcBef>
            </a:pPr>
            <a:r>
              <a:rPr sz="788" spc="19" dirty="0">
                <a:solidFill>
                  <a:srgbClr val="6F2F9F"/>
                </a:solidFill>
                <a:latin typeface="Microsoft Sans Serif"/>
                <a:cs typeface="Microsoft Sans Serif"/>
              </a:rPr>
              <a:t>Apr</a:t>
            </a:r>
            <a:endParaRPr sz="788">
              <a:latin typeface="Microsoft Sans Serif"/>
              <a:cs typeface="Microsoft Sans Serif"/>
            </a:endParaRPr>
          </a:p>
        </p:txBody>
      </p:sp>
      <p:sp>
        <p:nvSpPr>
          <p:cNvPr id="17" name="object 17"/>
          <p:cNvSpPr txBox="1"/>
          <p:nvPr/>
        </p:nvSpPr>
        <p:spPr>
          <a:xfrm>
            <a:off x="6621208" y="3244844"/>
            <a:ext cx="467678" cy="264014"/>
          </a:xfrm>
          <a:prstGeom prst="rect">
            <a:avLst/>
          </a:prstGeom>
        </p:spPr>
        <p:txBody>
          <a:bodyPr vert="horz" wrap="square" lIns="0" tIns="10001" rIns="0" bIns="0" rtlCol="0">
            <a:spAutoFit/>
          </a:bodyPr>
          <a:lstStyle/>
          <a:p>
            <a:pPr marL="9525">
              <a:spcBef>
                <a:spcPts val="79"/>
              </a:spcBef>
            </a:pPr>
            <a:r>
              <a:rPr sz="825" dirty="0">
                <a:latin typeface="Microsoft Sans Serif"/>
                <a:cs typeface="Microsoft Sans Serif"/>
              </a:rPr>
              <a:t>FLI</a:t>
            </a:r>
            <a:r>
              <a:rPr sz="825" spc="-41" dirty="0">
                <a:latin typeface="Microsoft Sans Serif"/>
                <a:cs typeface="Microsoft Sans Serif"/>
              </a:rPr>
              <a:t> </a:t>
            </a:r>
            <a:r>
              <a:rPr sz="825" spc="-15" dirty="0">
                <a:latin typeface="Microsoft Sans Serif"/>
                <a:cs typeface="Microsoft Sans Serif"/>
              </a:rPr>
              <a:t>Open</a:t>
            </a:r>
            <a:endParaRPr sz="825">
              <a:latin typeface="Microsoft Sans Serif"/>
              <a:cs typeface="Microsoft Sans Serif"/>
            </a:endParaRPr>
          </a:p>
          <a:p>
            <a:pPr marL="9525"/>
            <a:r>
              <a:rPr sz="825" spc="38" dirty="0">
                <a:latin typeface="Microsoft Sans Serif"/>
                <a:cs typeface="Microsoft Sans Serif"/>
              </a:rPr>
              <a:t>Letter</a:t>
            </a:r>
            <a:endParaRPr sz="825">
              <a:latin typeface="Microsoft Sans Serif"/>
              <a:cs typeface="Microsoft Sans Serif"/>
            </a:endParaRPr>
          </a:p>
        </p:txBody>
      </p:sp>
      <p:grpSp>
        <p:nvGrpSpPr>
          <p:cNvPr id="18" name="object 18"/>
          <p:cNvGrpSpPr/>
          <p:nvPr/>
        </p:nvGrpSpPr>
        <p:grpSpPr>
          <a:xfrm>
            <a:off x="5543550" y="3203830"/>
            <a:ext cx="2230279" cy="1306829"/>
            <a:chOff x="7391400" y="3128772"/>
            <a:chExt cx="2973705" cy="1742439"/>
          </a:xfrm>
        </p:grpSpPr>
        <p:sp>
          <p:nvSpPr>
            <p:cNvPr id="19" name="object 19"/>
            <p:cNvSpPr/>
            <p:nvPr/>
          </p:nvSpPr>
          <p:spPr>
            <a:xfrm>
              <a:off x="7391400" y="3128771"/>
              <a:ext cx="1972310" cy="1742439"/>
            </a:xfrm>
            <a:custGeom>
              <a:avLst/>
              <a:gdLst/>
              <a:ahLst/>
              <a:cxnLst/>
              <a:rect l="l" t="t" r="r" b="b"/>
              <a:pathLst>
                <a:path w="1972309" h="1742439">
                  <a:moveTo>
                    <a:pt x="76200" y="1100963"/>
                  </a:moveTo>
                  <a:lnTo>
                    <a:pt x="44450" y="1100963"/>
                  </a:lnTo>
                  <a:lnTo>
                    <a:pt x="44450" y="705612"/>
                  </a:lnTo>
                  <a:lnTo>
                    <a:pt x="31750" y="705612"/>
                  </a:lnTo>
                  <a:lnTo>
                    <a:pt x="31750" y="1100963"/>
                  </a:lnTo>
                  <a:lnTo>
                    <a:pt x="0" y="1100963"/>
                  </a:lnTo>
                  <a:lnTo>
                    <a:pt x="38100" y="1177163"/>
                  </a:lnTo>
                  <a:lnTo>
                    <a:pt x="69850" y="1113663"/>
                  </a:lnTo>
                  <a:lnTo>
                    <a:pt x="76200" y="1100963"/>
                  </a:lnTo>
                  <a:close/>
                </a:path>
                <a:path w="1972309" h="1742439">
                  <a:moveTo>
                    <a:pt x="120396" y="608076"/>
                  </a:moveTo>
                  <a:lnTo>
                    <a:pt x="114046" y="595376"/>
                  </a:lnTo>
                  <a:lnTo>
                    <a:pt x="82296" y="531876"/>
                  </a:lnTo>
                  <a:lnTo>
                    <a:pt x="44196" y="608076"/>
                  </a:lnTo>
                  <a:lnTo>
                    <a:pt x="75946" y="608076"/>
                  </a:lnTo>
                  <a:lnTo>
                    <a:pt x="75946" y="895985"/>
                  </a:lnTo>
                  <a:lnTo>
                    <a:pt x="88646" y="895985"/>
                  </a:lnTo>
                  <a:lnTo>
                    <a:pt x="88646" y="608076"/>
                  </a:lnTo>
                  <a:lnTo>
                    <a:pt x="120396" y="608076"/>
                  </a:lnTo>
                  <a:close/>
                </a:path>
                <a:path w="1972309" h="1742439">
                  <a:moveTo>
                    <a:pt x="167640" y="1665986"/>
                  </a:moveTo>
                  <a:lnTo>
                    <a:pt x="135890" y="1665986"/>
                  </a:lnTo>
                  <a:lnTo>
                    <a:pt x="135890" y="714756"/>
                  </a:lnTo>
                  <a:lnTo>
                    <a:pt x="123190" y="714756"/>
                  </a:lnTo>
                  <a:lnTo>
                    <a:pt x="123190" y="1665986"/>
                  </a:lnTo>
                  <a:lnTo>
                    <a:pt x="91440" y="1665986"/>
                  </a:lnTo>
                  <a:lnTo>
                    <a:pt x="129540" y="1742186"/>
                  </a:lnTo>
                  <a:lnTo>
                    <a:pt x="161290" y="1678686"/>
                  </a:lnTo>
                  <a:lnTo>
                    <a:pt x="167640" y="1665986"/>
                  </a:lnTo>
                  <a:close/>
                </a:path>
                <a:path w="1972309" h="1742439">
                  <a:moveTo>
                    <a:pt x="208788" y="76200"/>
                  </a:moveTo>
                  <a:lnTo>
                    <a:pt x="202438" y="63500"/>
                  </a:lnTo>
                  <a:lnTo>
                    <a:pt x="170688" y="0"/>
                  </a:lnTo>
                  <a:lnTo>
                    <a:pt x="132588" y="76200"/>
                  </a:lnTo>
                  <a:lnTo>
                    <a:pt x="164338" y="76200"/>
                  </a:lnTo>
                  <a:lnTo>
                    <a:pt x="164338" y="894842"/>
                  </a:lnTo>
                  <a:lnTo>
                    <a:pt x="177038" y="894842"/>
                  </a:lnTo>
                  <a:lnTo>
                    <a:pt x="177038" y="76200"/>
                  </a:lnTo>
                  <a:lnTo>
                    <a:pt x="208788" y="76200"/>
                  </a:lnTo>
                  <a:close/>
                </a:path>
                <a:path w="1972309" h="1742439">
                  <a:moveTo>
                    <a:pt x="1505839" y="1130935"/>
                  </a:moveTo>
                  <a:lnTo>
                    <a:pt x="1474114" y="1129563"/>
                  </a:lnTo>
                  <a:lnTo>
                    <a:pt x="1492123" y="710438"/>
                  </a:lnTo>
                  <a:lnTo>
                    <a:pt x="1479423" y="709930"/>
                  </a:lnTo>
                  <a:lnTo>
                    <a:pt x="1461427" y="1129017"/>
                  </a:lnTo>
                  <a:lnTo>
                    <a:pt x="1429766" y="1127633"/>
                  </a:lnTo>
                  <a:lnTo>
                    <a:pt x="1464564" y="1205357"/>
                  </a:lnTo>
                  <a:lnTo>
                    <a:pt x="1499565" y="1142238"/>
                  </a:lnTo>
                  <a:lnTo>
                    <a:pt x="1505839" y="1130935"/>
                  </a:lnTo>
                  <a:close/>
                </a:path>
                <a:path w="1972309" h="1742439">
                  <a:moveTo>
                    <a:pt x="1972056" y="608076"/>
                  </a:moveTo>
                  <a:lnTo>
                    <a:pt x="1965706" y="595376"/>
                  </a:lnTo>
                  <a:lnTo>
                    <a:pt x="1933956" y="531876"/>
                  </a:lnTo>
                  <a:lnTo>
                    <a:pt x="1895856" y="608076"/>
                  </a:lnTo>
                  <a:lnTo>
                    <a:pt x="1927606" y="608076"/>
                  </a:lnTo>
                  <a:lnTo>
                    <a:pt x="1927606" y="895985"/>
                  </a:lnTo>
                  <a:lnTo>
                    <a:pt x="1940306" y="895985"/>
                  </a:lnTo>
                  <a:lnTo>
                    <a:pt x="1940306" y="608076"/>
                  </a:lnTo>
                  <a:lnTo>
                    <a:pt x="1972056" y="608076"/>
                  </a:lnTo>
                  <a:close/>
                </a:path>
              </a:pathLst>
            </a:custGeom>
            <a:solidFill>
              <a:srgbClr val="5413B4"/>
            </a:solidFill>
          </p:spPr>
          <p:txBody>
            <a:bodyPr wrap="square" lIns="0" tIns="0" rIns="0" bIns="0" rtlCol="0"/>
            <a:lstStyle/>
            <a:p>
              <a:endParaRPr sz="1200"/>
            </a:p>
          </p:txBody>
        </p:sp>
        <p:sp>
          <p:nvSpPr>
            <p:cNvPr id="20" name="object 20"/>
            <p:cNvSpPr/>
            <p:nvPr/>
          </p:nvSpPr>
          <p:spPr>
            <a:xfrm>
              <a:off x="10361676" y="3811523"/>
              <a:ext cx="0" cy="284480"/>
            </a:xfrm>
            <a:custGeom>
              <a:avLst/>
              <a:gdLst/>
              <a:ahLst/>
              <a:cxnLst/>
              <a:rect l="l" t="t" r="r" b="b"/>
              <a:pathLst>
                <a:path h="284479">
                  <a:moveTo>
                    <a:pt x="0" y="0"/>
                  </a:moveTo>
                  <a:lnTo>
                    <a:pt x="0" y="284480"/>
                  </a:lnTo>
                </a:path>
              </a:pathLst>
            </a:custGeom>
            <a:ln w="6350">
              <a:solidFill>
                <a:srgbClr val="5413B4"/>
              </a:solidFill>
            </a:ln>
          </p:spPr>
          <p:txBody>
            <a:bodyPr wrap="square" lIns="0" tIns="0" rIns="0" bIns="0" rtlCol="0"/>
            <a:lstStyle/>
            <a:p>
              <a:endParaRPr sz="1200"/>
            </a:p>
          </p:txBody>
        </p:sp>
      </p:grpSp>
      <p:sp>
        <p:nvSpPr>
          <p:cNvPr id="21" name="object 21"/>
          <p:cNvSpPr txBox="1"/>
          <p:nvPr/>
        </p:nvSpPr>
        <p:spPr>
          <a:xfrm>
            <a:off x="7623620" y="3892449"/>
            <a:ext cx="219551" cy="131350"/>
          </a:xfrm>
          <a:prstGeom prst="rect">
            <a:avLst/>
          </a:prstGeom>
        </p:spPr>
        <p:txBody>
          <a:bodyPr vert="horz" wrap="square" lIns="0" tIns="10001" rIns="0" bIns="0" rtlCol="0">
            <a:spAutoFit/>
          </a:bodyPr>
          <a:lstStyle/>
          <a:p>
            <a:pPr marL="9525">
              <a:spcBef>
                <a:spcPts val="79"/>
              </a:spcBef>
            </a:pPr>
            <a:r>
              <a:rPr sz="788" spc="-19" dirty="0">
                <a:solidFill>
                  <a:srgbClr val="6F2F9F"/>
                </a:solidFill>
                <a:latin typeface="Microsoft Sans Serif"/>
                <a:cs typeface="Microsoft Sans Serif"/>
              </a:rPr>
              <a:t>May</a:t>
            </a:r>
            <a:endParaRPr sz="788">
              <a:latin typeface="Microsoft Sans Serif"/>
              <a:cs typeface="Microsoft Sans Serif"/>
            </a:endParaRPr>
          </a:p>
        </p:txBody>
      </p:sp>
      <p:grpSp>
        <p:nvGrpSpPr>
          <p:cNvPr id="22" name="object 22"/>
          <p:cNvGrpSpPr/>
          <p:nvPr/>
        </p:nvGrpSpPr>
        <p:grpSpPr>
          <a:xfrm>
            <a:off x="3849625" y="3590164"/>
            <a:ext cx="4669631" cy="341471"/>
            <a:chOff x="5132832" y="3643884"/>
            <a:chExt cx="6226175" cy="455295"/>
          </a:xfrm>
        </p:grpSpPr>
        <p:sp>
          <p:nvSpPr>
            <p:cNvPr id="23" name="object 23"/>
            <p:cNvSpPr/>
            <p:nvPr/>
          </p:nvSpPr>
          <p:spPr>
            <a:xfrm>
              <a:off x="5132832" y="3643884"/>
              <a:ext cx="5257800" cy="381000"/>
            </a:xfrm>
            <a:custGeom>
              <a:avLst/>
              <a:gdLst/>
              <a:ahLst/>
              <a:cxnLst/>
              <a:rect l="l" t="t" r="r" b="b"/>
              <a:pathLst>
                <a:path w="5257800" h="381000">
                  <a:moveTo>
                    <a:pt x="76200" y="92964"/>
                  </a:moveTo>
                  <a:lnTo>
                    <a:pt x="69850" y="80264"/>
                  </a:lnTo>
                  <a:lnTo>
                    <a:pt x="38100" y="16764"/>
                  </a:lnTo>
                  <a:lnTo>
                    <a:pt x="0" y="92964"/>
                  </a:lnTo>
                  <a:lnTo>
                    <a:pt x="31750" y="92964"/>
                  </a:lnTo>
                  <a:lnTo>
                    <a:pt x="31750" y="380873"/>
                  </a:lnTo>
                  <a:lnTo>
                    <a:pt x="44450" y="380873"/>
                  </a:lnTo>
                  <a:lnTo>
                    <a:pt x="44450" y="92964"/>
                  </a:lnTo>
                  <a:lnTo>
                    <a:pt x="76200" y="92964"/>
                  </a:lnTo>
                  <a:close/>
                </a:path>
                <a:path w="5257800" h="381000">
                  <a:moveTo>
                    <a:pt x="5257800" y="76200"/>
                  </a:moveTo>
                  <a:lnTo>
                    <a:pt x="5251450" y="63500"/>
                  </a:lnTo>
                  <a:lnTo>
                    <a:pt x="5219700" y="0"/>
                  </a:lnTo>
                  <a:lnTo>
                    <a:pt x="5181600" y="76200"/>
                  </a:lnTo>
                  <a:lnTo>
                    <a:pt x="5213350" y="76200"/>
                  </a:lnTo>
                  <a:lnTo>
                    <a:pt x="5213350" y="379603"/>
                  </a:lnTo>
                  <a:lnTo>
                    <a:pt x="5226050" y="379603"/>
                  </a:lnTo>
                  <a:lnTo>
                    <a:pt x="5226050" y="76200"/>
                  </a:lnTo>
                  <a:lnTo>
                    <a:pt x="5257800" y="76200"/>
                  </a:lnTo>
                  <a:close/>
                </a:path>
              </a:pathLst>
            </a:custGeom>
            <a:solidFill>
              <a:srgbClr val="5413B4"/>
            </a:solidFill>
          </p:spPr>
          <p:txBody>
            <a:bodyPr wrap="square" lIns="0" tIns="0" rIns="0" bIns="0" rtlCol="0"/>
            <a:lstStyle/>
            <a:p>
              <a:endParaRPr sz="1200"/>
            </a:p>
          </p:txBody>
        </p:sp>
        <p:sp>
          <p:nvSpPr>
            <p:cNvPr id="24" name="object 24"/>
            <p:cNvSpPr/>
            <p:nvPr/>
          </p:nvSpPr>
          <p:spPr>
            <a:xfrm>
              <a:off x="10352532" y="3811524"/>
              <a:ext cx="1003300" cy="284480"/>
            </a:xfrm>
            <a:custGeom>
              <a:avLst/>
              <a:gdLst/>
              <a:ahLst/>
              <a:cxnLst/>
              <a:rect l="l" t="t" r="r" b="b"/>
              <a:pathLst>
                <a:path w="1003300" h="284479">
                  <a:moveTo>
                    <a:pt x="0" y="0"/>
                  </a:moveTo>
                  <a:lnTo>
                    <a:pt x="0" y="284480"/>
                  </a:lnTo>
                </a:path>
                <a:path w="1003300" h="284479">
                  <a:moveTo>
                    <a:pt x="1002792" y="0"/>
                  </a:moveTo>
                  <a:lnTo>
                    <a:pt x="1002792" y="284480"/>
                  </a:lnTo>
                </a:path>
              </a:pathLst>
            </a:custGeom>
            <a:ln w="6350">
              <a:solidFill>
                <a:srgbClr val="5413B4"/>
              </a:solidFill>
            </a:ln>
          </p:spPr>
          <p:txBody>
            <a:bodyPr wrap="square" lIns="0" tIns="0" rIns="0" bIns="0" rtlCol="0"/>
            <a:lstStyle/>
            <a:p>
              <a:endParaRPr sz="1200"/>
            </a:p>
          </p:txBody>
        </p:sp>
      </p:grpSp>
      <p:sp>
        <p:nvSpPr>
          <p:cNvPr id="25" name="object 25"/>
          <p:cNvSpPr txBox="1"/>
          <p:nvPr/>
        </p:nvSpPr>
        <p:spPr>
          <a:xfrm>
            <a:off x="7291007" y="3077908"/>
            <a:ext cx="708183" cy="390972"/>
          </a:xfrm>
          <a:prstGeom prst="rect">
            <a:avLst/>
          </a:prstGeom>
        </p:spPr>
        <p:txBody>
          <a:bodyPr vert="horz" wrap="square" lIns="0" tIns="10001" rIns="0" bIns="0" rtlCol="0">
            <a:spAutoFit/>
          </a:bodyPr>
          <a:lstStyle/>
          <a:p>
            <a:pPr marL="9525" marR="262890">
              <a:spcBef>
                <a:spcPts val="79"/>
              </a:spcBef>
            </a:pPr>
            <a:r>
              <a:rPr sz="825" spc="-8" dirty="0">
                <a:latin typeface="Microsoft Sans Serif"/>
                <a:cs typeface="Microsoft Sans Serif"/>
              </a:rPr>
              <a:t>Geoffrey </a:t>
            </a:r>
            <a:r>
              <a:rPr sz="825" spc="30" dirty="0">
                <a:latin typeface="Microsoft Sans Serif"/>
                <a:cs typeface="Microsoft Sans Serif"/>
              </a:rPr>
              <a:t>Hinton</a:t>
            </a:r>
            <a:endParaRPr sz="825">
              <a:latin typeface="Microsoft Sans Serif"/>
              <a:cs typeface="Microsoft Sans Serif"/>
            </a:endParaRPr>
          </a:p>
          <a:p>
            <a:pPr marL="9525"/>
            <a:r>
              <a:rPr sz="825" dirty="0">
                <a:latin typeface="Microsoft Sans Serif"/>
                <a:cs typeface="Microsoft Sans Serif"/>
              </a:rPr>
              <a:t>leaves</a:t>
            </a:r>
            <a:r>
              <a:rPr sz="825" spc="-19" dirty="0">
                <a:latin typeface="Microsoft Sans Serif"/>
                <a:cs typeface="Microsoft Sans Serif"/>
              </a:rPr>
              <a:t> </a:t>
            </a:r>
            <a:r>
              <a:rPr sz="825" spc="-8" dirty="0">
                <a:latin typeface="Microsoft Sans Serif"/>
                <a:cs typeface="Microsoft Sans Serif"/>
              </a:rPr>
              <a:t>Google</a:t>
            </a:r>
            <a:endParaRPr sz="825">
              <a:latin typeface="Microsoft Sans Serif"/>
              <a:cs typeface="Microsoft Sans Serif"/>
            </a:endParaRPr>
          </a:p>
        </p:txBody>
      </p:sp>
      <p:sp>
        <p:nvSpPr>
          <p:cNvPr id="26" name="object 26"/>
          <p:cNvSpPr txBox="1"/>
          <p:nvPr/>
        </p:nvSpPr>
        <p:spPr>
          <a:xfrm>
            <a:off x="8333899" y="3892449"/>
            <a:ext cx="248603" cy="131350"/>
          </a:xfrm>
          <a:prstGeom prst="rect">
            <a:avLst/>
          </a:prstGeom>
        </p:spPr>
        <p:txBody>
          <a:bodyPr vert="horz" wrap="square" lIns="0" tIns="10001" rIns="0" bIns="0" rtlCol="0">
            <a:spAutoFit/>
          </a:bodyPr>
          <a:lstStyle/>
          <a:p>
            <a:pPr marL="9525">
              <a:spcBef>
                <a:spcPts val="79"/>
              </a:spcBef>
            </a:pPr>
            <a:r>
              <a:rPr sz="788" spc="-15" dirty="0">
                <a:solidFill>
                  <a:srgbClr val="6F2F9F"/>
                </a:solidFill>
                <a:latin typeface="Microsoft Sans Serif"/>
                <a:cs typeface="Microsoft Sans Serif"/>
              </a:rPr>
              <a:t>June</a:t>
            </a:r>
            <a:endParaRPr sz="788">
              <a:latin typeface="Microsoft Sans Serif"/>
              <a:cs typeface="Microsoft Sans Serif"/>
            </a:endParaRPr>
          </a:p>
        </p:txBody>
      </p:sp>
      <p:sp>
        <p:nvSpPr>
          <p:cNvPr id="27" name="object 27"/>
          <p:cNvSpPr/>
          <p:nvPr/>
        </p:nvSpPr>
        <p:spPr>
          <a:xfrm>
            <a:off x="7954232" y="3736466"/>
            <a:ext cx="57150" cy="371475"/>
          </a:xfrm>
          <a:custGeom>
            <a:avLst/>
            <a:gdLst/>
            <a:ahLst/>
            <a:cxnLst/>
            <a:rect l="l" t="t" r="r" b="b"/>
            <a:pathLst>
              <a:path w="76200" h="495300">
                <a:moveTo>
                  <a:pt x="31824" y="418993"/>
                </a:moveTo>
                <a:lnTo>
                  <a:pt x="0" y="419100"/>
                </a:lnTo>
                <a:lnTo>
                  <a:pt x="38480" y="495173"/>
                </a:lnTo>
                <a:lnTo>
                  <a:pt x="69861" y="431673"/>
                </a:lnTo>
                <a:lnTo>
                  <a:pt x="31876" y="431673"/>
                </a:lnTo>
                <a:lnTo>
                  <a:pt x="31824" y="418993"/>
                </a:lnTo>
                <a:close/>
              </a:path>
              <a:path w="76200" h="495300">
                <a:moveTo>
                  <a:pt x="44524" y="418951"/>
                </a:moveTo>
                <a:lnTo>
                  <a:pt x="31824" y="418993"/>
                </a:lnTo>
                <a:lnTo>
                  <a:pt x="31876" y="431673"/>
                </a:lnTo>
                <a:lnTo>
                  <a:pt x="44576" y="431673"/>
                </a:lnTo>
                <a:lnTo>
                  <a:pt x="44524" y="418951"/>
                </a:lnTo>
                <a:close/>
              </a:path>
              <a:path w="76200" h="495300">
                <a:moveTo>
                  <a:pt x="76200" y="418846"/>
                </a:moveTo>
                <a:lnTo>
                  <a:pt x="44524" y="418951"/>
                </a:lnTo>
                <a:lnTo>
                  <a:pt x="44576" y="431673"/>
                </a:lnTo>
                <a:lnTo>
                  <a:pt x="69861" y="431673"/>
                </a:lnTo>
                <a:lnTo>
                  <a:pt x="76200" y="418846"/>
                </a:lnTo>
                <a:close/>
              </a:path>
              <a:path w="76200" h="495300">
                <a:moveTo>
                  <a:pt x="42799" y="0"/>
                </a:moveTo>
                <a:lnTo>
                  <a:pt x="30099" y="0"/>
                </a:lnTo>
                <a:lnTo>
                  <a:pt x="31824" y="418993"/>
                </a:lnTo>
                <a:lnTo>
                  <a:pt x="44524" y="418951"/>
                </a:lnTo>
                <a:lnTo>
                  <a:pt x="42799" y="0"/>
                </a:lnTo>
                <a:close/>
              </a:path>
            </a:pathLst>
          </a:custGeom>
          <a:solidFill>
            <a:srgbClr val="5413B4"/>
          </a:solidFill>
        </p:spPr>
        <p:txBody>
          <a:bodyPr wrap="square" lIns="0" tIns="0" rIns="0" bIns="0" rtlCol="0"/>
          <a:lstStyle/>
          <a:p>
            <a:endParaRPr sz="1200"/>
          </a:p>
        </p:txBody>
      </p:sp>
      <p:sp>
        <p:nvSpPr>
          <p:cNvPr id="28" name="object 28"/>
          <p:cNvSpPr txBox="1"/>
          <p:nvPr/>
        </p:nvSpPr>
        <p:spPr>
          <a:xfrm>
            <a:off x="7760780" y="4125182"/>
            <a:ext cx="566261" cy="263534"/>
          </a:xfrm>
          <a:prstGeom prst="rect">
            <a:avLst/>
          </a:prstGeom>
        </p:spPr>
        <p:txBody>
          <a:bodyPr vert="horz" wrap="square" lIns="0" tIns="9525" rIns="0" bIns="0" rtlCol="0">
            <a:spAutoFit/>
          </a:bodyPr>
          <a:lstStyle/>
          <a:p>
            <a:pPr marL="28575" marR="22860">
              <a:spcBef>
                <a:spcPts val="75"/>
              </a:spcBef>
            </a:pPr>
            <a:r>
              <a:rPr sz="825" dirty="0">
                <a:latin typeface="Microsoft Sans Serif"/>
                <a:cs typeface="Microsoft Sans Serif"/>
              </a:rPr>
              <a:t>1</a:t>
            </a:r>
            <a:r>
              <a:rPr sz="788" baseline="27777" dirty="0">
                <a:latin typeface="Microsoft Sans Serif"/>
                <a:cs typeface="Microsoft Sans Serif"/>
              </a:rPr>
              <a:t>st</a:t>
            </a:r>
            <a:r>
              <a:rPr sz="788" spc="118" baseline="27777" dirty="0">
                <a:latin typeface="Microsoft Sans Serif"/>
                <a:cs typeface="Microsoft Sans Serif"/>
              </a:rPr>
              <a:t> </a:t>
            </a:r>
            <a:r>
              <a:rPr sz="825" spc="38" dirty="0">
                <a:latin typeface="Microsoft Sans Serif"/>
                <a:cs typeface="Microsoft Sans Serif"/>
              </a:rPr>
              <a:t>vote</a:t>
            </a:r>
            <a:r>
              <a:rPr sz="825" spc="-15" dirty="0">
                <a:latin typeface="Microsoft Sans Serif"/>
                <a:cs typeface="Microsoft Sans Serif"/>
              </a:rPr>
              <a:t> </a:t>
            </a:r>
            <a:r>
              <a:rPr sz="825" spc="-19" dirty="0">
                <a:latin typeface="Microsoft Sans Serif"/>
                <a:cs typeface="Microsoft Sans Serif"/>
              </a:rPr>
              <a:t>on </a:t>
            </a:r>
            <a:r>
              <a:rPr sz="825" spc="-8" dirty="0">
                <a:latin typeface="Microsoft Sans Serif"/>
                <a:cs typeface="Microsoft Sans Serif"/>
              </a:rPr>
              <a:t>EU</a:t>
            </a:r>
            <a:r>
              <a:rPr sz="825" spc="-41" dirty="0">
                <a:latin typeface="Microsoft Sans Serif"/>
                <a:cs typeface="Microsoft Sans Serif"/>
              </a:rPr>
              <a:t> </a:t>
            </a:r>
            <a:r>
              <a:rPr sz="825" dirty="0">
                <a:latin typeface="Microsoft Sans Serif"/>
                <a:cs typeface="Microsoft Sans Serif"/>
              </a:rPr>
              <a:t>AI</a:t>
            </a:r>
            <a:r>
              <a:rPr sz="825" spc="-34" dirty="0">
                <a:latin typeface="Microsoft Sans Serif"/>
                <a:cs typeface="Microsoft Sans Serif"/>
              </a:rPr>
              <a:t> </a:t>
            </a:r>
            <a:r>
              <a:rPr sz="825" spc="30" dirty="0">
                <a:latin typeface="Microsoft Sans Serif"/>
                <a:cs typeface="Microsoft Sans Serif"/>
              </a:rPr>
              <a:t>Act</a:t>
            </a:r>
            <a:endParaRPr sz="825">
              <a:latin typeface="Microsoft Sans Serif"/>
              <a:cs typeface="Microsoft Sans Serif"/>
            </a:endParaRPr>
          </a:p>
        </p:txBody>
      </p:sp>
      <p:sp>
        <p:nvSpPr>
          <p:cNvPr id="29" name="object 29"/>
          <p:cNvSpPr/>
          <p:nvPr/>
        </p:nvSpPr>
        <p:spPr>
          <a:xfrm>
            <a:off x="8245601" y="3602735"/>
            <a:ext cx="57150" cy="273368"/>
          </a:xfrm>
          <a:custGeom>
            <a:avLst/>
            <a:gdLst/>
            <a:ahLst/>
            <a:cxnLst/>
            <a:rect l="l" t="t" r="r" b="b"/>
            <a:pathLst>
              <a:path w="76200" h="364489">
                <a:moveTo>
                  <a:pt x="44450" y="63500"/>
                </a:moveTo>
                <a:lnTo>
                  <a:pt x="31750" y="63500"/>
                </a:lnTo>
                <a:lnTo>
                  <a:pt x="31750" y="364108"/>
                </a:lnTo>
                <a:lnTo>
                  <a:pt x="44450" y="364108"/>
                </a:lnTo>
                <a:lnTo>
                  <a:pt x="44450" y="63500"/>
                </a:lnTo>
                <a:close/>
              </a:path>
              <a:path w="76200" h="364489">
                <a:moveTo>
                  <a:pt x="38100" y="0"/>
                </a:moveTo>
                <a:lnTo>
                  <a:pt x="0" y="76200"/>
                </a:lnTo>
                <a:lnTo>
                  <a:pt x="31750" y="76200"/>
                </a:lnTo>
                <a:lnTo>
                  <a:pt x="31750" y="63500"/>
                </a:lnTo>
                <a:lnTo>
                  <a:pt x="69850" y="63500"/>
                </a:lnTo>
                <a:lnTo>
                  <a:pt x="38100" y="0"/>
                </a:lnTo>
                <a:close/>
              </a:path>
              <a:path w="76200" h="364489">
                <a:moveTo>
                  <a:pt x="69850" y="63500"/>
                </a:moveTo>
                <a:lnTo>
                  <a:pt x="44450" y="63500"/>
                </a:lnTo>
                <a:lnTo>
                  <a:pt x="44450" y="76200"/>
                </a:lnTo>
                <a:lnTo>
                  <a:pt x="76200" y="76200"/>
                </a:lnTo>
                <a:lnTo>
                  <a:pt x="69850" y="63500"/>
                </a:lnTo>
                <a:close/>
              </a:path>
            </a:pathLst>
          </a:custGeom>
          <a:solidFill>
            <a:srgbClr val="5413B4"/>
          </a:solidFill>
        </p:spPr>
        <p:txBody>
          <a:bodyPr wrap="square" lIns="0" tIns="0" rIns="0" bIns="0" rtlCol="0"/>
          <a:lstStyle/>
          <a:p>
            <a:endParaRPr sz="1200"/>
          </a:p>
        </p:txBody>
      </p:sp>
      <p:sp>
        <p:nvSpPr>
          <p:cNvPr id="30" name="object 30"/>
          <p:cNvSpPr txBox="1"/>
          <p:nvPr/>
        </p:nvSpPr>
        <p:spPr>
          <a:xfrm>
            <a:off x="8134540" y="3244844"/>
            <a:ext cx="776288" cy="264014"/>
          </a:xfrm>
          <a:prstGeom prst="rect">
            <a:avLst/>
          </a:prstGeom>
        </p:spPr>
        <p:txBody>
          <a:bodyPr vert="horz" wrap="square" lIns="0" tIns="10001" rIns="0" bIns="0" rtlCol="0">
            <a:spAutoFit/>
          </a:bodyPr>
          <a:lstStyle/>
          <a:p>
            <a:pPr marL="9525">
              <a:spcBef>
                <a:spcPts val="79"/>
              </a:spcBef>
            </a:pPr>
            <a:r>
              <a:rPr sz="825" spc="-8" dirty="0">
                <a:latin typeface="Microsoft Sans Serif"/>
                <a:cs typeface="Microsoft Sans Serif"/>
              </a:rPr>
              <a:t>Sam</a:t>
            </a:r>
            <a:r>
              <a:rPr sz="825" spc="-41" dirty="0">
                <a:latin typeface="Microsoft Sans Serif"/>
                <a:cs typeface="Microsoft Sans Serif"/>
              </a:rPr>
              <a:t> </a:t>
            </a:r>
            <a:r>
              <a:rPr sz="825" spc="34" dirty="0">
                <a:latin typeface="Microsoft Sans Serif"/>
                <a:cs typeface="Microsoft Sans Serif"/>
              </a:rPr>
              <a:t>Altman</a:t>
            </a:r>
            <a:endParaRPr sz="825">
              <a:latin typeface="Microsoft Sans Serif"/>
              <a:cs typeface="Microsoft Sans Serif"/>
            </a:endParaRPr>
          </a:p>
          <a:p>
            <a:pPr marL="9525"/>
            <a:r>
              <a:rPr sz="825" dirty="0">
                <a:latin typeface="Microsoft Sans Serif"/>
                <a:cs typeface="Microsoft Sans Serif"/>
              </a:rPr>
              <a:t>Senate</a:t>
            </a:r>
            <a:r>
              <a:rPr sz="825" spc="23" dirty="0">
                <a:latin typeface="Microsoft Sans Serif"/>
                <a:cs typeface="Microsoft Sans Serif"/>
              </a:rPr>
              <a:t> </a:t>
            </a:r>
            <a:r>
              <a:rPr sz="825" spc="-8" dirty="0">
                <a:latin typeface="Microsoft Sans Serif"/>
                <a:cs typeface="Microsoft Sans Serif"/>
              </a:rPr>
              <a:t>Hearing</a:t>
            </a:r>
            <a:endParaRPr sz="825">
              <a:latin typeface="Microsoft Sans Serif"/>
              <a:cs typeface="Microsoft Sans Serif"/>
            </a:endParaRPr>
          </a:p>
        </p:txBody>
      </p:sp>
      <p:grpSp>
        <p:nvGrpSpPr>
          <p:cNvPr id="31" name="object 31"/>
          <p:cNvGrpSpPr/>
          <p:nvPr/>
        </p:nvGrpSpPr>
        <p:grpSpPr>
          <a:xfrm>
            <a:off x="341757" y="1695068"/>
            <a:ext cx="2965133" cy="4261485"/>
            <a:chOff x="455676" y="1117090"/>
            <a:chExt cx="3953510" cy="5681980"/>
          </a:xfrm>
        </p:grpSpPr>
        <p:pic>
          <p:nvPicPr>
            <p:cNvPr id="32" name="object 32"/>
            <p:cNvPicPr/>
            <p:nvPr/>
          </p:nvPicPr>
          <p:blipFill>
            <a:blip r:embed="rId2" cstate="print"/>
            <a:stretch>
              <a:fillRect/>
            </a:stretch>
          </p:blipFill>
          <p:spPr>
            <a:xfrm>
              <a:off x="455676" y="1117090"/>
              <a:ext cx="3953255" cy="5681470"/>
            </a:xfrm>
            <a:prstGeom prst="rect">
              <a:avLst/>
            </a:prstGeom>
          </p:spPr>
        </p:pic>
        <p:pic>
          <p:nvPicPr>
            <p:cNvPr id="33" name="object 33"/>
            <p:cNvPicPr/>
            <p:nvPr/>
          </p:nvPicPr>
          <p:blipFill>
            <a:blip r:embed="rId3" cstate="print"/>
            <a:stretch>
              <a:fillRect/>
            </a:stretch>
          </p:blipFill>
          <p:spPr>
            <a:xfrm>
              <a:off x="913102" y="2909617"/>
              <a:ext cx="1196240" cy="817705"/>
            </a:xfrm>
            <a:prstGeom prst="rect">
              <a:avLst/>
            </a:prstGeom>
          </p:spPr>
        </p:pic>
        <p:sp>
          <p:nvSpPr>
            <p:cNvPr id="34" name="object 34"/>
            <p:cNvSpPr/>
            <p:nvPr/>
          </p:nvSpPr>
          <p:spPr>
            <a:xfrm>
              <a:off x="1559559" y="4699000"/>
              <a:ext cx="1212850" cy="401320"/>
            </a:xfrm>
            <a:custGeom>
              <a:avLst/>
              <a:gdLst/>
              <a:ahLst/>
              <a:cxnLst/>
              <a:rect l="l" t="t" r="r" b="b"/>
              <a:pathLst>
                <a:path w="1212850" h="401320">
                  <a:moveTo>
                    <a:pt x="33909" y="0"/>
                  </a:moveTo>
                  <a:lnTo>
                    <a:pt x="0" y="156463"/>
                  </a:lnTo>
                  <a:lnTo>
                    <a:pt x="76200" y="172974"/>
                  </a:lnTo>
                  <a:lnTo>
                    <a:pt x="84462" y="174351"/>
                  </a:lnTo>
                  <a:lnTo>
                    <a:pt x="92297" y="174847"/>
                  </a:lnTo>
                  <a:lnTo>
                    <a:pt x="99702" y="174438"/>
                  </a:lnTo>
                  <a:lnTo>
                    <a:pt x="134747" y="154686"/>
                  </a:lnTo>
                  <a:lnTo>
                    <a:pt x="138716" y="146685"/>
                  </a:lnTo>
                  <a:lnTo>
                    <a:pt x="85471" y="146685"/>
                  </a:lnTo>
                  <a:lnTo>
                    <a:pt x="77597" y="144906"/>
                  </a:lnTo>
                  <a:lnTo>
                    <a:pt x="39751" y="136779"/>
                  </a:lnTo>
                  <a:lnTo>
                    <a:pt x="48514" y="96774"/>
                  </a:lnTo>
                  <a:lnTo>
                    <a:pt x="118075" y="96774"/>
                  </a:lnTo>
                  <a:lnTo>
                    <a:pt x="112522" y="93852"/>
                  </a:lnTo>
                  <a:lnTo>
                    <a:pt x="144668" y="79375"/>
                  </a:lnTo>
                  <a:lnTo>
                    <a:pt x="96647" y="79375"/>
                  </a:lnTo>
                  <a:lnTo>
                    <a:pt x="54228" y="70231"/>
                  </a:lnTo>
                  <a:lnTo>
                    <a:pt x="61976" y="34417"/>
                  </a:lnTo>
                  <a:lnTo>
                    <a:pt x="142658" y="34417"/>
                  </a:lnTo>
                  <a:lnTo>
                    <a:pt x="141732" y="33147"/>
                  </a:lnTo>
                  <a:lnTo>
                    <a:pt x="108331" y="16129"/>
                  </a:lnTo>
                  <a:lnTo>
                    <a:pt x="33909" y="0"/>
                  </a:lnTo>
                  <a:close/>
                </a:path>
                <a:path w="1212850" h="401320">
                  <a:moveTo>
                    <a:pt x="118075" y="96774"/>
                  </a:moveTo>
                  <a:lnTo>
                    <a:pt x="48514" y="96774"/>
                  </a:lnTo>
                  <a:lnTo>
                    <a:pt x="86233" y="104901"/>
                  </a:lnTo>
                  <a:lnTo>
                    <a:pt x="94107" y="106680"/>
                  </a:lnTo>
                  <a:lnTo>
                    <a:pt x="99695" y="109981"/>
                  </a:lnTo>
                  <a:lnTo>
                    <a:pt x="102870" y="114935"/>
                  </a:lnTo>
                  <a:lnTo>
                    <a:pt x="106172" y="119761"/>
                  </a:lnTo>
                  <a:lnTo>
                    <a:pt x="107188" y="124841"/>
                  </a:lnTo>
                  <a:lnTo>
                    <a:pt x="106045" y="130048"/>
                  </a:lnTo>
                  <a:lnTo>
                    <a:pt x="104775" y="136017"/>
                  </a:lnTo>
                  <a:lnTo>
                    <a:pt x="101600" y="140462"/>
                  </a:lnTo>
                  <a:lnTo>
                    <a:pt x="96773" y="143256"/>
                  </a:lnTo>
                  <a:lnTo>
                    <a:pt x="91821" y="146050"/>
                  </a:lnTo>
                  <a:lnTo>
                    <a:pt x="85471" y="146685"/>
                  </a:lnTo>
                  <a:lnTo>
                    <a:pt x="138716" y="146685"/>
                  </a:lnTo>
                  <a:lnTo>
                    <a:pt x="140334" y="138937"/>
                  </a:lnTo>
                  <a:lnTo>
                    <a:pt x="141164" y="132415"/>
                  </a:lnTo>
                  <a:lnTo>
                    <a:pt x="140779" y="125999"/>
                  </a:lnTo>
                  <a:lnTo>
                    <a:pt x="120304" y="97946"/>
                  </a:lnTo>
                  <a:lnTo>
                    <a:pt x="118075" y="96774"/>
                  </a:lnTo>
                  <a:close/>
                </a:path>
                <a:path w="1212850" h="401320">
                  <a:moveTo>
                    <a:pt x="142658" y="34417"/>
                  </a:moveTo>
                  <a:lnTo>
                    <a:pt x="61976" y="34417"/>
                  </a:lnTo>
                  <a:lnTo>
                    <a:pt x="96901" y="42037"/>
                  </a:lnTo>
                  <a:lnTo>
                    <a:pt x="104266" y="43561"/>
                  </a:lnTo>
                  <a:lnTo>
                    <a:pt x="109347" y="46355"/>
                  </a:lnTo>
                  <a:lnTo>
                    <a:pt x="111759" y="50292"/>
                  </a:lnTo>
                  <a:lnTo>
                    <a:pt x="114300" y="54101"/>
                  </a:lnTo>
                  <a:lnTo>
                    <a:pt x="114934" y="58674"/>
                  </a:lnTo>
                  <a:lnTo>
                    <a:pt x="113791" y="63881"/>
                  </a:lnTo>
                  <a:lnTo>
                    <a:pt x="112776" y="68706"/>
                  </a:lnTo>
                  <a:lnTo>
                    <a:pt x="110363" y="72643"/>
                  </a:lnTo>
                  <a:lnTo>
                    <a:pt x="102489" y="78739"/>
                  </a:lnTo>
                  <a:lnTo>
                    <a:pt x="96647" y="79375"/>
                  </a:lnTo>
                  <a:lnTo>
                    <a:pt x="144668" y="79375"/>
                  </a:lnTo>
                  <a:lnTo>
                    <a:pt x="148082" y="74041"/>
                  </a:lnTo>
                  <a:lnTo>
                    <a:pt x="149859" y="66293"/>
                  </a:lnTo>
                  <a:lnTo>
                    <a:pt x="151257" y="59562"/>
                  </a:lnTo>
                  <a:lnTo>
                    <a:pt x="150876" y="52705"/>
                  </a:lnTo>
                  <a:lnTo>
                    <a:pt x="148463" y="45974"/>
                  </a:lnTo>
                  <a:lnTo>
                    <a:pt x="146177" y="39243"/>
                  </a:lnTo>
                  <a:lnTo>
                    <a:pt x="142658" y="34417"/>
                  </a:lnTo>
                  <a:close/>
                </a:path>
                <a:path w="1212850" h="401320">
                  <a:moveTo>
                    <a:pt x="200025" y="26669"/>
                  </a:moveTo>
                  <a:lnTo>
                    <a:pt x="178942" y="48768"/>
                  </a:lnTo>
                  <a:lnTo>
                    <a:pt x="179959" y="53975"/>
                  </a:lnTo>
                  <a:lnTo>
                    <a:pt x="183388" y="58547"/>
                  </a:lnTo>
                  <a:lnTo>
                    <a:pt x="186944" y="63118"/>
                  </a:lnTo>
                  <a:lnTo>
                    <a:pt x="191515" y="66039"/>
                  </a:lnTo>
                  <a:lnTo>
                    <a:pt x="203327" y="68580"/>
                  </a:lnTo>
                  <a:lnTo>
                    <a:pt x="208788" y="67818"/>
                  </a:lnTo>
                  <a:lnTo>
                    <a:pt x="224409" y="46227"/>
                  </a:lnTo>
                  <a:lnTo>
                    <a:pt x="223265" y="41148"/>
                  </a:lnTo>
                  <a:lnTo>
                    <a:pt x="219837" y="36702"/>
                  </a:lnTo>
                  <a:lnTo>
                    <a:pt x="216534" y="32131"/>
                  </a:lnTo>
                  <a:lnTo>
                    <a:pt x="211835" y="29337"/>
                  </a:lnTo>
                  <a:lnTo>
                    <a:pt x="205866" y="27939"/>
                  </a:lnTo>
                  <a:lnTo>
                    <a:pt x="200025" y="26669"/>
                  </a:lnTo>
                  <a:close/>
                </a:path>
                <a:path w="1212850" h="401320">
                  <a:moveTo>
                    <a:pt x="177800" y="76454"/>
                  </a:moveTo>
                  <a:lnTo>
                    <a:pt x="153289" y="189611"/>
                  </a:lnTo>
                  <a:lnTo>
                    <a:pt x="186690" y="196976"/>
                  </a:lnTo>
                  <a:lnTo>
                    <a:pt x="211328" y="83693"/>
                  </a:lnTo>
                  <a:lnTo>
                    <a:pt x="177800" y="76454"/>
                  </a:lnTo>
                  <a:close/>
                </a:path>
                <a:path w="1212850" h="401320">
                  <a:moveTo>
                    <a:pt x="338606" y="125602"/>
                  </a:moveTo>
                  <a:lnTo>
                    <a:pt x="284607" y="125602"/>
                  </a:lnTo>
                  <a:lnTo>
                    <a:pt x="290576" y="126873"/>
                  </a:lnTo>
                  <a:lnTo>
                    <a:pt x="296291" y="128016"/>
                  </a:lnTo>
                  <a:lnTo>
                    <a:pt x="300482" y="130682"/>
                  </a:lnTo>
                  <a:lnTo>
                    <a:pt x="303403" y="134747"/>
                  </a:lnTo>
                  <a:lnTo>
                    <a:pt x="306197" y="138811"/>
                  </a:lnTo>
                  <a:lnTo>
                    <a:pt x="306959" y="144525"/>
                  </a:lnTo>
                  <a:lnTo>
                    <a:pt x="305308" y="151764"/>
                  </a:lnTo>
                  <a:lnTo>
                    <a:pt x="290576" y="219456"/>
                  </a:lnTo>
                  <a:lnTo>
                    <a:pt x="324103" y="226822"/>
                  </a:lnTo>
                  <a:lnTo>
                    <a:pt x="339725" y="154812"/>
                  </a:lnTo>
                  <a:lnTo>
                    <a:pt x="341629" y="146304"/>
                  </a:lnTo>
                  <a:lnTo>
                    <a:pt x="341629" y="138430"/>
                  </a:lnTo>
                  <a:lnTo>
                    <a:pt x="339854" y="130682"/>
                  </a:lnTo>
                  <a:lnTo>
                    <a:pt x="338606" y="125602"/>
                  </a:lnTo>
                  <a:close/>
                </a:path>
                <a:path w="1212850" h="401320">
                  <a:moveTo>
                    <a:pt x="240410" y="90043"/>
                  </a:moveTo>
                  <a:lnTo>
                    <a:pt x="215772" y="203200"/>
                  </a:lnTo>
                  <a:lnTo>
                    <a:pt x="249301" y="210566"/>
                  </a:lnTo>
                  <a:lnTo>
                    <a:pt x="265303" y="136779"/>
                  </a:lnTo>
                  <a:lnTo>
                    <a:pt x="268478" y="132587"/>
                  </a:lnTo>
                  <a:lnTo>
                    <a:pt x="273812" y="129539"/>
                  </a:lnTo>
                  <a:lnTo>
                    <a:pt x="279019" y="126492"/>
                  </a:lnTo>
                  <a:lnTo>
                    <a:pt x="284607" y="125602"/>
                  </a:lnTo>
                  <a:lnTo>
                    <a:pt x="338606" y="125602"/>
                  </a:lnTo>
                  <a:lnTo>
                    <a:pt x="338201" y="123951"/>
                  </a:lnTo>
                  <a:lnTo>
                    <a:pt x="335586" y="119125"/>
                  </a:lnTo>
                  <a:lnTo>
                    <a:pt x="267970" y="119125"/>
                  </a:lnTo>
                  <a:lnTo>
                    <a:pt x="272796" y="97027"/>
                  </a:lnTo>
                  <a:lnTo>
                    <a:pt x="240410" y="90043"/>
                  </a:lnTo>
                  <a:close/>
                </a:path>
                <a:path w="1212850" h="401320">
                  <a:moveTo>
                    <a:pt x="301878" y="100964"/>
                  </a:moveTo>
                  <a:lnTo>
                    <a:pt x="294004" y="101600"/>
                  </a:lnTo>
                  <a:lnTo>
                    <a:pt x="286639" y="104648"/>
                  </a:lnTo>
                  <a:lnTo>
                    <a:pt x="279400" y="107568"/>
                  </a:lnTo>
                  <a:lnTo>
                    <a:pt x="273177" y="112394"/>
                  </a:lnTo>
                  <a:lnTo>
                    <a:pt x="267970" y="119125"/>
                  </a:lnTo>
                  <a:lnTo>
                    <a:pt x="335586" y="119125"/>
                  </a:lnTo>
                  <a:lnTo>
                    <a:pt x="310388" y="102869"/>
                  </a:lnTo>
                  <a:lnTo>
                    <a:pt x="301878" y="100964"/>
                  </a:lnTo>
                  <a:close/>
                </a:path>
                <a:path w="1212850" h="401320">
                  <a:moveTo>
                    <a:pt x="360426" y="242316"/>
                  </a:moveTo>
                  <a:lnTo>
                    <a:pt x="342138" y="260857"/>
                  </a:lnTo>
                  <a:lnTo>
                    <a:pt x="346964" y="266700"/>
                  </a:lnTo>
                  <a:lnTo>
                    <a:pt x="353059" y="272033"/>
                  </a:lnTo>
                  <a:lnTo>
                    <a:pt x="396353" y="288788"/>
                  </a:lnTo>
                  <a:lnTo>
                    <a:pt x="405272" y="289512"/>
                  </a:lnTo>
                  <a:lnTo>
                    <a:pt x="413740" y="289307"/>
                  </a:lnTo>
                  <a:lnTo>
                    <a:pt x="452856" y="268138"/>
                  </a:lnTo>
                  <a:lnTo>
                    <a:pt x="456424" y="262127"/>
                  </a:lnTo>
                  <a:lnTo>
                    <a:pt x="406209" y="262127"/>
                  </a:lnTo>
                  <a:lnTo>
                    <a:pt x="399732" y="262080"/>
                  </a:lnTo>
                  <a:lnTo>
                    <a:pt x="392684" y="260985"/>
                  </a:lnTo>
                  <a:lnTo>
                    <a:pt x="385317" y="259461"/>
                  </a:lnTo>
                  <a:lnTo>
                    <a:pt x="379095" y="257048"/>
                  </a:lnTo>
                  <a:lnTo>
                    <a:pt x="373760" y="253619"/>
                  </a:lnTo>
                  <a:lnTo>
                    <a:pt x="368427" y="250317"/>
                  </a:lnTo>
                  <a:lnTo>
                    <a:pt x="363982" y="246633"/>
                  </a:lnTo>
                  <a:lnTo>
                    <a:pt x="360426" y="242316"/>
                  </a:lnTo>
                  <a:close/>
                </a:path>
                <a:path w="1212850" h="401320">
                  <a:moveTo>
                    <a:pt x="467198" y="223519"/>
                  </a:moveTo>
                  <a:lnTo>
                    <a:pt x="434213" y="223519"/>
                  </a:lnTo>
                  <a:lnTo>
                    <a:pt x="430428" y="241300"/>
                  </a:lnTo>
                  <a:lnTo>
                    <a:pt x="428625" y="249300"/>
                  </a:lnTo>
                  <a:lnTo>
                    <a:pt x="424307" y="255650"/>
                  </a:lnTo>
                  <a:lnTo>
                    <a:pt x="417448" y="259080"/>
                  </a:lnTo>
                  <a:lnTo>
                    <a:pt x="412115" y="261127"/>
                  </a:lnTo>
                  <a:lnTo>
                    <a:pt x="406209" y="262127"/>
                  </a:lnTo>
                  <a:lnTo>
                    <a:pt x="456424" y="262127"/>
                  </a:lnTo>
                  <a:lnTo>
                    <a:pt x="456961" y="261223"/>
                  </a:lnTo>
                  <a:lnTo>
                    <a:pt x="460234" y="253331"/>
                  </a:lnTo>
                  <a:lnTo>
                    <a:pt x="462660" y="244475"/>
                  </a:lnTo>
                  <a:lnTo>
                    <a:pt x="467198" y="223519"/>
                  </a:lnTo>
                  <a:close/>
                </a:path>
                <a:path w="1212850" h="401320">
                  <a:moveTo>
                    <a:pt x="409321" y="124332"/>
                  </a:moveTo>
                  <a:lnTo>
                    <a:pt x="370585" y="142875"/>
                  </a:lnTo>
                  <a:lnTo>
                    <a:pt x="355266" y="181149"/>
                  </a:lnTo>
                  <a:lnTo>
                    <a:pt x="354838" y="189483"/>
                  </a:lnTo>
                  <a:lnTo>
                    <a:pt x="355457" y="197342"/>
                  </a:lnTo>
                  <a:lnTo>
                    <a:pt x="377571" y="233933"/>
                  </a:lnTo>
                  <a:lnTo>
                    <a:pt x="401066" y="241300"/>
                  </a:lnTo>
                  <a:lnTo>
                    <a:pt x="408940" y="240792"/>
                  </a:lnTo>
                  <a:lnTo>
                    <a:pt x="416052" y="237870"/>
                  </a:lnTo>
                  <a:lnTo>
                    <a:pt x="423164" y="234823"/>
                  </a:lnTo>
                  <a:lnTo>
                    <a:pt x="429259" y="230124"/>
                  </a:lnTo>
                  <a:lnTo>
                    <a:pt x="434213" y="223519"/>
                  </a:lnTo>
                  <a:lnTo>
                    <a:pt x="467198" y="223519"/>
                  </a:lnTo>
                  <a:lnTo>
                    <a:pt x="468655" y="216788"/>
                  </a:lnTo>
                  <a:lnTo>
                    <a:pt x="415925" y="216788"/>
                  </a:lnTo>
                  <a:lnTo>
                    <a:pt x="409828" y="215392"/>
                  </a:lnTo>
                  <a:lnTo>
                    <a:pt x="388620" y="189230"/>
                  </a:lnTo>
                  <a:lnTo>
                    <a:pt x="390652" y="179705"/>
                  </a:lnTo>
                  <a:lnTo>
                    <a:pt x="415290" y="153416"/>
                  </a:lnTo>
                  <a:lnTo>
                    <a:pt x="447285" y="153416"/>
                  </a:lnTo>
                  <a:lnTo>
                    <a:pt x="445897" y="148208"/>
                  </a:lnTo>
                  <a:lnTo>
                    <a:pt x="442214" y="141731"/>
                  </a:lnTo>
                  <a:lnTo>
                    <a:pt x="437134" y="136525"/>
                  </a:lnTo>
                  <a:lnTo>
                    <a:pt x="431927" y="131318"/>
                  </a:lnTo>
                  <a:lnTo>
                    <a:pt x="425196" y="127762"/>
                  </a:lnTo>
                  <a:lnTo>
                    <a:pt x="409321" y="124332"/>
                  </a:lnTo>
                  <a:close/>
                </a:path>
                <a:path w="1212850" h="401320">
                  <a:moveTo>
                    <a:pt x="447285" y="153416"/>
                  </a:moveTo>
                  <a:lnTo>
                    <a:pt x="415290" y="153416"/>
                  </a:lnTo>
                  <a:lnTo>
                    <a:pt x="422909" y="155067"/>
                  </a:lnTo>
                  <a:lnTo>
                    <a:pt x="429006" y="156463"/>
                  </a:lnTo>
                  <a:lnTo>
                    <a:pt x="434085" y="159385"/>
                  </a:lnTo>
                  <a:lnTo>
                    <a:pt x="442595" y="168910"/>
                  </a:lnTo>
                  <a:lnTo>
                    <a:pt x="443865" y="174751"/>
                  </a:lnTo>
                  <a:lnTo>
                    <a:pt x="438531" y="199136"/>
                  </a:lnTo>
                  <a:lnTo>
                    <a:pt x="437134" y="205994"/>
                  </a:lnTo>
                  <a:lnTo>
                    <a:pt x="433451" y="210819"/>
                  </a:lnTo>
                  <a:lnTo>
                    <a:pt x="427609" y="213487"/>
                  </a:lnTo>
                  <a:lnTo>
                    <a:pt x="421894" y="216026"/>
                  </a:lnTo>
                  <a:lnTo>
                    <a:pt x="415925" y="216788"/>
                  </a:lnTo>
                  <a:lnTo>
                    <a:pt x="468655" y="216788"/>
                  </a:lnTo>
                  <a:lnTo>
                    <a:pt x="481854" y="155829"/>
                  </a:lnTo>
                  <a:lnTo>
                    <a:pt x="447928" y="155829"/>
                  </a:lnTo>
                  <a:lnTo>
                    <a:pt x="447285" y="153416"/>
                  </a:lnTo>
                  <a:close/>
                </a:path>
                <a:path w="1212850" h="401320">
                  <a:moveTo>
                    <a:pt x="452247" y="136017"/>
                  </a:moveTo>
                  <a:lnTo>
                    <a:pt x="447928" y="155829"/>
                  </a:lnTo>
                  <a:lnTo>
                    <a:pt x="481854" y="155829"/>
                  </a:lnTo>
                  <a:lnTo>
                    <a:pt x="484632" y="143001"/>
                  </a:lnTo>
                  <a:lnTo>
                    <a:pt x="452247" y="136017"/>
                  </a:lnTo>
                  <a:close/>
                </a:path>
                <a:path w="1212850" h="401320">
                  <a:moveTo>
                    <a:pt x="662028" y="280162"/>
                  </a:moveTo>
                  <a:lnTo>
                    <a:pt x="627379" y="280162"/>
                  </a:lnTo>
                  <a:lnTo>
                    <a:pt x="635508" y="294386"/>
                  </a:lnTo>
                  <a:lnTo>
                    <a:pt x="675132" y="302894"/>
                  </a:lnTo>
                  <a:lnTo>
                    <a:pt x="662028" y="280162"/>
                  </a:lnTo>
                  <a:close/>
                </a:path>
                <a:path w="1212850" h="401320">
                  <a:moveTo>
                    <a:pt x="611378" y="118363"/>
                  </a:moveTo>
                  <a:lnTo>
                    <a:pt x="602996" y="118363"/>
                  </a:lnTo>
                  <a:lnTo>
                    <a:pt x="587629" y="122174"/>
                  </a:lnTo>
                  <a:lnTo>
                    <a:pt x="564670" y="154431"/>
                  </a:lnTo>
                  <a:lnTo>
                    <a:pt x="564606" y="161670"/>
                  </a:lnTo>
                  <a:lnTo>
                    <a:pt x="565912" y="167131"/>
                  </a:lnTo>
                  <a:lnTo>
                    <a:pt x="567435" y="173100"/>
                  </a:lnTo>
                  <a:lnTo>
                    <a:pt x="570357" y="180086"/>
                  </a:lnTo>
                  <a:lnTo>
                    <a:pt x="574675" y="188087"/>
                  </a:lnTo>
                  <a:lnTo>
                    <a:pt x="565338" y="191013"/>
                  </a:lnTo>
                  <a:lnTo>
                    <a:pt x="534673" y="219285"/>
                  </a:lnTo>
                  <a:lnTo>
                    <a:pt x="531812" y="232267"/>
                  </a:lnTo>
                  <a:lnTo>
                    <a:pt x="531849" y="238744"/>
                  </a:lnTo>
                  <a:lnTo>
                    <a:pt x="550926" y="271780"/>
                  </a:lnTo>
                  <a:lnTo>
                    <a:pt x="593597" y="286385"/>
                  </a:lnTo>
                  <a:lnTo>
                    <a:pt x="601853" y="285750"/>
                  </a:lnTo>
                  <a:lnTo>
                    <a:pt x="608091" y="285037"/>
                  </a:lnTo>
                  <a:lnTo>
                    <a:pt x="614426" y="283860"/>
                  </a:lnTo>
                  <a:lnTo>
                    <a:pt x="620855" y="282231"/>
                  </a:lnTo>
                  <a:lnTo>
                    <a:pt x="627379" y="280162"/>
                  </a:lnTo>
                  <a:lnTo>
                    <a:pt x="662028" y="280162"/>
                  </a:lnTo>
                  <a:lnTo>
                    <a:pt x="654050" y="266319"/>
                  </a:lnTo>
                  <a:lnTo>
                    <a:pt x="660654" y="261619"/>
                  </a:lnTo>
                  <a:lnTo>
                    <a:pt x="664508" y="258159"/>
                  </a:lnTo>
                  <a:lnTo>
                    <a:pt x="599582" y="258159"/>
                  </a:lnTo>
                  <a:lnTo>
                    <a:pt x="592710" y="257944"/>
                  </a:lnTo>
                  <a:lnTo>
                    <a:pt x="585851" y="256920"/>
                  </a:lnTo>
                  <a:lnTo>
                    <a:pt x="579754" y="255524"/>
                  </a:lnTo>
                  <a:lnTo>
                    <a:pt x="574802" y="252475"/>
                  </a:lnTo>
                  <a:lnTo>
                    <a:pt x="570991" y="247523"/>
                  </a:lnTo>
                  <a:lnTo>
                    <a:pt x="567054" y="242697"/>
                  </a:lnTo>
                  <a:lnTo>
                    <a:pt x="565912" y="236981"/>
                  </a:lnTo>
                  <a:lnTo>
                    <a:pt x="567309" y="230631"/>
                  </a:lnTo>
                  <a:lnTo>
                    <a:pt x="568197" y="226441"/>
                  </a:lnTo>
                  <a:lnTo>
                    <a:pt x="587121" y="210185"/>
                  </a:lnTo>
                  <a:lnTo>
                    <a:pt x="621896" y="210185"/>
                  </a:lnTo>
                  <a:lnTo>
                    <a:pt x="617601" y="202692"/>
                  </a:lnTo>
                  <a:lnTo>
                    <a:pt x="652272" y="184276"/>
                  </a:lnTo>
                  <a:lnTo>
                    <a:pt x="654212" y="181101"/>
                  </a:lnTo>
                  <a:lnTo>
                    <a:pt x="605154" y="181101"/>
                  </a:lnTo>
                  <a:lnTo>
                    <a:pt x="601472" y="174244"/>
                  </a:lnTo>
                  <a:lnTo>
                    <a:pt x="597027" y="158114"/>
                  </a:lnTo>
                  <a:lnTo>
                    <a:pt x="597662" y="155194"/>
                  </a:lnTo>
                  <a:lnTo>
                    <a:pt x="610489" y="143891"/>
                  </a:lnTo>
                  <a:lnTo>
                    <a:pt x="654955" y="143891"/>
                  </a:lnTo>
                  <a:lnTo>
                    <a:pt x="653796" y="141097"/>
                  </a:lnTo>
                  <a:lnTo>
                    <a:pt x="649351" y="135381"/>
                  </a:lnTo>
                  <a:lnTo>
                    <a:pt x="643128" y="130556"/>
                  </a:lnTo>
                  <a:lnTo>
                    <a:pt x="636904" y="125602"/>
                  </a:lnTo>
                  <a:lnTo>
                    <a:pt x="629412" y="122300"/>
                  </a:lnTo>
                  <a:lnTo>
                    <a:pt x="620395" y="120268"/>
                  </a:lnTo>
                  <a:lnTo>
                    <a:pt x="611378" y="118363"/>
                  </a:lnTo>
                  <a:close/>
                </a:path>
                <a:path w="1212850" h="401320">
                  <a:moveTo>
                    <a:pt x="621896" y="210185"/>
                  </a:moveTo>
                  <a:lnTo>
                    <a:pt x="587121" y="210185"/>
                  </a:lnTo>
                  <a:lnTo>
                    <a:pt x="613410" y="256158"/>
                  </a:lnTo>
                  <a:lnTo>
                    <a:pt x="606478" y="257563"/>
                  </a:lnTo>
                  <a:lnTo>
                    <a:pt x="599582" y="258159"/>
                  </a:lnTo>
                  <a:lnTo>
                    <a:pt x="664508" y="258159"/>
                  </a:lnTo>
                  <a:lnTo>
                    <a:pt x="666877" y="256031"/>
                  </a:lnTo>
                  <a:lnTo>
                    <a:pt x="672719" y="249427"/>
                  </a:lnTo>
                  <a:lnTo>
                    <a:pt x="676908" y="244282"/>
                  </a:lnTo>
                  <a:lnTo>
                    <a:pt x="678780" y="241681"/>
                  </a:lnTo>
                  <a:lnTo>
                    <a:pt x="639953" y="241681"/>
                  </a:lnTo>
                  <a:lnTo>
                    <a:pt x="621896" y="210185"/>
                  </a:lnTo>
                  <a:close/>
                </a:path>
                <a:path w="1212850" h="401320">
                  <a:moveTo>
                    <a:pt x="663194" y="211200"/>
                  </a:moveTo>
                  <a:lnTo>
                    <a:pt x="639953" y="241681"/>
                  </a:lnTo>
                  <a:lnTo>
                    <a:pt x="678780" y="241681"/>
                  </a:lnTo>
                  <a:lnTo>
                    <a:pt x="680894" y="238744"/>
                  </a:lnTo>
                  <a:lnTo>
                    <a:pt x="684666" y="232800"/>
                  </a:lnTo>
                  <a:lnTo>
                    <a:pt x="688213" y="226441"/>
                  </a:lnTo>
                  <a:lnTo>
                    <a:pt x="663194" y="211200"/>
                  </a:lnTo>
                  <a:close/>
                </a:path>
                <a:path w="1212850" h="401320">
                  <a:moveTo>
                    <a:pt x="654955" y="143891"/>
                  </a:moveTo>
                  <a:lnTo>
                    <a:pt x="610489" y="143891"/>
                  </a:lnTo>
                  <a:lnTo>
                    <a:pt x="619760" y="145923"/>
                  </a:lnTo>
                  <a:lnTo>
                    <a:pt x="623062" y="147955"/>
                  </a:lnTo>
                  <a:lnTo>
                    <a:pt x="624966" y="151256"/>
                  </a:lnTo>
                  <a:lnTo>
                    <a:pt x="626872" y="154431"/>
                  </a:lnTo>
                  <a:lnTo>
                    <a:pt x="627379" y="158242"/>
                  </a:lnTo>
                  <a:lnTo>
                    <a:pt x="605154" y="181101"/>
                  </a:lnTo>
                  <a:lnTo>
                    <a:pt x="654212" y="181101"/>
                  </a:lnTo>
                  <a:lnTo>
                    <a:pt x="656463" y="177419"/>
                  </a:lnTo>
                  <a:lnTo>
                    <a:pt x="658349" y="168910"/>
                  </a:lnTo>
                  <a:lnTo>
                    <a:pt x="659891" y="161670"/>
                  </a:lnTo>
                  <a:lnTo>
                    <a:pt x="659384" y="154431"/>
                  </a:lnTo>
                  <a:lnTo>
                    <a:pt x="656590" y="147827"/>
                  </a:lnTo>
                  <a:lnTo>
                    <a:pt x="654955" y="143891"/>
                  </a:lnTo>
                  <a:close/>
                </a:path>
                <a:path w="1212850" h="401320">
                  <a:moveTo>
                    <a:pt x="884023" y="313308"/>
                  </a:moveTo>
                  <a:lnTo>
                    <a:pt x="848867" y="313308"/>
                  </a:lnTo>
                  <a:lnTo>
                    <a:pt x="843279" y="339470"/>
                  </a:lnTo>
                  <a:lnTo>
                    <a:pt x="876808" y="346710"/>
                  </a:lnTo>
                  <a:lnTo>
                    <a:pt x="884023" y="313308"/>
                  </a:lnTo>
                  <a:close/>
                </a:path>
                <a:path w="1212850" h="401320">
                  <a:moveTo>
                    <a:pt x="823436" y="170513"/>
                  </a:moveTo>
                  <a:lnTo>
                    <a:pt x="784457" y="178433"/>
                  </a:lnTo>
                  <a:lnTo>
                    <a:pt x="754888" y="203962"/>
                  </a:lnTo>
                  <a:lnTo>
                    <a:pt x="739550" y="247552"/>
                  </a:lnTo>
                  <a:lnTo>
                    <a:pt x="738870" y="259064"/>
                  </a:lnTo>
                  <a:lnTo>
                    <a:pt x="739499" y="269980"/>
                  </a:lnTo>
                  <a:lnTo>
                    <a:pt x="754195" y="306488"/>
                  </a:lnTo>
                  <a:lnTo>
                    <a:pt x="794258" y="331088"/>
                  </a:lnTo>
                  <a:lnTo>
                    <a:pt x="810006" y="332628"/>
                  </a:lnTo>
                  <a:lnTo>
                    <a:pt x="817439" y="331856"/>
                  </a:lnTo>
                  <a:lnTo>
                    <a:pt x="848867" y="313308"/>
                  </a:lnTo>
                  <a:lnTo>
                    <a:pt x="884023" y="313308"/>
                  </a:lnTo>
                  <a:lnTo>
                    <a:pt x="885723" y="305435"/>
                  </a:lnTo>
                  <a:lnTo>
                    <a:pt x="816102" y="305435"/>
                  </a:lnTo>
                  <a:lnTo>
                    <a:pt x="809244" y="304038"/>
                  </a:lnTo>
                  <a:lnTo>
                    <a:pt x="778764" y="280924"/>
                  </a:lnTo>
                  <a:lnTo>
                    <a:pt x="775017" y="258714"/>
                  </a:lnTo>
                  <a:lnTo>
                    <a:pt x="775497" y="251180"/>
                  </a:lnTo>
                  <a:lnTo>
                    <a:pt x="794512" y="210312"/>
                  </a:lnTo>
                  <a:lnTo>
                    <a:pt x="825372" y="199898"/>
                  </a:lnTo>
                  <a:lnTo>
                    <a:pt x="887258" y="199898"/>
                  </a:lnTo>
                  <a:lnTo>
                    <a:pt x="881580" y="193734"/>
                  </a:lnTo>
                  <a:lnTo>
                    <a:pt x="840359" y="172719"/>
                  </a:lnTo>
                  <a:lnTo>
                    <a:pt x="831838" y="171217"/>
                  </a:lnTo>
                  <a:lnTo>
                    <a:pt x="823436" y="170513"/>
                  </a:lnTo>
                  <a:close/>
                </a:path>
                <a:path w="1212850" h="401320">
                  <a:moveTo>
                    <a:pt x="823087" y="247142"/>
                  </a:moveTo>
                  <a:lnTo>
                    <a:pt x="817117" y="274574"/>
                  </a:lnTo>
                  <a:lnTo>
                    <a:pt x="854329" y="282701"/>
                  </a:lnTo>
                  <a:lnTo>
                    <a:pt x="852551" y="288036"/>
                  </a:lnTo>
                  <a:lnTo>
                    <a:pt x="822706" y="305435"/>
                  </a:lnTo>
                  <a:lnTo>
                    <a:pt x="885723" y="305435"/>
                  </a:lnTo>
                  <a:lnTo>
                    <a:pt x="894969" y="262636"/>
                  </a:lnTo>
                  <a:lnTo>
                    <a:pt x="823087" y="247142"/>
                  </a:lnTo>
                  <a:close/>
                </a:path>
                <a:path w="1212850" h="401320">
                  <a:moveTo>
                    <a:pt x="887258" y="199898"/>
                  </a:moveTo>
                  <a:lnTo>
                    <a:pt x="825372" y="199898"/>
                  </a:lnTo>
                  <a:lnTo>
                    <a:pt x="842898" y="203707"/>
                  </a:lnTo>
                  <a:lnTo>
                    <a:pt x="850265" y="207010"/>
                  </a:lnTo>
                  <a:lnTo>
                    <a:pt x="872363" y="232282"/>
                  </a:lnTo>
                  <a:lnTo>
                    <a:pt x="898779" y="216916"/>
                  </a:lnTo>
                  <a:lnTo>
                    <a:pt x="893617" y="208299"/>
                  </a:lnTo>
                  <a:lnTo>
                    <a:pt x="887872" y="200564"/>
                  </a:lnTo>
                  <a:lnTo>
                    <a:pt x="887258" y="199898"/>
                  </a:lnTo>
                  <a:close/>
                </a:path>
                <a:path w="1212850" h="401320">
                  <a:moveTo>
                    <a:pt x="939419" y="196595"/>
                  </a:moveTo>
                  <a:lnTo>
                    <a:pt x="905510" y="352932"/>
                  </a:lnTo>
                  <a:lnTo>
                    <a:pt x="939927" y="360425"/>
                  </a:lnTo>
                  <a:lnTo>
                    <a:pt x="951484" y="307213"/>
                  </a:lnTo>
                  <a:lnTo>
                    <a:pt x="1036390" y="307213"/>
                  </a:lnTo>
                  <a:lnTo>
                    <a:pt x="1051165" y="288417"/>
                  </a:lnTo>
                  <a:lnTo>
                    <a:pt x="998601" y="288417"/>
                  </a:lnTo>
                  <a:lnTo>
                    <a:pt x="957453" y="279526"/>
                  </a:lnTo>
                  <a:lnTo>
                    <a:pt x="967866" y="231775"/>
                  </a:lnTo>
                  <a:lnTo>
                    <a:pt x="1046054" y="231775"/>
                  </a:lnTo>
                  <a:lnTo>
                    <a:pt x="1044715" y="230074"/>
                  </a:lnTo>
                  <a:lnTo>
                    <a:pt x="1010412" y="211962"/>
                  </a:lnTo>
                  <a:lnTo>
                    <a:pt x="939419" y="196595"/>
                  </a:lnTo>
                  <a:close/>
                </a:path>
                <a:path w="1212850" h="401320">
                  <a:moveTo>
                    <a:pt x="1036390" y="307213"/>
                  </a:moveTo>
                  <a:lnTo>
                    <a:pt x="951484" y="307213"/>
                  </a:lnTo>
                  <a:lnTo>
                    <a:pt x="988060" y="315213"/>
                  </a:lnTo>
                  <a:lnTo>
                    <a:pt x="996846" y="316642"/>
                  </a:lnTo>
                  <a:lnTo>
                    <a:pt x="1005109" y="317119"/>
                  </a:lnTo>
                  <a:lnTo>
                    <a:pt x="1012848" y="316642"/>
                  </a:lnTo>
                  <a:lnTo>
                    <a:pt x="1020064" y="315213"/>
                  </a:lnTo>
                  <a:lnTo>
                    <a:pt x="1026781" y="312904"/>
                  </a:lnTo>
                  <a:lnTo>
                    <a:pt x="1032843" y="309784"/>
                  </a:lnTo>
                  <a:lnTo>
                    <a:pt x="1036390" y="307213"/>
                  </a:lnTo>
                  <a:close/>
                </a:path>
                <a:path w="1212850" h="401320">
                  <a:moveTo>
                    <a:pt x="1046054" y="231775"/>
                  </a:moveTo>
                  <a:lnTo>
                    <a:pt x="967866" y="231775"/>
                  </a:lnTo>
                  <a:lnTo>
                    <a:pt x="1009015" y="240664"/>
                  </a:lnTo>
                  <a:lnTo>
                    <a:pt x="1014729" y="244220"/>
                  </a:lnTo>
                  <a:lnTo>
                    <a:pt x="1017778" y="249427"/>
                  </a:lnTo>
                  <a:lnTo>
                    <a:pt x="1020826" y="254762"/>
                  </a:lnTo>
                  <a:lnTo>
                    <a:pt x="1021588" y="260985"/>
                  </a:lnTo>
                  <a:lnTo>
                    <a:pt x="1018540" y="275208"/>
                  </a:lnTo>
                  <a:lnTo>
                    <a:pt x="1015238" y="280543"/>
                  </a:lnTo>
                  <a:lnTo>
                    <a:pt x="1005332" y="287655"/>
                  </a:lnTo>
                  <a:lnTo>
                    <a:pt x="998601" y="288417"/>
                  </a:lnTo>
                  <a:lnTo>
                    <a:pt x="1051165" y="288417"/>
                  </a:lnTo>
                  <a:lnTo>
                    <a:pt x="1053373" y="283025"/>
                  </a:lnTo>
                  <a:lnTo>
                    <a:pt x="1055370" y="275717"/>
                  </a:lnTo>
                  <a:lnTo>
                    <a:pt x="1056538" y="268239"/>
                  </a:lnTo>
                  <a:lnTo>
                    <a:pt x="1056809" y="260985"/>
                  </a:lnTo>
                  <a:lnTo>
                    <a:pt x="1056209" y="254142"/>
                  </a:lnTo>
                  <a:lnTo>
                    <a:pt x="1054735" y="247523"/>
                  </a:lnTo>
                  <a:lnTo>
                    <a:pt x="1052284" y="241262"/>
                  </a:lnTo>
                  <a:lnTo>
                    <a:pt x="1048940" y="235442"/>
                  </a:lnTo>
                  <a:lnTo>
                    <a:pt x="1046054" y="231775"/>
                  </a:lnTo>
                  <a:close/>
                </a:path>
                <a:path w="1212850" h="401320">
                  <a:moveTo>
                    <a:pt x="1078230" y="226694"/>
                  </a:moveTo>
                  <a:lnTo>
                    <a:pt x="1072007" y="255269"/>
                  </a:lnTo>
                  <a:lnTo>
                    <a:pt x="1122045" y="266192"/>
                  </a:lnTo>
                  <a:lnTo>
                    <a:pt x="1094359" y="393954"/>
                  </a:lnTo>
                  <a:lnTo>
                    <a:pt x="1128776" y="401319"/>
                  </a:lnTo>
                  <a:lnTo>
                    <a:pt x="1156462" y="273557"/>
                  </a:lnTo>
                  <a:lnTo>
                    <a:pt x="1208878" y="273557"/>
                  </a:lnTo>
                  <a:lnTo>
                    <a:pt x="1212723" y="255905"/>
                  </a:lnTo>
                  <a:lnTo>
                    <a:pt x="1078230" y="226694"/>
                  </a:lnTo>
                  <a:close/>
                </a:path>
                <a:path w="1212850" h="401320">
                  <a:moveTo>
                    <a:pt x="1208878" y="273557"/>
                  </a:moveTo>
                  <a:lnTo>
                    <a:pt x="1156462" y="273557"/>
                  </a:lnTo>
                  <a:lnTo>
                    <a:pt x="1206500" y="284480"/>
                  </a:lnTo>
                  <a:lnTo>
                    <a:pt x="1208878" y="273557"/>
                  </a:lnTo>
                  <a:close/>
                </a:path>
              </a:pathLst>
            </a:custGeom>
            <a:solidFill>
              <a:srgbClr val="FFFFFF"/>
            </a:solidFill>
          </p:spPr>
          <p:txBody>
            <a:bodyPr wrap="square" lIns="0" tIns="0" rIns="0" bIns="0" rtlCol="0"/>
            <a:lstStyle/>
            <a:p>
              <a:endParaRPr sz="1200"/>
            </a:p>
          </p:txBody>
        </p:sp>
        <p:pic>
          <p:nvPicPr>
            <p:cNvPr id="35" name="object 35"/>
            <p:cNvPicPr/>
            <p:nvPr/>
          </p:nvPicPr>
          <p:blipFill>
            <a:blip r:embed="rId4" cstate="print"/>
            <a:stretch>
              <a:fillRect/>
            </a:stretch>
          </p:blipFill>
          <p:spPr>
            <a:xfrm>
              <a:off x="2757043" y="4996434"/>
              <a:ext cx="230505" cy="161671"/>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320B-08EE-8786-6BB3-2914FE5FD1A2}"/>
              </a:ext>
            </a:extLst>
          </p:cNvPr>
          <p:cNvSpPr>
            <a:spLocks noGrp="1"/>
          </p:cNvSpPr>
          <p:nvPr>
            <p:ph type="title"/>
          </p:nvPr>
        </p:nvSpPr>
        <p:spPr/>
        <p:txBody>
          <a:bodyPr/>
          <a:lstStyle/>
          <a:p>
            <a:r>
              <a:rPr lang="en-US" dirty="0"/>
              <a:t>Time Line of LLMs</a:t>
            </a:r>
          </a:p>
        </p:txBody>
      </p:sp>
      <p:pic>
        <p:nvPicPr>
          <p:cNvPr id="5" name="Content Placeholder 4">
            <a:extLst>
              <a:ext uri="{FF2B5EF4-FFF2-40B4-BE49-F238E27FC236}">
                <a16:creationId xmlns:a16="http://schemas.microsoft.com/office/drawing/2014/main" id="{2A18E9FC-54AD-96AA-07C2-ECB2436D4453}"/>
              </a:ext>
            </a:extLst>
          </p:cNvPr>
          <p:cNvPicPr>
            <a:picLocks noGrp="1" noChangeAspect="1"/>
          </p:cNvPicPr>
          <p:nvPr>
            <p:ph idx="1"/>
          </p:nvPr>
        </p:nvPicPr>
        <p:blipFill>
          <a:blip r:embed="rId2"/>
          <a:stretch>
            <a:fillRect/>
          </a:stretch>
        </p:blipFill>
        <p:spPr>
          <a:xfrm>
            <a:off x="457200" y="1359747"/>
            <a:ext cx="8461130" cy="4888653"/>
          </a:xfrm>
        </p:spPr>
      </p:pic>
    </p:spTree>
    <p:extLst>
      <p:ext uri="{BB962C8B-B14F-4D97-AF65-F5344CB8AC3E}">
        <p14:creationId xmlns:p14="http://schemas.microsoft.com/office/powerpoint/2010/main" val="5751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91117" y="474338"/>
            <a:ext cx="2529168" cy="391548"/>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lang="en-US" sz="2471" spc="-13" dirty="0"/>
              <a:t>Previously</a:t>
            </a:r>
            <a:endParaRPr sz="2471" dirty="0"/>
          </a:p>
        </p:txBody>
      </p:sp>
      <p:sp>
        <p:nvSpPr>
          <p:cNvPr id="5" name="object 5"/>
          <p:cNvSpPr txBox="1"/>
          <p:nvPr/>
        </p:nvSpPr>
        <p:spPr>
          <a:xfrm>
            <a:off x="1411940" y="1344706"/>
            <a:ext cx="6817660" cy="4322719"/>
          </a:xfrm>
          <a:prstGeom prst="rect">
            <a:avLst/>
          </a:prstGeom>
        </p:spPr>
        <p:txBody>
          <a:bodyPr vert="horz" wrap="square" lIns="0" tIns="70037" rIns="0" bIns="0" rtlCol="0">
            <a:spAutoFit/>
          </a:bodyPr>
          <a:lstStyle/>
          <a:p>
            <a:pPr marL="410157" indent="-398951">
              <a:spcBef>
                <a:spcPts val="552"/>
              </a:spcBef>
              <a:buAutoNum type="arabicPeriod"/>
              <a:tabLst>
                <a:tab pos="409596" algn="l"/>
                <a:tab pos="410157" algn="l"/>
              </a:tabLst>
            </a:pPr>
            <a:r>
              <a:rPr lang="en-US" sz="2118" spc="-13" dirty="0">
                <a:solidFill>
                  <a:srgbClr val="3333CC"/>
                </a:solidFill>
                <a:latin typeface="Arial"/>
                <a:cs typeface="Arial"/>
              </a:rPr>
              <a:t>Algorithmic complexity – Big O</a:t>
            </a:r>
          </a:p>
          <a:p>
            <a:pPr marL="410157" indent="-398951">
              <a:spcBef>
                <a:spcPts val="552"/>
              </a:spcBef>
              <a:buAutoNum type="arabicPeriod"/>
              <a:tabLst>
                <a:tab pos="409596" algn="l"/>
                <a:tab pos="410157" algn="l"/>
              </a:tabLst>
            </a:pPr>
            <a:r>
              <a:rPr lang="en-US" sz="2118" spc="-13" dirty="0">
                <a:solidFill>
                  <a:srgbClr val="3333CC"/>
                </a:solidFill>
                <a:latin typeface="Arial"/>
                <a:cs typeface="Arial"/>
              </a:rPr>
              <a:t>Principles of machine learning</a:t>
            </a:r>
          </a:p>
          <a:p>
            <a:pPr marL="410157" indent="-398951">
              <a:spcBef>
                <a:spcPts val="552"/>
              </a:spcBef>
              <a:buAutoNum type="arabicPeriod"/>
              <a:tabLst>
                <a:tab pos="409596" algn="l"/>
                <a:tab pos="410157" algn="l"/>
              </a:tabLst>
            </a:pPr>
            <a:r>
              <a:rPr lang="en-US" sz="2118" spc="-13" dirty="0">
                <a:solidFill>
                  <a:srgbClr val="3333CC"/>
                </a:solidFill>
                <a:latin typeface="Arial"/>
                <a:cs typeface="Arial"/>
              </a:rPr>
              <a:t>Deep Feedforward NNs</a:t>
            </a:r>
            <a:endParaRPr sz="2118" dirty="0">
              <a:latin typeface="Arial"/>
              <a:cs typeface="Arial"/>
            </a:endParaRPr>
          </a:p>
          <a:p>
            <a:pPr marL="410157" indent="-398951">
              <a:spcBef>
                <a:spcPts val="468"/>
              </a:spcBef>
              <a:buAutoNum type="arabicPeriod"/>
              <a:tabLst>
                <a:tab pos="409596" algn="l"/>
                <a:tab pos="410157" algn="l"/>
              </a:tabLst>
            </a:pPr>
            <a:r>
              <a:rPr lang="en-US" sz="2118" spc="-13" dirty="0">
                <a:solidFill>
                  <a:srgbClr val="3333CC"/>
                </a:solidFill>
                <a:latin typeface="Arial"/>
                <a:cs typeface="Arial"/>
              </a:rPr>
              <a:t>Regularization</a:t>
            </a:r>
          </a:p>
          <a:p>
            <a:pPr marL="410157" indent="-398951">
              <a:spcBef>
                <a:spcPts val="468"/>
              </a:spcBef>
              <a:buAutoNum type="arabicPeriod"/>
              <a:tabLst>
                <a:tab pos="409596" algn="l"/>
                <a:tab pos="410157" algn="l"/>
              </a:tabLst>
            </a:pPr>
            <a:r>
              <a:rPr lang="en-US" sz="2118" spc="-13" dirty="0">
                <a:solidFill>
                  <a:srgbClr val="3333CC"/>
                </a:solidFill>
                <a:latin typeface="Arial"/>
                <a:cs typeface="Arial"/>
              </a:rPr>
              <a:t>Optimization</a:t>
            </a:r>
          </a:p>
          <a:p>
            <a:pPr marL="410157" indent="-398951">
              <a:spcBef>
                <a:spcPts val="468"/>
              </a:spcBef>
              <a:buAutoNum type="arabicPeriod"/>
              <a:tabLst>
                <a:tab pos="409596" algn="l"/>
                <a:tab pos="410157" algn="l"/>
              </a:tabLst>
            </a:pPr>
            <a:r>
              <a:rPr lang="en-US" sz="2118" spc="-13" dirty="0">
                <a:solidFill>
                  <a:srgbClr val="3333CC"/>
                </a:solidFill>
                <a:latin typeface="Arial"/>
                <a:cs typeface="Arial"/>
              </a:rPr>
              <a:t>Convolutional NNs</a:t>
            </a:r>
          </a:p>
          <a:p>
            <a:pPr marL="410157" indent="-398951">
              <a:spcBef>
                <a:spcPts val="468"/>
              </a:spcBef>
              <a:buFontTx/>
              <a:buAutoNum type="arabicPeriod"/>
              <a:tabLst>
                <a:tab pos="409596" algn="l"/>
                <a:tab pos="410157" algn="l"/>
              </a:tabLst>
            </a:pPr>
            <a:r>
              <a:rPr lang="en-US" sz="2118" spc="-13" dirty="0">
                <a:solidFill>
                  <a:srgbClr val="3333CC"/>
                </a:solidFill>
                <a:latin typeface="Arial"/>
                <a:cs typeface="Arial"/>
              </a:rPr>
              <a:t>Practical methodologies</a:t>
            </a:r>
          </a:p>
          <a:p>
            <a:pPr marL="410157" indent="-398951">
              <a:spcBef>
                <a:spcPts val="468"/>
              </a:spcBef>
              <a:buAutoNum type="arabicPeriod"/>
              <a:tabLst>
                <a:tab pos="409596" algn="l"/>
                <a:tab pos="410157" algn="l"/>
              </a:tabLst>
            </a:pPr>
            <a:r>
              <a:rPr lang="en-US" sz="2118" spc="-13" dirty="0">
                <a:solidFill>
                  <a:srgbClr val="3333CC"/>
                </a:solidFill>
                <a:latin typeface="Arial"/>
                <a:cs typeface="Arial"/>
              </a:rPr>
              <a:t>Recurrent NNs</a:t>
            </a:r>
          </a:p>
          <a:p>
            <a:pPr marL="410157" indent="-398951">
              <a:spcBef>
                <a:spcPts val="468"/>
              </a:spcBef>
              <a:buAutoNum type="arabicPeriod"/>
              <a:tabLst>
                <a:tab pos="409596" algn="l"/>
                <a:tab pos="410157" algn="l"/>
              </a:tabLst>
            </a:pPr>
            <a:r>
              <a:rPr lang="en-US" sz="2118" spc="-13" dirty="0">
                <a:solidFill>
                  <a:srgbClr val="3333CC"/>
                </a:solidFill>
                <a:latin typeface="Arial"/>
                <a:cs typeface="Arial"/>
              </a:rPr>
              <a:t>Autoencoders &amp; GANs</a:t>
            </a:r>
          </a:p>
          <a:p>
            <a:pPr marL="410157" indent="-398951">
              <a:spcBef>
                <a:spcPts val="468"/>
              </a:spcBef>
              <a:buAutoNum type="arabicPeriod"/>
              <a:tabLst>
                <a:tab pos="409596" algn="l"/>
                <a:tab pos="410157" algn="l"/>
              </a:tabLst>
            </a:pPr>
            <a:r>
              <a:rPr lang="en-US" sz="2118" spc="-13" dirty="0">
                <a:solidFill>
                  <a:srgbClr val="3333CC"/>
                </a:solidFill>
                <a:latin typeface="Arial"/>
                <a:cs typeface="Arial"/>
              </a:rPr>
              <a:t>Transformers</a:t>
            </a:r>
          </a:p>
          <a:p>
            <a:pPr marL="410157" indent="-398951">
              <a:spcBef>
                <a:spcPts val="468"/>
              </a:spcBef>
              <a:buAutoNum type="arabicPeriod"/>
              <a:tabLst>
                <a:tab pos="409596" algn="l"/>
                <a:tab pos="410157" algn="l"/>
              </a:tabLst>
            </a:pPr>
            <a:r>
              <a:rPr lang="en-US" sz="2118" spc="-13" dirty="0">
                <a:solidFill>
                  <a:srgbClr val="3333CC"/>
                </a:solidFill>
                <a:latin typeface="Arial"/>
                <a:cs typeface="Arial"/>
              </a:rPr>
              <a:t>Today Large Language (LLMs) &amp; Foundation Models</a:t>
            </a:r>
            <a:endParaRPr sz="2118" dirty="0">
              <a:latin typeface="Arial"/>
              <a:cs typeface="Arial"/>
            </a:endParaRPr>
          </a:p>
        </p:txBody>
      </p:sp>
    </p:spTree>
    <p:extLst>
      <p:ext uri="{BB962C8B-B14F-4D97-AF65-F5344CB8AC3E}">
        <p14:creationId xmlns:p14="http://schemas.microsoft.com/office/powerpoint/2010/main" val="363572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400" y="457200"/>
            <a:ext cx="4493730" cy="432744"/>
          </a:xfrm>
          <a:prstGeom prst="rect">
            <a:avLst/>
          </a:prstGeom>
        </p:spPr>
        <p:txBody>
          <a:bodyPr vert="horz" wrap="square" lIns="0" tIns="5776" rIns="0" bIns="0" numCol="1" rtlCol="0" anchor="ctr" anchorCtr="0" compatLnSpc="1">
            <a:prstTxWarp prst="textNoShape">
              <a:avLst/>
            </a:prstTxWarp>
            <a:spAutoFit/>
          </a:bodyPr>
          <a:lstStyle/>
          <a:p>
            <a:pPr marL="5776">
              <a:spcBef>
                <a:spcPts val="45"/>
              </a:spcBef>
              <a:tabLst>
                <a:tab pos="1398938" algn="l"/>
                <a:tab pos="3702102" algn="l"/>
              </a:tabLst>
            </a:pPr>
            <a:r>
              <a:rPr sz="2800" spc="-284" dirty="0"/>
              <a:t>Languag</a:t>
            </a:r>
            <a:r>
              <a:rPr lang="en-US" sz="2800" spc="-284" dirty="0"/>
              <a:t>e  </a:t>
            </a:r>
            <a:r>
              <a:rPr sz="2800" spc="-155" dirty="0"/>
              <a:t>models:</a:t>
            </a:r>
            <a:r>
              <a:rPr sz="2800" spc="-271" dirty="0"/>
              <a:t> </a:t>
            </a:r>
            <a:r>
              <a:rPr sz="2800" spc="-5" dirty="0"/>
              <a:t>narrow</a:t>
            </a:r>
            <a:r>
              <a:rPr lang="en-US" sz="2800" spc="-5" dirty="0"/>
              <a:t> </a:t>
            </a:r>
            <a:r>
              <a:rPr sz="2800" spc="-257" dirty="0"/>
              <a:t>sense</a:t>
            </a:r>
            <a:endParaRPr sz="2800" dirty="0"/>
          </a:p>
        </p:txBody>
      </p:sp>
      <p:sp>
        <p:nvSpPr>
          <p:cNvPr id="3" name="object 3"/>
          <p:cNvSpPr txBox="1"/>
          <p:nvPr/>
        </p:nvSpPr>
        <p:spPr>
          <a:xfrm>
            <a:off x="998847" y="1524000"/>
            <a:ext cx="6476759" cy="516753"/>
          </a:xfrm>
          <a:prstGeom prst="rect">
            <a:avLst/>
          </a:prstGeom>
        </p:spPr>
        <p:txBody>
          <a:bodyPr vert="horz" wrap="square" lIns="0" tIns="3755" rIns="0" bIns="0" rtlCol="0">
            <a:spAutoFit/>
          </a:bodyPr>
          <a:lstStyle/>
          <a:p>
            <a:pPr marL="237681" marR="8086" indent="-226418">
              <a:lnSpc>
                <a:spcPts val="2001"/>
              </a:lnSpc>
              <a:spcBef>
                <a:spcPts val="30"/>
              </a:spcBef>
              <a:buSzPct val="146774"/>
              <a:buChar char="•"/>
              <a:tabLst>
                <a:tab pos="237970" algn="l"/>
              </a:tabLst>
            </a:pPr>
            <a:r>
              <a:rPr sz="1800" spc="25" dirty="0">
                <a:latin typeface="Cambria"/>
                <a:cs typeface="Cambria"/>
              </a:rPr>
              <a:t>A</a:t>
            </a:r>
            <a:r>
              <a:rPr sz="1800" spc="84" dirty="0">
                <a:latin typeface="Cambria"/>
                <a:cs typeface="Cambria"/>
              </a:rPr>
              <a:t> </a:t>
            </a:r>
            <a:r>
              <a:rPr sz="1800" dirty="0">
                <a:latin typeface="Cambria"/>
                <a:cs typeface="Cambria"/>
              </a:rPr>
              <a:t>probabilistic</a:t>
            </a:r>
            <a:r>
              <a:rPr sz="1800" spc="84" dirty="0">
                <a:latin typeface="Cambria"/>
                <a:cs typeface="Cambria"/>
              </a:rPr>
              <a:t> </a:t>
            </a:r>
            <a:r>
              <a:rPr sz="1800" dirty="0">
                <a:latin typeface="Cambria"/>
                <a:cs typeface="Cambria"/>
              </a:rPr>
              <a:t>model</a:t>
            </a:r>
            <a:r>
              <a:rPr sz="1800" spc="84" dirty="0">
                <a:latin typeface="Cambria"/>
                <a:cs typeface="Cambria"/>
              </a:rPr>
              <a:t> </a:t>
            </a:r>
            <a:r>
              <a:rPr sz="1800" dirty="0">
                <a:latin typeface="Cambria"/>
                <a:cs typeface="Cambria"/>
              </a:rPr>
              <a:t>that</a:t>
            </a:r>
            <a:r>
              <a:rPr sz="1800" spc="84" dirty="0">
                <a:latin typeface="Cambria"/>
                <a:cs typeface="Cambria"/>
              </a:rPr>
              <a:t> </a:t>
            </a:r>
            <a:r>
              <a:rPr sz="1800" dirty="0">
                <a:latin typeface="Cambria"/>
                <a:cs typeface="Cambria"/>
              </a:rPr>
              <a:t>assigns</a:t>
            </a:r>
            <a:r>
              <a:rPr sz="1800" spc="84" dirty="0">
                <a:latin typeface="Cambria"/>
                <a:cs typeface="Cambria"/>
              </a:rPr>
              <a:t> </a:t>
            </a:r>
            <a:r>
              <a:rPr sz="1800" spc="27" dirty="0">
                <a:latin typeface="Cambria"/>
                <a:cs typeface="Cambria"/>
              </a:rPr>
              <a:t>a</a:t>
            </a:r>
            <a:r>
              <a:rPr sz="1800" spc="84" dirty="0">
                <a:latin typeface="Cambria"/>
                <a:cs typeface="Cambria"/>
              </a:rPr>
              <a:t> </a:t>
            </a:r>
            <a:r>
              <a:rPr sz="1800" dirty="0">
                <a:latin typeface="Cambria"/>
                <a:cs typeface="Cambria"/>
              </a:rPr>
              <a:t>probability</a:t>
            </a:r>
            <a:r>
              <a:rPr sz="1800" spc="86" dirty="0">
                <a:latin typeface="Cambria"/>
                <a:cs typeface="Cambria"/>
              </a:rPr>
              <a:t> </a:t>
            </a:r>
            <a:r>
              <a:rPr sz="2000" i="1" spc="-14" dirty="0">
                <a:latin typeface="Times New Roman"/>
                <a:cs typeface="Times New Roman"/>
              </a:rPr>
              <a:t>P</a:t>
            </a:r>
            <a:r>
              <a:rPr sz="2000" spc="-14" dirty="0">
                <a:latin typeface="Heisei Mincho Std W3"/>
                <a:cs typeface="Heisei Mincho Std W3"/>
              </a:rPr>
              <a:t>[</a:t>
            </a:r>
            <a:r>
              <a:rPr sz="2000" i="1" spc="-14" dirty="0">
                <a:latin typeface="Times New Roman"/>
                <a:cs typeface="Times New Roman"/>
              </a:rPr>
              <a:t>w</a:t>
            </a:r>
            <a:r>
              <a:rPr sz="2000" spc="-20" baseline="-20000" dirty="0">
                <a:latin typeface="Heisei Mincho Std W3"/>
                <a:cs typeface="Heisei Mincho Std W3"/>
              </a:rPr>
              <a:t>1</a:t>
            </a:r>
            <a:r>
              <a:rPr sz="2000" spc="-14" dirty="0">
                <a:latin typeface="Heisei Mincho Std W3"/>
                <a:cs typeface="Heisei Mincho Std W3"/>
              </a:rPr>
              <a:t>,</a:t>
            </a:r>
            <a:r>
              <a:rPr sz="2000" spc="-134" dirty="0">
                <a:latin typeface="Heisei Mincho Std W3"/>
                <a:cs typeface="Heisei Mincho Std W3"/>
              </a:rPr>
              <a:t> </a:t>
            </a:r>
            <a:r>
              <a:rPr sz="2000" i="1" spc="-20" dirty="0">
                <a:latin typeface="Times New Roman"/>
                <a:cs typeface="Times New Roman"/>
              </a:rPr>
              <a:t>w</a:t>
            </a:r>
            <a:r>
              <a:rPr sz="2000" spc="-30" baseline="-20000" dirty="0">
                <a:latin typeface="Heisei Mincho Std W3"/>
                <a:cs typeface="Heisei Mincho Std W3"/>
              </a:rPr>
              <a:t>2</a:t>
            </a:r>
            <a:r>
              <a:rPr sz="2000" spc="-20" dirty="0">
                <a:latin typeface="Heisei Mincho Std W3"/>
                <a:cs typeface="Heisei Mincho Std W3"/>
              </a:rPr>
              <a:t>,</a:t>
            </a:r>
            <a:r>
              <a:rPr sz="2000" spc="-134" dirty="0">
                <a:latin typeface="Heisei Mincho Std W3"/>
                <a:cs typeface="Heisei Mincho Std W3"/>
              </a:rPr>
              <a:t> </a:t>
            </a:r>
            <a:r>
              <a:rPr sz="2000" dirty="0">
                <a:latin typeface="Heisei Mincho Std W3"/>
                <a:cs typeface="Heisei Mincho Std W3"/>
              </a:rPr>
              <a:t>…,</a:t>
            </a:r>
            <a:r>
              <a:rPr sz="2000" spc="-134" dirty="0">
                <a:latin typeface="Heisei Mincho Std W3"/>
                <a:cs typeface="Heisei Mincho Std W3"/>
              </a:rPr>
              <a:t> </a:t>
            </a:r>
            <a:r>
              <a:rPr sz="2000" i="1" dirty="0">
                <a:latin typeface="Times New Roman"/>
                <a:cs typeface="Times New Roman"/>
              </a:rPr>
              <a:t>w</a:t>
            </a:r>
            <a:r>
              <a:rPr sz="2000" i="1" baseline="-20000" dirty="0">
                <a:latin typeface="Times New Roman"/>
                <a:cs typeface="Times New Roman"/>
              </a:rPr>
              <a:t>n</a:t>
            </a:r>
            <a:r>
              <a:rPr sz="2000" dirty="0">
                <a:latin typeface="Heisei Mincho Std W3"/>
                <a:cs typeface="Heisei Mincho Std W3"/>
              </a:rPr>
              <a:t>]</a:t>
            </a:r>
            <a:r>
              <a:rPr sz="2000" spc="-9" dirty="0">
                <a:latin typeface="Heisei Mincho Std W3"/>
                <a:cs typeface="Heisei Mincho Std W3"/>
              </a:rPr>
              <a:t> </a:t>
            </a:r>
            <a:r>
              <a:rPr sz="1800" dirty="0">
                <a:latin typeface="Cambria"/>
                <a:cs typeface="Cambria"/>
              </a:rPr>
              <a:t>to</a:t>
            </a:r>
            <a:r>
              <a:rPr sz="1800" spc="84" dirty="0">
                <a:latin typeface="Cambria"/>
                <a:cs typeface="Cambria"/>
              </a:rPr>
              <a:t> </a:t>
            </a:r>
            <a:r>
              <a:rPr sz="1800" dirty="0">
                <a:latin typeface="Cambria"/>
                <a:cs typeface="Cambria"/>
              </a:rPr>
              <a:t>every</a:t>
            </a:r>
            <a:r>
              <a:rPr sz="1800" spc="84" dirty="0">
                <a:latin typeface="Cambria"/>
                <a:cs typeface="Cambria"/>
              </a:rPr>
              <a:t> </a:t>
            </a:r>
            <a:r>
              <a:rPr sz="1800" spc="-5" dirty="0">
                <a:latin typeface="Cambria"/>
                <a:cs typeface="Cambria"/>
              </a:rPr>
              <a:t>finite </a:t>
            </a:r>
            <a:r>
              <a:rPr sz="1800" dirty="0">
                <a:latin typeface="Cambria"/>
                <a:cs typeface="Cambria"/>
              </a:rPr>
              <a:t>sequence</a:t>
            </a:r>
            <a:r>
              <a:rPr sz="1800" spc="109" dirty="0">
                <a:latin typeface="Cambria"/>
                <a:cs typeface="Cambria"/>
              </a:rPr>
              <a:t> </a:t>
            </a:r>
            <a:r>
              <a:rPr sz="2000" i="1" spc="-20" dirty="0">
                <a:latin typeface="Times New Roman"/>
                <a:cs typeface="Times New Roman"/>
              </a:rPr>
              <a:t>w</a:t>
            </a:r>
            <a:r>
              <a:rPr sz="2000" spc="-30" baseline="-20000" dirty="0">
                <a:latin typeface="Heisei Mincho Std W3"/>
                <a:cs typeface="Heisei Mincho Std W3"/>
              </a:rPr>
              <a:t>1</a:t>
            </a:r>
            <a:r>
              <a:rPr sz="2000" spc="-20" dirty="0">
                <a:latin typeface="Heisei Mincho Std W3"/>
                <a:cs typeface="Heisei Mincho Std W3"/>
              </a:rPr>
              <a:t>,</a:t>
            </a:r>
            <a:r>
              <a:rPr sz="2000" spc="-116" dirty="0">
                <a:latin typeface="Heisei Mincho Std W3"/>
                <a:cs typeface="Heisei Mincho Std W3"/>
              </a:rPr>
              <a:t> </a:t>
            </a:r>
            <a:r>
              <a:rPr sz="2000" dirty="0">
                <a:latin typeface="Heisei Mincho Std W3"/>
                <a:cs typeface="Heisei Mincho Std W3"/>
              </a:rPr>
              <a:t>…,</a:t>
            </a:r>
            <a:r>
              <a:rPr sz="2000" spc="-118" dirty="0">
                <a:latin typeface="Heisei Mincho Std W3"/>
                <a:cs typeface="Heisei Mincho Std W3"/>
              </a:rPr>
              <a:t> </a:t>
            </a:r>
            <a:r>
              <a:rPr sz="2000" i="1" dirty="0">
                <a:latin typeface="Times New Roman"/>
                <a:cs typeface="Times New Roman"/>
              </a:rPr>
              <a:t>w</a:t>
            </a:r>
            <a:r>
              <a:rPr sz="2000" i="1" baseline="-20000" dirty="0">
                <a:latin typeface="Times New Roman"/>
                <a:cs typeface="Times New Roman"/>
              </a:rPr>
              <a:t>n</a:t>
            </a:r>
            <a:r>
              <a:rPr sz="2000" i="1" spc="208" baseline="-20000" dirty="0">
                <a:latin typeface="Times New Roman"/>
                <a:cs typeface="Times New Roman"/>
              </a:rPr>
              <a:t> </a:t>
            </a:r>
            <a:r>
              <a:rPr sz="1800" dirty="0">
                <a:latin typeface="Cambria"/>
                <a:cs typeface="Cambria"/>
              </a:rPr>
              <a:t>(grammatical</a:t>
            </a:r>
            <a:r>
              <a:rPr sz="1800" spc="109" dirty="0">
                <a:latin typeface="Cambria"/>
                <a:cs typeface="Cambria"/>
              </a:rPr>
              <a:t> </a:t>
            </a:r>
            <a:r>
              <a:rPr sz="1800" dirty="0">
                <a:latin typeface="Cambria"/>
                <a:cs typeface="Cambria"/>
              </a:rPr>
              <a:t>or</a:t>
            </a:r>
            <a:r>
              <a:rPr sz="1800" spc="109" dirty="0">
                <a:latin typeface="Cambria"/>
                <a:cs typeface="Cambria"/>
              </a:rPr>
              <a:t> </a:t>
            </a:r>
            <a:r>
              <a:rPr sz="1800" spc="-9" dirty="0">
                <a:latin typeface="Cambria"/>
                <a:cs typeface="Cambria"/>
              </a:rPr>
              <a:t>not)</a:t>
            </a:r>
            <a:endParaRPr sz="1800" dirty="0">
              <a:latin typeface="Cambria"/>
              <a:cs typeface="Cambria"/>
            </a:endParaRPr>
          </a:p>
        </p:txBody>
      </p:sp>
      <p:pic>
        <p:nvPicPr>
          <p:cNvPr id="4" name="object 4"/>
          <p:cNvPicPr/>
          <p:nvPr/>
        </p:nvPicPr>
        <p:blipFill>
          <a:blip r:embed="rId2" cstate="print"/>
          <a:stretch>
            <a:fillRect/>
          </a:stretch>
        </p:blipFill>
        <p:spPr>
          <a:xfrm>
            <a:off x="2570996" y="2909573"/>
            <a:ext cx="4699074" cy="2135665"/>
          </a:xfrm>
          <a:prstGeom prst="rect">
            <a:avLst/>
          </a:prstGeom>
        </p:spPr>
      </p:pic>
      <p:sp>
        <p:nvSpPr>
          <p:cNvPr id="6" name="object 6"/>
          <p:cNvSpPr txBox="1">
            <a:spLocks noGrp="1"/>
          </p:cNvSpPr>
          <p:nvPr>
            <p:ph type="sldNum" sz="quarter" idx="7"/>
          </p:nvPr>
        </p:nvSpPr>
        <p:spPr>
          <a:xfrm>
            <a:off x="19111850" y="10600179"/>
            <a:ext cx="345440" cy="297815"/>
          </a:xfrm>
          <a:prstGeom prst="rect">
            <a:avLst/>
          </a:prstGeom>
        </p:spPr>
        <p:txBody>
          <a:bodyPr vert="horz" wrap="square" lIns="0" tIns="0" rIns="0" bIns="0" rtlCol="0">
            <a:spAutoFit/>
          </a:bodyPr>
          <a:lstStyle>
            <a:defPPr>
              <a:defRPr kern="0"/>
            </a:defPPr>
            <a:lvl1pPr>
              <a:defRPr sz="1800" b="0" i="0">
                <a:solidFill>
                  <a:schemeClr val="tx1"/>
                </a:solidFill>
                <a:latin typeface="Arial"/>
                <a:cs typeface="Arial"/>
              </a:defRPr>
            </a:lvl1pPr>
          </a:lstStyle>
          <a:p>
            <a:pPr marL="38100">
              <a:spcBef>
                <a:spcPts val="50"/>
              </a:spcBef>
            </a:pPr>
            <a:fld id="{81D60167-4931-47E6-BA6A-407CBD079E47}" type="slidenum">
              <a:rPr lang="en-US" spc="-25" smtClean="0"/>
              <a:pPr marL="38100">
                <a:spcBef>
                  <a:spcPts val="50"/>
                </a:spcBef>
              </a:pPr>
              <a:t>20</a:t>
            </a:fld>
            <a:endParaRPr spc="-1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8289" y="487723"/>
            <a:ext cx="6212809" cy="559830"/>
          </a:xfrm>
          <a:prstGeom prst="rect">
            <a:avLst/>
          </a:prstGeom>
        </p:spPr>
        <p:txBody>
          <a:bodyPr vert="horz" wrap="square" lIns="0" tIns="5776" rIns="0" bIns="0" numCol="1" rtlCol="0" anchor="ctr" anchorCtr="0" compatLnSpc="1">
            <a:prstTxWarp prst="textNoShape">
              <a:avLst/>
            </a:prstTxWarp>
            <a:spAutoFit/>
          </a:bodyPr>
          <a:lstStyle/>
          <a:p>
            <a:pPr marL="5776" algn="l">
              <a:spcBef>
                <a:spcPts val="45"/>
              </a:spcBef>
              <a:tabLst>
                <a:tab pos="1398938" algn="l"/>
                <a:tab pos="3702102" algn="l"/>
              </a:tabLst>
            </a:pPr>
            <a:r>
              <a:rPr sz="3600" spc="-284" dirty="0"/>
              <a:t>Language</a:t>
            </a:r>
            <a:r>
              <a:rPr lang="en-US" sz="3600" spc="-284" dirty="0"/>
              <a:t> </a:t>
            </a:r>
            <a:r>
              <a:rPr sz="3600" spc="-155" dirty="0"/>
              <a:t>models:</a:t>
            </a:r>
            <a:r>
              <a:rPr lang="en-US" sz="3600" spc="-155" dirty="0"/>
              <a:t> </a:t>
            </a:r>
            <a:r>
              <a:rPr sz="3600" spc="-5" dirty="0"/>
              <a:t>narrow</a:t>
            </a:r>
            <a:r>
              <a:rPr lang="en-US" sz="3600" spc="-5" dirty="0"/>
              <a:t> </a:t>
            </a:r>
            <a:r>
              <a:rPr sz="3600" spc="-257" dirty="0"/>
              <a:t>sense</a:t>
            </a:r>
            <a:endParaRPr sz="3600" dirty="0"/>
          </a:p>
        </p:txBody>
      </p:sp>
      <p:pic>
        <p:nvPicPr>
          <p:cNvPr id="3" name="object 3"/>
          <p:cNvPicPr/>
          <p:nvPr/>
        </p:nvPicPr>
        <p:blipFill>
          <a:blip r:embed="rId2" cstate="print"/>
          <a:stretch>
            <a:fillRect/>
          </a:stretch>
        </p:blipFill>
        <p:spPr>
          <a:xfrm>
            <a:off x="1479694" y="3084200"/>
            <a:ext cx="5322699" cy="1512845"/>
          </a:xfrm>
          <a:prstGeom prst="rect">
            <a:avLst/>
          </a:prstGeom>
        </p:spPr>
      </p:pic>
      <p:pic>
        <p:nvPicPr>
          <p:cNvPr id="4" name="object 4"/>
          <p:cNvPicPr/>
          <p:nvPr/>
        </p:nvPicPr>
        <p:blipFill>
          <a:blip r:embed="rId3" cstate="print"/>
          <a:stretch>
            <a:fillRect/>
          </a:stretch>
        </p:blipFill>
        <p:spPr>
          <a:xfrm>
            <a:off x="1447309" y="1838266"/>
            <a:ext cx="5915692" cy="892019"/>
          </a:xfrm>
          <a:prstGeom prst="rect">
            <a:avLst/>
          </a:prstGeom>
        </p:spPr>
      </p:pic>
      <p:sp>
        <p:nvSpPr>
          <p:cNvPr id="7" name="object 7"/>
          <p:cNvSpPr txBox="1">
            <a:spLocks noGrp="1"/>
          </p:cNvSpPr>
          <p:nvPr>
            <p:ph type="sldNum" sz="quarter" idx="7"/>
          </p:nvPr>
        </p:nvSpPr>
        <p:spPr>
          <a:xfrm>
            <a:off x="19111850" y="10600179"/>
            <a:ext cx="345440" cy="297815"/>
          </a:xfrm>
          <a:prstGeom prst="rect">
            <a:avLst/>
          </a:prstGeom>
        </p:spPr>
        <p:txBody>
          <a:bodyPr vert="horz" wrap="square" lIns="0" tIns="0" rIns="0" bIns="0" rtlCol="0">
            <a:spAutoFit/>
          </a:bodyPr>
          <a:lstStyle>
            <a:defPPr>
              <a:defRPr kern="0"/>
            </a:defPPr>
            <a:lvl1pPr>
              <a:defRPr sz="1800" b="0" i="0">
                <a:solidFill>
                  <a:schemeClr val="tx1"/>
                </a:solidFill>
                <a:latin typeface="Arial"/>
                <a:cs typeface="Arial"/>
              </a:defRPr>
            </a:lvl1pPr>
          </a:lstStyle>
          <a:p>
            <a:pPr marL="38100">
              <a:spcBef>
                <a:spcPts val="50"/>
              </a:spcBef>
            </a:pPr>
            <a:fld id="{81D60167-4931-47E6-BA6A-407CBD079E47}" type="slidenum">
              <a:rPr lang="en-US" spc="-25" smtClean="0"/>
              <a:pPr marL="38100">
                <a:spcBef>
                  <a:spcPts val="50"/>
                </a:spcBef>
              </a:pPr>
              <a:t>21</a:t>
            </a:fld>
            <a:endParaRPr spc="-11" dirty="0"/>
          </a:p>
        </p:txBody>
      </p:sp>
      <p:sp>
        <p:nvSpPr>
          <p:cNvPr id="6" name="object 6"/>
          <p:cNvSpPr txBox="1"/>
          <p:nvPr/>
        </p:nvSpPr>
        <p:spPr>
          <a:xfrm>
            <a:off x="4535876" y="4871544"/>
            <a:ext cx="3835223" cy="669774"/>
          </a:xfrm>
          <a:prstGeom prst="rect">
            <a:avLst/>
          </a:prstGeom>
        </p:spPr>
        <p:txBody>
          <a:bodyPr vert="horz" wrap="square" lIns="0" tIns="15596" rIns="0" bIns="0" rtlCol="0">
            <a:spAutoFit/>
          </a:bodyPr>
          <a:lstStyle/>
          <a:p>
            <a:pPr marL="5487" marR="2310" algn="ctr">
              <a:lnSpc>
                <a:spcPts val="1724"/>
              </a:lnSpc>
              <a:spcBef>
                <a:spcPts val="123"/>
              </a:spcBef>
            </a:pPr>
            <a:r>
              <a:rPr sz="1455" spc="-73" dirty="0">
                <a:latin typeface="Arial"/>
                <a:cs typeface="Arial"/>
              </a:rPr>
              <a:t>GPT-</a:t>
            </a:r>
            <a:r>
              <a:rPr sz="1455" spc="48" dirty="0">
                <a:latin typeface="Arial"/>
                <a:cs typeface="Arial"/>
              </a:rPr>
              <a:t>3</a:t>
            </a:r>
            <a:r>
              <a:rPr sz="1455" spc="36" dirty="0">
                <a:latin typeface="Arial"/>
                <a:cs typeface="Arial"/>
              </a:rPr>
              <a:t> </a:t>
            </a:r>
            <a:r>
              <a:rPr sz="1455" dirty="0">
                <a:latin typeface="Arial"/>
                <a:cs typeface="Arial"/>
              </a:rPr>
              <a:t>still</a:t>
            </a:r>
            <a:r>
              <a:rPr sz="1455" spc="36" dirty="0">
                <a:latin typeface="Arial"/>
                <a:cs typeface="Arial"/>
              </a:rPr>
              <a:t> </a:t>
            </a:r>
            <a:r>
              <a:rPr sz="1455" dirty="0">
                <a:latin typeface="Arial"/>
                <a:cs typeface="Arial"/>
              </a:rPr>
              <a:t>acts</a:t>
            </a:r>
            <a:r>
              <a:rPr sz="1455" spc="39" dirty="0">
                <a:latin typeface="Arial"/>
                <a:cs typeface="Arial"/>
              </a:rPr>
              <a:t> </a:t>
            </a:r>
            <a:r>
              <a:rPr sz="1455" dirty="0">
                <a:latin typeface="Arial"/>
                <a:cs typeface="Arial"/>
              </a:rPr>
              <a:t>in</a:t>
            </a:r>
            <a:r>
              <a:rPr sz="1455" spc="36" dirty="0">
                <a:latin typeface="Arial"/>
                <a:cs typeface="Arial"/>
              </a:rPr>
              <a:t> </a:t>
            </a:r>
            <a:r>
              <a:rPr sz="1455" dirty="0">
                <a:latin typeface="Arial"/>
                <a:cs typeface="Arial"/>
              </a:rPr>
              <a:t>this</a:t>
            </a:r>
            <a:r>
              <a:rPr sz="1455" spc="36" dirty="0">
                <a:latin typeface="Arial"/>
                <a:cs typeface="Arial"/>
              </a:rPr>
              <a:t> </a:t>
            </a:r>
            <a:r>
              <a:rPr sz="1455" dirty="0">
                <a:latin typeface="Arial"/>
                <a:cs typeface="Arial"/>
              </a:rPr>
              <a:t>way</a:t>
            </a:r>
            <a:r>
              <a:rPr sz="1455" spc="39" dirty="0">
                <a:latin typeface="Arial"/>
                <a:cs typeface="Arial"/>
              </a:rPr>
              <a:t> </a:t>
            </a:r>
            <a:r>
              <a:rPr sz="1455" spc="32" dirty="0">
                <a:latin typeface="Arial"/>
                <a:cs typeface="Arial"/>
              </a:rPr>
              <a:t>but</a:t>
            </a:r>
            <a:r>
              <a:rPr sz="1455" spc="36" dirty="0">
                <a:latin typeface="Arial"/>
                <a:cs typeface="Arial"/>
              </a:rPr>
              <a:t> </a:t>
            </a:r>
            <a:r>
              <a:rPr sz="1455" dirty="0">
                <a:latin typeface="Arial"/>
                <a:cs typeface="Arial"/>
              </a:rPr>
              <a:t>the</a:t>
            </a:r>
            <a:r>
              <a:rPr sz="1455" spc="39" dirty="0">
                <a:latin typeface="Arial"/>
                <a:cs typeface="Arial"/>
              </a:rPr>
              <a:t> </a:t>
            </a:r>
            <a:r>
              <a:rPr sz="1455" dirty="0">
                <a:latin typeface="Arial"/>
                <a:cs typeface="Arial"/>
              </a:rPr>
              <a:t>model</a:t>
            </a:r>
            <a:r>
              <a:rPr sz="1455" spc="36" dirty="0">
                <a:latin typeface="Arial"/>
                <a:cs typeface="Arial"/>
              </a:rPr>
              <a:t> </a:t>
            </a:r>
            <a:r>
              <a:rPr sz="1455" spc="-11" dirty="0">
                <a:latin typeface="Arial"/>
                <a:cs typeface="Arial"/>
              </a:rPr>
              <a:t>is </a:t>
            </a:r>
            <a:r>
              <a:rPr sz="1455" dirty="0">
                <a:latin typeface="Arial"/>
                <a:cs typeface="Arial"/>
              </a:rPr>
              <a:t>implemented</a:t>
            </a:r>
            <a:r>
              <a:rPr sz="1455" spc="16" dirty="0">
                <a:latin typeface="Arial"/>
                <a:cs typeface="Arial"/>
              </a:rPr>
              <a:t> </a:t>
            </a:r>
            <a:r>
              <a:rPr sz="1455" dirty="0">
                <a:latin typeface="Arial"/>
                <a:cs typeface="Arial"/>
              </a:rPr>
              <a:t>as</a:t>
            </a:r>
            <a:r>
              <a:rPr sz="1455" spc="18" dirty="0">
                <a:latin typeface="Arial"/>
                <a:cs typeface="Arial"/>
              </a:rPr>
              <a:t> </a:t>
            </a:r>
            <a:r>
              <a:rPr sz="1455" dirty="0">
                <a:latin typeface="Arial"/>
                <a:cs typeface="Arial"/>
              </a:rPr>
              <a:t>a</a:t>
            </a:r>
            <a:r>
              <a:rPr sz="1455" spc="18" dirty="0">
                <a:latin typeface="Arial"/>
                <a:cs typeface="Arial"/>
              </a:rPr>
              <a:t> </a:t>
            </a:r>
            <a:r>
              <a:rPr sz="1455" dirty="0">
                <a:latin typeface="Arial"/>
                <a:cs typeface="Arial"/>
              </a:rPr>
              <a:t>very</a:t>
            </a:r>
            <a:r>
              <a:rPr sz="1455" spc="16" dirty="0">
                <a:latin typeface="Arial"/>
                <a:cs typeface="Arial"/>
              </a:rPr>
              <a:t> </a:t>
            </a:r>
            <a:r>
              <a:rPr sz="1455" dirty="0">
                <a:latin typeface="Arial"/>
                <a:cs typeface="Arial"/>
              </a:rPr>
              <a:t>large</a:t>
            </a:r>
            <a:r>
              <a:rPr sz="1455" spc="18" dirty="0">
                <a:latin typeface="Arial"/>
                <a:cs typeface="Arial"/>
              </a:rPr>
              <a:t> </a:t>
            </a:r>
            <a:r>
              <a:rPr sz="1455" dirty="0">
                <a:latin typeface="Arial"/>
                <a:cs typeface="Arial"/>
              </a:rPr>
              <a:t>neural</a:t>
            </a:r>
            <a:r>
              <a:rPr sz="1455" spc="18" dirty="0">
                <a:latin typeface="Arial"/>
                <a:cs typeface="Arial"/>
              </a:rPr>
              <a:t> </a:t>
            </a:r>
            <a:r>
              <a:rPr sz="1455" dirty="0">
                <a:latin typeface="Arial"/>
                <a:cs typeface="Arial"/>
              </a:rPr>
              <a:t>network</a:t>
            </a:r>
            <a:r>
              <a:rPr sz="1455" spc="18" dirty="0">
                <a:latin typeface="Arial"/>
                <a:cs typeface="Arial"/>
              </a:rPr>
              <a:t> </a:t>
            </a:r>
            <a:r>
              <a:rPr sz="1455" spc="11" dirty="0">
                <a:latin typeface="Arial"/>
                <a:cs typeface="Arial"/>
              </a:rPr>
              <a:t>of </a:t>
            </a:r>
            <a:r>
              <a:rPr sz="1455" dirty="0">
                <a:latin typeface="Arial"/>
                <a:cs typeface="Arial"/>
              </a:rPr>
              <a:t>175-billion</a:t>
            </a:r>
            <a:r>
              <a:rPr sz="1455" spc="132" dirty="0">
                <a:latin typeface="Arial"/>
                <a:cs typeface="Arial"/>
              </a:rPr>
              <a:t> </a:t>
            </a:r>
            <a:r>
              <a:rPr sz="1455" spc="-5" dirty="0">
                <a:latin typeface="Arial"/>
                <a:cs typeface="Arial"/>
              </a:rPr>
              <a:t>parameters!</a:t>
            </a:r>
            <a:endParaRPr sz="1455">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5295" y="705476"/>
            <a:ext cx="5750400" cy="559830"/>
          </a:xfrm>
          <a:prstGeom prst="rect">
            <a:avLst/>
          </a:prstGeom>
        </p:spPr>
        <p:txBody>
          <a:bodyPr vert="horz" wrap="square" lIns="0" tIns="5776" rIns="0" bIns="0" numCol="1" rtlCol="0" anchor="ctr" anchorCtr="0" compatLnSpc="1">
            <a:prstTxWarp prst="textNoShape">
              <a:avLst/>
            </a:prstTxWarp>
            <a:spAutoFit/>
          </a:bodyPr>
          <a:lstStyle/>
          <a:p>
            <a:pPr marL="5776" algn="l">
              <a:spcBef>
                <a:spcPts val="45"/>
              </a:spcBef>
              <a:tabLst>
                <a:tab pos="1398938" algn="l"/>
              </a:tabLst>
            </a:pPr>
            <a:r>
              <a:rPr lang="en-US" sz="2774" spc="-284" dirty="0"/>
              <a:t>  </a:t>
            </a:r>
            <a:r>
              <a:rPr lang="en-US" sz="3600" spc="-284" dirty="0"/>
              <a:t>L</a:t>
            </a:r>
            <a:r>
              <a:rPr sz="3600" spc="-284" dirty="0"/>
              <a:t>anguage</a:t>
            </a:r>
            <a:r>
              <a:rPr lang="en-US" sz="3600" spc="-284" dirty="0"/>
              <a:t> </a:t>
            </a:r>
            <a:r>
              <a:rPr sz="3600" spc="-155" dirty="0"/>
              <a:t>models:</a:t>
            </a:r>
            <a:r>
              <a:rPr sz="3600" spc="-275" dirty="0"/>
              <a:t> </a:t>
            </a:r>
            <a:r>
              <a:rPr sz="3600" spc="-121" dirty="0"/>
              <a:t>broad</a:t>
            </a:r>
            <a:r>
              <a:rPr sz="3600" spc="9" dirty="0"/>
              <a:t> </a:t>
            </a:r>
            <a:r>
              <a:rPr sz="3600" spc="-257" dirty="0"/>
              <a:t>sense</a:t>
            </a:r>
            <a:endParaRPr sz="2774" dirty="0"/>
          </a:p>
        </p:txBody>
      </p:sp>
      <p:sp>
        <p:nvSpPr>
          <p:cNvPr id="3" name="object 3"/>
          <p:cNvSpPr txBox="1"/>
          <p:nvPr/>
        </p:nvSpPr>
        <p:spPr>
          <a:xfrm>
            <a:off x="939998" y="2029398"/>
            <a:ext cx="4188738" cy="812418"/>
          </a:xfrm>
          <a:prstGeom prst="rect">
            <a:avLst/>
          </a:prstGeom>
        </p:spPr>
        <p:txBody>
          <a:bodyPr vert="horz" wrap="square" lIns="0" tIns="7509" rIns="0" bIns="0" rtlCol="0">
            <a:spAutoFit/>
          </a:bodyPr>
          <a:lstStyle/>
          <a:p>
            <a:pPr marL="237681" indent="-226418">
              <a:spcBef>
                <a:spcPts val="59"/>
              </a:spcBef>
              <a:buSzPct val="146774"/>
              <a:buChar char="•"/>
              <a:tabLst>
                <a:tab pos="237970" algn="l"/>
              </a:tabLst>
            </a:pPr>
            <a:r>
              <a:rPr sz="1410" dirty="0">
                <a:latin typeface="Cambria"/>
                <a:cs typeface="Cambria"/>
              </a:rPr>
              <a:t>Decoder-only</a:t>
            </a:r>
            <a:r>
              <a:rPr sz="1410" spc="125" dirty="0">
                <a:latin typeface="Cambria"/>
                <a:cs typeface="Cambria"/>
              </a:rPr>
              <a:t> </a:t>
            </a:r>
            <a:r>
              <a:rPr sz="1410" dirty="0">
                <a:latin typeface="Cambria"/>
                <a:cs typeface="Cambria"/>
              </a:rPr>
              <a:t>models</a:t>
            </a:r>
            <a:r>
              <a:rPr sz="1410" spc="125" dirty="0">
                <a:latin typeface="Cambria"/>
                <a:cs typeface="Cambria"/>
              </a:rPr>
              <a:t> </a:t>
            </a:r>
            <a:r>
              <a:rPr sz="1410" spc="-5" dirty="0">
                <a:latin typeface="Cambria"/>
                <a:cs typeface="Cambria"/>
              </a:rPr>
              <a:t>(GPT-</a:t>
            </a:r>
            <a:r>
              <a:rPr sz="1410" spc="32" dirty="0">
                <a:latin typeface="Cambria"/>
                <a:cs typeface="Cambria"/>
              </a:rPr>
              <a:t>x</a:t>
            </a:r>
            <a:r>
              <a:rPr sz="1410" spc="127" dirty="0">
                <a:latin typeface="Cambria"/>
                <a:cs typeface="Cambria"/>
              </a:rPr>
              <a:t> </a:t>
            </a:r>
            <a:r>
              <a:rPr sz="1410" spc="-5" dirty="0">
                <a:latin typeface="Cambria"/>
                <a:cs typeface="Cambria"/>
              </a:rPr>
              <a:t>models)</a:t>
            </a:r>
            <a:endParaRPr sz="1410">
              <a:latin typeface="Cambria"/>
              <a:cs typeface="Cambria"/>
            </a:endParaRPr>
          </a:p>
          <a:p>
            <a:pPr marL="237681" indent="-226418">
              <a:spcBef>
                <a:spcPts val="562"/>
              </a:spcBef>
              <a:buSzPct val="146774"/>
              <a:buChar char="•"/>
              <a:tabLst>
                <a:tab pos="237970" algn="l"/>
              </a:tabLst>
            </a:pPr>
            <a:r>
              <a:rPr sz="1410" dirty="0">
                <a:solidFill>
                  <a:srgbClr val="017100"/>
                </a:solidFill>
                <a:latin typeface="Cambria"/>
                <a:cs typeface="Cambria"/>
              </a:rPr>
              <a:t>Encoder-only</a:t>
            </a:r>
            <a:r>
              <a:rPr sz="1410" spc="91" dirty="0">
                <a:solidFill>
                  <a:srgbClr val="017100"/>
                </a:solidFill>
                <a:latin typeface="Cambria"/>
                <a:cs typeface="Cambria"/>
              </a:rPr>
              <a:t> </a:t>
            </a:r>
            <a:r>
              <a:rPr sz="1410" dirty="0">
                <a:solidFill>
                  <a:srgbClr val="017100"/>
                </a:solidFill>
                <a:latin typeface="Cambria"/>
                <a:cs typeface="Cambria"/>
              </a:rPr>
              <a:t>models</a:t>
            </a:r>
            <a:r>
              <a:rPr sz="1410" spc="91" dirty="0">
                <a:solidFill>
                  <a:srgbClr val="017100"/>
                </a:solidFill>
                <a:latin typeface="Cambria"/>
                <a:cs typeface="Cambria"/>
              </a:rPr>
              <a:t> </a:t>
            </a:r>
            <a:r>
              <a:rPr sz="1410" dirty="0">
                <a:solidFill>
                  <a:srgbClr val="017100"/>
                </a:solidFill>
                <a:latin typeface="Cambria"/>
                <a:cs typeface="Cambria"/>
              </a:rPr>
              <a:t>(BERT,</a:t>
            </a:r>
            <a:r>
              <a:rPr sz="1410" spc="91" dirty="0">
                <a:solidFill>
                  <a:srgbClr val="017100"/>
                </a:solidFill>
                <a:latin typeface="Cambria"/>
                <a:cs typeface="Cambria"/>
              </a:rPr>
              <a:t> </a:t>
            </a:r>
            <a:r>
              <a:rPr sz="1410" dirty="0">
                <a:solidFill>
                  <a:srgbClr val="017100"/>
                </a:solidFill>
                <a:latin typeface="Cambria"/>
                <a:cs typeface="Cambria"/>
              </a:rPr>
              <a:t>RoBERTa,</a:t>
            </a:r>
            <a:r>
              <a:rPr sz="1410" spc="91" dirty="0">
                <a:solidFill>
                  <a:srgbClr val="017100"/>
                </a:solidFill>
                <a:latin typeface="Cambria"/>
                <a:cs typeface="Cambria"/>
              </a:rPr>
              <a:t> </a:t>
            </a:r>
            <a:r>
              <a:rPr sz="1410" spc="23" dirty="0">
                <a:solidFill>
                  <a:srgbClr val="017100"/>
                </a:solidFill>
                <a:latin typeface="Cambria"/>
                <a:cs typeface="Cambria"/>
              </a:rPr>
              <a:t>ELECTRA)</a:t>
            </a:r>
            <a:endParaRPr sz="1410">
              <a:latin typeface="Cambria"/>
              <a:cs typeface="Cambria"/>
            </a:endParaRPr>
          </a:p>
          <a:p>
            <a:pPr marL="237681" indent="-226418">
              <a:spcBef>
                <a:spcPts val="559"/>
              </a:spcBef>
              <a:buSzPct val="146774"/>
              <a:buChar char="•"/>
              <a:tabLst>
                <a:tab pos="237970" algn="l"/>
              </a:tabLst>
            </a:pPr>
            <a:r>
              <a:rPr sz="1410" dirty="0">
                <a:solidFill>
                  <a:srgbClr val="017100"/>
                </a:solidFill>
                <a:latin typeface="Cambria"/>
                <a:cs typeface="Cambria"/>
              </a:rPr>
              <a:t>Encoder-decoder</a:t>
            </a:r>
            <a:r>
              <a:rPr sz="1410" spc="111" dirty="0">
                <a:solidFill>
                  <a:srgbClr val="017100"/>
                </a:solidFill>
                <a:latin typeface="Cambria"/>
                <a:cs typeface="Cambria"/>
              </a:rPr>
              <a:t> </a:t>
            </a:r>
            <a:r>
              <a:rPr sz="1410" dirty="0">
                <a:solidFill>
                  <a:srgbClr val="017100"/>
                </a:solidFill>
                <a:latin typeface="Cambria"/>
                <a:cs typeface="Cambria"/>
              </a:rPr>
              <a:t>models</a:t>
            </a:r>
            <a:r>
              <a:rPr sz="1410" spc="114" dirty="0">
                <a:solidFill>
                  <a:srgbClr val="017100"/>
                </a:solidFill>
                <a:latin typeface="Cambria"/>
                <a:cs typeface="Cambria"/>
              </a:rPr>
              <a:t> </a:t>
            </a:r>
            <a:r>
              <a:rPr sz="1410" spc="43" dirty="0">
                <a:solidFill>
                  <a:srgbClr val="017100"/>
                </a:solidFill>
                <a:latin typeface="Cambria"/>
                <a:cs typeface="Cambria"/>
              </a:rPr>
              <a:t>(T5,</a:t>
            </a:r>
            <a:r>
              <a:rPr sz="1410" spc="111" dirty="0">
                <a:solidFill>
                  <a:srgbClr val="017100"/>
                </a:solidFill>
                <a:latin typeface="Cambria"/>
                <a:cs typeface="Cambria"/>
              </a:rPr>
              <a:t> </a:t>
            </a:r>
            <a:r>
              <a:rPr sz="1410" spc="-5" dirty="0">
                <a:solidFill>
                  <a:srgbClr val="017100"/>
                </a:solidFill>
                <a:latin typeface="Cambria"/>
                <a:cs typeface="Cambria"/>
              </a:rPr>
              <a:t>BART)</a:t>
            </a:r>
            <a:endParaRPr sz="1410">
              <a:latin typeface="Cambria"/>
              <a:cs typeface="Cambria"/>
            </a:endParaRPr>
          </a:p>
        </p:txBody>
      </p:sp>
      <p:pic>
        <p:nvPicPr>
          <p:cNvPr id="4" name="object 4"/>
          <p:cNvPicPr/>
          <p:nvPr/>
        </p:nvPicPr>
        <p:blipFill>
          <a:blip r:embed="rId2" cstate="print"/>
          <a:stretch>
            <a:fillRect/>
          </a:stretch>
        </p:blipFill>
        <p:spPr>
          <a:xfrm>
            <a:off x="4687794" y="3632681"/>
            <a:ext cx="3995537" cy="1344130"/>
          </a:xfrm>
          <a:prstGeom prst="rect">
            <a:avLst/>
          </a:prstGeom>
        </p:spPr>
      </p:pic>
      <p:pic>
        <p:nvPicPr>
          <p:cNvPr id="5" name="object 5"/>
          <p:cNvPicPr/>
          <p:nvPr/>
        </p:nvPicPr>
        <p:blipFill>
          <a:blip r:embed="rId3" cstate="print"/>
          <a:stretch>
            <a:fillRect/>
          </a:stretch>
        </p:blipFill>
        <p:spPr>
          <a:xfrm>
            <a:off x="1465295" y="3152324"/>
            <a:ext cx="2403820" cy="2092214"/>
          </a:xfrm>
          <a:prstGeom prst="rect">
            <a:avLst/>
          </a:prstGeom>
        </p:spPr>
      </p:pic>
      <p:sp>
        <p:nvSpPr>
          <p:cNvPr id="6" name="object 6"/>
          <p:cNvSpPr txBox="1">
            <a:spLocks noGrp="1"/>
          </p:cNvSpPr>
          <p:nvPr>
            <p:ph type="sldNum" sz="quarter" idx="7"/>
          </p:nvPr>
        </p:nvSpPr>
        <p:spPr>
          <a:xfrm>
            <a:off x="19111850" y="10600179"/>
            <a:ext cx="345440" cy="297815"/>
          </a:xfrm>
          <a:prstGeom prst="rect">
            <a:avLst/>
          </a:prstGeom>
        </p:spPr>
        <p:txBody>
          <a:bodyPr vert="horz" wrap="square" lIns="0" tIns="0" rIns="0" bIns="0" rtlCol="0">
            <a:spAutoFit/>
          </a:bodyPr>
          <a:lstStyle>
            <a:defPPr>
              <a:defRPr kern="0"/>
            </a:defPPr>
            <a:lvl1pPr>
              <a:defRPr sz="1800" b="0" i="0">
                <a:solidFill>
                  <a:schemeClr val="tx1"/>
                </a:solidFill>
                <a:latin typeface="Arial"/>
                <a:cs typeface="Arial"/>
              </a:defRPr>
            </a:lvl1pPr>
          </a:lstStyle>
          <a:p>
            <a:pPr marL="38100">
              <a:spcBef>
                <a:spcPts val="50"/>
              </a:spcBef>
            </a:pPr>
            <a:fld id="{81D60167-4931-47E6-BA6A-407CBD079E47}" type="slidenum">
              <a:rPr lang="en-US" spc="-25" smtClean="0"/>
              <a:pPr marL="38100">
                <a:spcBef>
                  <a:spcPts val="50"/>
                </a:spcBef>
              </a:pPr>
              <a:t>22</a:t>
            </a:fld>
            <a:endParaRPr spc="-1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4186" y="1267692"/>
            <a:ext cx="3895875" cy="432744"/>
          </a:xfrm>
          <a:prstGeom prst="rect">
            <a:avLst/>
          </a:prstGeom>
        </p:spPr>
        <p:txBody>
          <a:bodyPr vert="horz" wrap="square" lIns="0" tIns="5776" rIns="0" bIns="0" numCol="1" rtlCol="0" anchor="ctr" anchorCtr="0" compatLnSpc="1">
            <a:prstTxWarp prst="textNoShape">
              <a:avLst/>
            </a:prstTxWarp>
            <a:spAutoFit/>
          </a:bodyPr>
          <a:lstStyle/>
          <a:p>
            <a:pPr marL="5776">
              <a:spcBef>
                <a:spcPts val="45"/>
              </a:spcBef>
              <a:tabLst>
                <a:tab pos="804880" algn="l"/>
                <a:tab pos="1589255" algn="l"/>
              </a:tabLst>
            </a:pPr>
            <a:r>
              <a:rPr sz="2774" spc="-11" dirty="0"/>
              <a:t>How</a:t>
            </a:r>
            <a:r>
              <a:rPr sz="2774" dirty="0"/>
              <a:t>	</a:t>
            </a:r>
            <a:r>
              <a:rPr sz="2774" spc="-171" dirty="0"/>
              <a:t>large</a:t>
            </a:r>
            <a:r>
              <a:rPr sz="2774" dirty="0"/>
              <a:t>	</a:t>
            </a:r>
            <a:r>
              <a:rPr sz="2774" spc="-159" dirty="0"/>
              <a:t>are</a:t>
            </a:r>
            <a:r>
              <a:rPr sz="2774" spc="-280" dirty="0"/>
              <a:t> </a:t>
            </a:r>
            <a:r>
              <a:rPr sz="2774" spc="-16" dirty="0"/>
              <a:t>“large”</a:t>
            </a:r>
            <a:r>
              <a:rPr sz="2774" spc="-177" dirty="0"/>
              <a:t> </a:t>
            </a:r>
            <a:r>
              <a:rPr sz="2774" spc="-339" dirty="0"/>
              <a:t>LMs?</a:t>
            </a:r>
            <a:endParaRPr sz="2774"/>
          </a:p>
        </p:txBody>
      </p:sp>
      <p:pic>
        <p:nvPicPr>
          <p:cNvPr id="3" name="object 3"/>
          <p:cNvPicPr/>
          <p:nvPr/>
        </p:nvPicPr>
        <p:blipFill>
          <a:blip r:embed="rId2" cstate="print"/>
          <a:stretch>
            <a:fillRect/>
          </a:stretch>
        </p:blipFill>
        <p:spPr>
          <a:xfrm>
            <a:off x="552192" y="2045313"/>
            <a:ext cx="3940907" cy="2976532"/>
          </a:xfrm>
          <a:prstGeom prst="rect">
            <a:avLst/>
          </a:prstGeom>
        </p:spPr>
      </p:pic>
      <p:pic>
        <p:nvPicPr>
          <p:cNvPr id="4" name="object 4"/>
          <p:cNvPicPr/>
          <p:nvPr/>
        </p:nvPicPr>
        <p:blipFill>
          <a:blip r:embed="rId3" cstate="print"/>
          <a:stretch>
            <a:fillRect/>
          </a:stretch>
        </p:blipFill>
        <p:spPr>
          <a:xfrm>
            <a:off x="4680652" y="2902709"/>
            <a:ext cx="3844688" cy="1525670"/>
          </a:xfrm>
          <a:prstGeom prst="rect">
            <a:avLst/>
          </a:prstGeom>
        </p:spPr>
      </p:pic>
      <p:sp>
        <p:nvSpPr>
          <p:cNvPr id="5" name="object 5"/>
          <p:cNvSpPr txBox="1"/>
          <p:nvPr/>
        </p:nvSpPr>
        <p:spPr>
          <a:xfrm>
            <a:off x="1493031" y="5239044"/>
            <a:ext cx="2676483" cy="364740"/>
          </a:xfrm>
          <a:prstGeom prst="rect">
            <a:avLst/>
          </a:prstGeom>
        </p:spPr>
        <p:txBody>
          <a:bodyPr vert="horz" wrap="square" lIns="0" tIns="2311" rIns="0" bIns="0" rtlCol="0">
            <a:spAutoFit/>
          </a:bodyPr>
          <a:lstStyle/>
          <a:p>
            <a:pPr marL="5776" marR="2310">
              <a:lnSpc>
                <a:spcPct val="103099"/>
              </a:lnSpc>
              <a:spcBef>
                <a:spcPts val="18"/>
              </a:spcBef>
            </a:pPr>
            <a:r>
              <a:rPr sz="1182" dirty="0">
                <a:latin typeface="Cambria"/>
                <a:cs typeface="Cambria"/>
              </a:rPr>
              <a:t>More</a:t>
            </a:r>
            <a:r>
              <a:rPr sz="1182" spc="116" dirty="0">
                <a:latin typeface="Cambria"/>
                <a:cs typeface="Cambria"/>
              </a:rPr>
              <a:t> </a:t>
            </a:r>
            <a:r>
              <a:rPr sz="1182" dirty="0">
                <a:latin typeface="Cambria"/>
                <a:cs typeface="Cambria"/>
              </a:rPr>
              <a:t>recent</a:t>
            </a:r>
            <a:r>
              <a:rPr sz="1182" spc="116" dirty="0">
                <a:latin typeface="Cambria"/>
                <a:cs typeface="Cambria"/>
              </a:rPr>
              <a:t> </a:t>
            </a:r>
            <a:r>
              <a:rPr sz="1182" dirty="0">
                <a:latin typeface="Cambria"/>
                <a:cs typeface="Cambria"/>
              </a:rPr>
              <a:t>models:</a:t>
            </a:r>
            <a:r>
              <a:rPr sz="1182" spc="116" dirty="0">
                <a:latin typeface="Cambria"/>
                <a:cs typeface="Cambria"/>
              </a:rPr>
              <a:t> </a:t>
            </a:r>
            <a:r>
              <a:rPr sz="1182" dirty="0">
                <a:latin typeface="Cambria"/>
                <a:cs typeface="Cambria"/>
              </a:rPr>
              <a:t>PaLM</a:t>
            </a:r>
            <a:r>
              <a:rPr sz="1182" spc="116" dirty="0">
                <a:latin typeface="Cambria"/>
                <a:cs typeface="Cambria"/>
              </a:rPr>
              <a:t> </a:t>
            </a:r>
            <a:r>
              <a:rPr sz="1182" spc="27" dirty="0">
                <a:latin typeface="Cambria"/>
                <a:cs typeface="Cambria"/>
              </a:rPr>
              <a:t>(540B),</a:t>
            </a:r>
            <a:r>
              <a:rPr sz="1182" spc="114" dirty="0">
                <a:latin typeface="Cambria"/>
                <a:cs typeface="Cambria"/>
              </a:rPr>
              <a:t> </a:t>
            </a:r>
            <a:r>
              <a:rPr sz="1182" spc="25" dirty="0">
                <a:latin typeface="Cambria"/>
                <a:cs typeface="Cambria"/>
              </a:rPr>
              <a:t>OPT </a:t>
            </a:r>
            <a:r>
              <a:rPr sz="1182" spc="27" dirty="0">
                <a:latin typeface="Cambria"/>
                <a:cs typeface="Cambria"/>
              </a:rPr>
              <a:t>(175B),</a:t>
            </a:r>
            <a:r>
              <a:rPr sz="1182" spc="77" dirty="0">
                <a:latin typeface="Cambria"/>
                <a:cs typeface="Cambria"/>
              </a:rPr>
              <a:t> </a:t>
            </a:r>
            <a:r>
              <a:rPr sz="1182" spc="52" dirty="0">
                <a:latin typeface="Cambria"/>
                <a:cs typeface="Cambria"/>
              </a:rPr>
              <a:t>BLOOM</a:t>
            </a:r>
            <a:r>
              <a:rPr sz="1182" spc="80" dirty="0">
                <a:latin typeface="Cambria"/>
                <a:cs typeface="Cambria"/>
              </a:rPr>
              <a:t> </a:t>
            </a:r>
            <a:r>
              <a:rPr sz="1182" spc="55" dirty="0">
                <a:latin typeface="Cambria"/>
                <a:cs typeface="Cambria"/>
              </a:rPr>
              <a:t>(176B)…</a:t>
            </a:r>
            <a:endParaRPr sz="1182">
              <a:latin typeface="Cambria"/>
              <a:cs typeface="Cambria"/>
            </a:endParaRPr>
          </a:p>
        </p:txBody>
      </p:sp>
      <p:sp>
        <p:nvSpPr>
          <p:cNvPr id="7" name="object 7"/>
          <p:cNvSpPr txBox="1">
            <a:spLocks noGrp="1"/>
          </p:cNvSpPr>
          <p:nvPr>
            <p:ph type="sldNum" sz="quarter" idx="7"/>
          </p:nvPr>
        </p:nvSpPr>
        <p:spPr>
          <a:xfrm>
            <a:off x="19111850" y="10600179"/>
            <a:ext cx="345440" cy="297815"/>
          </a:xfrm>
          <a:prstGeom prst="rect">
            <a:avLst/>
          </a:prstGeom>
        </p:spPr>
        <p:txBody>
          <a:bodyPr vert="horz" wrap="square" lIns="0" tIns="0" rIns="0" bIns="0" rtlCol="0">
            <a:spAutoFit/>
          </a:bodyPr>
          <a:lstStyle>
            <a:defPPr>
              <a:defRPr kern="0"/>
            </a:defPPr>
            <a:lvl1pPr>
              <a:defRPr sz="1800" b="0" i="0">
                <a:solidFill>
                  <a:schemeClr val="tx1"/>
                </a:solidFill>
                <a:latin typeface="Arial"/>
                <a:cs typeface="Arial"/>
              </a:defRPr>
            </a:lvl1pPr>
          </a:lstStyle>
          <a:p>
            <a:pPr marL="38100">
              <a:spcBef>
                <a:spcPts val="50"/>
              </a:spcBef>
            </a:pPr>
            <a:fld id="{81D60167-4931-47E6-BA6A-407CBD079E47}" type="slidenum">
              <a:rPr lang="en-US" spc="-25" smtClean="0"/>
              <a:pPr marL="38100">
                <a:spcBef>
                  <a:spcPts val="50"/>
                </a:spcBef>
              </a:pPr>
              <a:t>23</a:t>
            </a:fld>
            <a:endParaRPr spc="-11" dirty="0"/>
          </a:p>
        </p:txBody>
      </p:sp>
      <p:sp>
        <p:nvSpPr>
          <p:cNvPr id="6" name="object 6"/>
          <p:cNvSpPr txBox="1"/>
          <p:nvPr/>
        </p:nvSpPr>
        <p:spPr>
          <a:xfrm>
            <a:off x="5339963" y="5276122"/>
            <a:ext cx="2947395" cy="299239"/>
          </a:xfrm>
          <a:prstGeom prst="rect">
            <a:avLst/>
          </a:prstGeom>
        </p:spPr>
        <p:txBody>
          <a:bodyPr vert="horz" wrap="square" lIns="0" tIns="2022" rIns="0" bIns="0" rtlCol="0">
            <a:spAutoFit/>
          </a:bodyPr>
          <a:lstStyle/>
          <a:p>
            <a:pPr marL="182232" marR="2310" indent="-176744">
              <a:lnSpc>
                <a:spcPct val="102299"/>
              </a:lnSpc>
              <a:spcBef>
                <a:spcPts val="16"/>
              </a:spcBef>
            </a:pPr>
            <a:r>
              <a:rPr sz="978" dirty="0">
                <a:solidFill>
                  <a:srgbClr val="017100"/>
                </a:solidFill>
                <a:latin typeface="Arial"/>
                <a:cs typeface="Arial"/>
              </a:rPr>
              <a:t>Image</a:t>
            </a:r>
            <a:r>
              <a:rPr sz="978" spc="-20" dirty="0">
                <a:solidFill>
                  <a:srgbClr val="017100"/>
                </a:solidFill>
                <a:latin typeface="Arial"/>
                <a:cs typeface="Arial"/>
              </a:rPr>
              <a:t> </a:t>
            </a:r>
            <a:r>
              <a:rPr sz="978" dirty="0">
                <a:solidFill>
                  <a:srgbClr val="017100"/>
                </a:solidFill>
                <a:latin typeface="Arial"/>
                <a:cs typeface="Arial"/>
              </a:rPr>
              <a:t>source:</a:t>
            </a:r>
            <a:r>
              <a:rPr sz="978" spc="-18" dirty="0">
                <a:solidFill>
                  <a:srgbClr val="017100"/>
                </a:solidFill>
                <a:latin typeface="Arial"/>
                <a:cs typeface="Arial"/>
              </a:rPr>
              <a:t> </a:t>
            </a:r>
            <a:r>
              <a:rPr sz="978" spc="-5" dirty="0">
                <a:solidFill>
                  <a:srgbClr val="017100"/>
                </a:solidFill>
                <a:latin typeface="Arial"/>
                <a:cs typeface="Arial"/>
              </a:rPr>
              <a:t>https://hellofuture.orange.com/en/the- </a:t>
            </a:r>
            <a:r>
              <a:rPr sz="978" dirty="0">
                <a:solidFill>
                  <a:srgbClr val="017100"/>
                </a:solidFill>
                <a:latin typeface="Arial"/>
                <a:cs typeface="Arial"/>
              </a:rPr>
              <a:t>gpt-3-language-model-revolution-</a:t>
            </a:r>
            <a:r>
              <a:rPr sz="978" spc="-16" dirty="0">
                <a:solidFill>
                  <a:srgbClr val="017100"/>
                </a:solidFill>
                <a:latin typeface="Arial"/>
                <a:cs typeface="Arial"/>
              </a:rPr>
              <a:t>or-</a:t>
            </a:r>
            <a:r>
              <a:rPr sz="978" spc="-5" dirty="0">
                <a:solidFill>
                  <a:srgbClr val="017100"/>
                </a:solidFill>
                <a:latin typeface="Arial"/>
                <a:cs typeface="Arial"/>
              </a:rPr>
              <a:t>evolution/</a:t>
            </a:r>
            <a:endParaRPr sz="978">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xfrm>
            <a:off x="19111850" y="10600179"/>
            <a:ext cx="345440" cy="297815"/>
          </a:xfrm>
          <a:prstGeom prst="rect">
            <a:avLst/>
          </a:prstGeom>
        </p:spPr>
        <p:txBody>
          <a:bodyPr vert="horz" wrap="square" lIns="0" tIns="0" rIns="0" bIns="0" rtlCol="0">
            <a:spAutoFit/>
          </a:bodyPr>
          <a:lstStyle>
            <a:defPPr>
              <a:defRPr kern="0"/>
            </a:defPPr>
            <a:lvl1pPr>
              <a:defRPr sz="1800" b="0" i="0">
                <a:solidFill>
                  <a:schemeClr val="tx1"/>
                </a:solidFill>
                <a:latin typeface="Arial"/>
                <a:cs typeface="Arial"/>
              </a:defRPr>
            </a:lvl1pPr>
          </a:lstStyle>
          <a:p>
            <a:pPr marL="38100">
              <a:spcBef>
                <a:spcPts val="50"/>
              </a:spcBef>
            </a:pPr>
            <a:fld id="{81D60167-4931-47E6-BA6A-407CBD079E47}" type="slidenum">
              <a:rPr lang="en-US" spc="-25" smtClean="0"/>
              <a:pPr marL="38100">
                <a:spcBef>
                  <a:spcPts val="50"/>
                </a:spcBef>
              </a:pPr>
              <a:t>24</a:t>
            </a:fld>
            <a:endParaRPr spc="-11" dirty="0"/>
          </a:p>
        </p:txBody>
      </p:sp>
      <p:sp>
        <p:nvSpPr>
          <p:cNvPr id="2" name="object 2"/>
          <p:cNvSpPr txBox="1">
            <a:spLocks noGrp="1"/>
          </p:cNvSpPr>
          <p:nvPr>
            <p:ph type="title"/>
          </p:nvPr>
        </p:nvSpPr>
        <p:spPr>
          <a:xfrm>
            <a:off x="2133600" y="609600"/>
            <a:ext cx="3895875" cy="432744"/>
          </a:xfrm>
          <a:prstGeom prst="rect">
            <a:avLst/>
          </a:prstGeom>
        </p:spPr>
        <p:txBody>
          <a:bodyPr vert="horz" wrap="square" lIns="0" tIns="5776" rIns="0" bIns="0" numCol="1" rtlCol="0" anchor="ctr" anchorCtr="0" compatLnSpc="1">
            <a:prstTxWarp prst="textNoShape">
              <a:avLst/>
            </a:prstTxWarp>
            <a:spAutoFit/>
          </a:bodyPr>
          <a:lstStyle/>
          <a:p>
            <a:pPr marL="5776">
              <a:spcBef>
                <a:spcPts val="45"/>
              </a:spcBef>
              <a:tabLst>
                <a:tab pos="804880" algn="l"/>
                <a:tab pos="1589255" algn="l"/>
              </a:tabLst>
            </a:pPr>
            <a:r>
              <a:rPr sz="2774" spc="-11" dirty="0"/>
              <a:t>How</a:t>
            </a:r>
            <a:r>
              <a:rPr sz="2774" dirty="0"/>
              <a:t>	</a:t>
            </a:r>
            <a:r>
              <a:rPr sz="2774" spc="-171" dirty="0"/>
              <a:t>large</a:t>
            </a:r>
            <a:r>
              <a:rPr sz="2774" dirty="0"/>
              <a:t>	</a:t>
            </a:r>
            <a:r>
              <a:rPr sz="2774" spc="-159" dirty="0"/>
              <a:t>are</a:t>
            </a:r>
            <a:r>
              <a:rPr sz="2774" spc="-280" dirty="0"/>
              <a:t> </a:t>
            </a:r>
            <a:r>
              <a:rPr sz="2774" spc="-16" dirty="0"/>
              <a:t>“large”</a:t>
            </a:r>
            <a:r>
              <a:rPr sz="2774" spc="-177" dirty="0"/>
              <a:t> </a:t>
            </a:r>
            <a:r>
              <a:rPr sz="2774" spc="-339" dirty="0"/>
              <a:t>LMs?</a:t>
            </a:r>
            <a:endParaRPr sz="2774" dirty="0"/>
          </a:p>
        </p:txBody>
      </p:sp>
      <p:sp>
        <p:nvSpPr>
          <p:cNvPr id="3" name="object 3"/>
          <p:cNvSpPr txBox="1"/>
          <p:nvPr/>
        </p:nvSpPr>
        <p:spPr>
          <a:xfrm>
            <a:off x="1068000" y="2086548"/>
            <a:ext cx="6586510" cy="3106636"/>
          </a:xfrm>
          <a:prstGeom prst="rect">
            <a:avLst/>
          </a:prstGeom>
        </p:spPr>
        <p:txBody>
          <a:bodyPr vert="horz" wrap="square" lIns="0" tIns="7509" rIns="0" bIns="0" rtlCol="0">
            <a:spAutoFit/>
          </a:bodyPr>
          <a:lstStyle/>
          <a:p>
            <a:pPr marL="243457" indent="-226418">
              <a:spcBef>
                <a:spcPts val="59"/>
              </a:spcBef>
              <a:buSzPct val="146774"/>
              <a:buChar char="•"/>
              <a:tabLst>
                <a:tab pos="243746" algn="l"/>
              </a:tabLst>
            </a:pPr>
            <a:r>
              <a:rPr sz="1800" spc="-9" dirty="0">
                <a:latin typeface="Cambria"/>
                <a:cs typeface="Cambria"/>
              </a:rPr>
              <a:t>Today,</a:t>
            </a:r>
            <a:r>
              <a:rPr sz="1800" spc="96" dirty="0">
                <a:latin typeface="Cambria"/>
                <a:cs typeface="Cambria"/>
              </a:rPr>
              <a:t> </a:t>
            </a:r>
            <a:r>
              <a:rPr sz="1800" dirty="0">
                <a:latin typeface="Cambria"/>
                <a:cs typeface="Cambria"/>
              </a:rPr>
              <a:t>we</a:t>
            </a:r>
            <a:r>
              <a:rPr sz="1800" spc="96" dirty="0">
                <a:latin typeface="Cambria"/>
                <a:cs typeface="Cambria"/>
              </a:rPr>
              <a:t> </a:t>
            </a:r>
            <a:r>
              <a:rPr sz="1800" dirty="0">
                <a:latin typeface="Cambria"/>
                <a:cs typeface="Cambria"/>
              </a:rPr>
              <a:t>mostly</a:t>
            </a:r>
            <a:r>
              <a:rPr sz="1800" spc="96" dirty="0">
                <a:latin typeface="Cambria"/>
                <a:cs typeface="Cambria"/>
              </a:rPr>
              <a:t> </a:t>
            </a:r>
            <a:r>
              <a:rPr sz="1800" dirty="0">
                <a:latin typeface="Cambria"/>
                <a:cs typeface="Cambria"/>
              </a:rPr>
              <a:t>talk</a:t>
            </a:r>
            <a:r>
              <a:rPr sz="1800" spc="98" dirty="0">
                <a:latin typeface="Cambria"/>
                <a:cs typeface="Cambria"/>
              </a:rPr>
              <a:t> </a:t>
            </a:r>
            <a:r>
              <a:rPr sz="1800" dirty="0">
                <a:latin typeface="Cambria"/>
                <a:cs typeface="Cambria"/>
              </a:rPr>
              <a:t>about</a:t>
            </a:r>
            <a:r>
              <a:rPr sz="1800" spc="96" dirty="0">
                <a:latin typeface="Cambria"/>
                <a:cs typeface="Cambria"/>
              </a:rPr>
              <a:t> </a:t>
            </a:r>
            <a:r>
              <a:rPr sz="1800" dirty="0">
                <a:latin typeface="Cambria"/>
                <a:cs typeface="Cambria"/>
              </a:rPr>
              <a:t>two</a:t>
            </a:r>
            <a:r>
              <a:rPr sz="1800" spc="96" dirty="0">
                <a:latin typeface="Cambria"/>
                <a:cs typeface="Cambria"/>
              </a:rPr>
              <a:t> </a:t>
            </a:r>
            <a:r>
              <a:rPr sz="1800" dirty="0">
                <a:latin typeface="Cambria"/>
                <a:cs typeface="Cambria"/>
              </a:rPr>
              <a:t>camps</a:t>
            </a:r>
            <a:r>
              <a:rPr sz="1800" spc="96" dirty="0">
                <a:latin typeface="Cambria"/>
                <a:cs typeface="Cambria"/>
              </a:rPr>
              <a:t> </a:t>
            </a:r>
            <a:r>
              <a:rPr sz="1800" dirty="0">
                <a:latin typeface="Cambria"/>
                <a:cs typeface="Cambria"/>
              </a:rPr>
              <a:t>of</a:t>
            </a:r>
            <a:r>
              <a:rPr sz="1800" spc="98" dirty="0">
                <a:latin typeface="Cambria"/>
                <a:cs typeface="Cambria"/>
              </a:rPr>
              <a:t> </a:t>
            </a:r>
            <a:r>
              <a:rPr sz="1800" spc="-5" dirty="0">
                <a:latin typeface="Cambria"/>
                <a:cs typeface="Cambria"/>
              </a:rPr>
              <a:t>models:</a:t>
            </a:r>
            <a:endParaRPr sz="1800" dirty="0">
              <a:latin typeface="Cambria"/>
              <a:cs typeface="Cambria"/>
            </a:endParaRPr>
          </a:p>
          <a:p>
            <a:pPr marL="576730" marR="13862" lvl="1" indent="-226418">
              <a:lnSpc>
                <a:spcPct val="102000"/>
              </a:lnSpc>
              <a:spcBef>
                <a:spcPts val="528"/>
              </a:spcBef>
              <a:buSzPct val="146774"/>
              <a:buChar char="•"/>
              <a:tabLst>
                <a:tab pos="577018" algn="l"/>
              </a:tabLst>
            </a:pPr>
            <a:r>
              <a:rPr sz="1800" dirty="0">
                <a:latin typeface="Cambria"/>
                <a:cs typeface="Cambria"/>
              </a:rPr>
              <a:t>Medium-sized</a:t>
            </a:r>
            <a:r>
              <a:rPr sz="1800" spc="107" dirty="0">
                <a:latin typeface="Cambria"/>
                <a:cs typeface="Cambria"/>
              </a:rPr>
              <a:t> </a:t>
            </a:r>
            <a:r>
              <a:rPr sz="1800" dirty="0">
                <a:latin typeface="Cambria"/>
                <a:cs typeface="Cambria"/>
              </a:rPr>
              <a:t>models:</a:t>
            </a:r>
            <a:r>
              <a:rPr sz="1800" spc="109" dirty="0">
                <a:latin typeface="Cambria"/>
                <a:cs typeface="Cambria"/>
              </a:rPr>
              <a:t> </a:t>
            </a:r>
            <a:r>
              <a:rPr sz="1800" dirty="0">
                <a:latin typeface="Cambria"/>
                <a:cs typeface="Cambria"/>
              </a:rPr>
              <a:t>BERT/RoBERTa</a:t>
            </a:r>
            <a:r>
              <a:rPr sz="1800" spc="109" dirty="0">
                <a:latin typeface="Cambria"/>
                <a:cs typeface="Cambria"/>
              </a:rPr>
              <a:t> </a:t>
            </a:r>
            <a:r>
              <a:rPr sz="1800" dirty="0">
                <a:latin typeface="Cambria"/>
                <a:cs typeface="Cambria"/>
              </a:rPr>
              <a:t>models</a:t>
            </a:r>
            <a:r>
              <a:rPr sz="1800" spc="107" dirty="0">
                <a:latin typeface="Cambria"/>
                <a:cs typeface="Cambria"/>
              </a:rPr>
              <a:t> </a:t>
            </a:r>
            <a:r>
              <a:rPr sz="1800" spc="32" dirty="0">
                <a:latin typeface="Cambria"/>
                <a:cs typeface="Cambria"/>
              </a:rPr>
              <a:t>(100M</a:t>
            </a:r>
            <a:r>
              <a:rPr sz="1800" spc="109" dirty="0">
                <a:latin typeface="Cambria"/>
                <a:cs typeface="Cambria"/>
              </a:rPr>
              <a:t> </a:t>
            </a:r>
            <a:r>
              <a:rPr sz="1800" dirty="0">
                <a:latin typeface="Cambria"/>
                <a:cs typeface="Cambria"/>
              </a:rPr>
              <a:t>or</a:t>
            </a:r>
            <a:r>
              <a:rPr sz="1800" spc="109" dirty="0">
                <a:latin typeface="Cambria"/>
                <a:cs typeface="Cambria"/>
              </a:rPr>
              <a:t> </a:t>
            </a:r>
            <a:r>
              <a:rPr sz="1800" spc="43" dirty="0">
                <a:latin typeface="Cambria"/>
                <a:cs typeface="Cambria"/>
              </a:rPr>
              <a:t>300M),</a:t>
            </a:r>
            <a:r>
              <a:rPr sz="1800" spc="109" dirty="0">
                <a:latin typeface="Cambria"/>
                <a:cs typeface="Cambria"/>
              </a:rPr>
              <a:t> </a:t>
            </a:r>
            <a:r>
              <a:rPr sz="1800" dirty="0">
                <a:latin typeface="Cambria"/>
                <a:cs typeface="Cambria"/>
              </a:rPr>
              <a:t>T5</a:t>
            </a:r>
            <a:r>
              <a:rPr sz="1800" spc="107" dirty="0">
                <a:latin typeface="Cambria"/>
                <a:cs typeface="Cambria"/>
              </a:rPr>
              <a:t> </a:t>
            </a:r>
            <a:r>
              <a:rPr sz="1800" spc="-5" dirty="0">
                <a:latin typeface="Cambria"/>
                <a:cs typeface="Cambria"/>
              </a:rPr>
              <a:t>models </a:t>
            </a:r>
            <a:r>
              <a:rPr sz="1800" spc="43" dirty="0">
                <a:latin typeface="Cambria"/>
                <a:cs typeface="Cambria"/>
              </a:rPr>
              <a:t>(220M,</a:t>
            </a:r>
            <a:r>
              <a:rPr sz="1800" spc="89" dirty="0">
                <a:latin typeface="Cambria"/>
                <a:cs typeface="Cambria"/>
              </a:rPr>
              <a:t> </a:t>
            </a:r>
            <a:r>
              <a:rPr sz="1800" spc="41" dirty="0">
                <a:latin typeface="Cambria"/>
                <a:cs typeface="Cambria"/>
              </a:rPr>
              <a:t>770M,</a:t>
            </a:r>
            <a:r>
              <a:rPr sz="1800" spc="89" dirty="0">
                <a:latin typeface="Cambria"/>
                <a:cs typeface="Cambria"/>
              </a:rPr>
              <a:t> </a:t>
            </a:r>
            <a:r>
              <a:rPr sz="1800" spc="-11" dirty="0">
                <a:latin typeface="Cambria"/>
                <a:cs typeface="Cambria"/>
              </a:rPr>
              <a:t>3B)</a:t>
            </a:r>
            <a:endParaRPr sz="1800" dirty="0">
              <a:latin typeface="Cambria"/>
              <a:cs typeface="Cambria"/>
            </a:endParaRPr>
          </a:p>
          <a:p>
            <a:pPr marL="576730" lvl="1" indent="-226418">
              <a:spcBef>
                <a:spcPts val="559"/>
              </a:spcBef>
              <a:buSzPct val="146774"/>
              <a:buChar char="•"/>
              <a:tabLst>
                <a:tab pos="577018" algn="l"/>
              </a:tabLst>
            </a:pPr>
            <a:r>
              <a:rPr sz="1800" dirty="0">
                <a:latin typeface="Cambria"/>
                <a:cs typeface="Cambria"/>
              </a:rPr>
              <a:t>“Very”</a:t>
            </a:r>
            <a:r>
              <a:rPr sz="1800" spc="98" dirty="0">
                <a:latin typeface="Cambria"/>
                <a:cs typeface="Cambria"/>
              </a:rPr>
              <a:t> </a:t>
            </a:r>
            <a:r>
              <a:rPr sz="1800" dirty="0">
                <a:latin typeface="Cambria"/>
                <a:cs typeface="Cambria"/>
              </a:rPr>
              <a:t>large</a:t>
            </a:r>
            <a:r>
              <a:rPr sz="1800" spc="100" dirty="0">
                <a:latin typeface="Cambria"/>
                <a:cs typeface="Cambria"/>
              </a:rPr>
              <a:t> </a:t>
            </a:r>
            <a:r>
              <a:rPr sz="1800" spc="25" dirty="0">
                <a:latin typeface="Cambria"/>
                <a:cs typeface="Cambria"/>
              </a:rPr>
              <a:t>LMs:</a:t>
            </a:r>
            <a:r>
              <a:rPr sz="1800" spc="100" dirty="0">
                <a:latin typeface="Cambria"/>
                <a:cs typeface="Cambria"/>
              </a:rPr>
              <a:t> </a:t>
            </a:r>
            <a:r>
              <a:rPr sz="1800" dirty="0">
                <a:latin typeface="Cambria"/>
                <a:cs typeface="Cambria"/>
              </a:rPr>
              <a:t>models</a:t>
            </a:r>
            <a:r>
              <a:rPr sz="1800" spc="100" dirty="0">
                <a:latin typeface="Cambria"/>
                <a:cs typeface="Cambria"/>
              </a:rPr>
              <a:t> </a:t>
            </a:r>
            <a:r>
              <a:rPr sz="1800" dirty="0">
                <a:latin typeface="Cambria"/>
                <a:cs typeface="Cambria"/>
              </a:rPr>
              <a:t>of</a:t>
            </a:r>
            <a:r>
              <a:rPr sz="1800" spc="100" dirty="0">
                <a:latin typeface="Cambria"/>
                <a:cs typeface="Cambria"/>
              </a:rPr>
              <a:t> </a:t>
            </a:r>
            <a:r>
              <a:rPr sz="1800" spc="107" dirty="0">
                <a:latin typeface="Cambria"/>
                <a:cs typeface="Cambria"/>
              </a:rPr>
              <a:t>100+</a:t>
            </a:r>
            <a:r>
              <a:rPr sz="1800" spc="98" dirty="0">
                <a:latin typeface="Cambria"/>
                <a:cs typeface="Cambria"/>
              </a:rPr>
              <a:t> </a:t>
            </a:r>
            <a:r>
              <a:rPr sz="1800" dirty="0">
                <a:latin typeface="Cambria"/>
                <a:cs typeface="Cambria"/>
              </a:rPr>
              <a:t>billion</a:t>
            </a:r>
            <a:r>
              <a:rPr sz="1800" spc="100" dirty="0">
                <a:latin typeface="Cambria"/>
                <a:cs typeface="Cambria"/>
              </a:rPr>
              <a:t> </a:t>
            </a:r>
            <a:r>
              <a:rPr sz="1800" spc="-5" dirty="0">
                <a:latin typeface="Cambria"/>
                <a:cs typeface="Cambria"/>
              </a:rPr>
              <a:t>parameters</a:t>
            </a:r>
            <a:endParaRPr sz="1800" dirty="0">
              <a:latin typeface="Cambria"/>
              <a:cs typeface="Cambria"/>
            </a:endParaRPr>
          </a:p>
          <a:p>
            <a:pPr marL="272337" indent="-217465">
              <a:spcBef>
                <a:spcPts val="2131"/>
              </a:spcBef>
              <a:buSzPct val="145000"/>
              <a:buChar char="•"/>
              <a:tabLst>
                <a:tab pos="272625" algn="l"/>
              </a:tabLst>
            </a:pPr>
            <a:r>
              <a:rPr dirty="0">
                <a:latin typeface="Cambria"/>
                <a:cs typeface="Cambria"/>
              </a:rPr>
              <a:t>Larger</a:t>
            </a:r>
            <a:r>
              <a:rPr spc="80" dirty="0">
                <a:latin typeface="Cambria"/>
                <a:cs typeface="Cambria"/>
              </a:rPr>
              <a:t> </a:t>
            </a:r>
            <a:r>
              <a:rPr dirty="0">
                <a:latin typeface="Cambria"/>
                <a:cs typeface="Cambria"/>
              </a:rPr>
              <a:t>model</a:t>
            </a:r>
            <a:r>
              <a:rPr spc="82" dirty="0">
                <a:latin typeface="Cambria"/>
                <a:cs typeface="Cambria"/>
              </a:rPr>
              <a:t> </a:t>
            </a:r>
            <a:r>
              <a:rPr dirty="0">
                <a:latin typeface="Cambria"/>
                <a:cs typeface="Cambria"/>
              </a:rPr>
              <a:t>sizes</a:t>
            </a:r>
            <a:r>
              <a:rPr spc="82" dirty="0">
                <a:latin typeface="Cambria"/>
                <a:cs typeface="Cambria"/>
              </a:rPr>
              <a:t> </a:t>
            </a:r>
            <a:r>
              <a:rPr sz="1800" spc="-32" dirty="0">
                <a:latin typeface="Lucida Sans Unicode"/>
                <a:cs typeface="Lucida Sans Unicode"/>
              </a:rPr>
              <a:t>⇒</a:t>
            </a:r>
            <a:r>
              <a:rPr sz="1800" spc="-107" dirty="0">
                <a:latin typeface="Lucida Sans Unicode"/>
                <a:cs typeface="Lucida Sans Unicode"/>
              </a:rPr>
              <a:t> </a:t>
            </a:r>
            <a:r>
              <a:rPr dirty="0">
                <a:latin typeface="Cambria"/>
                <a:cs typeface="Cambria"/>
              </a:rPr>
              <a:t>larger</a:t>
            </a:r>
            <a:r>
              <a:rPr spc="80" dirty="0">
                <a:latin typeface="Cambria"/>
                <a:cs typeface="Cambria"/>
              </a:rPr>
              <a:t> </a:t>
            </a:r>
            <a:r>
              <a:rPr dirty="0">
                <a:latin typeface="Cambria"/>
                <a:cs typeface="Cambria"/>
              </a:rPr>
              <a:t>compute,</a:t>
            </a:r>
            <a:r>
              <a:rPr spc="82" dirty="0">
                <a:latin typeface="Cambria"/>
                <a:cs typeface="Cambria"/>
              </a:rPr>
              <a:t> </a:t>
            </a:r>
            <a:r>
              <a:rPr dirty="0">
                <a:latin typeface="Cambria"/>
                <a:cs typeface="Cambria"/>
              </a:rPr>
              <a:t>more</a:t>
            </a:r>
            <a:r>
              <a:rPr spc="80" dirty="0">
                <a:latin typeface="Cambria"/>
                <a:cs typeface="Cambria"/>
              </a:rPr>
              <a:t> </a:t>
            </a:r>
            <a:r>
              <a:rPr dirty="0">
                <a:latin typeface="Cambria"/>
                <a:cs typeface="Cambria"/>
              </a:rPr>
              <a:t>expensive</a:t>
            </a:r>
            <a:r>
              <a:rPr spc="82" dirty="0">
                <a:latin typeface="Cambria"/>
                <a:cs typeface="Cambria"/>
              </a:rPr>
              <a:t> </a:t>
            </a:r>
            <a:r>
              <a:rPr dirty="0">
                <a:latin typeface="Cambria"/>
                <a:cs typeface="Cambria"/>
              </a:rPr>
              <a:t>during</a:t>
            </a:r>
            <a:r>
              <a:rPr spc="80" dirty="0">
                <a:latin typeface="Cambria"/>
                <a:cs typeface="Cambria"/>
              </a:rPr>
              <a:t> </a:t>
            </a:r>
            <a:r>
              <a:rPr spc="-5" dirty="0">
                <a:latin typeface="Cambria"/>
                <a:cs typeface="Cambria"/>
              </a:rPr>
              <a:t>inference</a:t>
            </a:r>
            <a:endParaRPr dirty="0">
              <a:latin typeface="Cambria"/>
              <a:cs typeface="Cambria"/>
            </a:endParaRPr>
          </a:p>
          <a:p>
            <a:pPr marL="272337" indent="-217465">
              <a:spcBef>
                <a:spcPts val="564"/>
              </a:spcBef>
              <a:buSzPct val="145000"/>
              <a:buChar char="•"/>
              <a:tabLst>
                <a:tab pos="272625" algn="l"/>
              </a:tabLst>
            </a:pPr>
            <a:r>
              <a:rPr dirty="0">
                <a:latin typeface="Cambria"/>
                <a:cs typeface="Cambria"/>
              </a:rPr>
              <a:t>Different</a:t>
            </a:r>
            <a:r>
              <a:rPr spc="86" dirty="0">
                <a:latin typeface="Cambria"/>
                <a:cs typeface="Cambria"/>
              </a:rPr>
              <a:t> </a:t>
            </a:r>
            <a:r>
              <a:rPr dirty="0">
                <a:latin typeface="Cambria"/>
                <a:cs typeface="Cambria"/>
              </a:rPr>
              <a:t>sizes</a:t>
            </a:r>
            <a:r>
              <a:rPr spc="86" dirty="0">
                <a:latin typeface="Cambria"/>
                <a:cs typeface="Cambria"/>
              </a:rPr>
              <a:t> </a:t>
            </a:r>
            <a:r>
              <a:rPr dirty="0">
                <a:latin typeface="Cambria"/>
                <a:cs typeface="Cambria"/>
              </a:rPr>
              <a:t>of</a:t>
            </a:r>
            <a:r>
              <a:rPr spc="84" dirty="0">
                <a:latin typeface="Cambria"/>
                <a:cs typeface="Cambria"/>
              </a:rPr>
              <a:t> </a:t>
            </a:r>
            <a:r>
              <a:rPr dirty="0">
                <a:latin typeface="Cambria"/>
                <a:cs typeface="Cambria"/>
              </a:rPr>
              <a:t>LMs</a:t>
            </a:r>
            <a:r>
              <a:rPr spc="86" dirty="0">
                <a:latin typeface="Cambria"/>
                <a:cs typeface="Cambria"/>
              </a:rPr>
              <a:t> </a:t>
            </a:r>
            <a:r>
              <a:rPr dirty="0">
                <a:latin typeface="Cambria"/>
                <a:cs typeface="Cambria"/>
              </a:rPr>
              <a:t>have</a:t>
            </a:r>
            <a:r>
              <a:rPr spc="84" dirty="0">
                <a:latin typeface="Cambria"/>
                <a:cs typeface="Cambria"/>
              </a:rPr>
              <a:t> </a:t>
            </a:r>
            <a:r>
              <a:rPr dirty="0">
                <a:latin typeface="Cambria"/>
                <a:cs typeface="Cambria"/>
              </a:rPr>
              <a:t>different</a:t>
            </a:r>
            <a:r>
              <a:rPr spc="89" dirty="0">
                <a:latin typeface="Cambria"/>
                <a:cs typeface="Cambria"/>
              </a:rPr>
              <a:t> </a:t>
            </a:r>
            <a:r>
              <a:rPr dirty="0">
                <a:latin typeface="Cambria"/>
                <a:cs typeface="Cambria"/>
              </a:rPr>
              <a:t>ways</a:t>
            </a:r>
            <a:r>
              <a:rPr spc="84" dirty="0">
                <a:latin typeface="Cambria"/>
                <a:cs typeface="Cambria"/>
              </a:rPr>
              <a:t> </a:t>
            </a:r>
            <a:r>
              <a:rPr dirty="0">
                <a:latin typeface="Cambria"/>
                <a:cs typeface="Cambria"/>
              </a:rPr>
              <a:t>to</a:t>
            </a:r>
            <a:r>
              <a:rPr spc="89" dirty="0">
                <a:latin typeface="Cambria"/>
                <a:cs typeface="Cambria"/>
              </a:rPr>
              <a:t> </a:t>
            </a:r>
            <a:r>
              <a:rPr dirty="0">
                <a:latin typeface="Cambria"/>
                <a:cs typeface="Cambria"/>
              </a:rPr>
              <a:t>adapt</a:t>
            </a:r>
            <a:r>
              <a:rPr spc="86" dirty="0">
                <a:latin typeface="Cambria"/>
                <a:cs typeface="Cambria"/>
              </a:rPr>
              <a:t> </a:t>
            </a:r>
            <a:r>
              <a:rPr dirty="0">
                <a:latin typeface="Cambria"/>
                <a:cs typeface="Cambria"/>
              </a:rPr>
              <a:t>and</a:t>
            </a:r>
            <a:r>
              <a:rPr spc="86" dirty="0">
                <a:latin typeface="Cambria"/>
                <a:cs typeface="Cambria"/>
              </a:rPr>
              <a:t> </a:t>
            </a:r>
            <a:r>
              <a:rPr dirty="0">
                <a:latin typeface="Cambria"/>
                <a:cs typeface="Cambria"/>
              </a:rPr>
              <a:t>use</a:t>
            </a:r>
            <a:r>
              <a:rPr spc="84" dirty="0">
                <a:latin typeface="Cambria"/>
                <a:cs typeface="Cambria"/>
              </a:rPr>
              <a:t> </a:t>
            </a:r>
            <a:r>
              <a:rPr spc="-9" dirty="0">
                <a:latin typeface="Cambria"/>
                <a:cs typeface="Cambria"/>
              </a:rPr>
              <a:t>them</a:t>
            </a:r>
            <a:endParaRPr dirty="0">
              <a:latin typeface="Cambria"/>
              <a:cs typeface="Cambria"/>
            </a:endParaRPr>
          </a:p>
          <a:p>
            <a:pPr marL="578751" lvl="1" indent="-190318">
              <a:spcBef>
                <a:spcPts val="557"/>
              </a:spcBef>
              <a:buSzPct val="145000"/>
              <a:buChar char="•"/>
              <a:tabLst>
                <a:tab pos="579040" algn="l"/>
              </a:tabLst>
            </a:pPr>
            <a:r>
              <a:rPr spc="-5" dirty="0">
                <a:latin typeface="Cambria"/>
                <a:cs typeface="Cambria"/>
              </a:rPr>
              <a:t>Fine-</a:t>
            </a:r>
            <a:r>
              <a:rPr spc="25" dirty="0">
                <a:latin typeface="Cambria"/>
                <a:cs typeface="Cambria"/>
              </a:rPr>
              <a:t>tuning,</a:t>
            </a:r>
            <a:r>
              <a:rPr spc="125" dirty="0">
                <a:latin typeface="Cambria"/>
                <a:cs typeface="Cambria"/>
              </a:rPr>
              <a:t> </a:t>
            </a:r>
            <a:r>
              <a:rPr spc="-11" dirty="0">
                <a:latin typeface="Cambria"/>
                <a:cs typeface="Cambria"/>
              </a:rPr>
              <a:t>zero-</a:t>
            </a:r>
            <a:r>
              <a:rPr spc="-9" dirty="0">
                <a:latin typeface="Cambria"/>
                <a:cs typeface="Cambria"/>
              </a:rPr>
              <a:t>shot/few-</a:t>
            </a:r>
            <a:r>
              <a:rPr dirty="0">
                <a:latin typeface="Cambria"/>
                <a:cs typeface="Cambria"/>
              </a:rPr>
              <a:t>shot</a:t>
            </a:r>
            <a:r>
              <a:rPr spc="130" dirty="0">
                <a:latin typeface="Cambria"/>
                <a:cs typeface="Cambria"/>
              </a:rPr>
              <a:t> </a:t>
            </a:r>
            <a:r>
              <a:rPr dirty="0">
                <a:latin typeface="Cambria"/>
                <a:cs typeface="Cambria"/>
              </a:rPr>
              <a:t>prompting,</a:t>
            </a:r>
            <a:r>
              <a:rPr spc="125" dirty="0">
                <a:latin typeface="Cambria"/>
                <a:cs typeface="Cambria"/>
              </a:rPr>
              <a:t> </a:t>
            </a:r>
            <a:r>
              <a:rPr spc="-5" dirty="0">
                <a:latin typeface="Cambria"/>
                <a:cs typeface="Cambria"/>
              </a:rPr>
              <a:t>in-</a:t>
            </a:r>
            <a:r>
              <a:rPr dirty="0">
                <a:latin typeface="Cambria"/>
                <a:cs typeface="Cambria"/>
              </a:rPr>
              <a:t>context</a:t>
            </a:r>
            <a:r>
              <a:rPr spc="130" dirty="0">
                <a:latin typeface="Cambria"/>
                <a:cs typeface="Cambria"/>
              </a:rPr>
              <a:t> </a:t>
            </a:r>
            <a:r>
              <a:rPr spc="39" dirty="0">
                <a:latin typeface="Cambria"/>
                <a:cs typeface="Cambria"/>
              </a:rPr>
              <a:t>learning…</a:t>
            </a:r>
            <a:endParaRPr dirty="0">
              <a:latin typeface="Cambria"/>
              <a:cs typeface="Cambria"/>
            </a:endParaRPr>
          </a:p>
          <a:p>
            <a:pPr marL="272337" indent="-217465">
              <a:spcBef>
                <a:spcPts val="557"/>
              </a:spcBef>
              <a:buSzPct val="145000"/>
              <a:buChar char="•"/>
              <a:tabLst>
                <a:tab pos="272625" algn="l"/>
              </a:tabLst>
            </a:pPr>
            <a:r>
              <a:rPr dirty="0">
                <a:latin typeface="Cambria"/>
                <a:cs typeface="Cambria"/>
              </a:rPr>
              <a:t>Emergent</a:t>
            </a:r>
            <a:r>
              <a:rPr spc="55" dirty="0">
                <a:latin typeface="Cambria"/>
                <a:cs typeface="Cambria"/>
              </a:rPr>
              <a:t> </a:t>
            </a:r>
            <a:r>
              <a:rPr spc="-5" dirty="0">
                <a:latin typeface="Cambria"/>
                <a:cs typeface="Cambria"/>
              </a:rPr>
              <a:t>properties</a:t>
            </a:r>
            <a:r>
              <a:rPr spc="52" dirty="0">
                <a:latin typeface="Cambria"/>
                <a:cs typeface="Cambria"/>
              </a:rPr>
              <a:t> </a:t>
            </a:r>
            <a:r>
              <a:rPr dirty="0">
                <a:latin typeface="Cambria"/>
                <a:cs typeface="Cambria"/>
              </a:rPr>
              <a:t>arise</a:t>
            </a:r>
            <a:r>
              <a:rPr spc="52" dirty="0">
                <a:latin typeface="Cambria"/>
                <a:cs typeface="Cambria"/>
              </a:rPr>
              <a:t> </a:t>
            </a:r>
            <a:r>
              <a:rPr dirty="0">
                <a:latin typeface="Cambria"/>
                <a:cs typeface="Cambria"/>
              </a:rPr>
              <a:t>from</a:t>
            </a:r>
            <a:r>
              <a:rPr spc="55" dirty="0">
                <a:latin typeface="Cambria"/>
                <a:cs typeface="Cambria"/>
              </a:rPr>
              <a:t> </a:t>
            </a:r>
            <a:r>
              <a:rPr dirty="0">
                <a:latin typeface="Cambria"/>
                <a:cs typeface="Cambria"/>
              </a:rPr>
              <a:t>model</a:t>
            </a:r>
            <a:r>
              <a:rPr spc="55" dirty="0">
                <a:latin typeface="Cambria"/>
                <a:cs typeface="Cambria"/>
              </a:rPr>
              <a:t> </a:t>
            </a:r>
            <a:r>
              <a:rPr spc="-5" dirty="0">
                <a:latin typeface="Cambria"/>
                <a:cs typeface="Cambria"/>
              </a:rPr>
              <a:t>scale</a:t>
            </a:r>
            <a:endParaRPr dirty="0">
              <a:latin typeface="Cambria"/>
              <a:cs typeface="Cambria"/>
            </a:endParaRPr>
          </a:p>
          <a:p>
            <a:pPr marL="272337" indent="-217465">
              <a:spcBef>
                <a:spcPts val="555"/>
              </a:spcBef>
              <a:buSzPct val="145000"/>
              <a:buChar char="•"/>
              <a:tabLst>
                <a:tab pos="272625" algn="l"/>
              </a:tabLst>
            </a:pPr>
            <a:r>
              <a:rPr spc="-23" dirty="0">
                <a:latin typeface="Cambria"/>
                <a:cs typeface="Cambria"/>
              </a:rPr>
              <a:t>Trade-</a:t>
            </a:r>
            <a:r>
              <a:rPr dirty="0">
                <a:latin typeface="Cambria"/>
                <a:cs typeface="Cambria"/>
              </a:rPr>
              <a:t>off</a:t>
            </a:r>
            <a:r>
              <a:rPr spc="86" dirty="0">
                <a:latin typeface="Cambria"/>
                <a:cs typeface="Cambria"/>
              </a:rPr>
              <a:t> </a:t>
            </a:r>
            <a:r>
              <a:rPr dirty="0">
                <a:latin typeface="Cambria"/>
                <a:cs typeface="Cambria"/>
              </a:rPr>
              <a:t>between</a:t>
            </a:r>
            <a:r>
              <a:rPr spc="91" dirty="0">
                <a:latin typeface="Cambria"/>
                <a:cs typeface="Cambria"/>
              </a:rPr>
              <a:t> </a:t>
            </a:r>
            <a:r>
              <a:rPr dirty="0">
                <a:latin typeface="Cambria"/>
                <a:cs typeface="Cambria"/>
              </a:rPr>
              <a:t>model</a:t>
            </a:r>
            <a:r>
              <a:rPr spc="89" dirty="0">
                <a:latin typeface="Cambria"/>
                <a:cs typeface="Cambria"/>
              </a:rPr>
              <a:t> </a:t>
            </a:r>
            <a:r>
              <a:rPr dirty="0">
                <a:latin typeface="Cambria"/>
                <a:cs typeface="Cambria"/>
              </a:rPr>
              <a:t>size</a:t>
            </a:r>
            <a:r>
              <a:rPr spc="89" dirty="0">
                <a:latin typeface="Cambria"/>
                <a:cs typeface="Cambria"/>
              </a:rPr>
              <a:t> </a:t>
            </a:r>
            <a:r>
              <a:rPr dirty="0">
                <a:latin typeface="Cambria"/>
                <a:cs typeface="Cambria"/>
              </a:rPr>
              <a:t>and</a:t>
            </a:r>
            <a:r>
              <a:rPr spc="86" dirty="0">
                <a:latin typeface="Cambria"/>
                <a:cs typeface="Cambria"/>
              </a:rPr>
              <a:t> </a:t>
            </a:r>
            <a:r>
              <a:rPr dirty="0">
                <a:latin typeface="Cambria"/>
                <a:cs typeface="Cambria"/>
              </a:rPr>
              <a:t>corpus</a:t>
            </a:r>
            <a:r>
              <a:rPr spc="89" dirty="0">
                <a:latin typeface="Cambria"/>
                <a:cs typeface="Cambria"/>
              </a:rPr>
              <a:t> </a:t>
            </a:r>
            <a:r>
              <a:rPr spc="-9" dirty="0">
                <a:latin typeface="Cambria"/>
                <a:cs typeface="Cambria"/>
              </a:rPr>
              <a:t>size</a:t>
            </a:r>
            <a:endParaRPr sz="1364" dirty="0">
              <a:latin typeface="Cambria"/>
              <a:cs typeface="Cambria"/>
            </a:endParaRPr>
          </a:p>
        </p:txBody>
      </p:sp>
      <p:sp>
        <p:nvSpPr>
          <p:cNvPr id="4" name="object 4"/>
          <p:cNvSpPr txBox="1"/>
          <p:nvPr/>
        </p:nvSpPr>
        <p:spPr>
          <a:xfrm>
            <a:off x="3886200" y="5638800"/>
            <a:ext cx="4693593" cy="207288"/>
          </a:xfrm>
          <a:prstGeom prst="rect">
            <a:avLst/>
          </a:prstGeom>
        </p:spPr>
        <p:txBody>
          <a:bodyPr vert="horz" wrap="square" lIns="0" tIns="7798" rIns="0" bIns="0" rtlCol="0">
            <a:spAutoFit/>
          </a:bodyPr>
          <a:lstStyle/>
          <a:p>
            <a:pPr marL="5776">
              <a:spcBef>
                <a:spcPts val="61"/>
              </a:spcBef>
            </a:pPr>
            <a:r>
              <a:rPr sz="1296" dirty="0">
                <a:solidFill>
                  <a:srgbClr val="017100"/>
                </a:solidFill>
                <a:latin typeface="Arial"/>
                <a:cs typeface="Arial"/>
              </a:rPr>
              <a:t>Q:</a:t>
            </a:r>
            <a:r>
              <a:rPr sz="1296" spc="41" dirty="0">
                <a:solidFill>
                  <a:srgbClr val="017100"/>
                </a:solidFill>
                <a:latin typeface="Arial"/>
                <a:cs typeface="Arial"/>
              </a:rPr>
              <a:t> </a:t>
            </a:r>
            <a:r>
              <a:rPr sz="1296" dirty="0">
                <a:solidFill>
                  <a:srgbClr val="017100"/>
                </a:solidFill>
                <a:latin typeface="Arial"/>
                <a:cs typeface="Arial"/>
              </a:rPr>
              <a:t>Do</a:t>
            </a:r>
            <a:r>
              <a:rPr sz="1296" spc="43" dirty="0">
                <a:solidFill>
                  <a:srgbClr val="017100"/>
                </a:solidFill>
                <a:latin typeface="Arial"/>
                <a:cs typeface="Arial"/>
              </a:rPr>
              <a:t> </a:t>
            </a:r>
            <a:r>
              <a:rPr sz="1296" dirty="0">
                <a:solidFill>
                  <a:srgbClr val="017100"/>
                </a:solidFill>
                <a:latin typeface="Arial"/>
                <a:cs typeface="Arial"/>
              </a:rPr>
              <a:t>largest</a:t>
            </a:r>
            <a:r>
              <a:rPr sz="1296" spc="45" dirty="0">
                <a:solidFill>
                  <a:srgbClr val="017100"/>
                </a:solidFill>
                <a:latin typeface="Arial"/>
                <a:cs typeface="Arial"/>
              </a:rPr>
              <a:t> </a:t>
            </a:r>
            <a:r>
              <a:rPr sz="1296" dirty="0">
                <a:solidFill>
                  <a:srgbClr val="017100"/>
                </a:solidFill>
                <a:latin typeface="Arial"/>
                <a:cs typeface="Arial"/>
              </a:rPr>
              <a:t>models</a:t>
            </a:r>
            <a:r>
              <a:rPr sz="1296" spc="43" dirty="0">
                <a:solidFill>
                  <a:srgbClr val="017100"/>
                </a:solidFill>
                <a:latin typeface="Arial"/>
                <a:cs typeface="Arial"/>
              </a:rPr>
              <a:t> </a:t>
            </a:r>
            <a:r>
              <a:rPr sz="1296" dirty="0">
                <a:solidFill>
                  <a:srgbClr val="017100"/>
                </a:solidFill>
                <a:latin typeface="Arial"/>
                <a:cs typeface="Arial"/>
              </a:rPr>
              <a:t>always</a:t>
            </a:r>
            <a:r>
              <a:rPr sz="1296" spc="45" dirty="0">
                <a:solidFill>
                  <a:srgbClr val="017100"/>
                </a:solidFill>
                <a:latin typeface="Arial"/>
                <a:cs typeface="Arial"/>
              </a:rPr>
              <a:t> </a:t>
            </a:r>
            <a:r>
              <a:rPr sz="1296" dirty="0">
                <a:solidFill>
                  <a:srgbClr val="017100"/>
                </a:solidFill>
                <a:latin typeface="Arial"/>
                <a:cs typeface="Arial"/>
              </a:rPr>
              <a:t>give</a:t>
            </a:r>
            <a:r>
              <a:rPr sz="1296" spc="43" dirty="0">
                <a:solidFill>
                  <a:srgbClr val="017100"/>
                </a:solidFill>
                <a:latin typeface="Arial"/>
                <a:cs typeface="Arial"/>
              </a:rPr>
              <a:t> </a:t>
            </a:r>
            <a:r>
              <a:rPr sz="1296" dirty="0">
                <a:solidFill>
                  <a:srgbClr val="017100"/>
                </a:solidFill>
                <a:latin typeface="Arial"/>
                <a:cs typeface="Arial"/>
              </a:rPr>
              <a:t>the</a:t>
            </a:r>
            <a:r>
              <a:rPr sz="1296" spc="45" dirty="0">
                <a:solidFill>
                  <a:srgbClr val="017100"/>
                </a:solidFill>
                <a:latin typeface="Arial"/>
                <a:cs typeface="Arial"/>
              </a:rPr>
              <a:t> </a:t>
            </a:r>
            <a:r>
              <a:rPr sz="1296" spc="23" dirty="0">
                <a:solidFill>
                  <a:srgbClr val="017100"/>
                </a:solidFill>
                <a:latin typeface="Arial"/>
                <a:cs typeface="Arial"/>
              </a:rPr>
              <a:t>best</a:t>
            </a:r>
            <a:r>
              <a:rPr sz="1296" spc="43" dirty="0">
                <a:solidFill>
                  <a:srgbClr val="017100"/>
                </a:solidFill>
                <a:latin typeface="Arial"/>
                <a:cs typeface="Arial"/>
              </a:rPr>
              <a:t> </a:t>
            </a:r>
            <a:r>
              <a:rPr sz="1296" dirty="0">
                <a:solidFill>
                  <a:srgbClr val="017100"/>
                </a:solidFill>
                <a:latin typeface="Arial"/>
                <a:cs typeface="Arial"/>
              </a:rPr>
              <a:t>performance</a:t>
            </a:r>
            <a:r>
              <a:rPr sz="1296" spc="45" dirty="0">
                <a:solidFill>
                  <a:srgbClr val="017100"/>
                </a:solidFill>
                <a:latin typeface="Arial"/>
                <a:cs typeface="Arial"/>
              </a:rPr>
              <a:t> </a:t>
            </a:r>
            <a:r>
              <a:rPr sz="1296" spc="-5" dirty="0">
                <a:solidFill>
                  <a:srgbClr val="017100"/>
                </a:solidFill>
                <a:latin typeface="Arial"/>
                <a:cs typeface="Arial"/>
              </a:rPr>
              <a:t>today?</a:t>
            </a:r>
            <a:endParaRPr sz="1296"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950" y="765948"/>
            <a:ext cx="3743090" cy="951947"/>
          </a:xfrm>
          <a:prstGeom prst="rect">
            <a:avLst/>
          </a:prstGeom>
        </p:spPr>
        <p:txBody>
          <a:bodyPr vert="horz" wrap="square" lIns="0" tIns="97175" rIns="0" bIns="0" numCol="1" rtlCol="0" anchor="ctr" anchorCtr="0" compatLnSpc="1">
            <a:prstTxWarp prst="textNoShape">
              <a:avLst/>
            </a:prstTxWarp>
            <a:spAutoFit/>
          </a:bodyPr>
          <a:lstStyle/>
          <a:p>
            <a:pPr marL="1158946">
              <a:spcBef>
                <a:spcPts val="45"/>
              </a:spcBef>
            </a:pPr>
            <a:r>
              <a:rPr sz="2774" spc="-146" dirty="0"/>
              <a:t>Pre-</a:t>
            </a:r>
            <a:r>
              <a:rPr sz="2774" spc="-86" dirty="0"/>
              <a:t>training</a:t>
            </a:r>
            <a:r>
              <a:rPr sz="2774" spc="-93" dirty="0"/>
              <a:t> </a:t>
            </a:r>
            <a:r>
              <a:rPr sz="2774" spc="-227" dirty="0"/>
              <a:t>and</a:t>
            </a:r>
            <a:r>
              <a:rPr sz="2774" dirty="0"/>
              <a:t> </a:t>
            </a:r>
            <a:r>
              <a:rPr sz="2774" spc="-141" dirty="0"/>
              <a:t>adaptation</a:t>
            </a:r>
            <a:endParaRPr sz="2774"/>
          </a:p>
        </p:txBody>
      </p:sp>
      <p:sp>
        <p:nvSpPr>
          <p:cNvPr id="3" name="object 3"/>
          <p:cNvSpPr txBox="1"/>
          <p:nvPr/>
        </p:nvSpPr>
        <p:spPr>
          <a:xfrm>
            <a:off x="8704245" y="5674919"/>
            <a:ext cx="128236" cy="132476"/>
          </a:xfrm>
          <a:prstGeom prst="rect">
            <a:avLst/>
          </a:prstGeom>
        </p:spPr>
        <p:txBody>
          <a:bodyPr vert="horz" wrap="square" lIns="0" tIns="6354" rIns="0" bIns="0" rtlCol="0">
            <a:spAutoFit/>
          </a:bodyPr>
          <a:lstStyle/>
          <a:p>
            <a:pPr marL="5776">
              <a:spcBef>
                <a:spcPts val="50"/>
              </a:spcBef>
            </a:pPr>
            <a:r>
              <a:rPr sz="819" spc="-11" dirty="0">
                <a:latin typeface="Arial"/>
                <a:cs typeface="Arial"/>
              </a:rPr>
              <a:t>20</a:t>
            </a:r>
            <a:endParaRPr sz="819">
              <a:latin typeface="Arial"/>
              <a:cs typeface="Arial"/>
            </a:endParaRPr>
          </a:p>
        </p:txBody>
      </p:sp>
      <p:pic>
        <p:nvPicPr>
          <p:cNvPr id="4" name="object 4"/>
          <p:cNvPicPr/>
          <p:nvPr/>
        </p:nvPicPr>
        <p:blipFill>
          <a:blip r:embed="rId2" cstate="print"/>
          <a:stretch>
            <a:fillRect/>
          </a:stretch>
        </p:blipFill>
        <p:spPr>
          <a:xfrm>
            <a:off x="4370856" y="1948034"/>
            <a:ext cx="4381599" cy="1757357"/>
          </a:xfrm>
          <a:prstGeom prst="rect">
            <a:avLst/>
          </a:prstGeom>
        </p:spPr>
      </p:pic>
      <p:pic>
        <p:nvPicPr>
          <p:cNvPr id="5" name="object 5"/>
          <p:cNvPicPr/>
          <p:nvPr/>
        </p:nvPicPr>
        <p:blipFill>
          <a:blip r:embed="rId3" cstate="print"/>
          <a:stretch>
            <a:fillRect/>
          </a:stretch>
        </p:blipFill>
        <p:spPr>
          <a:xfrm>
            <a:off x="4500562" y="3850626"/>
            <a:ext cx="4212402" cy="1945196"/>
          </a:xfrm>
          <a:prstGeom prst="rect">
            <a:avLst/>
          </a:prstGeom>
        </p:spPr>
      </p:pic>
      <p:sp>
        <p:nvSpPr>
          <p:cNvPr id="6" name="object 6"/>
          <p:cNvSpPr txBox="1"/>
          <p:nvPr/>
        </p:nvSpPr>
        <p:spPr>
          <a:xfrm>
            <a:off x="728189" y="2207992"/>
            <a:ext cx="3247477" cy="2673683"/>
          </a:xfrm>
          <a:prstGeom prst="rect">
            <a:avLst/>
          </a:prstGeom>
        </p:spPr>
        <p:txBody>
          <a:bodyPr vert="horz" wrap="square" lIns="0" tIns="3177" rIns="0" bIns="0" rtlCol="0">
            <a:spAutoFit/>
          </a:bodyPr>
          <a:lstStyle/>
          <a:p>
            <a:pPr marL="249233" marR="8086" indent="-226418">
              <a:lnSpc>
                <a:spcPct val="102000"/>
              </a:lnSpc>
              <a:spcBef>
                <a:spcPts val="25"/>
              </a:spcBef>
              <a:buSzPct val="146774"/>
              <a:buFont typeface="Cambria"/>
              <a:buChar char="•"/>
              <a:tabLst>
                <a:tab pos="249521" algn="l"/>
              </a:tabLst>
            </a:pPr>
            <a:r>
              <a:rPr sz="1410" b="1" spc="-32" dirty="0">
                <a:latin typeface="Cambria"/>
                <a:cs typeface="Cambria"/>
              </a:rPr>
              <a:t>Pre-</a:t>
            </a:r>
            <a:r>
              <a:rPr sz="1410" b="1" dirty="0">
                <a:latin typeface="Cambria"/>
                <a:cs typeface="Cambria"/>
              </a:rPr>
              <a:t>training</a:t>
            </a:r>
            <a:r>
              <a:rPr sz="1410" dirty="0">
                <a:latin typeface="Cambria"/>
                <a:cs typeface="Cambria"/>
              </a:rPr>
              <a:t>:</a:t>
            </a:r>
            <a:r>
              <a:rPr sz="1410" spc="132" dirty="0">
                <a:latin typeface="Cambria"/>
                <a:cs typeface="Cambria"/>
              </a:rPr>
              <a:t> </a:t>
            </a:r>
            <a:r>
              <a:rPr sz="1410" dirty="0">
                <a:latin typeface="Cambria"/>
                <a:cs typeface="Cambria"/>
              </a:rPr>
              <a:t>trained</a:t>
            </a:r>
            <a:r>
              <a:rPr sz="1410" spc="132" dirty="0">
                <a:latin typeface="Cambria"/>
                <a:cs typeface="Cambria"/>
              </a:rPr>
              <a:t> </a:t>
            </a:r>
            <a:r>
              <a:rPr sz="1410" dirty="0">
                <a:latin typeface="Cambria"/>
                <a:cs typeface="Cambria"/>
              </a:rPr>
              <a:t>on</a:t>
            </a:r>
            <a:r>
              <a:rPr sz="1410" spc="132" dirty="0">
                <a:latin typeface="Cambria"/>
                <a:cs typeface="Cambria"/>
              </a:rPr>
              <a:t> </a:t>
            </a:r>
            <a:r>
              <a:rPr sz="1410" spc="-9" dirty="0">
                <a:latin typeface="Cambria"/>
                <a:cs typeface="Cambria"/>
              </a:rPr>
              <a:t>huge </a:t>
            </a:r>
            <a:r>
              <a:rPr sz="1410" dirty="0">
                <a:latin typeface="Cambria"/>
                <a:cs typeface="Cambria"/>
              </a:rPr>
              <a:t>amounts</a:t>
            </a:r>
            <a:r>
              <a:rPr sz="1410" spc="146" dirty="0">
                <a:latin typeface="Cambria"/>
                <a:cs typeface="Cambria"/>
              </a:rPr>
              <a:t> </a:t>
            </a:r>
            <a:r>
              <a:rPr sz="1410" dirty="0">
                <a:latin typeface="Cambria"/>
                <a:cs typeface="Cambria"/>
              </a:rPr>
              <a:t>of</a:t>
            </a:r>
            <a:r>
              <a:rPr sz="1410" spc="148" dirty="0">
                <a:latin typeface="Cambria"/>
                <a:cs typeface="Cambria"/>
              </a:rPr>
              <a:t> </a:t>
            </a:r>
            <a:r>
              <a:rPr sz="1410" dirty="0">
                <a:latin typeface="Cambria"/>
                <a:cs typeface="Cambria"/>
              </a:rPr>
              <a:t>unlabeled</a:t>
            </a:r>
            <a:r>
              <a:rPr sz="1410" spc="148" dirty="0">
                <a:latin typeface="Cambria"/>
                <a:cs typeface="Cambria"/>
              </a:rPr>
              <a:t> </a:t>
            </a:r>
            <a:r>
              <a:rPr sz="1410" dirty="0">
                <a:latin typeface="Cambria"/>
                <a:cs typeface="Cambria"/>
              </a:rPr>
              <a:t>text</a:t>
            </a:r>
            <a:r>
              <a:rPr sz="1410" spc="148" dirty="0">
                <a:latin typeface="Cambria"/>
                <a:cs typeface="Cambria"/>
              </a:rPr>
              <a:t> </a:t>
            </a:r>
            <a:r>
              <a:rPr sz="1410" dirty="0">
                <a:latin typeface="Cambria"/>
                <a:cs typeface="Cambria"/>
              </a:rPr>
              <a:t>using</a:t>
            </a:r>
            <a:r>
              <a:rPr sz="1410" spc="148" dirty="0">
                <a:latin typeface="Cambria"/>
                <a:cs typeface="Cambria"/>
              </a:rPr>
              <a:t> </a:t>
            </a:r>
            <a:r>
              <a:rPr sz="1410" spc="-5" dirty="0">
                <a:latin typeface="Cambria"/>
                <a:cs typeface="Cambria"/>
              </a:rPr>
              <a:t>“self- </a:t>
            </a:r>
            <a:r>
              <a:rPr sz="1410" dirty="0">
                <a:latin typeface="Cambria"/>
                <a:cs typeface="Cambria"/>
              </a:rPr>
              <a:t>supervised”</a:t>
            </a:r>
            <a:r>
              <a:rPr sz="1410" spc="102" dirty="0">
                <a:latin typeface="Cambria"/>
                <a:cs typeface="Cambria"/>
              </a:rPr>
              <a:t> </a:t>
            </a:r>
            <a:r>
              <a:rPr sz="1410" dirty="0">
                <a:latin typeface="Cambria"/>
                <a:cs typeface="Cambria"/>
              </a:rPr>
              <a:t>training</a:t>
            </a:r>
            <a:r>
              <a:rPr sz="1410" spc="104" dirty="0">
                <a:latin typeface="Cambria"/>
                <a:cs typeface="Cambria"/>
              </a:rPr>
              <a:t> </a:t>
            </a:r>
            <a:r>
              <a:rPr sz="1410" spc="-5" dirty="0">
                <a:latin typeface="Cambria"/>
                <a:cs typeface="Cambria"/>
              </a:rPr>
              <a:t>objectives</a:t>
            </a:r>
            <a:endParaRPr sz="1410">
              <a:latin typeface="Cambria"/>
              <a:cs typeface="Cambria"/>
            </a:endParaRPr>
          </a:p>
          <a:p>
            <a:pPr>
              <a:spcBef>
                <a:spcPts val="9"/>
              </a:spcBef>
              <a:buFont typeface="Cambria"/>
              <a:buChar char="•"/>
            </a:pPr>
            <a:endParaRPr sz="2229">
              <a:latin typeface="Cambria"/>
              <a:cs typeface="Cambria"/>
            </a:endParaRPr>
          </a:p>
          <a:p>
            <a:pPr marL="249233" marR="174145" indent="-226418">
              <a:lnSpc>
                <a:spcPct val="102000"/>
              </a:lnSpc>
              <a:buSzPct val="146774"/>
              <a:buFont typeface="Cambria"/>
              <a:buChar char="•"/>
              <a:tabLst>
                <a:tab pos="249521" algn="l"/>
              </a:tabLst>
            </a:pPr>
            <a:r>
              <a:rPr sz="1410" b="1" dirty="0">
                <a:latin typeface="Cambria"/>
                <a:cs typeface="Cambria"/>
              </a:rPr>
              <a:t>Adaptation</a:t>
            </a:r>
            <a:r>
              <a:rPr sz="1410" dirty="0">
                <a:latin typeface="Cambria"/>
                <a:cs typeface="Cambria"/>
              </a:rPr>
              <a:t>:</a:t>
            </a:r>
            <a:r>
              <a:rPr sz="1410" spc="107" dirty="0">
                <a:latin typeface="Cambria"/>
                <a:cs typeface="Cambria"/>
              </a:rPr>
              <a:t> </a:t>
            </a:r>
            <a:r>
              <a:rPr sz="1410" dirty="0">
                <a:latin typeface="Cambria"/>
                <a:cs typeface="Cambria"/>
              </a:rPr>
              <a:t>how</a:t>
            </a:r>
            <a:r>
              <a:rPr sz="1410" spc="109" dirty="0">
                <a:latin typeface="Cambria"/>
                <a:cs typeface="Cambria"/>
              </a:rPr>
              <a:t> </a:t>
            </a:r>
            <a:r>
              <a:rPr sz="1410" dirty="0">
                <a:latin typeface="Cambria"/>
                <a:cs typeface="Cambria"/>
              </a:rPr>
              <a:t>to</a:t>
            </a:r>
            <a:r>
              <a:rPr sz="1410" spc="109" dirty="0">
                <a:latin typeface="Cambria"/>
                <a:cs typeface="Cambria"/>
              </a:rPr>
              <a:t> </a:t>
            </a:r>
            <a:r>
              <a:rPr sz="1410" dirty="0">
                <a:latin typeface="Cambria"/>
                <a:cs typeface="Cambria"/>
              </a:rPr>
              <a:t>use</a:t>
            </a:r>
            <a:r>
              <a:rPr sz="1410" spc="107" dirty="0">
                <a:latin typeface="Cambria"/>
                <a:cs typeface="Cambria"/>
              </a:rPr>
              <a:t> </a:t>
            </a:r>
            <a:r>
              <a:rPr sz="1410" spc="27" dirty="0">
                <a:latin typeface="Cambria"/>
                <a:cs typeface="Cambria"/>
              </a:rPr>
              <a:t>a</a:t>
            </a:r>
            <a:r>
              <a:rPr sz="1410" spc="109" dirty="0">
                <a:latin typeface="Cambria"/>
                <a:cs typeface="Cambria"/>
              </a:rPr>
              <a:t> </a:t>
            </a:r>
            <a:r>
              <a:rPr sz="1410" spc="-9" dirty="0">
                <a:latin typeface="Cambria"/>
                <a:cs typeface="Cambria"/>
              </a:rPr>
              <a:t>pre- </a:t>
            </a:r>
            <a:r>
              <a:rPr sz="1410" dirty="0">
                <a:latin typeface="Cambria"/>
                <a:cs typeface="Cambria"/>
              </a:rPr>
              <a:t>trained</a:t>
            </a:r>
            <a:r>
              <a:rPr sz="1410" spc="107" dirty="0">
                <a:latin typeface="Cambria"/>
                <a:cs typeface="Cambria"/>
              </a:rPr>
              <a:t> </a:t>
            </a:r>
            <a:r>
              <a:rPr sz="1410" dirty="0">
                <a:latin typeface="Cambria"/>
                <a:cs typeface="Cambria"/>
              </a:rPr>
              <a:t>model</a:t>
            </a:r>
            <a:r>
              <a:rPr sz="1410" spc="109" dirty="0">
                <a:latin typeface="Cambria"/>
                <a:cs typeface="Cambria"/>
              </a:rPr>
              <a:t> </a:t>
            </a:r>
            <a:r>
              <a:rPr sz="1410" dirty="0">
                <a:latin typeface="Cambria"/>
                <a:cs typeface="Cambria"/>
              </a:rPr>
              <a:t>for</a:t>
            </a:r>
            <a:r>
              <a:rPr sz="1410" spc="109" dirty="0">
                <a:latin typeface="Cambria"/>
                <a:cs typeface="Cambria"/>
              </a:rPr>
              <a:t> </a:t>
            </a:r>
            <a:r>
              <a:rPr sz="1410" dirty="0">
                <a:latin typeface="Cambria"/>
                <a:cs typeface="Cambria"/>
              </a:rPr>
              <a:t>your</a:t>
            </a:r>
            <a:r>
              <a:rPr sz="1410" spc="109" dirty="0">
                <a:latin typeface="Cambria"/>
                <a:cs typeface="Cambria"/>
              </a:rPr>
              <a:t> </a:t>
            </a:r>
            <a:r>
              <a:rPr sz="1410" spc="-5" dirty="0">
                <a:latin typeface="Cambria"/>
                <a:cs typeface="Cambria"/>
              </a:rPr>
              <a:t>downstream task?</a:t>
            </a:r>
            <a:endParaRPr sz="1410">
              <a:latin typeface="Cambria"/>
              <a:cs typeface="Cambria"/>
            </a:endParaRPr>
          </a:p>
          <a:p>
            <a:pPr marL="554203" marR="242590" lvl="1" indent="-198115">
              <a:lnSpc>
                <a:spcPct val="102000"/>
              </a:lnSpc>
              <a:spcBef>
                <a:spcPts val="528"/>
              </a:spcBef>
              <a:buSzPct val="146774"/>
              <a:buChar char="•"/>
              <a:tabLst>
                <a:tab pos="554492" algn="l"/>
              </a:tabLst>
            </a:pPr>
            <a:r>
              <a:rPr sz="1410" dirty="0">
                <a:latin typeface="Cambria"/>
                <a:cs typeface="Cambria"/>
              </a:rPr>
              <a:t>What</a:t>
            </a:r>
            <a:r>
              <a:rPr sz="1410" spc="86" dirty="0">
                <a:latin typeface="Cambria"/>
                <a:cs typeface="Cambria"/>
              </a:rPr>
              <a:t> </a:t>
            </a:r>
            <a:r>
              <a:rPr sz="1410" dirty="0">
                <a:latin typeface="Cambria"/>
                <a:cs typeface="Cambria"/>
              </a:rPr>
              <a:t>types</a:t>
            </a:r>
            <a:r>
              <a:rPr sz="1410" spc="89" dirty="0">
                <a:latin typeface="Cambria"/>
                <a:cs typeface="Cambria"/>
              </a:rPr>
              <a:t> </a:t>
            </a:r>
            <a:r>
              <a:rPr sz="1410" dirty="0">
                <a:latin typeface="Cambria"/>
                <a:cs typeface="Cambria"/>
              </a:rPr>
              <a:t>of</a:t>
            </a:r>
            <a:r>
              <a:rPr sz="1410" spc="89" dirty="0">
                <a:latin typeface="Cambria"/>
                <a:cs typeface="Cambria"/>
              </a:rPr>
              <a:t> </a:t>
            </a:r>
            <a:r>
              <a:rPr sz="1410" dirty="0">
                <a:latin typeface="Cambria"/>
                <a:cs typeface="Cambria"/>
              </a:rPr>
              <a:t>NLP</a:t>
            </a:r>
            <a:r>
              <a:rPr sz="1410" spc="89" dirty="0">
                <a:latin typeface="Cambria"/>
                <a:cs typeface="Cambria"/>
              </a:rPr>
              <a:t> </a:t>
            </a:r>
            <a:r>
              <a:rPr sz="1410" dirty="0">
                <a:latin typeface="Cambria"/>
                <a:cs typeface="Cambria"/>
              </a:rPr>
              <a:t>tasks</a:t>
            </a:r>
            <a:r>
              <a:rPr sz="1410" spc="89" dirty="0">
                <a:latin typeface="Cambria"/>
                <a:cs typeface="Cambria"/>
              </a:rPr>
              <a:t> </a:t>
            </a:r>
            <a:r>
              <a:rPr sz="1410" spc="-5" dirty="0">
                <a:latin typeface="Cambria"/>
                <a:cs typeface="Cambria"/>
              </a:rPr>
              <a:t>(input </a:t>
            </a:r>
            <a:r>
              <a:rPr sz="1410" dirty="0">
                <a:latin typeface="Cambria"/>
                <a:cs typeface="Cambria"/>
              </a:rPr>
              <a:t>and</a:t>
            </a:r>
            <a:r>
              <a:rPr sz="1410" spc="139" dirty="0">
                <a:latin typeface="Cambria"/>
                <a:cs typeface="Cambria"/>
              </a:rPr>
              <a:t> </a:t>
            </a:r>
            <a:r>
              <a:rPr sz="1410" dirty="0">
                <a:latin typeface="Cambria"/>
                <a:cs typeface="Cambria"/>
              </a:rPr>
              <a:t>output</a:t>
            </a:r>
            <a:r>
              <a:rPr sz="1410" spc="139" dirty="0">
                <a:latin typeface="Cambria"/>
                <a:cs typeface="Cambria"/>
              </a:rPr>
              <a:t> </a:t>
            </a:r>
            <a:r>
              <a:rPr sz="1410" spc="-5" dirty="0">
                <a:latin typeface="Cambria"/>
                <a:cs typeface="Cambria"/>
              </a:rPr>
              <a:t>formats)?</a:t>
            </a:r>
            <a:endParaRPr sz="1410">
              <a:latin typeface="Cambria"/>
              <a:cs typeface="Cambria"/>
            </a:endParaRPr>
          </a:p>
          <a:p>
            <a:pPr marL="554203" marR="196383" lvl="1" indent="-198115">
              <a:lnSpc>
                <a:spcPct val="102000"/>
              </a:lnSpc>
              <a:spcBef>
                <a:spcPts val="525"/>
              </a:spcBef>
              <a:buSzPct val="146774"/>
              <a:buChar char="•"/>
              <a:tabLst>
                <a:tab pos="554492" algn="l"/>
              </a:tabLst>
            </a:pPr>
            <a:r>
              <a:rPr sz="1410" spc="30" dirty="0">
                <a:latin typeface="Cambria"/>
                <a:cs typeface="Cambria"/>
              </a:rPr>
              <a:t>How</a:t>
            </a:r>
            <a:r>
              <a:rPr sz="1410" spc="139" dirty="0">
                <a:latin typeface="Cambria"/>
                <a:cs typeface="Cambria"/>
              </a:rPr>
              <a:t> </a:t>
            </a:r>
            <a:r>
              <a:rPr sz="1410" dirty="0">
                <a:latin typeface="Cambria"/>
                <a:cs typeface="Cambria"/>
              </a:rPr>
              <a:t>many</a:t>
            </a:r>
            <a:r>
              <a:rPr sz="1410" spc="141" dirty="0">
                <a:latin typeface="Cambria"/>
                <a:cs typeface="Cambria"/>
              </a:rPr>
              <a:t> </a:t>
            </a:r>
            <a:r>
              <a:rPr sz="1410" dirty="0">
                <a:latin typeface="Cambria"/>
                <a:cs typeface="Cambria"/>
              </a:rPr>
              <a:t>annotated</a:t>
            </a:r>
            <a:r>
              <a:rPr sz="1410" spc="141" dirty="0">
                <a:latin typeface="Cambria"/>
                <a:cs typeface="Cambria"/>
              </a:rPr>
              <a:t> </a:t>
            </a:r>
            <a:r>
              <a:rPr sz="1410" spc="-5" dirty="0">
                <a:latin typeface="Cambria"/>
                <a:cs typeface="Cambria"/>
              </a:rPr>
              <a:t>examples </a:t>
            </a:r>
            <a:r>
              <a:rPr sz="1410" dirty="0">
                <a:latin typeface="Cambria"/>
                <a:cs typeface="Cambria"/>
              </a:rPr>
              <a:t>do</a:t>
            </a:r>
            <a:r>
              <a:rPr sz="1410" spc="116" dirty="0">
                <a:latin typeface="Cambria"/>
                <a:cs typeface="Cambria"/>
              </a:rPr>
              <a:t> </a:t>
            </a:r>
            <a:r>
              <a:rPr sz="1410" dirty="0">
                <a:latin typeface="Cambria"/>
                <a:cs typeface="Cambria"/>
              </a:rPr>
              <a:t>you</a:t>
            </a:r>
            <a:r>
              <a:rPr sz="1410" spc="116" dirty="0">
                <a:latin typeface="Cambria"/>
                <a:cs typeface="Cambria"/>
              </a:rPr>
              <a:t> </a:t>
            </a:r>
            <a:r>
              <a:rPr sz="1410" spc="20" dirty="0">
                <a:latin typeface="Cambria"/>
                <a:cs typeface="Cambria"/>
              </a:rPr>
              <a:t>have?</a:t>
            </a:r>
            <a:endParaRPr sz="1410">
              <a:latin typeface="Cambria"/>
              <a:cs typeface="Cambria"/>
            </a:endParaRPr>
          </a:p>
        </p:txBody>
      </p:sp>
      <p:sp>
        <p:nvSpPr>
          <p:cNvPr id="7" name="object 7"/>
          <p:cNvSpPr txBox="1"/>
          <p:nvPr/>
        </p:nvSpPr>
        <p:spPr>
          <a:xfrm>
            <a:off x="5046193" y="5656579"/>
            <a:ext cx="3121264" cy="167066"/>
          </a:xfrm>
          <a:prstGeom prst="rect">
            <a:avLst/>
          </a:prstGeom>
        </p:spPr>
        <p:txBody>
          <a:bodyPr vert="horz" wrap="square" lIns="0" tIns="6065" rIns="0" bIns="0" rtlCol="0">
            <a:spAutoFit/>
          </a:bodyPr>
          <a:lstStyle/>
          <a:p>
            <a:pPr marL="5776">
              <a:spcBef>
                <a:spcPts val="48"/>
              </a:spcBef>
            </a:pPr>
            <a:r>
              <a:rPr sz="1046" dirty="0">
                <a:solidFill>
                  <a:srgbClr val="017100"/>
                </a:solidFill>
                <a:latin typeface="Arial"/>
                <a:cs typeface="Arial"/>
                <a:hlinkClick r:id="rId4"/>
              </a:rPr>
              <a:t>http://ai.stanford.edu/blog/understanding-</a:t>
            </a:r>
            <a:r>
              <a:rPr sz="1046" spc="-5" dirty="0">
                <a:solidFill>
                  <a:srgbClr val="017100"/>
                </a:solidFill>
                <a:latin typeface="Arial"/>
                <a:cs typeface="Arial"/>
                <a:hlinkClick r:id="rId4"/>
              </a:rPr>
              <a:t>incontext/</a:t>
            </a:r>
            <a:endParaRPr sz="1046" dirty="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2600" y="698458"/>
            <a:ext cx="4800601" cy="559830"/>
          </a:xfrm>
          <a:prstGeom prst="rect">
            <a:avLst/>
          </a:prstGeom>
        </p:spPr>
        <p:txBody>
          <a:bodyPr vert="horz" wrap="square" lIns="0" tIns="5776" rIns="0" bIns="0" numCol="1" rtlCol="0" anchor="ctr" anchorCtr="0" compatLnSpc="1">
            <a:prstTxWarp prst="textNoShape">
              <a:avLst/>
            </a:prstTxWarp>
            <a:spAutoFit/>
          </a:bodyPr>
          <a:lstStyle/>
          <a:p>
            <a:pPr marL="2254357" algn="l">
              <a:spcBef>
                <a:spcPts val="45"/>
              </a:spcBef>
            </a:pPr>
            <a:r>
              <a:rPr sz="3600" dirty="0"/>
              <a:t>Why</a:t>
            </a:r>
            <a:r>
              <a:rPr sz="3600" spc="-186" dirty="0"/>
              <a:t> </a:t>
            </a:r>
            <a:r>
              <a:rPr sz="3600" spc="-307" dirty="0"/>
              <a:t>LLMs?</a:t>
            </a:r>
            <a:endParaRPr sz="3600" dirty="0"/>
          </a:p>
        </p:txBody>
      </p:sp>
      <p:sp>
        <p:nvSpPr>
          <p:cNvPr id="3" name="object 3"/>
          <p:cNvSpPr txBox="1"/>
          <p:nvPr/>
        </p:nvSpPr>
        <p:spPr>
          <a:xfrm>
            <a:off x="1390858" y="4756032"/>
            <a:ext cx="1920067" cy="201720"/>
          </a:xfrm>
          <a:prstGeom prst="rect">
            <a:avLst/>
          </a:prstGeom>
        </p:spPr>
        <p:txBody>
          <a:bodyPr vert="horz" wrap="square" lIns="0" tIns="5776" rIns="0" bIns="0" rtlCol="0">
            <a:spAutoFit/>
          </a:bodyPr>
          <a:lstStyle/>
          <a:p>
            <a:pPr marL="5776">
              <a:spcBef>
                <a:spcPts val="45"/>
              </a:spcBef>
            </a:pPr>
            <a:r>
              <a:rPr sz="1273" dirty="0">
                <a:solidFill>
                  <a:srgbClr val="017100"/>
                </a:solidFill>
                <a:latin typeface="Cambria"/>
                <a:cs typeface="Cambria"/>
              </a:rPr>
              <a:t>Image</a:t>
            </a:r>
            <a:r>
              <a:rPr sz="1273" spc="100" dirty="0">
                <a:solidFill>
                  <a:srgbClr val="017100"/>
                </a:solidFill>
                <a:latin typeface="Cambria"/>
                <a:cs typeface="Cambria"/>
              </a:rPr>
              <a:t> </a:t>
            </a:r>
            <a:r>
              <a:rPr sz="1273" dirty="0">
                <a:solidFill>
                  <a:srgbClr val="017100"/>
                </a:solidFill>
                <a:latin typeface="Cambria"/>
                <a:cs typeface="Cambria"/>
              </a:rPr>
              <a:t>credit:</a:t>
            </a:r>
            <a:r>
              <a:rPr sz="1273" spc="100" dirty="0">
                <a:solidFill>
                  <a:srgbClr val="017100"/>
                </a:solidFill>
                <a:latin typeface="Cambria"/>
                <a:cs typeface="Cambria"/>
              </a:rPr>
              <a:t> </a:t>
            </a:r>
            <a:r>
              <a:rPr sz="1273" spc="57" dirty="0">
                <a:solidFill>
                  <a:srgbClr val="017100"/>
                </a:solidFill>
                <a:latin typeface="Cambria"/>
                <a:cs typeface="Cambria"/>
              </a:rPr>
              <a:t>Jay</a:t>
            </a:r>
            <a:r>
              <a:rPr sz="1273" spc="100" dirty="0">
                <a:solidFill>
                  <a:srgbClr val="017100"/>
                </a:solidFill>
                <a:latin typeface="Cambria"/>
                <a:cs typeface="Cambria"/>
              </a:rPr>
              <a:t> </a:t>
            </a:r>
            <a:r>
              <a:rPr sz="1273" spc="-5" dirty="0">
                <a:solidFill>
                  <a:srgbClr val="017100"/>
                </a:solidFill>
                <a:latin typeface="Cambria"/>
                <a:cs typeface="Cambria"/>
              </a:rPr>
              <a:t>Alammar</a:t>
            </a:r>
            <a:endParaRPr sz="1273">
              <a:latin typeface="Cambria"/>
              <a:cs typeface="Cambria"/>
            </a:endParaRPr>
          </a:p>
        </p:txBody>
      </p:sp>
      <p:pic>
        <p:nvPicPr>
          <p:cNvPr id="4" name="object 4"/>
          <p:cNvPicPr/>
          <p:nvPr/>
        </p:nvPicPr>
        <p:blipFill>
          <a:blip r:embed="rId2" cstate="print"/>
          <a:stretch>
            <a:fillRect/>
          </a:stretch>
        </p:blipFill>
        <p:spPr>
          <a:xfrm>
            <a:off x="395863" y="2801541"/>
            <a:ext cx="3910012" cy="1714500"/>
          </a:xfrm>
          <a:prstGeom prst="rect">
            <a:avLst/>
          </a:prstGeom>
        </p:spPr>
      </p:pic>
      <p:sp>
        <p:nvSpPr>
          <p:cNvPr id="5" name="object 5"/>
          <p:cNvSpPr txBox="1"/>
          <p:nvPr/>
        </p:nvSpPr>
        <p:spPr>
          <a:xfrm>
            <a:off x="776699" y="2097054"/>
            <a:ext cx="2987252" cy="456897"/>
          </a:xfrm>
          <a:prstGeom prst="rect">
            <a:avLst/>
          </a:prstGeom>
        </p:spPr>
        <p:txBody>
          <a:bodyPr vert="horz" wrap="square" lIns="0" tIns="866" rIns="0" bIns="0" rtlCol="0">
            <a:spAutoFit/>
          </a:bodyPr>
          <a:lstStyle/>
          <a:p>
            <a:pPr marL="203603" marR="2310" indent="-198115">
              <a:lnSpc>
                <a:spcPct val="102000"/>
              </a:lnSpc>
              <a:spcBef>
                <a:spcPts val="7"/>
              </a:spcBef>
              <a:buSzPct val="143939"/>
              <a:buChar char="•"/>
              <a:tabLst>
                <a:tab pos="203891" algn="l"/>
              </a:tabLst>
            </a:pPr>
            <a:r>
              <a:rPr sz="1501" dirty="0">
                <a:latin typeface="Cambria"/>
                <a:cs typeface="Cambria"/>
              </a:rPr>
              <a:t>The</a:t>
            </a:r>
            <a:r>
              <a:rPr sz="1501" spc="98" dirty="0">
                <a:latin typeface="Cambria"/>
                <a:cs typeface="Cambria"/>
              </a:rPr>
              <a:t> </a:t>
            </a:r>
            <a:r>
              <a:rPr sz="1501" dirty="0">
                <a:latin typeface="Cambria"/>
                <a:cs typeface="Cambria"/>
              </a:rPr>
              <a:t>promise:</a:t>
            </a:r>
            <a:r>
              <a:rPr sz="1501" spc="98" dirty="0">
                <a:latin typeface="Cambria"/>
                <a:cs typeface="Cambria"/>
              </a:rPr>
              <a:t> </a:t>
            </a:r>
            <a:r>
              <a:rPr sz="1501" dirty="0">
                <a:latin typeface="Cambria"/>
                <a:cs typeface="Cambria"/>
              </a:rPr>
              <a:t>one</a:t>
            </a:r>
            <a:r>
              <a:rPr sz="1501" spc="98" dirty="0">
                <a:latin typeface="Cambria"/>
                <a:cs typeface="Cambria"/>
              </a:rPr>
              <a:t> </a:t>
            </a:r>
            <a:r>
              <a:rPr sz="1501" dirty="0">
                <a:latin typeface="Cambria"/>
                <a:cs typeface="Cambria"/>
              </a:rPr>
              <a:t>single</a:t>
            </a:r>
            <a:r>
              <a:rPr sz="1501" spc="96" dirty="0">
                <a:latin typeface="Cambria"/>
                <a:cs typeface="Cambria"/>
              </a:rPr>
              <a:t> </a:t>
            </a:r>
            <a:r>
              <a:rPr sz="1501" dirty="0">
                <a:latin typeface="Cambria"/>
                <a:cs typeface="Cambria"/>
              </a:rPr>
              <a:t>model</a:t>
            </a:r>
            <a:r>
              <a:rPr sz="1501" spc="98" dirty="0">
                <a:latin typeface="Cambria"/>
                <a:cs typeface="Cambria"/>
              </a:rPr>
              <a:t> </a:t>
            </a:r>
            <a:r>
              <a:rPr sz="1501" spc="-11" dirty="0">
                <a:latin typeface="Cambria"/>
                <a:cs typeface="Cambria"/>
              </a:rPr>
              <a:t>to </a:t>
            </a:r>
            <a:r>
              <a:rPr sz="1501" dirty="0">
                <a:latin typeface="Cambria"/>
                <a:cs typeface="Cambria"/>
              </a:rPr>
              <a:t>solve</a:t>
            </a:r>
            <a:r>
              <a:rPr sz="1501" spc="73" dirty="0">
                <a:latin typeface="Cambria"/>
                <a:cs typeface="Cambria"/>
              </a:rPr>
              <a:t> </a:t>
            </a:r>
            <a:r>
              <a:rPr sz="1501" dirty="0">
                <a:latin typeface="Cambria"/>
                <a:cs typeface="Cambria"/>
              </a:rPr>
              <a:t>many</a:t>
            </a:r>
            <a:r>
              <a:rPr sz="1501" spc="75" dirty="0">
                <a:latin typeface="Cambria"/>
                <a:cs typeface="Cambria"/>
              </a:rPr>
              <a:t> </a:t>
            </a:r>
            <a:r>
              <a:rPr sz="1501" dirty="0">
                <a:latin typeface="Cambria"/>
                <a:cs typeface="Cambria"/>
              </a:rPr>
              <a:t>NLP</a:t>
            </a:r>
            <a:r>
              <a:rPr sz="1501" spc="73" dirty="0">
                <a:latin typeface="Cambria"/>
                <a:cs typeface="Cambria"/>
              </a:rPr>
              <a:t> </a:t>
            </a:r>
            <a:r>
              <a:rPr sz="1501" spc="-5" dirty="0">
                <a:latin typeface="Cambria"/>
                <a:cs typeface="Cambria"/>
              </a:rPr>
              <a:t>tasks</a:t>
            </a:r>
            <a:endParaRPr sz="1501">
              <a:latin typeface="Cambria"/>
              <a:cs typeface="Cambria"/>
            </a:endParaRPr>
          </a:p>
        </p:txBody>
      </p:sp>
      <p:pic>
        <p:nvPicPr>
          <p:cNvPr id="6" name="object 6"/>
          <p:cNvPicPr/>
          <p:nvPr/>
        </p:nvPicPr>
        <p:blipFill>
          <a:blip r:embed="rId3" cstate="print"/>
          <a:stretch>
            <a:fillRect/>
          </a:stretch>
        </p:blipFill>
        <p:spPr>
          <a:xfrm>
            <a:off x="5132876" y="2708872"/>
            <a:ext cx="3311815" cy="1927279"/>
          </a:xfrm>
          <a:prstGeom prst="rect">
            <a:avLst/>
          </a:prstGeom>
        </p:spPr>
      </p:pic>
      <p:sp>
        <p:nvSpPr>
          <p:cNvPr id="7" name="object 7"/>
          <p:cNvSpPr txBox="1"/>
          <p:nvPr/>
        </p:nvSpPr>
        <p:spPr>
          <a:xfrm>
            <a:off x="6267712" y="4859917"/>
            <a:ext cx="1255206" cy="201720"/>
          </a:xfrm>
          <a:prstGeom prst="rect">
            <a:avLst/>
          </a:prstGeom>
        </p:spPr>
        <p:txBody>
          <a:bodyPr vert="horz" wrap="square" lIns="0" tIns="5776" rIns="0" bIns="0" rtlCol="0">
            <a:spAutoFit/>
          </a:bodyPr>
          <a:lstStyle/>
          <a:p>
            <a:pPr marL="5776">
              <a:spcBef>
                <a:spcPts val="45"/>
              </a:spcBef>
            </a:pPr>
            <a:r>
              <a:rPr sz="1273" dirty="0">
                <a:solidFill>
                  <a:srgbClr val="017100"/>
                </a:solidFill>
                <a:latin typeface="Cambria"/>
                <a:cs typeface="Cambria"/>
              </a:rPr>
              <a:t>(Wei</a:t>
            </a:r>
            <a:r>
              <a:rPr sz="1273" spc="52" dirty="0">
                <a:solidFill>
                  <a:srgbClr val="017100"/>
                </a:solidFill>
                <a:latin typeface="Cambria"/>
                <a:cs typeface="Cambria"/>
              </a:rPr>
              <a:t> </a:t>
            </a:r>
            <a:r>
              <a:rPr sz="1273" dirty="0">
                <a:solidFill>
                  <a:srgbClr val="017100"/>
                </a:solidFill>
                <a:latin typeface="Cambria"/>
                <a:cs typeface="Cambria"/>
              </a:rPr>
              <a:t>et</a:t>
            </a:r>
            <a:r>
              <a:rPr sz="1273" spc="52" dirty="0">
                <a:solidFill>
                  <a:srgbClr val="017100"/>
                </a:solidFill>
                <a:latin typeface="Cambria"/>
                <a:cs typeface="Cambria"/>
              </a:rPr>
              <a:t> </a:t>
            </a:r>
            <a:r>
              <a:rPr sz="1273" spc="50" dirty="0">
                <a:solidFill>
                  <a:srgbClr val="017100"/>
                </a:solidFill>
                <a:latin typeface="Cambria"/>
                <a:cs typeface="Cambria"/>
              </a:rPr>
              <a:t>al.,</a:t>
            </a:r>
            <a:r>
              <a:rPr sz="1273" spc="52" dirty="0">
                <a:solidFill>
                  <a:srgbClr val="017100"/>
                </a:solidFill>
                <a:latin typeface="Cambria"/>
                <a:cs typeface="Cambria"/>
              </a:rPr>
              <a:t> </a:t>
            </a:r>
            <a:r>
              <a:rPr sz="1273" spc="-5" dirty="0">
                <a:solidFill>
                  <a:srgbClr val="017100"/>
                </a:solidFill>
                <a:latin typeface="Cambria"/>
                <a:cs typeface="Cambria"/>
              </a:rPr>
              <a:t>2022)</a:t>
            </a:r>
            <a:endParaRPr sz="1273">
              <a:latin typeface="Cambria"/>
              <a:cs typeface="Cambria"/>
            </a:endParaRPr>
          </a:p>
        </p:txBody>
      </p:sp>
      <p:sp>
        <p:nvSpPr>
          <p:cNvPr id="9" name="object 9"/>
          <p:cNvSpPr txBox="1">
            <a:spLocks noGrp="1"/>
          </p:cNvSpPr>
          <p:nvPr>
            <p:ph type="sldNum" sz="quarter" idx="7"/>
          </p:nvPr>
        </p:nvSpPr>
        <p:spPr>
          <a:xfrm>
            <a:off x="19111850" y="10600179"/>
            <a:ext cx="345440" cy="297815"/>
          </a:xfrm>
          <a:prstGeom prst="rect">
            <a:avLst/>
          </a:prstGeom>
        </p:spPr>
        <p:txBody>
          <a:bodyPr vert="horz" wrap="square" lIns="0" tIns="0" rIns="0" bIns="0" rtlCol="0">
            <a:spAutoFit/>
          </a:bodyPr>
          <a:lstStyle>
            <a:defPPr>
              <a:defRPr kern="0"/>
            </a:defPPr>
            <a:lvl1pPr>
              <a:defRPr sz="1800" b="0" i="0">
                <a:solidFill>
                  <a:schemeClr val="tx1"/>
                </a:solidFill>
                <a:latin typeface="Arial"/>
                <a:cs typeface="Arial"/>
              </a:defRPr>
            </a:lvl1pPr>
          </a:lstStyle>
          <a:p>
            <a:pPr marL="38100">
              <a:spcBef>
                <a:spcPts val="50"/>
              </a:spcBef>
            </a:pPr>
            <a:fld id="{81D60167-4931-47E6-BA6A-407CBD079E47}" type="slidenum">
              <a:rPr lang="en-US" spc="-25" smtClean="0"/>
              <a:pPr marL="38100">
                <a:spcBef>
                  <a:spcPts val="50"/>
                </a:spcBef>
              </a:pPr>
              <a:t>26</a:t>
            </a:fld>
            <a:endParaRPr spc="-11" dirty="0"/>
          </a:p>
        </p:txBody>
      </p:sp>
      <p:sp>
        <p:nvSpPr>
          <p:cNvPr id="8" name="object 8"/>
          <p:cNvSpPr txBox="1"/>
          <p:nvPr/>
        </p:nvSpPr>
        <p:spPr>
          <a:xfrm>
            <a:off x="5106943" y="2138261"/>
            <a:ext cx="2609188" cy="236502"/>
          </a:xfrm>
          <a:prstGeom prst="rect">
            <a:avLst/>
          </a:prstGeom>
        </p:spPr>
        <p:txBody>
          <a:bodyPr vert="horz" wrap="square" lIns="0" tIns="5488" rIns="0" bIns="0" rtlCol="0">
            <a:spAutoFit/>
          </a:bodyPr>
          <a:lstStyle/>
          <a:p>
            <a:pPr marL="203603" indent="-198115">
              <a:spcBef>
                <a:spcPts val="43"/>
              </a:spcBef>
              <a:buSzPct val="143939"/>
              <a:buChar char="•"/>
              <a:tabLst>
                <a:tab pos="203891" algn="l"/>
              </a:tabLst>
            </a:pPr>
            <a:r>
              <a:rPr sz="1501" dirty="0">
                <a:latin typeface="Cambria"/>
                <a:cs typeface="Cambria"/>
              </a:rPr>
              <a:t>Emergent</a:t>
            </a:r>
            <a:r>
              <a:rPr sz="1501" spc="36" dirty="0">
                <a:latin typeface="Cambria"/>
                <a:cs typeface="Cambria"/>
              </a:rPr>
              <a:t> </a:t>
            </a:r>
            <a:r>
              <a:rPr sz="1501" spc="-5" dirty="0">
                <a:latin typeface="Cambria"/>
                <a:cs typeface="Cambria"/>
              </a:rPr>
              <a:t>properties</a:t>
            </a:r>
            <a:r>
              <a:rPr sz="1501" spc="39" dirty="0">
                <a:latin typeface="Cambria"/>
                <a:cs typeface="Cambria"/>
              </a:rPr>
              <a:t> </a:t>
            </a:r>
            <a:r>
              <a:rPr sz="1501" dirty="0">
                <a:latin typeface="Cambria"/>
                <a:cs typeface="Cambria"/>
              </a:rPr>
              <a:t>in</a:t>
            </a:r>
            <a:r>
              <a:rPr sz="1501" spc="39" dirty="0">
                <a:latin typeface="Cambria"/>
                <a:cs typeface="Cambria"/>
              </a:rPr>
              <a:t> </a:t>
            </a:r>
            <a:r>
              <a:rPr sz="1501" spc="-9" dirty="0">
                <a:latin typeface="Cambria"/>
                <a:cs typeface="Cambria"/>
              </a:rPr>
              <a:t>LLMs</a:t>
            </a:r>
            <a:endParaRPr sz="1501">
              <a:latin typeface="Cambria"/>
              <a:cs typeface="Cambr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FFF2-C08A-3C4E-829D-ADDDD5553D43}"/>
              </a:ext>
            </a:extLst>
          </p:cNvPr>
          <p:cNvSpPr>
            <a:spLocks noGrp="1"/>
          </p:cNvSpPr>
          <p:nvPr>
            <p:ph type="title"/>
          </p:nvPr>
        </p:nvSpPr>
        <p:spPr>
          <a:xfrm>
            <a:off x="457200" y="-76200"/>
            <a:ext cx="8229600" cy="1143000"/>
          </a:xfrm>
        </p:spPr>
        <p:txBody>
          <a:bodyPr/>
          <a:lstStyle/>
          <a:p>
            <a:r>
              <a:rPr lang="en-US" dirty="0">
                <a:solidFill>
                  <a:srgbClr val="FF0000"/>
                </a:solidFill>
              </a:rPr>
              <a:t>Take home</a:t>
            </a:r>
          </a:p>
        </p:txBody>
      </p:sp>
      <p:sp>
        <p:nvSpPr>
          <p:cNvPr id="3" name="Content Placeholder 2">
            <a:extLst>
              <a:ext uri="{FF2B5EF4-FFF2-40B4-BE49-F238E27FC236}">
                <a16:creationId xmlns:a16="http://schemas.microsoft.com/office/drawing/2014/main" id="{575A01F4-7ECB-4D4C-95E9-EFE1ECB5C70D}"/>
              </a:ext>
            </a:extLst>
          </p:cNvPr>
          <p:cNvSpPr>
            <a:spLocks noGrp="1"/>
          </p:cNvSpPr>
          <p:nvPr>
            <p:ph idx="1"/>
          </p:nvPr>
        </p:nvSpPr>
        <p:spPr>
          <a:xfrm>
            <a:off x="457200" y="762000"/>
            <a:ext cx="8153400" cy="5867400"/>
          </a:xfrm>
        </p:spPr>
        <p:txBody>
          <a:bodyPr/>
          <a:lstStyle/>
          <a:p>
            <a:r>
              <a:rPr lang="en-US" dirty="0"/>
              <a:t>LLMs can give good explanations</a:t>
            </a:r>
          </a:p>
          <a:p>
            <a:r>
              <a:rPr lang="en-US" dirty="0"/>
              <a:t>Some AI’s are dumb idiot savants</a:t>
            </a:r>
          </a:p>
          <a:p>
            <a:pPr lvl="1"/>
            <a:r>
              <a:rPr lang="en-US" dirty="0"/>
              <a:t>Do not try to beat them in games WE have taught them how to play</a:t>
            </a:r>
          </a:p>
          <a:p>
            <a:r>
              <a:rPr lang="en-US" dirty="0"/>
              <a:t>They have no common sense and can’t be trusted</a:t>
            </a:r>
          </a:p>
          <a:p>
            <a:pPr lvl="1"/>
            <a:r>
              <a:rPr lang="en-US" dirty="0"/>
              <a:t>Legal issues are there</a:t>
            </a:r>
          </a:p>
          <a:p>
            <a:pPr lvl="1"/>
            <a:r>
              <a:rPr lang="en-US" dirty="0"/>
              <a:t>Who will be sued?</a:t>
            </a:r>
          </a:p>
          <a:p>
            <a:r>
              <a:rPr lang="en-US" dirty="0"/>
              <a:t>AI’s can be useful and this use will grow</a:t>
            </a:r>
          </a:p>
          <a:p>
            <a:r>
              <a:rPr lang="en-US" dirty="0"/>
              <a:t>The future – human computing</a:t>
            </a:r>
          </a:p>
          <a:p>
            <a:pPr lvl="1"/>
            <a:r>
              <a:rPr lang="en-US" dirty="0"/>
              <a:t>We and computers work together</a:t>
            </a:r>
          </a:p>
          <a:p>
            <a:endParaRPr lang="en-US" dirty="0"/>
          </a:p>
        </p:txBody>
      </p:sp>
    </p:spTree>
    <p:extLst>
      <p:ext uri="{BB962C8B-B14F-4D97-AF65-F5344CB8AC3E}">
        <p14:creationId xmlns:p14="http://schemas.microsoft.com/office/powerpoint/2010/main" val="2857281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52413D48-0ED0-D049-B4A9-B70019476227}"/>
              </a:ext>
            </a:extLst>
          </p:cNvPr>
          <p:cNvSpPr>
            <a:spLocks noGrp="1"/>
          </p:cNvSpPr>
          <p:nvPr>
            <p:ph type="title"/>
          </p:nvPr>
        </p:nvSpPr>
        <p:spPr/>
        <p:txBody>
          <a:bodyPr/>
          <a:lstStyle/>
          <a:p>
            <a:r>
              <a:rPr lang="en-US" altLang="en-US" dirty="0">
                <a:solidFill>
                  <a:srgbClr val="FF0000"/>
                </a:solidFill>
              </a:rPr>
              <a:t>What is machine learning?</a:t>
            </a:r>
          </a:p>
        </p:txBody>
      </p:sp>
      <p:sp>
        <p:nvSpPr>
          <p:cNvPr id="3" name="Content Placeholder 2">
            <a:extLst>
              <a:ext uri="{FF2B5EF4-FFF2-40B4-BE49-F238E27FC236}">
                <a16:creationId xmlns:a16="http://schemas.microsoft.com/office/drawing/2014/main" id="{83B4A5B3-F8C3-A74E-B5D4-D29D49B467F1}"/>
              </a:ext>
            </a:extLst>
          </p:cNvPr>
          <p:cNvSpPr>
            <a:spLocks noGrp="1"/>
          </p:cNvSpPr>
          <p:nvPr>
            <p:ph idx="1"/>
          </p:nvPr>
        </p:nvSpPr>
        <p:spPr>
          <a:xfrm>
            <a:off x="304800" y="1524000"/>
            <a:ext cx="8229600" cy="4876800"/>
          </a:xfrm>
        </p:spPr>
        <p:txBody>
          <a:bodyPr>
            <a:normAutofit fontScale="85000" lnSpcReduction="20000"/>
          </a:bodyPr>
          <a:lstStyle/>
          <a:p>
            <a:pPr>
              <a:defRPr/>
            </a:pPr>
            <a:r>
              <a:rPr lang="en-US" altLang="zh-TW" dirty="0"/>
              <a:t>A branch of </a:t>
            </a:r>
            <a:r>
              <a:rPr lang="en-US" altLang="zh-TW" b="1" dirty="0"/>
              <a:t>artificial intelligence</a:t>
            </a:r>
            <a:r>
              <a:rPr lang="en-US" altLang="zh-TW" dirty="0"/>
              <a:t>, concerned with the design and development of algorithms that allow computers to change their behavior based on empirical data</a:t>
            </a:r>
          </a:p>
          <a:p>
            <a:pPr lvl="1">
              <a:defRPr/>
            </a:pPr>
            <a:r>
              <a:rPr lang="en-US" altLang="en-US" b="1" dirty="0"/>
              <a:t>Data driven</a:t>
            </a:r>
          </a:p>
          <a:p>
            <a:pPr lvl="1">
              <a:defRPr/>
            </a:pPr>
            <a:r>
              <a:rPr lang="en-US" altLang="en-US" dirty="0"/>
              <a:t>Automating automation</a:t>
            </a:r>
          </a:p>
          <a:p>
            <a:pPr lvl="1">
              <a:defRPr/>
            </a:pPr>
            <a:r>
              <a:rPr lang="en-US" altLang="en-US" dirty="0"/>
              <a:t>Getting computers to program themselves</a:t>
            </a:r>
          </a:p>
          <a:p>
            <a:pPr lvl="1">
              <a:defRPr/>
            </a:pPr>
            <a:r>
              <a:rPr lang="en-US" altLang="en-US" dirty="0"/>
              <a:t>Since writing software can be a bottleneck, let the data do the work instead!</a:t>
            </a:r>
            <a:endParaRPr lang="en-US" altLang="zh-TW" dirty="0"/>
          </a:p>
          <a:p>
            <a:pPr>
              <a:defRPr/>
            </a:pPr>
            <a:r>
              <a:rPr lang="en-US" altLang="zh-TW" dirty="0"/>
              <a:t>Intelligence requires knowledge, thus computers  acquire knowledge but through data</a:t>
            </a:r>
          </a:p>
          <a:p>
            <a:pPr>
              <a:defRPr/>
            </a:pPr>
            <a:r>
              <a:rPr lang="en-US" altLang="zh-TW" i="1" dirty="0">
                <a:solidFill>
                  <a:srgbClr val="0070C0"/>
                </a:solidFill>
              </a:rPr>
              <a:t>Currently, the most successful application method in AI and is usually what is meant by AI</a:t>
            </a:r>
            <a:endParaRPr lang="zh-TW" altLang="en-US" i="1" dirty="0">
              <a:solidFill>
                <a:srgbClr val="0070C0"/>
              </a:solidFill>
            </a:endParaRPr>
          </a:p>
          <a:p>
            <a:pPr>
              <a:defRPr/>
            </a:pPr>
            <a:endParaRPr lang="en-US" dirty="0"/>
          </a:p>
        </p:txBody>
      </p:sp>
    </p:spTree>
    <p:extLst>
      <p:ext uri="{BB962C8B-B14F-4D97-AF65-F5344CB8AC3E}">
        <p14:creationId xmlns:p14="http://schemas.microsoft.com/office/powerpoint/2010/main" val="140786646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4C26-6BF0-3944-B74F-63B35CD0DFCD}"/>
              </a:ext>
            </a:extLst>
          </p:cNvPr>
          <p:cNvSpPr>
            <a:spLocks noGrp="1"/>
          </p:cNvSpPr>
          <p:nvPr>
            <p:ph type="title"/>
          </p:nvPr>
        </p:nvSpPr>
        <p:spPr/>
        <p:txBody>
          <a:bodyPr/>
          <a:lstStyle/>
          <a:p>
            <a:r>
              <a:rPr lang="en-US" dirty="0">
                <a:solidFill>
                  <a:srgbClr val="FF0000"/>
                </a:solidFill>
              </a:rPr>
              <a:t>Machine Learning - Deep Learning </a:t>
            </a:r>
          </a:p>
        </p:txBody>
      </p:sp>
      <p:sp>
        <p:nvSpPr>
          <p:cNvPr id="3" name="Content Placeholder 2">
            <a:extLst>
              <a:ext uri="{FF2B5EF4-FFF2-40B4-BE49-F238E27FC236}">
                <a16:creationId xmlns:a16="http://schemas.microsoft.com/office/drawing/2014/main" id="{0CD3E86D-2C53-2740-9E69-74F2A288B5CB}"/>
              </a:ext>
            </a:extLst>
          </p:cNvPr>
          <p:cNvSpPr>
            <a:spLocks noGrp="1"/>
          </p:cNvSpPr>
          <p:nvPr>
            <p:ph idx="1"/>
          </p:nvPr>
        </p:nvSpPr>
        <p:spPr>
          <a:xfrm>
            <a:off x="457200" y="1389760"/>
            <a:ext cx="8229600" cy="5029200"/>
          </a:xfrm>
        </p:spPr>
        <p:txBody>
          <a:bodyPr>
            <a:normAutofit/>
          </a:bodyPr>
          <a:lstStyle/>
          <a:p>
            <a:r>
              <a:rPr lang="en-US" sz="2800" dirty="0"/>
              <a:t>Deep learning is the most popular ML (AI) method</a:t>
            </a:r>
          </a:p>
          <a:p>
            <a:r>
              <a:rPr lang="en-US" sz="2800" dirty="0"/>
              <a:t>Why?</a:t>
            </a:r>
          </a:p>
          <a:p>
            <a:pPr lvl="1"/>
            <a:r>
              <a:rPr lang="en-US" sz="2400" dirty="0"/>
              <a:t>State of the art and significant results on many ML tasks</a:t>
            </a:r>
          </a:p>
          <a:p>
            <a:pPr lvl="2"/>
            <a:r>
              <a:rPr lang="en-US" sz="1800" dirty="0"/>
              <a:t>Computer vision</a:t>
            </a:r>
          </a:p>
          <a:p>
            <a:pPr lvl="2"/>
            <a:r>
              <a:rPr lang="en-US" sz="1800" dirty="0"/>
              <a:t>Natural language processing</a:t>
            </a:r>
          </a:p>
          <a:p>
            <a:pPr lvl="2"/>
            <a:r>
              <a:rPr lang="en-US" sz="1800" dirty="0"/>
              <a:t>Robotics</a:t>
            </a:r>
          </a:p>
          <a:p>
            <a:pPr lvl="2"/>
            <a:r>
              <a:rPr lang="en-US" sz="1800" dirty="0" err="1"/>
              <a:t>etc</a:t>
            </a:r>
            <a:endParaRPr lang="en-US" sz="1800" dirty="0"/>
          </a:p>
          <a:p>
            <a:r>
              <a:rPr lang="en-US" sz="2800" dirty="0"/>
              <a:t>Relations to AI</a:t>
            </a:r>
          </a:p>
          <a:p>
            <a:pPr lvl="1"/>
            <a:r>
              <a:rPr lang="en-US" sz="2400" dirty="0"/>
              <a:t>Machine Learning is part of Artificial intelligence</a:t>
            </a:r>
          </a:p>
          <a:p>
            <a:pPr lvl="1"/>
            <a:r>
              <a:rPr lang="en-US" sz="2400" dirty="0"/>
              <a:t>Deep Learning is part of Machine Learning</a:t>
            </a:r>
          </a:p>
          <a:p>
            <a:pPr lvl="1"/>
            <a:r>
              <a:rPr lang="en-US" sz="2400" dirty="0"/>
              <a:t>Deep Learning is an extension of </a:t>
            </a:r>
            <a:r>
              <a:rPr lang="en-US" sz="2400" b="1" dirty="0">
                <a:solidFill>
                  <a:srgbClr val="00B0F0"/>
                </a:solidFill>
              </a:rPr>
              <a:t>Neural Networks</a:t>
            </a:r>
            <a:endParaRPr lang="en-US" sz="2000" b="1" dirty="0">
              <a:solidFill>
                <a:srgbClr val="00B0F0"/>
              </a:solidFill>
            </a:endParaRPr>
          </a:p>
        </p:txBody>
      </p:sp>
      <p:sp>
        <p:nvSpPr>
          <p:cNvPr id="4" name="TextBox 3">
            <a:extLst>
              <a:ext uri="{FF2B5EF4-FFF2-40B4-BE49-F238E27FC236}">
                <a16:creationId xmlns:a16="http://schemas.microsoft.com/office/drawing/2014/main" id="{7D491AF5-122B-844B-A4E3-AB99F67469FB}"/>
              </a:ext>
            </a:extLst>
          </p:cNvPr>
          <p:cNvSpPr txBox="1"/>
          <p:nvPr/>
        </p:nvSpPr>
        <p:spPr>
          <a:xfrm>
            <a:off x="2057400" y="6418960"/>
            <a:ext cx="3196709" cy="338554"/>
          </a:xfrm>
          <a:prstGeom prst="rect">
            <a:avLst/>
          </a:prstGeom>
          <a:noFill/>
        </p:spPr>
        <p:txBody>
          <a:bodyPr wrap="none" rtlCol="0">
            <a:spAutoFit/>
          </a:bodyPr>
          <a:lstStyle/>
          <a:p>
            <a:r>
              <a:rPr lang="en-US" dirty="0"/>
              <a:t>https://</a:t>
            </a:r>
            <a:r>
              <a:rPr lang="en-US" dirty="0" err="1"/>
              <a:t>clgiles.ist.psu.edu</a:t>
            </a:r>
            <a:r>
              <a:rPr lang="en-US" dirty="0"/>
              <a:t>/IST597/</a:t>
            </a:r>
          </a:p>
        </p:txBody>
      </p:sp>
    </p:spTree>
    <p:extLst>
      <p:ext uri="{BB962C8B-B14F-4D97-AF65-F5344CB8AC3E}">
        <p14:creationId xmlns:p14="http://schemas.microsoft.com/office/powerpoint/2010/main" val="41587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5C2E-7278-3148-A093-B1B81B02B14F}"/>
              </a:ext>
            </a:extLst>
          </p:cNvPr>
          <p:cNvSpPr>
            <a:spLocks noGrp="1"/>
          </p:cNvSpPr>
          <p:nvPr>
            <p:ph type="title"/>
          </p:nvPr>
        </p:nvSpPr>
        <p:spPr>
          <a:xfrm>
            <a:off x="457200" y="152400"/>
            <a:ext cx="8229600" cy="1143000"/>
          </a:xfrm>
        </p:spPr>
        <p:txBody>
          <a:bodyPr/>
          <a:lstStyle/>
          <a:p>
            <a:r>
              <a:rPr lang="en-US" dirty="0">
                <a:solidFill>
                  <a:srgbClr val="FF0000"/>
                </a:solidFill>
              </a:rPr>
              <a:t>Acknowledgement</a:t>
            </a:r>
          </a:p>
        </p:txBody>
      </p:sp>
      <p:sp>
        <p:nvSpPr>
          <p:cNvPr id="3" name="Content Placeholder 2">
            <a:extLst>
              <a:ext uri="{FF2B5EF4-FFF2-40B4-BE49-F238E27FC236}">
                <a16:creationId xmlns:a16="http://schemas.microsoft.com/office/drawing/2014/main" id="{6C48DEEE-B766-FC9D-9DF2-6410C89F3315}"/>
              </a:ext>
            </a:extLst>
          </p:cNvPr>
          <p:cNvSpPr>
            <a:spLocks noGrp="1"/>
          </p:cNvSpPr>
          <p:nvPr>
            <p:ph idx="1"/>
          </p:nvPr>
        </p:nvSpPr>
        <p:spPr>
          <a:xfrm>
            <a:off x="381000" y="1295400"/>
            <a:ext cx="8229600" cy="4525963"/>
          </a:xfrm>
        </p:spPr>
        <p:txBody>
          <a:bodyPr/>
          <a:lstStyle/>
          <a:p>
            <a:r>
              <a:rPr lang="en-US" sz="2400" dirty="0"/>
              <a:t>Many figures and tables came from outstanding survey:</a:t>
            </a:r>
          </a:p>
          <a:p>
            <a:pPr marL="0" indent="0">
              <a:buNone/>
            </a:pPr>
            <a:r>
              <a:rPr lang="en-US" sz="2400" dirty="0"/>
              <a:t>Zhao, Wayne Xin, </a:t>
            </a:r>
            <a:r>
              <a:rPr lang="en-US" sz="2400" dirty="0" err="1"/>
              <a:t>Kun</a:t>
            </a:r>
            <a:r>
              <a:rPr lang="en-US" sz="2400" dirty="0"/>
              <a:t> Zhou, </a:t>
            </a:r>
            <a:r>
              <a:rPr lang="en-US" sz="2400" dirty="0" err="1"/>
              <a:t>Junyi</a:t>
            </a:r>
            <a:r>
              <a:rPr lang="en-US" sz="2400" dirty="0"/>
              <a:t> Li, </a:t>
            </a:r>
            <a:r>
              <a:rPr lang="en-US" sz="2400" dirty="0" err="1"/>
              <a:t>Tianyi</a:t>
            </a:r>
            <a:r>
              <a:rPr lang="en-US" sz="2400" dirty="0"/>
              <a:t> Tang, </a:t>
            </a:r>
            <a:r>
              <a:rPr lang="en-US" sz="2400" dirty="0" err="1"/>
              <a:t>Xiaolei</a:t>
            </a:r>
            <a:r>
              <a:rPr lang="en-US" sz="2400" dirty="0"/>
              <a:t> Wang, </a:t>
            </a:r>
            <a:r>
              <a:rPr lang="en-US" sz="2400" dirty="0" err="1"/>
              <a:t>Yupeng</a:t>
            </a:r>
            <a:r>
              <a:rPr lang="en-US" sz="2400" dirty="0"/>
              <a:t> Hou, </a:t>
            </a:r>
            <a:r>
              <a:rPr lang="en-US" sz="2400" dirty="0" err="1"/>
              <a:t>Yingqian</a:t>
            </a:r>
            <a:r>
              <a:rPr lang="en-US" sz="2400" dirty="0"/>
              <a:t> Min et al. "A survey of large language models." </a:t>
            </a:r>
            <a:r>
              <a:rPr lang="en-US" sz="2400" dirty="0" err="1"/>
              <a:t>arXiv</a:t>
            </a:r>
            <a:r>
              <a:rPr lang="en-US" sz="2400" dirty="0"/>
              <a:t> preprint arXiv:2303.18223 (2023).</a:t>
            </a:r>
          </a:p>
          <a:p>
            <a:endParaRPr lang="en-US" sz="2400" dirty="0"/>
          </a:p>
          <a:p>
            <a:r>
              <a:rPr lang="en-US" sz="2400" dirty="0"/>
              <a:t>Reference numbers on figures and tables refer to the references in the above paper unless noted.</a:t>
            </a:r>
          </a:p>
          <a:p>
            <a:endParaRPr lang="en-US" sz="2400" dirty="0"/>
          </a:p>
          <a:p>
            <a:r>
              <a:rPr lang="en-US" sz="2400" dirty="0"/>
              <a:t>Note the survey is </a:t>
            </a:r>
            <a:r>
              <a:rPr lang="en-US" sz="2400" b="1" dirty="0"/>
              <a:t>97</a:t>
            </a:r>
            <a:r>
              <a:rPr lang="en-US" sz="2400" dirty="0"/>
              <a:t> pages and has </a:t>
            </a:r>
            <a:r>
              <a:rPr lang="en-US" sz="2400" b="1" dirty="0"/>
              <a:t>683</a:t>
            </a:r>
            <a:r>
              <a:rPr lang="en-US" sz="2400" dirty="0"/>
              <a:t> references that cover </a:t>
            </a:r>
            <a:r>
              <a:rPr lang="en-US" sz="2400" b="1" dirty="0"/>
              <a:t>30</a:t>
            </a:r>
            <a:r>
              <a:rPr lang="en-US" sz="2400" dirty="0"/>
              <a:t> pages in </a:t>
            </a:r>
            <a:r>
              <a:rPr lang="en-US" sz="2400" dirty="0" err="1"/>
              <a:t>itself.l</a:t>
            </a:r>
            <a:endParaRPr lang="en-US" sz="2400" dirty="0"/>
          </a:p>
          <a:p>
            <a:pPr marL="0" indent="0">
              <a:buNone/>
            </a:pPr>
            <a:endParaRPr lang="en-US" dirty="0"/>
          </a:p>
        </p:txBody>
      </p:sp>
    </p:spTree>
    <p:extLst>
      <p:ext uri="{BB962C8B-B14F-4D97-AF65-F5344CB8AC3E}">
        <p14:creationId xmlns:p14="http://schemas.microsoft.com/office/powerpoint/2010/main" val="843688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a:xfrm>
            <a:off x="628650" y="1020484"/>
            <a:ext cx="7886700" cy="994172"/>
          </a:xfrm>
        </p:spPr>
        <p:txBody>
          <a:bodyPr/>
          <a:lstStyle/>
          <a:p>
            <a:pPr algn="ctr"/>
            <a:r>
              <a:rPr lang="en-US" b="1" dirty="0">
                <a:latin typeface="+mn-lt"/>
              </a:rPr>
              <a:t>Background</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331840" y="1874892"/>
            <a:ext cx="8450825" cy="4125858"/>
          </a:xfrm>
        </p:spPr>
        <p:txBody>
          <a:bodyPr>
            <a:normAutofit lnSpcReduction="10000"/>
          </a:bodyPr>
          <a:lstStyle/>
          <a:p>
            <a:pPr>
              <a:lnSpc>
                <a:spcPct val="110000"/>
              </a:lnSpc>
            </a:pPr>
            <a:r>
              <a:rPr lang="en-US" sz="2400" dirty="0"/>
              <a:t>The </a:t>
            </a:r>
            <a:r>
              <a:rPr lang="en-US" sz="2400" b="1" dirty="0"/>
              <a:t>RNN</a:t>
            </a:r>
            <a:r>
              <a:rPr lang="en-US" sz="2400" dirty="0"/>
              <a:t> and </a:t>
            </a:r>
            <a:r>
              <a:rPr lang="en-US" sz="2400" b="1" dirty="0"/>
              <a:t>LSTM</a:t>
            </a:r>
            <a:r>
              <a:rPr lang="en-US" sz="2400" dirty="0"/>
              <a:t> neural models were designed to process language and perform tasks like classification, summarization, translation, and sentiment detection</a:t>
            </a:r>
          </a:p>
          <a:p>
            <a:pPr lvl="1">
              <a:lnSpc>
                <a:spcPct val="110000"/>
              </a:lnSpc>
            </a:pPr>
            <a:r>
              <a:rPr lang="en-US" sz="2100" dirty="0"/>
              <a:t>RNN: Recurrent Neural Network</a:t>
            </a:r>
          </a:p>
          <a:p>
            <a:pPr lvl="1">
              <a:lnSpc>
                <a:spcPct val="110000"/>
              </a:lnSpc>
            </a:pPr>
            <a:r>
              <a:rPr lang="en-US" sz="2100" dirty="0"/>
              <a:t>LSTM: Long Short Term Memory</a:t>
            </a:r>
          </a:p>
          <a:p>
            <a:pPr>
              <a:lnSpc>
                <a:spcPct val="110000"/>
              </a:lnSpc>
            </a:pPr>
            <a:r>
              <a:rPr lang="en-US" sz="2400" dirty="0"/>
              <a:t>In both models, layers get the next input word and have access to some previous words, allowing it to use the word’s left context</a:t>
            </a:r>
          </a:p>
          <a:p>
            <a:pPr>
              <a:lnSpc>
                <a:spcPct val="110000"/>
              </a:lnSpc>
            </a:pPr>
            <a:r>
              <a:rPr lang="en-US" sz="2400" dirty="0"/>
              <a:t>They used word embeddings where each word was encoded as a vector of 100-300 real numbers representing its meaning</a:t>
            </a:r>
          </a:p>
          <a:p>
            <a:pPr>
              <a:lnSpc>
                <a:spcPct val="110000"/>
              </a:lnSpc>
            </a:pPr>
            <a:endParaRPr lang="en-US" sz="2400" dirty="0"/>
          </a:p>
        </p:txBody>
      </p:sp>
    </p:spTree>
    <p:extLst>
      <p:ext uri="{BB962C8B-B14F-4D97-AF65-F5344CB8AC3E}">
        <p14:creationId xmlns:p14="http://schemas.microsoft.com/office/powerpoint/2010/main" val="3105982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EEF3-48F8-931F-2361-9BC5D83E37D1}"/>
              </a:ext>
            </a:extLst>
          </p:cNvPr>
          <p:cNvSpPr>
            <a:spLocks noGrp="1"/>
          </p:cNvSpPr>
          <p:nvPr>
            <p:ph type="title"/>
          </p:nvPr>
        </p:nvSpPr>
        <p:spPr/>
        <p:txBody>
          <a:bodyPr/>
          <a:lstStyle/>
          <a:p>
            <a:r>
              <a:rPr lang="en-US" dirty="0">
                <a:solidFill>
                  <a:srgbClr val="FF0000"/>
                </a:solidFill>
              </a:rPr>
              <a:t>Basic Types (Parts) of LLMs</a:t>
            </a:r>
          </a:p>
        </p:txBody>
      </p:sp>
      <p:sp>
        <p:nvSpPr>
          <p:cNvPr id="3" name="Content Placeholder 2">
            <a:extLst>
              <a:ext uri="{FF2B5EF4-FFF2-40B4-BE49-F238E27FC236}">
                <a16:creationId xmlns:a16="http://schemas.microsoft.com/office/drawing/2014/main" id="{5D5F0C1E-7320-B505-82CF-F0F45C30A925}"/>
              </a:ext>
            </a:extLst>
          </p:cNvPr>
          <p:cNvSpPr>
            <a:spLocks noGrp="1"/>
          </p:cNvSpPr>
          <p:nvPr>
            <p:ph idx="1"/>
          </p:nvPr>
        </p:nvSpPr>
        <p:spPr>
          <a:xfrm>
            <a:off x="457200" y="1219200"/>
            <a:ext cx="8229600" cy="4525963"/>
          </a:xfrm>
        </p:spPr>
        <p:txBody>
          <a:bodyPr/>
          <a:lstStyle/>
          <a:p>
            <a:r>
              <a:rPr lang="en-US" sz="2000" b="1" dirty="0"/>
              <a:t>Encoder only</a:t>
            </a:r>
            <a:r>
              <a:rPr lang="en-US" sz="2000" dirty="0"/>
              <a:t>: These models are typically suited for tasks that can understand language, such as classification and sentiment analysis. Examples of encoder-only models include BERT (Bidirectional Encoder Representations from Transformers).</a:t>
            </a:r>
          </a:p>
          <a:p>
            <a:endParaRPr lang="en-US" sz="2000" dirty="0"/>
          </a:p>
          <a:p>
            <a:r>
              <a:rPr lang="en-US" sz="2000" b="1" dirty="0"/>
              <a:t>Decoder only</a:t>
            </a:r>
            <a:r>
              <a:rPr lang="en-US" sz="2000" dirty="0"/>
              <a:t>: This class of models is extremely good at generating language and content. Some use cases include story writing and blog generation. Examples of decoder-only architectures include GPT-3 (Generative Pretrained Transformer 3).</a:t>
            </a:r>
          </a:p>
          <a:p>
            <a:endParaRPr lang="en-US" sz="2000" dirty="0"/>
          </a:p>
          <a:p>
            <a:r>
              <a:rPr lang="en-US" sz="2000" b="1" dirty="0"/>
              <a:t>Encoder-decoder</a:t>
            </a:r>
            <a:r>
              <a:rPr lang="en-US" sz="2000" dirty="0"/>
              <a:t>: These models combine the encoder and decoder components of the transformer architecture to both understand and generate content. Some use cases where this architecture shines include translation and summarization. Examples of encoder-decoder architectures include T5 (Text-to-Text Transformer).</a:t>
            </a:r>
          </a:p>
        </p:txBody>
      </p:sp>
      <p:sp>
        <p:nvSpPr>
          <p:cNvPr id="4" name="TextBox 3">
            <a:extLst>
              <a:ext uri="{FF2B5EF4-FFF2-40B4-BE49-F238E27FC236}">
                <a16:creationId xmlns:a16="http://schemas.microsoft.com/office/drawing/2014/main" id="{5B62E245-D9B6-EDD4-0A6A-09AAEFB17166}"/>
              </a:ext>
            </a:extLst>
          </p:cNvPr>
          <p:cNvSpPr txBox="1"/>
          <p:nvPr/>
        </p:nvSpPr>
        <p:spPr>
          <a:xfrm>
            <a:off x="1066800" y="6400800"/>
            <a:ext cx="5977919" cy="338554"/>
          </a:xfrm>
          <a:prstGeom prst="rect">
            <a:avLst/>
          </a:prstGeom>
          <a:noFill/>
        </p:spPr>
        <p:txBody>
          <a:bodyPr wrap="none" rtlCol="0">
            <a:spAutoFit/>
          </a:bodyPr>
          <a:lstStyle/>
          <a:p>
            <a:r>
              <a:rPr lang="en-US" dirty="0"/>
              <a:t>https://</a:t>
            </a:r>
            <a:r>
              <a:rPr lang="en-US" dirty="0" err="1"/>
              <a:t>vitalflux.com</a:t>
            </a:r>
            <a:r>
              <a:rPr lang="en-US" dirty="0"/>
              <a:t>/large-language-models-concepts-examples/</a:t>
            </a:r>
          </a:p>
        </p:txBody>
      </p:sp>
    </p:spTree>
    <p:extLst>
      <p:ext uri="{BB962C8B-B14F-4D97-AF65-F5344CB8AC3E}">
        <p14:creationId xmlns:p14="http://schemas.microsoft.com/office/powerpoint/2010/main" val="3067874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4E8F-B337-C534-694C-FD5937638F96}"/>
              </a:ext>
            </a:extLst>
          </p:cNvPr>
          <p:cNvSpPr>
            <a:spLocks noGrp="1"/>
          </p:cNvSpPr>
          <p:nvPr>
            <p:ph type="title"/>
          </p:nvPr>
        </p:nvSpPr>
        <p:spPr>
          <a:xfrm>
            <a:off x="457200" y="157065"/>
            <a:ext cx="8229600" cy="1143000"/>
          </a:xfrm>
        </p:spPr>
        <p:txBody>
          <a:bodyPr/>
          <a:lstStyle/>
          <a:p>
            <a:r>
              <a:rPr lang="en-US" dirty="0">
                <a:solidFill>
                  <a:srgbClr val="FF0000"/>
                </a:solidFill>
              </a:rPr>
              <a:t>Large Language Models (LLMs)</a:t>
            </a:r>
          </a:p>
        </p:txBody>
      </p:sp>
      <p:sp>
        <p:nvSpPr>
          <p:cNvPr id="3" name="Content Placeholder 2">
            <a:extLst>
              <a:ext uri="{FF2B5EF4-FFF2-40B4-BE49-F238E27FC236}">
                <a16:creationId xmlns:a16="http://schemas.microsoft.com/office/drawing/2014/main" id="{8D6B5F4C-87F9-7FBF-71D1-44A62ED6CB0A}"/>
              </a:ext>
            </a:extLst>
          </p:cNvPr>
          <p:cNvSpPr>
            <a:spLocks noGrp="1"/>
          </p:cNvSpPr>
          <p:nvPr>
            <p:ph idx="1"/>
          </p:nvPr>
        </p:nvSpPr>
        <p:spPr>
          <a:xfrm>
            <a:off x="533400" y="1295400"/>
            <a:ext cx="8229600" cy="4525963"/>
          </a:xfrm>
        </p:spPr>
        <p:txBody>
          <a:bodyPr/>
          <a:lstStyle/>
          <a:p>
            <a:r>
              <a:rPr lang="en-US" sz="2400" dirty="0"/>
              <a:t>A deep learning algorithm (</a:t>
            </a:r>
            <a:r>
              <a:rPr lang="en-US" sz="2400" dirty="0">
                <a:solidFill>
                  <a:srgbClr val="5849FF"/>
                </a:solidFill>
              </a:rPr>
              <a:t>transformer</a:t>
            </a:r>
            <a:r>
              <a:rPr lang="en-US" sz="2400" dirty="0"/>
              <a:t>) that can recognize, summarize, translate, predict and generate text and other content based on knowledge gained from massive datasets.</a:t>
            </a:r>
          </a:p>
          <a:p>
            <a:endParaRPr lang="en-US" sz="2400" dirty="0"/>
          </a:p>
          <a:p>
            <a:r>
              <a:rPr lang="en-US" sz="2400" dirty="0"/>
              <a:t>LLMs are among the most successful applications of transformer models. They aren’t just for teaching AIs human languages, but for understanding proteins, writing software code, and much more.</a:t>
            </a:r>
          </a:p>
          <a:p>
            <a:endParaRPr lang="en-US" sz="2400" dirty="0"/>
          </a:p>
          <a:p>
            <a:r>
              <a:rPr lang="en-US" sz="2400" dirty="0"/>
              <a:t>In addition to accelerating natural language processing applications — like translation, chatbots and AI assistants — large language models are used in healthcare, software development and use cases in many other fields.</a:t>
            </a:r>
          </a:p>
        </p:txBody>
      </p:sp>
      <p:sp>
        <p:nvSpPr>
          <p:cNvPr id="4" name="TextBox 3">
            <a:extLst>
              <a:ext uri="{FF2B5EF4-FFF2-40B4-BE49-F238E27FC236}">
                <a16:creationId xmlns:a16="http://schemas.microsoft.com/office/drawing/2014/main" id="{25C9F312-FC32-2DAE-52C0-4E3DABD94978}"/>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3904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4E8F-B337-C534-694C-FD5937638F96}"/>
              </a:ext>
            </a:extLst>
          </p:cNvPr>
          <p:cNvSpPr>
            <a:spLocks noGrp="1"/>
          </p:cNvSpPr>
          <p:nvPr>
            <p:ph type="title"/>
          </p:nvPr>
        </p:nvSpPr>
        <p:spPr>
          <a:xfrm>
            <a:off x="457200" y="157065"/>
            <a:ext cx="8229600" cy="1143000"/>
          </a:xfrm>
        </p:spPr>
        <p:txBody>
          <a:bodyPr/>
          <a:lstStyle/>
          <a:p>
            <a:r>
              <a:rPr lang="en-US" dirty="0">
                <a:solidFill>
                  <a:srgbClr val="FF0000"/>
                </a:solidFill>
              </a:rPr>
              <a:t>Large Language Models (LLMs)</a:t>
            </a:r>
          </a:p>
        </p:txBody>
      </p:sp>
      <p:sp>
        <p:nvSpPr>
          <p:cNvPr id="3" name="Content Placeholder 2">
            <a:extLst>
              <a:ext uri="{FF2B5EF4-FFF2-40B4-BE49-F238E27FC236}">
                <a16:creationId xmlns:a16="http://schemas.microsoft.com/office/drawing/2014/main" id="{8D6B5F4C-87F9-7FBF-71D1-44A62ED6CB0A}"/>
              </a:ext>
            </a:extLst>
          </p:cNvPr>
          <p:cNvSpPr>
            <a:spLocks noGrp="1"/>
          </p:cNvSpPr>
          <p:nvPr>
            <p:ph idx="1"/>
          </p:nvPr>
        </p:nvSpPr>
        <p:spPr>
          <a:xfrm>
            <a:off x="533400" y="1295400"/>
            <a:ext cx="8229600" cy="4525963"/>
          </a:xfrm>
        </p:spPr>
        <p:txBody>
          <a:bodyPr/>
          <a:lstStyle/>
          <a:p>
            <a:r>
              <a:rPr lang="en-US" sz="2400" dirty="0"/>
              <a:t>Large language models largely represent a class of deep learning architectures called transformer networks. </a:t>
            </a:r>
          </a:p>
          <a:p>
            <a:r>
              <a:rPr lang="en-US" sz="2400" dirty="0"/>
              <a:t>A transformer model is a neural network that learns context and meaning by tracking relationships in sequential data, like the words in this sentence.</a:t>
            </a:r>
          </a:p>
          <a:p>
            <a:r>
              <a:rPr lang="en-US" sz="2400" dirty="0"/>
              <a:t>A transformer is made up of multiple transformer blocks, also known as layers. </a:t>
            </a:r>
          </a:p>
          <a:p>
            <a:pPr lvl="1"/>
            <a:r>
              <a:rPr lang="en-US" sz="2000" dirty="0"/>
              <a:t>For example, a transformer has self-attention layers, feed-forward layers, and normalization layers, all working together to decipher input to predict streams of output at inference. </a:t>
            </a:r>
          </a:p>
          <a:p>
            <a:pPr lvl="1"/>
            <a:r>
              <a:rPr lang="en-US" sz="2000" dirty="0"/>
              <a:t>The layers can be stacked to make deeper transformers and powerful language models. Transformers were first introduced by Google in the 2017 paper “Attention Is All You Need.”</a:t>
            </a:r>
          </a:p>
        </p:txBody>
      </p:sp>
      <p:sp>
        <p:nvSpPr>
          <p:cNvPr id="4" name="TextBox 3">
            <a:extLst>
              <a:ext uri="{FF2B5EF4-FFF2-40B4-BE49-F238E27FC236}">
                <a16:creationId xmlns:a16="http://schemas.microsoft.com/office/drawing/2014/main" id="{25C9F312-FC32-2DAE-52C0-4E3DABD94978}"/>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479631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0F3F-48C0-1021-2496-4DE3D25A5746}"/>
              </a:ext>
            </a:extLst>
          </p:cNvPr>
          <p:cNvSpPr>
            <a:spLocks noGrp="1"/>
          </p:cNvSpPr>
          <p:nvPr>
            <p:ph type="title"/>
          </p:nvPr>
        </p:nvSpPr>
        <p:spPr/>
        <p:txBody>
          <a:bodyPr/>
          <a:lstStyle/>
          <a:p>
            <a:r>
              <a:rPr lang="en-US" dirty="0">
                <a:solidFill>
                  <a:srgbClr val="FF0000"/>
                </a:solidFill>
              </a:rPr>
              <a:t>Key Innovations</a:t>
            </a:r>
          </a:p>
        </p:txBody>
      </p:sp>
      <p:sp>
        <p:nvSpPr>
          <p:cNvPr id="3" name="Content Placeholder 2">
            <a:extLst>
              <a:ext uri="{FF2B5EF4-FFF2-40B4-BE49-F238E27FC236}">
                <a16:creationId xmlns:a16="http://schemas.microsoft.com/office/drawing/2014/main" id="{23670196-F163-AFB6-D1A5-469934989509}"/>
              </a:ext>
            </a:extLst>
          </p:cNvPr>
          <p:cNvSpPr>
            <a:spLocks noGrp="1"/>
          </p:cNvSpPr>
          <p:nvPr>
            <p:ph idx="1"/>
          </p:nvPr>
        </p:nvSpPr>
        <p:spPr/>
        <p:txBody>
          <a:bodyPr/>
          <a:lstStyle/>
          <a:p>
            <a:r>
              <a:rPr lang="en-US" sz="2000" dirty="0"/>
              <a:t>Two key innovations: positional encodings and self-attention. </a:t>
            </a:r>
          </a:p>
          <a:p>
            <a:r>
              <a:rPr lang="en-US" sz="2000" dirty="0"/>
              <a:t>Positional encoding embeds the order of which the input occurs within a given sequence. </a:t>
            </a:r>
          </a:p>
          <a:p>
            <a:pPr lvl="1"/>
            <a:r>
              <a:rPr lang="en-US" sz="1600" dirty="0"/>
              <a:t>Essentially, instead of feeding words within a sentence sequentially into the neural network, thanks to positional encoding, the words can be fed in non-sequentially.</a:t>
            </a:r>
          </a:p>
          <a:p>
            <a:r>
              <a:rPr lang="en-US" sz="2000" dirty="0"/>
              <a:t>Self-attention assigns a weight to each part of the input data while processing it. </a:t>
            </a:r>
          </a:p>
          <a:p>
            <a:pPr lvl="1"/>
            <a:r>
              <a:rPr lang="en-US" sz="1600" dirty="0"/>
              <a:t>This weight signifies the importance of that input in context to the rest of the input. </a:t>
            </a:r>
          </a:p>
          <a:p>
            <a:r>
              <a:rPr lang="en-US" sz="2000" dirty="0"/>
              <a:t>Now models no longer have to dedicate the same attention to all inputs and can focus on the parts of the input that actually matter. </a:t>
            </a:r>
          </a:p>
          <a:p>
            <a:r>
              <a:rPr lang="en-US" sz="2000" dirty="0"/>
              <a:t>This representation of what parts of the input the neural network needs to pay attention to is learnt over time as the model sifts and analyzes mountains of data.</a:t>
            </a:r>
          </a:p>
        </p:txBody>
      </p:sp>
      <p:sp>
        <p:nvSpPr>
          <p:cNvPr id="4" name="TextBox 3">
            <a:extLst>
              <a:ext uri="{FF2B5EF4-FFF2-40B4-BE49-F238E27FC236}">
                <a16:creationId xmlns:a16="http://schemas.microsoft.com/office/drawing/2014/main" id="{DAF6AA4C-091E-ECFF-78AB-BB416E46C21B}"/>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925200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C227-6B10-72D2-3144-5761736B16F3}"/>
              </a:ext>
            </a:extLst>
          </p:cNvPr>
          <p:cNvSpPr>
            <a:spLocks noGrp="1"/>
          </p:cNvSpPr>
          <p:nvPr>
            <p:ph type="title"/>
          </p:nvPr>
        </p:nvSpPr>
        <p:spPr/>
        <p:txBody>
          <a:bodyPr/>
          <a:lstStyle/>
          <a:p>
            <a:r>
              <a:rPr lang="en-US" dirty="0">
                <a:solidFill>
                  <a:srgbClr val="FF0000"/>
                </a:solidFill>
              </a:rPr>
              <a:t>Uses – Text Base</a:t>
            </a:r>
          </a:p>
        </p:txBody>
      </p:sp>
      <p:sp>
        <p:nvSpPr>
          <p:cNvPr id="3" name="Content Placeholder 2">
            <a:extLst>
              <a:ext uri="{FF2B5EF4-FFF2-40B4-BE49-F238E27FC236}">
                <a16:creationId xmlns:a16="http://schemas.microsoft.com/office/drawing/2014/main" id="{69E32EE8-BB92-44F7-83A6-97FDABB34353}"/>
              </a:ext>
            </a:extLst>
          </p:cNvPr>
          <p:cNvSpPr>
            <a:spLocks noGrp="1"/>
          </p:cNvSpPr>
          <p:nvPr>
            <p:ph idx="1"/>
          </p:nvPr>
        </p:nvSpPr>
        <p:spPr>
          <a:xfrm>
            <a:off x="457200" y="1422303"/>
            <a:ext cx="8229600" cy="4525963"/>
          </a:xfrm>
        </p:spPr>
        <p:txBody>
          <a:bodyPr/>
          <a:lstStyle/>
          <a:p>
            <a:r>
              <a:rPr lang="en-US" sz="2800" dirty="0"/>
              <a:t>As LLMs have grown in size, so have their capabilities. Broadly, LLM use cases for text-based content can be divided up in the following manner: </a:t>
            </a:r>
          </a:p>
          <a:p>
            <a:pPr lvl="1"/>
            <a:r>
              <a:rPr lang="en-US" sz="2400" dirty="0"/>
              <a:t>Generation (e.g., story writing, marketing content creation)</a:t>
            </a:r>
          </a:p>
          <a:p>
            <a:pPr lvl="1"/>
            <a:r>
              <a:rPr lang="en-US" sz="2400" dirty="0"/>
              <a:t>Summarization (e.g., legal paraphrasing, meeting notes summarization)</a:t>
            </a:r>
          </a:p>
          <a:p>
            <a:pPr lvl="1"/>
            <a:r>
              <a:rPr lang="en-US" sz="2400" dirty="0"/>
              <a:t>Translation (e.g., between languages, text-to-code)</a:t>
            </a:r>
          </a:p>
          <a:p>
            <a:pPr lvl="1"/>
            <a:r>
              <a:rPr lang="en-US" sz="2400" dirty="0"/>
              <a:t>Classification (e.g., toxicity classification, sentiment analysis)</a:t>
            </a:r>
          </a:p>
          <a:p>
            <a:pPr lvl="1"/>
            <a:r>
              <a:rPr lang="en-US" sz="2400" dirty="0"/>
              <a:t>Chatbot (e.g., open-domain Q+A, virtual assistants)</a:t>
            </a:r>
          </a:p>
        </p:txBody>
      </p:sp>
      <p:sp>
        <p:nvSpPr>
          <p:cNvPr id="4" name="TextBox 3">
            <a:extLst>
              <a:ext uri="{FF2B5EF4-FFF2-40B4-BE49-F238E27FC236}">
                <a16:creationId xmlns:a16="http://schemas.microsoft.com/office/drawing/2014/main" id="{5C75903E-DE0C-E719-8F00-E0FE7941B0D6}"/>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1707260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D631-41D0-4052-F98A-7768301DF3FC}"/>
              </a:ext>
            </a:extLst>
          </p:cNvPr>
          <p:cNvSpPr>
            <a:spLocks noGrp="1"/>
          </p:cNvSpPr>
          <p:nvPr>
            <p:ph type="title"/>
          </p:nvPr>
        </p:nvSpPr>
        <p:spPr/>
        <p:txBody>
          <a:bodyPr/>
          <a:lstStyle/>
          <a:p>
            <a:r>
              <a:rPr lang="en-US" dirty="0">
                <a:solidFill>
                  <a:srgbClr val="FF0000"/>
                </a:solidFill>
              </a:rPr>
              <a:t>How they work</a:t>
            </a:r>
          </a:p>
        </p:txBody>
      </p:sp>
      <p:sp>
        <p:nvSpPr>
          <p:cNvPr id="3" name="Content Placeholder 2">
            <a:extLst>
              <a:ext uri="{FF2B5EF4-FFF2-40B4-BE49-F238E27FC236}">
                <a16:creationId xmlns:a16="http://schemas.microsoft.com/office/drawing/2014/main" id="{CC2DCB12-DA24-1DE3-17D6-BBF606C81D22}"/>
              </a:ext>
            </a:extLst>
          </p:cNvPr>
          <p:cNvSpPr>
            <a:spLocks noGrp="1"/>
          </p:cNvSpPr>
          <p:nvPr>
            <p:ph idx="1"/>
          </p:nvPr>
        </p:nvSpPr>
        <p:spPr>
          <a:xfrm>
            <a:off x="430763" y="1166018"/>
            <a:ext cx="8229600" cy="4525963"/>
          </a:xfrm>
        </p:spPr>
        <p:txBody>
          <a:bodyPr/>
          <a:lstStyle/>
          <a:p>
            <a:r>
              <a:rPr lang="en-US" sz="2400" dirty="0"/>
              <a:t>Large language models are pretrained using unsupervised learning. </a:t>
            </a:r>
          </a:p>
          <a:p>
            <a:endParaRPr lang="en-US" sz="2400" dirty="0"/>
          </a:p>
          <a:p>
            <a:r>
              <a:rPr lang="en-US" sz="2400" dirty="0"/>
              <a:t>With unsupervised learning, models can find previously unknown patterns in data using </a:t>
            </a:r>
            <a:r>
              <a:rPr lang="en-US" sz="2400" dirty="0" err="1"/>
              <a:t>unlabelled</a:t>
            </a:r>
            <a:r>
              <a:rPr lang="en-US" sz="2400" dirty="0"/>
              <a:t> datasets. </a:t>
            </a:r>
          </a:p>
          <a:p>
            <a:pPr lvl="1"/>
            <a:r>
              <a:rPr lang="en-US" sz="1800" dirty="0"/>
              <a:t>This also eliminates the need for extensive data labeling, which is one of the biggest challenges in building AI models.</a:t>
            </a:r>
          </a:p>
          <a:p>
            <a:endParaRPr lang="en-US" sz="2400" dirty="0"/>
          </a:p>
          <a:p>
            <a:r>
              <a:rPr lang="en-US" sz="2400" dirty="0"/>
              <a:t>Thanks to the extensive training process that LLMs undergo, the models don’t need to be trained for any specific task and can instead serve multiple use cases. </a:t>
            </a:r>
          </a:p>
          <a:p>
            <a:endParaRPr lang="en-US" sz="2400" dirty="0"/>
          </a:p>
          <a:p>
            <a:r>
              <a:rPr lang="en-US" sz="2400" dirty="0"/>
              <a:t>These types of models are known as </a:t>
            </a:r>
            <a:r>
              <a:rPr lang="en-US" sz="2400" b="1" dirty="0">
                <a:solidFill>
                  <a:srgbClr val="5849FF"/>
                </a:solidFill>
              </a:rPr>
              <a:t>foundation</a:t>
            </a:r>
            <a:r>
              <a:rPr lang="en-US" sz="2400" dirty="0"/>
              <a:t> </a:t>
            </a:r>
            <a:r>
              <a:rPr lang="en-US" sz="2400" b="1" dirty="0">
                <a:solidFill>
                  <a:srgbClr val="5849FF"/>
                </a:solidFill>
              </a:rPr>
              <a:t>models</a:t>
            </a:r>
            <a:r>
              <a:rPr lang="en-US" sz="2400" dirty="0"/>
              <a:t>. </a:t>
            </a:r>
          </a:p>
        </p:txBody>
      </p:sp>
      <p:sp>
        <p:nvSpPr>
          <p:cNvPr id="4" name="TextBox 3">
            <a:extLst>
              <a:ext uri="{FF2B5EF4-FFF2-40B4-BE49-F238E27FC236}">
                <a16:creationId xmlns:a16="http://schemas.microsoft.com/office/drawing/2014/main" id="{2EA738D2-2EC0-CD88-24BC-FAEBC55FA2CA}"/>
              </a:ext>
            </a:extLst>
          </p:cNvPr>
          <p:cNvSpPr txBox="1"/>
          <p:nvPr/>
        </p:nvSpPr>
        <p:spPr>
          <a:xfrm>
            <a:off x="7337693" y="65956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1204422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386D-06B8-C031-3525-E92CEFFE7680}"/>
              </a:ext>
            </a:extLst>
          </p:cNvPr>
          <p:cNvSpPr>
            <a:spLocks noGrp="1"/>
          </p:cNvSpPr>
          <p:nvPr>
            <p:ph type="title"/>
          </p:nvPr>
        </p:nvSpPr>
        <p:spPr/>
        <p:txBody>
          <a:bodyPr/>
          <a:lstStyle/>
          <a:p>
            <a:r>
              <a:rPr lang="en-US" dirty="0">
                <a:solidFill>
                  <a:srgbClr val="FF0000"/>
                </a:solidFill>
              </a:rPr>
              <a:t>Data used to train</a:t>
            </a:r>
          </a:p>
        </p:txBody>
      </p:sp>
      <p:pic>
        <p:nvPicPr>
          <p:cNvPr id="5" name="Content Placeholder 4">
            <a:extLst>
              <a:ext uri="{FF2B5EF4-FFF2-40B4-BE49-F238E27FC236}">
                <a16:creationId xmlns:a16="http://schemas.microsoft.com/office/drawing/2014/main" id="{97039FEB-07D8-4B80-086D-8287324D9BBA}"/>
              </a:ext>
            </a:extLst>
          </p:cNvPr>
          <p:cNvPicPr>
            <a:picLocks noGrp="1" noChangeAspect="1"/>
          </p:cNvPicPr>
          <p:nvPr>
            <p:ph idx="1"/>
          </p:nvPr>
        </p:nvPicPr>
        <p:blipFill>
          <a:blip r:embed="rId2"/>
          <a:stretch>
            <a:fillRect/>
          </a:stretch>
        </p:blipFill>
        <p:spPr>
          <a:xfrm>
            <a:off x="542476" y="1413519"/>
            <a:ext cx="8059047" cy="4542372"/>
          </a:xfrm>
        </p:spPr>
      </p:pic>
      <p:sp>
        <p:nvSpPr>
          <p:cNvPr id="6" name="TextBox 5">
            <a:extLst>
              <a:ext uri="{FF2B5EF4-FFF2-40B4-BE49-F238E27FC236}">
                <a16:creationId xmlns:a16="http://schemas.microsoft.com/office/drawing/2014/main" id="{B784C076-C823-F78E-B66F-97CD4CD057DF}"/>
              </a:ext>
            </a:extLst>
          </p:cNvPr>
          <p:cNvSpPr txBox="1"/>
          <p:nvPr/>
        </p:nvSpPr>
        <p:spPr>
          <a:xfrm>
            <a:off x="304800" y="6240689"/>
            <a:ext cx="8194359" cy="307777"/>
          </a:xfrm>
          <a:prstGeom prst="rect">
            <a:avLst/>
          </a:prstGeom>
          <a:noFill/>
        </p:spPr>
        <p:txBody>
          <a:bodyPr wrap="none" rtlCol="0">
            <a:spAutoFit/>
          </a:bodyPr>
          <a:lstStyle/>
          <a:p>
            <a:r>
              <a:rPr lang="en-US" sz="1400" b="0" i="0" u="none" strike="noStrike" dirty="0">
                <a:solidFill>
                  <a:srgbClr val="222222"/>
                </a:solidFill>
                <a:effectLst/>
                <a:latin typeface="Arial" panose="020B0604020202020204" pitchFamily="34" charset="0"/>
              </a:rPr>
              <a:t>Zhao, Wayne Xin, et al. "A survey of large language models." </a:t>
            </a:r>
            <a:r>
              <a:rPr lang="en-US" sz="1400" b="0" i="1" u="none" strike="noStrike" dirty="0" err="1">
                <a:solidFill>
                  <a:srgbClr val="222222"/>
                </a:solidFill>
                <a:effectLst/>
                <a:latin typeface="Arial" panose="020B0604020202020204" pitchFamily="34" charset="0"/>
              </a:rPr>
              <a:t>arXiv</a:t>
            </a:r>
            <a:r>
              <a:rPr lang="en-US" sz="1400" b="0" i="1" u="none" strike="noStrike" dirty="0">
                <a:solidFill>
                  <a:srgbClr val="222222"/>
                </a:solidFill>
                <a:effectLst/>
                <a:latin typeface="Arial" panose="020B0604020202020204" pitchFamily="34" charset="0"/>
              </a:rPr>
              <a:t> preprint arXiv:2303.18223</a:t>
            </a:r>
            <a:r>
              <a:rPr lang="en-US" sz="1400" b="0" i="0" u="none" strike="noStrike" dirty="0">
                <a:solidFill>
                  <a:srgbClr val="222222"/>
                </a:solidFill>
                <a:effectLst/>
                <a:latin typeface="Arial" panose="020B0604020202020204" pitchFamily="34" charset="0"/>
              </a:rPr>
              <a:t> (2023).</a:t>
            </a:r>
            <a:endParaRPr lang="en-US" sz="1400" dirty="0"/>
          </a:p>
        </p:txBody>
      </p:sp>
    </p:spTree>
    <p:extLst>
      <p:ext uri="{BB962C8B-B14F-4D97-AF65-F5344CB8AC3E}">
        <p14:creationId xmlns:p14="http://schemas.microsoft.com/office/powerpoint/2010/main" val="143211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EDC5-9423-DC88-BDB2-5D5F592275A5}"/>
              </a:ext>
            </a:extLst>
          </p:cNvPr>
          <p:cNvSpPr>
            <a:spLocks noGrp="1"/>
          </p:cNvSpPr>
          <p:nvPr>
            <p:ph type="title"/>
          </p:nvPr>
        </p:nvSpPr>
        <p:spPr/>
        <p:txBody>
          <a:bodyPr/>
          <a:lstStyle/>
          <a:p>
            <a:r>
              <a:rPr lang="en-US" dirty="0">
                <a:solidFill>
                  <a:srgbClr val="FF0000"/>
                </a:solidFill>
              </a:rPr>
              <a:t>LLM pre-training</a:t>
            </a:r>
          </a:p>
        </p:txBody>
      </p:sp>
      <p:sp>
        <p:nvSpPr>
          <p:cNvPr id="3" name="Content Placeholder 2">
            <a:extLst>
              <a:ext uri="{FF2B5EF4-FFF2-40B4-BE49-F238E27FC236}">
                <a16:creationId xmlns:a16="http://schemas.microsoft.com/office/drawing/2014/main" id="{23414496-D7FE-D1FA-6936-83E34CFB7A3E}"/>
              </a:ext>
            </a:extLst>
          </p:cNvPr>
          <p:cNvSpPr>
            <a:spLocks noGrp="1"/>
          </p:cNvSpPr>
          <p:nvPr>
            <p:ph idx="1"/>
          </p:nvPr>
        </p:nvSpPr>
        <p:spPr/>
        <p:txBody>
          <a:bodyPr/>
          <a:lstStyle/>
          <a:p>
            <a:r>
              <a:rPr lang="en-US" dirty="0"/>
              <a:t>Large Batch size: 2K to 4M tokens</a:t>
            </a:r>
          </a:p>
          <a:p>
            <a:r>
              <a:rPr lang="en-US" dirty="0"/>
              <a:t>Learning rate gradually increased to 10</a:t>
            </a:r>
            <a:r>
              <a:rPr lang="en-US" baseline="30000" dirty="0"/>
              <a:t>-5 </a:t>
            </a:r>
            <a:r>
              <a:rPr lang="en-US" dirty="0"/>
              <a:t> followed by cosine decay</a:t>
            </a:r>
          </a:p>
          <a:p>
            <a:r>
              <a:rPr lang="en-US" dirty="0"/>
              <a:t>Optimizer: Adam, </a:t>
            </a:r>
            <a:r>
              <a:rPr lang="en-US" dirty="0" err="1"/>
              <a:t>AdamW</a:t>
            </a:r>
            <a:r>
              <a:rPr lang="en-US" dirty="0"/>
              <a:t>, </a:t>
            </a:r>
            <a:r>
              <a:rPr lang="en-US" dirty="0" err="1"/>
              <a:t>Adafactor</a:t>
            </a:r>
            <a:endParaRPr lang="en-US" dirty="0"/>
          </a:p>
          <a:p>
            <a:r>
              <a:rPr lang="en-US" dirty="0"/>
              <a:t>Stabilizing during training using weight decay and gradient clipping</a:t>
            </a:r>
          </a:p>
          <a:p>
            <a:r>
              <a:rPr lang="en-US" dirty="0"/>
              <a:t>3D parallelism: </a:t>
            </a:r>
          </a:p>
          <a:p>
            <a:pPr marL="800100" lvl="2" indent="0">
              <a:buNone/>
            </a:pPr>
            <a:r>
              <a:rPr lang="en-US" dirty="0"/>
              <a:t>Pipeline, Data, Tensor</a:t>
            </a:r>
          </a:p>
        </p:txBody>
      </p:sp>
    </p:spTree>
    <p:extLst>
      <p:ext uri="{BB962C8B-B14F-4D97-AF65-F5344CB8AC3E}">
        <p14:creationId xmlns:p14="http://schemas.microsoft.com/office/powerpoint/2010/main" val="859270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DF61-F85F-F9DA-DF63-AE98FBACE2FD}"/>
              </a:ext>
            </a:extLst>
          </p:cNvPr>
          <p:cNvSpPr>
            <a:spLocks noGrp="1"/>
          </p:cNvSpPr>
          <p:nvPr>
            <p:ph type="title"/>
          </p:nvPr>
        </p:nvSpPr>
        <p:spPr/>
        <p:txBody>
          <a:bodyPr/>
          <a:lstStyle/>
          <a:p>
            <a:r>
              <a:rPr lang="en-US" dirty="0">
                <a:solidFill>
                  <a:srgbClr val="FF0000"/>
                </a:solidFill>
              </a:rPr>
              <a:t>Data preprocessing pipeline just for pre-training</a:t>
            </a:r>
          </a:p>
        </p:txBody>
      </p:sp>
      <p:pic>
        <p:nvPicPr>
          <p:cNvPr id="5" name="Content Placeholder 4">
            <a:extLst>
              <a:ext uri="{FF2B5EF4-FFF2-40B4-BE49-F238E27FC236}">
                <a16:creationId xmlns:a16="http://schemas.microsoft.com/office/drawing/2014/main" id="{400AF416-4F13-043E-2866-E89FBD5FEAFC}"/>
              </a:ext>
            </a:extLst>
          </p:cNvPr>
          <p:cNvPicPr>
            <a:picLocks noGrp="1" noChangeAspect="1"/>
          </p:cNvPicPr>
          <p:nvPr>
            <p:ph idx="1"/>
          </p:nvPr>
        </p:nvPicPr>
        <p:blipFill>
          <a:blip r:embed="rId2"/>
          <a:stretch>
            <a:fillRect/>
          </a:stretch>
        </p:blipFill>
        <p:spPr>
          <a:xfrm>
            <a:off x="-29186" y="2819400"/>
            <a:ext cx="9173186" cy="2286000"/>
          </a:xfrm>
        </p:spPr>
      </p:pic>
    </p:spTree>
    <p:extLst>
      <p:ext uri="{BB962C8B-B14F-4D97-AF65-F5344CB8AC3E}">
        <p14:creationId xmlns:p14="http://schemas.microsoft.com/office/powerpoint/2010/main" val="250465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CBB3-42DC-5A62-D356-B6EFE213225E}"/>
              </a:ext>
            </a:extLst>
          </p:cNvPr>
          <p:cNvSpPr>
            <a:spLocks noGrp="1"/>
          </p:cNvSpPr>
          <p:nvPr>
            <p:ph type="title"/>
          </p:nvPr>
        </p:nvSpPr>
        <p:spPr/>
        <p:txBody>
          <a:bodyPr/>
          <a:lstStyle/>
          <a:p>
            <a:r>
              <a:rPr lang="en-US" sz="4000" dirty="0">
                <a:solidFill>
                  <a:srgbClr val="FF0000"/>
                </a:solidFill>
              </a:rPr>
              <a:t>Large Language Models (LLMs)</a:t>
            </a:r>
          </a:p>
        </p:txBody>
      </p:sp>
      <p:sp>
        <p:nvSpPr>
          <p:cNvPr id="3" name="Content Placeholder 2">
            <a:extLst>
              <a:ext uri="{FF2B5EF4-FFF2-40B4-BE49-F238E27FC236}">
                <a16:creationId xmlns:a16="http://schemas.microsoft.com/office/drawing/2014/main" id="{2105B0BD-7815-A1A1-7401-8F3ACCB2D67A}"/>
              </a:ext>
            </a:extLst>
          </p:cNvPr>
          <p:cNvSpPr>
            <a:spLocks noGrp="1"/>
          </p:cNvSpPr>
          <p:nvPr>
            <p:ph idx="1"/>
          </p:nvPr>
        </p:nvSpPr>
        <p:spPr/>
        <p:txBody>
          <a:bodyPr/>
          <a:lstStyle/>
          <a:p>
            <a:r>
              <a:rPr lang="en-US" dirty="0"/>
              <a:t>What are generative AI and diffusers?</a:t>
            </a:r>
          </a:p>
          <a:p>
            <a:r>
              <a:rPr lang="en-US" dirty="0"/>
              <a:t>What are LLMs?</a:t>
            </a:r>
          </a:p>
          <a:p>
            <a:r>
              <a:rPr lang="en-US" dirty="0"/>
              <a:t>How do they work?</a:t>
            </a:r>
          </a:p>
          <a:p>
            <a:r>
              <a:rPr lang="en-US" dirty="0"/>
              <a:t>What can they do and not do?</a:t>
            </a:r>
          </a:p>
          <a:p>
            <a:r>
              <a:rPr lang="en-US" dirty="0"/>
              <a:t>Prompting for </a:t>
            </a:r>
            <a:r>
              <a:rPr lang="en-US"/>
              <a:t>better results</a:t>
            </a:r>
            <a:endParaRPr lang="en-US" dirty="0"/>
          </a:p>
          <a:p>
            <a:r>
              <a:rPr lang="en-US" dirty="0"/>
              <a:t>What is a foundation model?</a:t>
            </a:r>
          </a:p>
        </p:txBody>
      </p:sp>
    </p:spTree>
    <p:extLst>
      <p:ext uri="{BB962C8B-B14F-4D97-AF65-F5344CB8AC3E}">
        <p14:creationId xmlns:p14="http://schemas.microsoft.com/office/powerpoint/2010/main" val="2130853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0E4A-52B0-E037-8FE9-20E633B06551}"/>
              </a:ext>
            </a:extLst>
          </p:cNvPr>
          <p:cNvSpPr>
            <a:spLocks noGrp="1"/>
          </p:cNvSpPr>
          <p:nvPr>
            <p:ph type="title"/>
          </p:nvPr>
        </p:nvSpPr>
        <p:spPr>
          <a:xfrm>
            <a:off x="457200" y="274638"/>
            <a:ext cx="8229600" cy="639762"/>
          </a:xfrm>
        </p:spPr>
        <p:txBody>
          <a:bodyPr/>
          <a:lstStyle/>
          <a:p>
            <a:r>
              <a:rPr lang="en-US" sz="3200" dirty="0">
                <a:solidFill>
                  <a:srgbClr val="FF0000"/>
                </a:solidFill>
              </a:rPr>
              <a:t>Encoding Decoding (tokenization)</a:t>
            </a:r>
          </a:p>
        </p:txBody>
      </p:sp>
      <p:sp>
        <p:nvSpPr>
          <p:cNvPr id="3" name="Content Placeholder 2">
            <a:extLst>
              <a:ext uri="{FF2B5EF4-FFF2-40B4-BE49-F238E27FC236}">
                <a16:creationId xmlns:a16="http://schemas.microsoft.com/office/drawing/2014/main" id="{AE6F59D3-E73E-CFD4-6849-3169EE0B31A4}"/>
              </a:ext>
            </a:extLst>
          </p:cNvPr>
          <p:cNvSpPr>
            <a:spLocks noGrp="1"/>
          </p:cNvSpPr>
          <p:nvPr>
            <p:ph idx="1"/>
          </p:nvPr>
        </p:nvSpPr>
        <p:spPr>
          <a:xfrm>
            <a:off x="533400" y="990600"/>
            <a:ext cx="8229600" cy="4525963"/>
          </a:xfrm>
        </p:spPr>
        <p:txBody>
          <a:bodyPr/>
          <a:lstStyle/>
          <a:p>
            <a:r>
              <a:rPr lang="en-US" sz="2800" dirty="0"/>
              <a:t>Several types – convert tokens to a vector</a:t>
            </a:r>
          </a:p>
          <a:p>
            <a:pPr lvl="1"/>
            <a:r>
              <a:rPr lang="en-US" sz="2400" dirty="0"/>
              <a:t>Byte- Pair Encoding tokenization </a:t>
            </a:r>
          </a:p>
          <a:p>
            <a:pPr lvl="1"/>
            <a:r>
              <a:rPr lang="en-US" sz="2400" dirty="0" err="1"/>
              <a:t>WordPiece</a:t>
            </a:r>
            <a:r>
              <a:rPr lang="en-US" sz="2400" dirty="0"/>
              <a:t> tokenization</a:t>
            </a:r>
          </a:p>
          <a:p>
            <a:pPr lvl="1"/>
            <a:r>
              <a:rPr lang="en-US" sz="2400" dirty="0"/>
              <a:t>Unigram tokenization</a:t>
            </a:r>
          </a:p>
          <a:p>
            <a:pPr lvl="1"/>
            <a:r>
              <a:rPr lang="en-US" sz="2400" dirty="0"/>
              <a:t>Learn the encoding</a:t>
            </a:r>
          </a:p>
          <a:p>
            <a:r>
              <a:rPr lang="en-US" sz="2800" dirty="0"/>
              <a:t>Decoders</a:t>
            </a:r>
          </a:p>
          <a:p>
            <a:pPr lvl="1"/>
            <a:r>
              <a:rPr lang="en-US" sz="2400" dirty="0"/>
              <a:t>Greedy search</a:t>
            </a:r>
          </a:p>
          <a:p>
            <a:pPr lvl="1"/>
            <a:r>
              <a:rPr lang="en-US" sz="2400" dirty="0"/>
              <a:t>Beam search</a:t>
            </a:r>
          </a:p>
          <a:p>
            <a:pPr lvl="1"/>
            <a:r>
              <a:rPr lang="en-US" sz="2400" dirty="0"/>
              <a:t>Length penalty</a:t>
            </a:r>
          </a:p>
        </p:txBody>
      </p:sp>
    </p:spTree>
    <p:extLst>
      <p:ext uri="{BB962C8B-B14F-4D97-AF65-F5344CB8AC3E}">
        <p14:creationId xmlns:p14="http://schemas.microsoft.com/office/powerpoint/2010/main" val="1737413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17E1A-5935-0510-857F-FA32E0E42D1B}"/>
              </a:ext>
            </a:extLst>
          </p:cNvPr>
          <p:cNvSpPr>
            <a:spLocks noGrp="1"/>
          </p:cNvSpPr>
          <p:nvPr>
            <p:ph type="title"/>
          </p:nvPr>
        </p:nvSpPr>
        <p:spPr>
          <a:xfrm>
            <a:off x="533400" y="76200"/>
            <a:ext cx="8229600" cy="838200"/>
          </a:xfrm>
        </p:spPr>
        <p:txBody>
          <a:bodyPr/>
          <a:lstStyle/>
          <a:p>
            <a:r>
              <a:rPr lang="en-US" dirty="0">
                <a:solidFill>
                  <a:srgbClr val="FF0000"/>
                </a:solidFill>
              </a:rPr>
              <a:t>LLM Characteristics</a:t>
            </a:r>
          </a:p>
        </p:txBody>
      </p:sp>
      <p:pic>
        <p:nvPicPr>
          <p:cNvPr id="5" name="Content Placeholder 4">
            <a:extLst>
              <a:ext uri="{FF2B5EF4-FFF2-40B4-BE49-F238E27FC236}">
                <a16:creationId xmlns:a16="http://schemas.microsoft.com/office/drawing/2014/main" id="{B9B966BC-FEC1-F2FD-5067-0FF5783694F0}"/>
              </a:ext>
            </a:extLst>
          </p:cNvPr>
          <p:cNvPicPr>
            <a:picLocks noGrp="1" noChangeAspect="1"/>
          </p:cNvPicPr>
          <p:nvPr>
            <p:ph idx="1"/>
          </p:nvPr>
        </p:nvPicPr>
        <p:blipFill>
          <a:blip r:embed="rId2"/>
          <a:stretch>
            <a:fillRect/>
          </a:stretch>
        </p:blipFill>
        <p:spPr>
          <a:xfrm>
            <a:off x="-152400" y="1633376"/>
            <a:ext cx="9296400" cy="4492440"/>
          </a:xfrm>
        </p:spPr>
      </p:pic>
      <p:sp>
        <p:nvSpPr>
          <p:cNvPr id="6" name="TextBox 5">
            <a:extLst>
              <a:ext uri="{FF2B5EF4-FFF2-40B4-BE49-F238E27FC236}">
                <a16:creationId xmlns:a16="http://schemas.microsoft.com/office/drawing/2014/main" id="{E73564E8-5FBE-906D-582E-CCDAC70C97A1}"/>
              </a:ext>
            </a:extLst>
          </p:cNvPr>
          <p:cNvSpPr txBox="1"/>
          <p:nvPr/>
        </p:nvSpPr>
        <p:spPr>
          <a:xfrm>
            <a:off x="3254870" y="914400"/>
            <a:ext cx="1999265" cy="461665"/>
          </a:xfrm>
          <a:prstGeom prst="rect">
            <a:avLst/>
          </a:prstGeom>
          <a:noFill/>
        </p:spPr>
        <p:txBody>
          <a:bodyPr wrap="none" rtlCol="0">
            <a:spAutoFit/>
          </a:bodyPr>
          <a:lstStyle/>
          <a:p>
            <a:r>
              <a:rPr lang="en-US" sz="2400" dirty="0">
                <a:solidFill>
                  <a:srgbClr val="FF0000"/>
                </a:solidFill>
              </a:rPr>
              <a:t>Open Source</a:t>
            </a:r>
          </a:p>
        </p:txBody>
      </p:sp>
    </p:spTree>
    <p:extLst>
      <p:ext uri="{BB962C8B-B14F-4D97-AF65-F5344CB8AC3E}">
        <p14:creationId xmlns:p14="http://schemas.microsoft.com/office/powerpoint/2010/main" val="4260752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E8DDC-CEF8-3EBC-6E8A-9D68606F88F8}"/>
              </a:ext>
            </a:extLst>
          </p:cNvPr>
          <p:cNvSpPr>
            <a:spLocks noGrp="1"/>
          </p:cNvSpPr>
          <p:nvPr>
            <p:ph type="title"/>
          </p:nvPr>
        </p:nvSpPr>
        <p:spPr>
          <a:xfrm>
            <a:off x="2628900" y="472929"/>
            <a:ext cx="4038600" cy="1143000"/>
          </a:xfrm>
        </p:spPr>
        <p:txBody>
          <a:bodyPr/>
          <a:lstStyle/>
          <a:p>
            <a:r>
              <a:rPr lang="en-US" sz="2800" dirty="0">
                <a:solidFill>
                  <a:srgbClr val="FF0000"/>
                </a:solidFill>
              </a:rPr>
              <a:t>Closed Source</a:t>
            </a:r>
          </a:p>
        </p:txBody>
      </p:sp>
      <p:pic>
        <p:nvPicPr>
          <p:cNvPr id="5" name="Content Placeholder 4">
            <a:extLst>
              <a:ext uri="{FF2B5EF4-FFF2-40B4-BE49-F238E27FC236}">
                <a16:creationId xmlns:a16="http://schemas.microsoft.com/office/drawing/2014/main" id="{0E992A97-5752-0D98-43B5-47A8898AD564}"/>
              </a:ext>
            </a:extLst>
          </p:cNvPr>
          <p:cNvPicPr>
            <a:picLocks noGrp="1" noChangeAspect="1"/>
          </p:cNvPicPr>
          <p:nvPr>
            <p:ph idx="1"/>
          </p:nvPr>
        </p:nvPicPr>
        <p:blipFill>
          <a:blip r:embed="rId2"/>
          <a:stretch>
            <a:fillRect/>
          </a:stretch>
        </p:blipFill>
        <p:spPr>
          <a:xfrm>
            <a:off x="34163" y="1295400"/>
            <a:ext cx="9186037" cy="4963954"/>
          </a:xfrm>
        </p:spPr>
      </p:pic>
      <p:sp>
        <p:nvSpPr>
          <p:cNvPr id="6" name="Title 1">
            <a:extLst>
              <a:ext uri="{FF2B5EF4-FFF2-40B4-BE49-F238E27FC236}">
                <a16:creationId xmlns:a16="http://schemas.microsoft.com/office/drawing/2014/main" id="{F5F3DD95-53BE-43A7-F2FA-C8BA5E693D3E}"/>
              </a:ext>
            </a:extLst>
          </p:cNvPr>
          <p:cNvSpPr txBox="1">
            <a:spLocks/>
          </p:cNvSpPr>
          <p:nvPr/>
        </p:nvSpPr>
        <p:spPr bwMode="auto">
          <a:xfrm>
            <a:off x="533400" y="762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a:solidFill>
                  <a:srgbClr val="FF0000"/>
                </a:solidFill>
              </a:rPr>
              <a:t>LLM Characteristics</a:t>
            </a:r>
            <a:endParaRPr lang="en-US" dirty="0">
              <a:solidFill>
                <a:srgbClr val="FF0000"/>
              </a:solidFill>
            </a:endParaRPr>
          </a:p>
        </p:txBody>
      </p:sp>
    </p:spTree>
    <p:extLst>
      <p:ext uri="{BB962C8B-B14F-4D97-AF65-F5344CB8AC3E}">
        <p14:creationId xmlns:p14="http://schemas.microsoft.com/office/powerpoint/2010/main" val="1769007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C5D8-6F44-5432-28A8-3F9CDE5EF95E}"/>
              </a:ext>
            </a:extLst>
          </p:cNvPr>
          <p:cNvSpPr>
            <a:spLocks noGrp="1"/>
          </p:cNvSpPr>
          <p:nvPr>
            <p:ph type="title"/>
          </p:nvPr>
        </p:nvSpPr>
        <p:spPr/>
        <p:txBody>
          <a:bodyPr/>
          <a:lstStyle/>
          <a:p>
            <a:r>
              <a:rPr lang="en-US" dirty="0">
                <a:solidFill>
                  <a:srgbClr val="FF0000"/>
                </a:solidFill>
              </a:rPr>
              <a:t>LLMs properties</a:t>
            </a:r>
          </a:p>
        </p:txBody>
      </p:sp>
      <p:sp>
        <p:nvSpPr>
          <p:cNvPr id="3" name="Content Placeholder 2">
            <a:extLst>
              <a:ext uri="{FF2B5EF4-FFF2-40B4-BE49-F238E27FC236}">
                <a16:creationId xmlns:a16="http://schemas.microsoft.com/office/drawing/2014/main" id="{900307A0-2234-311B-6BD6-69255EBE529B}"/>
              </a:ext>
            </a:extLst>
          </p:cNvPr>
          <p:cNvSpPr>
            <a:spLocks noGrp="1"/>
          </p:cNvSpPr>
          <p:nvPr>
            <p:ph idx="1"/>
          </p:nvPr>
        </p:nvSpPr>
        <p:spPr>
          <a:xfrm>
            <a:off x="457200" y="1600200"/>
            <a:ext cx="8458200" cy="4525963"/>
          </a:xfrm>
        </p:spPr>
        <p:txBody>
          <a:bodyPr/>
          <a:lstStyle/>
          <a:p>
            <a:r>
              <a:rPr lang="en-US" dirty="0"/>
              <a:t>Deep Neural networks trained on </a:t>
            </a:r>
            <a:r>
              <a:rPr lang="en-US" dirty="0" err="1"/>
              <a:t>Tbyes</a:t>
            </a:r>
            <a:r>
              <a:rPr lang="en-US" dirty="0"/>
              <a:t> of data</a:t>
            </a:r>
          </a:p>
          <a:p>
            <a:r>
              <a:rPr lang="en-US" dirty="0"/>
              <a:t>Have close to or over 100 billions of parameters</a:t>
            </a:r>
          </a:p>
          <a:p>
            <a:r>
              <a:rPr lang="en-US" dirty="0"/>
              <a:t>Trained on nearly a hundred GPUs with distributing software – usually Python</a:t>
            </a:r>
          </a:p>
          <a:p>
            <a:r>
              <a:rPr lang="en-US" dirty="0"/>
              <a:t>Much parallelization</a:t>
            </a:r>
          </a:p>
          <a:p>
            <a:r>
              <a:rPr lang="en-US" dirty="0"/>
              <a:t>Emergent abilities that SLMs don’t have</a:t>
            </a:r>
          </a:p>
          <a:p>
            <a:endParaRPr lang="en-US" dirty="0"/>
          </a:p>
        </p:txBody>
      </p:sp>
    </p:spTree>
    <p:extLst>
      <p:ext uri="{BB962C8B-B14F-4D97-AF65-F5344CB8AC3E}">
        <p14:creationId xmlns:p14="http://schemas.microsoft.com/office/powerpoint/2010/main" val="3319192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0B83-7EAA-D67D-D05C-BA6FFA165460}"/>
              </a:ext>
            </a:extLst>
          </p:cNvPr>
          <p:cNvSpPr>
            <a:spLocks noGrp="1"/>
          </p:cNvSpPr>
          <p:nvPr>
            <p:ph type="title"/>
          </p:nvPr>
        </p:nvSpPr>
        <p:spPr/>
        <p:txBody>
          <a:bodyPr/>
          <a:lstStyle/>
          <a:p>
            <a:r>
              <a:rPr lang="en-US" dirty="0" err="1"/>
              <a:t>Replit</a:t>
            </a:r>
            <a:r>
              <a:rPr lang="en-US" dirty="0"/>
              <a:t> LLM training</a:t>
            </a:r>
          </a:p>
        </p:txBody>
      </p:sp>
      <p:pic>
        <p:nvPicPr>
          <p:cNvPr id="5" name="Content Placeholder 4">
            <a:extLst>
              <a:ext uri="{FF2B5EF4-FFF2-40B4-BE49-F238E27FC236}">
                <a16:creationId xmlns:a16="http://schemas.microsoft.com/office/drawing/2014/main" id="{F301075C-F5F3-F775-CE70-A796C1018857}"/>
              </a:ext>
            </a:extLst>
          </p:cNvPr>
          <p:cNvPicPr>
            <a:picLocks noGrp="1" noChangeAspect="1"/>
          </p:cNvPicPr>
          <p:nvPr>
            <p:ph idx="1"/>
          </p:nvPr>
        </p:nvPicPr>
        <p:blipFill>
          <a:blip r:embed="rId2"/>
          <a:stretch>
            <a:fillRect/>
          </a:stretch>
        </p:blipFill>
        <p:spPr>
          <a:xfrm>
            <a:off x="16143" y="1417638"/>
            <a:ext cx="9127857" cy="4899754"/>
          </a:xfrm>
        </p:spPr>
      </p:pic>
      <p:sp>
        <p:nvSpPr>
          <p:cNvPr id="6" name="TextBox 5">
            <a:extLst>
              <a:ext uri="{FF2B5EF4-FFF2-40B4-BE49-F238E27FC236}">
                <a16:creationId xmlns:a16="http://schemas.microsoft.com/office/drawing/2014/main" id="{A03F4393-19B6-17AE-A365-777859953EE8}"/>
              </a:ext>
            </a:extLst>
          </p:cNvPr>
          <p:cNvSpPr txBox="1"/>
          <p:nvPr/>
        </p:nvSpPr>
        <p:spPr>
          <a:xfrm>
            <a:off x="1828800" y="6583362"/>
            <a:ext cx="3196709" cy="338554"/>
          </a:xfrm>
          <a:prstGeom prst="rect">
            <a:avLst/>
          </a:prstGeom>
          <a:noFill/>
        </p:spPr>
        <p:txBody>
          <a:bodyPr wrap="none" rtlCol="0">
            <a:spAutoFit/>
          </a:bodyPr>
          <a:lstStyle/>
          <a:p>
            <a:r>
              <a:rPr lang="en-US" dirty="0"/>
              <a:t>https://</a:t>
            </a:r>
            <a:r>
              <a:rPr lang="en-US" dirty="0" err="1"/>
              <a:t>blog.replit.com</a:t>
            </a:r>
            <a:r>
              <a:rPr lang="en-US" dirty="0"/>
              <a:t>/</a:t>
            </a:r>
            <a:r>
              <a:rPr lang="en-US" dirty="0" err="1"/>
              <a:t>llm</a:t>
            </a:r>
            <a:r>
              <a:rPr lang="en-US" dirty="0"/>
              <a:t>-training</a:t>
            </a:r>
          </a:p>
        </p:txBody>
      </p:sp>
      <p:sp>
        <p:nvSpPr>
          <p:cNvPr id="3" name="TextBox 2">
            <a:extLst>
              <a:ext uri="{FF2B5EF4-FFF2-40B4-BE49-F238E27FC236}">
                <a16:creationId xmlns:a16="http://schemas.microsoft.com/office/drawing/2014/main" id="{CB5314AC-0E10-BF26-003D-F7DCE75254FB}"/>
              </a:ext>
            </a:extLst>
          </p:cNvPr>
          <p:cNvSpPr txBox="1"/>
          <p:nvPr/>
        </p:nvSpPr>
        <p:spPr>
          <a:xfrm>
            <a:off x="6380314" y="1402243"/>
            <a:ext cx="2738250" cy="338554"/>
          </a:xfrm>
          <a:prstGeom prst="rect">
            <a:avLst/>
          </a:prstGeom>
          <a:noFill/>
        </p:spPr>
        <p:txBody>
          <a:bodyPr wrap="none" rtlCol="0">
            <a:spAutoFit/>
          </a:bodyPr>
          <a:lstStyle/>
          <a:p>
            <a:r>
              <a:rPr lang="en-US" dirty="0"/>
              <a:t>Software as a Service SaaS</a:t>
            </a:r>
          </a:p>
        </p:txBody>
      </p:sp>
    </p:spTree>
    <p:extLst>
      <p:ext uri="{BB962C8B-B14F-4D97-AF65-F5344CB8AC3E}">
        <p14:creationId xmlns:p14="http://schemas.microsoft.com/office/powerpoint/2010/main" val="2609966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FAC9-02FC-D734-F894-13D03FE398C9}"/>
              </a:ext>
            </a:extLst>
          </p:cNvPr>
          <p:cNvSpPr>
            <a:spLocks noGrp="1"/>
          </p:cNvSpPr>
          <p:nvPr>
            <p:ph type="title"/>
          </p:nvPr>
        </p:nvSpPr>
        <p:spPr/>
        <p:txBody>
          <a:bodyPr/>
          <a:lstStyle/>
          <a:p>
            <a:r>
              <a:rPr lang="en-US" dirty="0">
                <a:solidFill>
                  <a:srgbClr val="FF0000"/>
                </a:solidFill>
              </a:rPr>
              <a:t>Public LLMs</a:t>
            </a:r>
          </a:p>
        </p:txBody>
      </p:sp>
      <p:pic>
        <p:nvPicPr>
          <p:cNvPr id="5" name="Content Placeholder 4">
            <a:extLst>
              <a:ext uri="{FF2B5EF4-FFF2-40B4-BE49-F238E27FC236}">
                <a16:creationId xmlns:a16="http://schemas.microsoft.com/office/drawing/2014/main" id="{D2E44D2B-512E-E750-4836-7B28DB8164A8}"/>
              </a:ext>
            </a:extLst>
          </p:cNvPr>
          <p:cNvPicPr>
            <a:picLocks noGrp="1" noChangeAspect="1"/>
          </p:cNvPicPr>
          <p:nvPr>
            <p:ph idx="1"/>
          </p:nvPr>
        </p:nvPicPr>
        <p:blipFill>
          <a:blip r:embed="rId2"/>
          <a:stretch>
            <a:fillRect/>
          </a:stretch>
        </p:blipFill>
        <p:spPr>
          <a:xfrm>
            <a:off x="60978" y="1524000"/>
            <a:ext cx="8930621" cy="4385429"/>
          </a:xfrm>
        </p:spPr>
      </p:pic>
    </p:spTree>
    <p:extLst>
      <p:ext uri="{BB962C8B-B14F-4D97-AF65-F5344CB8AC3E}">
        <p14:creationId xmlns:p14="http://schemas.microsoft.com/office/powerpoint/2010/main" val="2376180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99FF-A23C-BF98-2E3D-26026C4D5D7C}"/>
              </a:ext>
            </a:extLst>
          </p:cNvPr>
          <p:cNvSpPr>
            <a:spLocks noGrp="1"/>
          </p:cNvSpPr>
          <p:nvPr>
            <p:ph type="title"/>
          </p:nvPr>
        </p:nvSpPr>
        <p:spPr>
          <a:xfrm>
            <a:off x="457199" y="152400"/>
            <a:ext cx="8229600" cy="1143000"/>
          </a:xfrm>
        </p:spPr>
        <p:txBody>
          <a:bodyPr/>
          <a:lstStyle/>
          <a:p>
            <a:r>
              <a:rPr lang="en-US" dirty="0">
                <a:solidFill>
                  <a:srgbClr val="FF0000"/>
                </a:solidFill>
              </a:rPr>
              <a:t>Closed LLMs</a:t>
            </a:r>
          </a:p>
        </p:txBody>
      </p:sp>
      <p:pic>
        <p:nvPicPr>
          <p:cNvPr id="9" name="Content Placeholder 8">
            <a:extLst>
              <a:ext uri="{FF2B5EF4-FFF2-40B4-BE49-F238E27FC236}">
                <a16:creationId xmlns:a16="http://schemas.microsoft.com/office/drawing/2014/main" id="{5F71C560-4C6B-73A3-180F-4A05570DAB99}"/>
              </a:ext>
            </a:extLst>
          </p:cNvPr>
          <p:cNvPicPr>
            <a:picLocks noGrp="1" noChangeAspect="1"/>
          </p:cNvPicPr>
          <p:nvPr>
            <p:ph idx="1"/>
          </p:nvPr>
        </p:nvPicPr>
        <p:blipFill>
          <a:blip r:embed="rId2"/>
          <a:stretch>
            <a:fillRect/>
          </a:stretch>
        </p:blipFill>
        <p:spPr>
          <a:xfrm>
            <a:off x="82383" y="1086592"/>
            <a:ext cx="8979231" cy="4684816"/>
          </a:xfrm>
        </p:spPr>
      </p:pic>
      <p:sp>
        <p:nvSpPr>
          <p:cNvPr id="10" name="TextBox 9">
            <a:extLst>
              <a:ext uri="{FF2B5EF4-FFF2-40B4-BE49-F238E27FC236}">
                <a16:creationId xmlns:a16="http://schemas.microsoft.com/office/drawing/2014/main" id="{494514E0-2106-C89E-A633-FE5482809531}"/>
              </a:ext>
            </a:extLst>
          </p:cNvPr>
          <p:cNvSpPr txBox="1"/>
          <p:nvPr/>
        </p:nvSpPr>
        <p:spPr>
          <a:xfrm>
            <a:off x="1981200" y="6014211"/>
            <a:ext cx="4867038" cy="707886"/>
          </a:xfrm>
          <a:prstGeom prst="rect">
            <a:avLst/>
          </a:prstGeom>
          <a:noFill/>
        </p:spPr>
        <p:txBody>
          <a:bodyPr wrap="none" rtlCol="0">
            <a:spAutoFit/>
          </a:bodyPr>
          <a:lstStyle/>
          <a:p>
            <a:r>
              <a:rPr lang="en-US" sz="2000" dirty="0"/>
              <a:t>Closed are much larger than Public ones</a:t>
            </a:r>
          </a:p>
          <a:p>
            <a:r>
              <a:rPr lang="en-US" sz="2000" dirty="0"/>
              <a:t>Performance is often a measure of size</a:t>
            </a:r>
          </a:p>
        </p:txBody>
      </p:sp>
    </p:spTree>
    <p:extLst>
      <p:ext uri="{BB962C8B-B14F-4D97-AF65-F5344CB8AC3E}">
        <p14:creationId xmlns:p14="http://schemas.microsoft.com/office/powerpoint/2010/main" val="2516789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4F51-CA38-4B58-269B-A90CE056572A}"/>
              </a:ext>
            </a:extLst>
          </p:cNvPr>
          <p:cNvSpPr>
            <a:spLocks noGrp="1"/>
          </p:cNvSpPr>
          <p:nvPr>
            <p:ph type="title"/>
          </p:nvPr>
        </p:nvSpPr>
        <p:spPr/>
        <p:txBody>
          <a:bodyPr/>
          <a:lstStyle/>
          <a:p>
            <a:r>
              <a:rPr lang="en-US" dirty="0"/>
              <a:t>Details</a:t>
            </a:r>
          </a:p>
        </p:txBody>
      </p:sp>
      <p:pic>
        <p:nvPicPr>
          <p:cNvPr id="5" name="Content Placeholder 4">
            <a:extLst>
              <a:ext uri="{FF2B5EF4-FFF2-40B4-BE49-F238E27FC236}">
                <a16:creationId xmlns:a16="http://schemas.microsoft.com/office/drawing/2014/main" id="{FFBCA6B8-5C37-9CC6-0AA0-AFCEE017434D}"/>
              </a:ext>
            </a:extLst>
          </p:cNvPr>
          <p:cNvPicPr>
            <a:picLocks noGrp="1" noChangeAspect="1"/>
          </p:cNvPicPr>
          <p:nvPr>
            <p:ph idx="1"/>
          </p:nvPr>
        </p:nvPicPr>
        <p:blipFill>
          <a:blip r:embed="rId2"/>
          <a:stretch>
            <a:fillRect/>
          </a:stretch>
        </p:blipFill>
        <p:spPr>
          <a:xfrm>
            <a:off x="293903" y="2895600"/>
            <a:ext cx="8877975" cy="1661425"/>
          </a:xfrm>
        </p:spPr>
      </p:pic>
    </p:spTree>
    <p:extLst>
      <p:ext uri="{BB962C8B-B14F-4D97-AF65-F5344CB8AC3E}">
        <p14:creationId xmlns:p14="http://schemas.microsoft.com/office/powerpoint/2010/main" val="1907681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AC5B-3035-72A2-23AB-4DCA7CF85CEE}"/>
              </a:ext>
            </a:extLst>
          </p:cNvPr>
          <p:cNvSpPr>
            <a:spLocks noGrp="1"/>
          </p:cNvSpPr>
          <p:nvPr>
            <p:ph type="title"/>
          </p:nvPr>
        </p:nvSpPr>
        <p:spPr/>
        <p:txBody>
          <a:bodyPr/>
          <a:lstStyle/>
          <a:p>
            <a:r>
              <a:rPr lang="en-US" dirty="0"/>
              <a:t> </a:t>
            </a:r>
            <a:r>
              <a:rPr lang="en-US" dirty="0">
                <a:solidFill>
                  <a:srgbClr val="FF0000"/>
                </a:solidFill>
              </a:rPr>
              <a:t>Network Configurations</a:t>
            </a:r>
          </a:p>
        </p:txBody>
      </p:sp>
      <p:pic>
        <p:nvPicPr>
          <p:cNvPr id="5" name="Content Placeholder 4">
            <a:extLst>
              <a:ext uri="{FF2B5EF4-FFF2-40B4-BE49-F238E27FC236}">
                <a16:creationId xmlns:a16="http://schemas.microsoft.com/office/drawing/2014/main" id="{72A5C04A-7C27-8240-0D73-58701D6031C0}"/>
              </a:ext>
            </a:extLst>
          </p:cNvPr>
          <p:cNvPicPr>
            <a:picLocks noGrp="1" noChangeAspect="1"/>
          </p:cNvPicPr>
          <p:nvPr>
            <p:ph idx="1"/>
          </p:nvPr>
        </p:nvPicPr>
        <p:blipFill>
          <a:blip r:embed="rId2"/>
          <a:stretch>
            <a:fillRect/>
          </a:stretch>
        </p:blipFill>
        <p:spPr>
          <a:xfrm>
            <a:off x="0" y="1752600"/>
            <a:ext cx="9187588" cy="3840162"/>
          </a:xfrm>
        </p:spPr>
      </p:pic>
    </p:spTree>
    <p:extLst>
      <p:ext uri="{BB962C8B-B14F-4D97-AF65-F5344CB8AC3E}">
        <p14:creationId xmlns:p14="http://schemas.microsoft.com/office/powerpoint/2010/main" val="2441048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F148-029A-5128-7CBA-10681509D657}"/>
              </a:ext>
            </a:extLst>
          </p:cNvPr>
          <p:cNvSpPr>
            <a:spLocks noGrp="1"/>
          </p:cNvSpPr>
          <p:nvPr>
            <p:ph type="title"/>
          </p:nvPr>
        </p:nvSpPr>
        <p:spPr/>
        <p:txBody>
          <a:bodyPr/>
          <a:lstStyle/>
          <a:p>
            <a:r>
              <a:rPr lang="en-US" dirty="0">
                <a:solidFill>
                  <a:srgbClr val="FF0000"/>
                </a:solidFill>
              </a:rPr>
              <a:t>Optimization Settings</a:t>
            </a:r>
          </a:p>
        </p:txBody>
      </p:sp>
      <p:pic>
        <p:nvPicPr>
          <p:cNvPr id="5" name="Content Placeholder 4">
            <a:extLst>
              <a:ext uri="{FF2B5EF4-FFF2-40B4-BE49-F238E27FC236}">
                <a16:creationId xmlns:a16="http://schemas.microsoft.com/office/drawing/2014/main" id="{E1188D3F-8CD9-6B68-5CD8-A8797D8D4413}"/>
              </a:ext>
            </a:extLst>
          </p:cNvPr>
          <p:cNvPicPr>
            <a:picLocks noGrp="1" noChangeAspect="1"/>
          </p:cNvPicPr>
          <p:nvPr>
            <p:ph idx="1"/>
          </p:nvPr>
        </p:nvPicPr>
        <p:blipFill>
          <a:blip r:embed="rId2"/>
          <a:stretch>
            <a:fillRect/>
          </a:stretch>
        </p:blipFill>
        <p:spPr>
          <a:xfrm>
            <a:off x="16476" y="1752600"/>
            <a:ext cx="8975124" cy="3811488"/>
          </a:xfrm>
        </p:spPr>
      </p:pic>
    </p:spTree>
    <p:extLst>
      <p:ext uri="{BB962C8B-B14F-4D97-AF65-F5344CB8AC3E}">
        <p14:creationId xmlns:p14="http://schemas.microsoft.com/office/powerpoint/2010/main" val="2461629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6CF5-2D06-033D-DCFF-F33D7AEE1D22}"/>
              </a:ext>
            </a:extLst>
          </p:cNvPr>
          <p:cNvSpPr>
            <a:spLocks noGrp="1"/>
          </p:cNvSpPr>
          <p:nvPr>
            <p:ph type="title"/>
          </p:nvPr>
        </p:nvSpPr>
        <p:spPr/>
        <p:txBody>
          <a:bodyPr/>
          <a:lstStyle/>
          <a:p>
            <a:r>
              <a:rPr lang="en-US" dirty="0">
                <a:solidFill>
                  <a:srgbClr val="FF0000"/>
                </a:solidFill>
              </a:rPr>
              <a:t>Generative AI (</a:t>
            </a:r>
            <a:r>
              <a:rPr lang="en-US" dirty="0" err="1">
                <a:solidFill>
                  <a:srgbClr val="FF0000"/>
                </a:solidFill>
              </a:rPr>
              <a:t>GenAI</a:t>
            </a:r>
            <a:r>
              <a:rPr lang="en-US" dirty="0">
                <a:solidFill>
                  <a:srgbClr val="FF0000"/>
                </a:solidFill>
              </a:rPr>
              <a:t>)</a:t>
            </a:r>
          </a:p>
        </p:txBody>
      </p:sp>
      <p:sp>
        <p:nvSpPr>
          <p:cNvPr id="3" name="Content Placeholder 2">
            <a:extLst>
              <a:ext uri="{FF2B5EF4-FFF2-40B4-BE49-F238E27FC236}">
                <a16:creationId xmlns:a16="http://schemas.microsoft.com/office/drawing/2014/main" id="{B74EC18B-E126-B0EC-7913-1C483363E453}"/>
              </a:ext>
            </a:extLst>
          </p:cNvPr>
          <p:cNvSpPr>
            <a:spLocks noGrp="1"/>
          </p:cNvSpPr>
          <p:nvPr>
            <p:ph idx="1"/>
          </p:nvPr>
        </p:nvSpPr>
        <p:spPr>
          <a:xfrm>
            <a:off x="457200" y="1417638"/>
            <a:ext cx="8458200" cy="4525963"/>
          </a:xfrm>
        </p:spPr>
        <p:txBody>
          <a:bodyPr/>
          <a:lstStyle/>
          <a:p>
            <a:r>
              <a:rPr lang="en-US" dirty="0"/>
              <a:t>Generative artificial intelligence (also generative AI or </a:t>
            </a:r>
            <a:r>
              <a:rPr lang="en-US" dirty="0" err="1"/>
              <a:t>GenAI</a:t>
            </a:r>
            <a:r>
              <a:rPr lang="en-US" dirty="0"/>
              <a:t>) is artificial intelligence capable of generating text, images, or other media, using generative models.</a:t>
            </a:r>
          </a:p>
          <a:p>
            <a:r>
              <a:rPr lang="en-US" dirty="0"/>
              <a:t>Generative AI models learn the patterns and structure of their input training data and then generate new data that has similar characteristics.</a:t>
            </a:r>
          </a:p>
        </p:txBody>
      </p:sp>
    </p:spTree>
    <p:extLst>
      <p:ext uri="{BB962C8B-B14F-4D97-AF65-F5344CB8AC3E}">
        <p14:creationId xmlns:p14="http://schemas.microsoft.com/office/powerpoint/2010/main" val="2606732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0B28-362C-8724-52F5-C156EA137ACC}"/>
              </a:ext>
            </a:extLst>
          </p:cNvPr>
          <p:cNvSpPr>
            <a:spLocks noGrp="1"/>
          </p:cNvSpPr>
          <p:nvPr>
            <p:ph type="title"/>
          </p:nvPr>
        </p:nvSpPr>
        <p:spPr/>
        <p:txBody>
          <a:bodyPr/>
          <a:lstStyle/>
          <a:p>
            <a:r>
              <a:rPr lang="en-US" dirty="0">
                <a:solidFill>
                  <a:srgbClr val="FF0000"/>
                </a:solidFill>
              </a:rPr>
              <a:t>Ex of Network Configurations</a:t>
            </a:r>
          </a:p>
        </p:txBody>
      </p:sp>
      <p:pic>
        <p:nvPicPr>
          <p:cNvPr id="5" name="Content Placeholder 4">
            <a:extLst>
              <a:ext uri="{FF2B5EF4-FFF2-40B4-BE49-F238E27FC236}">
                <a16:creationId xmlns:a16="http://schemas.microsoft.com/office/drawing/2014/main" id="{ABDE8E6D-E2AC-5F93-2C03-0A0C1ED95853}"/>
              </a:ext>
            </a:extLst>
          </p:cNvPr>
          <p:cNvPicPr>
            <a:picLocks noGrp="1" noChangeAspect="1"/>
          </p:cNvPicPr>
          <p:nvPr>
            <p:ph idx="1"/>
          </p:nvPr>
        </p:nvPicPr>
        <p:blipFill>
          <a:blip r:embed="rId2"/>
          <a:stretch>
            <a:fillRect/>
          </a:stretch>
        </p:blipFill>
        <p:spPr>
          <a:xfrm>
            <a:off x="228600" y="1676400"/>
            <a:ext cx="8229600" cy="3822377"/>
          </a:xfrm>
        </p:spPr>
      </p:pic>
    </p:spTree>
    <p:extLst>
      <p:ext uri="{BB962C8B-B14F-4D97-AF65-F5344CB8AC3E}">
        <p14:creationId xmlns:p14="http://schemas.microsoft.com/office/powerpoint/2010/main" val="2190898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0F3F-48C0-1021-2496-4DE3D25A5746}"/>
              </a:ext>
            </a:extLst>
          </p:cNvPr>
          <p:cNvSpPr>
            <a:spLocks noGrp="1"/>
          </p:cNvSpPr>
          <p:nvPr>
            <p:ph type="title"/>
          </p:nvPr>
        </p:nvSpPr>
        <p:spPr/>
        <p:txBody>
          <a:bodyPr/>
          <a:lstStyle/>
          <a:p>
            <a:r>
              <a:rPr lang="en-US" dirty="0">
                <a:solidFill>
                  <a:srgbClr val="FF0000"/>
                </a:solidFill>
              </a:rPr>
              <a:t>GPUs</a:t>
            </a:r>
          </a:p>
        </p:txBody>
      </p:sp>
      <p:sp>
        <p:nvSpPr>
          <p:cNvPr id="3" name="Content Placeholder 2">
            <a:extLst>
              <a:ext uri="{FF2B5EF4-FFF2-40B4-BE49-F238E27FC236}">
                <a16:creationId xmlns:a16="http://schemas.microsoft.com/office/drawing/2014/main" id="{23670196-F163-AFB6-D1A5-469934989509}"/>
              </a:ext>
            </a:extLst>
          </p:cNvPr>
          <p:cNvSpPr>
            <a:spLocks noGrp="1"/>
          </p:cNvSpPr>
          <p:nvPr>
            <p:ph idx="1"/>
          </p:nvPr>
        </p:nvSpPr>
        <p:spPr/>
        <p:txBody>
          <a:bodyPr/>
          <a:lstStyle/>
          <a:p>
            <a:r>
              <a:rPr lang="en-US" sz="2400" dirty="0"/>
              <a:t>Necessary for all training and inference (large clusters)</a:t>
            </a:r>
          </a:p>
          <a:p>
            <a:endParaRPr lang="en-US" sz="2400" dirty="0"/>
          </a:p>
          <a:p>
            <a:r>
              <a:rPr lang="en-US" sz="2400" dirty="0"/>
              <a:t>The ability to process data non-sequentially enables the decomposition of the complex problem into multiple, smaller, simultaneous computations.</a:t>
            </a:r>
          </a:p>
          <a:p>
            <a:endParaRPr lang="en-US" sz="2400" dirty="0"/>
          </a:p>
          <a:p>
            <a:r>
              <a:rPr lang="en-US" sz="2400" dirty="0"/>
              <a:t>Naturally, GPUs are well suited to solve these types of problems in parallel, allowing for large-scale processing of large-scale </a:t>
            </a:r>
            <a:r>
              <a:rPr lang="en-US" sz="2400" dirty="0" err="1"/>
              <a:t>unlabelled</a:t>
            </a:r>
            <a:r>
              <a:rPr lang="en-US" sz="2400" dirty="0"/>
              <a:t> datasets and enormous transformer networks.</a:t>
            </a:r>
          </a:p>
        </p:txBody>
      </p:sp>
      <p:sp>
        <p:nvSpPr>
          <p:cNvPr id="4" name="TextBox 3">
            <a:extLst>
              <a:ext uri="{FF2B5EF4-FFF2-40B4-BE49-F238E27FC236}">
                <a16:creationId xmlns:a16="http://schemas.microsoft.com/office/drawing/2014/main" id="{147BD1F4-996C-91A3-49D2-FBA5ADF842E4}"/>
              </a:ext>
            </a:extLst>
          </p:cNvPr>
          <p:cNvSpPr txBox="1"/>
          <p:nvPr/>
        </p:nvSpPr>
        <p:spPr>
          <a:xfrm>
            <a:off x="7337693" y="65956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615980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F930-6FB2-4399-A78A-4B0D340C7B40}"/>
              </a:ext>
            </a:extLst>
          </p:cNvPr>
          <p:cNvSpPr>
            <a:spLocks noGrp="1"/>
          </p:cNvSpPr>
          <p:nvPr>
            <p:ph type="title"/>
          </p:nvPr>
        </p:nvSpPr>
        <p:spPr>
          <a:xfrm>
            <a:off x="492551" y="152400"/>
            <a:ext cx="8229600" cy="1143000"/>
          </a:xfrm>
        </p:spPr>
        <p:txBody>
          <a:bodyPr/>
          <a:lstStyle/>
          <a:p>
            <a:r>
              <a:rPr lang="en-US" dirty="0">
                <a:solidFill>
                  <a:srgbClr val="FF0000"/>
                </a:solidFill>
              </a:rPr>
              <a:t>Build your own LLM</a:t>
            </a:r>
          </a:p>
        </p:txBody>
      </p:sp>
      <p:sp>
        <p:nvSpPr>
          <p:cNvPr id="3" name="Content Placeholder 2">
            <a:extLst>
              <a:ext uri="{FF2B5EF4-FFF2-40B4-BE49-F238E27FC236}">
                <a16:creationId xmlns:a16="http://schemas.microsoft.com/office/drawing/2014/main" id="{16ED3974-8B5E-55C6-132D-C846209F47FF}"/>
              </a:ext>
            </a:extLst>
          </p:cNvPr>
          <p:cNvSpPr>
            <a:spLocks noGrp="1"/>
          </p:cNvSpPr>
          <p:nvPr>
            <p:ph idx="1"/>
          </p:nvPr>
        </p:nvSpPr>
        <p:spPr>
          <a:xfrm>
            <a:off x="609600" y="1166018"/>
            <a:ext cx="8229600" cy="4525963"/>
          </a:xfrm>
        </p:spPr>
        <p:txBody>
          <a:bodyPr/>
          <a:lstStyle/>
          <a:p>
            <a:r>
              <a:rPr lang="en-US" dirty="0"/>
              <a:t>Maybe not doable due to resources required</a:t>
            </a:r>
          </a:p>
          <a:p>
            <a:r>
              <a:rPr lang="en-US" dirty="0"/>
              <a:t>Download small ones from </a:t>
            </a:r>
            <a:r>
              <a:rPr lang="en-US" dirty="0" err="1"/>
              <a:t>Huggingface</a:t>
            </a:r>
            <a:endParaRPr lang="en-US" dirty="0"/>
          </a:p>
          <a:p>
            <a:r>
              <a:rPr lang="en-US" dirty="0"/>
              <a:t>Collect Data – maybe too large</a:t>
            </a:r>
          </a:p>
          <a:p>
            <a:r>
              <a:rPr lang="en-US" dirty="0"/>
              <a:t>Have access to many GPUs</a:t>
            </a:r>
          </a:p>
          <a:p>
            <a:r>
              <a:rPr lang="en-US" dirty="0"/>
              <a:t>LLMs</a:t>
            </a:r>
          </a:p>
          <a:p>
            <a:pPr lvl="1"/>
            <a:r>
              <a:rPr lang="en-US" dirty="0"/>
              <a:t>User APIs and engineered prompts</a:t>
            </a:r>
          </a:p>
          <a:p>
            <a:pPr lvl="1"/>
            <a:r>
              <a:rPr lang="en-US" dirty="0"/>
              <a:t>Tuning (maybe unfeasible)</a:t>
            </a:r>
          </a:p>
          <a:p>
            <a:r>
              <a:rPr lang="en-US" dirty="0"/>
              <a:t>(S or M)LMs such as </a:t>
            </a:r>
            <a:r>
              <a:rPr lang="en-US" dirty="0" err="1"/>
              <a:t>LLaMa</a:t>
            </a:r>
            <a:r>
              <a:rPr lang="en-US" dirty="0"/>
              <a:t> (60B parameters)</a:t>
            </a:r>
          </a:p>
          <a:p>
            <a:pPr lvl="1"/>
            <a:r>
              <a:rPr lang="en-US" dirty="0"/>
              <a:t>Tuning with your own data</a:t>
            </a:r>
          </a:p>
          <a:p>
            <a:pPr lvl="1"/>
            <a:endParaRPr lang="en-US" dirty="0"/>
          </a:p>
          <a:p>
            <a:endParaRPr lang="en-US" dirty="0"/>
          </a:p>
          <a:p>
            <a:endParaRPr lang="en-US" dirty="0"/>
          </a:p>
        </p:txBody>
      </p:sp>
    </p:spTree>
    <p:extLst>
      <p:ext uri="{BB962C8B-B14F-4D97-AF65-F5344CB8AC3E}">
        <p14:creationId xmlns:p14="http://schemas.microsoft.com/office/powerpoint/2010/main" val="3545160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80192" y="152400"/>
            <a:ext cx="3383616" cy="688424"/>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spc="-22" dirty="0"/>
              <a:t>Google’s</a:t>
            </a:r>
            <a:r>
              <a:rPr spc="-84" dirty="0"/>
              <a:t> </a:t>
            </a:r>
            <a:r>
              <a:rPr spc="-35" dirty="0"/>
              <a:t>BERT</a:t>
            </a:r>
          </a:p>
        </p:txBody>
      </p:sp>
      <p:sp>
        <p:nvSpPr>
          <p:cNvPr id="5" name="object 5"/>
          <p:cNvSpPr txBox="1"/>
          <p:nvPr/>
        </p:nvSpPr>
        <p:spPr>
          <a:xfrm>
            <a:off x="609600" y="840824"/>
            <a:ext cx="7548282" cy="5029677"/>
          </a:xfrm>
          <a:prstGeom prst="rect">
            <a:avLst/>
          </a:prstGeom>
        </p:spPr>
        <p:txBody>
          <a:bodyPr vert="horz" wrap="square" lIns="0" tIns="11206" rIns="0" bIns="0" rtlCol="0">
            <a:spAutoFit/>
          </a:bodyPr>
          <a:lstStyle/>
          <a:p>
            <a:pPr marL="424165">
              <a:spcBef>
                <a:spcPts val="88"/>
              </a:spcBef>
            </a:pPr>
            <a:r>
              <a:rPr sz="2824" spc="-13" dirty="0">
                <a:solidFill>
                  <a:srgbClr val="FF0000"/>
                </a:solidFill>
                <a:latin typeface="Arial"/>
                <a:cs typeface="Arial"/>
              </a:rPr>
              <a:t>(</a:t>
            </a:r>
            <a:r>
              <a:rPr sz="2118" u="sng" spc="-13" dirty="0">
                <a:solidFill>
                  <a:srgbClr val="FF0000"/>
                </a:solidFill>
                <a:latin typeface="Arial"/>
                <a:cs typeface="Arial"/>
              </a:rPr>
              <a:t>B</a:t>
            </a:r>
            <a:r>
              <a:rPr sz="2118" spc="-13" dirty="0">
                <a:solidFill>
                  <a:srgbClr val="FF0000"/>
                </a:solidFill>
                <a:latin typeface="Arial"/>
                <a:cs typeface="Arial"/>
              </a:rPr>
              <a:t>idirectional</a:t>
            </a:r>
            <a:r>
              <a:rPr sz="2118" spc="-18" dirty="0">
                <a:solidFill>
                  <a:srgbClr val="FF0000"/>
                </a:solidFill>
                <a:latin typeface="Arial"/>
                <a:cs typeface="Arial"/>
              </a:rPr>
              <a:t> </a:t>
            </a:r>
            <a:r>
              <a:rPr sz="2118" u="sng" spc="-13" dirty="0">
                <a:solidFill>
                  <a:srgbClr val="FF0000"/>
                </a:solidFill>
                <a:latin typeface="Arial"/>
                <a:cs typeface="Arial"/>
              </a:rPr>
              <a:t>E</a:t>
            </a:r>
            <a:r>
              <a:rPr sz="2118" spc="-13" dirty="0">
                <a:solidFill>
                  <a:srgbClr val="FF0000"/>
                </a:solidFill>
                <a:latin typeface="Arial"/>
                <a:cs typeface="Arial"/>
              </a:rPr>
              <a:t>ncoder</a:t>
            </a:r>
            <a:r>
              <a:rPr sz="2118" spc="-22" dirty="0">
                <a:solidFill>
                  <a:srgbClr val="FF0000"/>
                </a:solidFill>
                <a:latin typeface="Arial"/>
                <a:cs typeface="Arial"/>
              </a:rPr>
              <a:t> </a:t>
            </a:r>
            <a:r>
              <a:rPr sz="2118" u="sng" spc="-13" dirty="0">
                <a:solidFill>
                  <a:srgbClr val="FF0000"/>
                </a:solidFill>
                <a:latin typeface="Arial"/>
                <a:cs typeface="Arial"/>
              </a:rPr>
              <a:t>R</a:t>
            </a:r>
            <a:r>
              <a:rPr sz="2118" spc="-13" dirty="0">
                <a:solidFill>
                  <a:srgbClr val="FF0000"/>
                </a:solidFill>
                <a:latin typeface="Arial"/>
                <a:cs typeface="Arial"/>
              </a:rPr>
              <a:t>epresentations</a:t>
            </a:r>
            <a:r>
              <a:rPr sz="2118" spc="-22" dirty="0">
                <a:solidFill>
                  <a:srgbClr val="FF0000"/>
                </a:solidFill>
                <a:latin typeface="Arial"/>
                <a:cs typeface="Arial"/>
              </a:rPr>
              <a:t> </a:t>
            </a:r>
            <a:r>
              <a:rPr sz="2118" spc="-9" dirty="0">
                <a:solidFill>
                  <a:srgbClr val="FF0000"/>
                </a:solidFill>
                <a:latin typeface="Arial"/>
                <a:cs typeface="Arial"/>
              </a:rPr>
              <a:t>from</a:t>
            </a:r>
            <a:r>
              <a:rPr sz="2118" spc="-35" dirty="0">
                <a:solidFill>
                  <a:srgbClr val="FF0000"/>
                </a:solidFill>
                <a:latin typeface="Arial"/>
                <a:cs typeface="Arial"/>
              </a:rPr>
              <a:t> </a:t>
            </a:r>
            <a:r>
              <a:rPr sz="2118" u="sng" spc="-13" dirty="0">
                <a:solidFill>
                  <a:srgbClr val="FF0000"/>
                </a:solidFill>
                <a:latin typeface="Arial"/>
                <a:cs typeface="Arial"/>
              </a:rPr>
              <a:t>T</a:t>
            </a:r>
            <a:r>
              <a:rPr sz="2118" spc="-13" dirty="0">
                <a:solidFill>
                  <a:srgbClr val="FF0000"/>
                </a:solidFill>
                <a:latin typeface="Arial"/>
                <a:cs typeface="Arial"/>
              </a:rPr>
              <a:t>ransformers</a:t>
            </a:r>
            <a:r>
              <a:rPr sz="2824" spc="-13" dirty="0">
                <a:solidFill>
                  <a:srgbClr val="FF0000"/>
                </a:solidFill>
                <a:latin typeface="Arial"/>
                <a:cs typeface="Arial"/>
              </a:rPr>
              <a:t>)</a:t>
            </a:r>
            <a:endParaRPr sz="2824" dirty="0">
              <a:latin typeface="Arial"/>
              <a:cs typeface="Arial"/>
            </a:endParaRPr>
          </a:p>
          <a:p>
            <a:pPr marL="460025" marR="486361" indent="-448819">
              <a:lnSpc>
                <a:spcPts val="3344"/>
              </a:lnSpc>
              <a:spcBef>
                <a:spcPts val="2709"/>
              </a:spcBef>
              <a:buAutoNum type="arabicPeriod"/>
              <a:tabLst>
                <a:tab pos="459466" algn="l"/>
                <a:tab pos="460025" algn="l"/>
              </a:tabLst>
            </a:pPr>
            <a:r>
              <a:rPr sz="2824" spc="-18" dirty="0">
                <a:solidFill>
                  <a:srgbClr val="3333CC"/>
                </a:solidFill>
                <a:latin typeface="Arial"/>
                <a:cs typeface="Arial"/>
              </a:rPr>
              <a:t>Uses</a:t>
            </a:r>
            <a:r>
              <a:rPr sz="2824" spc="-31" dirty="0">
                <a:solidFill>
                  <a:srgbClr val="3333CC"/>
                </a:solidFill>
                <a:latin typeface="Arial"/>
                <a:cs typeface="Arial"/>
              </a:rPr>
              <a:t> </a:t>
            </a:r>
            <a:r>
              <a:rPr sz="2824" spc="-22" dirty="0">
                <a:solidFill>
                  <a:srgbClr val="3333CC"/>
                </a:solidFill>
                <a:latin typeface="Arial"/>
                <a:cs typeface="Arial"/>
              </a:rPr>
              <a:t>Transformer </a:t>
            </a:r>
            <a:r>
              <a:rPr sz="2824" spc="-18" dirty="0">
                <a:solidFill>
                  <a:srgbClr val="3333CC"/>
                </a:solidFill>
                <a:latin typeface="Arial"/>
                <a:cs typeface="Arial"/>
              </a:rPr>
              <a:t>attention</a:t>
            </a:r>
            <a:r>
              <a:rPr sz="2824" spc="-35" dirty="0">
                <a:solidFill>
                  <a:srgbClr val="3333CC"/>
                </a:solidFill>
                <a:latin typeface="Arial"/>
                <a:cs typeface="Arial"/>
              </a:rPr>
              <a:t> </a:t>
            </a:r>
            <a:r>
              <a:rPr sz="2824" spc="-18" dirty="0">
                <a:solidFill>
                  <a:srgbClr val="3333CC"/>
                </a:solidFill>
                <a:latin typeface="Arial"/>
                <a:cs typeface="Arial"/>
              </a:rPr>
              <a:t>mechanism</a:t>
            </a:r>
            <a:r>
              <a:rPr sz="2824" spc="-40" dirty="0">
                <a:solidFill>
                  <a:srgbClr val="3333CC"/>
                </a:solidFill>
                <a:latin typeface="Arial"/>
                <a:cs typeface="Arial"/>
              </a:rPr>
              <a:t> </a:t>
            </a:r>
            <a:r>
              <a:rPr sz="2824" spc="-9" dirty="0">
                <a:solidFill>
                  <a:srgbClr val="3333CC"/>
                </a:solidFill>
                <a:latin typeface="Arial"/>
                <a:cs typeface="Arial"/>
              </a:rPr>
              <a:t>to </a:t>
            </a:r>
            <a:r>
              <a:rPr sz="2824" spc="-772" dirty="0">
                <a:solidFill>
                  <a:srgbClr val="3333CC"/>
                </a:solidFill>
                <a:latin typeface="Arial"/>
                <a:cs typeface="Arial"/>
              </a:rPr>
              <a:t> </a:t>
            </a:r>
            <a:r>
              <a:rPr sz="2824" spc="-18" dirty="0">
                <a:solidFill>
                  <a:srgbClr val="3333CC"/>
                </a:solidFill>
                <a:latin typeface="Arial"/>
                <a:cs typeface="Arial"/>
              </a:rPr>
              <a:t>learn</a:t>
            </a:r>
            <a:r>
              <a:rPr sz="2824" spc="-40" dirty="0">
                <a:solidFill>
                  <a:srgbClr val="3333CC"/>
                </a:solidFill>
                <a:latin typeface="Arial"/>
                <a:cs typeface="Arial"/>
              </a:rPr>
              <a:t> </a:t>
            </a:r>
            <a:r>
              <a:rPr sz="2824" spc="-22" dirty="0">
                <a:solidFill>
                  <a:srgbClr val="3333CC"/>
                </a:solidFill>
                <a:latin typeface="Arial"/>
                <a:cs typeface="Arial"/>
              </a:rPr>
              <a:t>contextual </a:t>
            </a:r>
            <a:r>
              <a:rPr sz="2824" spc="-18" dirty="0">
                <a:solidFill>
                  <a:srgbClr val="3333CC"/>
                </a:solidFill>
                <a:latin typeface="Arial"/>
                <a:cs typeface="Arial"/>
              </a:rPr>
              <a:t>relations</a:t>
            </a:r>
            <a:r>
              <a:rPr sz="2824" spc="-35" dirty="0">
                <a:solidFill>
                  <a:srgbClr val="3333CC"/>
                </a:solidFill>
                <a:latin typeface="Arial"/>
                <a:cs typeface="Arial"/>
              </a:rPr>
              <a:t> </a:t>
            </a:r>
            <a:r>
              <a:rPr sz="2824" spc="-22" dirty="0">
                <a:solidFill>
                  <a:srgbClr val="3333CC"/>
                </a:solidFill>
                <a:latin typeface="Arial"/>
                <a:cs typeface="Arial"/>
              </a:rPr>
              <a:t>between</a:t>
            </a:r>
            <a:r>
              <a:rPr sz="2824" spc="-40" dirty="0">
                <a:solidFill>
                  <a:srgbClr val="3333CC"/>
                </a:solidFill>
                <a:latin typeface="Arial"/>
                <a:cs typeface="Arial"/>
              </a:rPr>
              <a:t> </a:t>
            </a:r>
            <a:r>
              <a:rPr sz="2824" spc="-22" dirty="0">
                <a:solidFill>
                  <a:srgbClr val="3333CC"/>
                </a:solidFill>
                <a:latin typeface="Arial"/>
                <a:cs typeface="Arial"/>
              </a:rPr>
              <a:t>words</a:t>
            </a:r>
            <a:endParaRPr sz="2824" dirty="0">
              <a:latin typeface="Arial"/>
              <a:cs typeface="Arial"/>
            </a:endParaRPr>
          </a:p>
          <a:p>
            <a:pPr marL="659501" lvl="1" indent="-249344">
              <a:spcBef>
                <a:spcPts val="397"/>
              </a:spcBef>
              <a:buChar char="–"/>
              <a:tabLst>
                <a:tab pos="659501" algn="l"/>
              </a:tabLst>
            </a:pPr>
            <a:r>
              <a:rPr sz="2471" spc="-13" dirty="0">
                <a:solidFill>
                  <a:srgbClr val="336600"/>
                </a:solidFill>
                <a:latin typeface="Arial"/>
                <a:cs typeface="Arial"/>
              </a:rPr>
              <a:t>Transformer</a:t>
            </a:r>
            <a:r>
              <a:rPr sz="2471" spc="-26" dirty="0">
                <a:solidFill>
                  <a:srgbClr val="336600"/>
                </a:solidFill>
                <a:latin typeface="Arial"/>
                <a:cs typeface="Arial"/>
              </a:rPr>
              <a:t> </a:t>
            </a:r>
            <a:r>
              <a:rPr sz="2471" spc="-13" dirty="0">
                <a:solidFill>
                  <a:srgbClr val="336600"/>
                </a:solidFill>
                <a:latin typeface="Arial"/>
                <a:cs typeface="Arial"/>
              </a:rPr>
              <a:t>includes</a:t>
            </a:r>
            <a:r>
              <a:rPr sz="2471" spc="-31" dirty="0">
                <a:solidFill>
                  <a:srgbClr val="336600"/>
                </a:solidFill>
                <a:latin typeface="Arial"/>
                <a:cs typeface="Arial"/>
              </a:rPr>
              <a:t> </a:t>
            </a:r>
            <a:r>
              <a:rPr sz="2471" spc="-13" dirty="0">
                <a:solidFill>
                  <a:srgbClr val="336600"/>
                </a:solidFill>
                <a:latin typeface="Arial"/>
                <a:cs typeface="Arial"/>
              </a:rPr>
              <a:t>two</a:t>
            </a:r>
            <a:r>
              <a:rPr sz="2471" spc="-31" dirty="0">
                <a:solidFill>
                  <a:srgbClr val="336600"/>
                </a:solidFill>
                <a:latin typeface="Arial"/>
                <a:cs typeface="Arial"/>
              </a:rPr>
              <a:t> </a:t>
            </a:r>
            <a:r>
              <a:rPr sz="2471" spc="-13" dirty="0">
                <a:solidFill>
                  <a:srgbClr val="336600"/>
                </a:solidFill>
                <a:latin typeface="Arial"/>
                <a:cs typeface="Arial"/>
              </a:rPr>
              <a:t>mechanisms</a:t>
            </a:r>
            <a:endParaRPr sz="2471" dirty="0">
              <a:latin typeface="Arial"/>
              <a:cs typeface="Arial"/>
            </a:endParaRPr>
          </a:p>
          <a:p>
            <a:pPr marL="1208059" lvl="2" indent="-448819">
              <a:spcBef>
                <a:spcPts val="463"/>
              </a:spcBef>
              <a:buAutoNum type="arabicPeriod"/>
              <a:tabLst>
                <a:tab pos="1207498" algn="l"/>
                <a:tab pos="1208059" algn="l"/>
              </a:tabLst>
            </a:pPr>
            <a:r>
              <a:rPr sz="2118" spc="-9" dirty="0">
                <a:solidFill>
                  <a:srgbClr val="660066"/>
                </a:solidFill>
                <a:latin typeface="Arial"/>
                <a:cs typeface="Arial"/>
              </a:rPr>
              <a:t>An</a:t>
            </a:r>
            <a:r>
              <a:rPr sz="2118" spc="-26" dirty="0">
                <a:solidFill>
                  <a:srgbClr val="660066"/>
                </a:solidFill>
                <a:latin typeface="Arial"/>
                <a:cs typeface="Arial"/>
              </a:rPr>
              <a:t> </a:t>
            </a:r>
            <a:r>
              <a:rPr sz="2118" spc="-13" dirty="0">
                <a:solidFill>
                  <a:srgbClr val="660066"/>
                </a:solidFill>
                <a:latin typeface="Arial"/>
                <a:cs typeface="Arial"/>
              </a:rPr>
              <a:t>Encoder</a:t>
            </a:r>
            <a:r>
              <a:rPr sz="2118" spc="-22" dirty="0">
                <a:solidFill>
                  <a:srgbClr val="660066"/>
                </a:solidFill>
                <a:latin typeface="Arial"/>
                <a:cs typeface="Arial"/>
              </a:rPr>
              <a:t> </a:t>
            </a:r>
            <a:r>
              <a:rPr sz="2118" spc="-13" dirty="0">
                <a:solidFill>
                  <a:srgbClr val="660066"/>
                </a:solidFill>
                <a:latin typeface="Arial"/>
                <a:cs typeface="Arial"/>
              </a:rPr>
              <a:t>that</a:t>
            </a:r>
            <a:r>
              <a:rPr sz="2118" spc="-26" dirty="0">
                <a:solidFill>
                  <a:srgbClr val="660066"/>
                </a:solidFill>
                <a:latin typeface="Arial"/>
                <a:cs typeface="Arial"/>
              </a:rPr>
              <a:t> </a:t>
            </a:r>
            <a:r>
              <a:rPr sz="2118" spc="-13" dirty="0">
                <a:solidFill>
                  <a:srgbClr val="660066"/>
                </a:solidFill>
                <a:latin typeface="Arial"/>
                <a:cs typeface="Arial"/>
              </a:rPr>
              <a:t>reads</a:t>
            </a:r>
            <a:r>
              <a:rPr sz="2118" spc="-26" dirty="0">
                <a:solidFill>
                  <a:srgbClr val="660066"/>
                </a:solidFill>
                <a:latin typeface="Arial"/>
                <a:cs typeface="Arial"/>
              </a:rPr>
              <a:t> </a:t>
            </a:r>
            <a:r>
              <a:rPr sz="2118" spc="-13" dirty="0">
                <a:solidFill>
                  <a:srgbClr val="660066"/>
                </a:solidFill>
                <a:latin typeface="Arial"/>
                <a:cs typeface="Arial"/>
              </a:rPr>
              <a:t>text</a:t>
            </a:r>
            <a:r>
              <a:rPr sz="2118" spc="-26" dirty="0">
                <a:solidFill>
                  <a:srgbClr val="660066"/>
                </a:solidFill>
                <a:latin typeface="Arial"/>
                <a:cs typeface="Arial"/>
              </a:rPr>
              <a:t> </a:t>
            </a:r>
            <a:r>
              <a:rPr sz="2118" spc="-9" dirty="0">
                <a:solidFill>
                  <a:srgbClr val="660066"/>
                </a:solidFill>
                <a:latin typeface="Arial"/>
                <a:cs typeface="Arial"/>
              </a:rPr>
              <a:t>input</a:t>
            </a:r>
            <a:endParaRPr sz="2118" dirty="0">
              <a:latin typeface="Arial"/>
              <a:cs typeface="Arial"/>
            </a:endParaRPr>
          </a:p>
          <a:p>
            <a:pPr marL="1208059" lvl="2" indent="-448819">
              <a:spcBef>
                <a:spcPts val="463"/>
              </a:spcBef>
              <a:buAutoNum type="arabicPeriod"/>
              <a:tabLst>
                <a:tab pos="1207498" algn="l"/>
                <a:tab pos="1208059" algn="l"/>
              </a:tabLst>
            </a:pPr>
            <a:r>
              <a:rPr sz="2118" dirty="0">
                <a:solidFill>
                  <a:srgbClr val="660066"/>
                </a:solidFill>
                <a:latin typeface="Arial"/>
                <a:cs typeface="Arial"/>
              </a:rPr>
              <a:t>A</a:t>
            </a:r>
            <a:r>
              <a:rPr sz="2118" spc="-26" dirty="0">
                <a:solidFill>
                  <a:srgbClr val="660066"/>
                </a:solidFill>
                <a:latin typeface="Arial"/>
                <a:cs typeface="Arial"/>
              </a:rPr>
              <a:t> </a:t>
            </a:r>
            <a:r>
              <a:rPr sz="2118" spc="-13" dirty="0">
                <a:solidFill>
                  <a:srgbClr val="660066"/>
                </a:solidFill>
                <a:latin typeface="Arial"/>
                <a:cs typeface="Arial"/>
              </a:rPr>
              <a:t>Decoder</a:t>
            </a:r>
            <a:r>
              <a:rPr sz="2118" spc="-18" dirty="0">
                <a:solidFill>
                  <a:srgbClr val="660066"/>
                </a:solidFill>
                <a:latin typeface="Arial"/>
                <a:cs typeface="Arial"/>
              </a:rPr>
              <a:t> </a:t>
            </a:r>
            <a:r>
              <a:rPr sz="2118" spc="-13" dirty="0">
                <a:solidFill>
                  <a:srgbClr val="660066"/>
                </a:solidFill>
                <a:latin typeface="Arial"/>
                <a:cs typeface="Arial"/>
              </a:rPr>
              <a:t>that</a:t>
            </a:r>
            <a:r>
              <a:rPr sz="2118" spc="-22" dirty="0">
                <a:solidFill>
                  <a:srgbClr val="660066"/>
                </a:solidFill>
                <a:latin typeface="Arial"/>
                <a:cs typeface="Arial"/>
              </a:rPr>
              <a:t> </a:t>
            </a:r>
            <a:r>
              <a:rPr sz="2118" spc="-13" dirty="0">
                <a:solidFill>
                  <a:srgbClr val="660066"/>
                </a:solidFill>
                <a:latin typeface="Arial"/>
                <a:cs typeface="Arial"/>
              </a:rPr>
              <a:t>produces</a:t>
            </a:r>
            <a:r>
              <a:rPr sz="2118" spc="-22" dirty="0">
                <a:solidFill>
                  <a:srgbClr val="660066"/>
                </a:solidFill>
                <a:latin typeface="Arial"/>
                <a:cs typeface="Arial"/>
              </a:rPr>
              <a:t> </a:t>
            </a:r>
            <a:r>
              <a:rPr sz="2118" dirty="0">
                <a:solidFill>
                  <a:srgbClr val="660066"/>
                </a:solidFill>
                <a:latin typeface="Arial"/>
                <a:cs typeface="Arial"/>
              </a:rPr>
              <a:t>a</a:t>
            </a:r>
            <a:r>
              <a:rPr sz="2118" spc="-22" dirty="0">
                <a:solidFill>
                  <a:srgbClr val="660066"/>
                </a:solidFill>
                <a:latin typeface="Arial"/>
                <a:cs typeface="Arial"/>
              </a:rPr>
              <a:t> </a:t>
            </a:r>
            <a:r>
              <a:rPr sz="2118" spc="-13" dirty="0">
                <a:solidFill>
                  <a:srgbClr val="660066"/>
                </a:solidFill>
                <a:latin typeface="Arial"/>
                <a:cs typeface="Arial"/>
              </a:rPr>
              <a:t>prediction</a:t>
            </a:r>
            <a:r>
              <a:rPr sz="2118" spc="-22" dirty="0">
                <a:solidFill>
                  <a:srgbClr val="660066"/>
                </a:solidFill>
                <a:latin typeface="Arial"/>
                <a:cs typeface="Arial"/>
              </a:rPr>
              <a:t> </a:t>
            </a:r>
            <a:r>
              <a:rPr sz="2118" spc="-9" dirty="0">
                <a:solidFill>
                  <a:srgbClr val="660066"/>
                </a:solidFill>
                <a:latin typeface="Arial"/>
                <a:cs typeface="Arial"/>
              </a:rPr>
              <a:t>for</a:t>
            </a:r>
            <a:r>
              <a:rPr sz="2118" spc="-18" dirty="0">
                <a:solidFill>
                  <a:srgbClr val="660066"/>
                </a:solidFill>
                <a:latin typeface="Arial"/>
                <a:cs typeface="Arial"/>
              </a:rPr>
              <a:t> </a:t>
            </a:r>
            <a:r>
              <a:rPr sz="2118" spc="-9" dirty="0">
                <a:solidFill>
                  <a:srgbClr val="660066"/>
                </a:solidFill>
                <a:latin typeface="Arial"/>
                <a:cs typeface="Arial"/>
              </a:rPr>
              <a:t>the</a:t>
            </a:r>
            <a:r>
              <a:rPr sz="2118" spc="-22" dirty="0">
                <a:solidFill>
                  <a:srgbClr val="660066"/>
                </a:solidFill>
                <a:latin typeface="Arial"/>
                <a:cs typeface="Arial"/>
              </a:rPr>
              <a:t> </a:t>
            </a:r>
            <a:r>
              <a:rPr sz="2118" spc="-13" dirty="0">
                <a:solidFill>
                  <a:srgbClr val="660066"/>
                </a:solidFill>
                <a:latin typeface="Arial"/>
                <a:cs typeface="Arial"/>
              </a:rPr>
              <a:t>task</a:t>
            </a:r>
            <a:endParaRPr sz="2118" dirty="0">
              <a:latin typeface="Arial"/>
              <a:cs typeface="Arial"/>
            </a:endParaRPr>
          </a:p>
          <a:p>
            <a:pPr marL="659501" marR="74523" lvl="1" indent="-249344">
              <a:lnSpc>
                <a:spcPts val="2903"/>
              </a:lnSpc>
              <a:spcBef>
                <a:spcPts val="706"/>
              </a:spcBef>
              <a:buChar char="–"/>
              <a:tabLst>
                <a:tab pos="659501" algn="l"/>
              </a:tabLst>
            </a:pPr>
            <a:r>
              <a:rPr sz="2471" spc="-13" dirty="0">
                <a:solidFill>
                  <a:srgbClr val="336600"/>
                </a:solidFill>
                <a:latin typeface="Arial"/>
                <a:cs typeface="Arial"/>
              </a:rPr>
              <a:t>Since </a:t>
            </a:r>
            <a:r>
              <a:rPr sz="2471" spc="-18" dirty="0">
                <a:solidFill>
                  <a:srgbClr val="336600"/>
                </a:solidFill>
                <a:latin typeface="Arial"/>
                <a:cs typeface="Arial"/>
              </a:rPr>
              <a:t>BERT’s </a:t>
            </a:r>
            <a:r>
              <a:rPr sz="2471" spc="-13" dirty="0">
                <a:solidFill>
                  <a:srgbClr val="336600"/>
                </a:solidFill>
                <a:latin typeface="Arial"/>
                <a:cs typeface="Arial"/>
              </a:rPr>
              <a:t>goal </a:t>
            </a:r>
            <a:r>
              <a:rPr sz="2471" spc="-4" dirty="0">
                <a:solidFill>
                  <a:srgbClr val="336600"/>
                </a:solidFill>
                <a:latin typeface="Arial"/>
                <a:cs typeface="Arial"/>
              </a:rPr>
              <a:t>is </a:t>
            </a:r>
            <a:r>
              <a:rPr sz="2471" spc="-9" dirty="0">
                <a:solidFill>
                  <a:srgbClr val="336600"/>
                </a:solidFill>
                <a:latin typeface="Arial"/>
                <a:cs typeface="Arial"/>
              </a:rPr>
              <a:t>to </a:t>
            </a:r>
            <a:r>
              <a:rPr sz="2471" spc="-13" dirty="0">
                <a:solidFill>
                  <a:srgbClr val="336600"/>
                </a:solidFill>
                <a:latin typeface="Arial"/>
                <a:cs typeface="Arial"/>
              </a:rPr>
              <a:t>generate </a:t>
            </a:r>
            <a:r>
              <a:rPr sz="2471" dirty="0">
                <a:solidFill>
                  <a:srgbClr val="336600"/>
                </a:solidFill>
                <a:latin typeface="Arial"/>
                <a:cs typeface="Arial"/>
              </a:rPr>
              <a:t>a </a:t>
            </a:r>
            <a:r>
              <a:rPr sz="2471" spc="-13" dirty="0">
                <a:solidFill>
                  <a:srgbClr val="336600"/>
                </a:solidFill>
                <a:latin typeface="Arial"/>
                <a:cs typeface="Arial"/>
              </a:rPr>
              <a:t>language </a:t>
            </a:r>
            <a:r>
              <a:rPr sz="2471" spc="-9" dirty="0">
                <a:solidFill>
                  <a:srgbClr val="336600"/>
                </a:solidFill>
                <a:latin typeface="Arial"/>
                <a:cs typeface="Arial"/>
              </a:rPr>
              <a:t> </a:t>
            </a:r>
            <a:r>
              <a:rPr sz="2471" spc="-13" dirty="0">
                <a:solidFill>
                  <a:srgbClr val="336600"/>
                </a:solidFill>
                <a:latin typeface="Arial"/>
                <a:cs typeface="Arial"/>
              </a:rPr>
              <a:t>model,</a:t>
            </a:r>
            <a:r>
              <a:rPr sz="2471" spc="-31" dirty="0">
                <a:solidFill>
                  <a:srgbClr val="336600"/>
                </a:solidFill>
                <a:latin typeface="Arial"/>
                <a:cs typeface="Arial"/>
              </a:rPr>
              <a:t> </a:t>
            </a:r>
            <a:r>
              <a:rPr sz="2471" spc="-9" dirty="0">
                <a:solidFill>
                  <a:srgbClr val="336600"/>
                </a:solidFill>
                <a:latin typeface="Arial"/>
                <a:cs typeface="Arial"/>
              </a:rPr>
              <a:t>only</a:t>
            </a:r>
            <a:r>
              <a:rPr sz="2471" spc="-35" dirty="0">
                <a:solidFill>
                  <a:srgbClr val="336600"/>
                </a:solidFill>
                <a:latin typeface="Arial"/>
                <a:cs typeface="Arial"/>
              </a:rPr>
              <a:t> </a:t>
            </a:r>
            <a:r>
              <a:rPr sz="2471" spc="-9" dirty="0">
                <a:solidFill>
                  <a:srgbClr val="336600"/>
                </a:solidFill>
                <a:latin typeface="Arial"/>
                <a:cs typeface="Arial"/>
              </a:rPr>
              <a:t>the</a:t>
            </a:r>
            <a:r>
              <a:rPr sz="2471" spc="-31" dirty="0">
                <a:solidFill>
                  <a:srgbClr val="336600"/>
                </a:solidFill>
                <a:latin typeface="Arial"/>
                <a:cs typeface="Arial"/>
              </a:rPr>
              <a:t> </a:t>
            </a:r>
            <a:r>
              <a:rPr sz="2471" spc="-13" dirty="0">
                <a:solidFill>
                  <a:srgbClr val="336600"/>
                </a:solidFill>
                <a:latin typeface="Arial"/>
                <a:cs typeface="Arial"/>
              </a:rPr>
              <a:t>encoder</a:t>
            </a:r>
            <a:r>
              <a:rPr sz="2471" spc="-26" dirty="0">
                <a:solidFill>
                  <a:srgbClr val="336600"/>
                </a:solidFill>
                <a:latin typeface="Arial"/>
                <a:cs typeface="Arial"/>
              </a:rPr>
              <a:t> </a:t>
            </a:r>
            <a:r>
              <a:rPr sz="2471" spc="-13" dirty="0">
                <a:solidFill>
                  <a:srgbClr val="336600"/>
                </a:solidFill>
                <a:latin typeface="Arial"/>
                <a:cs typeface="Arial"/>
              </a:rPr>
              <a:t>mechanism</a:t>
            </a:r>
            <a:r>
              <a:rPr sz="2471" spc="-40" dirty="0">
                <a:solidFill>
                  <a:srgbClr val="336600"/>
                </a:solidFill>
                <a:latin typeface="Arial"/>
                <a:cs typeface="Arial"/>
              </a:rPr>
              <a:t> </a:t>
            </a:r>
            <a:r>
              <a:rPr sz="2471" spc="-4" dirty="0">
                <a:solidFill>
                  <a:srgbClr val="336600"/>
                </a:solidFill>
                <a:latin typeface="Arial"/>
                <a:cs typeface="Arial"/>
              </a:rPr>
              <a:t>is</a:t>
            </a:r>
            <a:r>
              <a:rPr sz="2471" spc="-31" dirty="0">
                <a:solidFill>
                  <a:srgbClr val="336600"/>
                </a:solidFill>
                <a:latin typeface="Arial"/>
                <a:cs typeface="Arial"/>
              </a:rPr>
              <a:t> </a:t>
            </a:r>
            <a:r>
              <a:rPr sz="2471" spc="-13" dirty="0">
                <a:solidFill>
                  <a:srgbClr val="336600"/>
                </a:solidFill>
                <a:latin typeface="Arial"/>
                <a:cs typeface="Arial"/>
              </a:rPr>
              <a:t>necessary</a:t>
            </a:r>
            <a:endParaRPr sz="2471" dirty="0">
              <a:latin typeface="Arial"/>
              <a:cs typeface="Arial"/>
            </a:endParaRPr>
          </a:p>
          <a:p>
            <a:pPr marL="460025" indent="-448819">
              <a:spcBef>
                <a:spcPts val="578"/>
              </a:spcBef>
              <a:buAutoNum type="arabicPeriod"/>
              <a:tabLst>
                <a:tab pos="459466" algn="l"/>
                <a:tab pos="460025" algn="l"/>
              </a:tabLst>
            </a:pPr>
            <a:r>
              <a:rPr sz="2824" spc="-18" dirty="0">
                <a:solidFill>
                  <a:srgbClr val="3333CC"/>
                </a:solidFill>
                <a:latin typeface="Arial"/>
                <a:cs typeface="Arial"/>
              </a:rPr>
              <a:t>Uses</a:t>
            </a:r>
            <a:r>
              <a:rPr sz="2824" spc="-31" dirty="0">
                <a:solidFill>
                  <a:srgbClr val="3333CC"/>
                </a:solidFill>
                <a:latin typeface="Arial"/>
                <a:cs typeface="Arial"/>
              </a:rPr>
              <a:t> </a:t>
            </a:r>
            <a:r>
              <a:rPr sz="2824" spc="-18" dirty="0">
                <a:solidFill>
                  <a:srgbClr val="3333CC"/>
                </a:solidFill>
                <a:latin typeface="Arial"/>
                <a:cs typeface="Arial"/>
              </a:rPr>
              <a:t>Bidirectional</a:t>
            </a:r>
            <a:r>
              <a:rPr sz="2824" spc="-22" dirty="0">
                <a:solidFill>
                  <a:srgbClr val="3333CC"/>
                </a:solidFill>
                <a:latin typeface="Arial"/>
                <a:cs typeface="Arial"/>
              </a:rPr>
              <a:t> </a:t>
            </a:r>
            <a:r>
              <a:rPr sz="2824" spc="-18" dirty="0">
                <a:solidFill>
                  <a:srgbClr val="3333CC"/>
                </a:solidFill>
                <a:latin typeface="Arial"/>
                <a:cs typeface="Arial"/>
              </a:rPr>
              <a:t>training</a:t>
            </a:r>
            <a:endParaRPr sz="2824" dirty="0">
              <a:latin typeface="Arial"/>
              <a:cs typeface="Arial"/>
            </a:endParaRPr>
          </a:p>
          <a:p>
            <a:pPr marL="659501" lvl="1" indent="-249344">
              <a:spcBef>
                <a:spcPts val="476"/>
              </a:spcBef>
              <a:buChar char="–"/>
              <a:tabLst>
                <a:tab pos="659501" algn="l"/>
              </a:tabLst>
            </a:pPr>
            <a:r>
              <a:rPr sz="2471" spc="-13" dirty="0">
                <a:solidFill>
                  <a:srgbClr val="336600"/>
                </a:solidFill>
                <a:latin typeface="Arial"/>
                <a:cs typeface="Arial"/>
              </a:rPr>
              <a:t>Deeper</a:t>
            </a:r>
            <a:r>
              <a:rPr sz="2471" spc="-26" dirty="0">
                <a:solidFill>
                  <a:srgbClr val="336600"/>
                </a:solidFill>
                <a:latin typeface="Arial"/>
                <a:cs typeface="Arial"/>
              </a:rPr>
              <a:t> </a:t>
            </a:r>
            <a:r>
              <a:rPr sz="2471" spc="-13" dirty="0">
                <a:solidFill>
                  <a:srgbClr val="336600"/>
                </a:solidFill>
                <a:latin typeface="Arial"/>
                <a:cs typeface="Arial"/>
              </a:rPr>
              <a:t>sense</a:t>
            </a:r>
            <a:r>
              <a:rPr sz="2471" spc="-26" dirty="0">
                <a:solidFill>
                  <a:srgbClr val="336600"/>
                </a:solidFill>
                <a:latin typeface="Arial"/>
                <a:cs typeface="Arial"/>
              </a:rPr>
              <a:t> </a:t>
            </a:r>
            <a:r>
              <a:rPr sz="2471" spc="-9" dirty="0">
                <a:solidFill>
                  <a:srgbClr val="336600"/>
                </a:solidFill>
                <a:latin typeface="Arial"/>
                <a:cs typeface="Arial"/>
              </a:rPr>
              <a:t>of</a:t>
            </a:r>
            <a:r>
              <a:rPr sz="2471" spc="-26" dirty="0">
                <a:solidFill>
                  <a:srgbClr val="336600"/>
                </a:solidFill>
                <a:latin typeface="Arial"/>
                <a:cs typeface="Arial"/>
              </a:rPr>
              <a:t> </a:t>
            </a:r>
            <a:r>
              <a:rPr sz="2471" spc="-13" dirty="0">
                <a:solidFill>
                  <a:srgbClr val="336600"/>
                </a:solidFill>
                <a:latin typeface="Arial"/>
                <a:cs typeface="Arial"/>
              </a:rPr>
              <a:t>context/flow</a:t>
            </a:r>
            <a:r>
              <a:rPr sz="2471" spc="-40" dirty="0">
                <a:solidFill>
                  <a:srgbClr val="336600"/>
                </a:solidFill>
                <a:latin typeface="Arial"/>
                <a:cs typeface="Arial"/>
              </a:rPr>
              <a:t> </a:t>
            </a:r>
            <a:r>
              <a:rPr sz="2471" spc="-13" dirty="0">
                <a:solidFill>
                  <a:srgbClr val="336600"/>
                </a:solidFill>
                <a:latin typeface="Arial"/>
                <a:cs typeface="Arial"/>
              </a:rPr>
              <a:t>than</a:t>
            </a:r>
            <a:r>
              <a:rPr sz="2471" spc="-26" dirty="0">
                <a:solidFill>
                  <a:srgbClr val="336600"/>
                </a:solidFill>
                <a:latin typeface="Arial"/>
                <a:cs typeface="Arial"/>
              </a:rPr>
              <a:t> </a:t>
            </a:r>
            <a:r>
              <a:rPr sz="2471" spc="-13" dirty="0">
                <a:solidFill>
                  <a:srgbClr val="336600"/>
                </a:solidFill>
                <a:latin typeface="Arial"/>
                <a:cs typeface="Arial"/>
              </a:rPr>
              <a:t>single-direction</a:t>
            </a:r>
            <a:endParaRPr sz="2471" dirty="0">
              <a:latin typeface="Arial"/>
              <a:cs typeface="Arial"/>
            </a:endParaRPr>
          </a:p>
          <a:p>
            <a:pPr marL="1208059" indent="-448819">
              <a:spcBef>
                <a:spcPts val="481"/>
              </a:spcBef>
              <a:buChar char="•"/>
              <a:tabLst>
                <a:tab pos="1207498" algn="l"/>
                <a:tab pos="1208059" algn="l"/>
              </a:tabLst>
            </a:pPr>
            <a:r>
              <a:rPr sz="2118" spc="-13" dirty="0">
                <a:solidFill>
                  <a:srgbClr val="660066"/>
                </a:solidFill>
                <a:latin typeface="Arial"/>
                <a:cs typeface="Arial"/>
              </a:rPr>
              <a:t>Masked</a:t>
            </a:r>
            <a:r>
              <a:rPr sz="2118" spc="-26" dirty="0">
                <a:solidFill>
                  <a:srgbClr val="660066"/>
                </a:solidFill>
                <a:latin typeface="Arial"/>
                <a:cs typeface="Arial"/>
              </a:rPr>
              <a:t> </a:t>
            </a:r>
            <a:r>
              <a:rPr sz="2118" spc="-9" dirty="0">
                <a:solidFill>
                  <a:srgbClr val="660066"/>
                </a:solidFill>
                <a:latin typeface="Arial"/>
                <a:cs typeface="Arial"/>
              </a:rPr>
              <a:t>LM</a:t>
            </a:r>
            <a:r>
              <a:rPr sz="2118" spc="-35" dirty="0">
                <a:solidFill>
                  <a:srgbClr val="660066"/>
                </a:solidFill>
                <a:latin typeface="Arial"/>
                <a:cs typeface="Arial"/>
              </a:rPr>
              <a:t> </a:t>
            </a:r>
            <a:r>
              <a:rPr sz="2118" spc="-13" dirty="0">
                <a:solidFill>
                  <a:srgbClr val="660066"/>
                </a:solidFill>
                <a:latin typeface="Arial"/>
                <a:cs typeface="Arial"/>
              </a:rPr>
              <a:t>(MLM)</a:t>
            </a:r>
            <a:r>
              <a:rPr sz="2118" spc="-22" dirty="0">
                <a:solidFill>
                  <a:srgbClr val="660066"/>
                </a:solidFill>
                <a:latin typeface="Arial"/>
                <a:cs typeface="Arial"/>
              </a:rPr>
              <a:t> </a:t>
            </a:r>
            <a:r>
              <a:rPr sz="2118" spc="-9" dirty="0">
                <a:solidFill>
                  <a:srgbClr val="660066"/>
                </a:solidFill>
                <a:latin typeface="Arial"/>
                <a:cs typeface="Arial"/>
              </a:rPr>
              <a:t>allows</a:t>
            </a:r>
            <a:r>
              <a:rPr sz="2118" spc="-31" dirty="0">
                <a:solidFill>
                  <a:srgbClr val="660066"/>
                </a:solidFill>
                <a:latin typeface="Arial"/>
                <a:cs typeface="Arial"/>
              </a:rPr>
              <a:t> </a:t>
            </a:r>
            <a:r>
              <a:rPr sz="2118" spc="-13" dirty="0">
                <a:solidFill>
                  <a:srgbClr val="660066"/>
                </a:solidFill>
                <a:latin typeface="Arial"/>
                <a:cs typeface="Arial"/>
              </a:rPr>
              <a:t>bidirectional </a:t>
            </a:r>
            <a:r>
              <a:rPr sz="2118" spc="-9" dirty="0">
                <a:solidFill>
                  <a:srgbClr val="660066"/>
                </a:solidFill>
                <a:latin typeface="Arial"/>
                <a:cs typeface="Arial"/>
              </a:rPr>
              <a:t>training</a:t>
            </a:r>
            <a:endParaRPr sz="2118" dirty="0">
              <a:latin typeface="Arial"/>
              <a:cs typeface="Arial"/>
            </a:endParaRPr>
          </a:p>
        </p:txBody>
      </p:sp>
      <p:sp>
        <p:nvSpPr>
          <p:cNvPr id="2" name="TextBox 1">
            <a:extLst>
              <a:ext uri="{FF2B5EF4-FFF2-40B4-BE49-F238E27FC236}">
                <a16:creationId xmlns:a16="http://schemas.microsoft.com/office/drawing/2014/main" id="{F643CF36-D61A-AD82-EA30-DD2A42CE3274}"/>
              </a:ext>
            </a:extLst>
          </p:cNvPr>
          <p:cNvSpPr txBox="1"/>
          <p:nvPr/>
        </p:nvSpPr>
        <p:spPr>
          <a:xfrm>
            <a:off x="2438400" y="6172200"/>
            <a:ext cx="3264035" cy="523220"/>
          </a:xfrm>
          <a:prstGeom prst="rect">
            <a:avLst/>
          </a:prstGeom>
          <a:noFill/>
        </p:spPr>
        <p:txBody>
          <a:bodyPr wrap="none" rtlCol="0">
            <a:spAutoFit/>
          </a:bodyPr>
          <a:lstStyle/>
          <a:p>
            <a:r>
              <a:rPr lang="en-US" sz="2800" dirty="0">
                <a:solidFill>
                  <a:srgbClr val="FF0000"/>
                </a:solidFill>
              </a:rPr>
              <a:t>Code Open Source</a:t>
            </a:r>
          </a:p>
        </p:txBody>
      </p:sp>
      <p:sp>
        <p:nvSpPr>
          <p:cNvPr id="3" name="TextBox 2">
            <a:extLst>
              <a:ext uri="{FF2B5EF4-FFF2-40B4-BE49-F238E27FC236}">
                <a16:creationId xmlns:a16="http://schemas.microsoft.com/office/drawing/2014/main" id="{70F0DC4A-51B9-C989-C8A7-67993B31AD6A}"/>
              </a:ext>
            </a:extLst>
          </p:cNvPr>
          <p:cNvSpPr txBox="1"/>
          <p:nvPr/>
        </p:nvSpPr>
        <p:spPr>
          <a:xfrm>
            <a:off x="6708446" y="6245771"/>
            <a:ext cx="1449436" cy="338554"/>
          </a:xfrm>
          <a:prstGeom prst="rect">
            <a:avLst/>
          </a:prstGeom>
          <a:noFill/>
        </p:spPr>
        <p:txBody>
          <a:bodyPr wrap="none" rtlCol="0">
            <a:spAutoFit/>
          </a:bodyPr>
          <a:lstStyle/>
          <a:p>
            <a:r>
              <a:rPr lang="en-US" dirty="0" err="1"/>
              <a:t>Sargur</a:t>
            </a:r>
            <a:r>
              <a:rPr lang="en-US" dirty="0"/>
              <a:t> Srihari</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81384" y="449613"/>
            <a:ext cx="3983691" cy="688424"/>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spc="-22" dirty="0"/>
              <a:t>Structure</a:t>
            </a:r>
            <a:r>
              <a:rPr spc="-66" dirty="0"/>
              <a:t> </a:t>
            </a:r>
            <a:r>
              <a:rPr spc="-13" dirty="0"/>
              <a:t>of</a:t>
            </a:r>
            <a:r>
              <a:rPr spc="-49" dirty="0"/>
              <a:t> </a:t>
            </a:r>
            <a:r>
              <a:rPr spc="-22" dirty="0"/>
              <a:t>BERT</a:t>
            </a:r>
          </a:p>
        </p:txBody>
      </p:sp>
      <p:grpSp>
        <p:nvGrpSpPr>
          <p:cNvPr id="6" name="object 6"/>
          <p:cNvGrpSpPr/>
          <p:nvPr/>
        </p:nvGrpSpPr>
        <p:grpSpPr>
          <a:xfrm>
            <a:off x="707372" y="1298607"/>
            <a:ext cx="4003301" cy="4742890"/>
            <a:chOff x="649287" y="1471754"/>
            <a:chExt cx="4537075" cy="5375275"/>
          </a:xfrm>
        </p:grpSpPr>
        <p:pic>
          <p:nvPicPr>
            <p:cNvPr id="7" name="object 7"/>
            <p:cNvPicPr/>
            <p:nvPr/>
          </p:nvPicPr>
          <p:blipFill>
            <a:blip r:embed="rId2" cstate="print"/>
            <a:stretch>
              <a:fillRect/>
            </a:stretch>
          </p:blipFill>
          <p:spPr>
            <a:xfrm>
              <a:off x="717070" y="1570445"/>
              <a:ext cx="4411631" cy="5229323"/>
            </a:xfrm>
            <a:prstGeom prst="rect">
              <a:avLst/>
            </a:prstGeom>
          </p:spPr>
        </p:pic>
        <p:sp>
          <p:nvSpPr>
            <p:cNvPr id="8" name="object 8"/>
            <p:cNvSpPr/>
            <p:nvPr/>
          </p:nvSpPr>
          <p:spPr>
            <a:xfrm>
              <a:off x="653997" y="1476463"/>
              <a:ext cx="4527550" cy="5366385"/>
            </a:xfrm>
            <a:custGeom>
              <a:avLst/>
              <a:gdLst/>
              <a:ahLst/>
              <a:cxnLst/>
              <a:rect l="l" t="t" r="r" b="b"/>
              <a:pathLst>
                <a:path w="4527550" h="5366384">
                  <a:moveTo>
                    <a:pt x="0" y="0"/>
                  </a:moveTo>
                  <a:lnTo>
                    <a:pt x="4527479" y="0"/>
                  </a:lnTo>
                  <a:lnTo>
                    <a:pt x="4527479" y="5365785"/>
                  </a:lnTo>
                  <a:lnTo>
                    <a:pt x="0" y="5365785"/>
                  </a:lnTo>
                  <a:lnTo>
                    <a:pt x="0" y="0"/>
                  </a:lnTo>
                  <a:close/>
                </a:path>
              </a:pathLst>
            </a:custGeom>
            <a:ln w="9419">
              <a:solidFill>
                <a:srgbClr val="000000"/>
              </a:solidFill>
            </a:ln>
          </p:spPr>
          <p:txBody>
            <a:bodyPr wrap="square" lIns="0" tIns="0" rIns="0" bIns="0" rtlCol="0"/>
            <a:lstStyle/>
            <a:p>
              <a:endParaRPr sz="1412"/>
            </a:p>
          </p:txBody>
        </p:sp>
      </p:grpSp>
      <p:sp>
        <p:nvSpPr>
          <p:cNvPr id="9" name="object 9"/>
          <p:cNvSpPr txBox="1"/>
          <p:nvPr/>
        </p:nvSpPr>
        <p:spPr>
          <a:xfrm>
            <a:off x="4912074" y="1584960"/>
            <a:ext cx="3430680" cy="2180933"/>
          </a:xfrm>
          <a:prstGeom prst="rect">
            <a:avLst/>
          </a:prstGeom>
        </p:spPr>
        <p:txBody>
          <a:bodyPr vert="horz" wrap="square" lIns="0" tIns="5603" rIns="0" bIns="0" rtlCol="0">
            <a:spAutoFit/>
          </a:bodyPr>
          <a:lstStyle/>
          <a:p>
            <a:pPr marL="66118" marR="4483" indent="-3922">
              <a:lnSpc>
                <a:spcPct val="102200"/>
              </a:lnSpc>
              <a:spcBef>
                <a:spcPts val="44"/>
              </a:spcBef>
            </a:pPr>
            <a:r>
              <a:rPr sz="1588" spc="-9" dirty="0">
                <a:solidFill>
                  <a:srgbClr val="002060"/>
                </a:solidFill>
                <a:latin typeface="Arial"/>
                <a:cs typeface="Arial"/>
              </a:rPr>
              <a:t>The </a:t>
            </a:r>
            <a:r>
              <a:rPr sz="1588" spc="-18" dirty="0">
                <a:solidFill>
                  <a:srgbClr val="002060"/>
                </a:solidFill>
                <a:latin typeface="Arial"/>
                <a:cs typeface="Arial"/>
              </a:rPr>
              <a:t>BERT </a:t>
            </a:r>
            <a:r>
              <a:rPr sz="1588" spc="-13" dirty="0">
                <a:solidFill>
                  <a:srgbClr val="002060"/>
                </a:solidFill>
                <a:latin typeface="Arial"/>
                <a:cs typeface="Arial"/>
              </a:rPr>
              <a:t>Encoder </a:t>
            </a:r>
            <a:r>
              <a:rPr sz="1588" spc="-9" dirty="0">
                <a:solidFill>
                  <a:srgbClr val="002060"/>
                </a:solidFill>
                <a:latin typeface="Arial"/>
                <a:cs typeface="Arial"/>
              </a:rPr>
              <a:t>block </a:t>
            </a:r>
            <a:r>
              <a:rPr sz="1588" spc="-13" dirty="0">
                <a:solidFill>
                  <a:srgbClr val="002060"/>
                </a:solidFill>
                <a:latin typeface="Arial"/>
                <a:cs typeface="Arial"/>
              </a:rPr>
              <a:t>implements </a:t>
            </a:r>
            <a:r>
              <a:rPr sz="1588" spc="-432" dirty="0">
                <a:solidFill>
                  <a:srgbClr val="002060"/>
                </a:solidFill>
                <a:latin typeface="Arial"/>
                <a:cs typeface="Arial"/>
              </a:rPr>
              <a:t> </a:t>
            </a:r>
            <a:r>
              <a:rPr sz="1588" spc="-9" dirty="0">
                <a:solidFill>
                  <a:srgbClr val="002060"/>
                </a:solidFill>
                <a:latin typeface="Arial"/>
                <a:cs typeface="Arial"/>
              </a:rPr>
              <a:t>the</a:t>
            </a:r>
            <a:r>
              <a:rPr sz="1588" spc="-31" dirty="0">
                <a:solidFill>
                  <a:srgbClr val="002060"/>
                </a:solidFill>
                <a:latin typeface="Arial"/>
                <a:cs typeface="Arial"/>
              </a:rPr>
              <a:t> </a:t>
            </a:r>
            <a:r>
              <a:rPr sz="1588" spc="-9" dirty="0">
                <a:solidFill>
                  <a:srgbClr val="002060"/>
                </a:solidFill>
                <a:latin typeface="Arial"/>
                <a:cs typeface="Arial"/>
              </a:rPr>
              <a:t>base</a:t>
            </a:r>
            <a:r>
              <a:rPr sz="1588" spc="-26" dirty="0">
                <a:solidFill>
                  <a:srgbClr val="002060"/>
                </a:solidFill>
                <a:latin typeface="Arial"/>
                <a:cs typeface="Arial"/>
              </a:rPr>
              <a:t> </a:t>
            </a:r>
            <a:r>
              <a:rPr sz="1588" spc="-9" dirty="0">
                <a:solidFill>
                  <a:srgbClr val="002060"/>
                </a:solidFill>
                <a:latin typeface="Arial"/>
                <a:cs typeface="Arial"/>
              </a:rPr>
              <a:t>version</a:t>
            </a:r>
            <a:r>
              <a:rPr sz="1588" spc="-26" dirty="0">
                <a:solidFill>
                  <a:srgbClr val="002060"/>
                </a:solidFill>
                <a:latin typeface="Arial"/>
                <a:cs typeface="Arial"/>
              </a:rPr>
              <a:t> </a:t>
            </a:r>
            <a:r>
              <a:rPr sz="1588" spc="-9" dirty="0">
                <a:solidFill>
                  <a:srgbClr val="002060"/>
                </a:solidFill>
                <a:latin typeface="Arial"/>
                <a:cs typeface="Arial"/>
              </a:rPr>
              <a:t>of</a:t>
            </a:r>
            <a:r>
              <a:rPr sz="1588" spc="-22" dirty="0">
                <a:solidFill>
                  <a:srgbClr val="002060"/>
                </a:solidFill>
                <a:latin typeface="Arial"/>
                <a:cs typeface="Arial"/>
              </a:rPr>
              <a:t> </a:t>
            </a:r>
            <a:r>
              <a:rPr sz="1588" spc="-9" dirty="0">
                <a:solidFill>
                  <a:srgbClr val="002060"/>
                </a:solidFill>
                <a:latin typeface="Arial"/>
                <a:cs typeface="Arial"/>
              </a:rPr>
              <a:t>the</a:t>
            </a:r>
            <a:r>
              <a:rPr sz="1588" spc="-26" dirty="0">
                <a:solidFill>
                  <a:srgbClr val="002060"/>
                </a:solidFill>
                <a:latin typeface="Arial"/>
                <a:cs typeface="Arial"/>
              </a:rPr>
              <a:t> </a:t>
            </a:r>
            <a:r>
              <a:rPr sz="1588" spc="-18" dirty="0">
                <a:solidFill>
                  <a:srgbClr val="002060"/>
                </a:solidFill>
                <a:latin typeface="Arial"/>
                <a:cs typeface="Arial"/>
              </a:rPr>
              <a:t>BERT</a:t>
            </a:r>
            <a:r>
              <a:rPr sz="1588" spc="-53" dirty="0">
                <a:solidFill>
                  <a:srgbClr val="002060"/>
                </a:solidFill>
                <a:latin typeface="Arial"/>
                <a:cs typeface="Arial"/>
              </a:rPr>
              <a:t> </a:t>
            </a:r>
            <a:r>
              <a:rPr sz="1588" spc="-13" dirty="0">
                <a:solidFill>
                  <a:srgbClr val="002060"/>
                </a:solidFill>
                <a:latin typeface="Arial"/>
                <a:cs typeface="Arial"/>
              </a:rPr>
              <a:t>network</a:t>
            </a:r>
            <a:endParaRPr sz="1588">
              <a:latin typeface="Arial"/>
              <a:cs typeface="Arial"/>
            </a:endParaRPr>
          </a:p>
          <a:p>
            <a:pPr>
              <a:spcBef>
                <a:spcPts val="35"/>
              </a:spcBef>
            </a:pPr>
            <a:endParaRPr sz="1544">
              <a:latin typeface="Arial"/>
              <a:cs typeface="Arial"/>
            </a:endParaRPr>
          </a:p>
          <a:p>
            <a:pPr marL="66118" marR="284645">
              <a:lnSpc>
                <a:spcPct val="99400"/>
              </a:lnSpc>
            </a:pPr>
            <a:r>
              <a:rPr sz="1588" spc="-4" dirty="0">
                <a:solidFill>
                  <a:srgbClr val="008631"/>
                </a:solidFill>
                <a:latin typeface="Arial"/>
                <a:cs typeface="Arial"/>
              </a:rPr>
              <a:t>It is </a:t>
            </a:r>
            <a:r>
              <a:rPr sz="1588" spc="-13" dirty="0">
                <a:solidFill>
                  <a:srgbClr val="008631"/>
                </a:solidFill>
                <a:latin typeface="Arial"/>
                <a:cs typeface="Arial"/>
              </a:rPr>
              <a:t>composed </a:t>
            </a:r>
            <a:r>
              <a:rPr sz="1588" spc="-9" dirty="0">
                <a:solidFill>
                  <a:srgbClr val="008631"/>
                </a:solidFill>
                <a:latin typeface="Arial"/>
                <a:cs typeface="Arial"/>
              </a:rPr>
              <a:t>of 12 successive </a:t>
            </a:r>
            <a:r>
              <a:rPr sz="1588" spc="-4" dirty="0">
                <a:solidFill>
                  <a:srgbClr val="008631"/>
                </a:solidFill>
                <a:latin typeface="Arial"/>
                <a:cs typeface="Arial"/>
              </a:rPr>
              <a:t> </a:t>
            </a:r>
            <a:r>
              <a:rPr sz="1588" spc="-13" dirty="0">
                <a:solidFill>
                  <a:srgbClr val="008631"/>
                </a:solidFill>
                <a:latin typeface="Arial"/>
                <a:cs typeface="Arial"/>
              </a:rPr>
              <a:t>transformer </a:t>
            </a:r>
            <a:r>
              <a:rPr sz="1588" spc="-9" dirty="0">
                <a:solidFill>
                  <a:srgbClr val="008631"/>
                </a:solidFill>
                <a:latin typeface="Arial"/>
                <a:cs typeface="Arial"/>
              </a:rPr>
              <a:t>layers, each having 12 </a:t>
            </a:r>
            <a:r>
              <a:rPr sz="1588" spc="-432" dirty="0">
                <a:solidFill>
                  <a:srgbClr val="008631"/>
                </a:solidFill>
                <a:latin typeface="Arial"/>
                <a:cs typeface="Arial"/>
              </a:rPr>
              <a:t> </a:t>
            </a:r>
            <a:r>
              <a:rPr sz="1588" spc="-13" dirty="0">
                <a:solidFill>
                  <a:srgbClr val="008631"/>
                </a:solidFill>
                <a:latin typeface="Arial"/>
                <a:cs typeface="Arial"/>
              </a:rPr>
              <a:t>attention</a:t>
            </a:r>
            <a:r>
              <a:rPr sz="1588" spc="-22" dirty="0">
                <a:solidFill>
                  <a:srgbClr val="008631"/>
                </a:solidFill>
                <a:latin typeface="Arial"/>
                <a:cs typeface="Arial"/>
              </a:rPr>
              <a:t> </a:t>
            </a:r>
            <a:r>
              <a:rPr sz="1588" spc="-13" dirty="0">
                <a:solidFill>
                  <a:srgbClr val="008631"/>
                </a:solidFill>
                <a:latin typeface="Arial"/>
                <a:cs typeface="Arial"/>
              </a:rPr>
              <a:t>heads</a:t>
            </a:r>
            <a:endParaRPr sz="1588">
              <a:latin typeface="Arial"/>
              <a:cs typeface="Arial"/>
            </a:endParaRPr>
          </a:p>
          <a:p>
            <a:pPr>
              <a:spcBef>
                <a:spcPts val="35"/>
              </a:spcBef>
            </a:pPr>
            <a:endParaRPr sz="1500">
              <a:latin typeface="Arial"/>
              <a:cs typeface="Arial"/>
            </a:endParaRPr>
          </a:p>
          <a:p>
            <a:pPr marL="11206" marR="419683">
              <a:lnSpc>
                <a:spcPct val="102200"/>
              </a:lnSpc>
            </a:pPr>
            <a:r>
              <a:rPr sz="1588" spc="-9" dirty="0">
                <a:solidFill>
                  <a:srgbClr val="008631"/>
                </a:solidFill>
                <a:latin typeface="Arial"/>
                <a:cs typeface="Arial"/>
              </a:rPr>
              <a:t>The total </a:t>
            </a:r>
            <a:r>
              <a:rPr sz="1588" spc="-13" dirty="0">
                <a:solidFill>
                  <a:srgbClr val="008631"/>
                </a:solidFill>
                <a:latin typeface="Arial"/>
                <a:cs typeface="Arial"/>
              </a:rPr>
              <a:t>number </a:t>
            </a:r>
            <a:r>
              <a:rPr sz="1588" spc="-9" dirty="0">
                <a:solidFill>
                  <a:srgbClr val="008631"/>
                </a:solidFill>
                <a:latin typeface="Arial"/>
                <a:cs typeface="Arial"/>
              </a:rPr>
              <a:t>of </a:t>
            </a:r>
            <a:r>
              <a:rPr sz="1588" spc="-13" dirty="0">
                <a:solidFill>
                  <a:srgbClr val="008631"/>
                </a:solidFill>
                <a:latin typeface="Arial"/>
                <a:cs typeface="Arial"/>
              </a:rPr>
              <a:t>parameters </a:t>
            </a:r>
            <a:r>
              <a:rPr sz="1588" spc="-4" dirty="0">
                <a:solidFill>
                  <a:srgbClr val="008631"/>
                </a:solidFill>
                <a:latin typeface="Arial"/>
                <a:cs typeface="Arial"/>
              </a:rPr>
              <a:t>is </a:t>
            </a:r>
            <a:r>
              <a:rPr sz="1588" spc="-432" dirty="0">
                <a:solidFill>
                  <a:srgbClr val="008631"/>
                </a:solidFill>
                <a:latin typeface="Arial"/>
                <a:cs typeface="Arial"/>
              </a:rPr>
              <a:t> </a:t>
            </a:r>
            <a:r>
              <a:rPr sz="1588" spc="-49" dirty="0">
                <a:solidFill>
                  <a:srgbClr val="008631"/>
                </a:solidFill>
                <a:latin typeface="Arial"/>
                <a:cs typeface="Arial"/>
              </a:rPr>
              <a:t>110</a:t>
            </a:r>
            <a:r>
              <a:rPr sz="1588" spc="-22" dirty="0">
                <a:solidFill>
                  <a:srgbClr val="008631"/>
                </a:solidFill>
                <a:latin typeface="Arial"/>
                <a:cs typeface="Arial"/>
              </a:rPr>
              <a:t> </a:t>
            </a:r>
            <a:r>
              <a:rPr sz="1588" spc="-9" dirty="0">
                <a:solidFill>
                  <a:srgbClr val="008631"/>
                </a:solidFill>
                <a:latin typeface="Arial"/>
                <a:cs typeface="Arial"/>
              </a:rPr>
              <a:t>million.</a:t>
            </a:r>
            <a:endParaRPr sz="1588">
              <a:latin typeface="Arial"/>
              <a:cs typeface="Arial"/>
            </a:endParaRPr>
          </a:p>
        </p:txBody>
      </p:sp>
      <p:sp>
        <p:nvSpPr>
          <p:cNvPr id="10" name="object 10"/>
          <p:cNvSpPr txBox="1"/>
          <p:nvPr/>
        </p:nvSpPr>
        <p:spPr>
          <a:xfrm>
            <a:off x="784262" y="6081208"/>
            <a:ext cx="3681693" cy="190852"/>
          </a:xfrm>
          <a:prstGeom prst="rect">
            <a:avLst/>
          </a:prstGeom>
        </p:spPr>
        <p:txBody>
          <a:bodyPr vert="horz" wrap="square" lIns="0" tIns="11206" rIns="0" bIns="0" rtlCol="0">
            <a:spAutoFit/>
          </a:bodyPr>
          <a:lstStyle/>
          <a:p>
            <a:pPr marL="11206">
              <a:lnSpc>
                <a:spcPts val="719"/>
              </a:lnSpc>
              <a:spcBef>
                <a:spcPts val="88"/>
              </a:spcBef>
            </a:pPr>
            <a:r>
              <a:rPr sz="618" u="sng" spc="-9" dirty="0">
                <a:solidFill>
                  <a:srgbClr val="009999"/>
                </a:solidFill>
                <a:uFill>
                  <a:solidFill>
                    <a:srgbClr val="009999"/>
                  </a:solidFill>
                </a:uFill>
                <a:latin typeface="Arial"/>
                <a:cs typeface="Arial"/>
              </a:rPr>
              <a:t>https://peltarion.com/knowledge-center/documentation/modeling-view/build-an-ai-model</a:t>
            </a:r>
            <a:r>
              <a:rPr sz="618" spc="-9" dirty="0">
                <a:solidFill>
                  <a:srgbClr val="009999"/>
                </a:solidFill>
                <a:latin typeface="Arial"/>
                <a:cs typeface="Arial"/>
              </a:rPr>
              <a:t>/</a:t>
            </a:r>
            <a:endParaRPr sz="618">
              <a:latin typeface="Arial"/>
              <a:cs typeface="Arial"/>
            </a:endParaRPr>
          </a:p>
          <a:p>
            <a:pPr marL="11206">
              <a:lnSpc>
                <a:spcPts val="719"/>
              </a:lnSpc>
            </a:pPr>
            <a:r>
              <a:rPr sz="618" spc="-9" dirty="0">
                <a:latin typeface="Arial"/>
                <a:cs typeface="Arial"/>
              </a:rPr>
              <a:t>blocks/bert-encoder?fbclid=IwAR2rt4ObbHCMvuGsfrNNOnotfW_Dfc-5y3QorqW1nQUbw4XzuwjjCbnQDy0</a:t>
            </a:r>
            <a:endParaRPr sz="618">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1748118" y="306876"/>
            <a:ext cx="5916706" cy="434509"/>
          </a:xfrm>
        </p:spPr>
        <p:txBody>
          <a:bodyPr/>
          <a:lstStyle/>
          <a:p>
            <a:r>
              <a:rPr lang="en-US" sz="2824" dirty="0"/>
              <a:t>The BERT Zoo from </a:t>
            </a:r>
            <a:r>
              <a:rPr lang="en-US" sz="2824" dirty="0">
                <a:hlinkClick r:id="rId2"/>
              </a:rPr>
              <a:t>huggingface</a:t>
            </a:r>
            <a:endParaRPr lang="en-US" sz="2824" dirty="0"/>
          </a:p>
        </p:txBody>
      </p:sp>
      <p:sp>
        <p:nvSpPr>
          <p:cNvPr id="3" name="TextBox 2">
            <a:extLst>
              <a:ext uri="{FF2B5EF4-FFF2-40B4-BE49-F238E27FC236}">
                <a16:creationId xmlns:a16="http://schemas.microsoft.com/office/drawing/2014/main" id="{2DCE5EB4-0383-DD4A-8D15-781FF4B1472F}"/>
              </a:ext>
            </a:extLst>
          </p:cNvPr>
          <p:cNvSpPr txBox="1"/>
          <p:nvPr/>
        </p:nvSpPr>
        <p:spPr>
          <a:xfrm>
            <a:off x="1910456" y="6051177"/>
            <a:ext cx="5476179" cy="418256"/>
          </a:xfrm>
          <a:prstGeom prst="rect">
            <a:avLst/>
          </a:prstGeom>
          <a:noFill/>
        </p:spPr>
        <p:txBody>
          <a:bodyPr wrap="none" rtlCol="0">
            <a:spAutoFit/>
          </a:bodyPr>
          <a:lstStyle/>
          <a:p>
            <a:r>
              <a:rPr lang="en-US" sz="2118" dirty="0"/>
              <a:t>https://</a:t>
            </a:r>
            <a:r>
              <a:rPr lang="en-US" sz="2118" dirty="0" err="1"/>
              <a:t>github.com</a:t>
            </a:r>
            <a:r>
              <a:rPr lang="en-US" sz="2118" dirty="0"/>
              <a:t>/</a:t>
            </a:r>
            <a:r>
              <a:rPr lang="en-US" sz="2118" dirty="0" err="1"/>
              <a:t>huggingface</a:t>
            </a:r>
            <a:r>
              <a:rPr lang="en-US" sz="2118" dirty="0"/>
              <a:t>/transformers</a:t>
            </a:r>
          </a:p>
        </p:txBody>
      </p:sp>
      <p:pic>
        <p:nvPicPr>
          <p:cNvPr id="6" name="Picture 5">
            <a:extLst>
              <a:ext uri="{FF2B5EF4-FFF2-40B4-BE49-F238E27FC236}">
                <a16:creationId xmlns:a16="http://schemas.microsoft.com/office/drawing/2014/main" id="{4417B478-B297-C946-8D6D-EA2D4AC7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765" y="941622"/>
            <a:ext cx="6499412" cy="3742765"/>
          </a:xfrm>
          <a:prstGeom prst="rect">
            <a:avLst/>
          </a:prstGeom>
        </p:spPr>
      </p:pic>
      <p:sp>
        <p:nvSpPr>
          <p:cNvPr id="7" name="TextBox 6">
            <a:extLst>
              <a:ext uri="{FF2B5EF4-FFF2-40B4-BE49-F238E27FC236}">
                <a16:creationId xmlns:a16="http://schemas.microsoft.com/office/drawing/2014/main" id="{DEAEE1D8-EB7A-CA43-982A-A59A891FB8F2}"/>
              </a:ext>
            </a:extLst>
          </p:cNvPr>
          <p:cNvSpPr txBox="1"/>
          <p:nvPr/>
        </p:nvSpPr>
        <p:spPr>
          <a:xfrm>
            <a:off x="167651" y="4884625"/>
            <a:ext cx="9759338" cy="581249"/>
          </a:xfrm>
          <a:prstGeom prst="rect">
            <a:avLst/>
          </a:prstGeom>
          <a:noFill/>
        </p:spPr>
        <p:txBody>
          <a:bodyPr wrap="none" rtlCol="0">
            <a:spAutoFit/>
          </a:bodyPr>
          <a:lstStyle/>
          <a:p>
            <a:r>
              <a:rPr lang="en-US" sz="3177" dirty="0">
                <a:hlinkClick r:id="rId4"/>
              </a:rPr>
              <a:t>25K Transformers at huggingface with 190 supported</a:t>
            </a:r>
            <a:endParaRPr lang="en-US" sz="3177" dirty="0"/>
          </a:p>
        </p:txBody>
      </p:sp>
    </p:spTree>
    <p:extLst>
      <p:ext uri="{BB962C8B-B14F-4D97-AF65-F5344CB8AC3E}">
        <p14:creationId xmlns:p14="http://schemas.microsoft.com/office/powerpoint/2010/main" val="1628411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2622176" y="201706"/>
            <a:ext cx="4235824" cy="434509"/>
          </a:xfrm>
        </p:spPr>
        <p:txBody>
          <a:bodyPr/>
          <a:lstStyle/>
          <a:p>
            <a:r>
              <a:rPr lang="en-US" sz="2824" dirty="0"/>
              <a:t>The BERT Zoo</a:t>
            </a:r>
          </a:p>
        </p:txBody>
      </p:sp>
      <p:pic>
        <p:nvPicPr>
          <p:cNvPr id="5" name="Picture 4">
            <a:extLst>
              <a:ext uri="{FF2B5EF4-FFF2-40B4-BE49-F238E27FC236}">
                <a16:creationId xmlns:a16="http://schemas.microsoft.com/office/drawing/2014/main" id="{4E7810DF-BF64-CF4D-B801-BE620B168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8" y="642662"/>
            <a:ext cx="7282209" cy="5960467"/>
          </a:xfrm>
          <a:prstGeom prst="rect">
            <a:avLst/>
          </a:prstGeom>
        </p:spPr>
      </p:pic>
    </p:spTree>
    <p:extLst>
      <p:ext uri="{BB962C8B-B14F-4D97-AF65-F5344CB8AC3E}">
        <p14:creationId xmlns:p14="http://schemas.microsoft.com/office/powerpoint/2010/main" val="3242950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2400"/>
            <a:ext cx="8229600" cy="692497"/>
          </a:xfrm>
          <a:prstGeom prst="rect">
            <a:avLst/>
          </a:prstGeom>
        </p:spPr>
        <p:txBody>
          <a:bodyPr vert="horz" wrap="square" lIns="0" tIns="15240" rIns="0" bIns="0" numCol="1" rtlCol="0" anchor="ctr" anchorCtr="0" compatLnSpc="1">
            <a:prstTxWarp prst="textNoShape">
              <a:avLst/>
            </a:prstTxWarp>
            <a:spAutoFit/>
          </a:bodyPr>
          <a:lstStyle/>
          <a:p>
            <a:pPr marL="12700">
              <a:spcBef>
                <a:spcPts val="120"/>
              </a:spcBef>
            </a:pPr>
            <a:r>
              <a:rPr dirty="0"/>
              <a:t>Timeline</a:t>
            </a:r>
            <a:r>
              <a:rPr spc="-70" dirty="0"/>
              <a:t> </a:t>
            </a:r>
            <a:r>
              <a:rPr dirty="0"/>
              <a:t>of</a:t>
            </a:r>
            <a:r>
              <a:rPr spc="-65" dirty="0"/>
              <a:t> </a:t>
            </a:r>
            <a:r>
              <a:rPr spc="-20" dirty="0"/>
              <a:t>LLMs</a:t>
            </a:r>
          </a:p>
        </p:txBody>
      </p:sp>
      <p:pic>
        <p:nvPicPr>
          <p:cNvPr id="3" name="object 3"/>
          <p:cNvPicPr/>
          <p:nvPr/>
        </p:nvPicPr>
        <p:blipFill>
          <a:blip r:embed="rId2" cstate="print"/>
          <a:stretch>
            <a:fillRect/>
          </a:stretch>
        </p:blipFill>
        <p:spPr>
          <a:xfrm>
            <a:off x="457200" y="1116724"/>
            <a:ext cx="8001000" cy="4624551"/>
          </a:xfrm>
          <a:prstGeom prst="rect">
            <a:avLst/>
          </a:prstGeom>
        </p:spPr>
      </p:pic>
      <p:sp>
        <p:nvSpPr>
          <p:cNvPr id="4" name="object 4"/>
          <p:cNvSpPr txBox="1"/>
          <p:nvPr/>
        </p:nvSpPr>
        <p:spPr>
          <a:xfrm>
            <a:off x="5105400" y="6377151"/>
            <a:ext cx="3284854" cy="228268"/>
          </a:xfrm>
          <a:prstGeom prst="rect">
            <a:avLst/>
          </a:prstGeom>
        </p:spPr>
        <p:txBody>
          <a:bodyPr vert="horz" wrap="square" lIns="0" tIns="12700" rIns="0" bIns="0" rtlCol="0">
            <a:spAutoFit/>
          </a:bodyPr>
          <a:lstStyle/>
          <a:p>
            <a:pPr marL="12700">
              <a:spcBef>
                <a:spcPts val="100"/>
              </a:spcBef>
            </a:pPr>
            <a:r>
              <a:rPr sz="1400" u="heavy" spc="-10" dirty="0">
                <a:solidFill>
                  <a:srgbClr val="0097A7"/>
                </a:solidFill>
                <a:uFill>
                  <a:solidFill>
                    <a:srgbClr val="0097A7"/>
                  </a:solidFill>
                </a:uFill>
                <a:latin typeface="Arial"/>
                <a:cs typeface="Arial"/>
                <a:hlinkClick r:id="rId3"/>
              </a:rPr>
              <a:t>https://github.com/RUCAIBox/LLMSurvey</a:t>
            </a:r>
            <a:endParaRPr sz="1400" dirty="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p:txBody>
          <a:bodyPr/>
          <a:lstStyle/>
          <a:p>
            <a:r>
              <a:rPr lang="en-US" dirty="0">
                <a:solidFill>
                  <a:srgbClr val="FF0000"/>
                </a:solidFill>
              </a:rPr>
              <a:t>GPT-3 Training Data</a:t>
            </a:r>
          </a:p>
        </p:txBody>
      </p:sp>
      <p:pic>
        <p:nvPicPr>
          <p:cNvPr id="5" name="Picture 4">
            <a:extLst>
              <a:ext uri="{FF2B5EF4-FFF2-40B4-BE49-F238E27FC236}">
                <a16:creationId xmlns:a16="http://schemas.microsoft.com/office/drawing/2014/main" id="{E4B7587B-0D83-FD4F-9ECF-D2D513DF3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12" y="1696626"/>
            <a:ext cx="8192581" cy="3994897"/>
          </a:xfrm>
          <a:prstGeom prst="rect">
            <a:avLst/>
          </a:prstGeom>
        </p:spPr>
      </p:pic>
      <p:sp>
        <p:nvSpPr>
          <p:cNvPr id="3" name="TextBox 2">
            <a:extLst>
              <a:ext uri="{FF2B5EF4-FFF2-40B4-BE49-F238E27FC236}">
                <a16:creationId xmlns:a16="http://schemas.microsoft.com/office/drawing/2014/main" id="{DF4E233E-BBD8-B780-0604-72BDBC9AE9A1}"/>
              </a:ext>
            </a:extLst>
          </p:cNvPr>
          <p:cNvSpPr txBox="1"/>
          <p:nvPr/>
        </p:nvSpPr>
        <p:spPr>
          <a:xfrm>
            <a:off x="1447800" y="6248400"/>
            <a:ext cx="6115649" cy="338554"/>
          </a:xfrm>
          <a:prstGeom prst="rect">
            <a:avLst/>
          </a:prstGeom>
          <a:noFill/>
        </p:spPr>
        <p:txBody>
          <a:bodyPr wrap="none" rtlCol="0">
            <a:spAutoFit/>
          </a:bodyPr>
          <a:lstStyle/>
          <a:p>
            <a:r>
              <a:rPr lang="en-US" dirty="0"/>
              <a:t>https://</a:t>
            </a:r>
            <a:r>
              <a:rPr lang="en-US" dirty="0" err="1"/>
              <a:t>www.kdnuggets.com</a:t>
            </a:r>
            <a:r>
              <a:rPr lang="en-US" dirty="0"/>
              <a:t>/2020/06/gpt-3-deep-learning-nlp.html</a:t>
            </a:r>
          </a:p>
        </p:txBody>
      </p:sp>
    </p:spTree>
    <p:extLst>
      <p:ext uri="{BB962C8B-B14F-4D97-AF65-F5344CB8AC3E}">
        <p14:creationId xmlns:p14="http://schemas.microsoft.com/office/powerpoint/2010/main" val="3236947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a:xfrm>
            <a:off x="2865410" y="470648"/>
            <a:ext cx="3413180" cy="1194897"/>
          </a:xfrm>
        </p:spPr>
        <p:txBody>
          <a:bodyPr/>
          <a:lstStyle/>
          <a:p>
            <a:r>
              <a:rPr lang="en-US" dirty="0">
                <a:solidFill>
                  <a:srgbClr val="FF0000"/>
                </a:solidFill>
              </a:rPr>
              <a:t>GPT-3 Models</a:t>
            </a:r>
          </a:p>
        </p:txBody>
      </p:sp>
      <p:pic>
        <p:nvPicPr>
          <p:cNvPr id="4" name="Picture 3">
            <a:extLst>
              <a:ext uri="{FF2B5EF4-FFF2-40B4-BE49-F238E27FC236}">
                <a16:creationId xmlns:a16="http://schemas.microsoft.com/office/drawing/2014/main" id="{461568FC-4C49-9947-8BC1-12A764A73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1546412"/>
            <a:ext cx="8875059" cy="2954622"/>
          </a:xfrm>
          <a:prstGeom prst="rect">
            <a:avLst/>
          </a:prstGeom>
        </p:spPr>
      </p:pic>
      <p:sp>
        <p:nvSpPr>
          <p:cNvPr id="6" name="TextBox 5">
            <a:extLst>
              <a:ext uri="{FF2B5EF4-FFF2-40B4-BE49-F238E27FC236}">
                <a16:creationId xmlns:a16="http://schemas.microsoft.com/office/drawing/2014/main" id="{568C2018-8618-0E44-A47F-5B606BC0D2F6}"/>
              </a:ext>
            </a:extLst>
          </p:cNvPr>
          <p:cNvSpPr txBox="1"/>
          <p:nvPr/>
        </p:nvSpPr>
        <p:spPr>
          <a:xfrm>
            <a:off x="1411942" y="5782236"/>
            <a:ext cx="6609117" cy="309637"/>
          </a:xfrm>
          <a:prstGeom prst="rect">
            <a:avLst/>
          </a:prstGeom>
          <a:noFill/>
        </p:spPr>
        <p:txBody>
          <a:bodyPr wrap="none" rtlCol="0">
            <a:spAutoFit/>
          </a:bodyPr>
          <a:lstStyle/>
          <a:p>
            <a:r>
              <a:rPr lang="en-US" sz="1412" dirty="0"/>
              <a:t>https://</a:t>
            </a:r>
            <a:r>
              <a:rPr lang="en-US" sz="1412" dirty="0" err="1"/>
              <a:t>www.springboard.com</a:t>
            </a:r>
            <a:r>
              <a:rPr lang="en-US" sz="1412" dirty="0"/>
              <a:t>/blog/data-science/machine-learning-gpt-3-open-ai/</a:t>
            </a:r>
          </a:p>
        </p:txBody>
      </p:sp>
      <p:sp>
        <p:nvSpPr>
          <p:cNvPr id="7" name="TextBox 6">
            <a:extLst>
              <a:ext uri="{FF2B5EF4-FFF2-40B4-BE49-F238E27FC236}">
                <a16:creationId xmlns:a16="http://schemas.microsoft.com/office/drawing/2014/main" id="{2CC3C168-69F4-FE49-83AA-0453EE87FC90}"/>
              </a:ext>
            </a:extLst>
          </p:cNvPr>
          <p:cNvSpPr txBox="1"/>
          <p:nvPr/>
        </p:nvSpPr>
        <p:spPr>
          <a:xfrm>
            <a:off x="2420471" y="5148648"/>
            <a:ext cx="4629794" cy="400110"/>
          </a:xfrm>
          <a:prstGeom prst="rect">
            <a:avLst/>
          </a:prstGeom>
          <a:noFill/>
        </p:spPr>
        <p:txBody>
          <a:bodyPr wrap="none" rtlCol="0">
            <a:spAutoFit/>
          </a:bodyPr>
          <a:lstStyle/>
          <a:p>
            <a:r>
              <a:rPr lang="en-US" sz="2000" dirty="0"/>
              <a:t>$12 million cost for a single training run</a:t>
            </a:r>
          </a:p>
        </p:txBody>
      </p:sp>
    </p:spTree>
    <p:extLst>
      <p:ext uri="{BB962C8B-B14F-4D97-AF65-F5344CB8AC3E}">
        <p14:creationId xmlns:p14="http://schemas.microsoft.com/office/powerpoint/2010/main" val="337537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A3B9-B633-E816-C047-AA2AF981927A}"/>
              </a:ext>
            </a:extLst>
          </p:cNvPr>
          <p:cNvSpPr>
            <a:spLocks noGrp="1"/>
          </p:cNvSpPr>
          <p:nvPr>
            <p:ph type="title"/>
          </p:nvPr>
        </p:nvSpPr>
        <p:spPr>
          <a:xfrm>
            <a:off x="76200" y="-147737"/>
            <a:ext cx="8229600" cy="1143000"/>
          </a:xfrm>
        </p:spPr>
        <p:txBody>
          <a:bodyPr/>
          <a:lstStyle/>
          <a:p>
            <a:r>
              <a:rPr lang="en-US" dirty="0">
                <a:solidFill>
                  <a:srgbClr val="FF0000"/>
                </a:solidFill>
              </a:rPr>
              <a:t>Some Gen-AI Categories</a:t>
            </a:r>
          </a:p>
        </p:txBody>
      </p:sp>
      <p:sp>
        <p:nvSpPr>
          <p:cNvPr id="5" name="TextBox 4">
            <a:extLst>
              <a:ext uri="{FF2B5EF4-FFF2-40B4-BE49-F238E27FC236}">
                <a16:creationId xmlns:a16="http://schemas.microsoft.com/office/drawing/2014/main" id="{46F10472-C429-73DC-E0FF-CD285CFCD854}"/>
              </a:ext>
            </a:extLst>
          </p:cNvPr>
          <p:cNvSpPr txBox="1"/>
          <p:nvPr/>
        </p:nvSpPr>
        <p:spPr>
          <a:xfrm>
            <a:off x="457200" y="685800"/>
            <a:ext cx="6629400" cy="6494085"/>
          </a:xfrm>
          <a:prstGeom prst="rect">
            <a:avLst/>
          </a:prstGeom>
          <a:noFill/>
        </p:spPr>
        <p:txBody>
          <a:bodyPr wrap="square">
            <a:spAutoFit/>
          </a:bodyPr>
          <a:lstStyle/>
          <a:p>
            <a:pPr marL="285750" indent="-285750">
              <a:buFont typeface="Arial" panose="020B0604020202020204" pitchFamily="34" charset="0"/>
              <a:buChar char="•"/>
            </a:pPr>
            <a:r>
              <a:rPr lang="en-US" sz="1800" dirty="0"/>
              <a:t>Text: Summarizing or automating content.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Images: Generating images.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Audio: Summarizing, generating or converting text in audio</a:t>
            </a:r>
          </a:p>
          <a:p>
            <a:r>
              <a:rPr lang="en-US" sz="1800" dirty="0"/>
              <a:t> </a:t>
            </a:r>
          </a:p>
          <a:p>
            <a:pPr marL="285750" indent="-285750">
              <a:buFont typeface="Arial" panose="020B0604020202020204" pitchFamily="34" charset="0"/>
              <a:buChar char="•"/>
            </a:pPr>
            <a:r>
              <a:rPr lang="en-US" sz="1800" dirty="0"/>
              <a:t>Video: Generating or editing videos.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Code: Generating code.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Chatbots: Automating customer service and more</a:t>
            </a:r>
          </a:p>
          <a:p>
            <a:r>
              <a:rPr lang="en-US" sz="1800" dirty="0"/>
              <a:t>. </a:t>
            </a:r>
          </a:p>
          <a:p>
            <a:pPr marL="285750" indent="-285750">
              <a:buFont typeface="Arial" panose="020B0604020202020204" pitchFamily="34" charset="0"/>
              <a:buChar char="•"/>
            </a:pPr>
            <a:r>
              <a:rPr lang="en-US" sz="1800" dirty="0"/>
              <a:t>ML platforms: Applications / ML platforms.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Search: AI-powered insights.</a:t>
            </a:r>
          </a:p>
          <a:p>
            <a:r>
              <a:rPr lang="en-US" sz="1800" dirty="0"/>
              <a:t> </a:t>
            </a:r>
          </a:p>
          <a:p>
            <a:pPr marL="285750" indent="-285750">
              <a:buFont typeface="Arial" panose="020B0604020202020204" pitchFamily="34" charset="0"/>
              <a:buChar char="•"/>
            </a:pPr>
            <a:r>
              <a:rPr lang="en-US" sz="1800" dirty="0"/>
              <a:t>Gaming: Gen-AI gaming studios or applications.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Data: Designing, collecting, or summarizing data.</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Multimodal: Ex text, audio and video together to generate all or some</a:t>
            </a:r>
            <a:endParaRPr lang="en-US" sz="2000" dirty="0"/>
          </a:p>
          <a:p>
            <a:r>
              <a:rPr lang="en-US" sz="2000" dirty="0"/>
              <a:t> </a:t>
            </a:r>
          </a:p>
        </p:txBody>
      </p:sp>
      <p:sp>
        <p:nvSpPr>
          <p:cNvPr id="6" name="TextBox 5">
            <a:extLst>
              <a:ext uri="{FF2B5EF4-FFF2-40B4-BE49-F238E27FC236}">
                <a16:creationId xmlns:a16="http://schemas.microsoft.com/office/drawing/2014/main" id="{073FA2E0-3FD3-0F5A-2743-B8548E16EA20}"/>
              </a:ext>
            </a:extLst>
          </p:cNvPr>
          <p:cNvSpPr txBox="1"/>
          <p:nvPr/>
        </p:nvSpPr>
        <p:spPr>
          <a:xfrm>
            <a:off x="6781800" y="3048000"/>
            <a:ext cx="1981200" cy="830997"/>
          </a:xfrm>
          <a:prstGeom prst="rect">
            <a:avLst/>
          </a:prstGeom>
          <a:noFill/>
        </p:spPr>
        <p:txBody>
          <a:bodyPr wrap="square" rtlCol="0">
            <a:spAutoFit/>
          </a:bodyPr>
          <a:lstStyle/>
          <a:p>
            <a:r>
              <a:rPr lang="en-US" sz="2400" dirty="0">
                <a:solidFill>
                  <a:srgbClr val="5849FF"/>
                </a:solidFill>
              </a:rPr>
              <a:t>Many use</a:t>
            </a:r>
          </a:p>
          <a:p>
            <a:r>
              <a:rPr lang="en-US" sz="2400" dirty="0">
                <a:solidFill>
                  <a:srgbClr val="5849FF"/>
                </a:solidFill>
              </a:rPr>
              <a:t>LLMs</a:t>
            </a:r>
            <a:endParaRPr lang="en-US" dirty="0">
              <a:solidFill>
                <a:srgbClr val="5849FF"/>
              </a:solidFill>
            </a:endParaRPr>
          </a:p>
        </p:txBody>
      </p:sp>
    </p:spTree>
    <p:extLst>
      <p:ext uri="{BB962C8B-B14F-4D97-AF65-F5344CB8AC3E}">
        <p14:creationId xmlns:p14="http://schemas.microsoft.com/office/powerpoint/2010/main" val="1887582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D1E1-3D63-DB32-9965-CE140622934E}"/>
              </a:ext>
            </a:extLst>
          </p:cNvPr>
          <p:cNvSpPr>
            <a:spLocks noGrp="1"/>
          </p:cNvSpPr>
          <p:nvPr>
            <p:ph type="title"/>
          </p:nvPr>
        </p:nvSpPr>
        <p:spPr>
          <a:xfrm>
            <a:off x="2823883" y="537883"/>
            <a:ext cx="4623416" cy="1194897"/>
          </a:xfrm>
        </p:spPr>
        <p:txBody>
          <a:bodyPr/>
          <a:lstStyle/>
          <a:p>
            <a:r>
              <a:rPr lang="en-US" dirty="0" err="1"/>
              <a:t>ChatGPT</a:t>
            </a:r>
            <a:r>
              <a:rPr lang="en-US" dirty="0"/>
              <a:t> Training</a:t>
            </a:r>
          </a:p>
        </p:txBody>
      </p:sp>
      <p:sp>
        <p:nvSpPr>
          <p:cNvPr id="3" name="Text Placeholder 2">
            <a:extLst>
              <a:ext uri="{FF2B5EF4-FFF2-40B4-BE49-F238E27FC236}">
                <a16:creationId xmlns:a16="http://schemas.microsoft.com/office/drawing/2014/main" id="{C84D4B4E-83B0-3181-FC6E-6A2C8AAB5B0B}"/>
              </a:ext>
            </a:extLst>
          </p:cNvPr>
          <p:cNvSpPr>
            <a:spLocks noGrp="1"/>
          </p:cNvSpPr>
          <p:nvPr>
            <p:ph type="body" idx="1"/>
          </p:nvPr>
        </p:nvSpPr>
        <p:spPr>
          <a:xfrm>
            <a:off x="651285" y="1471108"/>
            <a:ext cx="8358244" cy="434509"/>
          </a:xfrm>
        </p:spPr>
        <p:txBody>
          <a:bodyPr/>
          <a:lstStyle/>
          <a:p>
            <a:r>
              <a:rPr lang="en-US" dirty="0">
                <a:hlinkClick r:id="rId2"/>
              </a:rPr>
              <a:t>Training</a:t>
            </a:r>
            <a:endParaRPr lang="en-US" dirty="0"/>
          </a:p>
        </p:txBody>
      </p:sp>
    </p:spTree>
    <p:extLst>
      <p:ext uri="{BB962C8B-B14F-4D97-AF65-F5344CB8AC3E}">
        <p14:creationId xmlns:p14="http://schemas.microsoft.com/office/powerpoint/2010/main" val="4051959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BC6B-2D64-2E4F-BDDA-9D51E9059C65}"/>
              </a:ext>
            </a:extLst>
          </p:cNvPr>
          <p:cNvSpPr>
            <a:spLocks noGrp="1"/>
          </p:cNvSpPr>
          <p:nvPr>
            <p:ph type="title"/>
          </p:nvPr>
        </p:nvSpPr>
        <p:spPr>
          <a:xfrm>
            <a:off x="2353236" y="470647"/>
            <a:ext cx="4960489" cy="614082"/>
          </a:xfrm>
        </p:spPr>
        <p:txBody>
          <a:bodyPr/>
          <a:lstStyle/>
          <a:p>
            <a:r>
              <a:rPr lang="en-US" dirty="0" err="1"/>
              <a:t>OpenAI’s</a:t>
            </a:r>
            <a:r>
              <a:rPr lang="en-US" dirty="0"/>
              <a:t> GPT-3s</a:t>
            </a:r>
          </a:p>
        </p:txBody>
      </p:sp>
      <p:sp>
        <p:nvSpPr>
          <p:cNvPr id="3" name="Text Placeholder 2">
            <a:extLst>
              <a:ext uri="{FF2B5EF4-FFF2-40B4-BE49-F238E27FC236}">
                <a16:creationId xmlns:a16="http://schemas.microsoft.com/office/drawing/2014/main" id="{C0E79A8E-32DA-1745-A38D-0AA29AC2E50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C6EDD6F-7B26-9840-9CE4-6378D7B3A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30" y="1210235"/>
            <a:ext cx="8375740" cy="5042647"/>
          </a:xfrm>
          <a:prstGeom prst="rect">
            <a:avLst/>
          </a:prstGeom>
        </p:spPr>
      </p:pic>
      <p:sp>
        <p:nvSpPr>
          <p:cNvPr id="6" name="TextBox 5">
            <a:extLst>
              <a:ext uri="{FF2B5EF4-FFF2-40B4-BE49-F238E27FC236}">
                <a16:creationId xmlns:a16="http://schemas.microsoft.com/office/drawing/2014/main" id="{75861EC6-25AF-284C-A48D-DC2820D20C38}"/>
              </a:ext>
            </a:extLst>
          </p:cNvPr>
          <p:cNvSpPr txBox="1"/>
          <p:nvPr/>
        </p:nvSpPr>
        <p:spPr>
          <a:xfrm>
            <a:off x="2353236" y="6387353"/>
            <a:ext cx="3179075" cy="309637"/>
          </a:xfrm>
          <a:prstGeom prst="rect">
            <a:avLst/>
          </a:prstGeom>
          <a:noFill/>
        </p:spPr>
        <p:txBody>
          <a:bodyPr wrap="none" rtlCol="0">
            <a:spAutoFit/>
          </a:bodyPr>
          <a:lstStyle/>
          <a:p>
            <a:r>
              <a:rPr lang="en-US" sz="1412" dirty="0"/>
              <a:t>https://</a:t>
            </a:r>
            <a:r>
              <a:rPr lang="en-US" sz="1412" dirty="0" err="1"/>
              <a:t>beta.openai.com</a:t>
            </a:r>
            <a:r>
              <a:rPr lang="en-US" sz="1412" dirty="0"/>
              <a:t>/docs/engines</a:t>
            </a:r>
          </a:p>
        </p:txBody>
      </p:sp>
    </p:spTree>
    <p:extLst>
      <p:ext uri="{BB962C8B-B14F-4D97-AF65-F5344CB8AC3E}">
        <p14:creationId xmlns:p14="http://schemas.microsoft.com/office/powerpoint/2010/main" val="406859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AE59-7FF9-7445-95EC-F2EBD814334C}"/>
              </a:ext>
            </a:extLst>
          </p:cNvPr>
          <p:cNvSpPr>
            <a:spLocks noGrp="1"/>
          </p:cNvSpPr>
          <p:nvPr>
            <p:ph type="title"/>
          </p:nvPr>
        </p:nvSpPr>
        <p:spPr>
          <a:xfrm>
            <a:off x="1066800" y="76200"/>
            <a:ext cx="7391400" cy="757669"/>
          </a:xfrm>
        </p:spPr>
        <p:txBody>
          <a:bodyPr/>
          <a:lstStyle/>
          <a:p>
            <a:r>
              <a:rPr lang="en-US" dirty="0">
                <a:solidFill>
                  <a:srgbClr val="FF0000"/>
                </a:solidFill>
              </a:rPr>
              <a:t>An Open Source GPT (LLM)?</a:t>
            </a:r>
          </a:p>
        </p:txBody>
      </p:sp>
      <p:sp>
        <p:nvSpPr>
          <p:cNvPr id="3" name="Text Placeholder 2">
            <a:extLst>
              <a:ext uri="{FF2B5EF4-FFF2-40B4-BE49-F238E27FC236}">
                <a16:creationId xmlns:a16="http://schemas.microsoft.com/office/drawing/2014/main" id="{5D534580-2253-0541-AEBE-C2E7068CF2D4}"/>
              </a:ext>
            </a:extLst>
          </p:cNvPr>
          <p:cNvSpPr>
            <a:spLocks noGrp="1"/>
          </p:cNvSpPr>
          <p:nvPr>
            <p:ph type="body" idx="1"/>
          </p:nvPr>
        </p:nvSpPr>
        <p:spPr>
          <a:xfrm>
            <a:off x="685801" y="986269"/>
            <a:ext cx="8001000" cy="5871731"/>
          </a:xfrm>
        </p:spPr>
        <p:txBody>
          <a:bodyPr/>
          <a:lstStyle/>
          <a:p>
            <a:r>
              <a:rPr lang="en-US" sz="2118" dirty="0"/>
              <a:t>GPT-Neo, GPT-J, GPT-</a:t>
            </a:r>
            <a:r>
              <a:rPr lang="en-US" sz="2118" dirty="0" err="1"/>
              <a:t>NeoX</a:t>
            </a:r>
            <a:endParaRPr lang="en-US" sz="2118" dirty="0"/>
          </a:p>
          <a:p>
            <a:endParaRPr lang="en-US" sz="2118" dirty="0"/>
          </a:p>
          <a:p>
            <a:pPr marL="403433" indent="-403433">
              <a:buFont typeface="Arial" panose="020B0604020202020204" pitchFamily="34" charset="0"/>
              <a:buChar char="•"/>
            </a:pPr>
            <a:r>
              <a:rPr lang="en-US" sz="2118" dirty="0"/>
              <a:t>GPT-Neo released March 2021; GPT-J, June 2021, </a:t>
            </a:r>
            <a:r>
              <a:rPr lang="en-US" sz="2118" dirty="0" err="1"/>
              <a:t>NeoX</a:t>
            </a:r>
            <a:r>
              <a:rPr lang="en-US" sz="2118" dirty="0"/>
              <a:t>, Feb 2020    </a:t>
            </a:r>
          </a:p>
          <a:p>
            <a:pPr marL="0" indent="0">
              <a:buNone/>
            </a:pPr>
            <a:r>
              <a:rPr lang="en-US" sz="2118" dirty="0"/>
              <a:t>         -- all created by </a:t>
            </a:r>
            <a:r>
              <a:rPr lang="en-US" sz="2118" dirty="0" err="1"/>
              <a:t>EleutherAI</a:t>
            </a:r>
            <a:r>
              <a:rPr lang="en-US" sz="2118" dirty="0"/>
              <a:t> </a:t>
            </a:r>
          </a:p>
          <a:p>
            <a:pPr marL="0" indent="0">
              <a:buNone/>
            </a:pPr>
            <a:r>
              <a:rPr lang="en-US" sz="2118" dirty="0"/>
              <a:t>           (a collective of researchers  working to open source AI).</a:t>
            </a:r>
          </a:p>
          <a:p>
            <a:endParaRPr lang="en-US" sz="2118" dirty="0"/>
          </a:p>
          <a:p>
            <a:pPr marL="403433" indent="-403433">
              <a:buFont typeface="Arial" panose="020B0604020202020204" pitchFamily="34" charset="0"/>
              <a:buChar char="•"/>
            </a:pPr>
            <a:r>
              <a:rPr lang="en-US" sz="2118" dirty="0"/>
              <a:t>GPT-Neo has 3 versions: 125 million parameters, 1.3 billion parameters (equivalent to GPT-3 Babbage), and 2.7 billion parameters. </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GPT-J has 6 billion parameters. This is a direct equivalent of GPT-3 Curie.</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GPT-</a:t>
            </a:r>
            <a:r>
              <a:rPr lang="en-US" sz="2118" dirty="0" err="1"/>
              <a:t>NeoX</a:t>
            </a:r>
            <a:r>
              <a:rPr lang="en-US" sz="2118" dirty="0"/>
              <a:t> is a 20 billion parameter (smaller versions available) model trained in collaboration with </a:t>
            </a:r>
            <a:r>
              <a:rPr lang="en-US" sz="2118" dirty="0" err="1"/>
              <a:t>CoreWeave</a:t>
            </a:r>
            <a:endParaRPr lang="en-US" sz="2118" dirty="0"/>
          </a:p>
          <a:p>
            <a:endParaRPr lang="en-US" sz="2471" dirty="0"/>
          </a:p>
          <a:p>
            <a:endParaRPr lang="en-US" dirty="0"/>
          </a:p>
        </p:txBody>
      </p:sp>
      <p:sp>
        <p:nvSpPr>
          <p:cNvPr id="4" name="TextBox 3">
            <a:extLst>
              <a:ext uri="{FF2B5EF4-FFF2-40B4-BE49-F238E27FC236}">
                <a16:creationId xmlns:a16="http://schemas.microsoft.com/office/drawing/2014/main" id="{2D1A3441-4492-A822-1C0F-A7DAEF661EF2}"/>
              </a:ext>
            </a:extLst>
          </p:cNvPr>
          <p:cNvSpPr txBox="1"/>
          <p:nvPr/>
        </p:nvSpPr>
        <p:spPr>
          <a:xfrm>
            <a:off x="533400" y="6504801"/>
            <a:ext cx="7417415" cy="276999"/>
          </a:xfrm>
          <a:prstGeom prst="rect">
            <a:avLst/>
          </a:prstGeom>
          <a:noFill/>
        </p:spPr>
        <p:txBody>
          <a:bodyPr wrap="none" rtlCol="0">
            <a:spAutoFit/>
          </a:bodyPr>
          <a:lstStyle/>
          <a:p>
            <a:r>
              <a:rPr lang="en-US" sz="1200" dirty="0"/>
              <a:t>https://</a:t>
            </a:r>
            <a:r>
              <a:rPr lang="en-US" sz="1200" dirty="0" err="1"/>
              <a:t>medium.com</a:t>
            </a:r>
            <a:r>
              <a:rPr lang="en-US" sz="1200" dirty="0"/>
              <a:t>/</a:t>
            </a:r>
            <a:r>
              <a:rPr lang="en-US" sz="1200" dirty="0" err="1"/>
              <a:t>geekculture</a:t>
            </a:r>
            <a:r>
              <a:rPr lang="en-US" sz="1200" dirty="0"/>
              <a:t>/list-of-open-sourced-fine-tuned-large-language-models-llm-8d95a2e0dc76</a:t>
            </a:r>
          </a:p>
        </p:txBody>
      </p:sp>
    </p:spTree>
    <p:extLst>
      <p:ext uri="{BB962C8B-B14F-4D97-AF65-F5344CB8AC3E}">
        <p14:creationId xmlns:p14="http://schemas.microsoft.com/office/powerpoint/2010/main" val="2838120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820F-C265-CA41-9D02-65C7C7302AFF}"/>
              </a:ext>
            </a:extLst>
          </p:cNvPr>
          <p:cNvSpPr>
            <a:spLocks noGrp="1"/>
          </p:cNvSpPr>
          <p:nvPr>
            <p:ph type="title"/>
          </p:nvPr>
        </p:nvSpPr>
        <p:spPr>
          <a:xfrm>
            <a:off x="1210236" y="157585"/>
            <a:ext cx="7285372" cy="869016"/>
          </a:xfrm>
        </p:spPr>
        <p:txBody>
          <a:bodyPr/>
          <a:lstStyle/>
          <a:p>
            <a:r>
              <a:rPr lang="en-US" sz="2824" dirty="0"/>
              <a:t>Deep Learning (GPT 3) has problems answering simple Math questions</a:t>
            </a:r>
          </a:p>
        </p:txBody>
      </p:sp>
      <p:pic>
        <p:nvPicPr>
          <p:cNvPr id="5" name="Content Placeholder 4">
            <a:extLst>
              <a:ext uri="{FF2B5EF4-FFF2-40B4-BE49-F238E27FC236}">
                <a16:creationId xmlns:a16="http://schemas.microsoft.com/office/drawing/2014/main" id="{3A9808AE-649A-1D47-A1A4-12235ABA8C94}"/>
              </a:ext>
            </a:extLst>
          </p:cNvPr>
          <p:cNvPicPr>
            <a:picLocks noGrp="1" noChangeAspect="1"/>
          </p:cNvPicPr>
          <p:nvPr>
            <p:ph idx="1"/>
          </p:nvPr>
        </p:nvPicPr>
        <p:blipFill>
          <a:blip r:embed="rId2"/>
          <a:stretch>
            <a:fillRect/>
          </a:stretch>
        </p:blipFill>
        <p:spPr>
          <a:xfrm>
            <a:off x="455625" y="1344706"/>
            <a:ext cx="8005464" cy="4773705"/>
          </a:xfrm>
        </p:spPr>
      </p:pic>
      <p:sp>
        <p:nvSpPr>
          <p:cNvPr id="6" name="TextBox 5">
            <a:extLst>
              <a:ext uri="{FF2B5EF4-FFF2-40B4-BE49-F238E27FC236}">
                <a16:creationId xmlns:a16="http://schemas.microsoft.com/office/drawing/2014/main" id="{04C9C529-A5B5-F147-BE09-FA907052DA06}"/>
              </a:ext>
            </a:extLst>
          </p:cNvPr>
          <p:cNvSpPr txBox="1"/>
          <p:nvPr/>
        </p:nvSpPr>
        <p:spPr>
          <a:xfrm>
            <a:off x="1613648" y="6215667"/>
            <a:ext cx="4590039" cy="495520"/>
          </a:xfrm>
          <a:prstGeom prst="rect">
            <a:avLst/>
          </a:prstGeom>
          <a:noFill/>
        </p:spPr>
        <p:txBody>
          <a:bodyPr wrap="none" rtlCol="0">
            <a:spAutoFit/>
          </a:bodyPr>
          <a:lstStyle/>
          <a:p>
            <a:r>
              <a:rPr lang="en-US" sz="1310" dirty="0">
                <a:hlinkClick r:id="rId3"/>
              </a:rPr>
              <a:t>https://lacker.io/ai/2020/07/06/giving-gpt-3-a-turing-test.html</a:t>
            </a:r>
            <a:endParaRPr lang="en-US" sz="1310" dirty="0"/>
          </a:p>
          <a:p>
            <a:endParaRPr lang="en-US" sz="1310" dirty="0"/>
          </a:p>
        </p:txBody>
      </p:sp>
    </p:spTree>
    <p:extLst>
      <p:ext uri="{BB962C8B-B14F-4D97-AF65-F5344CB8AC3E}">
        <p14:creationId xmlns:p14="http://schemas.microsoft.com/office/powerpoint/2010/main" val="2172355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CEFD0B-F1E3-9E0F-DF9D-44965ACBD9AA}"/>
              </a:ext>
            </a:extLst>
          </p:cNvPr>
          <p:cNvPicPr>
            <a:picLocks noGrp="1" noChangeAspect="1"/>
          </p:cNvPicPr>
          <p:nvPr>
            <p:ph idx="1"/>
          </p:nvPr>
        </p:nvPicPr>
        <p:blipFill>
          <a:blip r:embed="rId2"/>
          <a:stretch>
            <a:fillRect/>
          </a:stretch>
        </p:blipFill>
        <p:spPr>
          <a:xfrm>
            <a:off x="2667000" y="280345"/>
            <a:ext cx="5257800" cy="6297309"/>
          </a:xfrm>
        </p:spPr>
      </p:pic>
      <p:sp>
        <p:nvSpPr>
          <p:cNvPr id="6" name="TextBox 5">
            <a:extLst>
              <a:ext uri="{FF2B5EF4-FFF2-40B4-BE49-F238E27FC236}">
                <a16:creationId xmlns:a16="http://schemas.microsoft.com/office/drawing/2014/main" id="{C28E19E6-9C69-07DD-3378-B2BF33AB50E7}"/>
              </a:ext>
            </a:extLst>
          </p:cNvPr>
          <p:cNvSpPr txBox="1"/>
          <p:nvPr/>
        </p:nvSpPr>
        <p:spPr>
          <a:xfrm>
            <a:off x="228600" y="2438400"/>
            <a:ext cx="2202847" cy="523220"/>
          </a:xfrm>
          <a:prstGeom prst="rect">
            <a:avLst/>
          </a:prstGeom>
          <a:noFill/>
        </p:spPr>
        <p:txBody>
          <a:bodyPr wrap="none" rtlCol="0">
            <a:spAutoFit/>
          </a:bodyPr>
          <a:lstStyle/>
          <a:p>
            <a:r>
              <a:rPr lang="en-US" sz="2800" dirty="0">
                <a:solidFill>
                  <a:srgbClr val="FF0000"/>
                </a:solidFill>
              </a:rPr>
              <a:t>Now correct!</a:t>
            </a:r>
          </a:p>
        </p:txBody>
      </p:sp>
    </p:spTree>
    <p:extLst>
      <p:ext uri="{BB962C8B-B14F-4D97-AF65-F5344CB8AC3E}">
        <p14:creationId xmlns:p14="http://schemas.microsoft.com/office/powerpoint/2010/main" val="3038500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2622177" y="403412"/>
            <a:ext cx="5042647" cy="614082"/>
          </a:xfrm>
        </p:spPr>
        <p:txBody>
          <a:bodyPr/>
          <a:lstStyle/>
          <a:p>
            <a:r>
              <a:rPr lang="en-US" dirty="0">
                <a:solidFill>
                  <a:srgbClr val="FF0000"/>
                </a:solidFill>
              </a:rPr>
              <a:t>Others - reasoning</a:t>
            </a:r>
          </a:p>
        </p:txBody>
      </p:sp>
      <p:pic>
        <p:nvPicPr>
          <p:cNvPr id="4" name="Picture 3">
            <a:extLst>
              <a:ext uri="{FF2B5EF4-FFF2-40B4-BE49-F238E27FC236}">
                <a16:creationId xmlns:a16="http://schemas.microsoft.com/office/drawing/2014/main" id="{183DB7B1-704B-1146-A599-E55CDCB82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92" y="1371600"/>
            <a:ext cx="8582216" cy="4908176"/>
          </a:xfrm>
          <a:prstGeom prst="rect">
            <a:avLst/>
          </a:prstGeom>
        </p:spPr>
      </p:pic>
    </p:spTree>
    <p:extLst>
      <p:ext uri="{BB962C8B-B14F-4D97-AF65-F5344CB8AC3E}">
        <p14:creationId xmlns:p14="http://schemas.microsoft.com/office/powerpoint/2010/main" val="170263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1079220" y="-152400"/>
            <a:ext cx="6925235" cy="1194897"/>
          </a:xfrm>
        </p:spPr>
        <p:txBody>
          <a:bodyPr/>
          <a:lstStyle/>
          <a:p>
            <a:r>
              <a:rPr lang="en-US" dirty="0"/>
              <a:t> </a:t>
            </a:r>
            <a:r>
              <a:rPr lang="en-US" dirty="0">
                <a:solidFill>
                  <a:srgbClr val="FF0000"/>
                </a:solidFill>
              </a:rPr>
              <a:t>Others – related knowledge</a:t>
            </a:r>
          </a:p>
        </p:txBody>
      </p:sp>
      <p:pic>
        <p:nvPicPr>
          <p:cNvPr id="7" name="Picture 6">
            <a:extLst>
              <a:ext uri="{FF2B5EF4-FFF2-40B4-BE49-F238E27FC236}">
                <a16:creationId xmlns:a16="http://schemas.microsoft.com/office/drawing/2014/main" id="{594B8931-E8D9-7940-9D25-423DCC15E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201" y="672353"/>
            <a:ext cx="7012579" cy="4840941"/>
          </a:xfrm>
          <a:prstGeom prst="rect">
            <a:avLst/>
          </a:prstGeom>
        </p:spPr>
      </p:pic>
    </p:spTree>
    <p:extLst>
      <p:ext uri="{BB962C8B-B14F-4D97-AF65-F5344CB8AC3E}">
        <p14:creationId xmlns:p14="http://schemas.microsoft.com/office/powerpoint/2010/main" val="26968569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7E0D-0BF0-1820-77B4-8CE063CF1BD3}"/>
              </a:ext>
            </a:extLst>
          </p:cNvPr>
          <p:cNvSpPr>
            <a:spLocks noGrp="1"/>
          </p:cNvSpPr>
          <p:nvPr>
            <p:ph type="title"/>
          </p:nvPr>
        </p:nvSpPr>
        <p:spPr/>
        <p:txBody>
          <a:bodyPr/>
          <a:lstStyle/>
          <a:p>
            <a:r>
              <a:rPr lang="en-US" dirty="0">
                <a:solidFill>
                  <a:srgbClr val="FF0000"/>
                </a:solidFill>
              </a:rPr>
              <a:t>Much Better Now</a:t>
            </a:r>
          </a:p>
        </p:txBody>
      </p:sp>
      <p:sp>
        <p:nvSpPr>
          <p:cNvPr id="3" name="Content Placeholder 2">
            <a:extLst>
              <a:ext uri="{FF2B5EF4-FFF2-40B4-BE49-F238E27FC236}">
                <a16:creationId xmlns:a16="http://schemas.microsoft.com/office/drawing/2014/main" id="{45363DB5-30CB-D93C-7698-47E77196F32C}"/>
              </a:ext>
            </a:extLst>
          </p:cNvPr>
          <p:cNvSpPr>
            <a:spLocks noGrp="1"/>
          </p:cNvSpPr>
          <p:nvPr>
            <p:ph idx="1"/>
          </p:nvPr>
        </p:nvSpPr>
        <p:spPr/>
        <p:txBody>
          <a:bodyPr/>
          <a:lstStyle/>
          <a:p>
            <a:r>
              <a:rPr lang="en-US" dirty="0"/>
              <a:t>It answers the above correctly.</a:t>
            </a:r>
          </a:p>
        </p:txBody>
      </p:sp>
    </p:spTree>
    <p:extLst>
      <p:ext uri="{BB962C8B-B14F-4D97-AF65-F5344CB8AC3E}">
        <p14:creationId xmlns:p14="http://schemas.microsoft.com/office/powerpoint/2010/main" val="2516024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10;&#10;Description automatically generated">
            <a:extLst>
              <a:ext uri="{FF2B5EF4-FFF2-40B4-BE49-F238E27FC236}">
                <a16:creationId xmlns:a16="http://schemas.microsoft.com/office/drawing/2014/main" id="{03A575D7-43B1-5AFF-8C72-431AE0326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74" y="1295400"/>
            <a:ext cx="7828651" cy="4572336"/>
          </a:xfrm>
          <a:prstGeom prst="rect">
            <a:avLst/>
          </a:prstGeom>
        </p:spPr>
      </p:pic>
      <p:sp>
        <p:nvSpPr>
          <p:cNvPr id="4" name="TextBox 3">
            <a:extLst>
              <a:ext uri="{FF2B5EF4-FFF2-40B4-BE49-F238E27FC236}">
                <a16:creationId xmlns:a16="http://schemas.microsoft.com/office/drawing/2014/main" id="{5DCAE910-7082-88EB-3346-7ECE02F6E757}"/>
              </a:ext>
            </a:extLst>
          </p:cNvPr>
          <p:cNvSpPr txBox="1"/>
          <p:nvPr/>
        </p:nvSpPr>
        <p:spPr>
          <a:xfrm>
            <a:off x="3200400" y="420170"/>
            <a:ext cx="2281202" cy="584775"/>
          </a:xfrm>
          <a:prstGeom prst="rect">
            <a:avLst/>
          </a:prstGeom>
          <a:noFill/>
        </p:spPr>
        <p:txBody>
          <a:bodyPr wrap="none" rtlCol="0">
            <a:spAutoFit/>
          </a:bodyPr>
          <a:lstStyle/>
          <a:p>
            <a:r>
              <a:rPr lang="en-US" sz="3200" dirty="0">
                <a:solidFill>
                  <a:srgbClr val="FF0000"/>
                </a:solidFill>
              </a:rPr>
              <a:t>Old Answer</a:t>
            </a:r>
          </a:p>
        </p:txBody>
      </p:sp>
    </p:spTree>
    <p:extLst>
      <p:ext uri="{BB962C8B-B14F-4D97-AF65-F5344CB8AC3E}">
        <p14:creationId xmlns:p14="http://schemas.microsoft.com/office/powerpoint/2010/main" val="3831010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7FAA-0E68-67E4-5131-23CC03565E5E}"/>
              </a:ext>
            </a:extLst>
          </p:cNvPr>
          <p:cNvSpPr>
            <a:spLocks noGrp="1"/>
          </p:cNvSpPr>
          <p:nvPr>
            <p:ph type="title"/>
          </p:nvPr>
        </p:nvSpPr>
        <p:spPr/>
        <p:txBody>
          <a:bodyPr/>
          <a:lstStyle/>
          <a:p>
            <a:r>
              <a:rPr lang="en-US" dirty="0">
                <a:solidFill>
                  <a:srgbClr val="FF0000"/>
                </a:solidFill>
              </a:rPr>
              <a:t>New Answer</a:t>
            </a:r>
          </a:p>
        </p:txBody>
      </p:sp>
      <p:sp>
        <p:nvSpPr>
          <p:cNvPr id="3" name="Content Placeholder 2">
            <a:extLst>
              <a:ext uri="{FF2B5EF4-FFF2-40B4-BE49-F238E27FC236}">
                <a16:creationId xmlns:a16="http://schemas.microsoft.com/office/drawing/2014/main" id="{B58AA215-C368-B0E8-0A09-B0ADB2005BAA}"/>
              </a:ext>
            </a:extLst>
          </p:cNvPr>
          <p:cNvSpPr>
            <a:spLocks noGrp="1"/>
          </p:cNvSpPr>
          <p:nvPr>
            <p:ph idx="1"/>
          </p:nvPr>
        </p:nvSpPr>
        <p:spPr/>
        <p:txBody>
          <a:bodyPr/>
          <a:lstStyle/>
          <a:p>
            <a:r>
              <a:rPr lang="en-US" dirty="0"/>
              <a:t>It can now does the above. However:</a:t>
            </a:r>
          </a:p>
        </p:txBody>
      </p:sp>
      <p:pic>
        <p:nvPicPr>
          <p:cNvPr id="5" name="Picture 4">
            <a:extLst>
              <a:ext uri="{FF2B5EF4-FFF2-40B4-BE49-F238E27FC236}">
                <a16:creationId xmlns:a16="http://schemas.microsoft.com/office/drawing/2014/main" id="{FAF9A7D8-6658-A559-3194-7D0C7B562F5D}"/>
              </a:ext>
            </a:extLst>
          </p:cNvPr>
          <p:cNvPicPr>
            <a:picLocks noChangeAspect="1"/>
          </p:cNvPicPr>
          <p:nvPr/>
        </p:nvPicPr>
        <p:blipFill>
          <a:blip r:embed="rId2"/>
          <a:stretch>
            <a:fillRect/>
          </a:stretch>
        </p:blipFill>
        <p:spPr>
          <a:xfrm>
            <a:off x="0" y="1219200"/>
            <a:ext cx="7772400" cy="4762037"/>
          </a:xfrm>
          <a:prstGeom prst="rect">
            <a:avLst/>
          </a:prstGeom>
        </p:spPr>
      </p:pic>
    </p:spTree>
    <p:extLst>
      <p:ext uri="{BB962C8B-B14F-4D97-AF65-F5344CB8AC3E}">
        <p14:creationId xmlns:p14="http://schemas.microsoft.com/office/powerpoint/2010/main" val="406965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19E4-E144-AFEA-6EFC-2135BAB7CA76}"/>
              </a:ext>
            </a:extLst>
          </p:cNvPr>
          <p:cNvSpPr>
            <a:spLocks noGrp="1"/>
          </p:cNvSpPr>
          <p:nvPr>
            <p:ph type="title"/>
          </p:nvPr>
        </p:nvSpPr>
        <p:spPr>
          <a:xfrm>
            <a:off x="457200" y="22698"/>
            <a:ext cx="8229600" cy="1143000"/>
          </a:xfrm>
        </p:spPr>
        <p:txBody>
          <a:bodyPr/>
          <a:lstStyle/>
          <a:p>
            <a:r>
              <a:rPr lang="en-US" dirty="0">
                <a:solidFill>
                  <a:srgbClr val="FF0000"/>
                </a:solidFill>
              </a:rPr>
              <a:t>Building Blocks - </a:t>
            </a:r>
            <a:r>
              <a:rPr lang="en-US" dirty="0" err="1">
                <a:solidFill>
                  <a:srgbClr val="FF0000"/>
                </a:solidFill>
              </a:rPr>
              <a:t>GenAI</a:t>
            </a:r>
            <a:endParaRPr lang="en-US" dirty="0">
              <a:solidFill>
                <a:srgbClr val="FF0000"/>
              </a:solidFill>
            </a:endParaRPr>
          </a:p>
        </p:txBody>
      </p:sp>
      <p:pic>
        <p:nvPicPr>
          <p:cNvPr id="5" name="Content Placeholder 4">
            <a:extLst>
              <a:ext uri="{FF2B5EF4-FFF2-40B4-BE49-F238E27FC236}">
                <a16:creationId xmlns:a16="http://schemas.microsoft.com/office/drawing/2014/main" id="{4383B364-AFF3-6775-B50A-23CDCB605231}"/>
              </a:ext>
            </a:extLst>
          </p:cNvPr>
          <p:cNvPicPr>
            <a:picLocks noGrp="1" noChangeAspect="1"/>
          </p:cNvPicPr>
          <p:nvPr>
            <p:ph idx="1"/>
          </p:nvPr>
        </p:nvPicPr>
        <p:blipFill>
          <a:blip r:embed="rId2"/>
          <a:stretch>
            <a:fillRect/>
          </a:stretch>
        </p:blipFill>
        <p:spPr>
          <a:xfrm>
            <a:off x="76012" y="1066800"/>
            <a:ext cx="8894379" cy="5334000"/>
          </a:xfrm>
        </p:spPr>
      </p:pic>
      <p:sp>
        <p:nvSpPr>
          <p:cNvPr id="6" name="TextBox 5">
            <a:extLst>
              <a:ext uri="{FF2B5EF4-FFF2-40B4-BE49-F238E27FC236}">
                <a16:creationId xmlns:a16="http://schemas.microsoft.com/office/drawing/2014/main" id="{8558408E-155E-A62E-E304-7431BADBF793}"/>
              </a:ext>
            </a:extLst>
          </p:cNvPr>
          <p:cNvSpPr txBox="1"/>
          <p:nvPr/>
        </p:nvSpPr>
        <p:spPr>
          <a:xfrm>
            <a:off x="1981200" y="6444862"/>
            <a:ext cx="5665333" cy="276999"/>
          </a:xfrm>
          <a:prstGeom prst="rect">
            <a:avLst/>
          </a:prstGeom>
          <a:noFill/>
        </p:spPr>
        <p:txBody>
          <a:bodyPr wrap="none" rtlCol="0">
            <a:spAutoFit/>
          </a:bodyPr>
          <a:lstStyle/>
          <a:p>
            <a:r>
              <a:rPr lang="en-US" sz="1200" dirty="0"/>
              <a:t>https://</a:t>
            </a:r>
            <a:r>
              <a:rPr lang="en-US" sz="1200" dirty="0" err="1"/>
              <a:t>shriftman.medium.com</a:t>
            </a:r>
            <a:r>
              <a:rPr lang="en-US" sz="1200" dirty="0"/>
              <a:t>/the-building-blocks-of-generative-ai-a75350466a2f</a:t>
            </a:r>
          </a:p>
        </p:txBody>
      </p:sp>
    </p:spTree>
    <p:extLst>
      <p:ext uri="{BB962C8B-B14F-4D97-AF65-F5344CB8AC3E}">
        <p14:creationId xmlns:p14="http://schemas.microsoft.com/office/powerpoint/2010/main" val="100220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9DB3-0E5F-1CB4-754F-88E97264A1E2}"/>
              </a:ext>
            </a:extLst>
          </p:cNvPr>
          <p:cNvSpPr>
            <a:spLocks noGrp="1"/>
          </p:cNvSpPr>
          <p:nvPr>
            <p:ph type="title"/>
          </p:nvPr>
        </p:nvSpPr>
        <p:spPr>
          <a:xfrm>
            <a:off x="1600200" y="41945"/>
            <a:ext cx="5706035" cy="1194897"/>
          </a:xfrm>
        </p:spPr>
        <p:txBody>
          <a:bodyPr/>
          <a:lstStyle/>
          <a:p>
            <a:r>
              <a:rPr lang="en-US" dirty="0">
                <a:solidFill>
                  <a:srgbClr val="FF0000"/>
                </a:solidFill>
              </a:rPr>
              <a:t>Counting</a:t>
            </a:r>
          </a:p>
        </p:txBody>
      </p:sp>
      <p:pic>
        <p:nvPicPr>
          <p:cNvPr id="5" name="Picture 4" descr="A screenshot of a phone&#10;&#10;Description automatically generated with low confidence">
            <a:extLst>
              <a:ext uri="{FF2B5EF4-FFF2-40B4-BE49-F238E27FC236}">
                <a16:creationId xmlns:a16="http://schemas.microsoft.com/office/drawing/2014/main" id="{B1C50673-E011-AD5B-4CAE-B7CA9C09D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20763"/>
            <a:ext cx="6858000" cy="2331302"/>
          </a:xfrm>
          <a:prstGeom prst="rect">
            <a:avLst/>
          </a:prstGeom>
        </p:spPr>
      </p:pic>
      <p:sp>
        <p:nvSpPr>
          <p:cNvPr id="8" name="TextBox 7">
            <a:extLst>
              <a:ext uri="{FF2B5EF4-FFF2-40B4-BE49-F238E27FC236}">
                <a16:creationId xmlns:a16="http://schemas.microsoft.com/office/drawing/2014/main" id="{5CEA66D5-86B2-C9B4-C958-1481B800E535}"/>
              </a:ext>
            </a:extLst>
          </p:cNvPr>
          <p:cNvSpPr txBox="1"/>
          <p:nvPr/>
        </p:nvSpPr>
        <p:spPr>
          <a:xfrm>
            <a:off x="405468" y="2217137"/>
            <a:ext cx="583814" cy="400110"/>
          </a:xfrm>
          <a:prstGeom prst="rect">
            <a:avLst/>
          </a:prstGeom>
          <a:noFill/>
        </p:spPr>
        <p:txBody>
          <a:bodyPr wrap="none" rtlCol="0">
            <a:spAutoFit/>
          </a:bodyPr>
          <a:lstStyle/>
          <a:p>
            <a:r>
              <a:rPr lang="en-US" sz="2000" dirty="0"/>
              <a:t>Old</a:t>
            </a:r>
          </a:p>
        </p:txBody>
      </p:sp>
      <p:sp>
        <p:nvSpPr>
          <p:cNvPr id="9" name="TextBox 8">
            <a:extLst>
              <a:ext uri="{FF2B5EF4-FFF2-40B4-BE49-F238E27FC236}">
                <a16:creationId xmlns:a16="http://schemas.microsoft.com/office/drawing/2014/main" id="{25882045-4008-1E1A-C3C0-A4EB3116CEE0}"/>
              </a:ext>
            </a:extLst>
          </p:cNvPr>
          <p:cNvSpPr txBox="1"/>
          <p:nvPr/>
        </p:nvSpPr>
        <p:spPr>
          <a:xfrm>
            <a:off x="381000" y="4419600"/>
            <a:ext cx="646331" cy="369332"/>
          </a:xfrm>
          <a:prstGeom prst="rect">
            <a:avLst/>
          </a:prstGeom>
          <a:noFill/>
        </p:spPr>
        <p:txBody>
          <a:bodyPr wrap="none" rtlCol="0">
            <a:spAutoFit/>
          </a:bodyPr>
          <a:lstStyle/>
          <a:p>
            <a:r>
              <a:rPr lang="en-US" sz="1800" dirty="0"/>
              <a:t>New</a:t>
            </a:r>
          </a:p>
        </p:txBody>
      </p:sp>
      <p:pic>
        <p:nvPicPr>
          <p:cNvPr id="11" name="Picture 10">
            <a:extLst>
              <a:ext uri="{FF2B5EF4-FFF2-40B4-BE49-F238E27FC236}">
                <a16:creationId xmlns:a16="http://schemas.microsoft.com/office/drawing/2014/main" id="{4393C76C-8B7F-ACDA-1D7A-92622553902C}"/>
              </a:ext>
            </a:extLst>
          </p:cNvPr>
          <p:cNvPicPr>
            <a:picLocks noChangeAspect="1"/>
          </p:cNvPicPr>
          <p:nvPr/>
        </p:nvPicPr>
        <p:blipFill>
          <a:blip r:embed="rId3"/>
          <a:stretch>
            <a:fillRect/>
          </a:stretch>
        </p:blipFill>
        <p:spPr>
          <a:xfrm>
            <a:off x="1143000" y="3789273"/>
            <a:ext cx="7353300" cy="2387600"/>
          </a:xfrm>
          <a:prstGeom prst="rect">
            <a:avLst/>
          </a:prstGeom>
        </p:spPr>
      </p:pic>
      <p:sp>
        <p:nvSpPr>
          <p:cNvPr id="12" name="TextBox 11">
            <a:extLst>
              <a:ext uri="{FF2B5EF4-FFF2-40B4-BE49-F238E27FC236}">
                <a16:creationId xmlns:a16="http://schemas.microsoft.com/office/drawing/2014/main" id="{1FC26866-A298-6F29-C093-26637CE605AE}"/>
              </a:ext>
            </a:extLst>
          </p:cNvPr>
          <p:cNvSpPr txBox="1"/>
          <p:nvPr/>
        </p:nvSpPr>
        <p:spPr>
          <a:xfrm>
            <a:off x="2858954" y="6334780"/>
            <a:ext cx="1843774" cy="523220"/>
          </a:xfrm>
          <a:prstGeom prst="rect">
            <a:avLst/>
          </a:prstGeom>
          <a:noFill/>
        </p:spPr>
        <p:txBody>
          <a:bodyPr wrap="none" rtlCol="0">
            <a:spAutoFit/>
          </a:bodyPr>
          <a:lstStyle/>
          <a:p>
            <a:r>
              <a:rPr lang="en-US" sz="2800" dirty="0"/>
              <a:t>Still wrong</a:t>
            </a:r>
          </a:p>
        </p:txBody>
      </p:sp>
    </p:spTree>
    <p:extLst>
      <p:ext uri="{BB962C8B-B14F-4D97-AF65-F5344CB8AC3E}">
        <p14:creationId xmlns:p14="http://schemas.microsoft.com/office/powerpoint/2010/main" val="2276434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9DB3-0E5F-1CB4-754F-88E97264A1E2}"/>
              </a:ext>
            </a:extLst>
          </p:cNvPr>
          <p:cNvSpPr>
            <a:spLocks noGrp="1"/>
          </p:cNvSpPr>
          <p:nvPr>
            <p:ph type="title"/>
          </p:nvPr>
        </p:nvSpPr>
        <p:spPr>
          <a:xfrm>
            <a:off x="1600200" y="41945"/>
            <a:ext cx="5706035" cy="1194897"/>
          </a:xfrm>
        </p:spPr>
        <p:txBody>
          <a:bodyPr/>
          <a:lstStyle/>
          <a:p>
            <a:r>
              <a:rPr lang="en-US" dirty="0">
                <a:solidFill>
                  <a:srgbClr val="FF0000"/>
                </a:solidFill>
              </a:rPr>
              <a:t>Counting</a:t>
            </a:r>
          </a:p>
        </p:txBody>
      </p:sp>
      <p:pic>
        <p:nvPicPr>
          <p:cNvPr id="7" name="Picture 6">
            <a:extLst>
              <a:ext uri="{FF2B5EF4-FFF2-40B4-BE49-F238E27FC236}">
                <a16:creationId xmlns:a16="http://schemas.microsoft.com/office/drawing/2014/main" id="{809130E7-55D1-4133-F1E5-BC392DAFF153}"/>
              </a:ext>
            </a:extLst>
          </p:cNvPr>
          <p:cNvPicPr>
            <a:picLocks noChangeAspect="1"/>
          </p:cNvPicPr>
          <p:nvPr/>
        </p:nvPicPr>
        <p:blipFill>
          <a:blip r:embed="rId2"/>
          <a:stretch>
            <a:fillRect/>
          </a:stretch>
        </p:blipFill>
        <p:spPr>
          <a:xfrm>
            <a:off x="1295400" y="1500185"/>
            <a:ext cx="7772400" cy="2234124"/>
          </a:xfrm>
          <a:prstGeom prst="rect">
            <a:avLst/>
          </a:prstGeom>
        </p:spPr>
      </p:pic>
      <p:sp>
        <p:nvSpPr>
          <p:cNvPr id="8" name="TextBox 7">
            <a:extLst>
              <a:ext uri="{FF2B5EF4-FFF2-40B4-BE49-F238E27FC236}">
                <a16:creationId xmlns:a16="http://schemas.microsoft.com/office/drawing/2014/main" id="{5CEA66D5-86B2-C9B4-C958-1481B800E535}"/>
              </a:ext>
            </a:extLst>
          </p:cNvPr>
          <p:cNvSpPr txBox="1"/>
          <p:nvPr/>
        </p:nvSpPr>
        <p:spPr>
          <a:xfrm>
            <a:off x="405468" y="2217137"/>
            <a:ext cx="526106" cy="400110"/>
          </a:xfrm>
          <a:prstGeom prst="rect">
            <a:avLst/>
          </a:prstGeom>
          <a:noFill/>
        </p:spPr>
        <p:txBody>
          <a:bodyPr wrap="none" rtlCol="0">
            <a:spAutoFit/>
          </a:bodyPr>
          <a:lstStyle/>
          <a:p>
            <a:r>
              <a:rPr lang="en-US" sz="2000" dirty="0"/>
              <a:t>Q1</a:t>
            </a:r>
          </a:p>
        </p:txBody>
      </p:sp>
      <p:sp>
        <p:nvSpPr>
          <p:cNvPr id="9" name="TextBox 8">
            <a:extLst>
              <a:ext uri="{FF2B5EF4-FFF2-40B4-BE49-F238E27FC236}">
                <a16:creationId xmlns:a16="http://schemas.microsoft.com/office/drawing/2014/main" id="{25882045-4008-1E1A-C3C0-A4EB3116CEE0}"/>
              </a:ext>
            </a:extLst>
          </p:cNvPr>
          <p:cNvSpPr txBox="1"/>
          <p:nvPr/>
        </p:nvSpPr>
        <p:spPr>
          <a:xfrm>
            <a:off x="381000" y="4419600"/>
            <a:ext cx="492443" cy="369332"/>
          </a:xfrm>
          <a:prstGeom prst="rect">
            <a:avLst/>
          </a:prstGeom>
          <a:noFill/>
        </p:spPr>
        <p:txBody>
          <a:bodyPr wrap="none" rtlCol="0">
            <a:spAutoFit/>
          </a:bodyPr>
          <a:lstStyle/>
          <a:p>
            <a:r>
              <a:rPr lang="en-US" sz="1800" dirty="0"/>
              <a:t>Q2</a:t>
            </a:r>
          </a:p>
        </p:txBody>
      </p:sp>
      <p:pic>
        <p:nvPicPr>
          <p:cNvPr id="4" name="Picture 3">
            <a:extLst>
              <a:ext uri="{FF2B5EF4-FFF2-40B4-BE49-F238E27FC236}">
                <a16:creationId xmlns:a16="http://schemas.microsoft.com/office/drawing/2014/main" id="{414F875C-7474-0FCE-7ED8-E77086ED3B50}"/>
              </a:ext>
            </a:extLst>
          </p:cNvPr>
          <p:cNvPicPr>
            <a:picLocks noChangeAspect="1"/>
          </p:cNvPicPr>
          <p:nvPr/>
        </p:nvPicPr>
        <p:blipFill>
          <a:blip r:embed="rId3"/>
          <a:stretch>
            <a:fillRect/>
          </a:stretch>
        </p:blipFill>
        <p:spPr>
          <a:xfrm>
            <a:off x="1219792" y="3734309"/>
            <a:ext cx="7696200" cy="2146300"/>
          </a:xfrm>
          <a:prstGeom prst="rect">
            <a:avLst/>
          </a:prstGeom>
        </p:spPr>
      </p:pic>
      <p:sp>
        <p:nvSpPr>
          <p:cNvPr id="6" name="TextBox 5">
            <a:extLst>
              <a:ext uri="{FF2B5EF4-FFF2-40B4-BE49-F238E27FC236}">
                <a16:creationId xmlns:a16="http://schemas.microsoft.com/office/drawing/2014/main" id="{949E9D1C-F010-FD51-28C4-E0574DF9E32D}"/>
              </a:ext>
            </a:extLst>
          </p:cNvPr>
          <p:cNvSpPr txBox="1"/>
          <p:nvPr/>
        </p:nvSpPr>
        <p:spPr>
          <a:xfrm>
            <a:off x="2170839" y="6096000"/>
            <a:ext cx="3365024" cy="369332"/>
          </a:xfrm>
          <a:prstGeom prst="rect">
            <a:avLst/>
          </a:prstGeom>
          <a:noFill/>
        </p:spPr>
        <p:txBody>
          <a:bodyPr wrap="none" rtlCol="0">
            <a:spAutoFit/>
          </a:bodyPr>
          <a:lstStyle/>
          <a:p>
            <a:r>
              <a:rPr lang="en-US" sz="1800" dirty="0"/>
              <a:t>Problems with being consistent</a:t>
            </a:r>
          </a:p>
        </p:txBody>
      </p:sp>
    </p:spTree>
    <p:extLst>
      <p:ext uri="{BB962C8B-B14F-4D97-AF65-F5344CB8AC3E}">
        <p14:creationId xmlns:p14="http://schemas.microsoft.com/office/powerpoint/2010/main" val="822008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ED8E-A3EF-AB28-3D09-767E6B835CE7}"/>
              </a:ext>
            </a:extLst>
          </p:cNvPr>
          <p:cNvSpPr>
            <a:spLocks noGrp="1"/>
          </p:cNvSpPr>
          <p:nvPr>
            <p:ph type="title"/>
          </p:nvPr>
        </p:nvSpPr>
        <p:spPr>
          <a:xfrm>
            <a:off x="457200" y="-99091"/>
            <a:ext cx="8229600" cy="1143000"/>
          </a:xfrm>
        </p:spPr>
        <p:txBody>
          <a:bodyPr/>
          <a:lstStyle/>
          <a:p>
            <a:r>
              <a:rPr lang="en-US" dirty="0">
                <a:solidFill>
                  <a:srgbClr val="FF0000"/>
                </a:solidFill>
              </a:rPr>
              <a:t>Math</a:t>
            </a:r>
          </a:p>
        </p:txBody>
      </p:sp>
      <p:pic>
        <p:nvPicPr>
          <p:cNvPr id="5" name="Content Placeholder 4">
            <a:extLst>
              <a:ext uri="{FF2B5EF4-FFF2-40B4-BE49-F238E27FC236}">
                <a16:creationId xmlns:a16="http://schemas.microsoft.com/office/drawing/2014/main" id="{44FCDDEA-B224-D3BC-7AED-A5B811E1F53B}"/>
              </a:ext>
            </a:extLst>
          </p:cNvPr>
          <p:cNvPicPr>
            <a:picLocks noGrp="1" noChangeAspect="1"/>
          </p:cNvPicPr>
          <p:nvPr>
            <p:ph idx="1"/>
          </p:nvPr>
        </p:nvPicPr>
        <p:blipFill>
          <a:blip r:embed="rId2"/>
          <a:stretch>
            <a:fillRect/>
          </a:stretch>
        </p:blipFill>
        <p:spPr>
          <a:xfrm>
            <a:off x="2286000" y="838200"/>
            <a:ext cx="5524500" cy="2773617"/>
          </a:xfrm>
        </p:spPr>
      </p:pic>
      <p:pic>
        <p:nvPicPr>
          <p:cNvPr id="7" name="Picture 6">
            <a:extLst>
              <a:ext uri="{FF2B5EF4-FFF2-40B4-BE49-F238E27FC236}">
                <a16:creationId xmlns:a16="http://schemas.microsoft.com/office/drawing/2014/main" id="{E3D0A285-FD05-0D8F-E682-DB404172499B}"/>
              </a:ext>
            </a:extLst>
          </p:cNvPr>
          <p:cNvPicPr>
            <a:picLocks noChangeAspect="1"/>
          </p:cNvPicPr>
          <p:nvPr/>
        </p:nvPicPr>
        <p:blipFill>
          <a:blip r:embed="rId3"/>
          <a:stretch>
            <a:fillRect/>
          </a:stretch>
        </p:blipFill>
        <p:spPr>
          <a:xfrm>
            <a:off x="1272512" y="3804698"/>
            <a:ext cx="7772400" cy="2081672"/>
          </a:xfrm>
          <a:prstGeom prst="rect">
            <a:avLst/>
          </a:prstGeom>
        </p:spPr>
      </p:pic>
      <p:sp>
        <p:nvSpPr>
          <p:cNvPr id="8" name="TextBox 7">
            <a:extLst>
              <a:ext uri="{FF2B5EF4-FFF2-40B4-BE49-F238E27FC236}">
                <a16:creationId xmlns:a16="http://schemas.microsoft.com/office/drawing/2014/main" id="{559BCB3E-ED1B-FCF9-7ACE-865BF18F319F}"/>
              </a:ext>
            </a:extLst>
          </p:cNvPr>
          <p:cNvSpPr txBox="1"/>
          <p:nvPr/>
        </p:nvSpPr>
        <p:spPr>
          <a:xfrm>
            <a:off x="838200" y="2362200"/>
            <a:ext cx="458780" cy="338554"/>
          </a:xfrm>
          <a:prstGeom prst="rect">
            <a:avLst/>
          </a:prstGeom>
          <a:noFill/>
        </p:spPr>
        <p:txBody>
          <a:bodyPr wrap="none" rtlCol="0">
            <a:spAutoFit/>
          </a:bodyPr>
          <a:lstStyle/>
          <a:p>
            <a:r>
              <a:rPr lang="en-US" dirty="0"/>
              <a:t>Q1</a:t>
            </a:r>
          </a:p>
        </p:txBody>
      </p:sp>
      <p:sp>
        <p:nvSpPr>
          <p:cNvPr id="9" name="TextBox 8">
            <a:extLst>
              <a:ext uri="{FF2B5EF4-FFF2-40B4-BE49-F238E27FC236}">
                <a16:creationId xmlns:a16="http://schemas.microsoft.com/office/drawing/2014/main" id="{F25512DE-3DBE-041F-AB76-F5F0A30C50C4}"/>
              </a:ext>
            </a:extLst>
          </p:cNvPr>
          <p:cNvSpPr txBox="1"/>
          <p:nvPr/>
        </p:nvSpPr>
        <p:spPr>
          <a:xfrm>
            <a:off x="457200" y="4800600"/>
            <a:ext cx="458780" cy="338554"/>
          </a:xfrm>
          <a:prstGeom prst="rect">
            <a:avLst/>
          </a:prstGeom>
          <a:noFill/>
        </p:spPr>
        <p:txBody>
          <a:bodyPr wrap="none" rtlCol="0">
            <a:spAutoFit/>
          </a:bodyPr>
          <a:lstStyle/>
          <a:p>
            <a:r>
              <a:rPr lang="en-US" dirty="0"/>
              <a:t>Q2</a:t>
            </a:r>
          </a:p>
        </p:txBody>
      </p:sp>
      <p:sp>
        <p:nvSpPr>
          <p:cNvPr id="10" name="TextBox 9">
            <a:extLst>
              <a:ext uri="{FF2B5EF4-FFF2-40B4-BE49-F238E27FC236}">
                <a16:creationId xmlns:a16="http://schemas.microsoft.com/office/drawing/2014/main" id="{67C9140D-328F-62C9-5D78-34B79D326E9A}"/>
              </a:ext>
            </a:extLst>
          </p:cNvPr>
          <p:cNvSpPr txBox="1"/>
          <p:nvPr/>
        </p:nvSpPr>
        <p:spPr>
          <a:xfrm>
            <a:off x="1308864" y="6019800"/>
            <a:ext cx="5123006" cy="584775"/>
          </a:xfrm>
          <a:prstGeom prst="rect">
            <a:avLst/>
          </a:prstGeom>
          <a:noFill/>
        </p:spPr>
        <p:txBody>
          <a:bodyPr wrap="none" rtlCol="0">
            <a:spAutoFit/>
          </a:bodyPr>
          <a:lstStyle/>
          <a:p>
            <a:r>
              <a:rPr lang="en-US" dirty="0"/>
              <a:t>Wrong, correct is (83475968)  which has sqrt 9132.73 </a:t>
            </a:r>
          </a:p>
          <a:p>
            <a:r>
              <a:rPr lang="en-US" dirty="0"/>
              <a:t>But right answer. Odd</a:t>
            </a:r>
          </a:p>
        </p:txBody>
      </p:sp>
    </p:spTree>
    <p:extLst>
      <p:ext uri="{BB962C8B-B14F-4D97-AF65-F5344CB8AC3E}">
        <p14:creationId xmlns:p14="http://schemas.microsoft.com/office/powerpoint/2010/main" val="34762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FE34-909C-1E12-C94F-0CECCE95AFB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5DFF9F7-9EAB-90DE-AF59-573915F15F27}"/>
              </a:ext>
            </a:extLst>
          </p:cNvPr>
          <p:cNvSpPr>
            <a:spLocks noGrp="1"/>
          </p:cNvSpPr>
          <p:nvPr>
            <p:ph type="body" idx="1"/>
          </p:nvPr>
        </p:nvSpPr>
        <p:spPr/>
        <p:txBody>
          <a:bodyPr/>
          <a:lstStyle/>
          <a:p>
            <a:endParaRPr lang="en-US"/>
          </a:p>
        </p:txBody>
      </p:sp>
      <p:pic>
        <p:nvPicPr>
          <p:cNvPr id="5" name="Picture 4" descr="A screenshot of a graph&#10;&#10;Description automatically generated with low confidence">
            <a:extLst>
              <a:ext uri="{FF2B5EF4-FFF2-40B4-BE49-F238E27FC236}">
                <a16:creationId xmlns:a16="http://schemas.microsoft.com/office/drawing/2014/main" id="{66AF5C75-FE17-9297-E936-F7B055049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456" y="0"/>
            <a:ext cx="6723088" cy="6858000"/>
          </a:xfrm>
          <a:prstGeom prst="rect">
            <a:avLst/>
          </a:prstGeom>
        </p:spPr>
      </p:pic>
    </p:spTree>
    <p:extLst>
      <p:ext uri="{BB962C8B-B14F-4D97-AF65-F5344CB8AC3E}">
        <p14:creationId xmlns:p14="http://schemas.microsoft.com/office/powerpoint/2010/main" val="2151147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hat&#10;&#10;Description automatically generated with medium confidence">
            <a:extLst>
              <a:ext uri="{FF2B5EF4-FFF2-40B4-BE49-F238E27FC236}">
                <a16:creationId xmlns:a16="http://schemas.microsoft.com/office/drawing/2014/main" id="{31FDA427-3D73-371E-4F4C-314AD44E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434" y="0"/>
            <a:ext cx="4603132" cy="6858000"/>
          </a:xfrm>
          <a:prstGeom prst="rect">
            <a:avLst/>
          </a:prstGeom>
        </p:spPr>
      </p:pic>
    </p:spTree>
    <p:extLst>
      <p:ext uri="{BB962C8B-B14F-4D97-AF65-F5344CB8AC3E}">
        <p14:creationId xmlns:p14="http://schemas.microsoft.com/office/powerpoint/2010/main" val="24943474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BD1A-1713-D442-A0C0-2270CE6D2B0C}"/>
              </a:ext>
            </a:extLst>
          </p:cNvPr>
          <p:cNvSpPr>
            <a:spLocks noGrp="1"/>
          </p:cNvSpPr>
          <p:nvPr>
            <p:ph type="title"/>
          </p:nvPr>
        </p:nvSpPr>
        <p:spPr/>
        <p:txBody>
          <a:bodyPr/>
          <a:lstStyle/>
          <a:p>
            <a:r>
              <a:rPr lang="en-US" dirty="0"/>
              <a:t>GPT-4</a:t>
            </a:r>
          </a:p>
        </p:txBody>
      </p:sp>
      <p:pic>
        <p:nvPicPr>
          <p:cNvPr id="6" name="Picture 5">
            <a:extLst>
              <a:ext uri="{FF2B5EF4-FFF2-40B4-BE49-F238E27FC236}">
                <a16:creationId xmlns:a16="http://schemas.microsoft.com/office/drawing/2014/main" id="{AF649BBE-ED0C-504B-9132-FE6AFFAC7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87" y="1636635"/>
            <a:ext cx="8943969" cy="2067628"/>
          </a:xfrm>
          <a:prstGeom prst="rect">
            <a:avLst/>
          </a:prstGeom>
        </p:spPr>
      </p:pic>
      <p:sp>
        <p:nvSpPr>
          <p:cNvPr id="7" name="TextBox 6">
            <a:extLst>
              <a:ext uri="{FF2B5EF4-FFF2-40B4-BE49-F238E27FC236}">
                <a16:creationId xmlns:a16="http://schemas.microsoft.com/office/drawing/2014/main" id="{A42B9DF6-91F8-DE4F-A1EB-9A5F758D555D}"/>
              </a:ext>
            </a:extLst>
          </p:cNvPr>
          <p:cNvSpPr txBox="1"/>
          <p:nvPr/>
        </p:nvSpPr>
        <p:spPr>
          <a:xfrm>
            <a:off x="874059" y="5198674"/>
            <a:ext cx="4222246" cy="526939"/>
          </a:xfrm>
          <a:prstGeom prst="rect">
            <a:avLst/>
          </a:prstGeom>
          <a:noFill/>
        </p:spPr>
        <p:txBody>
          <a:bodyPr wrap="none" rtlCol="0">
            <a:spAutoFit/>
          </a:bodyPr>
          <a:lstStyle/>
          <a:p>
            <a:r>
              <a:rPr lang="en-US" sz="1412" dirty="0">
                <a:hlinkClick r:id="rId3"/>
              </a:rPr>
              <a:t>https://www.youtube.com/watch?v=rLE0b8_OQMk</a:t>
            </a:r>
            <a:endParaRPr lang="en-US" sz="1412" dirty="0"/>
          </a:p>
          <a:p>
            <a:endParaRPr lang="en-US" sz="1412" dirty="0"/>
          </a:p>
        </p:txBody>
      </p:sp>
      <p:sp>
        <p:nvSpPr>
          <p:cNvPr id="8" name="TextBox 7">
            <a:extLst>
              <a:ext uri="{FF2B5EF4-FFF2-40B4-BE49-F238E27FC236}">
                <a16:creationId xmlns:a16="http://schemas.microsoft.com/office/drawing/2014/main" id="{B4401E72-2C69-BE45-80F2-46B987AF368F}"/>
              </a:ext>
            </a:extLst>
          </p:cNvPr>
          <p:cNvSpPr txBox="1"/>
          <p:nvPr/>
        </p:nvSpPr>
        <p:spPr>
          <a:xfrm>
            <a:off x="1008530" y="4380535"/>
            <a:ext cx="2122441" cy="635559"/>
          </a:xfrm>
          <a:prstGeom prst="rect">
            <a:avLst/>
          </a:prstGeom>
          <a:noFill/>
        </p:spPr>
        <p:txBody>
          <a:bodyPr wrap="none" rtlCol="0">
            <a:spAutoFit/>
          </a:bodyPr>
          <a:lstStyle/>
          <a:p>
            <a:r>
              <a:rPr lang="en-US" sz="2118" dirty="0">
                <a:hlinkClick r:id="rId4"/>
              </a:rPr>
              <a:t>GPT 3 to GPT 4</a:t>
            </a:r>
            <a:endParaRPr lang="en-US" sz="2118" dirty="0"/>
          </a:p>
          <a:p>
            <a:endParaRPr lang="en-US" sz="1412" dirty="0"/>
          </a:p>
        </p:txBody>
      </p:sp>
      <p:sp>
        <p:nvSpPr>
          <p:cNvPr id="3" name="TextBox 2">
            <a:extLst>
              <a:ext uri="{FF2B5EF4-FFF2-40B4-BE49-F238E27FC236}">
                <a16:creationId xmlns:a16="http://schemas.microsoft.com/office/drawing/2014/main" id="{C9F36AEA-B604-4A97-D202-41C8583524DA}"/>
              </a:ext>
            </a:extLst>
          </p:cNvPr>
          <p:cNvSpPr txBox="1"/>
          <p:nvPr/>
        </p:nvSpPr>
        <p:spPr>
          <a:xfrm>
            <a:off x="2458073" y="3782379"/>
            <a:ext cx="3400026" cy="526939"/>
          </a:xfrm>
          <a:prstGeom prst="rect">
            <a:avLst/>
          </a:prstGeom>
          <a:noFill/>
        </p:spPr>
        <p:txBody>
          <a:bodyPr wrap="square" rtlCol="0">
            <a:spAutoFit/>
          </a:bodyPr>
          <a:lstStyle/>
          <a:p>
            <a:r>
              <a:rPr lang="en-US" sz="1412" dirty="0">
                <a:hlinkClick r:id="rId5"/>
              </a:rPr>
              <a:t>https://openai.com/research/gpt-4</a:t>
            </a:r>
            <a:endParaRPr lang="en-US" sz="1412" dirty="0"/>
          </a:p>
          <a:p>
            <a:endParaRPr lang="en-US" sz="1412" dirty="0"/>
          </a:p>
        </p:txBody>
      </p:sp>
    </p:spTree>
    <p:extLst>
      <p:ext uri="{BB962C8B-B14F-4D97-AF65-F5344CB8AC3E}">
        <p14:creationId xmlns:p14="http://schemas.microsoft.com/office/powerpoint/2010/main" val="3365024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7AB9-B17C-B620-7246-9F647F344189}"/>
              </a:ext>
            </a:extLst>
          </p:cNvPr>
          <p:cNvSpPr>
            <a:spLocks noGrp="1"/>
          </p:cNvSpPr>
          <p:nvPr>
            <p:ph type="title"/>
          </p:nvPr>
        </p:nvSpPr>
        <p:spPr/>
        <p:txBody>
          <a:bodyPr/>
          <a:lstStyle/>
          <a:p>
            <a:r>
              <a:rPr lang="en-US" dirty="0"/>
              <a:t>GPT-4</a:t>
            </a:r>
          </a:p>
        </p:txBody>
      </p:sp>
      <p:pic>
        <p:nvPicPr>
          <p:cNvPr id="5" name="Picture 4" descr="Chart&#10;&#10;Description automatically generated">
            <a:extLst>
              <a:ext uri="{FF2B5EF4-FFF2-40B4-BE49-F238E27FC236}">
                <a16:creationId xmlns:a16="http://schemas.microsoft.com/office/drawing/2014/main" id="{3EEA09BE-8BDA-3A84-3752-C46885D72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98" y="1787674"/>
            <a:ext cx="8176851" cy="4129368"/>
          </a:xfrm>
          <a:prstGeom prst="rect">
            <a:avLst/>
          </a:prstGeom>
        </p:spPr>
      </p:pic>
    </p:spTree>
    <p:extLst>
      <p:ext uri="{BB962C8B-B14F-4D97-AF65-F5344CB8AC3E}">
        <p14:creationId xmlns:p14="http://schemas.microsoft.com/office/powerpoint/2010/main" val="42804561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BDF6-79EF-0293-B141-7C05931CBF98}"/>
              </a:ext>
            </a:extLst>
          </p:cNvPr>
          <p:cNvSpPr>
            <a:spLocks noGrp="1"/>
          </p:cNvSpPr>
          <p:nvPr>
            <p:ph type="title"/>
          </p:nvPr>
        </p:nvSpPr>
        <p:spPr/>
        <p:txBody>
          <a:bodyPr/>
          <a:lstStyle/>
          <a:p>
            <a:endParaRPr lang="en-US"/>
          </a:p>
        </p:txBody>
      </p:sp>
      <p:pic>
        <p:nvPicPr>
          <p:cNvPr id="9" name="Content Placeholder 8" descr="A picture containing text, screenshot, font, number&#10;&#10;Description automatically generated">
            <a:extLst>
              <a:ext uri="{FF2B5EF4-FFF2-40B4-BE49-F238E27FC236}">
                <a16:creationId xmlns:a16="http://schemas.microsoft.com/office/drawing/2014/main" id="{B9B60B8A-C85D-B653-6227-D7B1260B79B6}"/>
              </a:ext>
            </a:extLst>
          </p:cNvPr>
          <p:cNvPicPr>
            <a:picLocks noGrp="1" noChangeAspect="1"/>
          </p:cNvPicPr>
          <p:nvPr>
            <p:ph idx="1"/>
          </p:nvPr>
        </p:nvPicPr>
        <p:blipFill>
          <a:blip r:embed="rId2"/>
          <a:stretch>
            <a:fillRect/>
          </a:stretch>
        </p:blipFill>
        <p:spPr>
          <a:xfrm>
            <a:off x="730750" y="838200"/>
            <a:ext cx="8198351" cy="5410200"/>
          </a:xfrm>
        </p:spPr>
      </p:pic>
      <p:sp>
        <p:nvSpPr>
          <p:cNvPr id="3" name="TextBox 2">
            <a:extLst>
              <a:ext uri="{FF2B5EF4-FFF2-40B4-BE49-F238E27FC236}">
                <a16:creationId xmlns:a16="http://schemas.microsoft.com/office/drawing/2014/main" id="{8B088E4F-E9F2-07CD-3238-421E442C53E0}"/>
              </a:ext>
            </a:extLst>
          </p:cNvPr>
          <p:cNvSpPr txBox="1"/>
          <p:nvPr/>
        </p:nvSpPr>
        <p:spPr>
          <a:xfrm>
            <a:off x="1524000" y="6400800"/>
            <a:ext cx="1380506" cy="338554"/>
          </a:xfrm>
          <a:prstGeom prst="rect">
            <a:avLst/>
          </a:prstGeom>
          <a:noFill/>
        </p:spPr>
        <p:txBody>
          <a:bodyPr wrap="none" rtlCol="0">
            <a:spAutoFit/>
          </a:bodyPr>
          <a:lstStyle/>
          <a:p>
            <a:r>
              <a:rPr lang="en-US" dirty="0" err="1"/>
              <a:t>Bubeck</a:t>
            </a:r>
            <a:r>
              <a:rPr lang="en-US" dirty="0"/>
              <a:t> 2023</a:t>
            </a:r>
          </a:p>
        </p:txBody>
      </p:sp>
    </p:spTree>
    <p:extLst>
      <p:ext uri="{BB962C8B-B14F-4D97-AF65-F5344CB8AC3E}">
        <p14:creationId xmlns:p14="http://schemas.microsoft.com/office/powerpoint/2010/main" val="3047999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286A-C816-BEB6-C6FE-D11FBFFF1F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3067213-7188-2260-2F41-45FCA8ACA9C5}"/>
              </a:ext>
            </a:extLst>
          </p:cNvPr>
          <p:cNvPicPr>
            <a:picLocks noGrp="1" noChangeAspect="1"/>
          </p:cNvPicPr>
          <p:nvPr>
            <p:ph idx="1"/>
          </p:nvPr>
        </p:nvPicPr>
        <p:blipFill>
          <a:blip r:embed="rId2"/>
          <a:stretch>
            <a:fillRect/>
          </a:stretch>
        </p:blipFill>
        <p:spPr>
          <a:xfrm>
            <a:off x="339624" y="457200"/>
            <a:ext cx="8672392" cy="5105400"/>
          </a:xfrm>
        </p:spPr>
      </p:pic>
      <p:sp>
        <p:nvSpPr>
          <p:cNvPr id="6" name="TextBox 5">
            <a:extLst>
              <a:ext uri="{FF2B5EF4-FFF2-40B4-BE49-F238E27FC236}">
                <a16:creationId xmlns:a16="http://schemas.microsoft.com/office/drawing/2014/main" id="{4E3BEB42-487B-B1F0-FE66-6A218189284E}"/>
              </a:ext>
            </a:extLst>
          </p:cNvPr>
          <p:cNvSpPr txBox="1"/>
          <p:nvPr/>
        </p:nvSpPr>
        <p:spPr>
          <a:xfrm>
            <a:off x="1066800" y="6096000"/>
            <a:ext cx="3376245" cy="338554"/>
          </a:xfrm>
          <a:prstGeom prst="rect">
            <a:avLst/>
          </a:prstGeom>
          <a:noFill/>
        </p:spPr>
        <p:txBody>
          <a:bodyPr wrap="none" rtlCol="0">
            <a:spAutoFit/>
          </a:bodyPr>
          <a:lstStyle/>
          <a:p>
            <a:r>
              <a:rPr lang="en-US" dirty="0"/>
              <a:t>Popular open source </a:t>
            </a:r>
            <a:r>
              <a:rPr lang="en-US" dirty="0" err="1"/>
              <a:t>LLaMa</a:t>
            </a:r>
            <a:r>
              <a:rPr lang="en-US" dirty="0"/>
              <a:t> model</a:t>
            </a:r>
          </a:p>
        </p:txBody>
      </p:sp>
    </p:spTree>
    <p:extLst>
      <p:ext uri="{BB962C8B-B14F-4D97-AF65-F5344CB8AC3E}">
        <p14:creationId xmlns:p14="http://schemas.microsoft.com/office/powerpoint/2010/main" val="18201178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D721-CD6B-F0C8-C0B6-C450BF25113D}"/>
              </a:ext>
            </a:extLst>
          </p:cNvPr>
          <p:cNvSpPr>
            <a:spLocks noGrp="1"/>
          </p:cNvSpPr>
          <p:nvPr>
            <p:ph type="title"/>
          </p:nvPr>
        </p:nvSpPr>
        <p:spPr>
          <a:xfrm>
            <a:off x="345708" y="270984"/>
            <a:ext cx="8229600" cy="1143000"/>
          </a:xfrm>
        </p:spPr>
        <p:txBody>
          <a:bodyPr/>
          <a:lstStyle/>
          <a:p>
            <a:r>
              <a:rPr lang="en-US" dirty="0"/>
              <a:t>Any to any Multimodal </a:t>
            </a:r>
            <a:r>
              <a:rPr lang="en-US" dirty="0" err="1"/>
              <a:t>NExT</a:t>
            </a:r>
            <a:r>
              <a:rPr lang="en-US" dirty="0"/>
              <a:t>-GPT</a:t>
            </a:r>
          </a:p>
        </p:txBody>
      </p:sp>
      <p:pic>
        <p:nvPicPr>
          <p:cNvPr id="5" name="Content Placeholder 4">
            <a:extLst>
              <a:ext uri="{FF2B5EF4-FFF2-40B4-BE49-F238E27FC236}">
                <a16:creationId xmlns:a16="http://schemas.microsoft.com/office/drawing/2014/main" id="{2F9BDE5D-0132-5C65-558F-F353594667B8}"/>
              </a:ext>
            </a:extLst>
          </p:cNvPr>
          <p:cNvPicPr>
            <a:picLocks noGrp="1" noChangeAspect="1"/>
          </p:cNvPicPr>
          <p:nvPr>
            <p:ph idx="1"/>
          </p:nvPr>
        </p:nvPicPr>
        <p:blipFill>
          <a:blip r:embed="rId2"/>
          <a:stretch>
            <a:fillRect/>
          </a:stretch>
        </p:blipFill>
        <p:spPr>
          <a:xfrm>
            <a:off x="828722" y="1600200"/>
            <a:ext cx="7486555" cy="4525963"/>
          </a:xfrm>
        </p:spPr>
      </p:pic>
      <p:sp>
        <p:nvSpPr>
          <p:cNvPr id="6" name="TextBox 5">
            <a:extLst>
              <a:ext uri="{FF2B5EF4-FFF2-40B4-BE49-F238E27FC236}">
                <a16:creationId xmlns:a16="http://schemas.microsoft.com/office/drawing/2014/main" id="{B4C9B944-6233-9026-1AB5-0D13DC48C007}"/>
              </a:ext>
            </a:extLst>
          </p:cNvPr>
          <p:cNvSpPr txBox="1"/>
          <p:nvPr/>
        </p:nvSpPr>
        <p:spPr>
          <a:xfrm>
            <a:off x="845512" y="6310017"/>
            <a:ext cx="7229993" cy="276999"/>
          </a:xfrm>
          <a:prstGeom prst="rect">
            <a:avLst/>
          </a:prstGeom>
          <a:noFill/>
        </p:spPr>
        <p:txBody>
          <a:bodyPr wrap="none" rtlCol="0">
            <a:spAutoFit/>
          </a:bodyPr>
          <a:lstStyle/>
          <a:p>
            <a:r>
              <a:rPr lang="en-US" sz="1200" dirty="0"/>
              <a:t>Wu, </a:t>
            </a:r>
            <a:r>
              <a:rPr lang="en-US" sz="1200" dirty="0" err="1"/>
              <a:t>Shengqiong</a:t>
            </a:r>
            <a:r>
              <a:rPr lang="en-US" sz="1200" dirty="0"/>
              <a:t>, et al. "</a:t>
            </a:r>
            <a:r>
              <a:rPr lang="en-US" sz="1200" dirty="0" err="1"/>
              <a:t>NExT</a:t>
            </a:r>
            <a:r>
              <a:rPr lang="en-US" sz="1200" dirty="0"/>
              <a:t>-GPT: Any-to-any multimodal </a:t>
            </a:r>
            <a:r>
              <a:rPr lang="en-US" sz="1200" dirty="0" err="1"/>
              <a:t>llm</a:t>
            </a:r>
            <a:r>
              <a:rPr lang="en-US" sz="1200" dirty="0"/>
              <a:t>." </a:t>
            </a:r>
            <a:r>
              <a:rPr lang="en-US" sz="1200" dirty="0" err="1"/>
              <a:t>arXiv</a:t>
            </a:r>
            <a:r>
              <a:rPr lang="en-US" sz="1200" dirty="0"/>
              <a:t> preprint arXiv:2309.05519 (2023).</a:t>
            </a:r>
          </a:p>
        </p:txBody>
      </p:sp>
    </p:spTree>
    <p:extLst>
      <p:ext uri="{BB962C8B-B14F-4D97-AF65-F5344CB8AC3E}">
        <p14:creationId xmlns:p14="http://schemas.microsoft.com/office/powerpoint/2010/main" val="33244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3F6B-4C35-449E-3CA0-E8E9CCD7C68F}"/>
              </a:ext>
            </a:extLst>
          </p:cNvPr>
          <p:cNvSpPr>
            <a:spLocks noGrp="1"/>
          </p:cNvSpPr>
          <p:nvPr>
            <p:ph type="title"/>
          </p:nvPr>
        </p:nvSpPr>
        <p:spPr/>
        <p:txBody>
          <a:bodyPr/>
          <a:lstStyle/>
          <a:p>
            <a:r>
              <a:rPr lang="en-US" dirty="0" err="1"/>
              <a:t>GenAI</a:t>
            </a:r>
            <a:r>
              <a:rPr lang="en-US" dirty="0"/>
              <a:t> Landscape - Sequoia</a:t>
            </a:r>
          </a:p>
        </p:txBody>
      </p:sp>
      <p:pic>
        <p:nvPicPr>
          <p:cNvPr id="5" name="Content Placeholder 4">
            <a:extLst>
              <a:ext uri="{FF2B5EF4-FFF2-40B4-BE49-F238E27FC236}">
                <a16:creationId xmlns:a16="http://schemas.microsoft.com/office/drawing/2014/main" id="{264A8089-A429-F2CD-8B71-49D6252C1E53}"/>
              </a:ext>
            </a:extLst>
          </p:cNvPr>
          <p:cNvPicPr>
            <a:picLocks noGrp="1" noChangeAspect="1"/>
          </p:cNvPicPr>
          <p:nvPr>
            <p:ph idx="1"/>
          </p:nvPr>
        </p:nvPicPr>
        <p:blipFill>
          <a:blip r:embed="rId2"/>
          <a:stretch>
            <a:fillRect/>
          </a:stretch>
        </p:blipFill>
        <p:spPr>
          <a:xfrm>
            <a:off x="27730" y="1295400"/>
            <a:ext cx="9035160" cy="5105400"/>
          </a:xfrm>
        </p:spPr>
      </p:pic>
    </p:spTree>
    <p:extLst>
      <p:ext uri="{BB962C8B-B14F-4D97-AF65-F5344CB8AC3E}">
        <p14:creationId xmlns:p14="http://schemas.microsoft.com/office/powerpoint/2010/main" val="31255222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1C87-1727-91E9-B54C-F542D4765AE5}"/>
              </a:ext>
            </a:extLst>
          </p:cNvPr>
          <p:cNvSpPr>
            <a:spLocks noGrp="1"/>
          </p:cNvSpPr>
          <p:nvPr>
            <p:ph type="title"/>
          </p:nvPr>
        </p:nvSpPr>
        <p:spPr>
          <a:xfrm>
            <a:off x="457200" y="-152400"/>
            <a:ext cx="8229600" cy="1143000"/>
          </a:xfrm>
        </p:spPr>
        <p:txBody>
          <a:bodyPr/>
          <a:lstStyle/>
          <a:p>
            <a:r>
              <a:rPr lang="en-US" sz="3600" dirty="0">
                <a:solidFill>
                  <a:srgbClr val="FF0000"/>
                </a:solidFill>
              </a:rPr>
              <a:t>Diffusion Models</a:t>
            </a:r>
          </a:p>
        </p:txBody>
      </p:sp>
      <p:pic>
        <p:nvPicPr>
          <p:cNvPr id="5" name="Content Placeholder 4">
            <a:extLst>
              <a:ext uri="{FF2B5EF4-FFF2-40B4-BE49-F238E27FC236}">
                <a16:creationId xmlns:a16="http://schemas.microsoft.com/office/drawing/2014/main" id="{D5ADC743-0995-8D69-6547-38EE0ABD5F1E}"/>
              </a:ext>
            </a:extLst>
          </p:cNvPr>
          <p:cNvPicPr>
            <a:picLocks noGrp="1" noChangeAspect="1"/>
          </p:cNvPicPr>
          <p:nvPr>
            <p:ph idx="1"/>
          </p:nvPr>
        </p:nvPicPr>
        <p:blipFill>
          <a:blip r:embed="rId2"/>
          <a:stretch>
            <a:fillRect/>
          </a:stretch>
        </p:blipFill>
        <p:spPr>
          <a:xfrm>
            <a:off x="1219200" y="762000"/>
            <a:ext cx="6216794" cy="4525963"/>
          </a:xfrm>
        </p:spPr>
      </p:pic>
      <p:sp>
        <p:nvSpPr>
          <p:cNvPr id="6" name="TextBox 5">
            <a:extLst>
              <a:ext uri="{FF2B5EF4-FFF2-40B4-BE49-F238E27FC236}">
                <a16:creationId xmlns:a16="http://schemas.microsoft.com/office/drawing/2014/main" id="{60637ACB-D4B1-1DE3-B1DD-F67A53A153E0}"/>
              </a:ext>
            </a:extLst>
          </p:cNvPr>
          <p:cNvSpPr txBox="1"/>
          <p:nvPr/>
        </p:nvSpPr>
        <p:spPr>
          <a:xfrm>
            <a:off x="990600" y="5287963"/>
            <a:ext cx="7772399"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Inspired by non-equilibrium thermodynamics.</a:t>
            </a:r>
          </a:p>
          <a:p>
            <a:pPr marL="285750" indent="-285750">
              <a:buFont typeface="Arial" panose="020B0604020202020204" pitchFamily="34" charset="0"/>
              <a:buChar char="•"/>
            </a:pPr>
            <a:r>
              <a:rPr lang="en-US" sz="1400" dirty="0"/>
              <a:t>Define a Markov chain of diffusion steps to slowly add random noise to data and then learn to reverse the diffusion process to construct desired data samples from the noise. </a:t>
            </a:r>
          </a:p>
          <a:p>
            <a:pPr marL="285750" indent="-285750">
              <a:buFont typeface="Arial" panose="020B0604020202020204" pitchFamily="34" charset="0"/>
              <a:buChar char="•"/>
            </a:pPr>
            <a:r>
              <a:rPr lang="en-US" sz="1400" dirty="0"/>
              <a:t>Unlike VAE or flow models, diffusion models are learned with a fixed procedure and the latent variable has high dimensionality (same as the original data).</a:t>
            </a:r>
          </a:p>
        </p:txBody>
      </p:sp>
      <p:sp>
        <p:nvSpPr>
          <p:cNvPr id="7" name="TextBox 6">
            <a:extLst>
              <a:ext uri="{FF2B5EF4-FFF2-40B4-BE49-F238E27FC236}">
                <a16:creationId xmlns:a16="http://schemas.microsoft.com/office/drawing/2014/main" id="{EE0070E8-7CE0-94C9-BB47-98935CE64A47}"/>
              </a:ext>
            </a:extLst>
          </p:cNvPr>
          <p:cNvSpPr txBox="1"/>
          <p:nvPr/>
        </p:nvSpPr>
        <p:spPr>
          <a:xfrm>
            <a:off x="1981200" y="6578917"/>
            <a:ext cx="4371966" cy="276999"/>
          </a:xfrm>
          <a:prstGeom prst="rect">
            <a:avLst/>
          </a:prstGeom>
          <a:noFill/>
        </p:spPr>
        <p:txBody>
          <a:bodyPr wrap="none" rtlCol="0">
            <a:spAutoFit/>
          </a:bodyPr>
          <a:lstStyle/>
          <a:p>
            <a:r>
              <a:rPr lang="en-US" sz="1200" dirty="0"/>
              <a:t>https://</a:t>
            </a:r>
            <a:r>
              <a:rPr lang="en-US" sz="1200" dirty="0" err="1"/>
              <a:t>lilianweng.github.io</a:t>
            </a:r>
            <a:r>
              <a:rPr lang="en-US" sz="1200" dirty="0"/>
              <a:t>/posts/2021-07-11-diffusion-models/</a:t>
            </a:r>
          </a:p>
        </p:txBody>
      </p:sp>
    </p:spTree>
    <p:extLst>
      <p:ext uri="{BB962C8B-B14F-4D97-AF65-F5344CB8AC3E}">
        <p14:creationId xmlns:p14="http://schemas.microsoft.com/office/powerpoint/2010/main" val="3756665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988A-A6C7-5E11-D6E9-03B4A35844DF}"/>
              </a:ext>
            </a:extLst>
          </p:cNvPr>
          <p:cNvSpPr>
            <a:spLocks noGrp="1"/>
          </p:cNvSpPr>
          <p:nvPr>
            <p:ph type="title"/>
          </p:nvPr>
        </p:nvSpPr>
        <p:spPr/>
        <p:txBody>
          <a:bodyPr/>
          <a:lstStyle/>
          <a:p>
            <a:r>
              <a:rPr lang="en-US" sz="2400" dirty="0" err="1"/>
              <a:t>NExT</a:t>
            </a:r>
            <a:r>
              <a:rPr lang="en-US" sz="2400" dirty="0"/>
              <a:t>-GPT inference process. Grey colors denote the deactivation of the modules</a:t>
            </a:r>
          </a:p>
        </p:txBody>
      </p:sp>
      <p:pic>
        <p:nvPicPr>
          <p:cNvPr id="9" name="Content Placeholder 8">
            <a:extLst>
              <a:ext uri="{FF2B5EF4-FFF2-40B4-BE49-F238E27FC236}">
                <a16:creationId xmlns:a16="http://schemas.microsoft.com/office/drawing/2014/main" id="{4D379143-A64E-F4C7-D59D-AE554E0B6E08}"/>
              </a:ext>
            </a:extLst>
          </p:cNvPr>
          <p:cNvPicPr>
            <a:picLocks noGrp="1" noChangeAspect="1"/>
          </p:cNvPicPr>
          <p:nvPr>
            <p:ph idx="1"/>
          </p:nvPr>
        </p:nvPicPr>
        <p:blipFill>
          <a:blip r:embed="rId2"/>
          <a:stretch>
            <a:fillRect/>
          </a:stretch>
        </p:blipFill>
        <p:spPr>
          <a:xfrm>
            <a:off x="22698" y="1828800"/>
            <a:ext cx="8998980" cy="4114800"/>
          </a:xfrm>
        </p:spPr>
      </p:pic>
    </p:spTree>
    <p:extLst>
      <p:ext uri="{BB962C8B-B14F-4D97-AF65-F5344CB8AC3E}">
        <p14:creationId xmlns:p14="http://schemas.microsoft.com/office/powerpoint/2010/main" val="2066080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6761-6A9F-8ACA-9D2A-3BE29EB979D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DBCC9C6-D3BA-FD67-2F5D-F72D0364A8A6}"/>
              </a:ext>
            </a:extLst>
          </p:cNvPr>
          <p:cNvPicPr>
            <a:picLocks noGrp="1" noChangeAspect="1"/>
          </p:cNvPicPr>
          <p:nvPr>
            <p:ph idx="1"/>
          </p:nvPr>
        </p:nvPicPr>
        <p:blipFill>
          <a:blip r:embed="rId2"/>
          <a:stretch>
            <a:fillRect/>
          </a:stretch>
        </p:blipFill>
        <p:spPr>
          <a:xfrm>
            <a:off x="76200" y="151505"/>
            <a:ext cx="9053209" cy="6449049"/>
          </a:xfrm>
        </p:spPr>
      </p:pic>
    </p:spTree>
    <p:extLst>
      <p:ext uri="{BB962C8B-B14F-4D97-AF65-F5344CB8AC3E}">
        <p14:creationId xmlns:p14="http://schemas.microsoft.com/office/powerpoint/2010/main" val="1468027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77A2-DD28-29FE-B890-9A809337C35D}"/>
              </a:ext>
            </a:extLst>
          </p:cNvPr>
          <p:cNvSpPr>
            <a:spLocks noGrp="1"/>
          </p:cNvSpPr>
          <p:nvPr>
            <p:ph type="title"/>
          </p:nvPr>
        </p:nvSpPr>
        <p:spPr>
          <a:xfrm>
            <a:off x="457200" y="274638"/>
            <a:ext cx="8229600" cy="563562"/>
          </a:xfrm>
        </p:spPr>
        <p:txBody>
          <a:bodyPr/>
          <a:lstStyle/>
          <a:p>
            <a:r>
              <a:rPr lang="en-US" sz="4000" dirty="0">
                <a:solidFill>
                  <a:srgbClr val="FF0000"/>
                </a:solidFill>
              </a:rPr>
              <a:t>Encoding and decoding</a:t>
            </a:r>
          </a:p>
        </p:txBody>
      </p:sp>
      <p:pic>
        <p:nvPicPr>
          <p:cNvPr id="5" name="Content Placeholder 4">
            <a:extLst>
              <a:ext uri="{FF2B5EF4-FFF2-40B4-BE49-F238E27FC236}">
                <a16:creationId xmlns:a16="http://schemas.microsoft.com/office/drawing/2014/main" id="{474D3281-56D8-A379-6CCD-D42859F30863}"/>
              </a:ext>
            </a:extLst>
          </p:cNvPr>
          <p:cNvPicPr>
            <a:picLocks noGrp="1" noChangeAspect="1"/>
          </p:cNvPicPr>
          <p:nvPr>
            <p:ph idx="1"/>
          </p:nvPr>
        </p:nvPicPr>
        <p:blipFill>
          <a:blip r:embed="rId2"/>
          <a:stretch>
            <a:fillRect/>
          </a:stretch>
        </p:blipFill>
        <p:spPr>
          <a:xfrm>
            <a:off x="232773" y="990600"/>
            <a:ext cx="8454027" cy="5596591"/>
          </a:xfrm>
        </p:spPr>
      </p:pic>
    </p:spTree>
    <p:extLst>
      <p:ext uri="{BB962C8B-B14F-4D97-AF65-F5344CB8AC3E}">
        <p14:creationId xmlns:p14="http://schemas.microsoft.com/office/powerpoint/2010/main" val="2963809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DA4B-935E-A16C-326E-F006A9A9AF76}"/>
              </a:ext>
            </a:extLst>
          </p:cNvPr>
          <p:cNvSpPr>
            <a:spLocks noGrp="1"/>
          </p:cNvSpPr>
          <p:nvPr>
            <p:ph type="title"/>
          </p:nvPr>
        </p:nvSpPr>
        <p:spPr/>
        <p:txBody>
          <a:bodyPr/>
          <a:lstStyle/>
          <a:p>
            <a:r>
              <a:rPr lang="en-US" dirty="0"/>
              <a:t>Modality Data</a:t>
            </a:r>
          </a:p>
        </p:txBody>
      </p:sp>
      <p:pic>
        <p:nvPicPr>
          <p:cNvPr id="5" name="Content Placeholder 4">
            <a:extLst>
              <a:ext uri="{FF2B5EF4-FFF2-40B4-BE49-F238E27FC236}">
                <a16:creationId xmlns:a16="http://schemas.microsoft.com/office/drawing/2014/main" id="{C4ACC2DD-AC44-5BD3-1DF1-848D5152AE86}"/>
              </a:ext>
            </a:extLst>
          </p:cNvPr>
          <p:cNvPicPr>
            <a:picLocks noGrp="1" noChangeAspect="1"/>
          </p:cNvPicPr>
          <p:nvPr>
            <p:ph idx="1"/>
          </p:nvPr>
        </p:nvPicPr>
        <p:blipFill>
          <a:blip r:embed="rId2"/>
          <a:stretch>
            <a:fillRect/>
          </a:stretch>
        </p:blipFill>
        <p:spPr>
          <a:xfrm>
            <a:off x="0" y="1766224"/>
            <a:ext cx="9107937" cy="4177376"/>
          </a:xfrm>
        </p:spPr>
      </p:pic>
    </p:spTree>
    <p:extLst>
      <p:ext uri="{BB962C8B-B14F-4D97-AF65-F5344CB8AC3E}">
        <p14:creationId xmlns:p14="http://schemas.microsoft.com/office/powerpoint/2010/main" val="14321416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386D-06B8-C031-3525-E92CEFFE7680}"/>
              </a:ext>
            </a:extLst>
          </p:cNvPr>
          <p:cNvSpPr>
            <a:spLocks noGrp="1"/>
          </p:cNvSpPr>
          <p:nvPr>
            <p:ph type="title"/>
          </p:nvPr>
        </p:nvSpPr>
        <p:spPr/>
        <p:txBody>
          <a:bodyPr/>
          <a:lstStyle/>
          <a:p>
            <a:r>
              <a:rPr lang="en-US" dirty="0">
                <a:solidFill>
                  <a:srgbClr val="FF0000"/>
                </a:solidFill>
              </a:rPr>
              <a:t>Data used to train LLMs</a:t>
            </a:r>
          </a:p>
        </p:txBody>
      </p:sp>
      <p:pic>
        <p:nvPicPr>
          <p:cNvPr id="5" name="Content Placeholder 4">
            <a:extLst>
              <a:ext uri="{FF2B5EF4-FFF2-40B4-BE49-F238E27FC236}">
                <a16:creationId xmlns:a16="http://schemas.microsoft.com/office/drawing/2014/main" id="{97039FEB-07D8-4B80-086D-8287324D9BBA}"/>
              </a:ext>
            </a:extLst>
          </p:cNvPr>
          <p:cNvPicPr>
            <a:picLocks noGrp="1" noChangeAspect="1"/>
          </p:cNvPicPr>
          <p:nvPr>
            <p:ph idx="1"/>
          </p:nvPr>
        </p:nvPicPr>
        <p:blipFill>
          <a:blip r:embed="rId2"/>
          <a:stretch>
            <a:fillRect/>
          </a:stretch>
        </p:blipFill>
        <p:spPr>
          <a:xfrm>
            <a:off x="542476" y="1413519"/>
            <a:ext cx="8059047" cy="4542372"/>
          </a:xfrm>
        </p:spPr>
      </p:pic>
      <p:sp>
        <p:nvSpPr>
          <p:cNvPr id="6" name="TextBox 5">
            <a:extLst>
              <a:ext uri="{FF2B5EF4-FFF2-40B4-BE49-F238E27FC236}">
                <a16:creationId xmlns:a16="http://schemas.microsoft.com/office/drawing/2014/main" id="{B784C076-C823-F78E-B66F-97CD4CD057DF}"/>
              </a:ext>
            </a:extLst>
          </p:cNvPr>
          <p:cNvSpPr txBox="1"/>
          <p:nvPr/>
        </p:nvSpPr>
        <p:spPr>
          <a:xfrm>
            <a:off x="304800" y="6240689"/>
            <a:ext cx="8194359" cy="307777"/>
          </a:xfrm>
          <a:prstGeom prst="rect">
            <a:avLst/>
          </a:prstGeom>
          <a:noFill/>
        </p:spPr>
        <p:txBody>
          <a:bodyPr wrap="none" rtlCol="0">
            <a:spAutoFit/>
          </a:bodyPr>
          <a:lstStyle/>
          <a:p>
            <a:r>
              <a:rPr lang="en-US" sz="1400" b="0" i="0" u="none" strike="noStrike" dirty="0">
                <a:solidFill>
                  <a:srgbClr val="222222"/>
                </a:solidFill>
                <a:effectLst/>
                <a:latin typeface="Arial" panose="020B0604020202020204" pitchFamily="34" charset="0"/>
              </a:rPr>
              <a:t>Zhao, Wayne Xin, et al. "A survey of large language models." </a:t>
            </a:r>
            <a:r>
              <a:rPr lang="en-US" sz="1400" b="0" i="1" u="none" strike="noStrike" dirty="0" err="1">
                <a:solidFill>
                  <a:srgbClr val="222222"/>
                </a:solidFill>
                <a:effectLst/>
                <a:latin typeface="Arial" panose="020B0604020202020204" pitchFamily="34" charset="0"/>
              </a:rPr>
              <a:t>arXiv</a:t>
            </a:r>
            <a:r>
              <a:rPr lang="en-US" sz="1400" b="0" i="1" u="none" strike="noStrike" dirty="0">
                <a:solidFill>
                  <a:srgbClr val="222222"/>
                </a:solidFill>
                <a:effectLst/>
                <a:latin typeface="Arial" panose="020B0604020202020204" pitchFamily="34" charset="0"/>
              </a:rPr>
              <a:t> preprint arXiv:2303.18223</a:t>
            </a:r>
            <a:r>
              <a:rPr lang="en-US" sz="1400" b="0" i="0" u="none" strike="noStrike" dirty="0">
                <a:solidFill>
                  <a:srgbClr val="222222"/>
                </a:solidFill>
                <a:effectLst/>
                <a:latin typeface="Arial" panose="020B0604020202020204" pitchFamily="34" charset="0"/>
              </a:rPr>
              <a:t> (2023).</a:t>
            </a:r>
            <a:endParaRPr lang="en-US" sz="1400" dirty="0"/>
          </a:p>
        </p:txBody>
      </p:sp>
    </p:spTree>
    <p:extLst>
      <p:ext uri="{BB962C8B-B14F-4D97-AF65-F5344CB8AC3E}">
        <p14:creationId xmlns:p14="http://schemas.microsoft.com/office/powerpoint/2010/main" val="2883278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DB00-EFE7-D6AA-A6E9-9FCF6222E968}"/>
              </a:ext>
            </a:extLst>
          </p:cNvPr>
          <p:cNvSpPr>
            <a:spLocks noGrp="1"/>
          </p:cNvSpPr>
          <p:nvPr>
            <p:ph type="title"/>
          </p:nvPr>
        </p:nvSpPr>
        <p:spPr>
          <a:xfrm>
            <a:off x="381000" y="28462"/>
            <a:ext cx="8229600" cy="885938"/>
          </a:xfrm>
        </p:spPr>
        <p:txBody>
          <a:bodyPr/>
          <a:lstStyle/>
          <a:p>
            <a:r>
              <a:rPr lang="en-US" dirty="0">
                <a:solidFill>
                  <a:srgbClr val="FF0000"/>
                </a:solidFill>
              </a:rPr>
              <a:t>Used to train Bard</a:t>
            </a:r>
          </a:p>
        </p:txBody>
      </p:sp>
      <p:sp>
        <p:nvSpPr>
          <p:cNvPr id="3" name="Text Placeholder 2">
            <a:extLst>
              <a:ext uri="{FF2B5EF4-FFF2-40B4-BE49-F238E27FC236}">
                <a16:creationId xmlns:a16="http://schemas.microsoft.com/office/drawing/2014/main" id="{B2EFAD90-F8C5-01A5-FA44-EBE5486DAAE5}"/>
              </a:ext>
            </a:extLst>
          </p:cNvPr>
          <p:cNvSpPr>
            <a:spLocks noGrp="1"/>
          </p:cNvSpPr>
          <p:nvPr>
            <p:ph type="body" idx="1"/>
          </p:nvPr>
        </p:nvSpPr>
        <p:spPr/>
        <p:txBody>
          <a:bodyPr/>
          <a:lstStyle/>
          <a:p>
            <a:endParaRPr lang="en-US"/>
          </a:p>
        </p:txBody>
      </p:sp>
      <p:pic>
        <p:nvPicPr>
          <p:cNvPr id="5" name="Picture 4" descr="A screenshot of a website&#10;&#10;Description automatically generated with medium confidence">
            <a:extLst>
              <a:ext uri="{FF2B5EF4-FFF2-40B4-BE49-F238E27FC236}">
                <a16:creationId xmlns:a16="http://schemas.microsoft.com/office/drawing/2014/main" id="{D02185A5-161B-82BC-618D-ED3213674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746" y="723816"/>
            <a:ext cx="6482108" cy="5588584"/>
          </a:xfrm>
          <a:prstGeom prst="rect">
            <a:avLst/>
          </a:prstGeom>
        </p:spPr>
      </p:pic>
      <p:sp>
        <p:nvSpPr>
          <p:cNvPr id="4" name="TextBox 3">
            <a:extLst>
              <a:ext uri="{FF2B5EF4-FFF2-40B4-BE49-F238E27FC236}">
                <a16:creationId xmlns:a16="http://schemas.microsoft.com/office/drawing/2014/main" id="{BA9E632D-C728-1242-DCB9-05342829A861}"/>
              </a:ext>
            </a:extLst>
          </p:cNvPr>
          <p:cNvSpPr txBox="1"/>
          <p:nvPr/>
        </p:nvSpPr>
        <p:spPr>
          <a:xfrm>
            <a:off x="6683982" y="302154"/>
            <a:ext cx="1926618" cy="338554"/>
          </a:xfrm>
          <a:prstGeom prst="rect">
            <a:avLst/>
          </a:prstGeom>
          <a:noFill/>
        </p:spPr>
        <p:txBody>
          <a:bodyPr wrap="none" rtlCol="0">
            <a:spAutoFit/>
          </a:bodyPr>
          <a:lstStyle/>
          <a:p>
            <a:r>
              <a:rPr lang="en-US" dirty="0"/>
              <a:t>Not </a:t>
            </a:r>
            <a:r>
              <a:rPr lang="en-US" dirty="0" err="1"/>
              <a:t>ChatGPT</a:t>
            </a:r>
            <a:r>
              <a:rPr lang="en-US" dirty="0"/>
              <a:t> data!</a:t>
            </a:r>
          </a:p>
        </p:txBody>
      </p:sp>
      <p:sp>
        <p:nvSpPr>
          <p:cNvPr id="6" name="TextBox 5">
            <a:extLst>
              <a:ext uri="{FF2B5EF4-FFF2-40B4-BE49-F238E27FC236}">
                <a16:creationId xmlns:a16="http://schemas.microsoft.com/office/drawing/2014/main" id="{CC10CF2D-103B-71DA-9830-91949E43AB4D}"/>
              </a:ext>
            </a:extLst>
          </p:cNvPr>
          <p:cNvSpPr txBox="1"/>
          <p:nvPr/>
        </p:nvSpPr>
        <p:spPr>
          <a:xfrm>
            <a:off x="990600" y="6312400"/>
            <a:ext cx="5525423" cy="276999"/>
          </a:xfrm>
          <a:prstGeom prst="rect">
            <a:avLst/>
          </a:prstGeom>
          <a:noFill/>
        </p:spPr>
        <p:txBody>
          <a:bodyPr wrap="none" rtlCol="0">
            <a:spAutoFit/>
          </a:bodyPr>
          <a:lstStyle/>
          <a:p>
            <a:r>
              <a:rPr lang="en-US" sz="1200" dirty="0"/>
              <a:t>https://</a:t>
            </a:r>
            <a:r>
              <a:rPr lang="en-US" sz="1200" dirty="0" err="1"/>
              <a:t>www.searchenginejournal.com</a:t>
            </a:r>
            <a:r>
              <a:rPr lang="en-US" sz="1200" dirty="0"/>
              <a:t>/google-bard-training-data/478941/#close</a:t>
            </a:r>
          </a:p>
        </p:txBody>
      </p:sp>
    </p:spTree>
    <p:extLst>
      <p:ext uri="{BB962C8B-B14F-4D97-AF65-F5344CB8AC3E}">
        <p14:creationId xmlns:p14="http://schemas.microsoft.com/office/powerpoint/2010/main" val="24533355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CAFD-65E4-BCA4-E290-F1660CC5DE74}"/>
              </a:ext>
            </a:extLst>
          </p:cNvPr>
          <p:cNvSpPr>
            <a:spLocks noGrp="1"/>
          </p:cNvSpPr>
          <p:nvPr>
            <p:ph type="title"/>
          </p:nvPr>
        </p:nvSpPr>
        <p:spPr/>
        <p:txBody>
          <a:bodyPr/>
          <a:lstStyle/>
          <a:p>
            <a:r>
              <a:rPr lang="en-US" dirty="0"/>
              <a:t>How they work</a:t>
            </a:r>
          </a:p>
        </p:txBody>
      </p:sp>
      <p:pic>
        <p:nvPicPr>
          <p:cNvPr id="13" name="Content Placeholder 12" descr="Diagram&#10;&#10;Description automatically generated">
            <a:extLst>
              <a:ext uri="{FF2B5EF4-FFF2-40B4-BE49-F238E27FC236}">
                <a16:creationId xmlns:a16="http://schemas.microsoft.com/office/drawing/2014/main" id="{602F6C2F-6A5C-DB9F-5BD9-819B7941E18B}"/>
              </a:ext>
            </a:extLst>
          </p:cNvPr>
          <p:cNvPicPr>
            <a:picLocks noGrp="1" noChangeAspect="1"/>
          </p:cNvPicPr>
          <p:nvPr>
            <p:ph idx="1"/>
          </p:nvPr>
        </p:nvPicPr>
        <p:blipFill>
          <a:blip r:embed="rId2"/>
          <a:stretch>
            <a:fillRect/>
          </a:stretch>
        </p:blipFill>
        <p:spPr>
          <a:xfrm>
            <a:off x="2495547" y="1600200"/>
            <a:ext cx="4152905" cy="4525963"/>
          </a:xfrm>
        </p:spPr>
      </p:pic>
      <p:sp>
        <p:nvSpPr>
          <p:cNvPr id="3" name="TextBox 2">
            <a:extLst>
              <a:ext uri="{FF2B5EF4-FFF2-40B4-BE49-F238E27FC236}">
                <a16:creationId xmlns:a16="http://schemas.microsoft.com/office/drawing/2014/main" id="{7C219307-C388-5B36-8733-B4EBE8FBA4CD}"/>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3355413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376E-7E2C-AD55-B222-15BA9348DF19}"/>
              </a:ext>
            </a:extLst>
          </p:cNvPr>
          <p:cNvSpPr>
            <a:spLocks noGrp="1"/>
          </p:cNvSpPr>
          <p:nvPr>
            <p:ph type="title"/>
          </p:nvPr>
        </p:nvSpPr>
        <p:spPr/>
        <p:txBody>
          <a:bodyPr/>
          <a:lstStyle/>
          <a:p>
            <a:r>
              <a:rPr lang="en-US" dirty="0"/>
              <a:t>More than one can see</a:t>
            </a:r>
          </a:p>
        </p:txBody>
      </p:sp>
      <p:pic>
        <p:nvPicPr>
          <p:cNvPr id="5" name="Content Placeholder 4">
            <a:extLst>
              <a:ext uri="{FF2B5EF4-FFF2-40B4-BE49-F238E27FC236}">
                <a16:creationId xmlns:a16="http://schemas.microsoft.com/office/drawing/2014/main" id="{423D4A9A-723C-FF7D-07EC-D78E7D7E927F}"/>
              </a:ext>
            </a:extLst>
          </p:cNvPr>
          <p:cNvPicPr>
            <a:picLocks noGrp="1" noChangeAspect="1"/>
          </p:cNvPicPr>
          <p:nvPr>
            <p:ph idx="1"/>
          </p:nvPr>
        </p:nvPicPr>
        <p:blipFill>
          <a:blip r:embed="rId2"/>
          <a:stretch>
            <a:fillRect/>
          </a:stretch>
        </p:blipFill>
        <p:spPr>
          <a:xfrm>
            <a:off x="49581" y="1524000"/>
            <a:ext cx="9133839" cy="4724399"/>
          </a:xfrm>
        </p:spPr>
      </p:pic>
      <p:sp>
        <p:nvSpPr>
          <p:cNvPr id="6" name="TextBox 5">
            <a:extLst>
              <a:ext uri="{FF2B5EF4-FFF2-40B4-BE49-F238E27FC236}">
                <a16:creationId xmlns:a16="http://schemas.microsoft.com/office/drawing/2014/main" id="{A1055870-08E2-8DFE-E65D-3EFBA09FE623}"/>
              </a:ext>
            </a:extLst>
          </p:cNvPr>
          <p:cNvSpPr txBox="1"/>
          <p:nvPr/>
        </p:nvSpPr>
        <p:spPr>
          <a:xfrm>
            <a:off x="1828800" y="6324600"/>
            <a:ext cx="4341253" cy="338554"/>
          </a:xfrm>
          <a:prstGeom prst="rect">
            <a:avLst/>
          </a:prstGeom>
          <a:noFill/>
        </p:spPr>
        <p:txBody>
          <a:bodyPr wrap="none" rtlCol="0">
            <a:spAutoFit/>
          </a:bodyPr>
          <a:lstStyle/>
          <a:p>
            <a:r>
              <a:rPr lang="en-US" dirty="0"/>
              <a:t>https://</a:t>
            </a:r>
            <a:r>
              <a:rPr lang="en-US" dirty="0" err="1"/>
              <a:t>mattturck.com</a:t>
            </a:r>
            <a:r>
              <a:rPr lang="en-US" dirty="0"/>
              <a:t>/landscape/mad2023.pdf</a:t>
            </a:r>
          </a:p>
        </p:txBody>
      </p:sp>
    </p:spTree>
    <p:extLst>
      <p:ext uri="{BB962C8B-B14F-4D97-AF65-F5344CB8AC3E}">
        <p14:creationId xmlns:p14="http://schemas.microsoft.com/office/powerpoint/2010/main" val="2430244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8F462-B1FB-E35D-CAF5-920647AD04AE}"/>
              </a:ext>
            </a:extLst>
          </p:cNvPr>
          <p:cNvSpPr>
            <a:spLocks noGrp="1"/>
          </p:cNvSpPr>
          <p:nvPr>
            <p:ph type="title"/>
          </p:nvPr>
        </p:nvSpPr>
        <p:spPr>
          <a:xfrm>
            <a:off x="457200" y="-35740"/>
            <a:ext cx="8229600" cy="868545"/>
          </a:xfrm>
        </p:spPr>
        <p:txBody>
          <a:bodyPr/>
          <a:lstStyle/>
          <a:p>
            <a:r>
              <a:rPr lang="en-US" sz="3600" dirty="0">
                <a:solidFill>
                  <a:srgbClr val="FF0000"/>
                </a:solidFill>
              </a:rPr>
              <a:t>Improving LLM Performance</a:t>
            </a:r>
          </a:p>
        </p:txBody>
      </p:sp>
      <p:sp>
        <p:nvSpPr>
          <p:cNvPr id="3" name="Content Placeholder 2">
            <a:extLst>
              <a:ext uri="{FF2B5EF4-FFF2-40B4-BE49-F238E27FC236}">
                <a16:creationId xmlns:a16="http://schemas.microsoft.com/office/drawing/2014/main" id="{B26EB64F-7B50-9415-4ADD-2FC2762D0457}"/>
              </a:ext>
            </a:extLst>
          </p:cNvPr>
          <p:cNvSpPr>
            <a:spLocks noGrp="1"/>
          </p:cNvSpPr>
          <p:nvPr>
            <p:ph idx="1"/>
          </p:nvPr>
        </p:nvSpPr>
        <p:spPr>
          <a:xfrm>
            <a:off x="381000" y="685800"/>
            <a:ext cx="8229600" cy="4525963"/>
          </a:xfrm>
        </p:spPr>
        <p:txBody>
          <a:bodyPr/>
          <a:lstStyle/>
          <a:p>
            <a:r>
              <a:rPr lang="en-US" sz="2400" dirty="0"/>
              <a:t>Tuning (usually denoted as fine tuning)</a:t>
            </a:r>
          </a:p>
          <a:p>
            <a:pPr lvl="1"/>
            <a:r>
              <a:rPr lang="en-US" sz="2000" dirty="0"/>
              <a:t>Adapting performance of a pretrained LLM by additional data and training</a:t>
            </a:r>
          </a:p>
          <a:p>
            <a:pPr lvl="1"/>
            <a:r>
              <a:rPr lang="en-US" sz="2000" dirty="0"/>
              <a:t>Instruction tuning</a:t>
            </a:r>
          </a:p>
          <a:p>
            <a:pPr lvl="2"/>
            <a:r>
              <a:rPr lang="en-US" sz="1600" dirty="0"/>
              <a:t>The process of further training LLMs on a dataset consisting of \</a:t>
            </a:r>
            <a:r>
              <a:rPr lang="en-US" sz="1600" dirty="0" err="1"/>
              <a:t>textsc</a:t>
            </a:r>
            <a:r>
              <a:rPr lang="en-US" sz="1600" dirty="0"/>
              <a:t>{(instruction, output)} pairs in a supervised fashion, which bridges the gap between the next-word prediction objective of LLMs and the users' objective of having LLMs adhere to human instructions</a:t>
            </a:r>
          </a:p>
          <a:p>
            <a:pPr lvl="2"/>
            <a:r>
              <a:rPr lang="en-US" sz="1600" dirty="0"/>
              <a:t>Not easy for LLMs</a:t>
            </a:r>
          </a:p>
          <a:p>
            <a:r>
              <a:rPr lang="en-US" sz="2400" dirty="0"/>
              <a:t>Fine tuning vs prompt engineering</a:t>
            </a:r>
          </a:p>
          <a:p>
            <a:pPr lvl="1"/>
            <a:r>
              <a:rPr lang="en-US" sz="1600" dirty="0"/>
              <a:t>Prompt engineering focuses on eliciting better output for users, whereas fine-tuning focuses on enhancing model performance on certain tasks.</a:t>
            </a:r>
          </a:p>
          <a:p>
            <a:pPr lvl="1"/>
            <a:r>
              <a:rPr lang="en-US" sz="1600" dirty="0"/>
              <a:t>Prompt engineering aims to improve output by creating more detailed and effective inputs, whereas fine-tuning involves training a model on new data to improve knowledge in specific areas.</a:t>
            </a:r>
          </a:p>
          <a:p>
            <a:pPr lvl="1"/>
            <a:r>
              <a:rPr lang="en-US" sz="1600" dirty="0"/>
              <a:t>Prompt engineering offers more precise control over an AI system's actions and outputs, whereas fine-tuning can add detail and depth to relevant topic areas.</a:t>
            </a:r>
          </a:p>
          <a:p>
            <a:pPr lvl="1"/>
            <a:r>
              <a:rPr lang="en-US" sz="1600" dirty="0"/>
              <a:t>Prompt engineering demands almost no computing resources, as prompts are created by people. In contrast, the additional training and data used for fine-tuning can demand significant computing resources.</a:t>
            </a:r>
          </a:p>
          <a:p>
            <a:pPr marL="457200" lvl="1" indent="0">
              <a:buNone/>
            </a:pPr>
            <a:endParaRPr lang="en-US" dirty="0"/>
          </a:p>
        </p:txBody>
      </p:sp>
      <p:sp>
        <p:nvSpPr>
          <p:cNvPr id="5" name="TextBox 4">
            <a:extLst>
              <a:ext uri="{FF2B5EF4-FFF2-40B4-BE49-F238E27FC236}">
                <a16:creationId xmlns:a16="http://schemas.microsoft.com/office/drawing/2014/main" id="{CE5444B6-3ACD-138C-E46B-FBFF1B48E9F4}"/>
              </a:ext>
            </a:extLst>
          </p:cNvPr>
          <p:cNvSpPr txBox="1"/>
          <p:nvPr/>
        </p:nvSpPr>
        <p:spPr>
          <a:xfrm>
            <a:off x="1219200" y="6596390"/>
            <a:ext cx="7239000" cy="261610"/>
          </a:xfrm>
          <a:prstGeom prst="rect">
            <a:avLst/>
          </a:prstGeom>
          <a:noFill/>
        </p:spPr>
        <p:txBody>
          <a:bodyPr wrap="square" rtlCol="0">
            <a:spAutoFit/>
          </a:bodyPr>
          <a:lstStyle/>
          <a:p>
            <a:r>
              <a:rPr lang="en-US" sz="1100" dirty="0"/>
              <a:t>https://</a:t>
            </a:r>
            <a:r>
              <a:rPr lang="en-US" sz="1100" dirty="0" err="1"/>
              <a:t>www.techtarget.com</a:t>
            </a:r>
            <a:r>
              <a:rPr lang="en-US" sz="1100" dirty="0"/>
              <a:t>/</a:t>
            </a:r>
            <a:r>
              <a:rPr lang="en-US" sz="1100" dirty="0" err="1"/>
              <a:t>searchenterpriseai</a:t>
            </a:r>
            <a:r>
              <a:rPr lang="en-US" sz="1100" dirty="0"/>
              <a:t>/tip/Prompt-engineering-vs-fine-tuning-</a:t>
            </a:r>
            <a:r>
              <a:rPr lang="en-US" sz="1100" dirty="0" err="1"/>
              <a:t>Whats</a:t>
            </a:r>
            <a:r>
              <a:rPr lang="en-US" sz="1100" dirty="0"/>
              <a:t>-the-difference</a:t>
            </a:r>
          </a:p>
        </p:txBody>
      </p:sp>
    </p:spTree>
    <p:extLst>
      <p:ext uri="{BB962C8B-B14F-4D97-AF65-F5344CB8AC3E}">
        <p14:creationId xmlns:p14="http://schemas.microsoft.com/office/powerpoint/2010/main" val="360494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07A2-1894-C9C1-46CC-6457D115FC86}"/>
              </a:ext>
            </a:extLst>
          </p:cNvPr>
          <p:cNvSpPr>
            <a:spLocks noGrp="1"/>
          </p:cNvSpPr>
          <p:nvPr>
            <p:ph type="title"/>
          </p:nvPr>
        </p:nvSpPr>
        <p:spPr/>
        <p:txBody>
          <a:bodyPr/>
          <a:lstStyle/>
          <a:p>
            <a:endParaRPr lang="en-US"/>
          </a:p>
        </p:txBody>
      </p:sp>
      <p:pic>
        <p:nvPicPr>
          <p:cNvPr id="5" name="Picture 4" descr="A picture containing text, parking, machine, electronic&#10;&#10;Description automatically generated">
            <a:extLst>
              <a:ext uri="{FF2B5EF4-FFF2-40B4-BE49-F238E27FC236}">
                <a16:creationId xmlns:a16="http://schemas.microsoft.com/office/drawing/2014/main" id="{CBDB267F-F376-0862-E255-F6CE9FF52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52" y="274638"/>
            <a:ext cx="4895299" cy="6858000"/>
          </a:xfrm>
          <a:prstGeom prst="rect">
            <a:avLst/>
          </a:prstGeom>
        </p:spPr>
      </p:pic>
    </p:spTree>
    <p:extLst>
      <p:ext uri="{BB962C8B-B14F-4D97-AF65-F5344CB8AC3E}">
        <p14:creationId xmlns:p14="http://schemas.microsoft.com/office/powerpoint/2010/main" val="10058926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9171" y="4457700"/>
            <a:ext cx="7268442" cy="1095248"/>
          </a:xfrm>
          <a:prstGeom prst="rect">
            <a:avLst/>
          </a:prstGeom>
        </p:spPr>
      </p:pic>
      <p:grpSp>
        <p:nvGrpSpPr>
          <p:cNvPr id="3" name="object 3"/>
          <p:cNvGrpSpPr/>
          <p:nvPr/>
        </p:nvGrpSpPr>
        <p:grpSpPr>
          <a:xfrm>
            <a:off x="909685" y="1858375"/>
            <a:ext cx="7077551" cy="2603183"/>
            <a:chOff x="1212913" y="1334833"/>
            <a:chExt cx="9436735" cy="3470910"/>
          </a:xfrm>
        </p:grpSpPr>
        <p:pic>
          <p:nvPicPr>
            <p:cNvPr id="4" name="object 4"/>
            <p:cNvPicPr/>
            <p:nvPr/>
          </p:nvPicPr>
          <p:blipFill>
            <a:blip r:embed="rId3" cstate="print"/>
            <a:stretch>
              <a:fillRect/>
            </a:stretch>
          </p:blipFill>
          <p:spPr>
            <a:xfrm>
              <a:off x="1441851" y="1462403"/>
              <a:ext cx="9207251" cy="3271140"/>
            </a:xfrm>
            <a:prstGeom prst="rect">
              <a:avLst/>
            </a:prstGeom>
          </p:spPr>
        </p:pic>
        <p:sp>
          <p:nvSpPr>
            <p:cNvPr id="5" name="object 5"/>
            <p:cNvSpPr/>
            <p:nvPr/>
          </p:nvSpPr>
          <p:spPr>
            <a:xfrm>
              <a:off x="2077211" y="1339596"/>
              <a:ext cx="2493645" cy="378460"/>
            </a:xfrm>
            <a:custGeom>
              <a:avLst/>
              <a:gdLst/>
              <a:ahLst/>
              <a:cxnLst/>
              <a:rect l="l" t="t" r="r" b="b"/>
              <a:pathLst>
                <a:path w="2493645" h="378460">
                  <a:moveTo>
                    <a:pt x="2493264" y="0"/>
                  </a:moveTo>
                  <a:lnTo>
                    <a:pt x="0" y="0"/>
                  </a:lnTo>
                  <a:lnTo>
                    <a:pt x="0" y="377951"/>
                  </a:lnTo>
                  <a:lnTo>
                    <a:pt x="2493264" y="377951"/>
                  </a:lnTo>
                  <a:lnTo>
                    <a:pt x="2493264" y="0"/>
                  </a:lnTo>
                  <a:close/>
                </a:path>
              </a:pathLst>
            </a:custGeom>
            <a:solidFill>
              <a:srgbClr val="FFFFFF"/>
            </a:solidFill>
          </p:spPr>
          <p:txBody>
            <a:bodyPr wrap="square" lIns="0" tIns="0" rIns="0" bIns="0" rtlCol="0"/>
            <a:lstStyle/>
            <a:p>
              <a:endParaRPr sz="1200"/>
            </a:p>
          </p:txBody>
        </p:sp>
        <p:sp>
          <p:nvSpPr>
            <p:cNvPr id="6" name="object 6"/>
            <p:cNvSpPr/>
            <p:nvPr/>
          </p:nvSpPr>
          <p:spPr>
            <a:xfrm>
              <a:off x="2077211" y="1339596"/>
              <a:ext cx="2493645" cy="378460"/>
            </a:xfrm>
            <a:custGeom>
              <a:avLst/>
              <a:gdLst/>
              <a:ahLst/>
              <a:cxnLst/>
              <a:rect l="l" t="t" r="r" b="b"/>
              <a:pathLst>
                <a:path w="2493645" h="378460">
                  <a:moveTo>
                    <a:pt x="0" y="377951"/>
                  </a:moveTo>
                  <a:lnTo>
                    <a:pt x="2493264" y="377951"/>
                  </a:lnTo>
                  <a:lnTo>
                    <a:pt x="2493264" y="0"/>
                  </a:lnTo>
                  <a:lnTo>
                    <a:pt x="0" y="0"/>
                  </a:lnTo>
                  <a:lnTo>
                    <a:pt x="0" y="377951"/>
                  </a:lnTo>
                  <a:close/>
                </a:path>
              </a:pathLst>
            </a:custGeom>
            <a:ln w="9525">
              <a:solidFill>
                <a:srgbClr val="FFFFFF"/>
              </a:solidFill>
            </a:ln>
          </p:spPr>
          <p:txBody>
            <a:bodyPr wrap="square" lIns="0" tIns="0" rIns="0" bIns="0" rtlCol="0"/>
            <a:lstStyle/>
            <a:p>
              <a:endParaRPr sz="1200"/>
            </a:p>
          </p:txBody>
        </p:sp>
        <p:sp>
          <p:nvSpPr>
            <p:cNvPr id="7" name="object 7"/>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200"/>
            </a:p>
          </p:txBody>
        </p:sp>
        <p:sp>
          <p:nvSpPr>
            <p:cNvPr id="8" name="object 8"/>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200"/>
            </a:p>
          </p:txBody>
        </p:sp>
        <p:sp>
          <p:nvSpPr>
            <p:cNvPr id="9" name="object 9"/>
            <p:cNvSpPr/>
            <p:nvPr/>
          </p:nvSpPr>
          <p:spPr>
            <a:xfrm>
              <a:off x="1217675" y="4495800"/>
              <a:ext cx="4114800" cy="304800"/>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200"/>
            </a:p>
          </p:txBody>
        </p:sp>
        <p:sp>
          <p:nvSpPr>
            <p:cNvPr id="10" name="object 10"/>
            <p:cNvSpPr/>
            <p:nvPr/>
          </p:nvSpPr>
          <p:spPr>
            <a:xfrm>
              <a:off x="1217675" y="4495800"/>
              <a:ext cx="4114800" cy="304800"/>
            </a:xfrm>
            <a:custGeom>
              <a:avLst/>
              <a:gdLst/>
              <a:ahLst/>
              <a:cxnLst/>
              <a:rect l="l" t="t" r="r" b="b"/>
              <a:pathLst>
                <a:path w="4114800" h="304800">
                  <a:moveTo>
                    <a:pt x="0" y="304800"/>
                  </a:moveTo>
                  <a:lnTo>
                    <a:pt x="4114800" y="304800"/>
                  </a:lnTo>
                  <a:lnTo>
                    <a:pt x="4114800" y="0"/>
                  </a:lnTo>
                  <a:lnTo>
                    <a:pt x="0" y="0"/>
                  </a:lnTo>
                  <a:lnTo>
                    <a:pt x="0" y="304800"/>
                  </a:lnTo>
                  <a:close/>
                </a:path>
              </a:pathLst>
            </a:custGeom>
            <a:ln w="9525">
              <a:solidFill>
                <a:srgbClr val="FFFFFF"/>
              </a:solidFill>
            </a:ln>
          </p:spPr>
          <p:txBody>
            <a:bodyPr wrap="square" lIns="0" tIns="0" rIns="0" bIns="0" rtlCol="0"/>
            <a:lstStyle/>
            <a:p>
              <a:endParaRPr sz="1200"/>
            </a:p>
          </p:txBody>
        </p:sp>
      </p:grpSp>
      <p:grpSp>
        <p:nvGrpSpPr>
          <p:cNvPr id="11" name="object 11"/>
          <p:cNvGrpSpPr/>
          <p:nvPr/>
        </p:nvGrpSpPr>
        <p:grpSpPr>
          <a:xfrm>
            <a:off x="852535" y="4508992"/>
            <a:ext cx="3093244" cy="235744"/>
            <a:chOff x="1136713" y="4868989"/>
            <a:chExt cx="4124325" cy="314325"/>
          </a:xfrm>
        </p:grpSpPr>
        <p:sp>
          <p:nvSpPr>
            <p:cNvPr id="12" name="object 12"/>
            <p:cNvSpPr/>
            <p:nvPr/>
          </p:nvSpPr>
          <p:spPr>
            <a:xfrm>
              <a:off x="1141475" y="4873752"/>
              <a:ext cx="4114800" cy="304800"/>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200"/>
            </a:p>
          </p:txBody>
        </p:sp>
        <p:sp>
          <p:nvSpPr>
            <p:cNvPr id="13" name="object 13"/>
            <p:cNvSpPr/>
            <p:nvPr/>
          </p:nvSpPr>
          <p:spPr>
            <a:xfrm>
              <a:off x="1141475" y="4873752"/>
              <a:ext cx="4114800" cy="304800"/>
            </a:xfrm>
            <a:custGeom>
              <a:avLst/>
              <a:gdLst/>
              <a:ahLst/>
              <a:cxnLst/>
              <a:rect l="l" t="t" r="r" b="b"/>
              <a:pathLst>
                <a:path w="4114800" h="304800">
                  <a:moveTo>
                    <a:pt x="0" y="304800"/>
                  </a:moveTo>
                  <a:lnTo>
                    <a:pt x="4114800" y="304800"/>
                  </a:lnTo>
                  <a:lnTo>
                    <a:pt x="4114800" y="0"/>
                  </a:lnTo>
                  <a:lnTo>
                    <a:pt x="0" y="0"/>
                  </a:lnTo>
                  <a:lnTo>
                    <a:pt x="0" y="304800"/>
                  </a:lnTo>
                  <a:close/>
                </a:path>
              </a:pathLst>
            </a:custGeom>
            <a:ln w="9525">
              <a:solidFill>
                <a:srgbClr val="FFFFFF"/>
              </a:solidFill>
            </a:ln>
          </p:spPr>
          <p:txBody>
            <a:bodyPr wrap="square" lIns="0" tIns="0" rIns="0" bIns="0" rtlCol="0"/>
            <a:lstStyle/>
            <a:p>
              <a:endParaRPr sz="1200"/>
            </a:p>
          </p:txBody>
        </p:sp>
      </p:grpSp>
      <p:sp>
        <p:nvSpPr>
          <p:cNvPr id="14" name="object 14"/>
          <p:cNvSpPr txBox="1">
            <a:spLocks noGrp="1"/>
          </p:cNvSpPr>
          <p:nvPr>
            <p:ph type="title"/>
          </p:nvPr>
        </p:nvSpPr>
        <p:spPr>
          <a:xfrm>
            <a:off x="820164" y="403870"/>
            <a:ext cx="6172200" cy="687207"/>
          </a:xfrm>
          <a:prstGeom prst="rect">
            <a:avLst/>
          </a:prstGeom>
        </p:spPr>
        <p:txBody>
          <a:bodyPr vert="horz" wrap="square" lIns="0" tIns="10001" rIns="0" bIns="0" numCol="1" rtlCol="0" anchor="ctr" anchorCtr="0" compatLnSpc="1">
            <a:prstTxWarp prst="textNoShape">
              <a:avLst/>
            </a:prstTxWarp>
            <a:spAutoFit/>
          </a:bodyPr>
          <a:lstStyle/>
          <a:p>
            <a:pPr marL="9525">
              <a:spcBef>
                <a:spcPts val="79"/>
              </a:spcBef>
            </a:pPr>
            <a:r>
              <a:rPr b="0" dirty="0">
                <a:solidFill>
                  <a:srgbClr val="FF0000"/>
                </a:solidFill>
                <a:latin typeface="Calibri"/>
                <a:cs typeface="Calibri"/>
              </a:rPr>
              <a:t>Instruction</a:t>
            </a:r>
            <a:r>
              <a:rPr spc="-56" dirty="0">
                <a:solidFill>
                  <a:srgbClr val="FF0000"/>
                </a:solidFill>
                <a:latin typeface="Calibri"/>
                <a:cs typeface="Calibri"/>
              </a:rPr>
              <a:t> </a:t>
            </a:r>
            <a:r>
              <a:rPr spc="-8" dirty="0">
                <a:solidFill>
                  <a:srgbClr val="FF0000"/>
                </a:solidFill>
                <a:latin typeface="Calibri"/>
                <a:cs typeface="Calibri"/>
              </a:rPr>
              <a:t>finetuning</a:t>
            </a:r>
          </a:p>
        </p:txBody>
      </p:sp>
      <p:sp>
        <p:nvSpPr>
          <p:cNvPr id="15" name="object 15"/>
          <p:cNvSpPr txBox="1"/>
          <p:nvPr/>
        </p:nvSpPr>
        <p:spPr>
          <a:xfrm>
            <a:off x="363779" y="5731536"/>
            <a:ext cx="154305" cy="171201"/>
          </a:xfrm>
          <a:prstGeom prst="rect">
            <a:avLst/>
          </a:prstGeom>
        </p:spPr>
        <p:txBody>
          <a:bodyPr vert="horz" wrap="square" lIns="0" tIns="9525" rIns="0" bIns="0" rtlCol="0">
            <a:spAutoFit/>
          </a:bodyPr>
          <a:lstStyle/>
          <a:p>
            <a:pPr marL="9525">
              <a:spcBef>
                <a:spcPts val="75"/>
              </a:spcBef>
            </a:pPr>
            <a:r>
              <a:rPr sz="1050" spc="-19" dirty="0">
                <a:latin typeface="Calibri"/>
                <a:cs typeface="Calibri"/>
              </a:rPr>
              <a:t>41</a:t>
            </a:r>
            <a:endParaRPr sz="1050">
              <a:latin typeface="Calibri"/>
              <a:cs typeface="Calibri"/>
            </a:endParaRPr>
          </a:p>
        </p:txBody>
      </p:sp>
      <p:sp>
        <p:nvSpPr>
          <p:cNvPr id="16" name="object 16"/>
          <p:cNvSpPr txBox="1"/>
          <p:nvPr/>
        </p:nvSpPr>
        <p:spPr>
          <a:xfrm>
            <a:off x="363779" y="1724597"/>
            <a:ext cx="7836694" cy="275556"/>
          </a:xfrm>
          <a:prstGeom prst="rect">
            <a:avLst/>
          </a:prstGeom>
        </p:spPr>
        <p:txBody>
          <a:bodyPr vert="horz" wrap="square" lIns="0" tIns="10001" rIns="0" bIns="0" rtlCol="0">
            <a:spAutoFit/>
          </a:bodyPr>
          <a:lstStyle/>
          <a:p>
            <a:pPr marL="266224" indent="-256699">
              <a:spcBef>
                <a:spcPts val="79"/>
              </a:spcBef>
              <a:buClr>
                <a:srgbClr val="8B1515"/>
              </a:buClr>
              <a:buFont typeface="Times New Roman"/>
              <a:buChar char="•"/>
              <a:tabLst>
                <a:tab pos="266224" algn="l"/>
              </a:tabLst>
            </a:pPr>
            <a:r>
              <a:rPr sz="1725" b="1" dirty="0">
                <a:latin typeface="Calibri"/>
                <a:cs typeface="Calibri"/>
              </a:rPr>
              <a:t>Collect</a:t>
            </a:r>
            <a:r>
              <a:rPr sz="1725" b="1" spc="-41" dirty="0">
                <a:latin typeface="Calibri"/>
                <a:cs typeface="Calibri"/>
              </a:rPr>
              <a:t> </a:t>
            </a:r>
            <a:r>
              <a:rPr sz="1725" b="1" dirty="0">
                <a:latin typeface="Calibri"/>
                <a:cs typeface="Calibri"/>
              </a:rPr>
              <a:t>examples</a:t>
            </a:r>
            <a:r>
              <a:rPr sz="1725" b="1" spc="-19" dirty="0">
                <a:latin typeface="Calibri"/>
                <a:cs typeface="Calibri"/>
              </a:rPr>
              <a:t> </a:t>
            </a:r>
            <a:r>
              <a:rPr sz="1725" dirty="0">
                <a:latin typeface="Calibri"/>
                <a:cs typeface="Calibri"/>
              </a:rPr>
              <a:t>of</a:t>
            </a:r>
            <a:r>
              <a:rPr sz="1725" spc="-30" dirty="0">
                <a:latin typeface="Calibri"/>
                <a:cs typeface="Calibri"/>
              </a:rPr>
              <a:t> </a:t>
            </a:r>
            <a:r>
              <a:rPr sz="1725" dirty="0">
                <a:latin typeface="Calibri"/>
                <a:cs typeface="Calibri"/>
              </a:rPr>
              <a:t>(instruction,</a:t>
            </a:r>
            <a:r>
              <a:rPr sz="1725" spc="-26" dirty="0">
                <a:latin typeface="Calibri"/>
                <a:cs typeface="Calibri"/>
              </a:rPr>
              <a:t> </a:t>
            </a:r>
            <a:r>
              <a:rPr sz="1725" dirty="0">
                <a:latin typeface="Calibri"/>
                <a:cs typeface="Calibri"/>
              </a:rPr>
              <a:t>output)</a:t>
            </a:r>
            <a:r>
              <a:rPr sz="1725" spc="-15" dirty="0">
                <a:latin typeface="Calibri"/>
                <a:cs typeface="Calibri"/>
              </a:rPr>
              <a:t> </a:t>
            </a:r>
            <a:r>
              <a:rPr sz="1725" dirty="0">
                <a:latin typeface="Calibri"/>
                <a:cs typeface="Calibri"/>
              </a:rPr>
              <a:t>pairs</a:t>
            </a:r>
            <a:r>
              <a:rPr sz="1725" spc="-26" dirty="0">
                <a:latin typeface="Calibri"/>
                <a:cs typeface="Calibri"/>
              </a:rPr>
              <a:t> </a:t>
            </a:r>
            <a:r>
              <a:rPr sz="1725" dirty="0">
                <a:latin typeface="Calibri"/>
                <a:cs typeface="Calibri"/>
              </a:rPr>
              <a:t>across</a:t>
            </a:r>
            <a:r>
              <a:rPr sz="1725" spc="-38" dirty="0">
                <a:latin typeface="Calibri"/>
                <a:cs typeface="Calibri"/>
              </a:rPr>
              <a:t> </a:t>
            </a:r>
            <a:r>
              <a:rPr sz="1725" dirty="0">
                <a:latin typeface="Calibri"/>
                <a:cs typeface="Calibri"/>
              </a:rPr>
              <a:t>many</a:t>
            </a:r>
            <a:r>
              <a:rPr sz="1725" spc="-30" dirty="0">
                <a:latin typeface="Calibri"/>
                <a:cs typeface="Calibri"/>
              </a:rPr>
              <a:t> </a:t>
            </a:r>
            <a:r>
              <a:rPr sz="1725" dirty="0">
                <a:latin typeface="Calibri"/>
                <a:cs typeface="Calibri"/>
              </a:rPr>
              <a:t>tasks</a:t>
            </a:r>
            <a:r>
              <a:rPr sz="1725" spc="-23" dirty="0">
                <a:latin typeface="Calibri"/>
                <a:cs typeface="Calibri"/>
              </a:rPr>
              <a:t> </a:t>
            </a:r>
            <a:r>
              <a:rPr sz="1725" dirty="0">
                <a:latin typeface="Calibri"/>
                <a:cs typeface="Calibri"/>
              </a:rPr>
              <a:t>and</a:t>
            </a:r>
            <a:r>
              <a:rPr sz="1725" spc="-30" dirty="0">
                <a:latin typeface="Calibri"/>
                <a:cs typeface="Calibri"/>
              </a:rPr>
              <a:t> </a:t>
            </a:r>
            <a:r>
              <a:rPr sz="1725" dirty="0">
                <a:latin typeface="Calibri"/>
                <a:cs typeface="Calibri"/>
              </a:rPr>
              <a:t>finetune</a:t>
            </a:r>
            <a:r>
              <a:rPr sz="1725" spc="-30" dirty="0">
                <a:latin typeface="Calibri"/>
                <a:cs typeface="Calibri"/>
              </a:rPr>
              <a:t> </a:t>
            </a:r>
            <a:r>
              <a:rPr sz="1725" dirty="0">
                <a:latin typeface="Calibri"/>
                <a:cs typeface="Calibri"/>
              </a:rPr>
              <a:t>an</a:t>
            </a:r>
            <a:r>
              <a:rPr sz="1725" spc="-26" dirty="0">
                <a:latin typeface="Calibri"/>
                <a:cs typeface="Calibri"/>
              </a:rPr>
              <a:t> </a:t>
            </a:r>
            <a:r>
              <a:rPr sz="1725" spc="-19" dirty="0">
                <a:latin typeface="Calibri"/>
                <a:cs typeface="Calibri"/>
              </a:rPr>
              <a:t>LM</a:t>
            </a:r>
            <a:endParaRPr sz="1725">
              <a:latin typeface="Calibri"/>
              <a:cs typeface="Calibri"/>
            </a:endParaRPr>
          </a:p>
        </p:txBody>
      </p:sp>
      <p:sp>
        <p:nvSpPr>
          <p:cNvPr id="17" name="object 17"/>
          <p:cNvSpPr txBox="1"/>
          <p:nvPr/>
        </p:nvSpPr>
        <p:spPr>
          <a:xfrm>
            <a:off x="6859429" y="5681015"/>
            <a:ext cx="2051685" cy="217367"/>
          </a:xfrm>
          <a:prstGeom prst="rect">
            <a:avLst/>
          </a:prstGeom>
        </p:spPr>
        <p:txBody>
          <a:bodyPr vert="horz" wrap="square" lIns="0" tIns="9525" rIns="0" bIns="0" rtlCol="0">
            <a:spAutoFit/>
          </a:bodyPr>
          <a:lstStyle/>
          <a:p>
            <a:pPr marL="9525">
              <a:spcBef>
                <a:spcPts val="75"/>
              </a:spcBef>
            </a:pPr>
            <a:r>
              <a:rPr sz="1350" dirty="0">
                <a:latin typeface="Calibri"/>
                <a:cs typeface="Calibri"/>
              </a:rPr>
              <a:t>[FLAN-T5;</a:t>
            </a:r>
            <a:r>
              <a:rPr sz="1350" spc="-26" dirty="0">
                <a:latin typeface="Calibri"/>
                <a:cs typeface="Calibri"/>
              </a:rPr>
              <a:t> </a:t>
            </a:r>
            <a:r>
              <a:rPr sz="1350" u="sng" dirty="0">
                <a:solidFill>
                  <a:srgbClr val="007B92"/>
                </a:solidFill>
                <a:uFill>
                  <a:solidFill>
                    <a:srgbClr val="007B92"/>
                  </a:solidFill>
                </a:uFill>
                <a:latin typeface="Calibri"/>
                <a:cs typeface="Calibri"/>
              </a:rPr>
              <a:t>Chung</a:t>
            </a:r>
            <a:r>
              <a:rPr sz="1350" u="sng" spc="-8" dirty="0">
                <a:solidFill>
                  <a:srgbClr val="007B92"/>
                </a:solidFill>
                <a:uFill>
                  <a:solidFill>
                    <a:srgbClr val="007B92"/>
                  </a:solidFill>
                </a:uFill>
                <a:latin typeface="Calibri"/>
                <a:cs typeface="Calibri"/>
              </a:rPr>
              <a:t> </a:t>
            </a:r>
            <a:r>
              <a:rPr sz="1350" u="sng" dirty="0">
                <a:solidFill>
                  <a:srgbClr val="007B92"/>
                </a:solidFill>
                <a:uFill>
                  <a:solidFill>
                    <a:srgbClr val="007B92"/>
                  </a:solidFill>
                </a:uFill>
                <a:latin typeface="Calibri"/>
                <a:cs typeface="Calibri"/>
              </a:rPr>
              <a:t>et</a:t>
            </a:r>
            <a:r>
              <a:rPr sz="1350" u="sng" spc="-15" dirty="0">
                <a:solidFill>
                  <a:srgbClr val="007B92"/>
                </a:solidFill>
                <a:uFill>
                  <a:solidFill>
                    <a:srgbClr val="007B92"/>
                  </a:solidFill>
                </a:uFill>
                <a:latin typeface="Calibri"/>
                <a:cs typeface="Calibri"/>
              </a:rPr>
              <a:t> </a:t>
            </a:r>
            <a:r>
              <a:rPr sz="1350" u="sng" dirty="0">
                <a:solidFill>
                  <a:srgbClr val="007B92"/>
                </a:solidFill>
                <a:uFill>
                  <a:solidFill>
                    <a:srgbClr val="007B92"/>
                  </a:solidFill>
                </a:uFill>
                <a:latin typeface="Calibri"/>
                <a:cs typeface="Calibri"/>
              </a:rPr>
              <a:t>al.,</a:t>
            </a:r>
            <a:r>
              <a:rPr sz="1350" u="sng" spc="-26" dirty="0">
                <a:solidFill>
                  <a:srgbClr val="007B92"/>
                </a:solidFill>
                <a:uFill>
                  <a:solidFill>
                    <a:srgbClr val="007B92"/>
                  </a:solidFill>
                </a:uFill>
                <a:latin typeface="Calibri"/>
                <a:cs typeface="Calibri"/>
              </a:rPr>
              <a:t> </a:t>
            </a:r>
            <a:r>
              <a:rPr sz="1350" u="sng" spc="-8" dirty="0">
                <a:solidFill>
                  <a:srgbClr val="007B92"/>
                </a:solidFill>
                <a:uFill>
                  <a:solidFill>
                    <a:srgbClr val="007B92"/>
                  </a:solidFill>
                </a:uFill>
                <a:latin typeface="Calibri"/>
                <a:cs typeface="Calibri"/>
              </a:rPr>
              <a:t>2022</a:t>
            </a:r>
            <a:r>
              <a:rPr sz="1350" spc="-8" dirty="0">
                <a:latin typeface="Calibri"/>
                <a:cs typeface="Calibri"/>
              </a:rPr>
              <a:t>]</a:t>
            </a:r>
            <a:endParaRPr sz="1350">
              <a:latin typeface="Calibri"/>
              <a:cs typeface="Calibri"/>
            </a:endParaRPr>
          </a:p>
        </p:txBody>
      </p:sp>
      <p:sp>
        <p:nvSpPr>
          <p:cNvPr id="18" name="object 18"/>
          <p:cNvSpPr txBox="1"/>
          <p:nvPr/>
        </p:nvSpPr>
        <p:spPr>
          <a:xfrm>
            <a:off x="343662" y="4519231"/>
            <a:ext cx="2548890" cy="275075"/>
          </a:xfrm>
          <a:prstGeom prst="rect">
            <a:avLst/>
          </a:prstGeom>
        </p:spPr>
        <p:txBody>
          <a:bodyPr vert="horz" wrap="square" lIns="0" tIns="9525" rIns="0" bIns="0" rtlCol="0">
            <a:spAutoFit/>
          </a:bodyPr>
          <a:lstStyle/>
          <a:p>
            <a:pPr marL="266224" indent="-256699">
              <a:spcBef>
                <a:spcPts val="75"/>
              </a:spcBef>
              <a:buClr>
                <a:srgbClr val="8B1515"/>
              </a:buClr>
              <a:buFont typeface="Times New Roman"/>
              <a:buChar char="•"/>
              <a:tabLst>
                <a:tab pos="266224" algn="l"/>
              </a:tabLst>
            </a:pPr>
            <a:r>
              <a:rPr sz="1725" dirty="0">
                <a:latin typeface="Calibri"/>
                <a:cs typeface="Calibri"/>
              </a:rPr>
              <a:t>Evaluate</a:t>
            </a:r>
            <a:r>
              <a:rPr sz="1725" spc="-38" dirty="0">
                <a:latin typeface="Calibri"/>
                <a:cs typeface="Calibri"/>
              </a:rPr>
              <a:t> </a:t>
            </a:r>
            <a:r>
              <a:rPr sz="1725" dirty="0">
                <a:latin typeface="Calibri"/>
                <a:cs typeface="Calibri"/>
              </a:rPr>
              <a:t>on</a:t>
            </a:r>
            <a:r>
              <a:rPr sz="1725" spc="-11" dirty="0">
                <a:latin typeface="Calibri"/>
                <a:cs typeface="Calibri"/>
              </a:rPr>
              <a:t> </a:t>
            </a:r>
            <a:r>
              <a:rPr sz="1725" b="1" dirty="0">
                <a:latin typeface="Calibri"/>
                <a:cs typeface="Calibri"/>
              </a:rPr>
              <a:t>unseen</a:t>
            </a:r>
            <a:r>
              <a:rPr sz="1725" b="1" spc="-23" dirty="0">
                <a:latin typeface="Calibri"/>
                <a:cs typeface="Calibri"/>
              </a:rPr>
              <a:t> </a:t>
            </a:r>
            <a:r>
              <a:rPr sz="1725" b="1" spc="-15" dirty="0">
                <a:latin typeface="Calibri"/>
                <a:cs typeface="Calibri"/>
              </a:rPr>
              <a:t>tasks</a:t>
            </a:r>
            <a:endParaRPr sz="1725">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36645" y="2457406"/>
            <a:ext cx="5649813" cy="723509"/>
          </a:xfrm>
          <a:prstGeom prst="rect">
            <a:avLst/>
          </a:prstGeom>
        </p:spPr>
        <p:txBody>
          <a:bodyPr vert="horz" wrap="square" lIns="0" tIns="9376" rIns="0" bIns="0" rtlCol="0">
            <a:spAutoFit/>
          </a:bodyPr>
          <a:lstStyle/>
          <a:p>
            <a:pPr marL="8929">
              <a:spcBef>
                <a:spcPts val="74"/>
              </a:spcBef>
            </a:pPr>
            <a:r>
              <a:rPr sz="4640" b="1" dirty="0">
                <a:latin typeface="Arial"/>
                <a:cs typeface="Arial"/>
              </a:rPr>
              <a:t>Prompt</a:t>
            </a:r>
            <a:r>
              <a:rPr sz="4640" b="1" spc="-95" dirty="0">
                <a:latin typeface="Arial"/>
                <a:cs typeface="Arial"/>
              </a:rPr>
              <a:t> </a:t>
            </a:r>
            <a:r>
              <a:rPr sz="4640" b="1" spc="-7" dirty="0">
                <a:latin typeface="Arial"/>
                <a:cs typeface="Arial"/>
              </a:rPr>
              <a:t>Engineering</a:t>
            </a:r>
            <a:endParaRPr sz="4640">
              <a:latin typeface="Arial"/>
              <a:cs typeface="Arial"/>
            </a:endParaRPr>
          </a:p>
        </p:txBody>
      </p:sp>
      <p:sp>
        <p:nvSpPr>
          <p:cNvPr id="3" name="object 3"/>
          <p:cNvSpPr txBox="1"/>
          <p:nvPr/>
        </p:nvSpPr>
        <p:spPr>
          <a:xfrm>
            <a:off x="1164431" y="3757836"/>
            <a:ext cx="6816923" cy="600887"/>
          </a:xfrm>
          <a:prstGeom prst="rect">
            <a:avLst/>
          </a:prstGeom>
        </p:spPr>
        <p:txBody>
          <a:bodyPr vert="horz" wrap="square" lIns="0" tIns="4018" rIns="0" bIns="0" rtlCol="0">
            <a:spAutoFit/>
          </a:bodyPr>
          <a:lstStyle/>
          <a:p>
            <a:pPr marL="2441736" marR="3572" indent="-2432807">
              <a:lnSpc>
                <a:spcPct val="102400"/>
              </a:lnSpc>
              <a:spcBef>
                <a:spcPts val="32"/>
              </a:spcBef>
              <a:tabLst>
                <a:tab pos="5658095" algn="l"/>
              </a:tabLst>
            </a:pPr>
            <a:r>
              <a:rPr sz="1934" dirty="0">
                <a:latin typeface="Calibri"/>
                <a:cs typeface="Calibri"/>
              </a:rPr>
              <a:t>Slides</a:t>
            </a:r>
            <a:r>
              <a:rPr sz="1934" spc="91" dirty="0">
                <a:latin typeface="Calibri"/>
                <a:cs typeface="Calibri"/>
              </a:rPr>
              <a:t> </a:t>
            </a:r>
            <a:r>
              <a:rPr sz="1934" dirty="0">
                <a:latin typeface="Calibri"/>
                <a:cs typeface="Calibri"/>
              </a:rPr>
              <a:t>by</a:t>
            </a:r>
            <a:r>
              <a:rPr sz="1934" spc="42" dirty="0">
                <a:latin typeface="Calibri"/>
                <a:cs typeface="Calibri"/>
              </a:rPr>
              <a:t> </a:t>
            </a:r>
            <a:r>
              <a:rPr sz="1934" dirty="0">
                <a:latin typeface="Calibri"/>
                <a:cs typeface="Calibri"/>
              </a:rPr>
              <a:t>Elvis</a:t>
            </a:r>
            <a:r>
              <a:rPr sz="1934" spc="102" dirty="0">
                <a:latin typeface="Calibri"/>
                <a:cs typeface="Calibri"/>
              </a:rPr>
              <a:t> </a:t>
            </a:r>
            <a:r>
              <a:rPr sz="1934" dirty="0">
                <a:latin typeface="Calibri"/>
                <a:cs typeface="Calibri"/>
              </a:rPr>
              <a:t>Saravia</a:t>
            </a:r>
            <a:r>
              <a:rPr sz="1934" spc="4" dirty="0">
                <a:latin typeface="Calibri"/>
                <a:cs typeface="Calibri"/>
              </a:rPr>
              <a:t> </a:t>
            </a:r>
            <a:r>
              <a:rPr sz="1934" u="sng" spc="-7" dirty="0">
                <a:solidFill>
                  <a:srgbClr val="5E5E5E"/>
                </a:solidFill>
                <a:uFill>
                  <a:solidFill>
                    <a:srgbClr val="5E5E5E"/>
                  </a:solidFill>
                </a:uFill>
                <a:latin typeface="Calibri"/>
                <a:cs typeface="Calibri"/>
                <a:hlinkClick r:id="rId2"/>
              </a:rPr>
              <a:t>https://www.promptingguide.ai/</a:t>
            </a:r>
            <a:r>
              <a:rPr sz="1934" dirty="0">
                <a:solidFill>
                  <a:srgbClr val="5E5E5E"/>
                </a:solidFill>
                <a:latin typeface="Calibri"/>
                <a:cs typeface="Calibri"/>
              </a:rPr>
              <a:t>	</a:t>
            </a:r>
            <a:r>
              <a:rPr sz="1934" dirty="0">
                <a:latin typeface="Calibri"/>
                <a:cs typeface="Calibri"/>
              </a:rPr>
              <a:t>and</a:t>
            </a:r>
            <a:r>
              <a:rPr sz="1934" spc="53" dirty="0">
                <a:latin typeface="Calibri"/>
                <a:cs typeface="Calibri"/>
              </a:rPr>
              <a:t> </a:t>
            </a:r>
            <a:r>
              <a:rPr sz="1934" spc="-7" dirty="0">
                <a:latin typeface="Calibri"/>
                <a:cs typeface="Calibri"/>
              </a:rPr>
              <a:t>images </a:t>
            </a:r>
            <a:r>
              <a:rPr sz="1934" dirty="0">
                <a:latin typeface="Calibri"/>
                <a:cs typeface="Calibri"/>
              </a:rPr>
              <a:t>from</a:t>
            </a:r>
            <a:r>
              <a:rPr sz="1934" spc="-11" dirty="0">
                <a:latin typeface="Calibri"/>
                <a:cs typeface="Calibri"/>
              </a:rPr>
              <a:t> </a:t>
            </a:r>
            <a:r>
              <a:rPr sz="1934" dirty="0">
                <a:latin typeface="Calibri"/>
                <a:cs typeface="Calibri"/>
              </a:rPr>
              <a:t>other</a:t>
            </a:r>
            <a:r>
              <a:rPr sz="1934" spc="80" dirty="0">
                <a:latin typeface="Calibri"/>
                <a:cs typeface="Calibri"/>
              </a:rPr>
              <a:t> </a:t>
            </a:r>
            <a:r>
              <a:rPr sz="1934" spc="-7" dirty="0">
                <a:latin typeface="Calibri"/>
                <a:cs typeface="Calibri"/>
              </a:rPr>
              <a:t>sources</a:t>
            </a:r>
            <a:endParaRPr sz="1934">
              <a:latin typeface="Calibri"/>
              <a:cs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lang="en-US" spc="-46" dirty="0"/>
              <a:t>Outline</a:t>
            </a:r>
            <a:endParaRPr spc="-46" dirty="0"/>
          </a:p>
        </p:txBody>
      </p:sp>
      <p:sp>
        <p:nvSpPr>
          <p:cNvPr id="3" name="object 3"/>
          <p:cNvSpPr txBox="1"/>
          <p:nvPr/>
        </p:nvSpPr>
        <p:spPr>
          <a:xfrm>
            <a:off x="457200" y="1676400"/>
            <a:ext cx="6486971" cy="1555497"/>
          </a:xfrm>
          <a:prstGeom prst="rect">
            <a:avLst/>
          </a:prstGeom>
        </p:spPr>
        <p:txBody>
          <a:bodyPr vert="horz" wrap="square" lIns="0" tIns="158948" rIns="0" bIns="0" rtlCol="0">
            <a:spAutoFit/>
          </a:bodyPr>
          <a:lstStyle/>
          <a:p>
            <a:pPr marL="316993" indent="-308063">
              <a:spcBef>
                <a:spcPts val="1252"/>
              </a:spcBef>
              <a:buClr>
                <a:srgbClr val="7570FF"/>
              </a:buClr>
              <a:buChar char="•"/>
              <a:tabLst>
                <a:tab pos="316993" algn="l"/>
              </a:tabLst>
            </a:pPr>
            <a:r>
              <a:rPr sz="2355" dirty="0">
                <a:solidFill>
                  <a:srgbClr val="5E5E5E"/>
                </a:solidFill>
                <a:latin typeface="Arial"/>
                <a:cs typeface="Arial"/>
              </a:rPr>
              <a:t>Introduction</a:t>
            </a:r>
            <a:r>
              <a:rPr sz="2355" spc="74" dirty="0">
                <a:solidFill>
                  <a:srgbClr val="5E5E5E"/>
                </a:solidFill>
                <a:latin typeface="Arial"/>
                <a:cs typeface="Arial"/>
              </a:rPr>
              <a:t> </a:t>
            </a:r>
            <a:r>
              <a:rPr sz="2355" dirty="0">
                <a:solidFill>
                  <a:srgbClr val="5E5E5E"/>
                </a:solidFill>
                <a:latin typeface="Arial"/>
                <a:cs typeface="Arial"/>
              </a:rPr>
              <a:t>to</a:t>
            </a:r>
            <a:r>
              <a:rPr sz="2355" spc="74" dirty="0">
                <a:solidFill>
                  <a:srgbClr val="5E5E5E"/>
                </a:solidFill>
                <a:latin typeface="Arial"/>
                <a:cs typeface="Arial"/>
              </a:rPr>
              <a:t> </a:t>
            </a:r>
            <a:r>
              <a:rPr sz="2355" dirty="0">
                <a:solidFill>
                  <a:srgbClr val="5E5E5E"/>
                </a:solidFill>
                <a:latin typeface="Arial"/>
                <a:cs typeface="Arial"/>
              </a:rPr>
              <a:t>Prompt</a:t>
            </a:r>
            <a:r>
              <a:rPr sz="2355" spc="42" dirty="0">
                <a:solidFill>
                  <a:srgbClr val="5E5E5E"/>
                </a:solidFill>
                <a:latin typeface="Arial"/>
                <a:cs typeface="Arial"/>
              </a:rPr>
              <a:t> </a:t>
            </a:r>
            <a:r>
              <a:rPr sz="2355" spc="-7" dirty="0">
                <a:solidFill>
                  <a:srgbClr val="5E5E5E"/>
                </a:solidFill>
                <a:latin typeface="Arial"/>
                <a:cs typeface="Arial"/>
              </a:rPr>
              <a:t>Engineering</a:t>
            </a:r>
            <a:endParaRPr sz="2355" dirty="0">
              <a:latin typeface="Arial"/>
              <a:cs typeface="Arial"/>
            </a:endParaRPr>
          </a:p>
          <a:p>
            <a:pPr marL="316993" indent="-308063">
              <a:spcBef>
                <a:spcPts val="1185"/>
              </a:spcBef>
              <a:buClr>
                <a:srgbClr val="7570FF"/>
              </a:buClr>
              <a:buChar char="•"/>
              <a:tabLst>
                <a:tab pos="316993" algn="l"/>
              </a:tabLst>
            </a:pPr>
            <a:r>
              <a:rPr sz="2355" dirty="0">
                <a:solidFill>
                  <a:srgbClr val="5E5E5E"/>
                </a:solidFill>
                <a:latin typeface="Arial"/>
                <a:cs typeface="Arial"/>
              </a:rPr>
              <a:t>Advanced</a:t>
            </a:r>
            <a:r>
              <a:rPr sz="2355" spc="7" dirty="0">
                <a:solidFill>
                  <a:srgbClr val="5E5E5E"/>
                </a:solidFill>
                <a:latin typeface="Arial"/>
                <a:cs typeface="Arial"/>
              </a:rPr>
              <a:t> </a:t>
            </a:r>
            <a:r>
              <a:rPr sz="2355" dirty="0">
                <a:solidFill>
                  <a:srgbClr val="5E5E5E"/>
                </a:solidFill>
                <a:latin typeface="Arial"/>
                <a:cs typeface="Arial"/>
              </a:rPr>
              <a:t>Techniques</a:t>
            </a:r>
            <a:r>
              <a:rPr sz="2355" spc="-123" dirty="0">
                <a:solidFill>
                  <a:srgbClr val="5E5E5E"/>
                </a:solidFill>
                <a:latin typeface="Arial"/>
                <a:cs typeface="Arial"/>
              </a:rPr>
              <a:t> </a:t>
            </a:r>
            <a:r>
              <a:rPr sz="2355" dirty="0">
                <a:solidFill>
                  <a:srgbClr val="5E5E5E"/>
                </a:solidFill>
                <a:latin typeface="Arial"/>
                <a:cs typeface="Arial"/>
              </a:rPr>
              <a:t>for</a:t>
            </a:r>
            <a:r>
              <a:rPr sz="2355" spc="18" dirty="0">
                <a:solidFill>
                  <a:srgbClr val="5E5E5E"/>
                </a:solidFill>
                <a:latin typeface="Arial"/>
                <a:cs typeface="Arial"/>
              </a:rPr>
              <a:t> </a:t>
            </a:r>
            <a:r>
              <a:rPr sz="2355" dirty="0">
                <a:solidFill>
                  <a:srgbClr val="5E5E5E"/>
                </a:solidFill>
                <a:latin typeface="Arial"/>
                <a:cs typeface="Arial"/>
              </a:rPr>
              <a:t>Prompt</a:t>
            </a:r>
            <a:r>
              <a:rPr sz="2355" spc="42" dirty="0">
                <a:solidFill>
                  <a:srgbClr val="5E5E5E"/>
                </a:solidFill>
                <a:latin typeface="Arial"/>
                <a:cs typeface="Arial"/>
              </a:rPr>
              <a:t> </a:t>
            </a:r>
            <a:r>
              <a:rPr sz="2355" spc="-7" dirty="0">
                <a:solidFill>
                  <a:srgbClr val="5E5E5E"/>
                </a:solidFill>
                <a:latin typeface="Arial"/>
                <a:cs typeface="Arial"/>
              </a:rPr>
              <a:t>Engineering</a:t>
            </a:r>
            <a:endParaRPr sz="2355" dirty="0">
              <a:latin typeface="Arial"/>
              <a:cs typeface="Arial"/>
            </a:endParaRPr>
          </a:p>
          <a:p>
            <a:pPr marL="316993" indent="-308063">
              <a:spcBef>
                <a:spcPts val="1188"/>
              </a:spcBef>
              <a:buClr>
                <a:srgbClr val="7570FF"/>
              </a:buClr>
              <a:buChar char="•"/>
              <a:tabLst>
                <a:tab pos="316993" algn="l"/>
              </a:tabLst>
            </a:pPr>
            <a:r>
              <a:rPr sz="2355" dirty="0">
                <a:solidFill>
                  <a:srgbClr val="5E5E5E"/>
                </a:solidFill>
                <a:latin typeface="Arial"/>
                <a:cs typeface="Arial"/>
              </a:rPr>
              <a:t>Conclusion</a:t>
            </a:r>
            <a:r>
              <a:rPr sz="2355" spc="25" dirty="0">
                <a:solidFill>
                  <a:srgbClr val="5E5E5E"/>
                </a:solidFill>
                <a:latin typeface="Arial"/>
                <a:cs typeface="Arial"/>
              </a:rPr>
              <a:t> </a:t>
            </a:r>
            <a:r>
              <a:rPr sz="2355" dirty="0">
                <a:solidFill>
                  <a:srgbClr val="5E5E5E"/>
                </a:solidFill>
                <a:latin typeface="Arial"/>
                <a:cs typeface="Arial"/>
              </a:rPr>
              <a:t>&amp;</a:t>
            </a:r>
            <a:r>
              <a:rPr sz="2355" spc="32" dirty="0">
                <a:solidFill>
                  <a:srgbClr val="5E5E5E"/>
                </a:solidFill>
                <a:latin typeface="Arial"/>
                <a:cs typeface="Arial"/>
              </a:rPr>
              <a:t> </a:t>
            </a:r>
            <a:r>
              <a:rPr sz="2355" dirty="0">
                <a:solidFill>
                  <a:srgbClr val="5E5E5E"/>
                </a:solidFill>
                <a:latin typeface="Arial"/>
                <a:cs typeface="Arial"/>
              </a:rPr>
              <a:t>Future</a:t>
            </a:r>
            <a:r>
              <a:rPr sz="2355" spc="88" dirty="0">
                <a:solidFill>
                  <a:srgbClr val="5E5E5E"/>
                </a:solidFill>
                <a:latin typeface="Arial"/>
                <a:cs typeface="Arial"/>
              </a:rPr>
              <a:t> </a:t>
            </a:r>
            <a:r>
              <a:rPr sz="2355" spc="-7" dirty="0">
                <a:solidFill>
                  <a:srgbClr val="5E5E5E"/>
                </a:solidFill>
                <a:latin typeface="Arial"/>
                <a:cs typeface="Arial"/>
              </a:rPr>
              <a:t>Directions</a:t>
            </a:r>
            <a:endParaRPr sz="2355" dirty="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8F02-7553-CC8B-E290-FA6359E00685}"/>
              </a:ext>
            </a:extLst>
          </p:cNvPr>
          <p:cNvSpPr>
            <a:spLocks noGrp="1"/>
          </p:cNvSpPr>
          <p:nvPr>
            <p:ph type="title"/>
          </p:nvPr>
        </p:nvSpPr>
        <p:spPr>
          <a:xfrm>
            <a:off x="457200" y="152400"/>
            <a:ext cx="8229600" cy="1143000"/>
          </a:xfrm>
        </p:spPr>
        <p:txBody>
          <a:bodyPr/>
          <a:lstStyle/>
          <a:p>
            <a:r>
              <a:rPr lang="en-US" dirty="0">
                <a:solidFill>
                  <a:srgbClr val="FF0000"/>
                </a:solidFill>
              </a:rPr>
              <a:t>Why prompting</a:t>
            </a:r>
          </a:p>
        </p:txBody>
      </p:sp>
      <p:sp>
        <p:nvSpPr>
          <p:cNvPr id="3" name="Content Placeholder 2">
            <a:extLst>
              <a:ext uri="{FF2B5EF4-FFF2-40B4-BE49-F238E27FC236}">
                <a16:creationId xmlns:a16="http://schemas.microsoft.com/office/drawing/2014/main" id="{7DC5E174-78B1-EE5A-DDE9-783D2751CB9F}"/>
              </a:ext>
            </a:extLst>
          </p:cNvPr>
          <p:cNvSpPr>
            <a:spLocks noGrp="1"/>
          </p:cNvSpPr>
          <p:nvPr>
            <p:ph idx="1"/>
          </p:nvPr>
        </p:nvSpPr>
        <p:spPr>
          <a:xfrm>
            <a:off x="762000" y="1219200"/>
            <a:ext cx="8229600" cy="4525963"/>
          </a:xfrm>
        </p:spPr>
        <p:txBody>
          <a:bodyPr/>
          <a:lstStyle/>
          <a:p>
            <a:r>
              <a:rPr lang="en-US" sz="2400" dirty="0"/>
              <a:t>Prompt engineering helps better understand the capabilities and limitations of large language models (LLMs). </a:t>
            </a:r>
          </a:p>
          <a:p>
            <a:r>
              <a:rPr lang="en-US" sz="2400" dirty="0"/>
              <a:t>Use prompt engineering and tuning to enhance LLMs' capacity on complex tasks such as question answering and arithmetic reasoning.</a:t>
            </a:r>
          </a:p>
          <a:p>
            <a:r>
              <a:rPr lang="en-US" sz="2400" dirty="0"/>
              <a:t>Practical issues: large-scale models are costly	to share and serve</a:t>
            </a:r>
          </a:p>
          <a:p>
            <a:r>
              <a:rPr lang="en-US" sz="2400" dirty="0"/>
              <a:t>Examples are </a:t>
            </a:r>
          </a:p>
          <a:p>
            <a:pPr lvl="1"/>
            <a:r>
              <a:rPr lang="en-US" sz="2000" dirty="0"/>
              <a:t>in-context learning (ICL) </a:t>
            </a:r>
          </a:p>
          <a:p>
            <a:pPr lvl="1"/>
            <a:r>
              <a:rPr lang="en-US" sz="2000" dirty="0"/>
              <a:t>n-shot prompting</a:t>
            </a:r>
          </a:p>
          <a:p>
            <a:pPr lvl="1"/>
            <a:r>
              <a:rPr lang="en-US" sz="2000" dirty="0"/>
              <a:t>chain-of-thought (</a:t>
            </a:r>
            <a:r>
              <a:rPr lang="en-US" sz="2000" dirty="0" err="1"/>
              <a:t>CoT</a:t>
            </a:r>
            <a:r>
              <a:rPr lang="en-US" sz="2000" dirty="0"/>
              <a:t>) prompting</a:t>
            </a:r>
          </a:p>
          <a:p>
            <a:pPr lvl="1"/>
            <a:r>
              <a:rPr lang="en-US" sz="2000" dirty="0"/>
              <a:t>generated knowledge prompting</a:t>
            </a:r>
          </a:p>
          <a:p>
            <a:endParaRPr lang="en-US" sz="2400" dirty="0"/>
          </a:p>
        </p:txBody>
      </p:sp>
      <p:sp>
        <p:nvSpPr>
          <p:cNvPr id="4" name="TextBox 3">
            <a:extLst>
              <a:ext uri="{FF2B5EF4-FFF2-40B4-BE49-F238E27FC236}">
                <a16:creationId xmlns:a16="http://schemas.microsoft.com/office/drawing/2014/main" id="{7AC1625F-ACEB-B155-F9AF-730E77A62381}"/>
              </a:ext>
            </a:extLst>
          </p:cNvPr>
          <p:cNvSpPr txBox="1"/>
          <p:nvPr/>
        </p:nvSpPr>
        <p:spPr>
          <a:xfrm>
            <a:off x="990600" y="6248400"/>
            <a:ext cx="7467600" cy="276999"/>
          </a:xfrm>
          <a:prstGeom prst="rect">
            <a:avLst/>
          </a:prstGeom>
          <a:noFill/>
        </p:spPr>
        <p:txBody>
          <a:bodyPr wrap="square" rtlCol="0">
            <a:spAutoFit/>
          </a:bodyPr>
          <a:lstStyle/>
          <a:p>
            <a:r>
              <a:rPr lang="en-US" sz="1200" dirty="0"/>
              <a:t>https://</a:t>
            </a:r>
            <a:r>
              <a:rPr lang="en-US" sz="1200" dirty="0" err="1"/>
              <a:t>www.latentview.com</a:t>
            </a:r>
            <a:r>
              <a:rPr lang="en-US" sz="1200" dirty="0"/>
              <a:t>/blog/a-guide-to-prompt-engineering-in-large-language-models.</a:t>
            </a:r>
          </a:p>
        </p:txBody>
      </p:sp>
    </p:spTree>
    <p:extLst>
      <p:ext uri="{BB962C8B-B14F-4D97-AF65-F5344CB8AC3E}">
        <p14:creationId xmlns:p14="http://schemas.microsoft.com/office/powerpoint/2010/main" val="33329282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1158" y="521897"/>
            <a:ext cx="6132463" cy="698834"/>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z="4465" dirty="0">
                <a:solidFill>
                  <a:srgbClr val="FF0000"/>
                </a:solidFill>
                <a:latin typeface="Calibri"/>
                <a:cs typeface="Calibri"/>
              </a:rPr>
              <a:t>Rise</a:t>
            </a:r>
            <a:r>
              <a:rPr sz="4465" spc="-207" dirty="0">
                <a:solidFill>
                  <a:srgbClr val="FF0000"/>
                </a:solidFill>
                <a:latin typeface="Calibri"/>
                <a:cs typeface="Calibri"/>
              </a:rPr>
              <a:t> </a:t>
            </a:r>
            <a:r>
              <a:rPr sz="4465" dirty="0">
                <a:solidFill>
                  <a:srgbClr val="FF0000"/>
                </a:solidFill>
                <a:latin typeface="Calibri"/>
                <a:cs typeface="Calibri"/>
              </a:rPr>
              <a:t>of</a:t>
            </a:r>
            <a:r>
              <a:rPr sz="4465" spc="-207" dirty="0">
                <a:solidFill>
                  <a:srgbClr val="FF0000"/>
                </a:solidFill>
                <a:latin typeface="Calibri"/>
                <a:cs typeface="Calibri"/>
              </a:rPr>
              <a:t> </a:t>
            </a:r>
            <a:r>
              <a:rPr sz="4465" spc="-49" dirty="0">
                <a:solidFill>
                  <a:srgbClr val="FF0000"/>
                </a:solidFill>
                <a:latin typeface="Calibri"/>
                <a:cs typeface="Calibri"/>
              </a:rPr>
              <a:t>In-</a:t>
            </a:r>
            <a:r>
              <a:rPr sz="4465" spc="-67" dirty="0">
                <a:solidFill>
                  <a:srgbClr val="FF0000"/>
                </a:solidFill>
                <a:latin typeface="Calibri"/>
                <a:cs typeface="Calibri"/>
              </a:rPr>
              <a:t>context</a:t>
            </a:r>
            <a:r>
              <a:rPr sz="4465" spc="-193" dirty="0">
                <a:solidFill>
                  <a:srgbClr val="FF0000"/>
                </a:solidFill>
                <a:latin typeface="Calibri"/>
                <a:cs typeface="Calibri"/>
              </a:rPr>
              <a:t> </a:t>
            </a:r>
            <a:r>
              <a:rPr sz="4465" spc="-14" dirty="0">
                <a:solidFill>
                  <a:srgbClr val="FF0000"/>
                </a:solidFill>
                <a:latin typeface="Calibri"/>
                <a:cs typeface="Calibri"/>
              </a:rPr>
              <a:t>Learning</a:t>
            </a:r>
            <a:endParaRPr sz="4465" dirty="0">
              <a:solidFill>
                <a:srgbClr val="FF0000"/>
              </a:solidFill>
              <a:latin typeface="Calibri"/>
              <a:cs typeface="Calibri"/>
            </a:endParaRPr>
          </a:p>
        </p:txBody>
      </p:sp>
      <p:pic>
        <p:nvPicPr>
          <p:cNvPr id="3" name="object 3"/>
          <p:cNvPicPr/>
          <p:nvPr/>
        </p:nvPicPr>
        <p:blipFill>
          <a:blip r:embed="rId2" cstate="print"/>
          <a:stretch>
            <a:fillRect/>
          </a:stretch>
        </p:blipFill>
        <p:spPr>
          <a:xfrm>
            <a:off x="950805" y="2128452"/>
            <a:ext cx="7326349" cy="3928193"/>
          </a:xfrm>
          <a:prstGeom prst="rect">
            <a:avLst/>
          </a:prstGeom>
        </p:spPr>
      </p:pic>
      <p:sp>
        <p:nvSpPr>
          <p:cNvPr id="4" name="object 4"/>
          <p:cNvSpPr txBox="1"/>
          <p:nvPr/>
        </p:nvSpPr>
        <p:spPr>
          <a:xfrm>
            <a:off x="698524" y="6487194"/>
            <a:ext cx="7348240" cy="203814"/>
          </a:xfrm>
          <a:prstGeom prst="rect">
            <a:avLst/>
          </a:prstGeom>
        </p:spPr>
        <p:txBody>
          <a:bodyPr vert="horz" wrap="square" lIns="0" tIns="8930" rIns="0" bIns="0" rtlCol="0">
            <a:spAutoFit/>
          </a:bodyPr>
          <a:lstStyle/>
          <a:p>
            <a:pPr marL="8929">
              <a:spcBef>
                <a:spcPts val="70"/>
              </a:spcBef>
            </a:pPr>
            <a:r>
              <a:rPr sz="1266" i="1" dirty="0">
                <a:latin typeface="Arial"/>
                <a:cs typeface="Arial"/>
              </a:rPr>
              <a:t>Brown,</a:t>
            </a:r>
            <a:r>
              <a:rPr sz="1266" i="1" spc="11" dirty="0">
                <a:latin typeface="Arial"/>
                <a:cs typeface="Arial"/>
              </a:rPr>
              <a:t> </a:t>
            </a:r>
            <a:r>
              <a:rPr sz="1266" i="1" dirty="0">
                <a:latin typeface="Arial"/>
                <a:cs typeface="Arial"/>
              </a:rPr>
              <a:t>Tom</a:t>
            </a:r>
            <a:r>
              <a:rPr sz="1266" i="1" spc="-25" dirty="0">
                <a:latin typeface="Arial"/>
                <a:cs typeface="Arial"/>
              </a:rPr>
              <a:t> </a:t>
            </a:r>
            <a:r>
              <a:rPr sz="1266" i="1" dirty="0">
                <a:latin typeface="Arial"/>
                <a:cs typeface="Arial"/>
              </a:rPr>
              <a:t>B.</a:t>
            </a:r>
            <a:r>
              <a:rPr sz="1266" i="1" spc="-56" dirty="0">
                <a:latin typeface="Arial"/>
                <a:cs typeface="Arial"/>
              </a:rPr>
              <a:t> </a:t>
            </a:r>
            <a:r>
              <a:rPr sz="1266" i="1" dirty="0">
                <a:latin typeface="Arial"/>
                <a:cs typeface="Arial"/>
              </a:rPr>
              <a:t>et</a:t>
            </a:r>
            <a:r>
              <a:rPr sz="1266" i="1" spc="-11" dirty="0">
                <a:latin typeface="Arial"/>
                <a:cs typeface="Arial"/>
              </a:rPr>
              <a:t> </a:t>
            </a:r>
            <a:r>
              <a:rPr sz="1266" i="1" dirty="0">
                <a:latin typeface="Arial"/>
                <a:cs typeface="Arial"/>
              </a:rPr>
              <a:t>al.</a:t>
            </a:r>
            <a:r>
              <a:rPr sz="1266" i="1" spc="-56" dirty="0">
                <a:latin typeface="Arial"/>
                <a:cs typeface="Arial"/>
              </a:rPr>
              <a:t> </a:t>
            </a:r>
            <a:r>
              <a:rPr sz="1266" i="1" dirty="0">
                <a:latin typeface="Arial"/>
                <a:cs typeface="Arial"/>
              </a:rPr>
              <a:t>“Language</a:t>
            </a:r>
            <a:r>
              <a:rPr sz="1266" i="1" spc="60" dirty="0">
                <a:latin typeface="Arial"/>
                <a:cs typeface="Arial"/>
              </a:rPr>
              <a:t> </a:t>
            </a:r>
            <a:r>
              <a:rPr sz="1266" i="1" dirty="0">
                <a:latin typeface="Arial"/>
                <a:cs typeface="Arial"/>
              </a:rPr>
              <a:t>Models</a:t>
            </a:r>
            <a:r>
              <a:rPr sz="1266" i="1" spc="-25" dirty="0">
                <a:latin typeface="Arial"/>
                <a:cs typeface="Arial"/>
              </a:rPr>
              <a:t> </a:t>
            </a:r>
            <a:r>
              <a:rPr sz="1266" i="1" dirty="0">
                <a:latin typeface="Arial"/>
                <a:cs typeface="Arial"/>
              </a:rPr>
              <a:t>are</a:t>
            </a:r>
            <a:r>
              <a:rPr sz="1266" i="1" spc="11" dirty="0">
                <a:latin typeface="Arial"/>
                <a:cs typeface="Arial"/>
              </a:rPr>
              <a:t> </a:t>
            </a:r>
            <a:r>
              <a:rPr sz="1266" i="1" spc="-28" dirty="0">
                <a:latin typeface="Arial"/>
                <a:cs typeface="Arial"/>
              </a:rPr>
              <a:t>Few-</a:t>
            </a:r>
            <a:r>
              <a:rPr sz="1266" i="1" dirty="0">
                <a:latin typeface="Arial"/>
                <a:cs typeface="Arial"/>
              </a:rPr>
              <a:t>Shot</a:t>
            </a:r>
            <a:r>
              <a:rPr sz="1266" i="1" spc="39" dirty="0">
                <a:latin typeface="Arial"/>
                <a:cs typeface="Arial"/>
              </a:rPr>
              <a:t> </a:t>
            </a:r>
            <a:r>
              <a:rPr sz="1266" i="1" dirty="0">
                <a:latin typeface="Arial"/>
                <a:cs typeface="Arial"/>
              </a:rPr>
              <a:t>Learners.”</a:t>
            </a:r>
            <a:r>
              <a:rPr sz="1266" i="1" spc="35" dirty="0">
                <a:latin typeface="Arial"/>
                <a:cs typeface="Arial"/>
              </a:rPr>
              <a:t> </a:t>
            </a:r>
            <a:r>
              <a:rPr sz="1266" i="1" dirty="0">
                <a:latin typeface="Arial"/>
                <a:cs typeface="Arial"/>
              </a:rPr>
              <a:t>ArXiv</a:t>
            </a:r>
            <a:r>
              <a:rPr sz="1266" i="1" spc="-88" dirty="0">
                <a:latin typeface="Arial"/>
                <a:cs typeface="Arial"/>
              </a:rPr>
              <a:t> </a:t>
            </a:r>
            <a:r>
              <a:rPr sz="1266" i="1" spc="-7" dirty="0">
                <a:latin typeface="Arial"/>
                <a:cs typeface="Arial"/>
              </a:rPr>
              <a:t>abs/2005.14165</a:t>
            </a:r>
            <a:r>
              <a:rPr sz="1266" i="1" spc="105" dirty="0">
                <a:latin typeface="Arial"/>
                <a:cs typeface="Arial"/>
              </a:rPr>
              <a:t> </a:t>
            </a:r>
            <a:r>
              <a:rPr sz="1266" i="1" dirty="0">
                <a:latin typeface="Arial"/>
                <a:cs typeface="Arial"/>
              </a:rPr>
              <a:t>(2020):</a:t>
            </a:r>
            <a:r>
              <a:rPr sz="1266" i="1" spc="-14" dirty="0">
                <a:latin typeface="Arial"/>
                <a:cs typeface="Arial"/>
              </a:rPr>
              <a:t> </a:t>
            </a:r>
            <a:r>
              <a:rPr sz="1266" i="1" dirty="0">
                <a:latin typeface="Arial"/>
                <a:cs typeface="Arial"/>
              </a:rPr>
              <a:t>n.</a:t>
            </a:r>
            <a:r>
              <a:rPr sz="1266" i="1" spc="11" dirty="0">
                <a:latin typeface="Arial"/>
                <a:cs typeface="Arial"/>
              </a:rPr>
              <a:t> </a:t>
            </a:r>
            <a:r>
              <a:rPr sz="1266" i="1" spc="-14" dirty="0">
                <a:latin typeface="Arial"/>
                <a:cs typeface="Arial"/>
              </a:rPr>
              <a:t>pag.</a:t>
            </a:r>
            <a:endParaRPr sz="1266">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28" dirty="0">
                <a:solidFill>
                  <a:srgbClr val="FF0000"/>
                </a:solidFill>
              </a:rPr>
              <a:t>What</a:t>
            </a:r>
            <a:r>
              <a:rPr spc="-250" dirty="0">
                <a:solidFill>
                  <a:srgbClr val="FF0000"/>
                </a:solidFill>
              </a:rPr>
              <a:t> </a:t>
            </a:r>
            <a:r>
              <a:rPr spc="-39" dirty="0">
                <a:solidFill>
                  <a:srgbClr val="FF0000"/>
                </a:solidFill>
              </a:rPr>
              <a:t>are</a:t>
            </a:r>
            <a:r>
              <a:rPr spc="-197" dirty="0">
                <a:solidFill>
                  <a:srgbClr val="FF0000"/>
                </a:solidFill>
              </a:rPr>
              <a:t> </a:t>
            </a:r>
            <a:r>
              <a:rPr spc="-25" dirty="0">
                <a:solidFill>
                  <a:srgbClr val="FF0000"/>
                </a:solidFill>
              </a:rPr>
              <a:t>prompts?</a:t>
            </a:r>
          </a:p>
        </p:txBody>
      </p:sp>
      <p:grpSp>
        <p:nvGrpSpPr>
          <p:cNvPr id="3" name="object 3"/>
          <p:cNvGrpSpPr/>
          <p:nvPr/>
        </p:nvGrpSpPr>
        <p:grpSpPr>
          <a:xfrm>
            <a:off x="744512" y="3933349"/>
            <a:ext cx="7666137" cy="2348954"/>
            <a:chOff x="1058862" y="5594096"/>
            <a:chExt cx="10902950" cy="3340735"/>
          </a:xfrm>
        </p:grpSpPr>
        <p:sp>
          <p:nvSpPr>
            <p:cNvPr id="4" name="object 4"/>
            <p:cNvSpPr/>
            <p:nvPr/>
          </p:nvSpPr>
          <p:spPr>
            <a:xfrm>
              <a:off x="1085850" y="5621147"/>
              <a:ext cx="10829925" cy="3277235"/>
            </a:xfrm>
            <a:custGeom>
              <a:avLst/>
              <a:gdLst/>
              <a:ahLst/>
              <a:cxnLst/>
              <a:rect l="l" t="t" r="r" b="b"/>
              <a:pathLst>
                <a:path w="10829925" h="3277234">
                  <a:moveTo>
                    <a:pt x="10720832" y="126"/>
                  </a:moveTo>
                  <a:lnTo>
                    <a:pt x="10693781" y="0"/>
                  </a:lnTo>
                  <a:lnTo>
                    <a:pt x="109067" y="126"/>
                  </a:lnTo>
                  <a:lnTo>
                    <a:pt x="69824" y="2793"/>
                  </a:lnTo>
                  <a:lnTo>
                    <a:pt x="25882" y="26035"/>
                  </a:lnTo>
                  <a:lnTo>
                    <a:pt x="2717" y="69976"/>
                  </a:lnTo>
                  <a:lnTo>
                    <a:pt x="0" y="109219"/>
                  </a:lnTo>
                  <a:lnTo>
                    <a:pt x="0" y="3167570"/>
                  </a:lnTo>
                  <a:lnTo>
                    <a:pt x="14630" y="3236810"/>
                  </a:lnTo>
                  <a:lnTo>
                    <a:pt x="56197" y="3270173"/>
                  </a:lnTo>
                  <a:lnTo>
                    <a:pt x="109067" y="3276752"/>
                  </a:lnTo>
                  <a:lnTo>
                    <a:pt x="10693781" y="3276854"/>
                  </a:lnTo>
                  <a:lnTo>
                    <a:pt x="10742676" y="3276028"/>
                  </a:lnTo>
                  <a:lnTo>
                    <a:pt x="10790047" y="3262109"/>
                  </a:lnTo>
                  <a:lnTo>
                    <a:pt x="10823321" y="3220491"/>
                  </a:lnTo>
                  <a:lnTo>
                    <a:pt x="10829925" y="3167570"/>
                  </a:lnTo>
                  <a:lnTo>
                    <a:pt x="10829925" y="109219"/>
                  </a:lnTo>
                  <a:lnTo>
                    <a:pt x="10827258" y="69976"/>
                  </a:lnTo>
                  <a:lnTo>
                    <a:pt x="10804017" y="26035"/>
                  </a:lnTo>
                  <a:lnTo>
                    <a:pt x="10760075" y="2793"/>
                  </a:lnTo>
                  <a:lnTo>
                    <a:pt x="10720832" y="126"/>
                  </a:lnTo>
                  <a:close/>
                </a:path>
              </a:pathLst>
            </a:custGeom>
            <a:solidFill>
              <a:srgbClr val="F1F1F1"/>
            </a:solidFill>
          </p:spPr>
          <p:txBody>
            <a:bodyPr wrap="square" lIns="0" tIns="0" rIns="0" bIns="0" rtlCol="0"/>
            <a:lstStyle/>
            <a:p>
              <a:endParaRPr sz="1125"/>
            </a:p>
          </p:txBody>
        </p:sp>
        <p:sp>
          <p:nvSpPr>
            <p:cNvPr id="5" name="object 5"/>
            <p:cNvSpPr/>
            <p:nvPr/>
          </p:nvSpPr>
          <p:spPr>
            <a:xfrm>
              <a:off x="1090612" y="5625846"/>
              <a:ext cx="10839450" cy="3277235"/>
            </a:xfrm>
            <a:custGeom>
              <a:avLst/>
              <a:gdLst/>
              <a:ahLst/>
              <a:cxnLst/>
              <a:rect l="l" t="t" r="r" b="b"/>
              <a:pathLst>
                <a:path w="10839450" h="3277234">
                  <a:moveTo>
                    <a:pt x="136397" y="0"/>
                  </a:moveTo>
                  <a:lnTo>
                    <a:pt x="10702607" y="0"/>
                  </a:lnTo>
                  <a:lnTo>
                    <a:pt x="10729785" y="126"/>
                  </a:lnTo>
                  <a:lnTo>
                    <a:pt x="10769028" y="2920"/>
                  </a:lnTo>
                  <a:lnTo>
                    <a:pt x="10812970" y="26034"/>
                  </a:lnTo>
                  <a:lnTo>
                    <a:pt x="10836211" y="70103"/>
                  </a:lnTo>
                  <a:lnTo>
                    <a:pt x="10838878" y="109346"/>
                  </a:lnTo>
                  <a:lnTo>
                    <a:pt x="10839005" y="136525"/>
                  </a:lnTo>
                  <a:lnTo>
                    <a:pt x="10839005" y="3140481"/>
                  </a:lnTo>
                  <a:lnTo>
                    <a:pt x="10838243" y="3189528"/>
                  </a:lnTo>
                  <a:lnTo>
                    <a:pt x="10824273" y="3236874"/>
                  </a:lnTo>
                  <a:lnTo>
                    <a:pt x="10782617" y="3270237"/>
                  </a:lnTo>
                  <a:lnTo>
                    <a:pt x="10729785" y="3276815"/>
                  </a:lnTo>
                  <a:lnTo>
                    <a:pt x="10702607" y="3276917"/>
                  </a:lnTo>
                  <a:lnTo>
                    <a:pt x="136397" y="3276917"/>
                  </a:lnTo>
                  <a:lnTo>
                    <a:pt x="87363" y="3276091"/>
                  </a:lnTo>
                  <a:lnTo>
                    <a:pt x="40030" y="3262172"/>
                  </a:lnTo>
                  <a:lnTo>
                    <a:pt x="6680" y="3220554"/>
                  </a:lnTo>
                  <a:lnTo>
                    <a:pt x="101" y="3167634"/>
                  </a:lnTo>
                  <a:lnTo>
                    <a:pt x="0" y="3140481"/>
                  </a:lnTo>
                  <a:lnTo>
                    <a:pt x="0" y="136525"/>
                  </a:lnTo>
                  <a:lnTo>
                    <a:pt x="838" y="87375"/>
                  </a:lnTo>
                  <a:lnTo>
                    <a:pt x="14744" y="40131"/>
                  </a:lnTo>
                  <a:lnTo>
                    <a:pt x="56349" y="6730"/>
                  </a:lnTo>
                  <a:lnTo>
                    <a:pt x="109258" y="126"/>
                  </a:lnTo>
                  <a:lnTo>
                    <a:pt x="136397" y="0"/>
                  </a:lnTo>
                  <a:close/>
                </a:path>
              </a:pathLst>
            </a:custGeom>
            <a:ln w="63500">
              <a:solidFill>
                <a:srgbClr val="6C6BE7"/>
              </a:solidFill>
            </a:ln>
          </p:spPr>
          <p:txBody>
            <a:bodyPr wrap="square" lIns="0" tIns="0" rIns="0" bIns="0" rtlCol="0"/>
            <a:lstStyle/>
            <a:p>
              <a:endParaRPr sz="1125"/>
            </a:p>
          </p:txBody>
        </p:sp>
      </p:grpSp>
      <p:sp>
        <p:nvSpPr>
          <p:cNvPr id="6" name="object 6"/>
          <p:cNvSpPr txBox="1"/>
          <p:nvPr/>
        </p:nvSpPr>
        <p:spPr>
          <a:xfrm>
            <a:off x="460548" y="1014814"/>
            <a:ext cx="7692033" cy="3421197"/>
          </a:xfrm>
          <a:prstGeom prst="rect">
            <a:avLst/>
          </a:prstGeom>
        </p:spPr>
        <p:txBody>
          <a:bodyPr vert="horz" wrap="square" lIns="0" tIns="58043" rIns="0" bIns="0" rtlCol="0">
            <a:spAutoFit/>
          </a:bodyPr>
          <a:lstStyle/>
          <a:p>
            <a:pPr marL="316993" marR="183945" indent="-308509">
              <a:lnSpc>
                <a:spcPts val="2481"/>
              </a:lnSpc>
              <a:spcBef>
                <a:spcPts val="457"/>
              </a:spcBef>
              <a:buClr>
                <a:srgbClr val="7570FF"/>
              </a:buClr>
              <a:buFont typeface="Arial"/>
              <a:buChar char="•"/>
              <a:tabLst>
                <a:tab pos="316993" algn="l"/>
              </a:tabLst>
            </a:pPr>
            <a:r>
              <a:rPr sz="2355" b="1" dirty="0">
                <a:solidFill>
                  <a:srgbClr val="5E5E5E"/>
                </a:solidFill>
                <a:latin typeface="Arial"/>
                <a:cs typeface="Arial"/>
              </a:rPr>
              <a:t>Prompts</a:t>
            </a:r>
            <a:r>
              <a:rPr sz="2355" b="1" spc="112" dirty="0">
                <a:solidFill>
                  <a:srgbClr val="5E5E5E"/>
                </a:solidFill>
                <a:latin typeface="Arial"/>
                <a:cs typeface="Arial"/>
              </a:rPr>
              <a:t> </a:t>
            </a:r>
            <a:r>
              <a:rPr sz="2355" dirty="0">
                <a:solidFill>
                  <a:srgbClr val="5E5E5E"/>
                </a:solidFill>
                <a:latin typeface="Arial"/>
                <a:cs typeface="Arial"/>
              </a:rPr>
              <a:t>involve</a:t>
            </a:r>
            <a:r>
              <a:rPr sz="2355" spc="53" dirty="0">
                <a:solidFill>
                  <a:srgbClr val="5E5E5E"/>
                </a:solidFill>
                <a:latin typeface="Arial"/>
                <a:cs typeface="Arial"/>
              </a:rPr>
              <a:t> </a:t>
            </a:r>
            <a:r>
              <a:rPr sz="2355" dirty="0">
                <a:solidFill>
                  <a:srgbClr val="5E5E5E"/>
                </a:solidFill>
                <a:latin typeface="Arial"/>
                <a:cs typeface="Arial"/>
              </a:rPr>
              <a:t>instructions</a:t>
            </a:r>
            <a:r>
              <a:rPr sz="2355" spc="-18" dirty="0">
                <a:solidFill>
                  <a:srgbClr val="5E5E5E"/>
                </a:solidFill>
                <a:latin typeface="Arial"/>
                <a:cs typeface="Arial"/>
              </a:rPr>
              <a:t> </a:t>
            </a:r>
            <a:r>
              <a:rPr sz="2355" dirty="0">
                <a:solidFill>
                  <a:srgbClr val="5E5E5E"/>
                </a:solidFill>
                <a:latin typeface="Arial"/>
                <a:cs typeface="Arial"/>
              </a:rPr>
              <a:t>and</a:t>
            </a:r>
            <a:r>
              <a:rPr sz="2355" spc="109" dirty="0">
                <a:solidFill>
                  <a:srgbClr val="5E5E5E"/>
                </a:solidFill>
                <a:latin typeface="Arial"/>
                <a:cs typeface="Arial"/>
              </a:rPr>
              <a:t> </a:t>
            </a:r>
            <a:r>
              <a:rPr sz="2355" dirty="0">
                <a:solidFill>
                  <a:srgbClr val="5E5E5E"/>
                </a:solidFill>
                <a:latin typeface="Arial"/>
                <a:cs typeface="Arial"/>
              </a:rPr>
              <a:t>context</a:t>
            </a:r>
            <a:r>
              <a:rPr sz="2355" spc="32" dirty="0">
                <a:solidFill>
                  <a:srgbClr val="5E5E5E"/>
                </a:solidFill>
                <a:latin typeface="Arial"/>
                <a:cs typeface="Arial"/>
              </a:rPr>
              <a:t> </a:t>
            </a:r>
            <a:r>
              <a:rPr sz="2355" dirty="0">
                <a:solidFill>
                  <a:srgbClr val="5E5E5E"/>
                </a:solidFill>
                <a:latin typeface="Arial"/>
                <a:cs typeface="Arial"/>
              </a:rPr>
              <a:t>passed</a:t>
            </a:r>
            <a:r>
              <a:rPr sz="2355" spc="60" dirty="0">
                <a:solidFill>
                  <a:srgbClr val="5E5E5E"/>
                </a:solidFill>
                <a:latin typeface="Arial"/>
                <a:cs typeface="Arial"/>
              </a:rPr>
              <a:t> </a:t>
            </a:r>
            <a:r>
              <a:rPr sz="2355" dirty="0">
                <a:solidFill>
                  <a:srgbClr val="5E5E5E"/>
                </a:solidFill>
                <a:latin typeface="Arial"/>
                <a:cs typeface="Arial"/>
              </a:rPr>
              <a:t>to </a:t>
            </a:r>
            <a:r>
              <a:rPr sz="2355" spc="-35" dirty="0">
                <a:solidFill>
                  <a:srgbClr val="5E5E5E"/>
                </a:solidFill>
                <a:latin typeface="Arial"/>
                <a:cs typeface="Arial"/>
              </a:rPr>
              <a:t>a </a:t>
            </a:r>
            <a:r>
              <a:rPr sz="2355" dirty="0">
                <a:solidFill>
                  <a:srgbClr val="5E5E5E"/>
                </a:solidFill>
                <a:latin typeface="Arial"/>
                <a:cs typeface="Arial"/>
              </a:rPr>
              <a:t>language</a:t>
            </a:r>
            <a:r>
              <a:rPr sz="2355" spc="88" dirty="0">
                <a:solidFill>
                  <a:srgbClr val="5E5E5E"/>
                </a:solidFill>
                <a:latin typeface="Arial"/>
                <a:cs typeface="Arial"/>
              </a:rPr>
              <a:t> </a:t>
            </a:r>
            <a:r>
              <a:rPr sz="2355" dirty="0">
                <a:solidFill>
                  <a:srgbClr val="5E5E5E"/>
                </a:solidFill>
                <a:latin typeface="Arial"/>
                <a:cs typeface="Arial"/>
              </a:rPr>
              <a:t>model</a:t>
            </a:r>
            <a:r>
              <a:rPr sz="2355" spc="39" dirty="0">
                <a:solidFill>
                  <a:srgbClr val="5E5E5E"/>
                </a:solidFill>
                <a:latin typeface="Arial"/>
                <a:cs typeface="Arial"/>
              </a:rPr>
              <a:t> </a:t>
            </a:r>
            <a:r>
              <a:rPr sz="2355" dirty="0">
                <a:solidFill>
                  <a:srgbClr val="5E5E5E"/>
                </a:solidFill>
                <a:latin typeface="Arial"/>
                <a:cs typeface="Arial"/>
              </a:rPr>
              <a:t>to</a:t>
            </a:r>
            <a:r>
              <a:rPr sz="2355" spc="-14" dirty="0">
                <a:solidFill>
                  <a:srgbClr val="5E5E5E"/>
                </a:solidFill>
                <a:latin typeface="Arial"/>
                <a:cs typeface="Arial"/>
              </a:rPr>
              <a:t> </a:t>
            </a:r>
            <a:r>
              <a:rPr sz="2355" dirty="0">
                <a:solidFill>
                  <a:srgbClr val="5E5E5E"/>
                </a:solidFill>
                <a:latin typeface="Arial"/>
                <a:cs typeface="Arial"/>
              </a:rPr>
              <a:t>achieve</a:t>
            </a:r>
            <a:r>
              <a:rPr sz="2355" spc="42" dirty="0">
                <a:solidFill>
                  <a:srgbClr val="5E5E5E"/>
                </a:solidFill>
                <a:latin typeface="Arial"/>
                <a:cs typeface="Arial"/>
              </a:rPr>
              <a:t> </a:t>
            </a:r>
            <a:r>
              <a:rPr sz="2355" dirty="0">
                <a:solidFill>
                  <a:srgbClr val="5E5E5E"/>
                </a:solidFill>
                <a:latin typeface="Arial"/>
                <a:cs typeface="Arial"/>
              </a:rPr>
              <a:t>a</a:t>
            </a:r>
            <a:r>
              <a:rPr sz="2355" spc="42" dirty="0">
                <a:solidFill>
                  <a:srgbClr val="5E5E5E"/>
                </a:solidFill>
                <a:latin typeface="Arial"/>
                <a:cs typeface="Arial"/>
              </a:rPr>
              <a:t> </a:t>
            </a:r>
            <a:r>
              <a:rPr sz="2355" dirty="0">
                <a:solidFill>
                  <a:srgbClr val="5E5E5E"/>
                </a:solidFill>
                <a:latin typeface="Arial"/>
                <a:cs typeface="Arial"/>
              </a:rPr>
              <a:t>desired</a:t>
            </a:r>
            <a:r>
              <a:rPr sz="2355" spc="32" dirty="0">
                <a:solidFill>
                  <a:srgbClr val="5E5E5E"/>
                </a:solidFill>
                <a:latin typeface="Arial"/>
                <a:cs typeface="Arial"/>
              </a:rPr>
              <a:t> </a:t>
            </a:r>
            <a:r>
              <a:rPr sz="2355" spc="-14" dirty="0">
                <a:solidFill>
                  <a:srgbClr val="5E5E5E"/>
                </a:solidFill>
                <a:latin typeface="Arial"/>
                <a:cs typeface="Arial"/>
              </a:rPr>
              <a:t>task</a:t>
            </a:r>
            <a:endParaRPr sz="2355">
              <a:latin typeface="Arial"/>
              <a:cs typeface="Arial"/>
            </a:endParaRPr>
          </a:p>
          <a:p>
            <a:pPr marL="316993" marR="70096" indent="-308509">
              <a:lnSpc>
                <a:spcPct val="86900"/>
              </a:lnSpc>
              <a:spcBef>
                <a:spcPts val="1533"/>
              </a:spcBef>
              <a:buClr>
                <a:srgbClr val="7570FF"/>
              </a:buClr>
              <a:buFont typeface="Arial"/>
              <a:buChar char="•"/>
              <a:tabLst>
                <a:tab pos="316993" algn="l"/>
              </a:tabLst>
            </a:pPr>
            <a:r>
              <a:rPr sz="2355" b="1" dirty="0">
                <a:solidFill>
                  <a:srgbClr val="5E5E5E"/>
                </a:solidFill>
                <a:latin typeface="Arial"/>
                <a:cs typeface="Arial"/>
              </a:rPr>
              <a:t>Prompt</a:t>
            </a:r>
            <a:r>
              <a:rPr sz="2355" b="1" spc="74" dirty="0">
                <a:solidFill>
                  <a:srgbClr val="5E5E5E"/>
                </a:solidFill>
                <a:latin typeface="Arial"/>
                <a:cs typeface="Arial"/>
              </a:rPr>
              <a:t> </a:t>
            </a:r>
            <a:r>
              <a:rPr sz="2355" b="1" dirty="0">
                <a:solidFill>
                  <a:srgbClr val="5E5E5E"/>
                </a:solidFill>
                <a:latin typeface="Arial"/>
                <a:cs typeface="Arial"/>
              </a:rPr>
              <a:t>engineering</a:t>
            </a:r>
            <a:r>
              <a:rPr sz="2355" b="1" spc="211" dirty="0">
                <a:solidFill>
                  <a:srgbClr val="5E5E5E"/>
                </a:solidFill>
                <a:latin typeface="Arial"/>
                <a:cs typeface="Arial"/>
              </a:rPr>
              <a:t> </a:t>
            </a:r>
            <a:r>
              <a:rPr sz="2355" dirty="0">
                <a:solidFill>
                  <a:srgbClr val="5E5E5E"/>
                </a:solidFill>
                <a:latin typeface="Arial"/>
                <a:cs typeface="Arial"/>
              </a:rPr>
              <a:t>is</a:t>
            </a:r>
            <a:r>
              <a:rPr sz="2355" spc="46" dirty="0">
                <a:solidFill>
                  <a:srgbClr val="5E5E5E"/>
                </a:solidFill>
                <a:latin typeface="Arial"/>
                <a:cs typeface="Arial"/>
              </a:rPr>
              <a:t> </a:t>
            </a:r>
            <a:r>
              <a:rPr sz="2355" dirty="0">
                <a:solidFill>
                  <a:srgbClr val="5E5E5E"/>
                </a:solidFill>
                <a:latin typeface="Arial"/>
                <a:cs typeface="Arial"/>
              </a:rPr>
              <a:t>the</a:t>
            </a:r>
            <a:r>
              <a:rPr sz="2355" spc="-35" dirty="0">
                <a:solidFill>
                  <a:srgbClr val="5E5E5E"/>
                </a:solidFill>
                <a:latin typeface="Arial"/>
                <a:cs typeface="Arial"/>
              </a:rPr>
              <a:t> </a:t>
            </a:r>
            <a:r>
              <a:rPr sz="2355" dirty="0">
                <a:solidFill>
                  <a:srgbClr val="5E5E5E"/>
                </a:solidFill>
                <a:latin typeface="Arial"/>
                <a:cs typeface="Arial"/>
              </a:rPr>
              <a:t>practice</a:t>
            </a:r>
            <a:r>
              <a:rPr sz="2355" spc="-39" dirty="0">
                <a:solidFill>
                  <a:srgbClr val="5E5E5E"/>
                </a:solidFill>
                <a:latin typeface="Arial"/>
                <a:cs typeface="Arial"/>
              </a:rPr>
              <a:t> </a:t>
            </a:r>
            <a:r>
              <a:rPr sz="2355" dirty="0">
                <a:solidFill>
                  <a:srgbClr val="5E5E5E"/>
                </a:solidFill>
                <a:latin typeface="Arial"/>
                <a:cs typeface="Arial"/>
              </a:rPr>
              <a:t>of</a:t>
            </a:r>
            <a:r>
              <a:rPr sz="2355" spc="42" dirty="0">
                <a:solidFill>
                  <a:srgbClr val="5E5E5E"/>
                </a:solidFill>
                <a:latin typeface="Arial"/>
                <a:cs typeface="Arial"/>
              </a:rPr>
              <a:t> </a:t>
            </a:r>
            <a:r>
              <a:rPr sz="2355" dirty="0">
                <a:solidFill>
                  <a:srgbClr val="5E5E5E"/>
                </a:solidFill>
                <a:latin typeface="Arial"/>
                <a:cs typeface="Arial"/>
              </a:rPr>
              <a:t>developing</a:t>
            </a:r>
            <a:r>
              <a:rPr sz="2355" spc="7" dirty="0">
                <a:solidFill>
                  <a:srgbClr val="5E5E5E"/>
                </a:solidFill>
                <a:latin typeface="Arial"/>
                <a:cs typeface="Arial"/>
              </a:rPr>
              <a:t> </a:t>
            </a:r>
            <a:r>
              <a:rPr sz="2355" spc="-18" dirty="0">
                <a:solidFill>
                  <a:srgbClr val="5E5E5E"/>
                </a:solidFill>
                <a:latin typeface="Arial"/>
                <a:cs typeface="Arial"/>
              </a:rPr>
              <a:t>and </a:t>
            </a:r>
            <a:r>
              <a:rPr sz="2355" dirty="0">
                <a:solidFill>
                  <a:srgbClr val="5E5E5E"/>
                </a:solidFill>
                <a:latin typeface="Arial"/>
                <a:cs typeface="Arial"/>
              </a:rPr>
              <a:t>optimizing</a:t>
            </a:r>
            <a:r>
              <a:rPr sz="2355" spc="60" dirty="0">
                <a:solidFill>
                  <a:srgbClr val="5E5E5E"/>
                </a:solidFill>
                <a:latin typeface="Arial"/>
                <a:cs typeface="Arial"/>
              </a:rPr>
              <a:t> </a:t>
            </a:r>
            <a:r>
              <a:rPr sz="2355" dirty="0">
                <a:solidFill>
                  <a:srgbClr val="5E5E5E"/>
                </a:solidFill>
                <a:latin typeface="Arial"/>
                <a:cs typeface="Arial"/>
              </a:rPr>
              <a:t>prompts</a:t>
            </a:r>
            <a:r>
              <a:rPr sz="2355" spc="46" dirty="0">
                <a:solidFill>
                  <a:srgbClr val="5E5E5E"/>
                </a:solidFill>
                <a:latin typeface="Arial"/>
                <a:cs typeface="Arial"/>
              </a:rPr>
              <a:t> </a:t>
            </a:r>
            <a:r>
              <a:rPr sz="2355" dirty="0">
                <a:solidFill>
                  <a:srgbClr val="5E5E5E"/>
                </a:solidFill>
                <a:latin typeface="Arial"/>
                <a:cs typeface="Arial"/>
              </a:rPr>
              <a:t>to</a:t>
            </a:r>
            <a:r>
              <a:rPr sz="2355" spc="63" dirty="0">
                <a:solidFill>
                  <a:srgbClr val="5E5E5E"/>
                </a:solidFill>
                <a:latin typeface="Arial"/>
                <a:cs typeface="Arial"/>
              </a:rPr>
              <a:t> </a:t>
            </a:r>
            <a:r>
              <a:rPr sz="2355" dirty="0">
                <a:solidFill>
                  <a:srgbClr val="5E5E5E"/>
                </a:solidFill>
                <a:latin typeface="Arial"/>
                <a:cs typeface="Arial"/>
              </a:rPr>
              <a:t>efficiently</a:t>
            </a:r>
            <a:r>
              <a:rPr sz="2355" spc="-7" dirty="0">
                <a:solidFill>
                  <a:srgbClr val="5E5E5E"/>
                </a:solidFill>
                <a:latin typeface="Arial"/>
                <a:cs typeface="Arial"/>
              </a:rPr>
              <a:t> </a:t>
            </a:r>
            <a:r>
              <a:rPr sz="2355" dirty="0">
                <a:solidFill>
                  <a:srgbClr val="5E5E5E"/>
                </a:solidFill>
                <a:latin typeface="Arial"/>
                <a:cs typeface="Arial"/>
              </a:rPr>
              <a:t>use</a:t>
            </a:r>
            <a:r>
              <a:rPr sz="2355" spc="14" dirty="0">
                <a:solidFill>
                  <a:srgbClr val="5E5E5E"/>
                </a:solidFill>
                <a:latin typeface="Arial"/>
                <a:cs typeface="Arial"/>
              </a:rPr>
              <a:t> </a:t>
            </a:r>
            <a:r>
              <a:rPr sz="2355" dirty="0">
                <a:solidFill>
                  <a:srgbClr val="5E5E5E"/>
                </a:solidFill>
                <a:latin typeface="Arial"/>
                <a:cs typeface="Arial"/>
              </a:rPr>
              <a:t>language</a:t>
            </a:r>
            <a:r>
              <a:rPr sz="2355" spc="116" dirty="0">
                <a:solidFill>
                  <a:srgbClr val="5E5E5E"/>
                </a:solidFill>
                <a:latin typeface="Arial"/>
                <a:cs typeface="Arial"/>
              </a:rPr>
              <a:t> </a:t>
            </a:r>
            <a:r>
              <a:rPr sz="2355" spc="-7" dirty="0">
                <a:solidFill>
                  <a:srgbClr val="5E5E5E"/>
                </a:solidFill>
                <a:latin typeface="Arial"/>
                <a:cs typeface="Arial"/>
              </a:rPr>
              <a:t>models </a:t>
            </a:r>
            <a:r>
              <a:rPr sz="2355" dirty="0">
                <a:solidFill>
                  <a:srgbClr val="5E5E5E"/>
                </a:solidFill>
                <a:latin typeface="Arial"/>
                <a:cs typeface="Arial"/>
              </a:rPr>
              <a:t>(LMs)</a:t>
            </a:r>
            <a:r>
              <a:rPr sz="2355" spc="102" dirty="0">
                <a:solidFill>
                  <a:srgbClr val="5E5E5E"/>
                </a:solidFill>
                <a:latin typeface="Arial"/>
                <a:cs typeface="Arial"/>
              </a:rPr>
              <a:t> </a:t>
            </a:r>
            <a:r>
              <a:rPr sz="2355" dirty="0">
                <a:solidFill>
                  <a:srgbClr val="5E5E5E"/>
                </a:solidFill>
                <a:latin typeface="Arial"/>
                <a:cs typeface="Arial"/>
              </a:rPr>
              <a:t>for</a:t>
            </a:r>
            <a:r>
              <a:rPr sz="2355" spc="-7" dirty="0">
                <a:solidFill>
                  <a:srgbClr val="5E5E5E"/>
                </a:solidFill>
                <a:latin typeface="Arial"/>
                <a:cs typeface="Arial"/>
              </a:rPr>
              <a:t> </a:t>
            </a:r>
            <a:r>
              <a:rPr sz="2355" dirty="0">
                <a:solidFill>
                  <a:srgbClr val="5E5E5E"/>
                </a:solidFill>
                <a:latin typeface="Arial"/>
                <a:cs typeface="Arial"/>
              </a:rPr>
              <a:t>a</a:t>
            </a:r>
            <a:r>
              <a:rPr sz="2355" spc="49" dirty="0">
                <a:solidFill>
                  <a:srgbClr val="5E5E5E"/>
                </a:solidFill>
                <a:latin typeface="Arial"/>
                <a:cs typeface="Arial"/>
              </a:rPr>
              <a:t> </a:t>
            </a:r>
            <a:r>
              <a:rPr sz="2355" dirty="0">
                <a:solidFill>
                  <a:srgbClr val="5E5E5E"/>
                </a:solidFill>
                <a:latin typeface="Arial"/>
                <a:cs typeface="Arial"/>
              </a:rPr>
              <a:t>variety</a:t>
            </a:r>
            <a:r>
              <a:rPr sz="2355" spc="18" dirty="0">
                <a:solidFill>
                  <a:srgbClr val="5E5E5E"/>
                </a:solidFill>
                <a:latin typeface="Arial"/>
                <a:cs typeface="Arial"/>
              </a:rPr>
              <a:t> </a:t>
            </a:r>
            <a:r>
              <a:rPr sz="2355" dirty="0">
                <a:solidFill>
                  <a:srgbClr val="5E5E5E"/>
                </a:solidFill>
                <a:latin typeface="Arial"/>
                <a:cs typeface="Arial"/>
              </a:rPr>
              <a:t>of</a:t>
            </a:r>
            <a:r>
              <a:rPr sz="2355" spc="25" dirty="0">
                <a:solidFill>
                  <a:srgbClr val="5E5E5E"/>
                </a:solidFill>
                <a:latin typeface="Arial"/>
                <a:cs typeface="Arial"/>
              </a:rPr>
              <a:t> </a:t>
            </a:r>
            <a:r>
              <a:rPr sz="2355" spc="-7" dirty="0">
                <a:solidFill>
                  <a:srgbClr val="5E5E5E"/>
                </a:solidFill>
                <a:latin typeface="Arial"/>
                <a:cs typeface="Arial"/>
              </a:rPr>
              <a:t>applications</a:t>
            </a:r>
            <a:endParaRPr sz="2355">
              <a:latin typeface="Arial"/>
              <a:cs typeface="Arial"/>
            </a:endParaRPr>
          </a:p>
          <a:p>
            <a:pPr marL="625056" marR="3572" lvl="1" indent="-295115">
              <a:lnSpc>
                <a:spcPts val="2222"/>
              </a:lnSpc>
              <a:spcBef>
                <a:spcPts val="1550"/>
              </a:spcBef>
              <a:buClr>
                <a:srgbClr val="7570FF"/>
              </a:buClr>
              <a:buSzPct val="121666"/>
              <a:buChar char="•"/>
              <a:tabLst>
                <a:tab pos="625056" algn="l"/>
              </a:tabLst>
            </a:pPr>
            <a:r>
              <a:rPr sz="2109" dirty="0">
                <a:solidFill>
                  <a:srgbClr val="5E5E5E"/>
                </a:solidFill>
                <a:latin typeface="Arial"/>
                <a:cs typeface="Arial"/>
              </a:rPr>
              <a:t>Prompt</a:t>
            </a:r>
            <a:r>
              <a:rPr sz="2109" spc="-148" dirty="0">
                <a:solidFill>
                  <a:srgbClr val="5E5E5E"/>
                </a:solidFill>
                <a:latin typeface="Arial"/>
                <a:cs typeface="Arial"/>
              </a:rPr>
              <a:t> </a:t>
            </a:r>
            <a:r>
              <a:rPr sz="2109" spc="-7" dirty="0">
                <a:solidFill>
                  <a:srgbClr val="5E5E5E"/>
                </a:solidFill>
                <a:latin typeface="Arial"/>
                <a:cs typeface="Arial"/>
              </a:rPr>
              <a:t>engineering</a:t>
            </a:r>
            <a:r>
              <a:rPr sz="2109" spc="127" dirty="0">
                <a:solidFill>
                  <a:srgbClr val="5E5E5E"/>
                </a:solidFill>
                <a:latin typeface="Arial"/>
                <a:cs typeface="Arial"/>
              </a:rPr>
              <a:t> </a:t>
            </a:r>
            <a:r>
              <a:rPr sz="2109" dirty="0">
                <a:solidFill>
                  <a:srgbClr val="5E5E5E"/>
                </a:solidFill>
                <a:latin typeface="Arial"/>
                <a:cs typeface="Arial"/>
              </a:rPr>
              <a:t>is</a:t>
            </a:r>
            <a:r>
              <a:rPr sz="2109" spc="-49" dirty="0">
                <a:solidFill>
                  <a:srgbClr val="5E5E5E"/>
                </a:solidFill>
                <a:latin typeface="Arial"/>
                <a:cs typeface="Arial"/>
              </a:rPr>
              <a:t> </a:t>
            </a:r>
            <a:r>
              <a:rPr sz="2109" dirty="0">
                <a:solidFill>
                  <a:srgbClr val="5E5E5E"/>
                </a:solidFill>
                <a:latin typeface="Arial"/>
                <a:cs typeface="Arial"/>
              </a:rPr>
              <a:t>a</a:t>
            </a:r>
            <a:r>
              <a:rPr sz="2109" spc="-56" dirty="0">
                <a:solidFill>
                  <a:srgbClr val="5E5E5E"/>
                </a:solidFill>
                <a:latin typeface="Arial"/>
                <a:cs typeface="Arial"/>
              </a:rPr>
              <a:t> </a:t>
            </a:r>
            <a:r>
              <a:rPr sz="2109" dirty="0">
                <a:solidFill>
                  <a:srgbClr val="5E5E5E"/>
                </a:solidFill>
                <a:latin typeface="Arial"/>
                <a:cs typeface="Arial"/>
              </a:rPr>
              <a:t>useful</a:t>
            </a:r>
            <a:r>
              <a:rPr sz="2109" spc="14" dirty="0">
                <a:solidFill>
                  <a:srgbClr val="5E5E5E"/>
                </a:solidFill>
                <a:latin typeface="Arial"/>
                <a:cs typeface="Arial"/>
              </a:rPr>
              <a:t> </a:t>
            </a:r>
            <a:r>
              <a:rPr sz="2109" dirty="0">
                <a:solidFill>
                  <a:srgbClr val="5E5E5E"/>
                </a:solidFill>
                <a:latin typeface="Arial"/>
                <a:cs typeface="Arial"/>
              </a:rPr>
              <a:t>skill</a:t>
            </a:r>
            <a:r>
              <a:rPr sz="2109" spc="53" dirty="0">
                <a:solidFill>
                  <a:srgbClr val="5E5E5E"/>
                </a:solidFill>
                <a:latin typeface="Arial"/>
                <a:cs typeface="Arial"/>
              </a:rPr>
              <a:t> </a:t>
            </a:r>
            <a:r>
              <a:rPr sz="2109" dirty="0">
                <a:solidFill>
                  <a:srgbClr val="5E5E5E"/>
                </a:solidFill>
                <a:latin typeface="Arial"/>
                <a:cs typeface="Arial"/>
              </a:rPr>
              <a:t>for</a:t>
            </a:r>
            <a:r>
              <a:rPr sz="2109" spc="-183" dirty="0">
                <a:solidFill>
                  <a:srgbClr val="5E5E5E"/>
                </a:solidFill>
                <a:latin typeface="Arial"/>
                <a:cs typeface="Arial"/>
              </a:rPr>
              <a:t> </a:t>
            </a:r>
            <a:r>
              <a:rPr sz="2109" dirty="0">
                <a:solidFill>
                  <a:srgbClr val="5E5E5E"/>
                </a:solidFill>
                <a:latin typeface="Arial"/>
                <a:cs typeface="Arial"/>
              </a:rPr>
              <a:t>AI</a:t>
            </a:r>
            <a:r>
              <a:rPr sz="2109" spc="-95" dirty="0">
                <a:solidFill>
                  <a:srgbClr val="5E5E5E"/>
                </a:solidFill>
                <a:latin typeface="Arial"/>
                <a:cs typeface="Arial"/>
              </a:rPr>
              <a:t> </a:t>
            </a:r>
            <a:r>
              <a:rPr sz="2109" dirty="0">
                <a:solidFill>
                  <a:srgbClr val="5E5E5E"/>
                </a:solidFill>
                <a:latin typeface="Arial"/>
                <a:cs typeface="Arial"/>
              </a:rPr>
              <a:t>engineers</a:t>
            </a:r>
            <a:r>
              <a:rPr sz="2109" spc="88" dirty="0">
                <a:solidFill>
                  <a:srgbClr val="5E5E5E"/>
                </a:solidFill>
                <a:latin typeface="Arial"/>
                <a:cs typeface="Arial"/>
              </a:rPr>
              <a:t> </a:t>
            </a:r>
            <a:r>
              <a:rPr sz="2109" spc="-18" dirty="0">
                <a:solidFill>
                  <a:srgbClr val="5E5E5E"/>
                </a:solidFill>
                <a:latin typeface="Arial"/>
                <a:cs typeface="Arial"/>
              </a:rPr>
              <a:t>and </a:t>
            </a:r>
            <a:r>
              <a:rPr sz="2109" dirty="0">
                <a:solidFill>
                  <a:srgbClr val="5E5E5E"/>
                </a:solidFill>
                <a:latin typeface="Arial"/>
                <a:cs typeface="Arial"/>
              </a:rPr>
              <a:t>researchers</a:t>
            </a:r>
            <a:r>
              <a:rPr sz="2109" spc="35" dirty="0">
                <a:solidFill>
                  <a:srgbClr val="5E5E5E"/>
                </a:solidFill>
                <a:latin typeface="Arial"/>
                <a:cs typeface="Arial"/>
              </a:rPr>
              <a:t> </a:t>
            </a:r>
            <a:r>
              <a:rPr sz="2109" dirty="0">
                <a:solidFill>
                  <a:srgbClr val="5E5E5E"/>
                </a:solidFill>
                <a:latin typeface="Arial"/>
                <a:cs typeface="Arial"/>
              </a:rPr>
              <a:t>to</a:t>
            </a:r>
            <a:r>
              <a:rPr sz="2109" spc="-137" dirty="0">
                <a:solidFill>
                  <a:srgbClr val="5E5E5E"/>
                </a:solidFill>
                <a:latin typeface="Arial"/>
                <a:cs typeface="Arial"/>
              </a:rPr>
              <a:t> </a:t>
            </a:r>
            <a:r>
              <a:rPr sz="2109" dirty="0">
                <a:solidFill>
                  <a:srgbClr val="5E5E5E"/>
                </a:solidFill>
                <a:latin typeface="Arial"/>
                <a:cs typeface="Arial"/>
              </a:rPr>
              <a:t>improve</a:t>
            </a:r>
            <a:r>
              <a:rPr sz="2109" spc="-56" dirty="0">
                <a:solidFill>
                  <a:srgbClr val="5E5E5E"/>
                </a:solidFill>
                <a:latin typeface="Arial"/>
                <a:cs typeface="Arial"/>
              </a:rPr>
              <a:t> </a:t>
            </a:r>
            <a:r>
              <a:rPr sz="2109" dirty="0">
                <a:solidFill>
                  <a:srgbClr val="5E5E5E"/>
                </a:solidFill>
                <a:latin typeface="Arial"/>
                <a:cs typeface="Arial"/>
              </a:rPr>
              <a:t>and</a:t>
            </a:r>
            <a:r>
              <a:rPr sz="2109" spc="-56" dirty="0">
                <a:solidFill>
                  <a:srgbClr val="5E5E5E"/>
                </a:solidFill>
                <a:latin typeface="Arial"/>
                <a:cs typeface="Arial"/>
              </a:rPr>
              <a:t> </a:t>
            </a:r>
            <a:r>
              <a:rPr sz="2109" dirty="0">
                <a:solidFill>
                  <a:srgbClr val="5E5E5E"/>
                </a:solidFill>
                <a:latin typeface="Arial"/>
                <a:cs typeface="Arial"/>
              </a:rPr>
              <a:t>efficiently</a:t>
            </a:r>
            <a:r>
              <a:rPr sz="2109" spc="-39" dirty="0">
                <a:solidFill>
                  <a:srgbClr val="5E5E5E"/>
                </a:solidFill>
                <a:latin typeface="Arial"/>
                <a:cs typeface="Arial"/>
              </a:rPr>
              <a:t> </a:t>
            </a:r>
            <a:r>
              <a:rPr sz="2109" dirty="0">
                <a:solidFill>
                  <a:srgbClr val="5E5E5E"/>
                </a:solidFill>
                <a:latin typeface="Arial"/>
                <a:cs typeface="Arial"/>
              </a:rPr>
              <a:t>use</a:t>
            </a:r>
            <a:r>
              <a:rPr sz="2109" spc="-14" dirty="0">
                <a:solidFill>
                  <a:srgbClr val="5E5E5E"/>
                </a:solidFill>
                <a:latin typeface="Arial"/>
                <a:cs typeface="Arial"/>
              </a:rPr>
              <a:t> </a:t>
            </a:r>
            <a:r>
              <a:rPr sz="2109" dirty="0">
                <a:solidFill>
                  <a:srgbClr val="5E5E5E"/>
                </a:solidFill>
                <a:latin typeface="Arial"/>
                <a:cs typeface="Arial"/>
              </a:rPr>
              <a:t>language</a:t>
            </a:r>
            <a:r>
              <a:rPr sz="2109" spc="25" dirty="0">
                <a:solidFill>
                  <a:srgbClr val="5E5E5E"/>
                </a:solidFill>
                <a:latin typeface="Arial"/>
                <a:cs typeface="Arial"/>
              </a:rPr>
              <a:t> </a:t>
            </a:r>
            <a:r>
              <a:rPr sz="2109" spc="-7" dirty="0">
                <a:solidFill>
                  <a:srgbClr val="5E5E5E"/>
                </a:solidFill>
                <a:latin typeface="Arial"/>
                <a:cs typeface="Arial"/>
              </a:rPr>
              <a:t>models</a:t>
            </a:r>
            <a:endParaRPr sz="2109">
              <a:latin typeface="Arial"/>
              <a:cs typeface="Arial"/>
            </a:endParaRPr>
          </a:p>
          <a:p>
            <a:pPr>
              <a:spcBef>
                <a:spcPts val="1997"/>
              </a:spcBef>
            </a:pPr>
            <a:endParaRPr sz="2109">
              <a:latin typeface="Arial"/>
              <a:cs typeface="Arial"/>
            </a:endParaRPr>
          </a:p>
          <a:p>
            <a:pPr marL="570587"/>
            <a:r>
              <a:rPr sz="1512" dirty="0">
                <a:latin typeface="Courier New"/>
                <a:cs typeface="Courier New"/>
              </a:rPr>
              <a:t>What is</a:t>
            </a:r>
            <a:r>
              <a:rPr sz="1512" spc="7" dirty="0">
                <a:latin typeface="Courier New"/>
                <a:cs typeface="Courier New"/>
              </a:rPr>
              <a:t> </a:t>
            </a:r>
            <a:r>
              <a:rPr sz="1512" dirty="0">
                <a:latin typeface="Courier New"/>
                <a:cs typeface="Courier New"/>
              </a:rPr>
              <a:t>prompt</a:t>
            </a:r>
            <a:r>
              <a:rPr sz="1512" spc="4" dirty="0">
                <a:latin typeface="Courier New"/>
                <a:cs typeface="Courier New"/>
              </a:rPr>
              <a:t> </a:t>
            </a:r>
            <a:r>
              <a:rPr sz="1512" spc="-7" dirty="0">
                <a:latin typeface="Courier New"/>
                <a:cs typeface="Courier New"/>
              </a:rPr>
              <a:t>engineering?</a:t>
            </a:r>
            <a:endParaRPr sz="1512">
              <a:latin typeface="Courier New"/>
              <a:cs typeface="Courier New"/>
            </a:endParaRPr>
          </a:p>
        </p:txBody>
      </p:sp>
      <p:sp>
        <p:nvSpPr>
          <p:cNvPr id="7" name="object 7"/>
          <p:cNvSpPr txBox="1"/>
          <p:nvPr/>
        </p:nvSpPr>
        <p:spPr>
          <a:xfrm>
            <a:off x="1031379" y="4595216"/>
            <a:ext cx="7239744" cy="212046"/>
          </a:xfrm>
          <a:prstGeom prst="rect">
            <a:avLst/>
          </a:prstGeom>
          <a:solidFill>
            <a:srgbClr val="9AE988"/>
          </a:solidFill>
        </p:spPr>
        <p:txBody>
          <a:bodyPr vert="horz" wrap="square" lIns="0" tIns="0" rIns="0" bIns="0" rtlCol="0">
            <a:spAutoFit/>
          </a:bodyPr>
          <a:lstStyle/>
          <a:p>
            <a:pPr marL="2232">
              <a:lnSpc>
                <a:spcPts val="1550"/>
              </a:lnSpc>
            </a:pPr>
            <a:r>
              <a:rPr sz="1512" dirty="0">
                <a:latin typeface="Courier New"/>
                <a:cs typeface="Courier New"/>
              </a:rPr>
              <a:t>Prompt</a:t>
            </a:r>
            <a:r>
              <a:rPr sz="1512" spc="-4" dirty="0">
                <a:latin typeface="Courier New"/>
                <a:cs typeface="Courier New"/>
              </a:rPr>
              <a:t> </a:t>
            </a:r>
            <a:r>
              <a:rPr sz="1512" dirty="0">
                <a:latin typeface="Courier New"/>
                <a:cs typeface="Courier New"/>
              </a:rPr>
              <a:t>engineering</a:t>
            </a:r>
            <a:r>
              <a:rPr sz="1512" spc="11" dirty="0">
                <a:latin typeface="Courier New"/>
                <a:cs typeface="Courier New"/>
              </a:rPr>
              <a:t> </a:t>
            </a:r>
            <a:r>
              <a:rPr sz="1512" dirty="0">
                <a:latin typeface="Courier New"/>
                <a:cs typeface="Courier New"/>
              </a:rPr>
              <a:t>is</a:t>
            </a:r>
            <a:r>
              <a:rPr sz="1512" spc="11" dirty="0">
                <a:latin typeface="Courier New"/>
                <a:cs typeface="Courier New"/>
              </a:rPr>
              <a:t> </a:t>
            </a:r>
            <a:r>
              <a:rPr sz="1512" dirty="0">
                <a:latin typeface="Courier New"/>
                <a:cs typeface="Courier New"/>
              </a:rPr>
              <a:t>a</a:t>
            </a:r>
            <a:r>
              <a:rPr sz="1512" spc="7" dirty="0">
                <a:latin typeface="Courier New"/>
                <a:cs typeface="Courier New"/>
              </a:rPr>
              <a:t> </a:t>
            </a:r>
            <a:r>
              <a:rPr sz="1512" dirty="0">
                <a:latin typeface="Courier New"/>
                <a:cs typeface="Courier New"/>
              </a:rPr>
              <a:t>process of</a:t>
            </a:r>
            <a:r>
              <a:rPr sz="1512" spc="11" dirty="0">
                <a:latin typeface="Courier New"/>
                <a:cs typeface="Courier New"/>
              </a:rPr>
              <a:t> </a:t>
            </a:r>
            <a:r>
              <a:rPr sz="1512" dirty="0">
                <a:latin typeface="Courier New"/>
                <a:cs typeface="Courier New"/>
              </a:rPr>
              <a:t>creating</a:t>
            </a:r>
            <a:r>
              <a:rPr sz="1512" spc="11" dirty="0">
                <a:latin typeface="Courier New"/>
                <a:cs typeface="Courier New"/>
              </a:rPr>
              <a:t> </a:t>
            </a:r>
            <a:r>
              <a:rPr sz="1512" dirty="0">
                <a:latin typeface="Courier New"/>
                <a:cs typeface="Courier New"/>
              </a:rPr>
              <a:t>a</a:t>
            </a:r>
            <a:r>
              <a:rPr sz="1512" spc="7" dirty="0">
                <a:latin typeface="Courier New"/>
                <a:cs typeface="Courier New"/>
              </a:rPr>
              <a:t> </a:t>
            </a:r>
            <a:r>
              <a:rPr sz="1512" dirty="0">
                <a:latin typeface="Courier New"/>
                <a:cs typeface="Courier New"/>
              </a:rPr>
              <a:t>set</a:t>
            </a:r>
            <a:r>
              <a:rPr sz="1512" spc="11" dirty="0">
                <a:latin typeface="Courier New"/>
                <a:cs typeface="Courier New"/>
              </a:rPr>
              <a:t> </a:t>
            </a:r>
            <a:r>
              <a:rPr sz="1512" dirty="0">
                <a:latin typeface="Courier New"/>
                <a:cs typeface="Courier New"/>
              </a:rPr>
              <a:t>of</a:t>
            </a:r>
            <a:r>
              <a:rPr sz="1512" spc="7" dirty="0">
                <a:latin typeface="Courier New"/>
                <a:cs typeface="Courier New"/>
              </a:rPr>
              <a:t> </a:t>
            </a:r>
            <a:r>
              <a:rPr sz="1512" spc="-7" dirty="0">
                <a:latin typeface="Courier New"/>
                <a:cs typeface="Courier New"/>
              </a:rPr>
              <a:t>prompts,</a:t>
            </a:r>
            <a:endParaRPr sz="1512">
              <a:latin typeface="Courier New"/>
              <a:cs typeface="Courier New"/>
            </a:endParaRPr>
          </a:p>
        </p:txBody>
      </p:sp>
      <p:sp>
        <p:nvSpPr>
          <p:cNvPr id="8" name="object 8"/>
          <p:cNvSpPr txBox="1"/>
          <p:nvPr/>
        </p:nvSpPr>
        <p:spPr>
          <a:xfrm>
            <a:off x="1031379" y="4796134"/>
            <a:ext cx="7306717" cy="212046"/>
          </a:xfrm>
          <a:prstGeom prst="rect">
            <a:avLst/>
          </a:prstGeom>
          <a:solidFill>
            <a:srgbClr val="9AE988"/>
          </a:solidFill>
        </p:spPr>
        <p:txBody>
          <a:bodyPr vert="horz" wrap="square" lIns="0" tIns="0" rIns="0" bIns="0" rtlCol="0">
            <a:spAutoFit/>
          </a:bodyPr>
          <a:lstStyle/>
          <a:p>
            <a:pPr marL="2232">
              <a:lnSpc>
                <a:spcPts val="1621"/>
              </a:lnSpc>
            </a:pPr>
            <a:r>
              <a:rPr sz="1512" dirty="0">
                <a:latin typeface="Courier New"/>
                <a:cs typeface="Courier New"/>
              </a:rPr>
              <a:t>or</a:t>
            </a:r>
            <a:r>
              <a:rPr sz="1512" spc="7" dirty="0">
                <a:latin typeface="Courier New"/>
                <a:cs typeface="Courier New"/>
              </a:rPr>
              <a:t> </a:t>
            </a:r>
            <a:r>
              <a:rPr sz="1512" dirty="0">
                <a:latin typeface="Courier New"/>
                <a:cs typeface="Courier New"/>
              </a:rPr>
              <a:t>questions,</a:t>
            </a:r>
            <a:r>
              <a:rPr sz="1512" spc="4" dirty="0">
                <a:latin typeface="Courier New"/>
                <a:cs typeface="Courier New"/>
              </a:rPr>
              <a:t> </a:t>
            </a:r>
            <a:r>
              <a:rPr sz="1512" dirty="0">
                <a:latin typeface="Courier New"/>
                <a:cs typeface="Courier New"/>
              </a:rPr>
              <a:t>that</a:t>
            </a:r>
            <a:r>
              <a:rPr sz="1512" spc="11" dirty="0">
                <a:latin typeface="Courier New"/>
                <a:cs typeface="Courier New"/>
              </a:rPr>
              <a:t> </a:t>
            </a:r>
            <a:r>
              <a:rPr sz="1512" dirty="0">
                <a:latin typeface="Courier New"/>
                <a:cs typeface="Courier New"/>
              </a:rPr>
              <a:t>are</a:t>
            </a:r>
            <a:r>
              <a:rPr sz="1512" spc="11" dirty="0">
                <a:latin typeface="Courier New"/>
                <a:cs typeface="Courier New"/>
              </a:rPr>
              <a:t> </a:t>
            </a:r>
            <a:r>
              <a:rPr sz="1512" dirty="0">
                <a:latin typeface="Courier New"/>
                <a:cs typeface="Courier New"/>
              </a:rPr>
              <a:t>used</a:t>
            </a:r>
            <a:r>
              <a:rPr sz="1512" spc="14" dirty="0">
                <a:latin typeface="Courier New"/>
                <a:cs typeface="Courier New"/>
              </a:rPr>
              <a:t> </a:t>
            </a:r>
            <a:r>
              <a:rPr sz="1512" dirty="0">
                <a:latin typeface="Courier New"/>
                <a:cs typeface="Courier New"/>
              </a:rPr>
              <a:t>to</a:t>
            </a:r>
            <a:r>
              <a:rPr sz="1512" spc="11" dirty="0">
                <a:latin typeface="Courier New"/>
                <a:cs typeface="Courier New"/>
              </a:rPr>
              <a:t> </a:t>
            </a:r>
            <a:r>
              <a:rPr sz="1512" dirty="0">
                <a:latin typeface="Courier New"/>
                <a:cs typeface="Courier New"/>
              </a:rPr>
              <a:t>guide</a:t>
            </a:r>
            <a:r>
              <a:rPr sz="1512" spc="11"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user</a:t>
            </a:r>
            <a:r>
              <a:rPr sz="1512" spc="11" dirty="0">
                <a:latin typeface="Courier New"/>
                <a:cs typeface="Courier New"/>
              </a:rPr>
              <a:t> </a:t>
            </a:r>
            <a:r>
              <a:rPr sz="1512" dirty="0">
                <a:latin typeface="Courier New"/>
                <a:cs typeface="Courier New"/>
              </a:rPr>
              <a:t>toward</a:t>
            </a:r>
            <a:r>
              <a:rPr sz="1512" spc="11" dirty="0">
                <a:latin typeface="Courier New"/>
                <a:cs typeface="Courier New"/>
              </a:rPr>
              <a:t> </a:t>
            </a:r>
            <a:r>
              <a:rPr sz="1512" dirty="0">
                <a:latin typeface="Courier New"/>
                <a:cs typeface="Courier New"/>
              </a:rPr>
              <a:t>a</a:t>
            </a:r>
            <a:r>
              <a:rPr sz="1512" spc="11" dirty="0">
                <a:latin typeface="Courier New"/>
                <a:cs typeface="Courier New"/>
              </a:rPr>
              <a:t> </a:t>
            </a:r>
            <a:r>
              <a:rPr sz="1512" spc="-7" dirty="0">
                <a:latin typeface="Courier New"/>
                <a:cs typeface="Courier New"/>
              </a:rPr>
              <a:t>desired</a:t>
            </a:r>
            <a:endParaRPr sz="1512">
              <a:latin typeface="Courier New"/>
              <a:cs typeface="Courier New"/>
            </a:endParaRPr>
          </a:p>
        </p:txBody>
      </p:sp>
      <p:sp>
        <p:nvSpPr>
          <p:cNvPr id="9" name="object 9"/>
          <p:cNvSpPr txBox="1"/>
          <p:nvPr/>
        </p:nvSpPr>
        <p:spPr>
          <a:xfrm>
            <a:off x="1031379" y="5019376"/>
            <a:ext cx="7239744" cy="192810"/>
          </a:xfrm>
          <a:prstGeom prst="rect">
            <a:avLst/>
          </a:prstGeom>
          <a:solidFill>
            <a:srgbClr val="9AE988"/>
          </a:solidFill>
        </p:spPr>
        <p:txBody>
          <a:bodyPr vert="horz" wrap="square" lIns="0" tIns="0" rIns="0" bIns="0" rtlCol="0">
            <a:spAutoFit/>
          </a:bodyPr>
          <a:lstStyle/>
          <a:p>
            <a:pPr marL="2232">
              <a:lnSpc>
                <a:spcPts val="1398"/>
              </a:lnSpc>
            </a:pPr>
            <a:r>
              <a:rPr sz="1512" dirty="0">
                <a:latin typeface="Courier New"/>
                <a:cs typeface="Courier New"/>
              </a:rPr>
              <a:t>outcome.</a:t>
            </a:r>
            <a:r>
              <a:rPr sz="1512" spc="7" dirty="0">
                <a:latin typeface="Courier New"/>
                <a:cs typeface="Courier New"/>
              </a:rPr>
              <a:t> </a:t>
            </a:r>
            <a:r>
              <a:rPr sz="1512" dirty="0">
                <a:latin typeface="Courier New"/>
                <a:cs typeface="Courier New"/>
              </a:rPr>
              <a:t>It</a:t>
            </a:r>
            <a:r>
              <a:rPr sz="1512" spc="11" dirty="0">
                <a:latin typeface="Courier New"/>
                <a:cs typeface="Courier New"/>
              </a:rPr>
              <a:t> </a:t>
            </a:r>
            <a:r>
              <a:rPr sz="1512" dirty="0">
                <a:latin typeface="Courier New"/>
                <a:cs typeface="Courier New"/>
              </a:rPr>
              <a:t>is</a:t>
            </a:r>
            <a:r>
              <a:rPr sz="1512" spc="14" dirty="0">
                <a:latin typeface="Courier New"/>
                <a:cs typeface="Courier New"/>
              </a:rPr>
              <a:t> </a:t>
            </a:r>
            <a:r>
              <a:rPr sz="1512" dirty="0">
                <a:latin typeface="Courier New"/>
                <a:cs typeface="Courier New"/>
              </a:rPr>
              <a:t>an</a:t>
            </a:r>
            <a:r>
              <a:rPr sz="1512" spc="14" dirty="0">
                <a:latin typeface="Courier New"/>
                <a:cs typeface="Courier New"/>
              </a:rPr>
              <a:t> </a:t>
            </a:r>
            <a:r>
              <a:rPr sz="1512" dirty="0">
                <a:latin typeface="Courier New"/>
                <a:cs typeface="Courier New"/>
              </a:rPr>
              <a:t>effective</a:t>
            </a:r>
            <a:r>
              <a:rPr sz="1512" spc="4" dirty="0">
                <a:latin typeface="Courier New"/>
                <a:cs typeface="Courier New"/>
              </a:rPr>
              <a:t> </a:t>
            </a:r>
            <a:r>
              <a:rPr sz="1512" dirty="0">
                <a:latin typeface="Courier New"/>
                <a:cs typeface="Courier New"/>
              </a:rPr>
              <a:t>tool</a:t>
            </a:r>
            <a:r>
              <a:rPr sz="1512" spc="11" dirty="0">
                <a:latin typeface="Courier New"/>
                <a:cs typeface="Courier New"/>
              </a:rPr>
              <a:t> </a:t>
            </a:r>
            <a:r>
              <a:rPr sz="1512" dirty="0">
                <a:latin typeface="Courier New"/>
                <a:cs typeface="Courier New"/>
              </a:rPr>
              <a:t>for</a:t>
            </a:r>
            <a:r>
              <a:rPr sz="1512" spc="14" dirty="0">
                <a:latin typeface="Courier New"/>
                <a:cs typeface="Courier New"/>
              </a:rPr>
              <a:t> </a:t>
            </a:r>
            <a:r>
              <a:rPr sz="1512" dirty="0">
                <a:latin typeface="Courier New"/>
                <a:cs typeface="Courier New"/>
              </a:rPr>
              <a:t>designers</a:t>
            </a:r>
            <a:r>
              <a:rPr sz="1512" spc="4" dirty="0">
                <a:latin typeface="Courier New"/>
                <a:cs typeface="Courier New"/>
              </a:rPr>
              <a:t> </a:t>
            </a:r>
            <a:r>
              <a:rPr sz="1512" dirty="0">
                <a:latin typeface="Courier New"/>
                <a:cs typeface="Courier New"/>
              </a:rPr>
              <a:t>to</a:t>
            </a:r>
            <a:r>
              <a:rPr sz="1512" spc="7" dirty="0">
                <a:latin typeface="Courier New"/>
                <a:cs typeface="Courier New"/>
              </a:rPr>
              <a:t> </a:t>
            </a:r>
            <a:r>
              <a:rPr sz="1512" dirty="0">
                <a:latin typeface="Courier New"/>
                <a:cs typeface="Courier New"/>
              </a:rPr>
              <a:t>create</a:t>
            </a:r>
            <a:r>
              <a:rPr sz="1512" spc="7" dirty="0">
                <a:latin typeface="Courier New"/>
                <a:cs typeface="Courier New"/>
              </a:rPr>
              <a:t> </a:t>
            </a:r>
            <a:r>
              <a:rPr sz="1512" spc="-14" dirty="0">
                <a:latin typeface="Courier New"/>
                <a:cs typeface="Courier New"/>
              </a:rPr>
              <a:t>user</a:t>
            </a:r>
            <a:endParaRPr sz="1512">
              <a:latin typeface="Courier New"/>
              <a:cs typeface="Courier New"/>
            </a:endParaRPr>
          </a:p>
        </p:txBody>
      </p:sp>
      <p:sp>
        <p:nvSpPr>
          <p:cNvPr id="10" name="object 10"/>
          <p:cNvSpPr txBox="1"/>
          <p:nvPr/>
        </p:nvSpPr>
        <p:spPr>
          <a:xfrm>
            <a:off x="1031379" y="5197078"/>
            <a:ext cx="7306717" cy="212046"/>
          </a:xfrm>
          <a:prstGeom prst="rect">
            <a:avLst/>
          </a:prstGeom>
          <a:solidFill>
            <a:srgbClr val="9AE988"/>
          </a:solidFill>
        </p:spPr>
        <p:txBody>
          <a:bodyPr vert="horz" wrap="square" lIns="0" tIns="0" rIns="0" bIns="0" rtlCol="0">
            <a:spAutoFit/>
          </a:bodyPr>
          <a:lstStyle/>
          <a:p>
            <a:pPr marL="2232">
              <a:lnSpc>
                <a:spcPts val="1635"/>
              </a:lnSpc>
            </a:pPr>
            <a:r>
              <a:rPr sz="1512" dirty="0">
                <a:latin typeface="Courier New"/>
                <a:cs typeface="Courier New"/>
              </a:rPr>
              <a:t>experiences</a:t>
            </a:r>
            <a:r>
              <a:rPr sz="1512" spc="-11" dirty="0">
                <a:latin typeface="Courier New"/>
                <a:cs typeface="Courier New"/>
              </a:rPr>
              <a:t> </a:t>
            </a:r>
            <a:r>
              <a:rPr sz="1512" dirty="0">
                <a:latin typeface="Courier New"/>
                <a:cs typeface="Courier New"/>
              </a:rPr>
              <a:t>that</a:t>
            </a:r>
            <a:r>
              <a:rPr sz="1512" spc="63" dirty="0">
                <a:latin typeface="Courier New"/>
                <a:cs typeface="Courier New"/>
              </a:rPr>
              <a:t> </a:t>
            </a:r>
            <a:r>
              <a:rPr sz="1512" dirty="0">
                <a:latin typeface="Courier New"/>
                <a:cs typeface="Courier New"/>
              </a:rPr>
              <a:t>are</a:t>
            </a:r>
            <a:r>
              <a:rPr sz="1512" spc="7" dirty="0">
                <a:latin typeface="Courier New"/>
                <a:cs typeface="Courier New"/>
              </a:rPr>
              <a:t> </a:t>
            </a:r>
            <a:r>
              <a:rPr sz="1512" dirty="0">
                <a:latin typeface="Courier New"/>
                <a:cs typeface="Courier New"/>
              </a:rPr>
              <a:t>easy</a:t>
            </a:r>
            <a:r>
              <a:rPr sz="1512" spc="7" dirty="0">
                <a:latin typeface="Courier New"/>
                <a:cs typeface="Courier New"/>
              </a:rPr>
              <a:t> </a:t>
            </a:r>
            <a:r>
              <a:rPr sz="1512" dirty="0">
                <a:latin typeface="Courier New"/>
                <a:cs typeface="Courier New"/>
              </a:rPr>
              <a:t>to</a:t>
            </a:r>
            <a:r>
              <a:rPr sz="1512" spc="4" dirty="0">
                <a:latin typeface="Courier New"/>
                <a:cs typeface="Courier New"/>
              </a:rPr>
              <a:t> </a:t>
            </a:r>
            <a:r>
              <a:rPr sz="1512" dirty="0">
                <a:latin typeface="Courier New"/>
                <a:cs typeface="Courier New"/>
              </a:rPr>
              <a:t>use</a:t>
            </a:r>
            <a:r>
              <a:rPr sz="1512" spc="7" dirty="0">
                <a:latin typeface="Courier New"/>
                <a:cs typeface="Courier New"/>
              </a:rPr>
              <a:t> </a:t>
            </a:r>
            <a:r>
              <a:rPr sz="1512" dirty="0">
                <a:latin typeface="Courier New"/>
                <a:cs typeface="Courier New"/>
              </a:rPr>
              <a:t>and</a:t>
            </a:r>
            <a:r>
              <a:rPr sz="1512" spc="7" dirty="0">
                <a:latin typeface="Courier New"/>
                <a:cs typeface="Courier New"/>
              </a:rPr>
              <a:t> </a:t>
            </a:r>
            <a:r>
              <a:rPr sz="1512" dirty="0">
                <a:latin typeface="Courier New"/>
                <a:cs typeface="Courier New"/>
              </a:rPr>
              <a:t>intuitive.</a:t>
            </a:r>
            <a:r>
              <a:rPr sz="1512" spc="-7" dirty="0">
                <a:latin typeface="Courier New"/>
                <a:cs typeface="Courier New"/>
              </a:rPr>
              <a:t> </a:t>
            </a:r>
            <a:r>
              <a:rPr sz="1512" dirty="0">
                <a:latin typeface="Courier New"/>
                <a:cs typeface="Courier New"/>
              </a:rPr>
              <a:t>This</a:t>
            </a:r>
            <a:r>
              <a:rPr sz="1512" spc="11" dirty="0">
                <a:latin typeface="Courier New"/>
                <a:cs typeface="Courier New"/>
              </a:rPr>
              <a:t> </a:t>
            </a:r>
            <a:r>
              <a:rPr sz="1512" dirty="0">
                <a:latin typeface="Courier New"/>
                <a:cs typeface="Courier New"/>
              </a:rPr>
              <a:t>method</a:t>
            </a:r>
            <a:r>
              <a:rPr sz="1512" spc="56" dirty="0">
                <a:latin typeface="Courier New"/>
                <a:cs typeface="Courier New"/>
              </a:rPr>
              <a:t> </a:t>
            </a:r>
            <a:r>
              <a:rPr sz="1512" spc="-18" dirty="0">
                <a:latin typeface="Courier New"/>
                <a:cs typeface="Courier New"/>
              </a:rPr>
              <a:t>is</a:t>
            </a:r>
            <a:endParaRPr sz="1512">
              <a:latin typeface="Courier New"/>
              <a:cs typeface="Courier New"/>
            </a:endParaRPr>
          </a:p>
        </p:txBody>
      </p:sp>
      <p:sp>
        <p:nvSpPr>
          <p:cNvPr id="11" name="object 11"/>
          <p:cNvSpPr txBox="1"/>
          <p:nvPr/>
        </p:nvSpPr>
        <p:spPr>
          <a:xfrm>
            <a:off x="1031379" y="5420320"/>
            <a:ext cx="7239744" cy="202428"/>
          </a:xfrm>
          <a:prstGeom prst="rect">
            <a:avLst/>
          </a:prstGeom>
          <a:solidFill>
            <a:srgbClr val="9AE988"/>
          </a:solidFill>
        </p:spPr>
        <p:txBody>
          <a:bodyPr vert="horz" wrap="square" lIns="0" tIns="0" rIns="0" bIns="0" rtlCol="0">
            <a:spAutoFit/>
          </a:bodyPr>
          <a:lstStyle/>
          <a:p>
            <a:pPr marL="2232">
              <a:lnSpc>
                <a:spcPts val="1459"/>
              </a:lnSpc>
            </a:pPr>
            <a:r>
              <a:rPr sz="1512" dirty="0">
                <a:latin typeface="Courier New"/>
                <a:cs typeface="Courier New"/>
              </a:rPr>
              <a:t>often</a:t>
            </a:r>
            <a:r>
              <a:rPr sz="1512" spc="-7" dirty="0">
                <a:latin typeface="Courier New"/>
                <a:cs typeface="Courier New"/>
              </a:rPr>
              <a:t> </a:t>
            </a:r>
            <a:r>
              <a:rPr sz="1512" dirty="0">
                <a:latin typeface="Courier New"/>
                <a:cs typeface="Courier New"/>
              </a:rPr>
              <a:t>used</a:t>
            </a:r>
            <a:r>
              <a:rPr sz="1512" spc="53" dirty="0">
                <a:latin typeface="Courier New"/>
                <a:cs typeface="Courier New"/>
              </a:rPr>
              <a:t> </a:t>
            </a:r>
            <a:r>
              <a:rPr sz="1512" dirty="0">
                <a:latin typeface="Courier New"/>
                <a:cs typeface="Courier New"/>
              </a:rPr>
              <a:t>in</a:t>
            </a:r>
            <a:r>
              <a:rPr sz="1512" spc="-4" dirty="0">
                <a:latin typeface="Courier New"/>
                <a:cs typeface="Courier New"/>
              </a:rPr>
              <a:t> </a:t>
            </a:r>
            <a:r>
              <a:rPr sz="1512" dirty="0">
                <a:latin typeface="Courier New"/>
                <a:cs typeface="Courier New"/>
              </a:rPr>
              <a:t>interactive</a:t>
            </a:r>
            <a:r>
              <a:rPr sz="1512" spc="4" dirty="0">
                <a:latin typeface="Courier New"/>
                <a:cs typeface="Courier New"/>
              </a:rPr>
              <a:t> </a:t>
            </a:r>
            <a:r>
              <a:rPr sz="1512" dirty="0">
                <a:latin typeface="Courier New"/>
                <a:cs typeface="Courier New"/>
              </a:rPr>
              <a:t>design</a:t>
            </a:r>
            <a:r>
              <a:rPr sz="1512" spc="-7" dirty="0">
                <a:latin typeface="Courier New"/>
                <a:cs typeface="Courier New"/>
              </a:rPr>
              <a:t> </a:t>
            </a:r>
            <a:r>
              <a:rPr sz="1512" dirty="0">
                <a:latin typeface="Courier New"/>
                <a:cs typeface="Courier New"/>
              </a:rPr>
              <a:t>and</a:t>
            </a:r>
            <a:r>
              <a:rPr sz="1512" spc="-4" dirty="0">
                <a:latin typeface="Courier New"/>
                <a:cs typeface="Courier New"/>
              </a:rPr>
              <a:t> </a:t>
            </a:r>
            <a:r>
              <a:rPr sz="1512" dirty="0">
                <a:latin typeface="Courier New"/>
                <a:cs typeface="Courier New"/>
              </a:rPr>
              <a:t>software</a:t>
            </a:r>
            <a:r>
              <a:rPr sz="1512" spc="-11" dirty="0">
                <a:latin typeface="Courier New"/>
                <a:cs typeface="Courier New"/>
              </a:rPr>
              <a:t> </a:t>
            </a:r>
            <a:r>
              <a:rPr sz="1512" dirty="0">
                <a:latin typeface="Courier New"/>
                <a:cs typeface="Courier New"/>
              </a:rPr>
              <a:t>development,</a:t>
            </a:r>
            <a:r>
              <a:rPr sz="1512" spc="56" dirty="0">
                <a:latin typeface="Courier New"/>
                <a:cs typeface="Courier New"/>
              </a:rPr>
              <a:t> </a:t>
            </a:r>
            <a:r>
              <a:rPr sz="1512" spc="-18" dirty="0">
                <a:latin typeface="Courier New"/>
                <a:cs typeface="Courier New"/>
              </a:rPr>
              <a:t>as</a:t>
            </a:r>
            <a:endParaRPr sz="1512">
              <a:latin typeface="Courier New"/>
              <a:cs typeface="Courier New"/>
            </a:endParaRPr>
          </a:p>
        </p:txBody>
      </p:sp>
      <p:sp>
        <p:nvSpPr>
          <p:cNvPr id="12" name="object 12"/>
          <p:cNvSpPr txBox="1"/>
          <p:nvPr/>
        </p:nvSpPr>
        <p:spPr>
          <a:xfrm>
            <a:off x="1031379" y="5620345"/>
            <a:ext cx="7006233" cy="202428"/>
          </a:xfrm>
          <a:prstGeom prst="rect">
            <a:avLst/>
          </a:prstGeom>
          <a:solidFill>
            <a:srgbClr val="9AE988"/>
          </a:solidFill>
        </p:spPr>
        <p:txBody>
          <a:bodyPr vert="horz" wrap="square" lIns="0" tIns="0" rIns="0" bIns="0" rtlCol="0">
            <a:spAutoFit/>
          </a:bodyPr>
          <a:lstStyle/>
          <a:p>
            <a:pPr marL="2232">
              <a:lnSpc>
                <a:spcPts val="1469"/>
              </a:lnSpc>
            </a:pPr>
            <a:r>
              <a:rPr sz="1512" dirty="0">
                <a:latin typeface="Courier New"/>
                <a:cs typeface="Courier New"/>
              </a:rPr>
              <a:t>it</a:t>
            </a:r>
            <a:r>
              <a:rPr sz="1512" spc="-7" dirty="0">
                <a:latin typeface="Courier New"/>
                <a:cs typeface="Courier New"/>
              </a:rPr>
              <a:t> </a:t>
            </a:r>
            <a:r>
              <a:rPr sz="1512" dirty="0">
                <a:latin typeface="Courier New"/>
                <a:cs typeface="Courier New"/>
              </a:rPr>
              <a:t>allows</a:t>
            </a:r>
            <a:r>
              <a:rPr sz="1512" spc="-4" dirty="0">
                <a:latin typeface="Courier New"/>
                <a:cs typeface="Courier New"/>
              </a:rPr>
              <a:t> </a:t>
            </a:r>
            <a:r>
              <a:rPr sz="1512" dirty="0">
                <a:latin typeface="Courier New"/>
                <a:cs typeface="Courier New"/>
              </a:rPr>
              <a:t>users</a:t>
            </a:r>
            <a:r>
              <a:rPr sz="1512" spc="7" dirty="0">
                <a:latin typeface="Courier New"/>
                <a:cs typeface="Courier New"/>
              </a:rPr>
              <a:t> </a:t>
            </a:r>
            <a:r>
              <a:rPr sz="1512" dirty="0">
                <a:latin typeface="Courier New"/>
                <a:cs typeface="Courier New"/>
              </a:rPr>
              <a:t>to</a:t>
            </a:r>
            <a:r>
              <a:rPr sz="1512" spc="4" dirty="0">
                <a:latin typeface="Courier New"/>
                <a:cs typeface="Courier New"/>
              </a:rPr>
              <a:t> </a:t>
            </a:r>
            <a:r>
              <a:rPr sz="1512" dirty="0">
                <a:latin typeface="Courier New"/>
                <a:cs typeface="Courier New"/>
              </a:rPr>
              <a:t>easily</a:t>
            </a:r>
            <a:r>
              <a:rPr sz="1512" spc="4" dirty="0">
                <a:latin typeface="Courier New"/>
                <a:cs typeface="Courier New"/>
              </a:rPr>
              <a:t> </a:t>
            </a:r>
            <a:r>
              <a:rPr sz="1512" dirty="0">
                <a:latin typeface="Courier New"/>
                <a:cs typeface="Courier New"/>
              </a:rPr>
              <a:t>understand</a:t>
            </a:r>
            <a:r>
              <a:rPr sz="1512" spc="-7" dirty="0">
                <a:latin typeface="Courier New"/>
                <a:cs typeface="Courier New"/>
              </a:rPr>
              <a:t> </a:t>
            </a:r>
            <a:r>
              <a:rPr sz="1512" dirty="0">
                <a:latin typeface="Courier New"/>
                <a:cs typeface="Courier New"/>
              </a:rPr>
              <a:t>how</a:t>
            </a:r>
            <a:r>
              <a:rPr sz="1512" spc="4" dirty="0">
                <a:latin typeface="Courier New"/>
                <a:cs typeface="Courier New"/>
              </a:rPr>
              <a:t> </a:t>
            </a:r>
            <a:r>
              <a:rPr sz="1512" dirty="0">
                <a:latin typeface="Courier New"/>
                <a:cs typeface="Courier New"/>
              </a:rPr>
              <a:t>to</a:t>
            </a:r>
            <a:r>
              <a:rPr sz="1512" spc="53" dirty="0">
                <a:latin typeface="Courier New"/>
                <a:cs typeface="Courier New"/>
              </a:rPr>
              <a:t> </a:t>
            </a:r>
            <a:r>
              <a:rPr sz="1512" dirty="0">
                <a:latin typeface="Courier New"/>
                <a:cs typeface="Courier New"/>
              </a:rPr>
              <a:t>interact</a:t>
            </a:r>
            <a:r>
              <a:rPr sz="1512" spc="7" dirty="0">
                <a:latin typeface="Courier New"/>
                <a:cs typeface="Courier New"/>
              </a:rPr>
              <a:t> </a:t>
            </a:r>
            <a:r>
              <a:rPr sz="1512" dirty="0">
                <a:latin typeface="Courier New"/>
                <a:cs typeface="Courier New"/>
              </a:rPr>
              <a:t>with</a:t>
            </a:r>
            <a:r>
              <a:rPr sz="1512" spc="49" dirty="0">
                <a:latin typeface="Courier New"/>
                <a:cs typeface="Courier New"/>
              </a:rPr>
              <a:t> </a:t>
            </a:r>
            <a:r>
              <a:rPr sz="1512" spc="-35" dirty="0">
                <a:latin typeface="Courier New"/>
                <a:cs typeface="Courier New"/>
              </a:rPr>
              <a:t>a</a:t>
            </a:r>
            <a:endParaRPr sz="1512">
              <a:latin typeface="Courier New"/>
              <a:cs typeface="Courier New"/>
            </a:endParaRPr>
          </a:p>
        </p:txBody>
      </p:sp>
      <p:sp>
        <p:nvSpPr>
          <p:cNvPr id="13" name="object 13"/>
          <p:cNvSpPr txBox="1"/>
          <p:nvPr/>
        </p:nvSpPr>
        <p:spPr>
          <a:xfrm>
            <a:off x="1031379" y="5828049"/>
            <a:ext cx="2223492" cy="192810"/>
          </a:xfrm>
          <a:prstGeom prst="rect">
            <a:avLst/>
          </a:prstGeom>
          <a:solidFill>
            <a:srgbClr val="9AE988"/>
          </a:solidFill>
        </p:spPr>
        <p:txBody>
          <a:bodyPr vert="horz" wrap="square" lIns="0" tIns="0" rIns="0" bIns="0" rtlCol="0">
            <a:spAutoFit/>
          </a:bodyPr>
          <a:lstStyle/>
          <a:p>
            <a:pPr marL="2232">
              <a:lnSpc>
                <a:spcPts val="1416"/>
              </a:lnSpc>
            </a:pPr>
            <a:r>
              <a:rPr sz="1512" dirty="0">
                <a:latin typeface="Courier New"/>
                <a:cs typeface="Courier New"/>
              </a:rPr>
              <a:t>system</a:t>
            </a:r>
            <a:r>
              <a:rPr sz="1512" spc="-18" dirty="0">
                <a:latin typeface="Courier New"/>
                <a:cs typeface="Courier New"/>
              </a:rPr>
              <a:t> </a:t>
            </a:r>
            <a:r>
              <a:rPr sz="1512" dirty="0">
                <a:latin typeface="Courier New"/>
                <a:cs typeface="Courier New"/>
              </a:rPr>
              <a:t>or</a:t>
            </a:r>
            <a:r>
              <a:rPr sz="1512" spc="-7" dirty="0">
                <a:latin typeface="Courier New"/>
                <a:cs typeface="Courier New"/>
              </a:rPr>
              <a:t> product..</a:t>
            </a:r>
            <a:endParaRPr sz="1512">
              <a:latin typeface="Courier New"/>
              <a:cs typeface="Courier New"/>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dirty="0">
                <a:solidFill>
                  <a:srgbClr val="FF0000"/>
                </a:solidFill>
              </a:rPr>
              <a:t>Why</a:t>
            </a:r>
            <a:r>
              <a:rPr spc="-299" dirty="0">
                <a:solidFill>
                  <a:srgbClr val="FF0000"/>
                </a:solidFill>
              </a:rPr>
              <a:t> </a:t>
            </a:r>
            <a:r>
              <a:rPr spc="-56" dirty="0">
                <a:solidFill>
                  <a:srgbClr val="FF0000"/>
                </a:solidFill>
              </a:rPr>
              <a:t>Prompt</a:t>
            </a:r>
            <a:r>
              <a:rPr spc="-165" dirty="0">
                <a:solidFill>
                  <a:srgbClr val="FF0000"/>
                </a:solidFill>
              </a:rPr>
              <a:t> </a:t>
            </a:r>
            <a:r>
              <a:rPr spc="-35" dirty="0">
                <a:solidFill>
                  <a:srgbClr val="FF0000"/>
                </a:solidFill>
              </a:rPr>
              <a:t>Engineering?</a:t>
            </a:r>
          </a:p>
        </p:txBody>
      </p:sp>
      <p:sp>
        <p:nvSpPr>
          <p:cNvPr id="3" name="object 3"/>
          <p:cNvSpPr txBox="1"/>
          <p:nvPr/>
        </p:nvSpPr>
        <p:spPr>
          <a:xfrm>
            <a:off x="460548" y="936217"/>
            <a:ext cx="7544693" cy="1889771"/>
          </a:xfrm>
          <a:prstGeom prst="rect">
            <a:avLst/>
          </a:prstGeom>
        </p:spPr>
        <p:txBody>
          <a:bodyPr vert="horz" wrap="square" lIns="0" tIns="91082" rIns="0" bIns="0" rtlCol="0">
            <a:spAutoFit/>
          </a:bodyPr>
          <a:lstStyle/>
          <a:p>
            <a:pPr marL="316993" indent="-308063">
              <a:spcBef>
                <a:spcPts val="716"/>
              </a:spcBef>
              <a:buClr>
                <a:srgbClr val="7570FF"/>
              </a:buClr>
              <a:buChar char="•"/>
              <a:tabLst>
                <a:tab pos="316993" algn="l"/>
              </a:tabLst>
            </a:pPr>
            <a:r>
              <a:rPr sz="2355" dirty="0">
                <a:solidFill>
                  <a:srgbClr val="5E5E5E"/>
                </a:solidFill>
                <a:latin typeface="Arial"/>
                <a:cs typeface="Arial"/>
              </a:rPr>
              <a:t>Why</a:t>
            </a:r>
            <a:r>
              <a:rPr sz="2355" spc="-28" dirty="0">
                <a:solidFill>
                  <a:srgbClr val="5E5E5E"/>
                </a:solidFill>
                <a:latin typeface="Arial"/>
                <a:cs typeface="Arial"/>
              </a:rPr>
              <a:t> </a:t>
            </a:r>
            <a:r>
              <a:rPr sz="2355" dirty="0">
                <a:solidFill>
                  <a:srgbClr val="5E5E5E"/>
                </a:solidFill>
                <a:latin typeface="Arial"/>
                <a:cs typeface="Arial"/>
              </a:rPr>
              <a:t>learn</a:t>
            </a:r>
            <a:r>
              <a:rPr sz="2355" spc="120" dirty="0">
                <a:solidFill>
                  <a:srgbClr val="5E5E5E"/>
                </a:solidFill>
                <a:latin typeface="Arial"/>
                <a:cs typeface="Arial"/>
              </a:rPr>
              <a:t> </a:t>
            </a:r>
            <a:r>
              <a:rPr sz="2355" dirty="0">
                <a:solidFill>
                  <a:srgbClr val="5E5E5E"/>
                </a:solidFill>
                <a:latin typeface="Arial"/>
                <a:cs typeface="Arial"/>
              </a:rPr>
              <a:t>prompt</a:t>
            </a:r>
            <a:r>
              <a:rPr sz="2355" spc="32" dirty="0">
                <a:solidFill>
                  <a:srgbClr val="5E5E5E"/>
                </a:solidFill>
                <a:latin typeface="Arial"/>
                <a:cs typeface="Arial"/>
              </a:rPr>
              <a:t> </a:t>
            </a:r>
            <a:r>
              <a:rPr sz="2355" spc="-7" dirty="0">
                <a:solidFill>
                  <a:srgbClr val="5E5E5E"/>
                </a:solidFill>
                <a:latin typeface="Arial"/>
                <a:cs typeface="Arial"/>
              </a:rPr>
              <a:t>engineering?</a:t>
            </a:r>
            <a:endParaRPr sz="2355">
              <a:latin typeface="Arial"/>
              <a:cs typeface="Arial"/>
            </a:endParaRPr>
          </a:p>
          <a:p>
            <a:pPr marL="625056" lvl="1" indent="-294669">
              <a:spcBef>
                <a:spcPts val="1167"/>
              </a:spcBef>
              <a:buClr>
                <a:srgbClr val="7570FF"/>
              </a:buClr>
              <a:buSzPct val="121666"/>
              <a:buChar char="•"/>
              <a:tabLst>
                <a:tab pos="625056" algn="l"/>
              </a:tabLst>
            </a:pPr>
            <a:r>
              <a:rPr sz="2109" dirty="0">
                <a:solidFill>
                  <a:srgbClr val="5E5E5E"/>
                </a:solidFill>
                <a:latin typeface="Arial"/>
                <a:cs typeface="Arial"/>
              </a:rPr>
              <a:t>Important</a:t>
            </a:r>
            <a:r>
              <a:rPr sz="2109" spc="4" dirty="0">
                <a:solidFill>
                  <a:srgbClr val="5E5E5E"/>
                </a:solidFill>
                <a:latin typeface="Arial"/>
                <a:cs typeface="Arial"/>
              </a:rPr>
              <a:t> </a:t>
            </a:r>
            <a:r>
              <a:rPr sz="2109" dirty="0">
                <a:solidFill>
                  <a:srgbClr val="5E5E5E"/>
                </a:solidFill>
                <a:latin typeface="Arial"/>
                <a:cs typeface="Arial"/>
              </a:rPr>
              <a:t>for</a:t>
            </a:r>
            <a:r>
              <a:rPr sz="2109" spc="-130" dirty="0">
                <a:solidFill>
                  <a:srgbClr val="5E5E5E"/>
                </a:solidFill>
                <a:latin typeface="Arial"/>
                <a:cs typeface="Arial"/>
              </a:rPr>
              <a:t> </a:t>
            </a:r>
            <a:r>
              <a:rPr sz="2109" dirty="0">
                <a:solidFill>
                  <a:srgbClr val="5E5E5E"/>
                </a:solidFill>
                <a:latin typeface="Arial"/>
                <a:cs typeface="Arial"/>
              </a:rPr>
              <a:t>research, </a:t>
            </a:r>
            <a:r>
              <a:rPr sz="2109" spc="-7" dirty="0">
                <a:solidFill>
                  <a:srgbClr val="5E5E5E"/>
                </a:solidFill>
                <a:latin typeface="Arial"/>
                <a:cs typeface="Arial"/>
              </a:rPr>
              <a:t>discoveries,</a:t>
            </a:r>
            <a:r>
              <a:rPr sz="2109" spc="84" dirty="0">
                <a:solidFill>
                  <a:srgbClr val="5E5E5E"/>
                </a:solidFill>
                <a:latin typeface="Arial"/>
                <a:cs typeface="Arial"/>
              </a:rPr>
              <a:t> </a:t>
            </a:r>
            <a:r>
              <a:rPr sz="2109" dirty="0">
                <a:solidFill>
                  <a:srgbClr val="5E5E5E"/>
                </a:solidFill>
                <a:latin typeface="Arial"/>
                <a:cs typeface="Arial"/>
              </a:rPr>
              <a:t>and</a:t>
            </a:r>
            <a:r>
              <a:rPr sz="2109" spc="-46" dirty="0">
                <a:solidFill>
                  <a:srgbClr val="5E5E5E"/>
                </a:solidFill>
                <a:latin typeface="Arial"/>
                <a:cs typeface="Arial"/>
              </a:rPr>
              <a:t> </a:t>
            </a:r>
            <a:r>
              <a:rPr sz="2109" spc="-7" dirty="0">
                <a:solidFill>
                  <a:srgbClr val="5E5E5E"/>
                </a:solidFill>
                <a:latin typeface="Arial"/>
                <a:cs typeface="Arial"/>
              </a:rPr>
              <a:t>advancement</a:t>
            </a:r>
            <a:endParaRPr sz="2109">
              <a:latin typeface="Arial"/>
              <a:cs typeface="Arial"/>
            </a:endParaRPr>
          </a:p>
          <a:p>
            <a:pPr marL="625056" lvl="1" indent="-294669">
              <a:spcBef>
                <a:spcPts val="1167"/>
              </a:spcBef>
              <a:buClr>
                <a:srgbClr val="7570FF"/>
              </a:buClr>
              <a:buSzPct val="121666"/>
              <a:buChar char="•"/>
              <a:tabLst>
                <a:tab pos="625056" algn="l"/>
              </a:tabLst>
            </a:pPr>
            <a:r>
              <a:rPr sz="2109" dirty="0">
                <a:solidFill>
                  <a:srgbClr val="5E5E5E"/>
                </a:solidFill>
                <a:latin typeface="Arial"/>
                <a:cs typeface="Arial"/>
              </a:rPr>
              <a:t>Helps</a:t>
            </a:r>
            <a:r>
              <a:rPr sz="2109" spc="-56" dirty="0">
                <a:solidFill>
                  <a:srgbClr val="5E5E5E"/>
                </a:solidFill>
                <a:latin typeface="Arial"/>
                <a:cs typeface="Arial"/>
              </a:rPr>
              <a:t> </a:t>
            </a:r>
            <a:r>
              <a:rPr sz="2109" dirty="0">
                <a:solidFill>
                  <a:srgbClr val="5E5E5E"/>
                </a:solidFill>
                <a:latin typeface="Arial"/>
                <a:cs typeface="Arial"/>
              </a:rPr>
              <a:t>to</a:t>
            </a:r>
            <a:r>
              <a:rPr sz="2109" spc="-112" dirty="0">
                <a:solidFill>
                  <a:srgbClr val="5E5E5E"/>
                </a:solidFill>
                <a:latin typeface="Arial"/>
                <a:cs typeface="Arial"/>
              </a:rPr>
              <a:t> </a:t>
            </a:r>
            <a:r>
              <a:rPr sz="2109" dirty="0">
                <a:solidFill>
                  <a:srgbClr val="5E5E5E"/>
                </a:solidFill>
                <a:latin typeface="Arial"/>
                <a:cs typeface="Arial"/>
              </a:rPr>
              <a:t>test</a:t>
            </a:r>
            <a:r>
              <a:rPr sz="2109" spc="-14" dirty="0">
                <a:solidFill>
                  <a:srgbClr val="5E5E5E"/>
                </a:solidFill>
                <a:latin typeface="Arial"/>
                <a:cs typeface="Arial"/>
              </a:rPr>
              <a:t> </a:t>
            </a:r>
            <a:r>
              <a:rPr sz="2109" dirty="0">
                <a:solidFill>
                  <a:srgbClr val="5E5E5E"/>
                </a:solidFill>
                <a:latin typeface="Arial"/>
                <a:cs typeface="Arial"/>
              </a:rPr>
              <a:t>and</a:t>
            </a:r>
            <a:r>
              <a:rPr sz="2109" spc="-18" dirty="0">
                <a:solidFill>
                  <a:srgbClr val="5E5E5E"/>
                </a:solidFill>
                <a:latin typeface="Arial"/>
                <a:cs typeface="Arial"/>
              </a:rPr>
              <a:t> </a:t>
            </a:r>
            <a:r>
              <a:rPr sz="2109" dirty="0">
                <a:solidFill>
                  <a:srgbClr val="5E5E5E"/>
                </a:solidFill>
                <a:latin typeface="Arial"/>
                <a:cs typeface="Arial"/>
              </a:rPr>
              <a:t>evaluate</a:t>
            </a:r>
            <a:r>
              <a:rPr sz="2109" spc="60" dirty="0">
                <a:solidFill>
                  <a:srgbClr val="5E5E5E"/>
                </a:solidFill>
                <a:latin typeface="Arial"/>
                <a:cs typeface="Arial"/>
              </a:rPr>
              <a:t> </a:t>
            </a:r>
            <a:r>
              <a:rPr sz="2109" dirty="0">
                <a:solidFill>
                  <a:srgbClr val="5E5E5E"/>
                </a:solidFill>
                <a:latin typeface="Arial"/>
                <a:cs typeface="Arial"/>
              </a:rPr>
              <a:t>the</a:t>
            </a:r>
            <a:r>
              <a:rPr sz="2109" spc="-63" dirty="0">
                <a:solidFill>
                  <a:srgbClr val="5E5E5E"/>
                </a:solidFill>
                <a:latin typeface="Arial"/>
                <a:cs typeface="Arial"/>
              </a:rPr>
              <a:t> </a:t>
            </a:r>
            <a:r>
              <a:rPr sz="2109" dirty="0">
                <a:solidFill>
                  <a:srgbClr val="5E5E5E"/>
                </a:solidFill>
                <a:latin typeface="Arial"/>
                <a:cs typeface="Arial"/>
              </a:rPr>
              <a:t>limitations</a:t>
            </a:r>
            <a:r>
              <a:rPr sz="2109" spc="80" dirty="0">
                <a:solidFill>
                  <a:srgbClr val="5E5E5E"/>
                </a:solidFill>
                <a:latin typeface="Arial"/>
                <a:cs typeface="Arial"/>
              </a:rPr>
              <a:t> </a:t>
            </a:r>
            <a:r>
              <a:rPr sz="2109" dirty="0">
                <a:solidFill>
                  <a:srgbClr val="5E5E5E"/>
                </a:solidFill>
                <a:latin typeface="Arial"/>
                <a:cs typeface="Arial"/>
              </a:rPr>
              <a:t>of</a:t>
            </a:r>
            <a:r>
              <a:rPr sz="2109" spc="-105" dirty="0">
                <a:solidFill>
                  <a:srgbClr val="5E5E5E"/>
                </a:solidFill>
                <a:latin typeface="Arial"/>
                <a:cs typeface="Arial"/>
              </a:rPr>
              <a:t> </a:t>
            </a:r>
            <a:r>
              <a:rPr sz="2109" spc="-14" dirty="0">
                <a:solidFill>
                  <a:srgbClr val="5E5E5E"/>
                </a:solidFill>
                <a:latin typeface="Arial"/>
                <a:cs typeface="Arial"/>
              </a:rPr>
              <a:t>LLMs</a:t>
            </a:r>
            <a:endParaRPr sz="2109">
              <a:latin typeface="Arial"/>
              <a:cs typeface="Arial"/>
            </a:endParaRPr>
          </a:p>
          <a:p>
            <a:pPr marL="625056" lvl="1" indent="-294669">
              <a:spcBef>
                <a:spcPts val="1216"/>
              </a:spcBef>
              <a:buClr>
                <a:srgbClr val="7570FF"/>
              </a:buClr>
              <a:buSzPct val="121666"/>
              <a:buChar char="•"/>
              <a:tabLst>
                <a:tab pos="625056" algn="l"/>
                <a:tab pos="4284312" algn="l"/>
              </a:tabLst>
            </a:pPr>
            <a:r>
              <a:rPr sz="2109" dirty="0">
                <a:solidFill>
                  <a:srgbClr val="5E5E5E"/>
                </a:solidFill>
                <a:latin typeface="Arial"/>
                <a:cs typeface="Arial"/>
              </a:rPr>
              <a:t>Enables all</a:t>
            </a:r>
            <a:r>
              <a:rPr sz="2109" spc="-35" dirty="0">
                <a:solidFill>
                  <a:srgbClr val="5E5E5E"/>
                </a:solidFill>
                <a:latin typeface="Arial"/>
                <a:cs typeface="Arial"/>
              </a:rPr>
              <a:t> </a:t>
            </a:r>
            <a:r>
              <a:rPr sz="2109" dirty="0">
                <a:solidFill>
                  <a:srgbClr val="5E5E5E"/>
                </a:solidFill>
                <a:latin typeface="Arial"/>
                <a:cs typeface="Arial"/>
              </a:rPr>
              <a:t>kinds</a:t>
            </a:r>
            <a:r>
              <a:rPr sz="2109" spc="7" dirty="0">
                <a:solidFill>
                  <a:srgbClr val="5E5E5E"/>
                </a:solidFill>
                <a:latin typeface="Arial"/>
                <a:cs typeface="Arial"/>
              </a:rPr>
              <a:t> </a:t>
            </a:r>
            <a:r>
              <a:rPr sz="2109" dirty="0">
                <a:solidFill>
                  <a:srgbClr val="5E5E5E"/>
                </a:solidFill>
                <a:latin typeface="Arial"/>
                <a:cs typeface="Arial"/>
              </a:rPr>
              <a:t>of</a:t>
            </a:r>
            <a:r>
              <a:rPr sz="2109" spc="-42" dirty="0">
                <a:solidFill>
                  <a:srgbClr val="5E5E5E"/>
                </a:solidFill>
                <a:latin typeface="Arial"/>
                <a:cs typeface="Arial"/>
              </a:rPr>
              <a:t> </a:t>
            </a:r>
            <a:r>
              <a:rPr sz="2109" spc="-7" dirty="0">
                <a:solidFill>
                  <a:srgbClr val="5E5E5E"/>
                </a:solidFill>
                <a:latin typeface="Arial"/>
                <a:cs typeface="Arial"/>
              </a:rPr>
              <a:t>innovative</a:t>
            </a:r>
            <a:r>
              <a:rPr sz="2109" dirty="0">
                <a:solidFill>
                  <a:srgbClr val="5E5E5E"/>
                </a:solidFill>
                <a:latin typeface="Arial"/>
                <a:cs typeface="Arial"/>
              </a:rPr>
              <a:t>	</a:t>
            </a:r>
            <a:r>
              <a:rPr sz="2109" spc="-7" dirty="0">
                <a:solidFill>
                  <a:srgbClr val="5E5E5E"/>
                </a:solidFill>
                <a:latin typeface="Arial"/>
                <a:cs typeface="Arial"/>
              </a:rPr>
              <a:t>applications</a:t>
            </a:r>
            <a:r>
              <a:rPr sz="2109" spc="120" dirty="0">
                <a:solidFill>
                  <a:srgbClr val="5E5E5E"/>
                </a:solidFill>
                <a:latin typeface="Arial"/>
                <a:cs typeface="Arial"/>
              </a:rPr>
              <a:t> </a:t>
            </a:r>
            <a:r>
              <a:rPr sz="2109" dirty="0">
                <a:solidFill>
                  <a:srgbClr val="5E5E5E"/>
                </a:solidFill>
                <a:latin typeface="Arial"/>
                <a:cs typeface="Arial"/>
              </a:rPr>
              <a:t>on</a:t>
            </a:r>
            <a:r>
              <a:rPr sz="2109" spc="-35" dirty="0">
                <a:solidFill>
                  <a:srgbClr val="5E5E5E"/>
                </a:solidFill>
                <a:latin typeface="Arial"/>
                <a:cs typeface="Arial"/>
              </a:rPr>
              <a:t> </a:t>
            </a:r>
            <a:r>
              <a:rPr sz="2109" dirty="0">
                <a:solidFill>
                  <a:srgbClr val="5E5E5E"/>
                </a:solidFill>
                <a:latin typeface="Arial"/>
                <a:cs typeface="Arial"/>
              </a:rPr>
              <a:t>top</a:t>
            </a:r>
            <a:r>
              <a:rPr sz="2109" spc="-35" dirty="0">
                <a:solidFill>
                  <a:srgbClr val="5E5E5E"/>
                </a:solidFill>
                <a:latin typeface="Arial"/>
                <a:cs typeface="Arial"/>
              </a:rPr>
              <a:t> </a:t>
            </a:r>
            <a:r>
              <a:rPr sz="2109" dirty="0">
                <a:solidFill>
                  <a:srgbClr val="5E5E5E"/>
                </a:solidFill>
                <a:latin typeface="Arial"/>
                <a:cs typeface="Arial"/>
              </a:rPr>
              <a:t>of</a:t>
            </a:r>
            <a:r>
              <a:rPr sz="2109" spc="-74" dirty="0">
                <a:solidFill>
                  <a:srgbClr val="5E5E5E"/>
                </a:solidFill>
                <a:latin typeface="Arial"/>
                <a:cs typeface="Arial"/>
              </a:rPr>
              <a:t> </a:t>
            </a:r>
            <a:r>
              <a:rPr sz="2109" spc="-14" dirty="0">
                <a:solidFill>
                  <a:srgbClr val="5E5E5E"/>
                </a:solidFill>
                <a:latin typeface="Arial"/>
                <a:cs typeface="Arial"/>
              </a:rPr>
              <a:t>LLMs</a:t>
            </a:r>
            <a:endParaRPr sz="2109">
              <a:latin typeface="Arial"/>
              <a:cs typeface="Arial"/>
            </a:endParaRPr>
          </a:p>
        </p:txBody>
      </p:sp>
      <p:grpSp>
        <p:nvGrpSpPr>
          <p:cNvPr id="4" name="object 4"/>
          <p:cNvGrpSpPr/>
          <p:nvPr/>
        </p:nvGrpSpPr>
        <p:grpSpPr>
          <a:xfrm>
            <a:off x="622846" y="3403006"/>
            <a:ext cx="7983141" cy="2786955"/>
            <a:chOff x="885825" y="4839830"/>
            <a:chExt cx="11353800" cy="3963670"/>
          </a:xfrm>
        </p:grpSpPr>
        <p:pic>
          <p:nvPicPr>
            <p:cNvPr id="5" name="object 5"/>
            <p:cNvPicPr/>
            <p:nvPr/>
          </p:nvPicPr>
          <p:blipFill>
            <a:blip r:embed="rId2" cstate="print"/>
            <a:stretch>
              <a:fillRect/>
            </a:stretch>
          </p:blipFill>
          <p:spPr>
            <a:xfrm>
              <a:off x="885825" y="4839830"/>
              <a:ext cx="5029200" cy="3963416"/>
            </a:xfrm>
            <a:prstGeom prst="rect">
              <a:avLst/>
            </a:prstGeom>
          </p:spPr>
        </p:pic>
        <p:pic>
          <p:nvPicPr>
            <p:cNvPr id="6" name="object 6"/>
            <p:cNvPicPr/>
            <p:nvPr/>
          </p:nvPicPr>
          <p:blipFill>
            <a:blip r:embed="rId3" cstate="print"/>
            <a:stretch>
              <a:fillRect/>
            </a:stretch>
          </p:blipFill>
          <p:spPr>
            <a:xfrm>
              <a:off x="5657850" y="5706846"/>
              <a:ext cx="6581775" cy="3039237"/>
            </a:xfrm>
            <a:prstGeom prst="rect">
              <a:avLst/>
            </a:prstGeom>
          </p:spPr>
        </p:pic>
      </p:grpSp>
      <p:sp>
        <p:nvSpPr>
          <p:cNvPr id="7" name="object 7"/>
          <p:cNvSpPr txBox="1"/>
          <p:nvPr/>
        </p:nvSpPr>
        <p:spPr>
          <a:xfrm>
            <a:off x="782910" y="6247656"/>
            <a:ext cx="5209133" cy="179009"/>
          </a:xfrm>
          <a:prstGeom prst="rect">
            <a:avLst/>
          </a:prstGeom>
        </p:spPr>
        <p:txBody>
          <a:bodyPr vert="horz" wrap="square" lIns="0" tIns="11162" rIns="0" bIns="0" rtlCol="0">
            <a:spAutoFit/>
          </a:bodyPr>
          <a:lstStyle/>
          <a:p>
            <a:pPr marL="8929">
              <a:spcBef>
                <a:spcPts val="88"/>
              </a:spcBef>
              <a:tabLst>
                <a:tab pos="598714" algn="l"/>
              </a:tabLst>
            </a:pPr>
            <a:r>
              <a:rPr sz="1090" i="1" spc="-7" dirty="0">
                <a:solidFill>
                  <a:srgbClr val="5E5E5E"/>
                </a:solidFill>
                <a:latin typeface="Arial"/>
                <a:cs typeface="Arial"/>
              </a:rPr>
              <a:t>Source:</a:t>
            </a:r>
            <a:r>
              <a:rPr sz="1090" i="1" dirty="0">
                <a:solidFill>
                  <a:srgbClr val="5E5E5E"/>
                </a:solidFill>
                <a:latin typeface="Arial"/>
                <a:cs typeface="Arial"/>
              </a:rPr>
              <a:t>	https://jobs.lever.co/Anthropic/e3cde481-d446-460f-b576-</a:t>
            </a:r>
            <a:r>
              <a:rPr sz="1090" i="1" spc="-7" dirty="0">
                <a:solidFill>
                  <a:srgbClr val="5E5E5E"/>
                </a:solidFill>
                <a:latin typeface="Arial"/>
                <a:cs typeface="Arial"/>
              </a:rPr>
              <a:t>93cab67bd1ed</a:t>
            </a:r>
            <a:endParaRPr sz="1090">
              <a:latin typeface="Arial"/>
              <a:cs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21" dirty="0"/>
              <a:t>Parameters</a:t>
            </a:r>
            <a:r>
              <a:rPr spc="-204" dirty="0"/>
              <a:t> </a:t>
            </a:r>
            <a:r>
              <a:rPr dirty="0"/>
              <a:t>of</a:t>
            </a:r>
            <a:r>
              <a:rPr spc="-88" dirty="0"/>
              <a:t> </a:t>
            </a:r>
            <a:r>
              <a:rPr spc="-7" dirty="0"/>
              <a:t>Decoding</a:t>
            </a:r>
          </a:p>
        </p:txBody>
      </p:sp>
      <p:sp>
        <p:nvSpPr>
          <p:cNvPr id="3" name="object 3"/>
          <p:cNvSpPr txBox="1"/>
          <p:nvPr/>
        </p:nvSpPr>
        <p:spPr>
          <a:xfrm>
            <a:off x="460548" y="1016243"/>
            <a:ext cx="8110835" cy="999140"/>
          </a:xfrm>
          <a:prstGeom prst="rect">
            <a:avLst/>
          </a:prstGeom>
        </p:spPr>
        <p:txBody>
          <a:bodyPr vert="horz" wrap="square" lIns="0" tIns="4465" rIns="0" bIns="0" rtlCol="0">
            <a:spAutoFit/>
          </a:bodyPr>
          <a:lstStyle/>
          <a:p>
            <a:pPr marL="316993" marR="3572" indent="-308509">
              <a:lnSpc>
                <a:spcPct val="102299"/>
              </a:lnSpc>
              <a:spcBef>
                <a:spcPts val="35"/>
              </a:spcBef>
              <a:buClr>
                <a:srgbClr val="7570FF"/>
              </a:buClr>
              <a:buChar char="•"/>
              <a:tabLst>
                <a:tab pos="316993" algn="l"/>
                <a:tab pos="6418431" algn="l"/>
              </a:tabLst>
            </a:pPr>
            <a:r>
              <a:rPr sz="1934" dirty="0">
                <a:solidFill>
                  <a:srgbClr val="5E5E5E"/>
                </a:solidFill>
                <a:latin typeface="Arial"/>
                <a:cs typeface="Arial"/>
              </a:rPr>
              <a:t>Greedy/Beam</a:t>
            </a:r>
            <a:r>
              <a:rPr sz="1934" spc="204" dirty="0">
                <a:solidFill>
                  <a:srgbClr val="5E5E5E"/>
                </a:solidFill>
                <a:latin typeface="Arial"/>
                <a:cs typeface="Arial"/>
              </a:rPr>
              <a:t> </a:t>
            </a:r>
            <a:r>
              <a:rPr sz="1934" dirty="0">
                <a:solidFill>
                  <a:srgbClr val="5E5E5E"/>
                </a:solidFill>
                <a:latin typeface="Arial"/>
                <a:cs typeface="Arial"/>
              </a:rPr>
              <a:t>Search</a:t>
            </a:r>
            <a:r>
              <a:rPr sz="1934" spc="74" dirty="0">
                <a:solidFill>
                  <a:srgbClr val="5E5E5E"/>
                </a:solidFill>
                <a:latin typeface="Arial"/>
                <a:cs typeface="Arial"/>
              </a:rPr>
              <a:t> </a:t>
            </a:r>
            <a:r>
              <a:rPr sz="1934" dirty="0">
                <a:solidFill>
                  <a:srgbClr val="5E5E5E"/>
                </a:solidFill>
                <a:latin typeface="Arial"/>
                <a:cs typeface="Arial"/>
              </a:rPr>
              <a:t>generates</a:t>
            </a:r>
            <a:r>
              <a:rPr sz="1934" spc="179" dirty="0">
                <a:solidFill>
                  <a:srgbClr val="5E5E5E"/>
                </a:solidFill>
                <a:latin typeface="Arial"/>
                <a:cs typeface="Arial"/>
              </a:rPr>
              <a:t> </a:t>
            </a:r>
            <a:r>
              <a:rPr sz="1934" dirty="0">
                <a:solidFill>
                  <a:srgbClr val="5E5E5E"/>
                </a:solidFill>
                <a:latin typeface="Arial"/>
                <a:cs typeface="Arial"/>
              </a:rPr>
              <a:t>less</a:t>
            </a:r>
            <a:r>
              <a:rPr sz="1934" spc="77" dirty="0">
                <a:solidFill>
                  <a:srgbClr val="5E5E5E"/>
                </a:solidFill>
                <a:latin typeface="Arial"/>
                <a:cs typeface="Arial"/>
              </a:rPr>
              <a:t> </a:t>
            </a:r>
            <a:r>
              <a:rPr sz="1934" spc="-7" dirty="0">
                <a:solidFill>
                  <a:srgbClr val="5E5E5E"/>
                </a:solidFill>
                <a:latin typeface="Arial"/>
                <a:cs typeface="Arial"/>
              </a:rPr>
              <a:t>surprising/boring</a:t>
            </a:r>
            <a:r>
              <a:rPr sz="1934" dirty="0">
                <a:solidFill>
                  <a:srgbClr val="5E5E5E"/>
                </a:solidFill>
                <a:latin typeface="Arial"/>
                <a:cs typeface="Arial"/>
              </a:rPr>
              <a:t>	responses.</a:t>
            </a:r>
            <a:r>
              <a:rPr sz="1934" spc="169" dirty="0">
                <a:solidFill>
                  <a:srgbClr val="5E5E5E"/>
                </a:solidFill>
                <a:latin typeface="Arial"/>
                <a:cs typeface="Arial"/>
              </a:rPr>
              <a:t> </a:t>
            </a:r>
            <a:r>
              <a:rPr sz="1934" spc="-18" dirty="0">
                <a:solidFill>
                  <a:srgbClr val="5E5E5E"/>
                </a:solidFill>
                <a:latin typeface="Arial"/>
                <a:cs typeface="Arial"/>
              </a:rPr>
              <a:t>Not </a:t>
            </a:r>
            <a:r>
              <a:rPr sz="1934" dirty="0">
                <a:solidFill>
                  <a:srgbClr val="5E5E5E"/>
                </a:solidFill>
                <a:latin typeface="Arial"/>
                <a:cs typeface="Arial"/>
              </a:rPr>
              <a:t>desirable</a:t>
            </a:r>
            <a:r>
              <a:rPr sz="1934" spc="200" dirty="0">
                <a:solidFill>
                  <a:srgbClr val="5E5E5E"/>
                </a:solidFill>
                <a:latin typeface="Arial"/>
                <a:cs typeface="Arial"/>
              </a:rPr>
              <a:t> </a:t>
            </a:r>
            <a:r>
              <a:rPr sz="1934" dirty="0">
                <a:solidFill>
                  <a:srgbClr val="5E5E5E"/>
                </a:solidFill>
                <a:latin typeface="Arial"/>
                <a:cs typeface="Arial"/>
              </a:rPr>
              <a:t>for</a:t>
            </a:r>
            <a:r>
              <a:rPr sz="1934" spc="7" dirty="0">
                <a:solidFill>
                  <a:srgbClr val="5E5E5E"/>
                </a:solidFill>
                <a:latin typeface="Arial"/>
                <a:cs typeface="Arial"/>
              </a:rPr>
              <a:t> </a:t>
            </a:r>
            <a:r>
              <a:rPr sz="1934" dirty="0">
                <a:solidFill>
                  <a:srgbClr val="5E5E5E"/>
                </a:solidFill>
                <a:latin typeface="Arial"/>
                <a:cs typeface="Arial"/>
              </a:rPr>
              <a:t>open-ended</a:t>
            </a:r>
            <a:r>
              <a:rPr sz="1934" spc="148" dirty="0">
                <a:solidFill>
                  <a:srgbClr val="5E5E5E"/>
                </a:solidFill>
                <a:latin typeface="Arial"/>
                <a:cs typeface="Arial"/>
              </a:rPr>
              <a:t> </a:t>
            </a:r>
            <a:r>
              <a:rPr sz="1934" dirty="0">
                <a:solidFill>
                  <a:srgbClr val="5E5E5E"/>
                </a:solidFill>
                <a:latin typeface="Arial"/>
                <a:cs typeface="Arial"/>
              </a:rPr>
              <a:t>tasks</a:t>
            </a:r>
            <a:r>
              <a:rPr sz="1934" spc="53" dirty="0">
                <a:solidFill>
                  <a:srgbClr val="5E5E5E"/>
                </a:solidFill>
                <a:latin typeface="Arial"/>
                <a:cs typeface="Arial"/>
              </a:rPr>
              <a:t> </a:t>
            </a:r>
            <a:r>
              <a:rPr sz="1934" dirty="0">
                <a:solidFill>
                  <a:srgbClr val="5E5E5E"/>
                </a:solidFill>
                <a:latin typeface="Arial"/>
                <a:cs typeface="Arial"/>
              </a:rPr>
              <a:t>like</a:t>
            </a:r>
            <a:r>
              <a:rPr sz="1934" spc="148" dirty="0">
                <a:solidFill>
                  <a:srgbClr val="5E5E5E"/>
                </a:solidFill>
                <a:latin typeface="Arial"/>
                <a:cs typeface="Arial"/>
              </a:rPr>
              <a:t> </a:t>
            </a:r>
            <a:r>
              <a:rPr sz="1934" dirty="0">
                <a:solidFill>
                  <a:srgbClr val="5E5E5E"/>
                </a:solidFill>
                <a:latin typeface="Arial"/>
                <a:cs typeface="Arial"/>
              </a:rPr>
              <a:t>dialog</a:t>
            </a:r>
            <a:r>
              <a:rPr sz="1934" spc="148" dirty="0">
                <a:solidFill>
                  <a:srgbClr val="5E5E5E"/>
                </a:solidFill>
                <a:latin typeface="Arial"/>
                <a:cs typeface="Arial"/>
              </a:rPr>
              <a:t> </a:t>
            </a:r>
            <a:r>
              <a:rPr sz="1934" dirty="0">
                <a:solidFill>
                  <a:srgbClr val="5E5E5E"/>
                </a:solidFill>
                <a:latin typeface="Arial"/>
                <a:cs typeface="Arial"/>
              </a:rPr>
              <a:t>and</a:t>
            </a:r>
            <a:r>
              <a:rPr sz="1934" spc="46" dirty="0">
                <a:solidFill>
                  <a:srgbClr val="5E5E5E"/>
                </a:solidFill>
                <a:latin typeface="Arial"/>
                <a:cs typeface="Arial"/>
              </a:rPr>
              <a:t> </a:t>
            </a:r>
            <a:r>
              <a:rPr sz="1934" spc="-18" dirty="0">
                <a:solidFill>
                  <a:srgbClr val="5E5E5E"/>
                </a:solidFill>
                <a:latin typeface="Arial"/>
                <a:cs typeface="Arial"/>
              </a:rPr>
              <a:t>story-</a:t>
            </a:r>
            <a:r>
              <a:rPr sz="1934" spc="-7" dirty="0">
                <a:solidFill>
                  <a:srgbClr val="5E5E5E"/>
                </a:solidFill>
                <a:latin typeface="Arial"/>
                <a:cs typeface="Arial"/>
              </a:rPr>
              <a:t>telling.</a:t>
            </a:r>
            <a:endParaRPr sz="1934">
              <a:latin typeface="Arial"/>
              <a:cs typeface="Arial"/>
            </a:endParaRPr>
          </a:p>
          <a:p>
            <a:pPr marL="316993" indent="-308063">
              <a:spcBef>
                <a:spcPts val="742"/>
              </a:spcBef>
              <a:buClr>
                <a:srgbClr val="7570FF"/>
              </a:buClr>
              <a:buChar char="•"/>
              <a:tabLst>
                <a:tab pos="316993" algn="l"/>
              </a:tabLst>
            </a:pPr>
            <a:r>
              <a:rPr sz="1934" dirty="0">
                <a:solidFill>
                  <a:srgbClr val="5E5E5E"/>
                </a:solidFill>
                <a:latin typeface="Arial"/>
                <a:cs typeface="Arial"/>
              </a:rPr>
              <a:t>Instead,</a:t>
            </a:r>
            <a:r>
              <a:rPr sz="1934" spc="148" dirty="0">
                <a:solidFill>
                  <a:srgbClr val="5E5E5E"/>
                </a:solidFill>
                <a:latin typeface="Arial"/>
                <a:cs typeface="Arial"/>
              </a:rPr>
              <a:t> </a:t>
            </a:r>
            <a:r>
              <a:rPr sz="1934" dirty="0">
                <a:solidFill>
                  <a:srgbClr val="5E5E5E"/>
                </a:solidFill>
                <a:latin typeface="Arial"/>
                <a:cs typeface="Arial"/>
              </a:rPr>
              <a:t>sampling</a:t>
            </a:r>
            <a:r>
              <a:rPr sz="1934" spc="190" dirty="0">
                <a:solidFill>
                  <a:srgbClr val="5E5E5E"/>
                </a:solidFill>
                <a:latin typeface="Arial"/>
                <a:cs typeface="Arial"/>
              </a:rPr>
              <a:t> </a:t>
            </a:r>
            <a:r>
              <a:rPr sz="1934" dirty="0">
                <a:solidFill>
                  <a:srgbClr val="5E5E5E"/>
                </a:solidFill>
                <a:latin typeface="Arial"/>
                <a:cs typeface="Arial"/>
              </a:rPr>
              <a:t>can</a:t>
            </a:r>
            <a:r>
              <a:rPr sz="1934" spc="35" dirty="0">
                <a:solidFill>
                  <a:srgbClr val="5E5E5E"/>
                </a:solidFill>
                <a:latin typeface="Arial"/>
                <a:cs typeface="Arial"/>
              </a:rPr>
              <a:t> </a:t>
            </a:r>
            <a:r>
              <a:rPr sz="1934" dirty="0">
                <a:solidFill>
                  <a:srgbClr val="5E5E5E"/>
                </a:solidFill>
                <a:latin typeface="Arial"/>
                <a:cs typeface="Arial"/>
              </a:rPr>
              <a:t>be</a:t>
            </a:r>
            <a:r>
              <a:rPr sz="1934" spc="-14" dirty="0">
                <a:solidFill>
                  <a:srgbClr val="5E5E5E"/>
                </a:solidFill>
                <a:latin typeface="Arial"/>
                <a:cs typeface="Arial"/>
              </a:rPr>
              <a:t> </a:t>
            </a:r>
            <a:r>
              <a:rPr sz="1934" spc="-7" dirty="0">
                <a:solidFill>
                  <a:srgbClr val="5E5E5E"/>
                </a:solidFill>
                <a:latin typeface="Arial"/>
                <a:cs typeface="Arial"/>
              </a:rPr>
              <a:t>used.</a:t>
            </a:r>
            <a:endParaRPr sz="1934">
              <a:latin typeface="Arial"/>
              <a:cs typeface="Arial"/>
            </a:endParaRPr>
          </a:p>
        </p:txBody>
      </p:sp>
      <p:sp>
        <p:nvSpPr>
          <p:cNvPr id="4" name="object 4"/>
          <p:cNvSpPr txBox="1"/>
          <p:nvPr/>
        </p:nvSpPr>
        <p:spPr>
          <a:xfrm>
            <a:off x="460548" y="3416721"/>
            <a:ext cx="7738021" cy="3133280"/>
          </a:xfrm>
          <a:prstGeom prst="rect">
            <a:avLst/>
          </a:prstGeom>
        </p:spPr>
        <p:txBody>
          <a:bodyPr vert="horz" wrap="square" lIns="0" tIns="11162" rIns="0" bIns="0" rtlCol="0">
            <a:spAutoFit/>
          </a:bodyPr>
          <a:lstStyle/>
          <a:p>
            <a:pPr marL="316993" indent="-308063">
              <a:spcBef>
                <a:spcPts val="88"/>
              </a:spcBef>
              <a:buClr>
                <a:srgbClr val="7570FF"/>
              </a:buClr>
              <a:buChar char="•"/>
              <a:tabLst>
                <a:tab pos="316993" algn="l"/>
              </a:tabLst>
            </a:pPr>
            <a:r>
              <a:rPr sz="1934" spc="-7" dirty="0">
                <a:solidFill>
                  <a:srgbClr val="5E5E5E"/>
                </a:solidFill>
                <a:latin typeface="Arial"/>
                <a:cs typeface="Arial"/>
              </a:rPr>
              <a:t>Temperature</a:t>
            </a:r>
            <a:endParaRPr sz="1934" dirty="0">
              <a:latin typeface="Arial"/>
              <a:cs typeface="Arial"/>
            </a:endParaRPr>
          </a:p>
          <a:p>
            <a:pPr marL="470578" lvl="1" indent="-153585">
              <a:spcBef>
                <a:spcPts val="56"/>
              </a:spcBef>
              <a:buChar char="-"/>
              <a:tabLst>
                <a:tab pos="470578" algn="l"/>
              </a:tabLst>
            </a:pPr>
            <a:r>
              <a:rPr sz="1934" dirty="0">
                <a:solidFill>
                  <a:srgbClr val="5E5E5E"/>
                </a:solidFill>
                <a:latin typeface="Arial"/>
                <a:cs typeface="Arial"/>
              </a:rPr>
              <a:t>controls</a:t>
            </a:r>
            <a:r>
              <a:rPr sz="1934" spc="98" dirty="0">
                <a:solidFill>
                  <a:srgbClr val="5E5E5E"/>
                </a:solidFill>
                <a:latin typeface="Arial"/>
                <a:cs typeface="Arial"/>
              </a:rPr>
              <a:t> </a:t>
            </a:r>
            <a:r>
              <a:rPr sz="1934" dirty="0">
                <a:solidFill>
                  <a:srgbClr val="5E5E5E"/>
                </a:solidFill>
                <a:latin typeface="Arial"/>
                <a:cs typeface="Arial"/>
              </a:rPr>
              <a:t>sharpness</a:t>
            </a:r>
            <a:r>
              <a:rPr sz="1934" spc="207" dirty="0">
                <a:solidFill>
                  <a:srgbClr val="5E5E5E"/>
                </a:solidFill>
                <a:latin typeface="Arial"/>
                <a:cs typeface="Arial"/>
              </a:rPr>
              <a:t> </a:t>
            </a:r>
            <a:r>
              <a:rPr sz="1934" dirty="0">
                <a:solidFill>
                  <a:srgbClr val="5E5E5E"/>
                </a:solidFill>
                <a:latin typeface="Arial"/>
                <a:cs typeface="Arial"/>
              </a:rPr>
              <a:t>of</a:t>
            </a:r>
            <a:r>
              <a:rPr sz="1934" spc="53" dirty="0">
                <a:solidFill>
                  <a:srgbClr val="5E5E5E"/>
                </a:solidFill>
                <a:latin typeface="Arial"/>
                <a:cs typeface="Arial"/>
              </a:rPr>
              <a:t> </a:t>
            </a:r>
            <a:r>
              <a:rPr sz="1934" dirty="0">
                <a:solidFill>
                  <a:srgbClr val="5E5E5E"/>
                </a:solidFill>
                <a:latin typeface="Arial"/>
                <a:cs typeface="Arial"/>
              </a:rPr>
              <a:t>the</a:t>
            </a:r>
            <a:r>
              <a:rPr sz="1934" spc="35" dirty="0">
                <a:solidFill>
                  <a:srgbClr val="5E5E5E"/>
                </a:solidFill>
                <a:latin typeface="Arial"/>
                <a:cs typeface="Arial"/>
              </a:rPr>
              <a:t> </a:t>
            </a:r>
            <a:r>
              <a:rPr sz="1934" spc="-18" dirty="0">
                <a:solidFill>
                  <a:srgbClr val="5E5E5E"/>
                </a:solidFill>
                <a:latin typeface="Arial"/>
                <a:cs typeface="Arial"/>
              </a:rPr>
              <a:t>next-</a:t>
            </a:r>
            <a:r>
              <a:rPr sz="1934" dirty="0">
                <a:solidFill>
                  <a:srgbClr val="5E5E5E"/>
                </a:solidFill>
                <a:latin typeface="Arial"/>
                <a:cs typeface="Arial"/>
              </a:rPr>
              <a:t>token</a:t>
            </a:r>
            <a:r>
              <a:rPr sz="1934" spc="257" dirty="0">
                <a:solidFill>
                  <a:srgbClr val="5E5E5E"/>
                </a:solidFill>
                <a:latin typeface="Arial"/>
                <a:cs typeface="Arial"/>
              </a:rPr>
              <a:t> </a:t>
            </a:r>
            <a:r>
              <a:rPr sz="1934" spc="-7" dirty="0">
                <a:solidFill>
                  <a:srgbClr val="5E5E5E"/>
                </a:solidFill>
                <a:latin typeface="Arial"/>
                <a:cs typeface="Arial"/>
              </a:rPr>
              <a:t>distribution</a:t>
            </a:r>
            <a:endParaRPr sz="1934" dirty="0">
              <a:latin typeface="Arial"/>
              <a:cs typeface="Arial"/>
            </a:endParaRPr>
          </a:p>
          <a:p>
            <a:pPr marL="470578" lvl="1" indent="-153585">
              <a:spcBef>
                <a:spcPts val="56"/>
              </a:spcBef>
              <a:buChar char="-"/>
              <a:tabLst>
                <a:tab pos="470578" algn="l"/>
              </a:tabLst>
            </a:pPr>
            <a:r>
              <a:rPr sz="1934" dirty="0">
                <a:solidFill>
                  <a:srgbClr val="5E5E5E"/>
                </a:solidFill>
                <a:latin typeface="Arial"/>
                <a:cs typeface="Arial"/>
              </a:rPr>
              <a:t>value</a:t>
            </a:r>
            <a:r>
              <a:rPr sz="1934" spc="179" dirty="0">
                <a:solidFill>
                  <a:srgbClr val="5E5E5E"/>
                </a:solidFill>
                <a:latin typeface="Arial"/>
                <a:cs typeface="Arial"/>
              </a:rPr>
              <a:t> </a:t>
            </a:r>
            <a:r>
              <a:rPr sz="1934" dirty="0">
                <a:solidFill>
                  <a:srgbClr val="5E5E5E"/>
                </a:solidFill>
                <a:latin typeface="Arial"/>
                <a:cs typeface="Arial"/>
              </a:rPr>
              <a:t>between</a:t>
            </a:r>
            <a:r>
              <a:rPr sz="1934" spc="77" dirty="0">
                <a:solidFill>
                  <a:srgbClr val="5E5E5E"/>
                </a:solidFill>
                <a:latin typeface="Arial"/>
                <a:cs typeface="Arial"/>
              </a:rPr>
              <a:t> </a:t>
            </a:r>
            <a:r>
              <a:rPr sz="1934" dirty="0">
                <a:solidFill>
                  <a:srgbClr val="5E5E5E"/>
                </a:solidFill>
                <a:latin typeface="Arial"/>
                <a:cs typeface="Arial"/>
              </a:rPr>
              <a:t>0</a:t>
            </a:r>
            <a:r>
              <a:rPr sz="1934" spc="28" dirty="0">
                <a:solidFill>
                  <a:srgbClr val="5E5E5E"/>
                </a:solidFill>
                <a:latin typeface="Arial"/>
                <a:cs typeface="Arial"/>
              </a:rPr>
              <a:t> </a:t>
            </a:r>
            <a:r>
              <a:rPr sz="1934" dirty="0">
                <a:solidFill>
                  <a:srgbClr val="5E5E5E"/>
                </a:solidFill>
                <a:latin typeface="Arial"/>
                <a:cs typeface="Arial"/>
              </a:rPr>
              <a:t>to</a:t>
            </a:r>
            <a:r>
              <a:rPr sz="1934" spc="-25" dirty="0">
                <a:solidFill>
                  <a:srgbClr val="5E5E5E"/>
                </a:solidFill>
                <a:latin typeface="Arial"/>
                <a:cs typeface="Arial"/>
              </a:rPr>
              <a:t> </a:t>
            </a:r>
            <a:r>
              <a:rPr sz="1934" spc="-42" dirty="0">
                <a:solidFill>
                  <a:srgbClr val="5E5E5E"/>
                </a:solidFill>
                <a:latin typeface="Arial"/>
                <a:cs typeface="Arial"/>
              </a:rPr>
              <a:t>1</a:t>
            </a:r>
            <a:endParaRPr sz="1934" dirty="0">
              <a:latin typeface="Arial"/>
              <a:cs typeface="Arial"/>
            </a:endParaRPr>
          </a:p>
          <a:p>
            <a:pPr marL="470578" lvl="1" indent="-153585">
              <a:spcBef>
                <a:spcPts val="56"/>
              </a:spcBef>
              <a:buChar char="-"/>
              <a:tabLst>
                <a:tab pos="470578" algn="l"/>
                <a:tab pos="5062060" algn="l"/>
              </a:tabLst>
            </a:pPr>
            <a:r>
              <a:rPr sz="1934" dirty="0">
                <a:solidFill>
                  <a:srgbClr val="5E5E5E"/>
                </a:solidFill>
                <a:latin typeface="Arial"/>
                <a:cs typeface="Arial"/>
              </a:rPr>
              <a:t>lower</a:t>
            </a:r>
            <a:r>
              <a:rPr sz="1934" spc="112" dirty="0">
                <a:solidFill>
                  <a:srgbClr val="5E5E5E"/>
                </a:solidFill>
                <a:latin typeface="Arial"/>
                <a:cs typeface="Arial"/>
              </a:rPr>
              <a:t> </a:t>
            </a:r>
            <a:r>
              <a:rPr sz="1934" dirty="0">
                <a:solidFill>
                  <a:srgbClr val="5E5E5E"/>
                </a:solidFill>
                <a:latin typeface="Arial"/>
                <a:cs typeface="Arial"/>
              </a:rPr>
              <a:t>temperature</a:t>
            </a:r>
            <a:r>
              <a:rPr sz="1934" spc="232" dirty="0">
                <a:solidFill>
                  <a:srgbClr val="5E5E5E"/>
                </a:solidFill>
                <a:latin typeface="Arial"/>
                <a:cs typeface="Arial"/>
              </a:rPr>
              <a:t> </a:t>
            </a:r>
            <a:r>
              <a:rPr sz="1934" spc="-18" dirty="0">
                <a:solidFill>
                  <a:srgbClr val="5E5E5E"/>
                </a:solidFill>
                <a:latin typeface="Arial"/>
                <a:cs typeface="Arial"/>
              </a:rPr>
              <a:t>-</a:t>
            </a:r>
            <a:r>
              <a:rPr sz="1934" dirty="0">
                <a:solidFill>
                  <a:srgbClr val="5E5E5E"/>
                </a:solidFill>
                <a:latin typeface="Arial"/>
                <a:cs typeface="Arial"/>
              </a:rPr>
              <a:t>&gt;</a:t>
            </a:r>
            <a:r>
              <a:rPr sz="1934" spc="-7" dirty="0">
                <a:solidFill>
                  <a:srgbClr val="5E5E5E"/>
                </a:solidFill>
                <a:latin typeface="Arial"/>
                <a:cs typeface="Arial"/>
              </a:rPr>
              <a:t> </a:t>
            </a:r>
            <a:r>
              <a:rPr sz="1934" dirty="0">
                <a:solidFill>
                  <a:srgbClr val="5E5E5E"/>
                </a:solidFill>
                <a:latin typeface="Arial"/>
                <a:cs typeface="Arial"/>
              </a:rPr>
              <a:t>sharper</a:t>
            </a:r>
            <a:r>
              <a:rPr sz="1934" spc="165" dirty="0">
                <a:solidFill>
                  <a:srgbClr val="5E5E5E"/>
                </a:solidFill>
                <a:latin typeface="Arial"/>
                <a:cs typeface="Arial"/>
              </a:rPr>
              <a:t> </a:t>
            </a:r>
            <a:r>
              <a:rPr sz="1934" spc="-7" dirty="0">
                <a:solidFill>
                  <a:srgbClr val="5E5E5E"/>
                </a:solidFill>
                <a:latin typeface="Arial"/>
                <a:cs typeface="Arial"/>
              </a:rPr>
              <a:t>distribution</a:t>
            </a:r>
            <a:r>
              <a:rPr sz="1934" dirty="0">
                <a:solidFill>
                  <a:srgbClr val="5E5E5E"/>
                </a:solidFill>
                <a:latin typeface="Arial"/>
                <a:cs typeface="Arial"/>
              </a:rPr>
              <a:t>	</a:t>
            </a:r>
            <a:r>
              <a:rPr sz="1934" spc="-18" dirty="0">
                <a:solidFill>
                  <a:srgbClr val="5E5E5E"/>
                </a:solidFill>
                <a:latin typeface="Arial"/>
                <a:cs typeface="Arial"/>
              </a:rPr>
              <a:t>-</a:t>
            </a:r>
            <a:r>
              <a:rPr sz="1934" dirty="0">
                <a:solidFill>
                  <a:srgbClr val="5E5E5E"/>
                </a:solidFill>
                <a:latin typeface="Arial"/>
                <a:cs typeface="Arial"/>
              </a:rPr>
              <a:t>&gt;</a:t>
            </a:r>
            <a:r>
              <a:rPr sz="1934" spc="18" dirty="0">
                <a:solidFill>
                  <a:srgbClr val="5E5E5E"/>
                </a:solidFill>
                <a:latin typeface="Arial"/>
                <a:cs typeface="Arial"/>
              </a:rPr>
              <a:t> </a:t>
            </a:r>
            <a:r>
              <a:rPr sz="1934" dirty="0">
                <a:solidFill>
                  <a:srgbClr val="5E5E5E"/>
                </a:solidFill>
                <a:latin typeface="Arial"/>
                <a:cs typeface="Arial"/>
              </a:rPr>
              <a:t>repetitive</a:t>
            </a:r>
            <a:r>
              <a:rPr sz="1934" spc="179" dirty="0">
                <a:solidFill>
                  <a:srgbClr val="5E5E5E"/>
                </a:solidFill>
                <a:latin typeface="Arial"/>
                <a:cs typeface="Arial"/>
              </a:rPr>
              <a:t> </a:t>
            </a:r>
            <a:r>
              <a:rPr sz="1934" spc="-7" dirty="0">
                <a:solidFill>
                  <a:srgbClr val="5E5E5E"/>
                </a:solidFill>
                <a:latin typeface="Arial"/>
                <a:cs typeface="Arial"/>
              </a:rPr>
              <a:t>generations</a:t>
            </a:r>
            <a:endParaRPr sz="1934" dirty="0">
              <a:latin typeface="Arial"/>
              <a:cs typeface="Arial"/>
            </a:endParaRPr>
          </a:p>
          <a:p>
            <a:pPr marL="316993" indent="-308063">
              <a:spcBef>
                <a:spcPts val="742"/>
              </a:spcBef>
              <a:buClr>
                <a:srgbClr val="7570FF"/>
              </a:buClr>
              <a:buChar char="•"/>
              <a:tabLst>
                <a:tab pos="316993" algn="l"/>
              </a:tabLst>
            </a:pPr>
            <a:r>
              <a:rPr sz="1934" dirty="0">
                <a:solidFill>
                  <a:srgbClr val="5E5E5E"/>
                </a:solidFill>
                <a:latin typeface="Arial"/>
                <a:cs typeface="Arial"/>
              </a:rPr>
              <a:t>Top</a:t>
            </a:r>
            <a:r>
              <a:rPr sz="1934" spc="80" dirty="0">
                <a:solidFill>
                  <a:srgbClr val="5E5E5E"/>
                </a:solidFill>
                <a:latin typeface="Arial"/>
                <a:cs typeface="Arial"/>
              </a:rPr>
              <a:t> </a:t>
            </a:r>
            <a:r>
              <a:rPr sz="1934" spc="-35" dirty="0">
                <a:solidFill>
                  <a:srgbClr val="5E5E5E"/>
                </a:solidFill>
                <a:latin typeface="Arial"/>
                <a:cs typeface="Arial"/>
              </a:rPr>
              <a:t>p</a:t>
            </a:r>
            <a:endParaRPr sz="1934" dirty="0">
              <a:latin typeface="Arial"/>
              <a:cs typeface="Arial"/>
            </a:endParaRPr>
          </a:p>
          <a:p>
            <a:pPr marL="470578" lvl="1" indent="-153585">
              <a:spcBef>
                <a:spcPts val="56"/>
              </a:spcBef>
              <a:buChar char="-"/>
              <a:tabLst>
                <a:tab pos="470578" algn="l"/>
              </a:tabLst>
            </a:pPr>
            <a:r>
              <a:rPr sz="1934" dirty="0">
                <a:solidFill>
                  <a:srgbClr val="5E5E5E"/>
                </a:solidFill>
                <a:latin typeface="Arial"/>
                <a:cs typeface="Arial"/>
              </a:rPr>
              <a:t>value</a:t>
            </a:r>
            <a:r>
              <a:rPr sz="1934" spc="179" dirty="0">
                <a:solidFill>
                  <a:srgbClr val="5E5E5E"/>
                </a:solidFill>
                <a:latin typeface="Arial"/>
                <a:cs typeface="Arial"/>
              </a:rPr>
              <a:t> </a:t>
            </a:r>
            <a:r>
              <a:rPr sz="1934" dirty="0">
                <a:solidFill>
                  <a:srgbClr val="5E5E5E"/>
                </a:solidFill>
                <a:latin typeface="Arial"/>
                <a:cs typeface="Arial"/>
              </a:rPr>
              <a:t>between</a:t>
            </a:r>
            <a:r>
              <a:rPr sz="1934" spc="77" dirty="0">
                <a:solidFill>
                  <a:srgbClr val="5E5E5E"/>
                </a:solidFill>
                <a:latin typeface="Arial"/>
                <a:cs typeface="Arial"/>
              </a:rPr>
              <a:t> </a:t>
            </a:r>
            <a:r>
              <a:rPr sz="1934" dirty="0">
                <a:solidFill>
                  <a:srgbClr val="5E5E5E"/>
                </a:solidFill>
                <a:latin typeface="Arial"/>
                <a:cs typeface="Arial"/>
              </a:rPr>
              <a:t>0</a:t>
            </a:r>
            <a:r>
              <a:rPr sz="1934" spc="28" dirty="0">
                <a:solidFill>
                  <a:srgbClr val="5E5E5E"/>
                </a:solidFill>
                <a:latin typeface="Arial"/>
                <a:cs typeface="Arial"/>
              </a:rPr>
              <a:t> </a:t>
            </a:r>
            <a:r>
              <a:rPr sz="1934" dirty="0">
                <a:solidFill>
                  <a:srgbClr val="5E5E5E"/>
                </a:solidFill>
                <a:latin typeface="Arial"/>
                <a:cs typeface="Arial"/>
              </a:rPr>
              <a:t>to</a:t>
            </a:r>
            <a:r>
              <a:rPr sz="1934" spc="-25" dirty="0">
                <a:solidFill>
                  <a:srgbClr val="5E5E5E"/>
                </a:solidFill>
                <a:latin typeface="Arial"/>
                <a:cs typeface="Arial"/>
              </a:rPr>
              <a:t> </a:t>
            </a:r>
            <a:r>
              <a:rPr sz="1934" spc="-42" dirty="0">
                <a:solidFill>
                  <a:srgbClr val="5E5E5E"/>
                </a:solidFill>
                <a:latin typeface="Arial"/>
                <a:cs typeface="Arial"/>
              </a:rPr>
              <a:t>1</a:t>
            </a:r>
            <a:endParaRPr sz="1934" dirty="0">
              <a:latin typeface="Arial"/>
              <a:cs typeface="Arial"/>
            </a:endParaRPr>
          </a:p>
          <a:p>
            <a:pPr marL="316993" marR="402715" lvl="1" indent="153585">
              <a:lnSpc>
                <a:spcPts val="2376"/>
              </a:lnSpc>
              <a:spcBef>
                <a:spcPts val="32"/>
              </a:spcBef>
              <a:buChar char="-"/>
              <a:tabLst>
                <a:tab pos="470578" algn="l"/>
              </a:tabLst>
            </a:pPr>
            <a:r>
              <a:rPr sz="1934" dirty="0">
                <a:solidFill>
                  <a:srgbClr val="5E5E5E"/>
                </a:solidFill>
                <a:latin typeface="Arial"/>
                <a:cs typeface="Arial"/>
              </a:rPr>
              <a:t>select</a:t>
            </a:r>
            <a:r>
              <a:rPr sz="1934" spc="148" dirty="0">
                <a:solidFill>
                  <a:srgbClr val="5E5E5E"/>
                </a:solidFill>
                <a:latin typeface="Arial"/>
                <a:cs typeface="Arial"/>
              </a:rPr>
              <a:t> </a:t>
            </a:r>
            <a:r>
              <a:rPr sz="1934" dirty="0">
                <a:solidFill>
                  <a:srgbClr val="5E5E5E"/>
                </a:solidFill>
                <a:latin typeface="Arial"/>
                <a:cs typeface="Arial"/>
              </a:rPr>
              <a:t>smallest</a:t>
            </a:r>
            <a:r>
              <a:rPr sz="1934" spc="200" dirty="0">
                <a:solidFill>
                  <a:srgbClr val="5E5E5E"/>
                </a:solidFill>
                <a:latin typeface="Arial"/>
                <a:cs typeface="Arial"/>
              </a:rPr>
              <a:t> </a:t>
            </a:r>
            <a:r>
              <a:rPr sz="1934" dirty="0">
                <a:solidFill>
                  <a:srgbClr val="5E5E5E"/>
                </a:solidFill>
                <a:latin typeface="Arial"/>
                <a:cs typeface="Arial"/>
              </a:rPr>
              <a:t>set</a:t>
            </a:r>
            <a:r>
              <a:rPr sz="1934" spc="46" dirty="0">
                <a:solidFill>
                  <a:srgbClr val="5E5E5E"/>
                </a:solidFill>
                <a:latin typeface="Arial"/>
                <a:cs typeface="Arial"/>
              </a:rPr>
              <a:t> </a:t>
            </a:r>
            <a:r>
              <a:rPr sz="1934" dirty="0">
                <a:solidFill>
                  <a:srgbClr val="5E5E5E"/>
                </a:solidFill>
                <a:latin typeface="Arial"/>
                <a:cs typeface="Arial"/>
              </a:rPr>
              <a:t>of</a:t>
            </a:r>
            <a:r>
              <a:rPr sz="1934" spc="-4" dirty="0">
                <a:solidFill>
                  <a:srgbClr val="5E5E5E"/>
                </a:solidFill>
                <a:latin typeface="Arial"/>
                <a:cs typeface="Arial"/>
              </a:rPr>
              <a:t> </a:t>
            </a:r>
            <a:r>
              <a:rPr sz="1934" dirty="0">
                <a:solidFill>
                  <a:srgbClr val="5E5E5E"/>
                </a:solidFill>
                <a:latin typeface="Arial"/>
                <a:cs typeface="Arial"/>
              </a:rPr>
              <a:t>tokens</a:t>
            </a:r>
            <a:r>
              <a:rPr sz="1934" spc="-18" dirty="0">
                <a:solidFill>
                  <a:srgbClr val="5E5E5E"/>
                </a:solidFill>
                <a:latin typeface="Arial"/>
                <a:cs typeface="Arial"/>
              </a:rPr>
              <a:t> </a:t>
            </a:r>
            <a:r>
              <a:rPr sz="1934" dirty="0">
                <a:solidFill>
                  <a:srgbClr val="5E5E5E"/>
                </a:solidFill>
                <a:latin typeface="Arial"/>
                <a:cs typeface="Arial"/>
              </a:rPr>
              <a:t>whose</a:t>
            </a:r>
            <a:r>
              <a:rPr sz="1934" spc="35" dirty="0">
                <a:solidFill>
                  <a:srgbClr val="5E5E5E"/>
                </a:solidFill>
                <a:latin typeface="Arial"/>
                <a:cs typeface="Arial"/>
              </a:rPr>
              <a:t> </a:t>
            </a:r>
            <a:r>
              <a:rPr sz="1934" dirty="0">
                <a:solidFill>
                  <a:srgbClr val="5E5E5E"/>
                </a:solidFill>
                <a:latin typeface="Arial"/>
                <a:cs typeface="Arial"/>
              </a:rPr>
              <a:t>total</a:t>
            </a:r>
            <a:r>
              <a:rPr sz="1934" spc="49" dirty="0">
                <a:solidFill>
                  <a:srgbClr val="5E5E5E"/>
                </a:solidFill>
                <a:latin typeface="Arial"/>
                <a:cs typeface="Arial"/>
              </a:rPr>
              <a:t> </a:t>
            </a:r>
            <a:r>
              <a:rPr sz="1934" dirty="0">
                <a:solidFill>
                  <a:srgbClr val="5E5E5E"/>
                </a:solidFill>
                <a:latin typeface="Arial"/>
                <a:cs typeface="Arial"/>
              </a:rPr>
              <a:t>likelihood</a:t>
            </a:r>
            <a:r>
              <a:rPr sz="1934" spc="183" dirty="0">
                <a:solidFill>
                  <a:srgbClr val="5E5E5E"/>
                </a:solidFill>
                <a:latin typeface="Arial"/>
                <a:cs typeface="Arial"/>
              </a:rPr>
              <a:t> </a:t>
            </a:r>
            <a:r>
              <a:rPr sz="1934" dirty="0">
                <a:solidFill>
                  <a:srgbClr val="5E5E5E"/>
                </a:solidFill>
                <a:latin typeface="Arial"/>
                <a:cs typeface="Arial"/>
              </a:rPr>
              <a:t>exceeds</a:t>
            </a:r>
            <a:r>
              <a:rPr sz="1934" spc="186" dirty="0">
                <a:solidFill>
                  <a:srgbClr val="5E5E5E"/>
                </a:solidFill>
                <a:latin typeface="Arial"/>
                <a:cs typeface="Arial"/>
              </a:rPr>
              <a:t> </a:t>
            </a:r>
            <a:r>
              <a:rPr sz="1934" spc="-18" dirty="0">
                <a:solidFill>
                  <a:srgbClr val="5E5E5E"/>
                </a:solidFill>
                <a:latin typeface="Arial"/>
                <a:cs typeface="Arial"/>
              </a:rPr>
              <a:t>p. </a:t>
            </a:r>
            <a:r>
              <a:rPr sz="1934" dirty="0">
                <a:solidFill>
                  <a:srgbClr val="5E5E5E"/>
                </a:solidFill>
                <a:latin typeface="Arial"/>
                <a:cs typeface="Arial"/>
              </a:rPr>
              <a:t>Redistribute</a:t>
            </a:r>
            <a:r>
              <a:rPr sz="1934" spc="211" dirty="0">
                <a:solidFill>
                  <a:srgbClr val="5E5E5E"/>
                </a:solidFill>
                <a:latin typeface="Arial"/>
                <a:cs typeface="Arial"/>
              </a:rPr>
              <a:t> </a:t>
            </a:r>
            <a:r>
              <a:rPr sz="1934" dirty="0">
                <a:solidFill>
                  <a:srgbClr val="5E5E5E"/>
                </a:solidFill>
                <a:latin typeface="Arial"/>
                <a:cs typeface="Arial"/>
              </a:rPr>
              <a:t>the</a:t>
            </a:r>
            <a:r>
              <a:rPr sz="1934" spc="7" dirty="0">
                <a:solidFill>
                  <a:srgbClr val="5E5E5E"/>
                </a:solidFill>
                <a:latin typeface="Arial"/>
                <a:cs typeface="Arial"/>
              </a:rPr>
              <a:t> </a:t>
            </a:r>
            <a:r>
              <a:rPr sz="1934" spc="-7" dirty="0">
                <a:solidFill>
                  <a:srgbClr val="5E5E5E"/>
                </a:solidFill>
                <a:latin typeface="Arial"/>
                <a:cs typeface="Arial"/>
              </a:rPr>
              <a:t>probabilities</a:t>
            </a:r>
            <a:endParaRPr sz="1934" dirty="0">
              <a:latin typeface="Arial"/>
              <a:cs typeface="Arial"/>
            </a:endParaRPr>
          </a:p>
          <a:p>
            <a:pPr marL="470578" lvl="1" indent="-153585">
              <a:lnSpc>
                <a:spcPts val="2285"/>
              </a:lnSpc>
              <a:buChar char="-"/>
              <a:tabLst>
                <a:tab pos="470578" algn="l"/>
                <a:tab pos="1348335" algn="l"/>
              </a:tabLst>
            </a:pPr>
            <a:r>
              <a:rPr sz="1934" spc="-7" dirty="0">
                <a:solidFill>
                  <a:srgbClr val="5E5E5E"/>
                </a:solidFill>
                <a:latin typeface="Arial"/>
                <a:cs typeface="Arial"/>
              </a:rPr>
              <a:t>smaller</a:t>
            </a:r>
            <a:r>
              <a:rPr sz="1934" dirty="0">
                <a:solidFill>
                  <a:srgbClr val="5E5E5E"/>
                </a:solidFill>
                <a:latin typeface="Arial"/>
                <a:cs typeface="Arial"/>
              </a:rPr>
              <a:t>	p</a:t>
            </a:r>
            <a:r>
              <a:rPr sz="1934" spc="-25" dirty="0">
                <a:solidFill>
                  <a:srgbClr val="5E5E5E"/>
                </a:solidFill>
                <a:latin typeface="Arial"/>
                <a:cs typeface="Arial"/>
              </a:rPr>
              <a:t> </a:t>
            </a:r>
            <a:r>
              <a:rPr sz="1934" dirty="0">
                <a:solidFill>
                  <a:srgbClr val="5E5E5E"/>
                </a:solidFill>
                <a:latin typeface="Arial"/>
                <a:cs typeface="Arial"/>
              </a:rPr>
              <a:t>leads</a:t>
            </a:r>
            <a:r>
              <a:rPr sz="1934" spc="134" dirty="0">
                <a:solidFill>
                  <a:srgbClr val="5E5E5E"/>
                </a:solidFill>
                <a:latin typeface="Arial"/>
                <a:cs typeface="Arial"/>
              </a:rPr>
              <a:t> </a:t>
            </a:r>
            <a:r>
              <a:rPr sz="1934" dirty="0">
                <a:solidFill>
                  <a:srgbClr val="5E5E5E"/>
                </a:solidFill>
                <a:latin typeface="Arial"/>
                <a:cs typeface="Arial"/>
              </a:rPr>
              <a:t>to</a:t>
            </a:r>
            <a:r>
              <a:rPr sz="1934" spc="-28" dirty="0">
                <a:solidFill>
                  <a:srgbClr val="5E5E5E"/>
                </a:solidFill>
                <a:latin typeface="Arial"/>
                <a:cs typeface="Arial"/>
              </a:rPr>
              <a:t> </a:t>
            </a:r>
            <a:r>
              <a:rPr sz="1934" dirty="0">
                <a:solidFill>
                  <a:srgbClr val="5E5E5E"/>
                </a:solidFill>
                <a:latin typeface="Arial"/>
                <a:cs typeface="Arial"/>
              </a:rPr>
              <a:t>repetitive</a:t>
            </a:r>
            <a:r>
              <a:rPr sz="1934" spc="176" dirty="0">
                <a:solidFill>
                  <a:srgbClr val="5E5E5E"/>
                </a:solidFill>
                <a:latin typeface="Arial"/>
                <a:cs typeface="Arial"/>
              </a:rPr>
              <a:t> </a:t>
            </a:r>
            <a:r>
              <a:rPr sz="1934" spc="-7" dirty="0">
                <a:solidFill>
                  <a:srgbClr val="5E5E5E"/>
                </a:solidFill>
                <a:latin typeface="Arial"/>
                <a:cs typeface="Arial"/>
              </a:rPr>
              <a:t>generations</a:t>
            </a:r>
            <a:endParaRPr sz="1934" dirty="0">
              <a:latin typeface="Arial"/>
              <a:cs typeface="Arial"/>
            </a:endParaRPr>
          </a:p>
          <a:p>
            <a:pPr marL="2468524">
              <a:spcBef>
                <a:spcPts val="724"/>
              </a:spcBef>
            </a:pPr>
            <a:r>
              <a:rPr sz="1266" spc="-7" dirty="0">
                <a:latin typeface="Arial"/>
                <a:cs typeface="Arial"/>
              </a:rPr>
              <a:t>Source:</a:t>
            </a:r>
            <a:r>
              <a:rPr sz="1266" spc="-28" dirty="0">
                <a:latin typeface="Arial"/>
                <a:cs typeface="Arial"/>
              </a:rPr>
              <a:t> </a:t>
            </a:r>
            <a:r>
              <a:rPr sz="1266" dirty="0">
                <a:latin typeface="Arial"/>
                <a:cs typeface="Arial"/>
              </a:rPr>
              <a:t>https://huggingface.co/blog/how-</a:t>
            </a:r>
            <a:r>
              <a:rPr sz="1266" spc="-7" dirty="0">
                <a:latin typeface="Arial"/>
                <a:cs typeface="Arial"/>
              </a:rPr>
              <a:t>to-generate</a:t>
            </a:r>
            <a:endParaRPr sz="1266" dirty="0">
              <a:latin typeface="Arial"/>
              <a:cs typeface="Arial"/>
            </a:endParaRPr>
          </a:p>
        </p:txBody>
      </p:sp>
      <p:pic>
        <p:nvPicPr>
          <p:cNvPr id="5" name="object 5"/>
          <p:cNvPicPr/>
          <p:nvPr/>
        </p:nvPicPr>
        <p:blipFill>
          <a:blip r:embed="rId2" cstate="print"/>
          <a:stretch>
            <a:fillRect/>
          </a:stretch>
        </p:blipFill>
        <p:spPr>
          <a:xfrm>
            <a:off x="1783812" y="2366202"/>
            <a:ext cx="5809637" cy="960079"/>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49" dirty="0">
                <a:solidFill>
                  <a:srgbClr val="FF0000"/>
                </a:solidFill>
              </a:rPr>
              <a:t>First</a:t>
            </a:r>
            <a:r>
              <a:rPr spc="-197" dirty="0">
                <a:solidFill>
                  <a:srgbClr val="FF0000"/>
                </a:solidFill>
              </a:rPr>
              <a:t> </a:t>
            </a:r>
            <a:r>
              <a:rPr spc="-46" dirty="0">
                <a:solidFill>
                  <a:srgbClr val="FF0000"/>
                </a:solidFill>
              </a:rPr>
              <a:t>Basic</a:t>
            </a:r>
            <a:r>
              <a:rPr spc="-197" dirty="0">
                <a:solidFill>
                  <a:srgbClr val="FF0000"/>
                </a:solidFill>
              </a:rPr>
              <a:t> </a:t>
            </a:r>
            <a:r>
              <a:rPr spc="-21" dirty="0">
                <a:solidFill>
                  <a:srgbClr val="FF0000"/>
                </a:solidFill>
              </a:rPr>
              <a:t>Prompt</a:t>
            </a:r>
          </a:p>
        </p:txBody>
      </p:sp>
      <p:grpSp>
        <p:nvGrpSpPr>
          <p:cNvPr id="3" name="object 3"/>
          <p:cNvGrpSpPr/>
          <p:nvPr/>
        </p:nvGrpSpPr>
        <p:grpSpPr>
          <a:xfrm>
            <a:off x="1065937" y="1675834"/>
            <a:ext cx="7016502" cy="2369046"/>
            <a:chOff x="1515999" y="2383408"/>
            <a:chExt cx="9979025" cy="3369310"/>
          </a:xfrm>
        </p:grpSpPr>
        <p:sp>
          <p:nvSpPr>
            <p:cNvPr id="4" name="object 4"/>
            <p:cNvSpPr/>
            <p:nvPr/>
          </p:nvSpPr>
          <p:spPr>
            <a:xfrm>
              <a:off x="1543050" y="2410459"/>
              <a:ext cx="9925050" cy="3305810"/>
            </a:xfrm>
            <a:custGeom>
              <a:avLst/>
              <a:gdLst/>
              <a:ahLst/>
              <a:cxnLst/>
              <a:rect l="l" t="t" r="r" b="b"/>
              <a:pathLst>
                <a:path w="9925050" h="3305810">
                  <a:moveTo>
                    <a:pt x="9818497" y="0"/>
                  </a:moveTo>
                  <a:lnTo>
                    <a:pt x="9792208" y="0"/>
                  </a:lnTo>
                  <a:lnTo>
                    <a:pt x="105918" y="0"/>
                  </a:lnTo>
                  <a:lnTo>
                    <a:pt x="84708" y="762"/>
                  </a:lnTo>
                  <a:lnTo>
                    <a:pt x="14224" y="38735"/>
                  </a:lnTo>
                  <a:lnTo>
                    <a:pt x="762" y="84709"/>
                  </a:lnTo>
                  <a:lnTo>
                    <a:pt x="0" y="105918"/>
                  </a:lnTo>
                  <a:lnTo>
                    <a:pt x="0" y="3199511"/>
                  </a:lnTo>
                  <a:lnTo>
                    <a:pt x="2666" y="3237611"/>
                  </a:lnTo>
                  <a:lnTo>
                    <a:pt x="25146" y="3280283"/>
                  </a:lnTo>
                  <a:lnTo>
                    <a:pt x="67818" y="3302762"/>
                  </a:lnTo>
                  <a:lnTo>
                    <a:pt x="105918" y="3305429"/>
                  </a:lnTo>
                  <a:lnTo>
                    <a:pt x="9792208" y="3305556"/>
                  </a:lnTo>
                  <a:lnTo>
                    <a:pt x="9839833" y="3304667"/>
                  </a:lnTo>
                  <a:lnTo>
                    <a:pt x="9885680" y="3291205"/>
                  </a:lnTo>
                  <a:lnTo>
                    <a:pt x="9918065" y="3250819"/>
                  </a:lnTo>
                  <a:lnTo>
                    <a:pt x="9924542" y="3199511"/>
                  </a:lnTo>
                  <a:lnTo>
                    <a:pt x="9924542" y="105918"/>
                  </a:lnTo>
                  <a:lnTo>
                    <a:pt x="9923780" y="84709"/>
                  </a:lnTo>
                  <a:lnTo>
                    <a:pt x="9910318" y="38735"/>
                  </a:lnTo>
                  <a:lnTo>
                    <a:pt x="9869932" y="6476"/>
                  </a:lnTo>
                  <a:lnTo>
                    <a:pt x="9818497" y="0"/>
                  </a:lnTo>
                  <a:close/>
                </a:path>
              </a:pathLst>
            </a:custGeom>
            <a:solidFill>
              <a:srgbClr val="F1F1F1"/>
            </a:solidFill>
          </p:spPr>
          <p:txBody>
            <a:bodyPr wrap="square" lIns="0" tIns="0" rIns="0" bIns="0" rtlCol="0"/>
            <a:lstStyle/>
            <a:p>
              <a:endParaRPr sz="1125"/>
            </a:p>
          </p:txBody>
        </p:sp>
        <p:sp>
          <p:nvSpPr>
            <p:cNvPr id="5" name="object 5"/>
            <p:cNvSpPr/>
            <p:nvPr/>
          </p:nvSpPr>
          <p:spPr>
            <a:xfrm>
              <a:off x="1547749" y="2415158"/>
              <a:ext cx="9915525" cy="3305810"/>
            </a:xfrm>
            <a:custGeom>
              <a:avLst/>
              <a:gdLst/>
              <a:ahLst/>
              <a:cxnLst/>
              <a:rect l="l" t="t" r="r" b="b"/>
              <a:pathLst>
                <a:path w="9915525" h="3305810">
                  <a:moveTo>
                    <a:pt x="132333" y="0"/>
                  </a:moveTo>
                  <a:lnTo>
                    <a:pt x="9782937" y="0"/>
                  </a:lnTo>
                  <a:lnTo>
                    <a:pt x="9809226" y="126"/>
                  </a:lnTo>
                  <a:lnTo>
                    <a:pt x="9847326" y="2794"/>
                  </a:lnTo>
                  <a:lnTo>
                    <a:pt x="9889998" y="25273"/>
                  </a:lnTo>
                  <a:lnTo>
                    <a:pt x="9912477" y="67945"/>
                  </a:lnTo>
                  <a:lnTo>
                    <a:pt x="9915271" y="132334"/>
                  </a:lnTo>
                  <a:lnTo>
                    <a:pt x="9915271" y="3173349"/>
                  </a:lnTo>
                  <a:lnTo>
                    <a:pt x="9914382" y="3220847"/>
                  </a:lnTo>
                  <a:lnTo>
                    <a:pt x="9900920" y="3266694"/>
                  </a:lnTo>
                  <a:lnTo>
                    <a:pt x="9860534" y="3299079"/>
                  </a:lnTo>
                  <a:lnTo>
                    <a:pt x="9809226" y="3305429"/>
                  </a:lnTo>
                  <a:lnTo>
                    <a:pt x="9782937" y="3305556"/>
                  </a:lnTo>
                  <a:lnTo>
                    <a:pt x="132333" y="3305556"/>
                  </a:lnTo>
                  <a:lnTo>
                    <a:pt x="84836" y="3304794"/>
                  </a:lnTo>
                  <a:lnTo>
                    <a:pt x="38862" y="3291332"/>
                  </a:lnTo>
                  <a:lnTo>
                    <a:pt x="6603" y="3250946"/>
                  </a:lnTo>
                  <a:lnTo>
                    <a:pt x="126" y="3199638"/>
                  </a:lnTo>
                  <a:lnTo>
                    <a:pt x="0" y="3173349"/>
                  </a:lnTo>
                  <a:lnTo>
                    <a:pt x="0" y="132334"/>
                  </a:lnTo>
                  <a:lnTo>
                    <a:pt x="888" y="84709"/>
                  </a:lnTo>
                  <a:lnTo>
                    <a:pt x="14350" y="38862"/>
                  </a:lnTo>
                  <a:lnTo>
                    <a:pt x="54737" y="6476"/>
                  </a:lnTo>
                  <a:lnTo>
                    <a:pt x="106044" y="126"/>
                  </a:lnTo>
                  <a:lnTo>
                    <a:pt x="132333" y="0"/>
                  </a:lnTo>
                  <a:close/>
                </a:path>
              </a:pathLst>
            </a:custGeom>
            <a:ln w="63500">
              <a:solidFill>
                <a:srgbClr val="6C6BE7"/>
              </a:solidFill>
            </a:ln>
          </p:spPr>
          <p:txBody>
            <a:bodyPr wrap="square" lIns="0" tIns="0" rIns="0" bIns="0" rtlCol="0"/>
            <a:lstStyle/>
            <a:p>
              <a:endParaRPr sz="1125"/>
            </a:p>
          </p:txBody>
        </p:sp>
      </p:grpSp>
      <p:sp>
        <p:nvSpPr>
          <p:cNvPr id="6" name="object 6"/>
          <p:cNvSpPr txBox="1"/>
          <p:nvPr/>
        </p:nvSpPr>
        <p:spPr>
          <a:xfrm>
            <a:off x="1344632" y="1895549"/>
            <a:ext cx="1170682"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The</a:t>
            </a:r>
            <a:r>
              <a:rPr sz="1512" spc="4" dirty="0">
                <a:latin typeface="Courier New"/>
                <a:cs typeface="Courier New"/>
              </a:rPr>
              <a:t> </a:t>
            </a:r>
            <a:r>
              <a:rPr sz="1512" dirty="0">
                <a:latin typeface="Courier New"/>
                <a:cs typeface="Courier New"/>
              </a:rPr>
              <a:t>sky</a:t>
            </a:r>
            <a:r>
              <a:rPr sz="1512" spc="-4" dirty="0">
                <a:latin typeface="Courier New"/>
                <a:cs typeface="Courier New"/>
              </a:rPr>
              <a:t> </a:t>
            </a:r>
            <a:r>
              <a:rPr sz="1512" spc="-18" dirty="0">
                <a:latin typeface="Courier New"/>
                <a:cs typeface="Courier New"/>
              </a:rPr>
              <a:t>is</a:t>
            </a:r>
            <a:endParaRPr sz="1512">
              <a:latin typeface="Courier New"/>
              <a:cs typeface="Courier New"/>
            </a:endParaRPr>
          </a:p>
        </p:txBody>
      </p:sp>
      <p:sp>
        <p:nvSpPr>
          <p:cNvPr id="7" name="object 7"/>
          <p:cNvSpPr txBox="1"/>
          <p:nvPr/>
        </p:nvSpPr>
        <p:spPr>
          <a:xfrm>
            <a:off x="1352848" y="2344614"/>
            <a:ext cx="589359" cy="212046"/>
          </a:xfrm>
          <a:prstGeom prst="rect">
            <a:avLst/>
          </a:prstGeom>
          <a:solidFill>
            <a:srgbClr val="9AE988"/>
          </a:solidFill>
        </p:spPr>
        <p:txBody>
          <a:bodyPr vert="horz" wrap="square" lIns="0" tIns="0" rIns="0" bIns="0" rtlCol="0">
            <a:spAutoFit/>
          </a:bodyPr>
          <a:lstStyle/>
          <a:p>
            <a:pPr marL="2679">
              <a:lnSpc>
                <a:spcPts val="1561"/>
              </a:lnSpc>
            </a:pPr>
            <a:r>
              <a:rPr sz="1512" spc="-14" dirty="0">
                <a:latin typeface="Courier New"/>
                <a:cs typeface="Courier New"/>
              </a:rPr>
              <a:t>blue</a:t>
            </a:r>
            <a:endParaRPr sz="1512">
              <a:latin typeface="Courier New"/>
              <a:cs typeface="Courier New"/>
            </a:endParaRPr>
          </a:p>
        </p:txBody>
      </p:sp>
      <p:sp>
        <p:nvSpPr>
          <p:cNvPr id="8" name="object 8"/>
          <p:cNvSpPr txBox="1"/>
          <p:nvPr/>
        </p:nvSpPr>
        <p:spPr>
          <a:xfrm>
            <a:off x="1352848" y="2746772"/>
            <a:ext cx="6309717" cy="212046"/>
          </a:xfrm>
          <a:prstGeom prst="rect">
            <a:avLst/>
          </a:prstGeom>
          <a:solidFill>
            <a:srgbClr val="9AE988"/>
          </a:solidFill>
        </p:spPr>
        <p:txBody>
          <a:bodyPr vert="horz" wrap="square" lIns="0" tIns="0" rIns="0" bIns="0" rtlCol="0">
            <a:spAutoFit/>
          </a:bodyPr>
          <a:lstStyle/>
          <a:p>
            <a:pPr marL="2679">
              <a:lnSpc>
                <a:spcPts val="1561"/>
              </a:lnSpc>
            </a:pPr>
            <a:r>
              <a:rPr sz="1512" dirty="0">
                <a:latin typeface="Courier New"/>
                <a:cs typeface="Courier New"/>
              </a:rPr>
              <a:t>The sky</a:t>
            </a:r>
            <a:r>
              <a:rPr sz="1512" spc="-4" dirty="0">
                <a:latin typeface="Courier New"/>
                <a:cs typeface="Courier New"/>
              </a:rPr>
              <a:t> </a:t>
            </a:r>
            <a:r>
              <a:rPr sz="1512" dirty="0">
                <a:latin typeface="Courier New"/>
                <a:cs typeface="Courier New"/>
              </a:rPr>
              <a:t>is</a:t>
            </a:r>
            <a:r>
              <a:rPr sz="1512" spc="4" dirty="0">
                <a:latin typeface="Courier New"/>
                <a:cs typeface="Courier New"/>
              </a:rPr>
              <a:t> </a:t>
            </a:r>
            <a:r>
              <a:rPr sz="1512" dirty="0">
                <a:latin typeface="Courier New"/>
                <a:cs typeface="Courier New"/>
              </a:rPr>
              <a:t>a</a:t>
            </a:r>
            <a:r>
              <a:rPr sz="1512" spc="-4" dirty="0">
                <a:latin typeface="Courier New"/>
                <a:cs typeface="Courier New"/>
              </a:rPr>
              <a:t> </a:t>
            </a:r>
            <a:r>
              <a:rPr sz="1512" dirty="0">
                <a:latin typeface="Courier New"/>
                <a:cs typeface="Courier New"/>
              </a:rPr>
              <a:t>beautiful</a:t>
            </a:r>
            <a:r>
              <a:rPr sz="1512" spc="4" dirty="0">
                <a:latin typeface="Courier New"/>
                <a:cs typeface="Courier New"/>
              </a:rPr>
              <a:t> </a:t>
            </a:r>
            <a:r>
              <a:rPr sz="1512" dirty="0">
                <a:latin typeface="Courier New"/>
                <a:cs typeface="Courier New"/>
              </a:rPr>
              <a:t>blue color</a:t>
            </a:r>
            <a:r>
              <a:rPr sz="1512" spc="4" dirty="0">
                <a:latin typeface="Courier New"/>
                <a:cs typeface="Courier New"/>
              </a:rPr>
              <a:t> </a:t>
            </a:r>
            <a:r>
              <a:rPr sz="1512" dirty="0">
                <a:latin typeface="Courier New"/>
                <a:cs typeface="Courier New"/>
              </a:rPr>
              <a:t>during</a:t>
            </a:r>
            <a:r>
              <a:rPr sz="1512" spc="53"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day.</a:t>
            </a:r>
            <a:r>
              <a:rPr sz="1512" spc="4" dirty="0">
                <a:latin typeface="Courier New"/>
                <a:cs typeface="Courier New"/>
              </a:rPr>
              <a:t> </a:t>
            </a:r>
            <a:r>
              <a:rPr sz="1512" spc="-18" dirty="0">
                <a:latin typeface="Courier New"/>
                <a:cs typeface="Courier New"/>
              </a:rPr>
              <a:t>The</a:t>
            </a:r>
            <a:endParaRPr sz="1512">
              <a:latin typeface="Courier New"/>
              <a:cs typeface="Courier New"/>
            </a:endParaRPr>
          </a:p>
        </p:txBody>
      </p:sp>
      <p:sp>
        <p:nvSpPr>
          <p:cNvPr id="9" name="object 9"/>
          <p:cNvSpPr txBox="1"/>
          <p:nvPr/>
        </p:nvSpPr>
        <p:spPr>
          <a:xfrm>
            <a:off x="1352848" y="2970907"/>
            <a:ext cx="6192738" cy="192810"/>
          </a:xfrm>
          <a:prstGeom prst="rect">
            <a:avLst/>
          </a:prstGeom>
          <a:solidFill>
            <a:srgbClr val="9AE988"/>
          </a:solidFill>
        </p:spPr>
        <p:txBody>
          <a:bodyPr vert="horz" wrap="square" lIns="0" tIns="0" rIns="0" bIns="0" rtlCol="0">
            <a:spAutoFit/>
          </a:bodyPr>
          <a:lstStyle/>
          <a:p>
            <a:pPr marL="2679">
              <a:lnSpc>
                <a:spcPts val="1413"/>
              </a:lnSpc>
            </a:pPr>
            <a:r>
              <a:rPr sz="1512" dirty="0">
                <a:latin typeface="Courier New"/>
                <a:cs typeface="Courier New"/>
              </a:rPr>
              <a:t>blue of</a:t>
            </a:r>
            <a:r>
              <a:rPr sz="1512" spc="11"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sky</a:t>
            </a:r>
            <a:r>
              <a:rPr sz="1512" spc="4" dirty="0">
                <a:latin typeface="Courier New"/>
                <a:cs typeface="Courier New"/>
              </a:rPr>
              <a:t> </a:t>
            </a:r>
            <a:r>
              <a:rPr sz="1512" dirty="0">
                <a:latin typeface="Courier New"/>
                <a:cs typeface="Courier New"/>
              </a:rPr>
              <a:t>is</a:t>
            </a:r>
            <a:r>
              <a:rPr sz="1512" spc="11" dirty="0">
                <a:latin typeface="Courier New"/>
                <a:cs typeface="Courier New"/>
              </a:rPr>
              <a:t> </a:t>
            </a:r>
            <a:r>
              <a:rPr sz="1512" dirty="0">
                <a:latin typeface="Courier New"/>
                <a:cs typeface="Courier New"/>
              </a:rPr>
              <a:t>created</a:t>
            </a:r>
            <a:r>
              <a:rPr sz="1512" spc="7" dirty="0">
                <a:latin typeface="Courier New"/>
                <a:cs typeface="Courier New"/>
              </a:rPr>
              <a:t> </a:t>
            </a:r>
            <a:r>
              <a:rPr sz="1512" dirty="0">
                <a:latin typeface="Courier New"/>
                <a:cs typeface="Courier New"/>
              </a:rPr>
              <a:t>by</a:t>
            </a:r>
            <a:r>
              <a:rPr sz="1512" spc="4"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Earth’s</a:t>
            </a:r>
            <a:r>
              <a:rPr sz="1512" spc="7" dirty="0">
                <a:latin typeface="Courier New"/>
                <a:cs typeface="Courier New"/>
              </a:rPr>
              <a:t> </a:t>
            </a:r>
            <a:r>
              <a:rPr sz="1512" spc="-7" dirty="0">
                <a:latin typeface="Courier New"/>
                <a:cs typeface="Courier New"/>
              </a:rPr>
              <a:t>atmosphere</a:t>
            </a:r>
            <a:endParaRPr sz="1512">
              <a:latin typeface="Courier New"/>
              <a:cs typeface="Courier New"/>
            </a:endParaRPr>
          </a:p>
        </p:txBody>
      </p:sp>
      <p:sp>
        <p:nvSpPr>
          <p:cNvPr id="10" name="object 10"/>
          <p:cNvSpPr txBox="1"/>
          <p:nvPr/>
        </p:nvSpPr>
        <p:spPr>
          <a:xfrm>
            <a:off x="1352848" y="3150393"/>
            <a:ext cx="6543229" cy="212046"/>
          </a:xfrm>
          <a:prstGeom prst="rect">
            <a:avLst/>
          </a:prstGeom>
          <a:solidFill>
            <a:srgbClr val="9AE988"/>
          </a:solidFill>
        </p:spPr>
        <p:txBody>
          <a:bodyPr vert="horz" wrap="square" lIns="0" tIns="0" rIns="0" bIns="0" rtlCol="0">
            <a:spAutoFit/>
          </a:bodyPr>
          <a:lstStyle/>
          <a:p>
            <a:pPr marL="2679">
              <a:lnSpc>
                <a:spcPts val="1617"/>
              </a:lnSpc>
            </a:pPr>
            <a:r>
              <a:rPr sz="1512" dirty="0">
                <a:latin typeface="Courier New"/>
                <a:cs typeface="Courier New"/>
              </a:rPr>
              <a:t>scattering</a:t>
            </a:r>
            <a:r>
              <a:rPr sz="1512" spc="14"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sun’s</a:t>
            </a:r>
            <a:r>
              <a:rPr sz="1512" spc="7" dirty="0">
                <a:latin typeface="Courier New"/>
                <a:cs typeface="Courier New"/>
              </a:rPr>
              <a:t> </a:t>
            </a:r>
            <a:r>
              <a:rPr sz="1512" dirty="0">
                <a:latin typeface="Courier New"/>
                <a:cs typeface="Courier New"/>
              </a:rPr>
              <a:t>light.</a:t>
            </a:r>
            <a:r>
              <a:rPr sz="1512" spc="7"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blue</a:t>
            </a:r>
            <a:r>
              <a:rPr sz="1512" spc="4" dirty="0">
                <a:latin typeface="Courier New"/>
                <a:cs typeface="Courier New"/>
              </a:rPr>
              <a:t> </a:t>
            </a:r>
            <a:r>
              <a:rPr sz="1512" dirty="0">
                <a:latin typeface="Courier New"/>
                <a:cs typeface="Courier New"/>
              </a:rPr>
              <a:t>is</a:t>
            </a:r>
            <a:r>
              <a:rPr sz="1512" spc="7" dirty="0">
                <a:latin typeface="Courier New"/>
                <a:cs typeface="Courier New"/>
              </a:rPr>
              <a:t> </a:t>
            </a:r>
            <a:r>
              <a:rPr sz="1512" dirty="0">
                <a:latin typeface="Courier New"/>
                <a:cs typeface="Courier New"/>
              </a:rPr>
              <a:t>a</a:t>
            </a:r>
            <a:r>
              <a:rPr sz="1512" spc="7" dirty="0">
                <a:latin typeface="Courier New"/>
                <a:cs typeface="Courier New"/>
              </a:rPr>
              <a:t> </a:t>
            </a:r>
            <a:r>
              <a:rPr sz="1512" dirty="0">
                <a:latin typeface="Courier New"/>
                <a:cs typeface="Courier New"/>
              </a:rPr>
              <a:t>result</a:t>
            </a:r>
            <a:r>
              <a:rPr sz="1512" spc="7" dirty="0">
                <a:latin typeface="Courier New"/>
                <a:cs typeface="Courier New"/>
              </a:rPr>
              <a:t> </a:t>
            </a:r>
            <a:r>
              <a:rPr sz="1512" dirty="0">
                <a:latin typeface="Courier New"/>
                <a:cs typeface="Courier New"/>
              </a:rPr>
              <a:t>of</a:t>
            </a:r>
            <a:r>
              <a:rPr sz="1512" spc="7" dirty="0">
                <a:latin typeface="Courier New"/>
                <a:cs typeface="Courier New"/>
              </a:rPr>
              <a:t> </a:t>
            </a:r>
            <a:r>
              <a:rPr sz="1512" spc="-18" dirty="0">
                <a:latin typeface="Courier New"/>
                <a:cs typeface="Courier New"/>
              </a:rPr>
              <a:t>the</a:t>
            </a:r>
            <a:endParaRPr sz="1512">
              <a:latin typeface="Courier New"/>
              <a:cs typeface="Courier New"/>
            </a:endParaRPr>
          </a:p>
        </p:txBody>
      </p:sp>
      <p:sp>
        <p:nvSpPr>
          <p:cNvPr id="11" name="object 11"/>
          <p:cNvSpPr txBox="1"/>
          <p:nvPr/>
        </p:nvSpPr>
        <p:spPr>
          <a:xfrm>
            <a:off x="1352848" y="3375422"/>
            <a:ext cx="6426696" cy="192810"/>
          </a:xfrm>
          <a:prstGeom prst="rect">
            <a:avLst/>
          </a:prstGeom>
          <a:solidFill>
            <a:srgbClr val="9AE988"/>
          </a:solidFill>
        </p:spPr>
        <p:txBody>
          <a:bodyPr vert="horz" wrap="square" lIns="0" tIns="0" rIns="0" bIns="0" rtlCol="0">
            <a:spAutoFit/>
          </a:bodyPr>
          <a:lstStyle/>
          <a:p>
            <a:pPr marL="2679">
              <a:lnSpc>
                <a:spcPts val="1431"/>
              </a:lnSpc>
            </a:pPr>
            <a:r>
              <a:rPr sz="1512" dirty="0">
                <a:latin typeface="Courier New"/>
                <a:cs typeface="Courier New"/>
              </a:rPr>
              <a:t>air</a:t>
            </a:r>
            <a:r>
              <a:rPr sz="1512" spc="-7" dirty="0">
                <a:latin typeface="Courier New"/>
                <a:cs typeface="Courier New"/>
              </a:rPr>
              <a:t> </a:t>
            </a:r>
            <a:r>
              <a:rPr sz="1512" dirty="0">
                <a:latin typeface="Courier New"/>
                <a:cs typeface="Courier New"/>
              </a:rPr>
              <a:t>molecules</a:t>
            </a:r>
            <a:r>
              <a:rPr sz="1512" spc="-18" dirty="0">
                <a:latin typeface="Courier New"/>
                <a:cs typeface="Courier New"/>
              </a:rPr>
              <a:t> </a:t>
            </a:r>
            <a:r>
              <a:rPr sz="1512" dirty="0">
                <a:latin typeface="Courier New"/>
                <a:cs typeface="Courier New"/>
              </a:rPr>
              <a:t>in</a:t>
            </a:r>
            <a:r>
              <a:rPr sz="1512" spc="42" dirty="0">
                <a:latin typeface="Courier New"/>
                <a:cs typeface="Courier New"/>
              </a:rPr>
              <a:t> </a:t>
            </a:r>
            <a:r>
              <a:rPr sz="1512" dirty="0">
                <a:latin typeface="Courier New"/>
                <a:cs typeface="Courier New"/>
              </a:rPr>
              <a:t>the</a:t>
            </a:r>
            <a:r>
              <a:rPr sz="1512" spc="-11" dirty="0">
                <a:latin typeface="Courier New"/>
                <a:cs typeface="Courier New"/>
              </a:rPr>
              <a:t> </a:t>
            </a:r>
            <a:r>
              <a:rPr sz="1512" dirty="0">
                <a:latin typeface="Courier New"/>
                <a:cs typeface="Courier New"/>
              </a:rPr>
              <a:t>atmosphere</a:t>
            </a:r>
            <a:r>
              <a:rPr sz="1512" spc="-4" dirty="0">
                <a:latin typeface="Courier New"/>
                <a:cs typeface="Courier New"/>
              </a:rPr>
              <a:t> </a:t>
            </a:r>
            <a:r>
              <a:rPr sz="1512" dirty="0">
                <a:latin typeface="Courier New"/>
                <a:cs typeface="Courier New"/>
              </a:rPr>
              <a:t>reflecting</a:t>
            </a:r>
            <a:r>
              <a:rPr sz="1512" spc="46" dirty="0">
                <a:latin typeface="Courier New"/>
                <a:cs typeface="Courier New"/>
              </a:rPr>
              <a:t> </a:t>
            </a:r>
            <a:r>
              <a:rPr sz="1512" dirty="0">
                <a:latin typeface="Courier New"/>
                <a:cs typeface="Courier New"/>
              </a:rPr>
              <a:t>the</a:t>
            </a:r>
            <a:r>
              <a:rPr sz="1512" spc="-11" dirty="0">
                <a:latin typeface="Courier New"/>
                <a:cs typeface="Courier New"/>
              </a:rPr>
              <a:t> </a:t>
            </a:r>
            <a:r>
              <a:rPr sz="1512" spc="-7" dirty="0">
                <a:latin typeface="Courier New"/>
                <a:cs typeface="Courier New"/>
              </a:rPr>
              <a:t>shorter</a:t>
            </a:r>
            <a:endParaRPr sz="1512">
              <a:latin typeface="Courier New"/>
              <a:cs typeface="Courier New"/>
            </a:endParaRPr>
          </a:p>
        </p:txBody>
      </p:sp>
      <p:sp>
        <p:nvSpPr>
          <p:cNvPr id="12" name="object 12"/>
          <p:cNvSpPr txBox="1"/>
          <p:nvPr/>
        </p:nvSpPr>
        <p:spPr>
          <a:xfrm>
            <a:off x="1352848" y="3583885"/>
            <a:ext cx="4909096" cy="192810"/>
          </a:xfrm>
          <a:prstGeom prst="rect">
            <a:avLst/>
          </a:prstGeom>
          <a:solidFill>
            <a:srgbClr val="9AE988"/>
          </a:solidFill>
        </p:spPr>
        <p:txBody>
          <a:bodyPr vert="horz" wrap="square" lIns="0" tIns="0" rIns="0" bIns="0" rtlCol="0">
            <a:spAutoFit/>
          </a:bodyPr>
          <a:lstStyle/>
          <a:p>
            <a:pPr marL="2679">
              <a:lnSpc>
                <a:spcPts val="1375"/>
              </a:lnSpc>
            </a:pPr>
            <a:r>
              <a:rPr sz="1512" dirty="0">
                <a:latin typeface="Courier New"/>
                <a:cs typeface="Courier New"/>
              </a:rPr>
              <a:t>wavelength</a:t>
            </a:r>
            <a:r>
              <a:rPr sz="1512" spc="14" dirty="0">
                <a:latin typeface="Courier New"/>
                <a:cs typeface="Courier New"/>
              </a:rPr>
              <a:t> </a:t>
            </a:r>
            <a:r>
              <a:rPr sz="1512" dirty="0">
                <a:latin typeface="Courier New"/>
                <a:cs typeface="Courier New"/>
              </a:rPr>
              <a:t>of</a:t>
            </a:r>
            <a:r>
              <a:rPr sz="1512" spc="4" dirty="0">
                <a:latin typeface="Courier New"/>
                <a:cs typeface="Courier New"/>
              </a:rPr>
              <a:t> </a:t>
            </a:r>
            <a:r>
              <a:rPr sz="1512" dirty="0">
                <a:latin typeface="Courier New"/>
                <a:cs typeface="Courier New"/>
              </a:rPr>
              <a:t>blue</a:t>
            </a:r>
            <a:r>
              <a:rPr sz="1512" spc="4" dirty="0">
                <a:latin typeface="Courier New"/>
                <a:cs typeface="Courier New"/>
              </a:rPr>
              <a:t> </a:t>
            </a:r>
            <a:r>
              <a:rPr sz="1512" dirty="0">
                <a:latin typeface="Courier New"/>
                <a:cs typeface="Courier New"/>
              </a:rPr>
              <a:t>light</a:t>
            </a:r>
            <a:r>
              <a:rPr sz="1512" spc="4" dirty="0">
                <a:latin typeface="Courier New"/>
                <a:cs typeface="Courier New"/>
              </a:rPr>
              <a:t> </a:t>
            </a:r>
            <a:r>
              <a:rPr sz="1512" dirty="0">
                <a:latin typeface="Courier New"/>
                <a:cs typeface="Courier New"/>
              </a:rPr>
              <a:t>back</a:t>
            </a:r>
            <a:r>
              <a:rPr sz="1512" spc="4" dirty="0">
                <a:latin typeface="Courier New"/>
                <a:cs typeface="Courier New"/>
              </a:rPr>
              <a:t> </a:t>
            </a:r>
            <a:r>
              <a:rPr sz="1512" dirty="0">
                <a:latin typeface="Courier New"/>
                <a:cs typeface="Courier New"/>
              </a:rPr>
              <a:t>to</a:t>
            </a:r>
            <a:r>
              <a:rPr sz="1512" spc="4" dirty="0">
                <a:latin typeface="Courier New"/>
                <a:cs typeface="Courier New"/>
              </a:rPr>
              <a:t> </a:t>
            </a:r>
            <a:r>
              <a:rPr sz="1512" dirty="0">
                <a:latin typeface="Courier New"/>
                <a:cs typeface="Courier New"/>
              </a:rPr>
              <a:t>our </a:t>
            </a:r>
            <a:r>
              <a:rPr sz="1512" spc="-7" dirty="0">
                <a:latin typeface="Courier New"/>
                <a:cs typeface="Courier New"/>
              </a:rPr>
              <a:t>eyes.</a:t>
            </a:r>
            <a:endParaRPr sz="1512">
              <a:latin typeface="Courier New"/>
              <a:cs typeface="Courier New"/>
            </a:endParaRPr>
          </a:p>
        </p:txBody>
      </p:sp>
      <p:sp>
        <p:nvSpPr>
          <p:cNvPr id="14" name="object 14"/>
          <p:cNvSpPr txBox="1"/>
          <p:nvPr/>
        </p:nvSpPr>
        <p:spPr>
          <a:xfrm>
            <a:off x="1516261" y="1099869"/>
            <a:ext cx="673298" cy="179009"/>
          </a:xfrm>
          <a:prstGeom prst="rect">
            <a:avLst/>
          </a:prstGeom>
        </p:spPr>
        <p:txBody>
          <a:bodyPr vert="horz" wrap="square" lIns="0" tIns="11162" rIns="0" bIns="0" rtlCol="0">
            <a:spAutoFit/>
          </a:bodyPr>
          <a:lstStyle/>
          <a:p>
            <a:pPr marL="8929">
              <a:spcBef>
                <a:spcPts val="88"/>
              </a:spcBef>
            </a:pPr>
            <a:r>
              <a:rPr sz="1090" spc="-7" dirty="0">
                <a:solidFill>
                  <a:srgbClr val="5E5E5E"/>
                </a:solidFill>
                <a:latin typeface="Arial"/>
                <a:cs typeface="Arial"/>
              </a:rPr>
              <a:t>Instruction</a:t>
            </a:r>
            <a:endParaRPr sz="1090">
              <a:latin typeface="Arial"/>
              <a:cs typeface="Arial"/>
            </a:endParaRPr>
          </a:p>
        </p:txBody>
      </p:sp>
      <p:grpSp>
        <p:nvGrpSpPr>
          <p:cNvPr id="15" name="object 15"/>
          <p:cNvGrpSpPr/>
          <p:nvPr/>
        </p:nvGrpSpPr>
        <p:grpSpPr>
          <a:xfrm>
            <a:off x="880690" y="1336417"/>
            <a:ext cx="1028254" cy="1999804"/>
            <a:chOff x="1252537" y="1900682"/>
            <a:chExt cx="1462405" cy="2844165"/>
          </a:xfrm>
        </p:grpSpPr>
        <p:sp>
          <p:nvSpPr>
            <p:cNvPr id="16" name="object 16"/>
            <p:cNvSpPr/>
            <p:nvPr/>
          </p:nvSpPr>
          <p:spPr>
            <a:xfrm>
              <a:off x="2652649" y="1900682"/>
              <a:ext cx="0" cy="647700"/>
            </a:xfrm>
            <a:custGeom>
              <a:avLst/>
              <a:gdLst/>
              <a:ahLst/>
              <a:cxnLst/>
              <a:rect l="l" t="t" r="r" b="b"/>
              <a:pathLst>
                <a:path h="647700">
                  <a:moveTo>
                    <a:pt x="0" y="0"/>
                  </a:moveTo>
                  <a:lnTo>
                    <a:pt x="0" y="635126"/>
                  </a:lnTo>
                  <a:lnTo>
                    <a:pt x="0" y="647700"/>
                  </a:lnTo>
                </a:path>
              </a:pathLst>
            </a:custGeom>
            <a:ln w="25400">
              <a:solidFill>
                <a:srgbClr val="350E0D"/>
              </a:solidFill>
              <a:prstDash val="sysDot"/>
            </a:ln>
          </p:spPr>
          <p:txBody>
            <a:bodyPr wrap="square" lIns="0" tIns="0" rIns="0" bIns="0" rtlCol="0"/>
            <a:lstStyle/>
            <a:p>
              <a:endParaRPr sz="1125"/>
            </a:p>
          </p:txBody>
        </p:sp>
        <p:sp>
          <p:nvSpPr>
            <p:cNvPr id="17" name="object 17"/>
            <p:cNvSpPr/>
            <p:nvPr/>
          </p:nvSpPr>
          <p:spPr>
            <a:xfrm>
              <a:off x="2590800" y="2534285"/>
              <a:ext cx="123825" cy="123825"/>
            </a:xfrm>
            <a:custGeom>
              <a:avLst/>
              <a:gdLst/>
              <a:ahLst/>
              <a:cxnLst/>
              <a:rect l="l" t="t" r="r" b="b"/>
              <a:pathLst>
                <a:path w="123825" h="123825">
                  <a:moveTo>
                    <a:pt x="123825" y="0"/>
                  </a:moveTo>
                  <a:lnTo>
                    <a:pt x="0" y="0"/>
                  </a:lnTo>
                  <a:lnTo>
                    <a:pt x="61975" y="123825"/>
                  </a:lnTo>
                  <a:lnTo>
                    <a:pt x="123825" y="0"/>
                  </a:lnTo>
                  <a:close/>
                </a:path>
              </a:pathLst>
            </a:custGeom>
            <a:solidFill>
              <a:srgbClr val="350E0D"/>
            </a:solidFill>
          </p:spPr>
          <p:txBody>
            <a:bodyPr wrap="square" lIns="0" tIns="0" rIns="0" bIns="0" rtlCol="0"/>
            <a:lstStyle/>
            <a:p>
              <a:endParaRPr sz="1125"/>
            </a:p>
          </p:txBody>
        </p:sp>
        <p:sp>
          <p:nvSpPr>
            <p:cNvPr id="18" name="object 18"/>
            <p:cNvSpPr/>
            <p:nvPr/>
          </p:nvSpPr>
          <p:spPr>
            <a:xfrm>
              <a:off x="1252537" y="4682744"/>
              <a:ext cx="485775" cy="0"/>
            </a:xfrm>
            <a:custGeom>
              <a:avLst/>
              <a:gdLst/>
              <a:ahLst/>
              <a:cxnLst/>
              <a:rect l="l" t="t" r="r" b="b"/>
              <a:pathLst>
                <a:path w="485775">
                  <a:moveTo>
                    <a:pt x="0" y="0"/>
                  </a:moveTo>
                  <a:lnTo>
                    <a:pt x="472884" y="0"/>
                  </a:lnTo>
                  <a:lnTo>
                    <a:pt x="485711" y="0"/>
                  </a:lnTo>
                </a:path>
              </a:pathLst>
            </a:custGeom>
            <a:ln w="25400">
              <a:solidFill>
                <a:srgbClr val="350E0D"/>
              </a:solidFill>
              <a:prstDash val="sysDot"/>
            </a:ln>
          </p:spPr>
          <p:txBody>
            <a:bodyPr wrap="square" lIns="0" tIns="0" rIns="0" bIns="0" rtlCol="0"/>
            <a:lstStyle/>
            <a:p>
              <a:endParaRPr sz="1125"/>
            </a:p>
          </p:txBody>
        </p:sp>
        <p:sp>
          <p:nvSpPr>
            <p:cNvPr id="19" name="object 19"/>
            <p:cNvSpPr/>
            <p:nvPr/>
          </p:nvSpPr>
          <p:spPr>
            <a:xfrm>
              <a:off x="1714500" y="4620767"/>
              <a:ext cx="123825" cy="123825"/>
            </a:xfrm>
            <a:custGeom>
              <a:avLst/>
              <a:gdLst/>
              <a:ahLst/>
              <a:cxnLst/>
              <a:rect l="l" t="t" r="r" b="b"/>
              <a:pathLst>
                <a:path w="123825" h="123825">
                  <a:moveTo>
                    <a:pt x="0" y="0"/>
                  </a:moveTo>
                  <a:lnTo>
                    <a:pt x="0" y="123825"/>
                  </a:lnTo>
                  <a:lnTo>
                    <a:pt x="123825" y="61849"/>
                  </a:lnTo>
                  <a:lnTo>
                    <a:pt x="0" y="0"/>
                  </a:lnTo>
                  <a:close/>
                </a:path>
              </a:pathLst>
            </a:custGeom>
            <a:solidFill>
              <a:srgbClr val="350E0D"/>
            </a:solidFill>
          </p:spPr>
          <p:txBody>
            <a:bodyPr wrap="square" lIns="0" tIns="0" rIns="0" bIns="0" rtlCol="0"/>
            <a:lstStyle/>
            <a:p>
              <a:endParaRPr sz="1125"/>
            </a:p>
          </p:txBody>
        </p:sp>
      </p:grpSp>
      <p:sp>
        <p:nvSpPr>
          <p:cNvPr id="20" name="object 20"/>
          <p:cNvSpPr txBox="1"/>
          <p:nvPr/>
        </p:nvSpPr>
        <p:spPr>
          <a:xfrm>
            <a:off x="662309" y="2976660"/>
            <a:ext cx="166712" cy="652314"/>
          </a:xfrm>
          <a:prstGeom prst="rect">
            <a:avLst/>
          </a:prstGeom>
        </p:spPr>
        <p:txBody>
          <a:bodyPr vert="vert270" wrap="square" lIns="0" tIns="0" rIns="0" bIns="0" rtlCol="0">
            <a:spAutoFit/>
          </a:bodyPr>
          <a:lstStyle/>
          <a:p>
            <a:pPr marL="8929">
              <a:lnSpc>
                <a:spcPts val="1293"/>
              </a:lnSpc>
            </a:pPr>
            <a:r>
              <a:rPr sz="1090" spc="-7" dirty="0">
                <a:solidFill>
                  <a:srgbClr val="5E5E5E"/>
                </a:solidFill>
                <a:latin typeface="Arial"/>
                <a:cs typeface="Arial"/>
              </a:rPr>
              <a:t>Response</a:t>
            </a:r>
            <a:endParaRPr sz="1090">
              <a:latin typeface="Arial"/>
              <a:cs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9" y="250526"/>
            <a:ext cx="5786438" cy="688831"/>
          </a:xfrm>
          <a:prstGeom prst="rect">
            <a:avLst/>
          </a:prstGeom>
        </p:spPr>
        <p:txBody>
          <a:bodyPr vert="horz" wrap="square" lIns="0" tIns="11609" rIns="0" bIns="0" numCol="1" rtlCol="0" anchor="ctr" anchorCtr="0" compatLnSpc="1">
            <a:prstTxWarp prst="textNoShape">
              <a:avLst/>
            </a:prstTxWarp>
            <a:spAutoFit/>
          </a:bodyPr>
          <a:lstStyle/>
          <a:p>
            <a:pPr marL="8929">
              <a:spcBef>
                <a:spcPts val="91"/>
              </a:spcBef>
            </a:pPr>
            <a:r>
              <a:rPr spc="-49" dirty="0">
                <a:solidFill>
                  <a:srgbClr val="FF0000"/>
                </a:solidFill>
              </a:rPr>
              <a:t>First</a:t>
            </a:r>
            <a:r>
              <a:rPr spc="-197" dirty="0">
                <a:solidFill>
                  <a:srgbClr val="FF0000"/>
                </a:solidFill>
              </a:rPr>
              <a:t> </a:t>
            </a:r>
            <a:r>
              <a:rPr spc="-46" dirty="0">
                <a:solidFill>
                  <a:srgbClr val="FF0000"/>
                </a:solidFill>
              </a:rPr>
              <a:t>Basic</a:t>
            </a:r>
            <a:r>
              <a:rPr spc="-197" dirty="0">
                <a:solidFill>
                  <a:srgbClr val="FF0000"/>
                </a:solidFill>
              </a:rPr>
              <a:t> </a:t>
            </a:r>
            <a:r>
              <a:rPr spc="-21" dirty="0">
                <a:solidFill>
                  <a:srgbClr val="FF0000"/>
                </a:solidFill>
              </a:rPr>
              <a:t>Prompt</a:t>
            </a:r>
          </a:p>
        </p:txBody>
      </p:sp>
      <p:grpSp>
        <p:nvGrpSpPr>
          <p:cNvPr id="3" name="object 3"/>
          <p:cNvGrpSpPr/>
          <p:nvPr/>
        </p:nvGrpSpPr>
        <p:grpSpPr>
          <a:xfrm>
            <a:off x="1065937" y="1675834"/>
            <a:ext cx="7016502" cy="2369046"/>
            <a:chOff x="1515999" y="2383408"/>
            <a:chExt cx="9979025" cy="3369310"/>
          </a:xfrm>
        </p:grpSpPr>
        <p:sp>
          <p:nvSpPr>
            <p:cNvPr id="4" name="object 4"/>
            <p:cNvSpPr/>
            <p:nvPr/>
          </p:nvSpPr>
          <p:spPr>
            <a:xfrm>
              <a:off x="1543050" y="2410459"/>
              <a:ext cx="9925050" cy="3305810"/>
            </a:xfrm>
            <a:custGeom>
              <a:avLst/>
              <a:gdLst/>
              <a:ahLst/>
              <a:cxnLst/>
              <a:rect l="l" t="t" r="r" b="b"/>
              <a:pathLst>
                <a:path w="9925050" h="3305810">
                  <a:moveTo>
                    <a:pt x="9818497" y="0"/>
                  </a:moveTo>
                  <a:lnTo>
                    <a:pt x="9792208" y="0"/>
                  </a:lnTo>
                  <a:lnTo>
                    <a:pt x="105918" y="0"/>
                  </a:lnTo>
                  <a:lnTo>
                    <a:pt x="84708" y="762"/>
                  </a:lnTo>
                  <a:lnTo>
                    <a:pt x="14224" y="38735"/>
                  </a:lnTo>
                  <a:lnTo>
                    <a:pt x="762" y="84709"/>
                  </a:lnTo>
                  <a:lnTo>
                    <a:pt x="0" y="105918"/>
                  </a:lnTo>
                  <a:lnTo>
                    <a:pt x="0" y="3199511"/>
                  </a:lnTo>
                  <a:lnTo>
                    <a:pt x="2666" y="3237611"/>
                  </a:lnTo>
                  <a:lnTo>
                    <a:pt x="25146" y="3280283"/>
                  </a:lnTo>
                  <a:lnTo>
                    <a:pt x="67818" y="3302762"/>
                  </a:lnTo>
                  <a:lnTo>
                    <a:pt x="105918" y="3305429"/>
                  </a:lnTo>
                  <a:lnTo>
                    <a:pt x="9792208" y="3305556"/>
                  </a:lnTo>
                  <a:lnTo>
                    <a:pt x="9839833" y="3304667"/>
                  </a:lnTo>
                  <a:lnTo>
                    <a:pt x="9885680" y="3291205"/>
                  </a:lnTo>
                  <a:lnTo>
                    <a:pt x="9918065" y="3250819"/>
                  </a:lnTo>
                  <a:lnTo>
                    <a:pt x="9924542" y="3199511"/>
                  </a:lnTo>
                  <a:lnTo>
                    <a:pt x="9924542" y="105918"/>
                  </a:lnTo>
                  <a:lnTo>
                    <a:pt x="9923780" y="84709"/>
                  </a:lnTo>
                  <a:lnTo>
                    <a:pt x="9910318" y="38735"/>
                  </a:lnTo>
                  <a:lnTo>
                    <a:pt x="9869932" y="6476"/>
                  </a:lnTo>
                  <a:lnTo>
                    <a:pt x="9818497" y="0"/>
                  </a:lnTo>
                  <a:close/>
                </a:path>
              </a:pathLst>
            </a:custGeom>
            <a:solidFill>
              <a:srgbClr val="F1F1F1"/>
            </a:solidFill>
          </p:spPr>
          <p:txBody>
            <a:bodyPr wrap="square" lIns="0" tIns="0" rIns="0" bIns="0" rtlCol="0"/>
            <a:lstStyle/>
            <a:p>
              <a:endParaRPr sz="1125"/>
            </a:p>
          </p:txBody>
        </p:sp>
        <p:sp>
          <p:nvSpPr>
            <p:cNvPr id="5" name="object 5"/>
            <p:cNvSpPr/>
            <p:nvPr/>
          </p:nvSpPr>
          <p:spPr>
            <a:xfrm>
              <a:off x="1547749" y="2415158"/>
              <a:ext cx="9915525" cy="3305810"/>
            </a:xfrm>
            <a:custGeom>
              <a:avLst/>
              <a:gdLst/>
              <a:ahLst/>
              <a:cxnLst/>
              <a:rect l="l" t="t" r="r" b="b"/>
              <a:pathLst>
                <a:path w="9915525" h="3305810">
                  <a:moveTo>
                    <a:pt x="132333" y="0"/>
                  </a:moveTo>
                  <a:lnTo>
                    <a:pt x="9782937" y="0"/>
                  </a:lnTo>
                  <a:lnTo>
                    <a:pt x="9809226" y="126"/>
                  </a:lnTo>
                  <a:lnTo>
                    <a:pt x="9847326" y="2794"/>
                  </a:lnTo>
                  <a:lnTo>
                    <a:pt x="9889998" y="25273"/>
                  </a:lnTo>
                  <a:lnTo>
                    <a:pt x="9912477" y="67945"/>
                  </a:lnTo>
                  <a:lnTo>
                    <a:pt x="9915271" y="132334"/>
                  </a:lnTo>
                  <a:lnTo>
                    <a:pt x="9915271" y="3173349"/>
                  </a:lnTo>
                  <a:lnTo>
                    <a:pt x="9914382" y="3220847"/>
                  </a:lnTo>
                  <a:lnTo>
                    <a:pt x="9900920" y="3266694"/>
                  </a:lnTo>
                  <a:lnTo>
                    <a:pt x="9860534" y="3299079"/>
                  </a:lnTo>
                  <a:lnTo>
                    <a:pt x="9809226" y="3305429"/>
                  </a:lnTo>
                  <a:lnTo>
                    <a:pt x="9782937" y="3305556"/>
                  </a:lnTo>
                  <a:lnTo>
                    <a:pt x="132333" y="3305556"/>
                  </a:lnTo>
                  <a:lnTo>
                    <a:pt x="84836" y="3304794"/>
                  </a:lnTo>
                  <a:lnTo>
                    <a:pt x="38862" y="3291332"/>
                  </a:lnTo>
                  <a:lnTo>
                    <a:pt x="6603" y="3250946"/>
                  </a:lnTo>
                  <a:lnTo>
                    <a:pt x="126" y="3199638"/>
                  </a:lnTo>
                  <a:lnTo>
                    <a:pt x="0" y="3173349"/>
                  </a:lnTo>
                  <a:lnTo>
                    <a:pt x="0" y="132334"/>
                  </a:lnTo>
                  <a:lnTo>
                    <a:pt x="888" y="84709"/>
                  </a:lnTo>
                  <a:lnTo>
                    <a:pt x="14350" y="38862"/>
                  </a:lnTo>
                  <a:lnTo>
                    <a:pt x="54737" y="6476"/>
                  </a:lnTo>
                  <a:lnTo>
                    <a:pt x="106044" y="126"/>
                  </a:lnTo>
                  <a:lnTo>
                    <a:pt x="132333" y="0"/>
                  </a:lnTo>
                  <a:close/>
                </a:path>
              </a:pathLst>
            </a:custGeom>
            <a:ln w="63500">
              <a:solidFill>
                <a:srgbClr val="6C6BE7"/>
              </a:solidFill>
            </a:ln>
          </p:spPr>
          <p:txBody>
            <a:bodyPr wrap="square" lIns="0" tIns="0" rIns="0" bIns="0" rtlCol="0"/>
            <a:lstStyle/>
            <a:p>
              <a:endParaRPr sz="1125"/>
            </a:p>
          </p:txBody>
        </p:sp>
      </p:grpSp>
      <p:sp>
        <p:nvSpPr>
          <p:cNvPr id="6" name="object 6"/>
          <p:cNvSpPr txBox="1"/>
          <p:nvPr/>
        </p:nvSpPr>
        <p:spPr>
          <a:xfrm>
            <a:off x="1344632" y="1895549"/>
            <a:ext cx="1170682" cy="243963"/>
          </a:xfrm>
          <a:prstGeom prst="rect">
            <a:avLst/>
          </a:prstGeom>
        </p:spPr>
        <p:txBody>
          <a:bodyPr vert="horz" wrap="square" lIns="0" tIns="11162" rIns="0" bIns="0" rtlCol="0">
            <a:spAutoFit/>
          </a:bodyPr>
          <a:lstStyle/>
          <a:p>
            <a:pPr marL="8929">
              <a:spcBef>
                <a:spcPts val="88"/>
              </a:spcBef>
            </a:pPr>
            <a:r>
              <a:rPr sz="1512" dirty="0">
                <a:latin typeface="Courier New"/>
                <a:cs typeface="Courier New"/>
              </a:rPr>
              <a:t>The</a:t>
            </a:r>
            <a:r>
              <a:rPr sz="1512" spc="4" dirty="0">
                <a:latin typeface="Courier New"/>
                <a:cs typeface="Courier New"/>
              </a:rPr>
              <a:t> </a:t>
            </a:r>
            <a:r>
              <a:rPr sz="1512" dirty="0">
                <a:latin typeface="Courier New"/>
                <a:cs typeface="Courier New"/>
              </a:rPr>
              <a:t>sky</a:t>
            </a:r>
            <a:r>
              <a:rPr sz="1512" spc="-4" dirty="0">
                <a:latin typeface="Courier New"/>
                <a:cs typeface="Courier New"/>
              </a:rPr>
              <a:t> </a:t>
            </a:r>
            <a:r>
              <a:rPr sz="1512" spc="-18" dirty="0">
                <a:latin typeface="Courier New"/>
                <a:cs typeface="Courier New"/>
              </a:rPr>
              <a:t>is</a:t>
            </a:r>
            <a:endParaRPr sz="1512">
              <a:latin typeface="Courier New"/>
              <a:cs typeface="Courier New"/>
            </a:endParaRPr>
          </a:p>
        </p:txBody>
      </p:sp>
      <p:sp>
        <p:nvSpPr>
          <p:cNvPr id="7" name="object 7"/>
          <p:cNvSpPr txBox="1"/>
          <p:nvPr/>
        </p:nvSpPr>
        <p:spPr>
          <a:xfrm>
            <a:off x="1352848" y="2344614"/>
            <a:ext cx="589359" cy="212046"/>
          </a:xfrm>
          <a:prstGeom prst="rect">
            <a:avLst/>
          </a:prstGeom>
          <a:solidFill>
            <a:srgbClr val="9AE988"/>
          </a:solidFill>
        </p:spPr>
        <p:txBody>
          <a:bodyPr vert="horz" wrap="square" lIns="0" tIns="0" rIns="0" bIns="0" rtlCol="0">
            <a:spAutoFit/>
          </a:bodyPr>
          <a:lstStyle/>
          <a:p>
            <a:pPr marL="2679">
              <a:lnSpc>
                <a:spcPts val="1561"/>
              </a:lnSpc>
            </a:pPr>
            <a:r>
              <a:rPr sz="1512" spc="-14" dirty="0">
                <a:latin typeface="Courier New"/>
                <a:cs typeface="Courier New"/>
              </a:rPr>
              <a:t>blue</a:t>
            </a:r>
            <a:endParaRPr sz="1512">
              <a:latin typeface="Courier New"/>
              <a:cs typeface="Courier New"/>
            </a:endParaRPr>
          </a:p>
        </p:txBody>
      </p:sp>
      <p:sp>
        <p:nvSpPr>
          <p:cNvPr id="8" name="object 8"/>
          <p:cNvSpPr txBox="1"/>
          <p:nvPr/>
        </p:nvSpPr>
        <p:spPr>
          <a:xfrm>
            <a:off x="1352848" y="2746772"/>
            <a:ext cx="6309717" cy="212046"/>
          </a:xfrm>
          <a:prstGeom prst="rect">
            <a:avLst/>
          </a:prstGeom>
          <a:solidFill>
            <a:srgbClr val="9AE988"/>
          </a:solidFill>
        </p:spPr>
        <p:txBody>
          <a:bodyPr vert="horz" wrap="square" lIns="0" tIns="0" rIns="0" bIns="0" rtlCol="0">
            <a:spAutoFit/>
          </a:bodyPr>
          <a:lstStyle/>
          <a:p>
            <a:pPr marL="2679">
              <a:lnSpc>
                <a:spcPts val="1561"/>
              </a:lnSpc>
            </a:pPr>
            <a:r>
              <a:rPr sz="1512" dirty="0">
                <a:latin typeface="Courier New"/>
                <a:cs typeface="Courier New"/>
              </a:rPr>
              <a:t>The sky</a:t>
            </a:r>
            <a:r>
              <a:rPr sz="1512" spc="-4" dirty="0">
                <a:latin typeface="Courier New"/>
                <a:cs typeface="Courier New"/>
              </a:rPr>
              <a:t> </a:t>
            </a:r>
            <a:r>
              <a:rPr sz="1512" dirty="0">
                <a:latin typeface="Courier New"/>
                <a:cs typeface="Courier New"/>
              </a:rPr>
              <a:t>is</a:t>
            </a:r>
            <a:r>
              <a:rPr sz="1512" spc="4" dirty="0">
                <a:latin typeface="Courier New"/>
                <a:cs typeface="Courier New"/>
              </a:rPr>
              <a:t> </a:t>
            </a:r>
            <a:r>
              <a:rPr sz="1512" dirty="0">
                <a:latin typeface="Courier New"/>
                <a:cs typeface="Courier New"/>
              </a:rPr>
              <a:t>a</a:t>
            </a:r>
            <a:r>
              <a:rPr sz="1512" spc="-4" dirty="0">
                <a:latin typeface="Courier New"/>
                <a:cs typeface="Courier New"/>
              </a:rPr>
              <a:t> </a:t>
            </a:r>
            <a:r>
              <a:rPr sz="1512" dirty="0">
                <a:latin typeface="Courier New"/>
                <a:cs typeface="Courier New"/>
              </a:rPr>
              <a:t>beautiful</a:t>
            </a:r>
            <a:r>
              <a:rPr sz="1512" spc="4" dirty="0">
                <a:latin typeface="Courier New"/>
                <a:cs typeface="Courier New"/>
              </a:rPr>
              <a:t> </a:t>
            </a:r>
            <a:r>
              <a:rPr sz="1512" dirty="0">
                <a:latin typeface="Courier New"/>
                <a:cs typeface="Courier New"/>
              </a:rPr>
              <a:t>blue color</a:t>
            </a:r>
            <a:r>
              <a:rPr sz="1512" spc="4" dirty="0">
                <a:latin typeface="Courier New"/>
                <a:cs typeface="Courier New"/>
              </a:rPr>
              <a:t> </a:t>
            </a:r>
            <a:r>
              <a:rPr sz="1512" dirty="0">
                <a:latin typeface="Courier New"/>
                <a:cs typeface="Courier New"/>
              </a:rPr>
              <a:t>during</a:t>
            </a:r>
            <a:r>
              <a:rPr sz="1512" spc="53"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day.</a:t>
            </a:r>
            <a:r>
              <a:rPr sz="1512" spc="4" dirty="0">
                <a:latin typeface="Courier New"/>
                <a:cs typeface="Courier New"/>
              </a:rPr>
              <a:t> </a:t>
            </a:r>
            <a:r>
              <a:rPr sz="1512" spc="-18" dirty="0">
                <a:latin typeface="Courier New"/>
                <a:cs typeface="Courier New"/>
              </a:rPr>
              <a:t>The</a:t>
            </a:r>
            <a:endParaRPr sz="1512">
              <a:latin typeface="Courier New"/>
              <a:cs typeface="Courier New"/>
            </a:endParaRPr>
          </a:p>
        </p:txBody>
      </p:sp>
      <p:sp>
        <p:nvSpPr>
          <p:cNvPr id="9" name="object 9"/>
          <p:cNvSpPr txBox="1"/>
          <p:nvPr/>
        </p:nvSpPr>
        <p:spPr>
          <a:xfrm>
            <a:off x="1352848" y="2970907"/>
            <a:ext cx="6192738" cy="192810"/>
          </a:xfrm>
          <a:prstGeom prst="rect">
            <a:avLst/>
          </a:prstGeom>
          <a:solidFill>
            <a:srgbClr val="9AE988"/>
          </a:solidFill>
        </p:spPr>
        <p:txBody>
          <a:bodyPr vert="horz" wrap="square" lIns="0" tIns="0" rIns="0" bIns="0" rtlCol="0">
            <a:spAutoFit/>
          </a:bodyPr>
          <a:lstStyle/>
          <a:p>
            <a:pPr marL="2679">
              <a:lnSpc>
                <a:spcPts val="1413"/>
              </a:lnSpc>
            </a:pPr>
            <a:r>
              <a:rPr sz="1512" dirty="0">
                <a:latin typeface="Courier New"/>
                <a:cs typeface="Courier New"/>
              </a:rPr>
              <a:t>blue of</a:t>
            </a:r>
            <a:r>
              <a:rPr sz="1512" spc="11"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sky</a:t>
            </a:r>
            <a:r>
              <a:rPr sz="1512" spc="4" dirty="0">
                <a:latin typeface="Courier New"/>
                <a:cs typeface="Courier New"/>
              </a:rPr>
              <a:t> </a:t>
            </a:r>
            <a:r>
              <a:rPr sz="1512" dirty="0">
                <a:latin typeface="Courier New"/>
                <a:cs typeface="Courier New"/>
              </a:rPr>
              <a:t>is</a:t>
            </a:r>
            <a:r>
              <a:rPr sz="1512" spc="11" dirty="0">
                <a:latin typeface="Courier New"/>
                <a:cs typeface="Courier New"/>
              </a:rPr>
              <a:t> </a:t>
            </a:r>
            <a:r>
              <a:rPr sz="1512" dirty="0">
                <a:latin typeface="Courier New"/>
                <a:cs typeface="Courier New"/>
              </a:rPr>
              <a:t>created</a:t>
            </a:r>
            <a:r>
              <a:rPr sz="1512" spc="7" dirty="0">
                <a:latin typeface="Courier New"/>
                <a:cs typeface="Courier New"/>
              </a:rPr>
              <a:t> </a:t>
            </a:r>
            <a:r>
              <a:rPr sz="1512" dirty="0">
                <a:latin typeface="Courier New"/>
                <a:cs typeface="Courier New"/>
              </a:rPr>
              <a:t>by</a:t>
            </a:r>
            <a:r>
              <a:rPr sz="1512" spc="4"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Earth’s</a:t>
            </a:r>
            <a:r>
              <a:rPr sz="1512" spc="7" dirty="0">
                <a:latin typeface="Courier New"/>
                <a:cs typeface="Courier New"/>
              </a:rPr>
              <a:t> </a:t>
            </a:r>
            <a:r>
              <a:rPr sz="1512" spc="-7" dirty="0">
                <a:latin typeface="Courier New"/>
                <a:cs typeface="Courier New"/>
              </a:rPr>
              <a:t>atmosphere</a:t>
            </a:r>
            <a:endParaRPr sz="1512">
              <a:latin typeface="Courier New"/>
              <a:cs typeface="Courier New"/>
            </a:endParaRPr>
          </a:p>
        </p:txBody>
      </p:sp>
      <p:sp>
        <p:nvSpPr>
          <p:cNvPr id="10" name="object 10"/>
          <p:cNvSpPr txBox="1"/>
          <p:nvPr/>
        </p:nvSpPr>
        <p:spPr>
          <a:xfrm>
            <a:off x="1352848" y="3150393"/>
            <a:ext cx="6543229" cy="212046"/>
          </a:xfrm>
          <a:prstGeom prst="rect">
            <a:avLst/>
          </a:prstGeom>
          <a:solidFill>
            <a:srgbClr val="9AE988"/>
          </a:solidFill>
        </p:spPr>
        <p:txBody>
          <a:bodyPr vert="horz" wrap="square" lIns="0" tIns="0" rIns="0" bIns="0" rtlCol="0">
            <a:spAutoFit/>
          </a:bodyPr>
          <a:lstStyle/>
          <a:p>
            <a:pPr marL="2679">
              <a:lnSpc>
                <a:spcPts val="1617"/>
              </a:lnSpc>
            </a:pPr>
            <a:r>
              <a:rPr sz="1512" dirty="0">
                <a:latin typeface="Courier New"/>
                <a:cs typeface="Courier New"/>
              </a:rPr>
              <a:t>scattering</a:t>
            </a:r>
            <a:r>
              <a:rPr sz="1512" spc="14"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sun’s</a:t>
            </a:r>
            <a:r>
              <a:rPr sz="1512" spc="7" dirty="0">
                <a:latin typeface="Courier New"/>
                <a:cs typeface="Courier New"/>
              </a:rPr>
              <a:t> </a:t>
            </a:r>
            <a:r>
              <a:rPr sz="1512" dirty="0">
                <a:latin typeface="Courier New"/>
                <a:cs typeface="Courier New"/>
              </a:rPr>
              <a:t>light.</a:t>
            </a:r>
            <a:r>
              <a:rPr sz="1512" spc="7" dirty="0">
                <a:latin typeface="Courier New"/>
                <a:cs typeface="Courier New"/>
              </a:rPr>
              <a:t> </a:t>
            </a:r>
            <a:r>
              <a:rPr sz="1512" dirty="0">
                <a:latin typeface="Courier New"/>
                <a:cs typeface="Courier New"/>
              </a:rPr>
              <a:t>The</a:t>
            </a:r>
            <a:r>
              <a:rPr sz="1512" spc="7" dirty="0">
                <a:latin typeface="Courier New"/>
                <a:cs typeface="Courier New"/>
              </a:rPr>
              <a:t> </a:t>
            </a:r>
            <a:r>
              <a:rPr sz="1512" dirty="0">
                <a:latin typeface="Courier New"/>
                <a:cs typeface="Courier New"/>
              </a:rPr>
              <a:t>blue</a:t>
            </a:r>
            <a:r>
              <a:rPr sz="1512" spc="4" dirty="0">
                <a:latin typeface="Courier New"/>
                <a:cs typeface="Courier New"/>
              </a:rPr>
              <a:t> </a:t>
            </a:r>
            <a:r>
              <a:rPr sz="1512" dirty="0">
                <a:latin typeface="Courier New"/>
                <a:cs typeface="Courier New"/>
              </a:rPr>
              <a:t>is</a:t>
            </a:r>
            <a:r>
              <a:rPr sz="1512" spc="7" dirty="0">
                <a:latin typeface="Courier New"/>
                <a:cs typeface="Courier New"/>
              </a:rPr>
              <a:t> </a:t>
            </a:r>
            <a:r>
              <a:rPr sz="1512" dirty="0">
                <a:latin typeface="Courier New"/>
                <a:cs typeface="Courier New"/>
              </a:rPr>
              <a:t>a</a:t>
            </a:r>
            <a:r>
              <a:rPr sz="1512" spc="7" dirty="0">
                <a:latin typeface="Courier New"/>
                <a:cs typeface="Courier New"/>
              </a:rPr>
              <a:t> </a:t>
            </a:r>
            <a:r>
              <a:rPr sz="1512" dirty="0">
                <a:latin typeface="Courier New"/>
                <a:cs typeface="Courier New"/>
              </a:rPr>
              <a:t>result</a:t>
            </a:r>
            <a:r>
              <a:rPr sz="1512" spc="7" dirty="0">
                <a:latin typeface="Courier New"/>
                <a:cs typeface="Courier New"/>
              </a:rPr>
              <a:t> </a:t>
            </a:r>
            <a:r>
              <a:rPr sz="1512" dirty="0">
                <a:latin typeface="Courier New"/>
                <a:cs typeface="Courier New"/>
              </a:rPr>
              <a:t>of</a:t>
            </a:r>
            <a:r>
              <a:rPr sz="1512" spc="7" dirty="0">
                <a:latin typeface="Courier New"/>
                <a:cs typeface="Courier New"/>
              </a:rPr>
              <a:t> </a:t>
            </a:r>
            <a:r>
              <a:rPr sz="1512" spc="-18" dirty="0">
                <a:latin typeface="Courier New"/>
                <a:cs typeface="Courier New"/>
              </a:rPr>
              <a:t>the</a:t>
            </a:r>
            <a:endParaRPr sz="1512">
              <a:latin typeface="Courier New"/>
              <a:cs typeface="Courier New"/>
            </a:endParaRPr>
          </a:p>
        </p:txBody>
      </p:sp>
      <p:sp>
        <p:nvSpPr>
          <p:cNvPr id="11" name="object 11"/>
          <p:cNvSpPr txBox="1"/>
          <p:nvPr/>
        </p:nvSpPr>
        <p:spPr>
          <a:xfrm>
            <a:off x="1352848" y="3375422"/>
            <a:ext cx="6426696" cy="192810"/>
          </a:xfrm>
          <a:prstGeom prst="rect">
            <a:avLst/>
          </a:prstGeom>
          <a:solidFill>
            <a:srgbClr val="9AE988"/>
          </a:solidFill>
        </p:spPr>
        <p:txBody>
          <a:bodyPr vert="horz" wrap="square" lIns="0" tIns="0" rIns="0" bIns="0" rtlCol="0">
            <a:spAutoFit/>
          </a:bodyPr>
          <a:lstStyle/>
          <a:p>
            <a:pPr marL="2679">
              <a:lnSpc>
                <a:spcPts val="1431"/>
              </a:lnSpc>
            </a:pPr>
            <a:r>
              <a:rPr sz="1512" dirty="0">
                <a:latin typeface="Courier New"/>
                <a:cs typeface="Courier New"/>
              </a:rPr>
              <a:t>air</a:t>
            </a:r>
            <a:r>
              <a:rPr sz="1512" spc="-7" dirty="0">
                <a:latin typeface="Courier New"/>
                <a:cs typeface="Courier New"/>
              </a:rPr>
              <a:t> </a:t>
            </a:r>
            <a:r>
              <a:rPr sz="1512" dirty="0">
                <a:latin typeface="Courier New"/>
                <a:cs typeface="Courier New"/>
              </a:rPr>
              <a:t>molecules</a:t>
            </a:r>
            <a:r>
              <a:rPr sz="1512" spc="-18" dirty="0">
                <a:latin typeface="Courier New"/>
                <a:cs typeface="Courier New"/>
              </a:rPr>
              <a:t> </a:t>
            </a:r>
            <a:r>
              <a:rPr sz="1512" dirty="0">
                <a:latin typeface="Courier New"/>
                <a:cs typeface="Courier New"/>
              </a:rPr>
              <a:t>in</a:t>
            </a:r>
            <a:r>
              <a:rPr sz="1512" spc="42" dirty="0">
                <a:latin typeface="Courier New"/>
                <a:cs typeface="Courier New"/>
              </a:rPr>
              <a:t> </a:t>
            </a:r>
            <a:r>
              <a:rPr sz="1512" dirty="0">
                <a:latin typeface="Courier New"/>
                <a:cs typeface="Courier New"/>
              </a:rPr>
              <a:t>the</a:t>
            </a:r>
            <a:r>
              <a:rPr sz="1512" spc="-11" dirty="0">
                <a:latin typeface="Courier New"/>
                <a:cs typeface="Courier New"/>
              </a:rPr>
              <a:t> </a:t>
            </a:r>
            <a:r>
              <a:rPr sz="1512" dirty="0">
                <a:latin typeface="Courier New"/>
                <a:cs typeface="Courier New"/>
              </a:rPr>
              <a:t>atmosphere</a:t>
            </a:r>
            <a:r>
              <a:rPr sz="1512" spc="-4" dirty="0">
                <a:latin typeface="Courier New"/>
                <a:cs typeface="Courier New"/>
              </a:rPr>
              <a:t> </a:t>
            </a:r>
            <a:r>
              <a:rPr sz="1512" dirty="0">
                <a:latin typeface="Courier New"/>
                <a:cs typeface="Courier New"/>
              </a:rPr>
              <a:t>reflecting</a:t>
            </a:r>
            <a:r>
              <a:rPr sz="1512" spc="46" dirty="0">
                <a:latin typeface="Courier New"/>
                <a:cs typeface="Courier New"/>
              </a:rPr>
              <a:t> </a:t>
            </a:r>
            <a:r>
              <a:rPr sz="1512" dirty="0">
                <a:latin typeface="Courier New"/>
                <a:cs typeface="Courier New"/>
              </a:rPr>
              <a:t>the</a:t>
            </a:r>
            <a:r>
              <a:rPr sz="1512" spc="-11" dirty="0">
                <a:latin typeface="Courier New"/>
                <a:cs typeface="Courier New"/>
              </a:rPr>
              <a:t> </a:t>
            </a:r>
            <a:r>
              <a:rPr sz="1512" spc="-7" dirty="0">
                <a:latin typeface="Courier New"/>
                <a:cs typeface="Courier New"/>
              </a:rPr>
              <a:t>shorter</a:t>
            </a:r>
            <a:endParaRPr sz="1512">
              <a:latin typeface="Courier New"/>
              <a:cs typeface="Courier New"/>
            </a:endParaRPr>
          </a:p>
        </p:txBody>
      </p:sp>
      <p:sp>
        <p:nvSpPr>
          <p:cNvPr id="12" name="object 12"/>
          <p:cNvSpPr txBox="1"/>
          <p:nvPr/>
        </p:nvSpPr>
        <p:spPr>
          <a:xfrm>
            <a:off x="1352848" y="3583885"/>
            <a:ext cx="4909096" cy="192810"/>
          </a:xfrm>
          <a:prstGeom prst="rect">
            <a:avLst/>
          </a:prstGeom>
          <a:solidFill>
            <a:srgbClr val="9AE988"/>
          </a:solidFill>
        </p:spPr>
        <p:txBody>
          <a:bodyPr vert="horz" wrap="square" lIns="0" tIns="0" rIns="0" bIns="0" rtlCol="0">
            <a:spAutoFit/>
          </a:bodyPr>
          <a:lstStyle/>
          <a:p>
            <a:pPr marL="2679">
              <a:lnSpc>
                <a:spcPts val="1375"/>
              </a:lnSpc>
            </a:pPr>
            <a:r>
              <a:rPr sz="1512" dirty="0">
                <a:latin typeface="Courier New"/>
                <a:cs typeface="Courier New"/>
              </a:rPr>
              <a:t>wavelength</a:t>
            </a:r>
            <a:r>
              <a:rPr sz="1512" spc="14" dirty="0">
                <a:latin typeface="Courier New"/>
                <a:cs typeface="Courier New"/>
              </a:rPr>
              <a:t> </a:t>
            </a:r>
            <a:r>
              <a:rPr sz="1512" dirty="0">
                <a:latin typeface="Courier New"/>
                <a:cs typeface="Courier New"/>
              </a:rPr>
              <a:t>of</a:t>
            </a:r>
            <a:r>
              <a:rPr sz="1512" spc="4" dirty="0">
                <a:latin typeface="Courier New"/>
                <a:cs typeface="Courier New"/>
              </a:rPr>
              <a:t> </a:t>
            </a:r>
            <a:r>
              <a:rPr sz="1512" dirty="0">
                <a:latin typeface="Courier New"/>
                <a:cs typeface="Courier New"/>
              </a:rPr>
              <a:t>blue</a:t>
            </a:r>
            <a:r>
              <a:rPr sz="1512" spc="4" dirty="0">
                <a:latin typeface="Courier New"/>
                <a:cs typeface="Courier New"/>
              </a:rPr>
              <a:t> </a:t>
            </a:r>
            <a:r>
              <a:rPr sz="1512" dirty="0">
                <a:latin typeface="Courier New"/>
                <a:cs typeface="Courier New"/>
              </a:rPr>
              <a:t>light</a:t>
            </a:r>
            <a:r>
              <a:rPr sz="1512" spc="4" dirty="0">
                <a:latin typeface="Courier New"/>
                <a:cs typeface="Courier New"/>
              </a:rPr>
              <a:t> </a:t>
            </a:r>
            <a:r>
              <a:rPr sz="1512" dirty="0">
                <a:latin typeface="Courier New"/>
                <a:cs typeface="Courier New"/>
              </a:rPr>
              <a:t>back</a:t>
            </a:r>
            <a:r>
              <a:rPr sz="1512" spc="4" dirty="0">
                <a:latin typeface="Courier New"/>
                <a:cs typeface="Courier New"/>
              </a:rPr>
              <a:t> </a:t>
            </a:r>
            <a:r>
              <a:rPr sz="1512" dirty="0">
                <a:latin typeface="Courier New"/>
                <a:cs typeface="Courier New"/>
              </a:rPr>
              <a:t>to</a:t>
            </a:r>
            <a:r>
              <a:rPr sz="1512" spc="4" dirty="0">
                <a:latin typeface="Courier New"/>
                <a:cs typeface="Courier New"/>
              </a:rPr>
              <a:t> </a:t>
            </a:r>
            <a:r>
              <a:rPr sz="1512" dirty="0">
                <a:latin typeface="Courier New"/>
                <a:cs typeface="Courier New"/>
              </a:rPr>
              <a:t>our </a:t>
            </a:r>
            <a:r>
              <a:rPr sz="1512" spc="-7" dirty="0">
                <a:latin typeface="Courier New"/>
                <a:cs typeface="Courier New"/>
              </a:rPr>
              <a:t>eyes.</a:t>
            </a:r>
            <a:endParaRPr sz="1512">
              <a:latin typeface="Courier New"/>
              <a:cs typeface="Courier New"/>
            </a:endParaRPr>
          </a:p>
        </p:txBody>
      </p:sp>
      <p:sp>
        <p:nvSpPr>
          <p:cNvPr id="13" name="object 13"/>
          <p:cNvSpPr txBox="1"/>
          <p:nvPr/>
        </p:nvSpPr>
        <p:spPr>
          <a:xfrm>
            <a:off x="3201293" y="4796403"/>
            <a:ext cx="2739182" cy="1004202"/>
          </a:xfrm>
          <a:prstGeom prst="rect">
            <a:avLst/>
          </a:prstGeom>
          <a:solidFill>
            <a:srgbClr val="8477FF"/>
          </a:solidFill>
        </p:spPr>
        <p:txBody>
          <a:bodyPr vert="horz" wrap="square" lIns="0" tIns="117872" rIns="0" bIns="0" rtlCol="0">
            <a:spAutoFit/>
          </a:bodyPr>
          <a:lstStyle/>
          <a:p>
            <a:pPr marL="83936">
              <a:spcBef>
                <a:spcPts val="928"/>
              </a:spcBef>
              <a:tabLst>
                <a:tab pos="821502" algn="l"/>
              </a:tabLst>
            </a:pPr>
            <a:r>
              <a:rPr sz="1723" spc="-7" dirty="0" err="1">
                <a:solidFill>
                  <a:srgbClr val="FFFFFF"/>
                </a:solidFill>
                <a:latin typeface="Arial"/>
                <a:cs typeface="Arial"/>
              </a:rPr>
              <a:t>Modl</a:t>
            </a:r>
            <a:r>
              <a:rPr sz="1723" spc="-7" dirty="0">
                <a:solidFill>
                  <a:srgbClr val="FFFFFF"/>
                </a:solidFill>
                <a:latin typeface="Arial"/>
                <a:cs typeface="Arial"/>
              </a:rPr>
              <a:t>:</a:t>
            </a:r>
            <a:r>
              <a:rPr sz="1723" dirty="0">
                <a:solidFill>
                  <a:srgbClr val="FFFFFF"/>
                </a:solidFill>
                <a:latin typeface="Arial"/>
                <a:cs typeface="Arial"/>
              </a:rPr>
              <a:t>	</a:t>
            </a:r>
            <a:r>
              <a:rPr sz="1723" spc="-28" dirty="0">
                <a:solidFill>
                  <a:srgbClr val="FFFFFF"/>
                </a:solidFill>
                <a:latin typeface="Arial"/>
                <a:cs typeface="Arial"/>
              </a:rPr>
              <a:t>“text-</a:t>
            </a:r>
            <a:r>
              <a:rPr sz="1723" spc="-7" dirty="0">
                <a:solidFill>
                  <a:srgbClr val="FFFFFF"/>
                </a:solidFill>
                <a:latin typeface="Arial"/>
                <a:cs typeface="Arial"/>
              </a:rPr>
              <a:t>davinci-</a:t>
            </a:r>
            <a:r>
              <a:rPr sz="1723" spc="-14" dirty="0">
                <a:solidFill>
                  <a:srgbClr val="FFFFFF"/>
                </a:solidFill>
                <a:latin typeface="Arial"/>
                <a:cs typeface="Arial"/>
              </a:rPr>
              <a:t>003”</a:t>
            </a:r>
            <a:endParaRPr sz="1723" dirty="0">
              <a:latin typeface="Arial"/>
              <a:cs typeface="Arial"/>
            </a:endParaRPr>
          </a:p>
          <a:p>
            <a:pPr marL="83936">
              <a:spcBef>
                <a:spcPts val="200"/>
              </a:spcBef>
              <a:tabLst>
                <a:tab pos="1411287" algn="l"/>
              </a:tabLst>
            </a:pPr>
            <a:r>
              <a:rPr sz="1723" spc="-7" dirty="0">
                <a:solidFill>
                  <a:srgbClr val="FFFFFF"/>
                </a:solidFill>
                <a:latin typeface="Arial"/>
                <a:cs typeface="Arial"/>
              </a:rPr>
              <a:t>temperature:</a:t>
            </a:r>
            <a:r>
              <a:rPr sz="1723" dirty="0">
                <a:solidFill>
                  <a:srgbClr val="FFFFFF"/>
                </a:solidFill>
                <a:latin typeface="Arial"/>
                <a:cs typeface="Arial"/>
              </a:rPr>
              <a:t>	</a:t>
            </a:r>
            <a:r>
              <a:rPr sz="1723" spc="-18" dirty="0">
                <a:solidFill>
                  <a:srgbClr val="FFFFFF"/>
                </a:solidFill>
                <a:latin typeface="Arial"/>
                <a:cs typeface="Arial"/>
              </a:rPr>
              <a:t>0.7</a:t>
            </a:r>
            <a:endParaRPr sz="1723" dirty="0">
              <a:latin typeface="Arial"/>
              <a:cs typeface="Arial"/>
            </a:endParaRPr>
          </a:p>
          <a:p>
            <a:pPr marL="83936">
              <a:spcBef>
                <a:spcPts val="468"/>
              </a:spcBef>
            </a:pPr>
            <a:r>
              <a:rPr sz="1723" spc="-25" dirty="0">
                <a:solidFill>
                  <a:srgbClr val="FFFFFF"/>
                </a:solidFill>
                <a:latin typeface="Arial"/>
                <a:cs typeface="Arial"/>
              </a:rPr>
              <a:t>top-</a:t>
            </a:r>
            <a:r>
              <a:rPr sz="1723" dirty="0">
                <a:solidFill>
                  <a:srgbClr val="FFFFFF"/>
                </a:solidFill>
                <a:latin typeface="Arial"/>
                <a:cs typeface="Arial"/>
              </a:rPr>
              <a:t>p:</a:t>
            </a:r>
            <a:r>
              <a:rPr sz="1723" spc="207" dirty="0">
                <a:solidFill>
                  <a:srgbClr val="FFFFFF"/>
                </a:solidFill>
                <a:latin typeface="Arial"/>
                <a:cs typeface="Arial"/>
              </a:rPr>
              <a:t> </a:t>
            </a:r>
            <a:r>
              <a:rPr sz="1723" spc="-35" dirty="0">
                <a:solidFill>
                  <a:srgbClr val="FFFFFF"/>
                </a:solidFill>
                <a:latin typeface="Arial"/>
                <a:cs typeface="Arial"/>
              </a:rPr>
              <a:t>1</a:t>
            </a:r>
            <a:endParaRPr sz="1723" dirty="0">
              <a:latin typeface="Arial"/>
              <a:cs typeface="Arial"/>
            </a:endParaRPr>
          </a:p>
        </p:txBody>
      </p:sp>
      <p:sp>
        <p:nvSpPr>
          <p:cNvPr id="14" name="object 14"/>
          <p:cNvSpPr txBox="1"/>
          <p:nvPr/>
        </p:nvSpPr>
        <p:spPr>
          <a:xfrm>
            <a:off x="1516261" y="1099869"/>
            <a:ext cx="673298" cy="179009"/>
          </a:xfrm>
          <a:prstGeom prst="rect">
            <a:avLst/>
          </a:prstGeom>
        </p:spPr>
        <p:txBody>
          <a:bodyPr vert="horz" wrap="square" lIns="0" tIns="11162" rIns="0" bIns="0" rtlCol="0">
            <a:spAutoFit/>
          </a:bodyPr>
          <a:lstStyle/>
          <a:p>
            <a:pPr marL="8929">
              <a:spcBef>
                <a:spcPts val="88"/>
              </a:spcBef>
            </a:pPr>
            <a:r>
              <a:rPr sz="1090" spc="-7" dirty="0">
                <a:solidFill>
                  <a:srgbClr val="5E5E5E"/>
                </a:solidFill>
                <a:latin typeface="Arial"/>
                <a:cs typeface="Arial"/>
              </a:rPr>
              <a:t>Instruction</a:t>
            </a:r>
            <a:endParaRPr sz="1090">
              <a:latin typeface="Arial"/>
              <a:cs typeface="Arial"/>
            </a:endParaRPr>
          </a:p>
        </p:txBody>
      </p:sp>
      <p:grpSp>
        <p:nvGrpSpPr>
          <p:cNvPr id="15" name="object 15"/>
          <p:cNvGrpSpPr/>
          <p:nvPr/>
        </p:nvGrpSpPr>
        <p:grpSpPr>
          <a:xfrm>
            <a:off x="880690" y="1336417"/>
            <a:ext cx="1028254" cy="1999804"/>
            <a:chOff x="1252537" y="1900682"/>
            <a:chExt cx="1462405" cy="2844165"/>
          </a:xfrm>
        </p:grpSpPr>
        <p:sp>
          <p:nvSpPr>
            <p:cNvPr id="16" name="object 16"/>
            <p:cNvSpPr/>
            <p:nvPr/>
          </p:nvSpPr>
          <p:spPr>
            <a:xfrm>
              <a:off x="2652649" y="1900682"/>
              <a:ext cx="0" cy="647700"/>
            </a:xfrm>
            <a:custGeom>
              <a:avLst/>
              <a:gdLst/>
              <a:ahLst/>
              <a:cxnLst/>
              <a:rect l="l" t="t" r="r" b="b"/>
              <a:pathLst>
                <a:path h="647700">
                  <a:moveTo>
                    <a:pt x="0" y="0"/>
                  </a:moveTo>
                  <a:lnTo>
                    <a:pt x="0" y="635126"/>
                  </a:lnTo>
                  <a:lnTo>
                    <a:pt x="0" y="647700"/>
                  </a:lnTo>
                </a:path>
              </a:pathLst>
            </a:custGeom>
            <a:ln w="25400">
              <a:solidFill>
                <a:srgbClr val="350E0D"/>
              </a:solidFill>
              <a:prstDash val="sysDot"/>
            </a:ln>
          </p:spPr>
          <p:txBody>
            <a:bodyPr wrap="square" lIns="0" tIns="0" rIns="0" bIns="0" rtlCol="0"/>
            <a:lstStyle/>
            <a:p>
              <a:endParaRPr sz="1125"/>
            </a:p>
          </p:txBody>
        </p:sp>
        <p:sp>
          <p:nvSpPr>
            <p:cNvPr id="17" name="object 17"/>
            <p:cNvSpPr/>
            <p:nvPr/>
          </p:nvSpPr>
          <p:spPr>
            <a:xfrm>
              <a:off x="2590800" y="2534285"/>
              <a:ext cx="123825" cy="123825"/>
            </a:xfrm>
            <a:custGeom>
              <a:avLst/>
              <a:gdLst/>
              <a:ahLst/>
              <a:cxnLst/>
              <a:rect l="l" t="t" r="r" b="b"/>
              <a:pathLst>
                <a:path w="123825" h="123825">
                  <a:moveTo>
                    <a:pt x="123825" y="0"/>
                  </a:moveTo>
                  <a:lnTo>
                    <a:pt x="0" y="0"/>
                  </a:lnTo>
                  <a:lnTo>
                    <a:pt x="61975" y="123825"/>
                  </a:lnTo>
                  <a:lnTo>
                    <a:pt x="123825" y="0"/>
                  </a:lnTo>
                  <a:close/>
                </a:path>
              </a:pathLst>
            </a:custGeom>
            <a:solidFill>
              <a:srgbClr val="350E0D"/>
            </a:solidFill>
          </p:spPr>
          <p:txBody>
            <a:bodyPr wrap="square" lIns="0" tIns="0" rIns="0" bIns="0" rtlCol="0"/>
            <a:lstStyle/>
            <a:p>
              <a:endParaRPr sz="1125"/>
            </a:p>
          </p:txBody>
        </p:sp>
        <p:sp>
          <p:nvSpPr>
            <p:cNvPr id="18" name="object 18"/>
            <p:cNvSpPr/>
            <p:nvPr/>
          </p:nvSpPr>
          <p:spPr>
            <a:xfrm>
              <a:off x="1252537" y="4682744"/>
              <a:ext cx="485775" cy="0"/>
            </a:xfrm>
            <a:custGeom>
              <a:avLst/>
              <a:gdLst/>
              <a:ahLst/>
              <a:cxnLst/>
              <a:rect l="l" t="t" r="r" b="b"/>
              <a:pathLst>
                <a:path w="485775">
                  <a:moveTo>
                    <a:pt x="0" y="0"/>
                  </a:moveTo>
                  <a:lnTo>
                    <a:pt x="472884" y="0"/>
                  </a:lnTo>
                  <a:lnTo>
                    <a:pt x="485711" y="0"/>
                  </a:lnTo>
                </a:path>
              </a:pathLst>
            </a:custGeom>
            <a:ln w="25400">
              <a:solidFill>
                <a:srgbClr val="350E0D"/>
              </a:solidFill>
              <a:prstDash val="sysDot"/>
            </a:ln>
          </p:spPr>
          <p:txBody>
            <a:bodyPr wrap="square" lIns="0" tIns="0" rIns="0" bIns="0" rtlCol="0"/>
            <a:lstStyle/>
            <a:p>
              <a:endParaRPr sz="1125"/>
            </a:p>
          </p:txBody>
        </p:sp>
        <p:sp>
          <p:nvSpPr>
            <p:cNvPr id="19" name="object 19"/>
            <p:cNvSpPr/>
            <p:nvPr/>
          </p:nvSpPr>
          <p:spPr>
            <a:xfrm>
              <a:off x="1714500" y="4620767"/>
              <a:ext cx="123825" cy="123825"/>
            </a:xfrm>
            <a:custGeom>
              <a:avLst/>
              <a:gdLst/>
              <a:ahLst/>
              <a:cxnLst/>
              <a:rect l="l" t="t" r="r" b="b"/>
              <a:pathLst>
                <a:path w="123825" h="123825">
                  <a:moveTo>
                    <a:pt x="0" y="0"/>
                  </a:moveTo>
                  <a:lnTo>
                    <a:pt x="0" y="123825"/>
                  </a:lnTo>
                  <a:lnTo>
                    <a:pt x="123825" y="61849"/>
                  </a:lnTo>
                  <a:lnTo>
                    <a:pt x="0" y="0"/>
                  </a:lnTo>
                  <a:close/>
                </a:path>
              </a:pathLst>
            </a:custGeom>
            <a:solidFill>
              <a:srgbClr val="350E0D"/>
            </a:solidFill>
          </p:spPr>
          <p:txBody>
            <a:bodyPr wrap="square" lIns="0" tIns="0" rIns="0" bIns="0" rtlCol="0"/>
            <a:lstStyle/>
            <a:p>
              <a:endParaRPr sz="1125"/>
            </a:p>
          </p:txBody>
        </p:sp>
      </p:grpSp>
      <p:sp>
        <p:nvSpPr>
          <p:cNvPr id="20" name="object 20"/>
          <p:cNvSpPr txBox="1"/>
          <p:nvPr/>
        </p:nvSpPr>
        <p:spPr>
          <a:xfrm>
            <a:off x="662309" y="2976660"/>
            <a:ext cx="166712" cy="652314"/>
          </a:xfrm>
          <a:prstGeom prst="rect">
            <a:avLst/>
          </a:prstGeom>
        </p:spPr>
        <p:txBody>
          <a:bodyPr vert="vert270" wrap="square" lIns="0" tIns="0" rIns="0" bIns="0" rtlCol="0">
            <a:spAutoFit/>
          </a:bodyPr>
          <a:lstStyle/>
          <a:p>
            <a:pPr marL="8929">
              <a:lnSpc>
                <a:spcPts val="1293"/>
              </a:lnSpc>
            </a:pPr>
            <a:r>
              <a:rPr sz="1090" spc="-7" dirty="0">
                <a:solidFill>
                  <a:srgbClr val="5E5E5E"/>
                </a:solidFill>
                <a:latin typeface="Arial"/>
                <a:cs typeface="Arial"/>
              </a:rPr>
              <a:t>Response</a:t>
            </a:r>
            <a:endParaRPr sz="1090">
              <a:latin typeface="Arial"/>
              <a:cs typeface="Arial"/>
            </a:endParaRPr>
          </a:p>
        </p:txBody>
      </p:sp>
    </p:spTree>
    <p:extLst>
      <p:ext uri="{BB962C8B-B14F-4D97-AF65-F5344CB8AC3E}">
        <p14:creationId xmlns:p14="http://schemas.microsoft.com/office/powerpoint/2010/main" val="136641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143656</TotalTime>
  <Words>7214</Words>
  <Application>Microsoft Macintosh PowerPoint</Application>
  <PresentationFormat>On-screen Show (4:3)</PresentationFormat>
  <Paragraphs>824</Paragraphs>
  <Slides>160</Slides>
  <Notes>2</Notes>
  <HiddenSlides>21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160</vt:i4>
      </vt:variant>
    </vt:vector>
  </HeadingPairs>
  <TitlesOfParts>
    <vt:vector size="173" baseType="lpstr">
      <vt:lpstr>Arial</vt:lpstr>
      <vt:lpstr>Calibri</vt:lpstr>
      <vt:lpstr>Cambria</vt:lpstr>
      <vt:lpstr>Courier New</vt:lpstr>
      <vt:lpstr>Heisei Mincho Std W3</vt:lpstr>
      <vt:lpstr>LinBiolinumT</vt:lpstr>
      <vt:lpstr>Lucida Sans Unicode</vt:lpstr>
      <vt:lpstr>Microsoft Sans Serif</vt:lpstr>
      <vt:lpstr>times new roman</vt:lpstr>
      <vt:lpstr>times new roman</vt:lpstr>
      <vt:lpstr>Times-Bold</vt:lpstr>
      <vt:lpstr>Times-Roman</vt:lpstr>
      <vt:lpstr>Office Theme</vt:lpstr>
      <vt:lpstr>Large Language Models (LLMs): Prompting Foundation Models</vt:lpstr>
      <vt:lpstr>Previously</vt:lpstr>
      <vt:lpstr>Acknowledgement</vt:lpstr>
      <vt:lpstr>Large Language Models (LLMs)</vt:lpstr>
      <vt:lpstr>Generative AI (GenAI)</vt:lpstr>
      <vt:lpstr>Some Gen-AI Categories</vt:lpstr>
      <vt:lpstr>Building Blocks - GenAI</vt:lpstr>
      <vt:lpstr>GenAI Landscape - Sequoia</vt:lpstr>
      <vt:lpstr>PowerPoint Presentation</vt:lpstr>
      <vt:lpstr>PowerPoint Presentation</vt:lpstr>
      <vt:lpstr>Transformers</vt:lpstr>
      <vt:lpstr>Background for transformers</vt:lpstr>
      <vt:lpstr>Transformer model</vt:lpstr>
      <vt:lpstr>Popularity of ChatGPT - first public LLM</vt:lpstr>
      <vt:lpstr>Popularity of ChatGPT - first public LLM</vt:lpstr>
      <vt:lpstr>Popularity of ChatGPT - first public LLM</vt:lpstr>
      <vt:lpstr>Popularity of ChatGPT</vt:lpstr>
      <vt:lpstr>The race to release LLMs – AI has never changed so fast</vt:lpstr>
      <vt:lpstr>Time Line of LLMs</vt:lpstr>
      <vt:lpstr>Language  models: narrow sense</vt:lpstr>
      <vt:lpstr>Language models: narrow sense</vt:lpstr>
      <vt:lpstr>  Language models: broad sense</vt:lpstr>
      <vt:lpstr>How large are “large” LMs?</vt:lpstr>
      <vt:lpstr>How large are “large” LMs?</vt:lpstr>
      <vt:lpstr>Pre-training and adaptation</vt:lpstr>
      <vt:lpstr>Why LLMs?</vt:lpstr>
      <vt:lpstr>Take home</vt:lpstr>
      <vt:lpstr>What is machine learning?</vt:lpstr>
      <vt:lpstr>Machine Learning - Deep Learning </vt:lpstr>
      <vt:lpstr>Background</vt:lpstr>
      <vt:lpstr>Basic Types (Parts) of LLMs</vt:lpstr>
      <vt:lpstr>Large Language Models (LLMs)</vt:lpstr>
      <vt:lpstr>Large Language Models (LLMs)</vt:lpstr>
      <vt:lpstr>Key Innovations</vt:lpstr>
      <vt:lpstr>Uses – Text Base</vt:lpstr>
      <vt:lpstr>How they work</vt:lpstr>
      <vt:lpstr>Data used to train</vt:lpstr>
      <vt:lpstr>LLM pre-training</vt:lpstr>
      <vt:lpstr>Data preprocessing pipeline just for pre-training</vt:lpstr>
      <vt:lpstr>Encoding Decoding (tokenization)</vt:lpstr>
      <vt:lpstr>LLM Characteristics</vt:lpstr>
      <vt:lpstr>Closed Source</vt:lpstr>
      <vt:lpstr>LLMs properties</vt:lpstr>
      <vt:lpstr>Replit LLM training</vt:lpstr>
      <vt:lpstr>Public LLMs</vt:lpstr>
      <vt:lpstr>Closed LLMs</vt:lpstr>
      <vt:lpstr>Details</vt:lpstr>
      <vt:lpstr> Network Configurations</vt:lpstr>
      <vt:lpstr>Optimization Settings</vt:lpstr>
      <vt:lpstr>Ex of Network Configurations</vt:lpstr>
      <vt:lpstr>GPUs</vt:lpstr>
      <vt:lpstr>Build your own LLM</vt:lpstr>
      <vt:lpstr>Google’s BERT</vt:lpstr>
      <vt:lpstr>Structure of BERT</vt:lpstr>
      <vt:lpstr>The BERT Zoo from huggingface</vt:lpstr>
      <vt:lpstr>The BERT Zoo</vt:lpstr>
      <vt:lpstr>Timeline of LLMs</vt:lpstr>
      <vt:lpstr>GPT-3 Training Data</vt:lpstr>
      <vt:lpstr>GPT-3 Models</vt:lpstr>
      <vt:lpstr>ChatGPT Training</vt:lpstr>
      <vt:lpstr>OpenAI’s GPT-3s</vt:lpstr>
      <vt:lpstr>An Open Source GPT (LLM)?</vt:lpstr>
      <vt:lpstr>Deep Learning (GPT 3) has problems answering simple Math questions</vt:lpstr>
      <vt:lpstr>PowerPoint Presentation</vt:lpstr>
      <vt:lpstr>Others - reasoning</vt:lpstr>
      <vt:lpstr> Others – related knowledge</vt:lpstr>
      <vt:lpstr>Much Better Now</vt:lpstr>
      <vt:lpstr>PowerPoint Presentation</vt:lpstr>
      <vt:lpstr>New Answer</vt:lpstr>
      <vt:lpstr>Counting</vt:lpstr>
      <vt:lpstr>Counting</vt:lpstr>
      <vt:lpstr>Math</vt:lpstr>
      <vt:lpstr>PowerPoint Presentation</vt:lpstr>
      <vt:lpstr>PowerPoint Presentation</vt:lpstr>
      <vt:lpstr>GPT-4</vt:lpstr>
      <vt:lpstr>GPT-4</vt:lpstr>
      <vt:lpstr>PowerPoint Presentation</vt:lpstr>
      <vt:lpstr>PowerPoint Presentation</vt:lpstr>
      <vt:lpstr>Any to any Multimodal NExT-GPT</vt:lpstr>
      <vt:lpstr>Diffusion Models</vt:lpstr>
      <vt:lpstr>NExT-GPT inference process. Grey colors denote the deactivation of the modules</vt:lpstr>
      <vt:lpstr>PowerPoint Presentation</vt:lpstr>
      <vt:lpstr>Encoding and decoding</vt:lpstr>
      <vt:lpstr>Modality Data</vt:lpstr>
      <vt:lpstr>Data used to train LLMs</vt:lpstr>
      <vt:lpstr>Used to train Bard</vt:lpstr>
      <vt:lpstr>How they work</vt:lpstr>
      <vt:lpstr>More than one can see</vt:lpstr>
      <vt:lpstr>Improving LLM Performance</vt:lpstr>
      <vt:lpstr>Instruction finetuning</vt:lpstr>
      <vt:lpstr>PowerPoint Presentation</vt:lpstr>
      <vt:lpstr>Outline</vt:lpstr>
      <vt:lpstr>Why prompting</vt:lpstr>
      <vt:lpstr>Rise of In-context Learning</vt:lpstr>
      <vt:lpstr>What are prompts?</vt:lpstr>
      <vt:lpstr>Why Prompt Engineering?</vt:lpstr>
      <vt:lpstr>Parameters of Decoding</vt:lpstr>
      <vt:lpstr>First Basic Prompt</vt:lpstr>
      <vt:lpstr>First Basic Prompt</vt:lpstr>
      <vt:lpstr>Elements of a Prompt</vt:lpstr>
      <vt:lpstr>Settings to keep in mind</vt:lpstr>
      <vt:lpstr>Settings to keep in mind</vt:lpstr>
      <vt:lpstr>Designing Prompts for Different Tasks</vt:lpstr>
      <vt:lpstr>Text Summarization</vt:lpstr>
      <vt:lpstr>Question Answering</vt:lpstr>
      <vt:lpstr>Text Classification</vt:lpstr>
      <vt:lpstr>Role Playing</vt:lpstr>
      <vt:lpstr>Code Generation</vt:lpstr>
      <vt:lpstr>Reasoning</vt:lpstr>
      <vt:lpstr>Prompt Engineering Techniques</vt:lpstr>
      <vt:lpstr>ICL vs CoT</vt:lpstr>
      <vt:lpstr>Few-shot Prompts</vt:lpstr>
      <vt:lpstr>Chain-of-Thought (CoT) Prompting</vt:lpstr>
      <vt:lpstr>Zero-Shot CoT</vt:lpstr>
      <vt:lpstr>Self-Consistency</vt:lpstr>
      <vt:lpstr>Self-Consistency Example</vt:lpstr>
      <vt:lpstr>Generate Knowledge Prompting</vt:lpstr>
      <vt:lpstr>Generate Knowledge Prompting Example</vt:lpstr>
      <vt:lpstr>Generate Knowledge Prompting Example</vt:lpstr>
      <vt:lpstr>Program-aided Language Model (PAL)</vt:lpstr>
      <vt:lpstr>PAL</vt:lpstr>
      <vt:lpstr>ReAct</vt:lpstr>
      <vt:lpstr>ReAct</vt:lpstr>
      <vt:lpstr>Directional Stimulus Prompting</vt:lpstr>
      <vt:lpstr>Directional Stimulus Prompting</vt:lpstr>
      <vt:lpstr>PowerPoint Presentation</vt:lpstr>
      <vt:lpstr>Risks</vt:lpstr>
      <vt:lpstr>Prompt Injection</vt:lpstr>
      <vt:lpstr>Prompt Leaking</vt:lpstr>
      <vt:lpstr>Jailbreaking</vt:lpstr>
      <vt:lpstr>Jailbreaking examples</vt:lpstr>
      <vt:lpstr>Prompt Engineering Guide</vt:lpstr>
      <vt:lpstr>Evaluation Data sets</vt:lpstr>
      <vt:lpstr>Hallucination Models</vt:lpstr>
      <vt:lpstr>Current Evaluation Methods</vt:lpstr>
      <vt:lpstr>PowerPoint Presentation</vt:lpstr>
      <vt:lpstr>PowerPoint Presentation</vt:lpstr>
      <vt:lpstr>Running out of Data?</vt:lpstr>
      <vt:lpstr>Using LLMs to write scholarly papers</vt:lpstr>
      <vt:lpstr>Foundational ML </vt:lpstr>
      <vt:lpstr>PowerPoint Presentation</vt:lpstr>
      <vt:lpstr>Emergence and Homogenization</vt:lpstr>
      <vt:lpstr>PowerPoint Presentation</vt:lpstr>
      <vt:lpstr>PowerPoint Presentation</vt:lpstr>
      <vt:lpstr>PFM architecture </vt:lpstr>
      <vt:lpstr>PowerPoint Presentation</vt:lpstr>
      <vt:lpstr>PowerPoint Presentation</vt:lpstr>
      <vt:lpstr>Foundation Models Summary</vt:lpstr>
      <vt:lpstr>Language Competence</vt:lpstr>
      <vt:lpstr>Language Competence</vt:lpstr>
      <vt:lpstr>PowerPoint Presentation</vt:lpstr>
      <vt:lpstr>PowerPoint Presentation</vt:lpstr>
      <vt:lpstr>Chomsky’s comment</vt:lpstr>
      <vt:lpstr>A psychologist spent time with ChatGPT</vt:lpstr>
      <vt:lpstr>PowerPoint Presentation</vt:lpstr>
      <vt:lpstr>PowerPoint Presentation</vt:lpstr>
      <vt:lpstr>PowerPoint Presentation</vt:lpstr>
      <vt:lpstr>LLMs challenges</vt:lpstr>
      <vt:lpstr>LLMs and Foundation Models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Quiet Revolutions: Search</dc:title>
  <dc:creator>John Jordan</dc:creator>
  <cp:lastModifiedBy>Giles, C Lee</cp:lastModifiedBy>
  <cp:revision>979</cp:revision>
  <dcterms:created xsi:type="dcterms:W3CDTF">2014-07-09T18:06:21Z</dcterms:created>
  <dcterms:modified xsi:type="dcterms:W3CDTF">2023-11-07T17:58:30Z</dcterms:modified>
</cp:coreProperties>
</file>