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452" r:id="rId3"/>
    <p:sldId id="462" r:id="rId4"/>
    <p:sldId id="484" r:id="rId5"/>
    <p:sldId id="257" r:id="rId6"/>
    <p:sldId id="485" r:id="rId7"/>
    <p:sldId id="486" r:id="rId8"/>
    <p:sldId id="487" r:id="rId9"/>
    <p:sldId id="258" r:id="rId10"/>
    <p:sldId id="259" r:id="rId11"/>
    <p:sldId id="293" r:id="rId12"/>
    <p:sldId id="260" r:id="rId13"/>
    <p:sldId id="261" r:id="rId14"/>
    <p:sldId id="488" r:id="rId15"/>
    <p:sldId id="489" r:id="rId16"/>
    <p:sldId id="490" r:id="rId17"/>
    <p:sldId id="491" r:id="rId18"/>
    <p:sldId id="492" r:id="rId19"/>
    <p:sldId id="493" r:id="rId20"/>
    <p:sldId id="494" r:id="rId21"/>
    <p:sldId id="495" r:id="rId22"/>
    <p:sldId id="496" r:id="rId23"/>
    <p:sldId id="497" r:id="rId24"/>
    <p:sldId id="498" r:id="rId25"/>
    <p:sldId id="499" r:id="rId26"/>
    <p:sldId id="500" r:id="rId27"/>
    <p:sldId id="501" r:id="rId28"/>
    <p:sldId id="502" r:id="rId29"/>
    <p:sldId id="262" r:id="rId30"/>
    <p:sldId id="263" r:id="rId31"/>
    <p:sldId id="264" r:id="rId32"/>
    <p:sldId id="265" r:id="rId33"/>
    <p:sldId id="266" r:id="rId34"/>
    <p:sldId id="267" r:id="rId35"/>
    <p:sldId id="268" r:id="rId36"/>
    <p:sldId id="269" r:id="rId37"/>
    <p:sldId id="270" r:id="rId38"/>
    <p:sldId id="271" r:id="rId39"/>
    <p:sldId id="272" r:id="rId40"/>
    <p:sldId id="395" r:id="rId41"/>
    <p:sldId id="396" r:id="rId42"/>
    <p:sldId id="397" r:id="rId43"/>
    <p:sldId id="398" r:id="rId44"/>
    <p:sldId id="399" r:id="rId45"/>
    <p:sldId id="400" r:id="rId46"/>
    <p:sldId id="401" r:id="rId47"/>
    <p:sldId id="402" r:id="rId48"/>
    <p:sldId id="403" r:id="rId49"/>
    <p:sldId id="404" r:id="rId50"/>
    <p:sldId id="405" r:id="rId51"/>
    <p:sldId id="406" r:id="rId52"/>
    <p:sldId id="273" r:id="rId53"/>
    <p:sldId id="274" r:id="rId54"/>
    <p:sldId id="275" r:id="rId55"/>
    <p:sldId id="276" r:id="rId56"/>
    <p:sldId id="277" r:id="rId57"/>
    <p:sldId id="278" r:id="rId58"/>
    <p:sldId id="279" r:id="rId59"/>
    <p:sldId id="280" r:id="rId60"/>
    <p:sldId id="1717" r:id="rId61"/>
    <p:sldId id="1718" r:id="rId62"/>
    <p:sldId id="281" r:id="rId63"/>
    <p:sldId id="282" r:id="rId64"/>
    <p:sldId id="283" r:id="rId65"/>
    <p:sldId id="284" r:id="rId66"/>
    <p:sldId id="444" r:id="rId67"/>
    <p:sldId id="285" r:id="rId68"/>
    <p:sldId id="286" r:id="rId69"/>
    <p:sldId id="287" r:id="rId70"/>
    <p:sldId id="288" r:id="rId71"/>
    <p:sldId id="289" r:id="rId72"/>
    <p:sldId id="446" r:id="rId73"/>
    <p:sldId id="290" r:id="rId74"/>
    <p:sldId id="786" r:id="rId75"/>
    <p:sldId id="461" r:id="rId76"/>
    <p:sldId id="448" r:id="rId77"/>
    <p:sldId id="294" r:id="rId78"/>
    <p:sldId id="456" r:id="rId79"/>
    <p:sldId id="458" r:id="rId80"/>
    <p:sldId id="459" r:id="rId81"/>
    <p:sldId id="460" r:id="rId82"/>
    <p:sldId id="464" r:id="rId83"/>
    <p:sldId id="520" r:id="rId84"/>
    <p:sldId id="465" r:id="rId85"/>
    <p:sldId id="295" r:id="rId86"/>
    <p:sldId id="466" r:id="rId87"/>
    <p:sldId id="521" r:id="rId88"/>
    <p:sldId id="463" r:id="rId89"/>
    <p:sldId id="471" r:id="rId90"/>
    <p:sldId id="472" r:id="rId91"/>
    <p:sldId id="311" r:id="rId92"/>
    <p:sldId id="470" r:id="rId93"/>
    <p:sldId id="469" r:id="rId94"/>
    <p:sldId id="475" r:id="rId95"/>
    <p:sldId id="503" r:id="rId96"/>
    <p:sldId id="504" r:id="rId97"/>
    <p:sldId id="474" r:id="rId98"/>
    <p:sldId id="473" r:id="rId99"/>
    <p:sldId id="522" r:id="rId100"/>
    <p:sldId id="1714" r:id="rId101"/>
    <p:sldId id="505" r:id="rId102"/>
    <p:sldId id="506" r:id="rId103"/>
    <p:sldId id="507" r:id="rId104"/>
    <p:sldId id="508" r:id="rId105"/>
    <p:sldId id="509" r:id="rId106"/>
    <p:sldId id="510" r:id="rId107"/>
    <p:sldId id="511" r:id="rId108"/>
    <p:sldId id="512" r:id="rId109"/>
    <p:sldId id="513" r:id="rId110"/>
    <p:sldId id="514" r:id="rId111"/>
    <p:sldId id="515" r:id="rId112"/>
    <p:sldId id="516" r:id="rId113"/>
    <p:sldId id="517" r:id="rId114"/>
    <p:sldId id="518" r:id="rId115"/>
    <p:sldId id="519" r:id="rId116"/>
    <p:sldId id="1716" r:id="rId117"/>
    <p:sldId id="1715" r:id="rId118"/>
    <p:sldId id="523" r:id="rId119"/>
    <p:sldId id="291" r:id="rId120"/>
    <p:sldId id="467" r:id="rId121"/>
    <p:sldId id="468" r:id="rId122"/>
    <p:sldId id="476" r:id="rId123"/>
    <p:sldId id="477" r:id="rId124"/>
    <p:sldId id="478" r:id="rId125"/>
    <p:sldId id="480" r:id="rId126"/>
    <p:sldId id="479" r:id="rId127"/>
    <p:sldId id="481" r:id="rId128"/>
    <p:sldId id="482" r:id="rId129"/>
    <p:sldId id="483" r:id="rId130"/>
    <p:sldId id="292" r:id="rId131"/>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99"/>
    <p:restoredTop sz="94670"/>
  </p:normalViewPr>
  <p:slideViewPr>
    <p:cSldViewPr>
      <p:cViewPr varScale="1">
        <p:scale>
          <a:sx n="84" d="100"/>
          <a:sy n="84" d="100"/>
        </p:scale>
        <p:origin x="1080" y="192"/>
      </p:cViewPr>
      <p:guideLst>
        <p:guide orient="horz" pos="2880"/>
        <p:guide pos="216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6" name="Holder 6"/>
          <p:cNvSpPr>
            <a:spLocks noGrp="1"/>
          </p:cNvSpPr>
          <p:nvPr>
            <p:ph type="sldNum" sz="quarter" idx="7"/>
          </p:nvPr>
        </p:nvSpPr>
        <p:spPr>
          <a:xfrm>
            <a:off x="9225958" y="6844362"/>
            <a:ext cx="271145" cy="224154"/>
          </a:xfrm>
          <a:prstGeom prst="rect">
            <a:avLst/>
          </a:prstGeom>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28800" y="710121"/>
            <a:ext cx="7162800" cy="695960"/>
          </a:xfrm>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6" name="Holder 6"/>
          <p:cNvSpPr>
            <a:spLocks noGrp="1"/>
          </p:cNvSpPr>
          <p:nvPr>
            <p:ph type="sldNum" sz="quarter" idx="7"/>
          </p:nvPr>
        </p:nvSpPr>
        <p:spPr>
          <a:xfrm>
            <a:off x="9225958" y="6844362"/>
            <a:ext cx="271145" cy="224154"/>
          </a:xfrm>
          <a:prstGeom prst="rect">
            <a:avLst/>
          </a:prstGeom>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7" name="Holder 7"/>
          <p:cNvSpPr>
            <a:spLocks noGrp="1"/>
          </p:cNvSpPr>
          <p:nvPr>
            <p:ph type="sldNum" sz="quarter" idx="7"/>
          </p:nvPr>
        </p:nvSpPr>
        <p:spPr>
          <a:xfrm>
            <a:off x="9225958" y="6844362"/>
            <a:ext cx="271145" cy="224154"/>
          </a:xfrm>
          <a:prstGeom prst="rect">
            <a:avLst/>
          </a:prstGeom>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5" name="Holder 5"/>
          <p:cNvSpPr>
            <a:spLocks noGrp="1"/>
          </p:cNvSpPr>
          <p:nvPr>
            <p:ph type="sldNum" sz="quarter" idx="7"/>
          </p:nvPr>
        </p:nvSpPr>
        <p:spPr>
          <a:xfrm>
            <a:off x="9225958" y="6844362"/>
            <a:ext cx="271145" cy="224154"/>
          </a:xfrm>
          <a:prstGeom prst="rect">
            <a:avLst/>
          </a:prstGeom>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10/30/23</a:t>
            </a:fld>
            <a:endParaRPr lang="en-US"/>
          </a:p>
        </p:txBody>
      </p:sp>
      <p:sp>
        <p:nvSpPr>
          <p:cNvPr id="4" name="Holder 4"/>
          <p:cNvSpPr>
            <a:spLocks noGrp="1"/>
          </p:cNvSpPr>
          <p:nvPr>
            <p:ph type="sldNum" sz="quarter" idx="7"/>
          </p:nvPr>
        </p:nvSpPr>
        <p:spPr>
          <a:xfrm>
            <a:off x="9225958" y="6844362"/>
            <a:ext cx="271145" cy="224154"/>
          </a:xfrm>
          <a:prstGeom prst="rect">
            <a:avLst/>
          </a:prstGeom>
        </p:spPr>
        <p:txBody>
          <a:bodyPr lIns="0" tIns="0" rIns="0" bIns="0"/>
          <a:lstStyle>
            <a:lvl1pPr>
              <a:defRPr sz="1400" b="0" i="0">
                <a:solidFill>
                  <a:schemeClr val="tx1"/>
                </a:solidFill>
                <a:latin typeface="Arial"/>
                <a:cs typeface="Arial"/>
              </a:defRPr>
            </a:lvl1pPr>
          </a:lstStyle>
          <a:p>
            <a:pPr marL="38100">
              <a:lnSpc>
                <a:spcPts val="1645"/>
              </a:lnSpc>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userDrawn="1">
  <p:cSld name="Title, Content">
    <p:spTree>
      <p:nvGrpSpPr>
        <p:cNvPr id="1" name=""/>
        <p:cNvGrpSpPr/>
        <p:nvPr/>
      </p:nvGrpSpPr>
      <p:grpSpPr bwMode="auto">
        <a:xfrm>
          <a:off x="0" y="0"/>
          <a:ext cx="0" cy="0"/>
          <a:chOff x="0" y="0"/>
          <a:chExt cx="0" cy="0"/>
        </a:xfrm>
      </p:grpSpPr>
      <p:sp>
        <p:nvSpPr>
          <p:cNvPr id="5" name="PlaceHolder 2"/>
          <p:cNvSpPr>
            <a:spLocks noGrp="1"/>
          </p:cNvSpPr>
          <p:nvPr>
            <p:ph type="body"/>
          </p:nvPr>
        </p:nvSpPr>
        <p:spPr bwMode="auto">
          <a:xfrm>
            <a:off x="1383129" y="1405152"/>
            <a:ext cx="7920693" cy="5999640"/>
          </a:xfrm>
          <a:prstGeom prst="rect">
            <a:avLst/>
          </a:prstGeom>
        </p:spPr>
        <p:txBody>
          <a:bodyPr lIns="0" tIns="0" rIns="0" bIns="0">
            <a:normAutofit/>
          </a:bodyPr>
          <a:lstStyle/>
          <a:p>
            <a:pPr>
              <a:defRPr/>
            </a:pPr>
            <a:endParaRPr lang="en-US" sz="1980" b="0" strike="noStrike" spc="-1">
              <a:solidFill>
                <a:srgbClr val="000000"/>
              </a:solidFill>
              <a:latin typeface="Calibri"/>
            </a:endParaRPr>
          </a:p>
        </p:txBody>
      </p:sp>
      <p:sp>
        <p:nvSpPr>
          <p:cNvPr id="6" name="Title 1">
            <a:extLst>
              <a:ext uri="{FF2B5EF4-FFF2-40B4-BE49-F238E27FC236}">
                <a16:creationId xmlns:a16="http://schemas.microsoft.com/office/drawing/2014/main" id="{7166149B-E348-408E-ABB5-93B407378A1B}"/>
              </a:ext>
            </a:extLst>
          </p:cNvPr>
          <p:cNvSpPr>
            <a:spLocks noGrp="1"/>
          </p:cNvSpPr>
          <p:nvPr>
            <p:ph type="title" idx="10"/>
          </p:nvPr>
        </p:nvSpPr>
        <p:spPr>
          <a:xfrm>
            <a:off x="1480578" y="-1"/>
            <a:ext cx="8583934" cy="677108"/>
          </a:xfrm>
        </p:spPr>
        <p:txBody>
          <a:bodyPr/>
          <a:lstStyle/>
          <a:p>
            <a:r>
              <a:rPr lang="en-US"/>
              <a:t>Click to edit Master title style</a:t>
            </a:r>
            <a:endParaRPr lang="en-US" dirty="0"/>
          </a:p>
        </p:txBody>
      </p:sp>
    </p:spTree>
    <p:extLst>
      <p:ext uri="{BB962C8B-B14F-4D97-AF65-F5344CB8AC3E}">
        <p14:creationId xmlns:p14="http://schemas.microsoft.com/office/powerpoint/2010/main" val="1006153800"/>
      </p:ext>
    </p:extLst>
  </p:cSld>
  <p:clrMapOvr>
    <a:masterClrMapping/>
  </p:clrMapOvr>
  <p:hf/>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62200" y="451666"/>
            <a:ext cx="6346443" cy="69596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dirty="0"/>
          </a:p>
        </p:txBody>
      </p:sp>
      <p:sp>
        <p:nvSpPr>
          <p:cNvPr id="3" name="Holder 3"/>
          <p:cNvSpPr>
            <a:spLocks noGrp="1"/>
          </p:cNvSpPr>
          <p:nvPr>
            <p:ph type="body" idx="1"/>
          </p:nvPr>
        </p:nvSpPr>
        <p:spPr>
          <a:xfrm>
            <a:off x="585723" y="1667256"/>
            <a:ext cx="8884920" cy="5038725"/>
          </a:xfrm>
          <a:prstGeom prst="rect">
            <a:avLst/>
          </a:prstGeom>
        </p:spPr>
        <p:txBody>
          <a:bodyPr wrap="square" lIns="0" tIns="0" rIns="0" bIns="0">
            <a:spAutoFit/>
          </a:bodyPr>
          <a:lstStyle>
            <a:lvl1pPr>
              <a:defRPr sz="3200" b="0" i="0">
                <a:solidFill>
                  <a:srgbClr val="3333CC"/>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10/30/23</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10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114.png"/><Relationship Id="rId7" Type="http://schemas.openxmlformats.org/officeDocument/2006/relationships/image" Target="../media/image11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hyperlink" Target="http://www.analyticsvidhya.com/blog/2019/09/demystifying-bert-groundbreaking-nlp-.framework/"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KN3ZL65Dze0" TargetMode="External"/><Relationship Id="rId2" Type="http://schemas.openxmlformats.org/officeDocument/2006/relationships/hyperlink" Target="https://www.youtube.com/watch?v=4Bdc55j80l8" TargetMode="External"/><Relationship Id="rId1" Type="http://schemas.openxmlformats.org/officeDocument/2006/relationships/slideLayout" Target="../slideLayouts/slideLayout2.xml"/><Relationship Id="rId5" Type="http://schemas.openxmlformats.org/officeDocument/2006/relationships/hyperlink" Target="https://www.youtube.com/watch?v=xI0HHN5XKDo" TargetMode="External"/><Relationship Id="rId4" Type="http://schemas.openxmlformats.org/officeDocument/2006/relationships/hyperlink" Target="https://www.youtube.com/watch?v=zMxvS7hD-U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hyperlink" Target="https://arxiv.org/pdf/1607.06450.pdf" TargetMode="External"/><Relationship Id="rId4" Type="http://schemas.openxmlformats.org/officeDocument/2006/relationships/image" Target="../media/image58.emf"/></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1.jpg"/><Relationship Id="rId4" Type="http://schemas.openxmlformats.org/officeDocument/2006/relationships/image" Target="../media/image1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5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rxiv.org/abs/1906.08237"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arxiv.org/abs/1907.11692"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arxiv.org/abs/1904.00962" TargetMode="External"/><Relationship Id="rId2" Type="http://schemas.openxmlformats.org/officeDocument/2006/relationships/hyperlink" Target="https://openreview.net/pdf?id=H1eA7AEtvS" TargetMode="Externa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github.com/huggingface/transformers" TargetMode="External"/><Relationship Id="rId1" Type="http://schemas.openxmlformats.org/officeDocument/2006/relationships/slideLayout" Target="../slideLayouts/slideLayout2.xml"/><Relationship Id="rId4" Type="http://schemas.openxmlformats.org/officeDocument/2006/relationships/hyperlink" Target="https://huggingface.co/transformers/"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lacker.io/ai/2020/07/06/giving-gpt-3-a-turing-test.html" TargetMode="External"/><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rLE0b8_OQMk" TargetMode="External"/><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hyperlink" Target="https://www.youtube.com/watch?v=xrwNios07R4"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541587" y="1828800"/>
            <a:ext cx="4975225" cy="695960"/>
          </a:xfrm>
          <a:prstGeom prst="rect">
            <a:avLst/>
          </a:prstGeom>
        </p:spPr>
        <p:txBody>
          <a:bodyPr vert="horz" wrap="square" lIns="0" tIns="12700" rIns="0" bIns="0" rtlCol="0">
            <a:spAutoFit/>
          </a:bodyPr>
          <a:lstStyle/>
          <a:p>
            <a:pPr marL="12700">
              <a:lnSpc>
                <a:spcPct val="100000"/>
              </a:lnSpc>
              <a:spcBef>
                <a:spcPts val="100"/>
              </a:spcBef>
            </a:pPr>
            <a:r>
              <a:rPr spc="-25" dirty="0"/>
              <a:t>Transformer</a:t>
            </a:r>
            <a:r>
              <a:rPr spc="-105" dirty="0"/>
              <a:t> </a:t>
            </a:r>
            <a:r>
              <a:rPr spc="-25" dirty="0"/>
              <a:t>Models</a:t>
            </a:r>
          </a:p>
        </p:txBody>
      </p:sp>
      <p:sp>
        <p:nvSpPr>
          <p:cNvPr id="6" name="object 6"/>
          <p:cNvSpPr txBox="1"/>
          <p:nvPr/>
        </p:nvSpPr>
        <p:spPr>
          <a:xfrm>
            <a:off x="1447800" y="3901440"/>
            <a:ext cx="7490842" cy="2866297"/>
          </a:xfrm>
          <a:prstGeom prst="rect">
            <a:avLst/>
          </a:prstGeom>
        </p:spPr>
        <p:txBody>
          <a:bodyPr vert="horz" wrap="square" lIns="0" tIns="12700" rIns="0" bIns="0" rtlCol="0">
            <a:spAutoFit/>
          </a:bodyPr>
          <a:lstStyle/>
          <a:p>
            <a:pPr marL="12700" marR="5080" indent="247650">
              <a:lnSpc>
                <a:spcPct val="117500"/>
              </a:lnSpc>
              <a:spcBef>
                <a:spcPts val="100"/>
              </a:spcBef>
            </a:pPr>
            <a:r>
              <a:rPr lang="en-US" sz="3200" spc="-20" dirty="0">
                <a:solidFill>
                  <a:srgbClr val="3333CC"/>
                </a:solidFill>
                <a:latin typeface="Arial"/>
                <a:cs typeface="Arial"/>
              </a:rPr>
              <a:t>Thanks to </a:t>
            </a:r>
            <a:r>
              <a:rPr sz="3200" spc="-20" dirty="0" err="1">
                <a:solidFill>
                  <a:srgbClr val="3333CC"/>
                </a:solidFill>
                <a:latin typeface="Arial"/>
                <a:cs typeface="Arial"/>
              </a:rPr>
              <a:t>Sargur</a:t>
            </a:r>
            <a:r>
              <a:rPr lang="en-US" sz="3200" spc="-20" dirty="0">
                <a:solidFill>
                  <a:srgbClr val="3333CC"/>
                </a:solidFill>
                <a:latin typeface="Arial"/>
                <a:cs typeface="Arial"/>
              </a:rPr>
              <a:t> </a:t>
            </a:r>
            <a:r>
              <a:rPr sz="3200" spc="-20" dirty="0">
                <a:solidFill>
                  <a:srgbClr val="3333CC"/>
                </a:solidFill>
                <a:latin typeface="Arial"/>
                <a:cs typeface="Arial"/>
              </a:rPr>
              <a:t>Srihari</a:t>
            </a:r>
            <a:r>
              <a:rPr lang="en-US" sz="3200" spc="-20" dirty="0">
                <a:solidFill>
                  <a:srgbClr val="3333CC"/>
                </a:solidFill>
                <a:latin typeface="Arial"/>
                <a:cs typeface="Arial"/>
              </a:rPr>
              <a:t>, </a:t>
            </a:r>
            <a:r>
              <a:rPr lang="en-US" sz="3200" spc="-20" dirty="0" err="1">
                <a:solidFill>
                  <a:srgbClr val="3333CC"/>
                </a:solidFill>
                <a:latin typeface="Arial"/>
                <a:cs typeface="Arial"/>
              </a:rPr>
              <a:t>Johhn</a:t>
            </a:r>
            <a:r>
              <a:rPr lang="en-US" sz="3200" spc="-20" dirty="0">
                <a:solidFill>
                  <a:srgbClr val="3333CC"/>
                </a:solidFill>
                <a:latin typeface="Arial"/>
                <a:cs typeface="Arial"/>
              </a:rPr>
              <a:t> Hewett, Richard </a:t>
            </a:r>
            <a:r>
              <a:rPr lang="en-US" sz="3200" spc="-20" dirty="0" err="1">
                <a:solidFill>
                  <a:srgbClr val="3333CC"/>
                </a:solidFill>
                <a:latin typeface="Arial"/>
                <a:cs typeface="Arial"/>
              </a:rPr>
              <a:t>Socher</a:t>
            </a:r>
            <a:r>
              <a:rPr lang="en-US" sz="3200" spc="-20" dirty="0">
                <a:solidFill>
                  <a:srgbClr val="3333CC"/>
                </a:solidFill>
                <a:latin typeface="Arial"/>
                <a:cs typeface="Arial"/>
              </a:rPr>
              <a:t>, </a:t>
            </a:r>
            <a:r>
              <a:rPr lang="en-US" sz="3200" spc="-20" dirty="0" err="1">
                <a:solidFill>
                  <a:srgbClr val="3333CC"/>
                </a:solidFill>
                <a:latin typeface="Arial"/>
                <a:cs typeface="Arial"/>
              </a:rPr>
              <a:t>Vagelis</a:t>
            </a:r>
            <a:r>
              <a:rPr lang="en-US" sz="3200" spc="-20" dirty="0">
                <a:solidFill>
                  <a:srgbClr val="3333CC"/>
                </a:solidFill>
                <a:latin typeface="Arial"/>
                <a:cs typeface="Arial"/>
              </a:rPr>
              <a:t> </a:t>
            </a:r>
            <a:r>
              <a:rPr lang="en-US" sz="3200" spc="-20" dirty="0" err="1">
                <a:solidFill>
                  <a:srgbClr val="3333CC"/>
                </a:solidFill>
                <a:latin typeface="Arial"/>
                <a:cs typeface="Arial"/>
              </a:rPr>
              <a:t>Hristidis</a:t>
            </a:r>
            <a:r>
              <a:rPr lang="en-US" sz="3200" spc="-20" dirty="0">
                <a:solidFill>
                  <a:srgbClr val="3333CC"/>
                </a:solidFill>
                <a:latin typeface="Arial"/>
                <a:cs typeface="Arial"/>
              </a:rPr>
              <a:t>, Jacob Devlin, </a:t>
            </a:r>
            <a:r>
              <a:rPr lang="en-US" sz="3200" spc="-20" dirty="0" err="1">
                <a:solidFill>
                  <a:srgbClr val="3333CC"/>
                </a:solidFill>
                <a:latin typeface="Arial"/>
                <a:cs typeface="Arial"/>
              </a:rPr>
              <a:t>Phạm</a:t>
            </a:r>
            <a:r>
              <a:rPr lang="en-US" sz="3200" spc="-20" dirty="0">
                <a:solidFill>
                  <a:srgbClr val="3333CC"/>
                </a:solidFill>
                <a:latin typeface="Arial"/>
                <a:cs typeface="Arial"/>
              </a:rPr>
              <a:t> Quang </a:t>
            </a:r>
            <a:r>
              <a:rPr lang="en-US" sz="3200" spc="-20" dirty="0" err="1">
                <a:solidFill>
                  <a:srgbClr val="3333CC"/>
                </a:solidFill>
                <a:latin typeface="Arial"/>
                <a:cs typeface="Arial"/>
              </a:rPr>
              <a:t>Nhật</a:t>
            </a:r>
            <a:r>
              <a:rPr lang="en-US" sz="3200" spc="-20" dirty="0">
                <a:solidFill>
                  <a:srgbClr val="3333CC"/>
                </a:solidFill>
                <a:latin typeface="Arial"/>
                <a:cs typeface="Arial"/>
              </a:rPr>
              <a:t> Minh, </a:t>
            </a:r>
            <a:r>
              <a:rPr lang="en-US" sz="3200" spc="-20" dirty="0" err="1">
                <a:solidFill>
                  <a:srgbClr val="3333CC"/>
                </a:solidFill>
                <a:latin typeface="Arial"/>
                <a:cs typeface="Arial"/>
              </a:rPr>
              <a:t>Yangqiu</a:t>
            </a:r>
            <a:r>
              <a:rPr lang="en-US" sz="3200" spc="-20" dirty="0">
                <a:solidFill>
                  <a:srgbClr val="3333CC"/>
                </a:solidFill>
                <a:latin typeface="Arial"/>
                <a:cs typeface="Arial"/>
              </a:rPr>
              <a:t> Song, Lucas Beyer, Giuseppe </a:t>
            </a:r>
            <a:r>
              <a:rPr lang="en-US" sz="3200" spc="-20" dirty="0" err="1">
                <a:solidFill>
                  <a:srgbClr val="3333CC"/>
                </a:solidFill>
                <a:latin typeface="Arial"/>
                <a:cs typeface="Arial"/>
              </a:rPr>
              <a:t>Attardi</a:t>
            </a:r>
            <a:r>
              <a:rPr lang="en-US" sz="3200" spc="-20" dirty="0">
                <a:solidFill>
                  <a:srgbClr val="3333CC"/>
                </a:solidFill>
                <a:latin typeface="Arial"/>
                <a:cs typeface="Arial"/>
              </a:rPr>
              <a:t>, </a:t>
            </a:r>
            <a:r>
              <a:rPr lang="en-US" sz="3200" spc="-20" dirty="0" err="1">
                <a:solidFill>
                  <a:srgbClr val="3333CC"/>
                </a:solidFill>
                <a:latin typeface="Arial"/>
                <a:cs typeface="Arial"/>
              </a:rPr>
              <a:t>Danqi</a:t>
            </a:r>
            <a:r>
              <a:rPr lang="en-US" sz="3200" spc="-20">
                <a:solidFill>
                  <a:srgbClr val="3333CC"/>
                </a:solidFill>
                <a:latin typeface="Arial"/>
                <a:cs typeface="Arial"/>
              </a:rPr>
              <a:t> Chen</a:t>
            </a:r>
            <a:endParaRPr lang="en-US" sz="3200" spc="-20" dirty="0">
              <a:solidFill>
                <a:srgbClr val="3333CC"/>
              </a:solidFill>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19476" y="542543"/>
            <a:ext cx="6423025" cy="695960"/>
          </a:xfrm>
          <a:prstGeom prst="rect">
            <a:avLst/>
          </a:prstGeom>
        </p:spPr>
        <p:txBody>
          <a:bodyPr vert="horz" wrap="square" lIns="0" tIns="12700" rIns="0" bIns="0" rtlCol="0">
            <a:spAutoFit/>
          </a:bodyPr>
          <a:lstStyle/>
          <a:p>
            <a:pPr marL="12700">
              <a:lnSpc>
                <a:spcPct val="100000"/>
              </a:lnSpc>
              <a:spcBef>
                <a:spcPts val="100"/>
              </a:spcBef>
            </a:pPr>
            <a:r>
              <a:rPr spc="-25" dirty="0"/>
              <a:t>Types</a:t>
            </a:r>
            <a:r>
              <a:rPr spc="-60" dirty="0"/>
              <a:t> </a:t>
            </a:r>
            <a:r>
              <a:rPr spc="-15" dirty="0"/>
              <a:t>of</a:t>
            </a:r>
            <a:r>
              <a:rPr spc="-45" dirty="0"/>
              <a:t> </a:t>
            </a:r>
            <a:r>
              <a:rPr spc="-20" dirty="0"/>
              <a:t>Attention</a:t>
            </a:r>
            <a:r>
              <a:rPr spc="-60" dirty="0"/>
              <a:t> </a:t>
            </a:r>
            <a:r>
              <a:rPr spc="-25" dirty="0"/>
              <a:t>Models</a:t>
            </a:r>
          </a:p>
        </p:txBody>
      </p:sp>
      <p:sp>
        <p:nvSpPr>
          <p:cNvPr id="5" name="object 5"/>
          <p:cNvSpPr txBox="1"/>
          <p:nvPr/>
        </p:nvSpPr>
        <p:spPr>
          <a:xfrm>
            <a:off x="585723" y="1289303"/>
            <a:ext cx="7981950" cy="3475990"/>
          </a:xfrm>
          <a:prstGeom prst="rect">
            <a:avLst/>
          </a:prstGeom>
        </p:spPr>
        <p:txBody>
          <a:bodyPr vert="horz" wrap="square" lIns="0" tIns="94615" rIns="0" bIns="0" rtlCol="0">
            <a:spAutoFit/>
          </a:bodyPr>
          <a:lstStyle/>
          <a:p>
            <a:pPr marL="521334" indent="-508634">
              <a:lnSpc>
                <a:spcPct val="100000"/>
              </a:lnSpc>
              <a:spcBef>
                <a:spcPts val="745"/>
              </a:spcBef>
              <a:buAutoNum type="arabicPeriod"/>
              <a:tabLst>
                <a:tab pos="520700" algn="l"/>
                <a:tab pos="521334" algn="l"/>
              </a:tabLst>
            </a:pPr>
            <a:r>
              <a:rPr sz="3200" spc="-20" dirty="0">
                <a:solidFill>
                  <a:srgbClr val="808080"/>
                </a:solidFill>
                <a:latin typeface="Arial"/>
                <a:cs typeface="Arial"/>
              </a:rPr>
              <a:t>Basic</a:t>
            </a:r>
            <a:r>
              <a:rPr sz="3200" spc="-35" dirty="0">
                <a:solidFill>
                  <a:srgbClr val="808080"/>
                </a:solidFill>
                <a:latin typeface="Arial"/>
                <a:cs typeface="Arial"/>
              </a:rPr>
              <a:t> </a:t>
            </a:r>
            <a:r>
              <a:rPr sz="3200" spc="-25" dirty="0">
                <a:solidFill>
                  <a:srgbClr val="808080"/>
                </a:solidFill>
                <a:latin typeface="Arial"/>
                <a:cs typeface="Arial"/>
              </a:rPr>
              <a:t>encoder-decoder</a:t>
            </a:r>
            <a:r>
              <a:rPr sz="3200" spc="-30" dirty="0">
                <a:solidFill>
                  <a:srgbClr val="808080"/>
                </a:solidFill>
                <a:latin typeface="Arial"/>
                <a:cs typeface="Arial"/>
              </a:rPr>
              <a:t> </a:t>
            </a:r>
            <a:r>
              <a:rPr sz="3200" spc="-20" dirty="0">
                <a:solidFill>
                  <a:srgbClr val="808080"/>
                </a:solidFill>
                <a:latin typeface="Arial"/>
                <a:cs typeface="Arial"/>
              </a:rPr>
              <a:t>RNN</a:t>
            </a:r>
            <a:r>
              <a:rPr sz="3200" spc="-45" dirty="0">
                <a:solidFill>
                  <a:srgbClr val="808080"/>
                </a:solidFill>
                <a:latin typeface="Arial"/>
                <a:cs typeface="Arial"/>
              </a:rPr>
              <a:t> </a:t>
            </a:r>
            <a:r>
              <a:rPr sz="3200" spc="-30" dirty="0">
                <a:solidFill>
                  <a:srgbClr val="808080"/>
                </a:solidFill>
                <a:latin typeface="Arial"/>
                <a:cs typeface="Arial"/>
              </a:rPr>
              <a:t>model</a:t>
            </a:r>
            <a:endParaRPr sz="3200">
              <a:latin typeface="Arial"/>
              <a:cs typeface="Arial"/>
            </a:endParaRPr>
          </a:p>
          <a:p>
            <a:pPr marL="521334" indent="-508634">
              <a:lnSpc>
                <a:spcPct val="100000"/>
              </a:lnSpc>
              <a:spcBef>
                <a:spcPts val="650"/>
              </a:spcBef>
              <a:buAutoNum type="arabicPeriod"/>
              <a:tabLst>
                <a:tab pos="520700" algn="l"/>
                <a:tab pos="521334" algn="l"/>
              </a:tabLst>
            </a:pPr>
            <a:r>
              <a:rPr sz="3200" spc="-25" dirty="0">
                <a:solidFill>
                  <a:srgbClr val="808080"/>
                </a:solidFill>
                <a:latin typeface="Arial"/>
                <a:cs typeface="Arial"/>
              </a:rPr>
              <a:t>Encoder-decoder</a:t>
            </a:r>
            <a:r>
              <a:rPr sz="3200" spc="-40" dirty="0">
                <a:solidFill>
                  <a:srgbClr val="808080"/>
                </a:solidFill>
                <a:latin typeface="Arial"/>
                <a:cs typeface="Arial"/>
              </a:rPr>
              <a:t> </a:t>
            </a:r>
            <a:r>
              <a:rPr sz="3200" spc="-20" dirty="0">
                <a:solidFill>
                  <a:srgbClr val="808080"/>
                </a:solidFill>
                <a:latin typeface="Arial"/>
                <a:cs typeface="Arial"/>
              </a:rPr>
              <a:t>RNN</a:t>
            </a:r>
            <a:r>
              <a:rPr sz="3200" spc="-45" dirty="0">
                <a:solidFill>
                  <a:srgbClr val="808080"/>
                </a:solidFill>
                <a:latin typeface="Arial"/>
                <a:cs typeface="Arial"/>
              </a:rPr>
              <a:t> </a:t>
            </a:r>
            <a:r>
              <a:rPr sz="3200" spc="-15" dirty="0">
                <a:solidFill>
                  <a:srgbClr val="808080"/>
                </a:solidFill>
                <a:latin typeface="Arial"/>
                <a:cs typeface="Arial"/>
              </a:rPr>
              <a:t>with</a:t>
            </a:r>
            <a:r>
              <a:rPr sz="3200" spc="-45" dirty="0">
                <a:solidFill>
                  <a:srgbClr val="808080"/>
                </a:solidFill>
                <a:latin typeface="Arial"/>
                <a:cs typeface="Arial"/>
              </a:rPr>
              <a:t> </a:t>
            </a:r>
            <a:r>
              <a:rPr sz="3200" spc="-20" dirty="0">
                <a:solidFill>
                  <a:srgbClr val="808080"/>
                </a:solidFill>
                <a:latin typeface="Arial"/>
                <a:cs typeface="Arial"/>
              </a:rPr>
              <a:t>Attention</a:t>
            </a:r>
            <a:endParaRPr sz="3200">
              <a:latin typeface="Arial"/>
              <a:cs typeface="Arial"/>
            </a:endParaRPr>
          </a:p>
          <a:p>
            <a:pPr>
              <a:lnSpc>
                <a:spcPct val="100000"/>
              </a:lnSpc>
              <a:spcBef>
                <a:spcPts val="20"/>
              </a:spcBef>
              <a:buAutoNum type="arabicPeriod"/>
            </a:pPr>
            <a:endParaRPr sz="4550">
              <a:latin typeface="Arial"/>
              <a:cs typeface="Arial"/>
            </a:endParaRPr>
          </a:p>
          <a:p>
            <a:pPr marL="521334" indent="-508634">
              <a:lnSpc>
                <a:spcPct val="100000"/>
              </a:lnSpc>
              <a:spcBef>
                <a:spcPts val="5"/>
              </a:spcBef>
              <a:buAutoNum type="arabicPeriod"/>
              <a:tabLst>
                <a:tab pos="520700" algn="l"/>
                <a:tab pos="521334" algn="l"/>
              </a:tabLst>
            </a:pPr>
            <a:r>
              <a:rPr sz="3200" spc="-25" dirty="0">
                <a:solidFill>
                  <a:srgbClr val="3333CC"/>
                </a:solidFill>
                <a:latin typeface="Arial"/>
                <a:cs typeface="Arial"/>
              </a:rPr>
              <a:t>Transformer</a:t>
            </a:r>
            <a:r>
              <a:rPr sz="3200" spc="-30" dirty="0">
                <a:solidFill>
                  <a:srgbClr val="3333CC"/>
                </a:solidFill>
                <a:latin typeface="Arial"/>
                <a:cs typeface="Arial"/>
              </a:rPr>
              <a:t> </a:t>
            </a:r>
            <a:r>
              <a:rPr sz="3200" spc="-25" dirty="0">
                <a:solidFill>
                  <a:srgbClr val="3333CC"/>
                </a:solidFill>
                <a:latin typeface="Arial"/>
                <a:cs typeface="Arial"/>
              </a:rPr>
              <a:t>model</a:t>
            </a:r>
            <a:r>
              <a:rPr sz="3200" spc="-20" dirty="0">
                <a:solidFill>
                  <a:srgbClr val="3333CC"/>
                </a:solidFill>
                <a:latin typeface="Arial"/>
                <a:cs typeface="Arial"/>
              </a:rPr>
              <a:t> </a:t>
            </a:r>
            <a:r>
              <a:rPr sz="3200" spc="-15" dirty="0">
                <a:solidFill>
                  <a:srgbClr val="3333CC"/>
                </a:solidFill>
                <a:latin typeface="Arial"/>
                <a:cs typeface="Arial"/>
              </a:rPr>
              <a:t>with</a:t>
            </a:r>
            <a:r>
              <a:rPr sz="3200" spc="-35" dirty="0">
                <a:solidFill>
                  <a:srgbClr val="3333CC"/>
                </a:solidFill>
                <a:latin typeface="Arial"/>
                <a:cs typeface="Arial"/>
              </a:rPr>
              <a:t> </a:t>
            </a:r>
            <a:r>
              <a:rPr sz="3200" spc="-15" dirty="0">
                <a:solidFill>
                  <a:srgbClr val="3333CC"/>
                </a:solidFill>
                <a:latin typeface="Arial"/>
                <a:cs typeface="Arial"/>
              </a:rPr>
              <a:t>no</a:t>
            </a:r>
            <a:r>
              <a:rPr sz="3200" spc="-35" dirty="0">
                <a:solidFill>
                  <a:srgbClr val="3333CC"/>
                </a:solidFill>
                <a:latin typeface="Arial"/>
                <a:cs typeface="Arial"/>
              </a:rPr>
              <a:t> </a:t>
            </a:r>
            <a:r>
              <a:rPr sz="3200" spc="-20" dirty="0">
                <a:solidFill>
                  <a:srgbClr val="3333CC"/>
                </a:solidFill>
                <a:latin typeface="Arial"/>
                <a:cs typeface="Arial"/>
              </a:rPr>
              <a:t>recurrence</a:t>
            </a:r>
            <a:endParaRPr sz="3200">
              <a:latin typeface="Arial"/>
              <a:cs typeface="Arial"/>
            </a:endParaRPr>
          </a:p>
          <a:p>
            <a:pPr>
              <a:lnSpc>
                <a:spcPct val="100000"/>
              </a:lnSpc>
              <a:spcBef>
                <a:spcPts val="20"/>
              </a:spcBef>
              <a:buAutoNum type="arabicPeriod"/>
            </a:pPr>
            <a:endParaRPr sz="4550">
              <a:latin typeface="Arial"/>
              <a:cs typeface="Arial"/>
            </a:endParaRPr>
          </a:p>
          <a:p>
            <a:pPr marL="521334" indent="-508634">
              <a:lnSpc>
                <a:spcPct val="100000"/>
              </a:lnSpc>
              <a:buAutoNum type="arabicPeriod"/>
              <a:tabLst>
                <a:tab pos="520700" algn="l"/>
                <a:tab pos="521334" algn="l"/>
              </a:tabLst>
            </a:pPr>
            <a:r>
              <a:rPr sz="3200" spc="-20" dirty="0">
                <a:solidFill>
                  <a:srgbClr val="808080"/>
                </a:solidFill>
                <a:latin typeface="Arial"/>
                <a:cs typeface="Arial"/>
              </a:rPr>
              <a:t>Generative</a:t>
            </a:r>
            <a:r>
              <a:rPr sz="3200" spc="-50" dirty="0">
                <a:solidFill>
                  <a:srgbClr val="808080"/>
                </a:solidFill>
                <a:latin typeface="Arial"/>
                <a:cs typeface="Arial"/>
              </a:rPr>
              <a:t> </a:t>
            </a:r>
            <a:r>
              <a:rPr sz="3200" spc="-20" dirty="0">
                <a:solidFill>
                  <a:srgbClr val="808080"/>
                </a:solidFill>
                <a:latin typeface="Arial"/>
                <a:cs typeface="Arial"/>
              </a:rPr>
              <a:t>pre-training</a:t>
            </a:r>
            <a:r>
              <a:rPr sz="3200" spc="-55" dirty="0">
                <a:solidFill>
                  <a:srgbClr val="808080"/>
                </a:solidFill>
                <a:latin typeface="Arial"/>
                <a:cs typeface="Arial"/>
              </a:rPr>
              <a:t> </a:t>
            </a:r>
            <a:r>
              <a:rPr sz="3200" spc="-15" dirty="0">
                <a:solidFill>
                  <a:srgbClr val="808080"/>
                </a:solidFill>
                <a:latin typeface="Arial"/>
                <a:cs typeface="Arial"/>
              </a:rPr>
              <a:t>of</a:t>
            </a:r>
            <a:r>
              <a:rPr sz="3200" spc="-35" dirty="0">
                <a:solidFill>
                  <a:srgbClr val="808080"/>
                </a:solidFill>
                <a:latin typeface="Arial"/>
                <a:cs typeface="Arial"/>
              </a:rPr>
              <a:t> </a:t>
            </a:r>
            <a:r>
              <a:rPr sz="3200" spc="-20" dirty="0">
                <a:solidFill>
                  <a:srgbClr val="808080"/>
                </a:solidFill>
                <a:latin typeface="Arial"/>
                <a:cs typeface="Arial"/>
              </a:rPr>
              <a:t>Attention</a:t>
            </a:r>
            <a:r>
              <a:rPr sz="3200" spc="-55" dirty="0">
                <a:solidFill>
                  <a:srgbClr val="808080"/>
                </a:solidFill>
                <a:latin typeface="Arial"/>
                <a:cs typeface="Arial"/>
              </a:rPr>
              <a:t> </a:t>
            </a:r>
            <a:r>
              <a:rPr sz="3200" spc="-25" dirty="0">
                <a:solidFill>
                  <a:srgbClr val="808080"/>
                </a:solidFill>
                <a:latin typeface="Arial"/>
                <a:cs typeface="Arial"/>
              </a:rPr>
              <a:t>model</a:t>
            </a:r>
            <a:endParaRPr sz="3200">
              <a:latin typeface="Arial"/>
              <a:cs typeface="Arial"/>
            </a:endParaRPr>
          </a:p>
        </p:txBody>
      </p:sp>
      <p:sp>
        <p:nvSpPr>
          <p:cNvPr id="6" name="object 6"/>
          <p:cNvSpPr txBox="1"/>
          <p:nvPr/>
        </p:nvSpPr>
        <p:spPr>
          <a:xfrm>
            <a:off x="585723" y="5980176"/>
            <a:ext cx="8977630" cy="513080"/>
          </a:xfrm>
          <a:prstGeom prst="rect">
            <a:avLst/>
          </a:prstGeom>
        </p:spPr>
        <p:txBody>
          <a:bodyPr vert="horz" wrap="square" lIns="0" tIns="12700" rIns="0" bIns="0" rtlCol="0">
            <a:spAutoFit/>
          </a:bodyPr>
          <a:lstStyle/>
          <a:p>
            <a:pPr marL="12700">
              <a:lnSpc>
                <a:spcPct val="100000"/>
              </a:lnSpc>
              <a:spcBef>
                <a:spcPts val="100"/>
              </a:spcBef>
              <a:tabLst>
                <a:tab pos="520700" algn="l"/>
                <a:tab pos="8964295" algn="l"/>
              </a:tabLst>
            </a:pPr>
            <a:r>
              <a:rPr sz="3200" spc="-15" dirty="0">
                <a:solidFill>
                  <a:srgbClr val="808080"/>
                </a:solidFill>
                <a:latin typeface="Arial"/>
                <a:cs typeface="Arial"/>
              </a:rPr>
              <a:t>5.	</a:t>
            </a:r>
            <a:r>
              <a:rPr sz="3200" spc="-20" dirty="0">
                <a:solidFill>
                  <a:srgbClr val="808080"/>
                </a:solidFill>
                <a:latin typeface="Arial"/>
                <a:cs typeface="Arial"/>
              </a:rPr>
              <a:t>BERT</a:t>
            </a:r>
            <a:r>
              <a:rPr sz="3200" spc="-45" dirty="0">
                <a:solidFill>
                  <a:srgbClr val="808080"/>
                </a:solidFill>
                <a:latin typeface="Arial"/>
                <a:cs typeface="Arial"/>
              </a:rPr>
              <a:t> </a:t>
            </a:r>
            <a:r>
              <a:rPr sz="3200" spc="-15" dirty="0">
                <a:solidFill>
                  <a:srgbClr val="808080"/>
                </a:solidFill>
                <a:latin typeface="Arial"/>
                <a:cs typeface="Arial"/>
              </a:rPr>
              <a:t>with</a:t>
            </a:r>
            <a:r>
              <a:rPr sz="3200" spc="-40" dirty="0">
                <a:solidFill>
                  <a:srgbClr val="808080"/>
                </a:solidFill>
                <a:latin typeface="Arial"/>
                <a:cs typeface="Arial"/>
              </a:rPr>
              <a:t> </a:t>
            </a:r>
            <a:r>
              <a:rPr sz="3200" spc="-15" dirty="0">
                <a:solidFill>
                  <a:srgbClr val="808080"/>
                </a:solidFill>
                <a:latin typeface="Arial"/>
                <a:cs typeface="Arial"/>
              </a:rPr>
              <a:t>no</a:t>
            </a:r>
            <a:r>
              <a:rPr sz="3200" spc="-40" dirty="0">
                <a:solidFill>
                  <a:srgbClr val="808080"/>
                </a:solidFill>
                <a:latin typeface="Arial"/>
                <a:cs typeface="Arial"/>
              </a:rPr>
              <a:t> </a:t>
            </a:r>
            <a:r>
              <a:rPr sz="3200" spc="-20" dirty="0">
                <a:solidFill>
                  <a:srgbClr val="808080"/>
                </a:solidFill>
                <a:latin typeface="Arial"/>
                <a:cs typeface="Arial"/>
              </a:rPr>
              <a:t>decoder,</a:t>
            </a:r>
            <a:r>
              <a:rPr sz="3200" spc="-25" dirty="0">
                <a:solidFill>
                  <a:srgbClr val="808080"/>
                </a:solidFill>
                <a:latin typeface="Arial"/>
                <a:cs typeface="Arial"/>
              </a:rPr>
              <a:t> </a:t>
            </a:r>
            <a:r>
              <a:rPr sz="3200" spc="-20" dirty="0">
                <a:solidFill>
                  <a:srgbClr val="808080"/>
                </a:solidFill>
                <a:latin typeface="Arial"/>
                <a:cs typeface="Arial"/>
              </a:rPr>
              <a:t>using</a:t>
            </a:r>
            <a:r>
              <a:rPr sz="3200" spc="-40" dirty="0">
                <a:solidFill>
                  <a:srgbClr val="808080"/>
                </a:solidFill>
                <a:latin typeface="Arial"/>
                <a:cs typeface="Arial"/>
              </a:rPr>
              <a:t> </a:t>
            </a:r>
            <a:r>
              <a:rPr sz="3200" spc="-20" dirty="0">
                <a:solidFill>
                  <a:srgbClr val="808080"/>
                </a:solidFill>
                <a:latin typeface="Arial"/>
                <a:cs typeface="Arial"/>
              </a:rPr>
              <a:t>bidir</a:t>
            </a:r>
            <a:r>
              <a:rPr sz="3200" u="sng" spc="-20" dirty="0">
                <a:solidFill>
                  <a:srgbClr val="808080"/>
                </a:solidFill>
                <a:uFill>
                  <a:solidFill>
                    <a:srgbClr val="000000"/>
                  </a:solidFill>
                </a:uFill>
                <a:latin typeface="Arial"/>
                <a:cs typeface="Arial"/>
              </a:rPr>
              <a:t>ectionality	</a:t>
            </a:r>
            <a:endParaRPr sz="3200">
              <a:latin typeface="Arial"/>
              <a:cs typeface="Arial"/>
            </a:endParaRPr>
          </a:p>
        </p:txBody>
      </p:sp>
      <p:grpSp>
        <p:nvGrpSpPr>
          <p:cNvPr id="7" name="object 7"/>
          <p:cNvGrpSpPr/>
          <p:nvPr/>
        </p:nvGrpSpPr>
        <p:grpSpPr>
          <a:xfrm>
            <a:off x="7776457" y="1269242"/>
            <a:ext cx="1751964" cy="2049145"/>
            <a:chOff x="7776457" y="1269242"/>
            <a:chExt cx="1751964" cy="2049145"/>
          </a:xfrm>
        </p:grpSpPr>
        <p:pic>
          <p:nvPicPr>
            <p:cNvPr id="8" name="object 8"/>
            <p:cNvPicPr/>
            <p:nvPr/>
          </p:nvPicPr>
          <p:blipFill>
            <a:blip r:embed="rId2" cstate="print"/>
            <a:stretch>
              <a:fillRect/>
            </a:stretch>
          </p:blipFill>
          <p:spPr>
            <a:xfrm>
              <a:off x="7891057" y="2022774"/>
              <a:ext cx="1616956" cy="1285716"/>
            </a:xfrm>
            <a:prstGeom prst="rect">
              <a:avLst/>
            </a:prstGeom>
          </p:spPr>
        </p:pic>
        <p:sp>
          <p:nvSpPr>
            <p:cNvPr id="9" name="object 9"/>
            <p:cNvSpPr/>
            <p:nvPr/>
          </p:nvSpPr>
          <p:spPr>
            <a:xfrm>
              <a:off x="7886348" y="2018065"/>
              <a:ext cx="1626870" cy="1295400"/>
            </a:xfrm>
            <a:custGeom>
              <a:avLst/>
              <a:gdLst/>
              <a:ahLst/>
              <a:cxnLst/>
              <a:rect l="l" t="t" r="r" b="b"/>
              <a:pathLst>
                <a:path w="1626870" h="1295400">
                  <a:moveTo>
                    <a:pt x="0" y="0"/>
                  </a:moveTo>
                  <a:lnTo>
                    <a:pt x="1626376" y="0"/>
                  </a:lnTo>
                  <a:lnTo>
                    <a:pt x="1626376" y="1295134"/>
                  </a:lnTo>
                  <a:lnTo>
                    <a:pt x="0" y="1295134"/>
                  </a:lnTo>
                  <a:lnTo>
                    <a:pt x="0" y="0"/>
                  </a:lnTo>
                  <a:close/>
                </a:path>
              </a:pathLst>
            </a:custGeom>
            <a:ln w="9419">
              <a:solidFill>
                <a:srgbClr val="000000"/>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7816310" y="1321934"/>
              <a:ext cx="1675462" cy="628264"/>
            </a:xfrm>
            <a:prstGeom prst="rect">
              <a:avLst/>
            </a:prstGeom>
          </p:spPr>
        </p:pic>
        <p:sp>
          <p:nvSpPr>
            <p:cNvPr id="11" name="object 11"/>
            <p:cNvSpPr/>
            <p:nvPr/>
          </p:nvSpPr>
          <p:spPr>
            <a:xfrm>
              <a:off x="7781166" y="1273951"/>
              <a:ext cx="1743075" cy="699135"/>
            </a:xfrm>
            <a:custGeom>
              <a:avLst/>
              <a:gdLst/>
              <a:ahLst/>
              <a:cxnLst/>
              <a:rect l="l" t="t" r="r" b="b"/>
              <a:pathLst>
                <a:path w="1743075" h="699135">
                  <a:moveTo>
                    <a:pt x="0" y="0"/>
                  </a:moveTo>
                  <a:lnTo>
                    <a:pt x="1742545" y="0"/>
                  </a:lnTo>
                  <a:lnTo>
                    <a:pt x="1742545" y="698587"/>
                  </a:lnTo>
                  <a:lnTo>
                    <a:pt x="0" y="698587"/>
                  </a:lnTo>
                  <a:lnTo>
                    <a:pt x="0" y="0"/>
                  </a:lnTo>
                  <a:close/>
                </a:path>
              </a:pathLst>
            </a:custGeom>
            <a:ln w="9419">
              <a:solidFill>
                <a:srgbClr val="000000"/>
              </a:solidFill>
            </a:ln>
          </p:spPr>
          <p:txBody>
            <a:bodyPr wrap="square" lIns="0" tIns="0" rIns="0" bIns="0" rtlCol="0"/>
            <a:lstStyle/>
            <a:p>
              <a:endParaRPr/>
            </a:p>
          </p:txBody>
        </p:sp>
      </p:grpSp>
      <p:grpSp>
        <p:nvGrpSpPr>
          <p:cNvPr id="12" name="object 12"/>
          <p:cNvGrpSpPr/>
          <p:nvPr/>
        </p:nvGrpSpPr>
        <p:grpSpPr>
          <a:xfrm>
            <a:off x="8029204" y="3407392"/>
            <a:ext cx="1488440" cy="2621915"/>
            <a:chOff x="8029204" y="3407392"/>
            <a:chExt cx="1488440" cy="2621915"/>
          </a:xfrm>
        </p:grpSpPr>
        <p:pic>
          <p:nvPicPr>
            <p:cNvPr id="13" name="object 13"/>
            <p:cNvPicPr/>
            <p:nvPr/>
          </p:nvPicPr>
          <p:blipFill>
            <a:blip r:embed="rId4" cstate="print"/>
            <a:stretch>
              <a:fillRect/>
            </a:stretch>
          </p:blipFill>
          <p:spPr>
            <a:xfrm>
              <a:off x="8641450" y="4379883"/>
              <a:ext cx="811250" cy="1608992"/>
            </a:xfrm>
            <a:prstGeom prst="rect">
              <a:avLst/>
            </a:prstGeom>
          </p:spPr>
        </p:pic>
        <p:sp>
          <p:nvSpPr>
            <p:cNvPr id="14" name="object 14"/>
            <p:cNvSpPr/>
            <p:nvPr/>
          </p:nvSpPr>
          <p:spPr>
            <a:xfrm>
              <a:off x="8636741" y="4335180"/>
              <a:ext cx="876300" cy="1689735"/>
            </a:xfrm>
            <a:custGeom>
              <a:avLst/>
              <a:gdLst/>
              <a:ahLst/>
              <a:cxnLst/>
              <a:rect l="l" t="t" r="r" b="b"/>
              <a:pathLst>
                <a:path w="876300" h="1689735">
                  <a:moveTo>
                    <a:pt x="0" y="0"/>
                  </a:moveTo>
                  <a:lnTo>
                    <a:pt x="875982" y="0"/>
                  </a:lnTo>
                  <a:lnTo>
                    <a:pt x="875982" y="1689170"/>
                  </a:lnTo>
                  <a:lnTo>
                    <a:pt x="0" y="1689170"/>
                  </a:lnTo>
                  <a:lnTo>
                    <a:pt x="0" y="0"/>
                  </a:lnTo>
                  <a:close/>
                </a:path>
              </a:pathLst>
            </a:custGeom>
            <a:ln w="9419">
              <a:solidFill>
                <a:srgbClr val="000000"/>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8038623" y="3416811"/>
              <a:ext cx="1469390" cy="866562"/>
            </a:xfrm>
            <a:prstGeom prst="rect">
              <a:avLst/>
            </a:prstGeom>
          </p:spPr>
        </p:pic>
        <p:sp>
          <p:nvSpPr>
            <p:cNvPr id="16" name="object 16"/>
            <p:cNvSpPr/>
            <p:nvPr/>
          </p:nvSpPr>
          <p:spPr>
            <a:xfrm>
              <a:off x="8033914" y="3412102"/>
              <a:ext cx="1478915" cy="876300"/>
            </a:xfrm>
            <a:custGeom>
              <a:avLst/>
              <a:gdLst/>
              <a:ahLst/>
              <a:cxnLst/>
              <a:rect l="l" t="t" r="r" b="b"/>
              <a:pathLst>
                <a:path w="1478915" h="876300">
                  <a:moveTo>
                    <a:pt x="0" y="0"/>
                  </a:moveTo>
                  <a:lnTo>
                    <a:pt x="1478809" y="0"/>
                  </a:lnTo>
                  <a:lnTo>
                    <a:pt x="1478809" y="875982"/>
                  </a:lnTo>
                  <a:lnTo>
                    <a:pt x="0" y="875982"/>
                  </a:lnTo>
                  <a:lnTo>
                    <a:pt x="0" y="0"/>
                  </a:lnTo>
                  <a:close/>
                </a:path>
              </a:pathLst>
            </a:custGeom>
            <a:ln w="9419">
              <a:solidFill>
                <a:srgbClr val="000000"/>
              </a:solidFill>
            </a:ln>
          </p:spPr>
          <p:txBody>
            <a:bodyPr wrap="square" lIns="0" tIns="0" rIns="0" bIns="0" rtlCol="0"/>
            <a:lstStyle/>
            <a:p>
              <a:endParaRPr/>
            </a:p>
          </p:txBody>
        </p:sp>
      </p:grpSp>
      <p:grpSp>
        <p:nvGrpSpPr>
          <p:cNvPr id="17" name="object 17"/>
          <p:cNvGrpSpPr/>
          <p:nvPr/>
        </p:nvGrpSpPr>
        <p:grpSpPr>
          <a:xfrm>
            <a:off x="7123394" y="6485889"/>
            <a:ext cx="2427605" cy="791210"/>
            <a:chOff x="7123394" y="6485889"/>
            <a:chExt cx="2427605" cy="791210"/>
          </a:xfrm>
        </p:grpSpPr>
        <p:pic>
          <p:nvPicPr>
            <p:cNvPr id="18" name="object 18"/>
            <p:cNvPicPr/>
            <p:nvPr/>
          </p:nvPicPr>
          <p:blipFill>
            <a:blip r:embed="rId6" cstate="print"/>
            <a:stretch>
              <a:fillRect/>
            </a:stretch>
          </p:blipFill>
          <p:spPr>
            <a:xfrm>
              <a:off x="7132813" y="6490599"/>
              <a:ext cx="2417585" cy="786499"/>
            </a:xfrm>
            <a:prstGeom prst="rect">
              <a:avLst/>
            </a:prstGeom>
          </p:spPr>
        </p:pic>
        <p:sp>
          <p:nvSpPr>
            <p:cNvPr id="19" name="object 19"/>
            <p:cNvSpPr/>
            <p:nvPr/>
          </p:nvSpPr>
          <p:spPr>
            <a:xfrm>
              <a:off x="7128104" y="6485889"/>
              <a:ext cx="0" cy="791210"/>
            </a:xfrm>
            <a:custGeom>
              <a:avLst/>
              <a:gdLst/>
              <a:ahLst/>
              <a:cxnLst/>
              <a:rect l="l" t="t" r="r" b="b"/>
              <a:pathLst>
                <a:path h="791209">
                  <a:moveTo>
                    <a:pt x="0" y="791210"/>
                  </a:moveTo>
                  <a:lnTo>
                    <a:pt x="0" y="0"/>
                  </a:lnTo>
                </a:path>
              </a:pathLst>
            </a:custGeom>
            <a:ln w="9419">
              <a:solidFill>
                <a:srgbClr val="000000"/>
              </a:solidFill>
            </a:ln>
          </p:spPr>
          <p:txBody>
            <a:bodyPr wrap="square" lIns="0" tIns="0" rIns="0" bIns="0" rtlCol="0"/>
            <a:lstStyle/>
            <a:p>
              <a:endParaRPr/>
            </a:p>
          </p:txBody>
        </p:sp>
      </p:grpSp>
      <p:sp>
        <p:nvSpPr>
          <p:cNvPr id="20" name="object 20"/>
          <p:cNvSpPr txBox="1"/>
          <p:nvPr/>
        </p:nvSpPr>
        <p:spPr>
          <a:xfrm>
            <a:off x="9323289" y="6844362"/>
            <a:ext cx="175260" cy="224154"/>
          </a:xfrm>
          <a:prstGeom prst="rect">
            <a:avLst/>
          </a:prstGeom>
        </p:spPr>
        <p:txBody>
          <a:bodyPr vert="horz" wrap="square" lIns="0" tIns="0" rIns="0" bIns="0" rtlCol="0">
            <a:spAutoFit/>
          </a:bodyPr>
          <a:lstStyle/>
          <a:p>
            <a:pPr marL="38100">
              <a:lnSpc>
                <a:spcPts val="1645"/>
              </a:lnSpc>
            </a:pPr>
            <a:fld id="{81D60167-4931-47E6-BA6A-407CBD079E47}" type="slidenum">
              <a:rPr sz="1400" dirty="0">
                <a:latin typeface="Arial"/>
                <a:cs typeface="Arial"/>
              </a:rPr>
              <a:t>10</a:t>
            </a:fld>
            <a:endParaRPr sz="1400">
              <a:latin typeface="Arial"/>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EEF3-48F8-931F-2361-9BC5D83E37D1}"/>
              </a:ext>
            </a:extLst>
          </p:cNvPr>
          <p:cNvSpPr>
            <a:spLocks noGrp="1"/>
          </p:cNvSpPr>
          <p:nvPr>
            <p:ph type="title"/>
          </p:nvPr>
        </p:nvSpPr>
        <p:spPr>
          <a:xfrm>
            <a:off x="685800" y="381000"/>
            <a:ext cx="7802880" cy="677108"/>
          </a:xfrm>
        </p:spPr>
        <p:txBody>
          <a:bodyPr/>
          <a:lstStyle/>
          <a:p>
            <a:r>
              <a:rPr lang="en-US" dirty="0">
                <a:solidFill>
                  <a:srgbClr val="FF0000"/>
                </a:solidFill>
              </a:rPr>
              <a:t>Broad Classes of Transformers</a:t>
            </a:r>
          </a:p>
        </p:txBody>
      </p:sp>
      <p:sp>
        <p:nvSpPr>
          <p:cNvPr id="3" name="Content Placeholder 2">
            <a:extLst>
              <a:ext uri="{FF2B5EF4-FFF2-40B4-BE49-F238E27FC236}">
                <a16:creationId xmlns:a16="http://schemas.microsoft.com/office/drawing/2014/main" id="{5D5F0C1E-7320-B505-82CF-F0F45C30A925}"/>
              </a:ext>
            </a:extLst>
          </p:cNvPr>
          <p:cNvSpPr>
            <a:spLocks noGrp="1"/>
          </p:cNvSpPr>
          <p:nvPr>
            <p:ph idx="1"/>
          </p:nvPr>
        </p:nvSpPr>
        <p:spPr>
          <a:xfrm>
            <a:off x="502920" y="1455420"/>
            <a:ext cx="9052560" cy="5078313"/>
          </a:xfrm>
        </p:spPr>
        <p:txBody>
          <a:bodyPr/>
          <a:lstStyle/>
          <a:p>
            <a:r>
              <a:rPr lang="en-US" sz="2200" b="1" dirty="0"/>
              <a:t>Encoder only</a:t>
            </a:r>
            <a:r>
              <a:rPr lang="en-US" sz="2200" dirty="0"/>
              <a:t>: These models are typically suited for tasks that can understand language, such as classification and sentiment analysis. Examples of encoder-only models include BERT (Bidirectional Encoder Representations from Transformers).</a:t>
            </a:r>
          </a:p>
          <a:p>
            <a:endParaRPr lang="en-US" sz="2200" dirty="0"/>
          </a:p>
          <a:p>
            <a:r>
              <a:rPr lang="en-US" sz="2200" b="1" dirty="0"/>
              <a:t>Decoder only</a:t>
            </a:r>
            <a:r>
              <a:rPr lang="en-US" sz="2200" dirty="0"/>
              <a:t>: This class of models is extremely good at generating language and content. Some use cases include story writing and blog generation. Examples of decoder-only architectures include GPT-3 (Generative Pretrained Transformer 3).</a:t>
            </a:r>
          </a:p>
          <a:p>
            <a:endParaRPr lang="en-US" sz="2200" dirty="0"/>
          </a:p>
          <a:p>
            <a:r>
              <a:rPr lang="en-US" sz="2200" b="1" dirty="0"/>
              <a:t>Encoder-decoder</a:t>
            </a:r>
            <a:r>
              <a:rPr lang="en-US" sz="2200" dirty="0"/>
              <a:t>: These models combine the encoder and decoder components of the transformer architecture to both understand and generate content. Some use cases where this architecture shines include translation and summarization. Examples of encoder-decoder architectures include T5 (Text-to-Text Transformer).</a:t>
            </a:r>
          </a:p>
        </p:txBody>
      </p:sp>
      <p:sp>
        <p:nvSpPr>
          <p:cNvPr id="4" name="TextBox 3">
            <a:extLst>
              <a:ext uri="{FF2B5EF4-FFF2-40B4-BE49-F238E27FC236}">
                <a16:creationId xmlns:a16="http://schemas.microsoft.com/office/drawing/2014/main" id="{5B62E245-D9B6-EDD4-0A6A-09AAEFB17166}"/>
              </a:ext>
            </a:extLst>
          </p:cNvPr>
          <p:cNvSpPr txBox="1"/>
          <p:nvPr/>
        </p:nvSpPr>
        <p:spPr>
          <a:xfrm>
            <a:off x="1173480" y="7155180"/>
            <a:ext cx="6890348" cy="397032"/>
          </a:xfrm>
          <a:prstGeom prst="rect">
            <a:avLst/>
          </a:prstGeom>
          <a:noFill/>
        </p:spPr>
        <p:txBody>
          <a:bodyPr wrap="none" rtlCol="0">
            <a:spAutoFit/>
          </a:bodyPr>
          <a:lstStyle/>
          <a:p>
            <a:r>
              <a:rPr lang="en-US" sz="1980" dirty="0"/>
              <a:t>https://</a:t>
            </a:r>
            <a:r>
              <a:rPr lang="en-US" sz="1980" dirty="0" err="1"/>
              <a:t>vitalflux.com</a:t>
            </a:r>
            <a:r>
              <a:rPr lang="en-US" sz="1980" dirty="0"/>
              <a:t>/large-language-models-concepts-examples/</a:t>
            </a:r>
          </a:p>
        </p:txBody>
      </p:sp>
    </p:spTree>
    <p:extLst>
      <p:ext uri="{BB962C8B-B14F-4D97-AF65-F5344CB8AC3E}">
        <p14:creationId xmlns:p14="http://schemas.microsoft.com/office/powerpoint/2010/main" val="16248233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8397" y="3002179"/>
            <a:ext cx="8202486" cy="1637500"/>
          </a:xfrm>
          <a:prstGeom prst="rect">
            <a:avLst/>
          </a:prstGeom>
        </p:spPr>
        <p:txBody>
          <a:bodyPr vert="horz" wrap="square" lIns="0" tIns="99187" rIns="0" bIns="0" rtlCol="0">
            <a:spAutoFit/>
          </a:bodyPr>
          <a:lstStyle/>
          <a:p>
            <a:pPr algn="ctr">
              <a:spcBef>
                <a:spcPts val="781"/>
              </a:spcBef>
            </a:pPr>
            <a:r>
              <a:rPr sz="3960" b="1" spc="336" dirty="0">
                <a:latin typeface="Calibri"/>
                <a:cs typeface="Calibri"/>
              </a:rPr>
              <a:t>The</a:t>
            </a:r>
            <a:r>
              <a:rPr sz="3960" b="1" spc="-38" dirty="0">
                <a:latin typeface="Calibri"/>
                <a:cs typeface="Calibri"/>
              </a:rPr>
              <a:t> </a:t>
            </a:r>
            <a:r>
              <a:rPr sz="3960" b="1" spc="242" dirty="0">
                <a:latin typeface="Calibri"/>
                <a:cs typeface="Calibri"/>
              </a:rPr>
              <a:t>first</a:t>
            </a:r>
            <a:r>
              <a:rPr sz="3960" b="1" spc="38" dirty="0">
                <a:latin typeface="Calibri"/>
                <a:cs typeface="Calibri"/>
              </a:rPr>
              <a:t> </a:t>
            </a:r>
            <a:r>
              <a:rPr sz="3960" b="1" spc="110" dirty="0">
                <a:solidFill>
                  <a:srgbClr val="999999"/>
                </a:solidFill>
                <a:latin typeface="Calibri"/>
                <a:cs typeface="Calibri"/>
              </a:rPr>
              <a:t>(1.5</a:t>
            </a:r>
            <a:r>
              <a:rPr sz="3960" b="1" spc="165" baseline="31250" dirty="0">
                <a:solidFill>
                  <a:srgbClr val="999999"/>
                </a:solidFill>
                <a:latin typeface="Calibri"/>
                <a:cs typeface="Calibri"/>
              </a:rPr>
              <a:t>th</a:t>
            </a:r>
            <a:r>
              <a:rPr sz="3960" b="1" spc="110" dirty="0">
                <a:solidFill>
                  <a:srgbClr val="999999"/>
                </a:solidFill>
                <a:latin typeface="Calibri"/>
                <a:cs typeface="Calibri"/>
              </a:rPr>
              <a:t>)</a:t>
            </a:r>
            <a:r>
              <a:rPr sz="3960" b="1" spc="38" dirty="0">
                <a:solidFill>
                  <a:srgbClr val="999999"/>
                </a:solidFill>
                <a:latin typeface="Calibri"/>
                <a:cs typeface="Calibri"/>
              </a:rPr>
              <a:t> </a:t>
            </a:r>
            <a:r>
              <a:rPr sz="3960" b="1" spc="336" dirty="0">
                <a:latin typeface="Calibri"/>
                <a:cs typeface="Calibri"/>
              </a:rPr>
              <a:t>big</a:t>
            </a:r>
            <a:r>
              <a:rPr sz="3960" b="1" spc="38" dirty="0">
                <a:latin typeface="Calibri"/>
                <a:cs typeface="Calibri"/>
              </a:rPr>
              <a:t> </a:t>
            </a:r>
            <a:r>
              <a:rPr sz="3960" b="1" spc="242" dirty="0">
                <a:latin typeface="Calibri"/>
                <a:cs typeface="Calibri"/>
              </a:rPr>
              <a:t>takeover:</a:t>
            </a:r>
            <a:endParaRPr sz="3960">
              <a:latin typeface="Calibri"/>
              <a:cs typeface="Calibri"/>
            </a:endParaRPr>
          </a:p>
          <a:p>
            <a:pPr algn="ctr">
              <a:spcBef>
                <a:spcPts val="897"/>
              </a:spcBef>
            </a:pPr>
            <a:r>
              <a:rPr sz="5280" b="1" spc="473" dirty="0">
                <a:latin typeface="Calibri"/>
                <a:cs typeface="Calibri"/>
              </a:rPr>
              <a:t>Language</a:t>
            </a:r>
            <a:r>
              <a:rPr sz="5280" b="1" spc="55" dirty="0">
                <a:latin typeface="Calibri"/>
                <a:cs typeface="Calibri"/>
              </a:rPr>
              <a:t> </a:t>
            </a:r>
            <a:r>
              <a:rPr sz="5280" b="1" spc="325" dirty="0">
                <a:latin typeface="Calibri"/>
                <a:cs typeface="Calibri"/>
              </a:rPr>
              <a:t>Modeling</a:t>
            </a:r>
            <a:r>
              <a:rPr sz="5280" b="1" spc="55" dirty="0">
                <a:latin typeface="Calibri"/>
                <a:cs typeface="Calibri"/>
              </a:rPr>
              <a:t> </a:t>
            </a:r>
            <a:r>
              <a:rPr sz="5280" b="1" spc="-457" dirty="0">
                <a:latin typeface="Calibri"/>
                <a:cs typeface="Calibri"/>
              </a:rPr>
              <a:t>/</a:t>
            </a:r>
            <a:r>
              <a:rPr sz="5280" b="1" spc="61" dirty="0">
                <a:latin typeface="Calibri"/>
                <a:cs typeface="Calibri"/>
              </a:rPr>
              <a:t> </a:t>
            </a:r>
            <a:r>
              <a:rPr sz="5280" b="1" spc="477" dirty="0">
                <a:latin typeface="Calibri"/>
                <a:cs typeface="Calibri"/>
              </a:rPr>
              <a:t>NLP</a:t>
            </a:r>
            <a:endParaRPr sz="5280">
              <a:latin typeface="Calibri"/>
              <a:cs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38" y="1039254"/>
            <a:ext cx="3000756" cy="1223412"/>
          </a:xfrm>
          <a:prstGeom prst="rect">
            <a:avLst/>
          </a:prstGeom>
        </p:spPr>
        <p:txBody>
          <a:bodyPr vert="horz" wrap="square" lIns="0" tIns="13970" rIns="0" bIns="0" rtlCol="0">
            <a:spAutoFit/>
          </a:bodyPr>
          <a:lstStyle/>
          <a:p>
            <a:pPr marL="1051243" marR="5588" indent="-1037971">
              <a:lnSpc>
                <a:spcPct val="114999"/>
              </a:lnSpc>
              <a:spcBef>
                <a:spcPts val="110"/>
              </a:spcBef>
            </a:pPr>
            <a:r>
              <a:rPr sz="3520" b="1" spc="325" dirty="0">
                <a:latin typeface="Calibri"/>
                <a:cs typeface="Calibri"/>
              </a:rPr>
              <a:t>Decoder-</a:t>
            </a:r>
            <a:r>
              <a:rPr sz="3520" b="1" spc="224" dirty="0">
                <a:latin typeface="Calibri"/>
                <a:cs typeface="Calibri"/>
              </a:rPr>
              <a:t>only </a:t>
            </a:r>
            <a:r>
              <a:rPr sz="3520" b="1" spc="363" dirty="0">
                <a:latin typeface="Calibri"/>
                <a:cs typeface="Calibri"/>
              </a:rPr>
              <a:t>GPT</a:t>
            </a:r>
            <a:endParaRPr sz="3520">
              <a:latin typeface="Calibri"/>
              <a:cs typeface="Calibri"/>
            </a:endParaRPr>
          </a:p>
        </p:txBody>
      </p:sp>
      <p:sp>
        <p:nvSpPr>
          <p:cNvPr id="3" name="object 3"/>
          <p:cNvSpPr/>
          <p:nvPr/>
        </p:nvSpPr>
        <p:spPr>
          <a:xfrm>
            <a:off x="3394710" y="1057275"/>
            <a:ext cx="3268980" cy="5657850"/>
          </a:xfrm>
          <a:custGeom>
            <a:avLst/>
            <a:gdLst/>
            <a:ahLst/>
            <a:cxnLst/>
            <a:rect l="l" t="t" r="r" b="b"/>
            <a:pathLst>
              <a:path w="2971800" h="5143500">
                <a:moveTo>
                  <a:pt x="2971799" y="5143499"/>
                </a:moveTo>
                <a:lnTo>
                  <a:pt x="0" y="5143499"/>
                </a:lnTo>
                <a:lnTo>
                  <a:pt x="0" y="0"/>
                </a:lnTo>
                <a:lnTo>
                  <a:pt x="2971799" y="0"/>
                </a:lnTo>
                <a:lnTo>
                  <a:pt x="2971799" y="5143499"/>
                </a:lnTo>
                <a:close/>
              </a:path>
            </a:pathLst>
          </a:custGeom>
          <a:solidFill>
            <a:srgbClr val="FAFAFA"/>
          </a:solidFill>
        </p:spPr>
        <p:txBody>
          <a:bodyPr wrap="square" lIns="0" tIns="0" rIns="0" bIns="0" rtlCol="0"/>
          <a:lstStyle/>
          <a:p>
            <a:endParaRPr sz="1980"/>
          </a:p>
        </p:txBody>
      </p:sp>
      <p:sp>
        <p:nvSpPr>
          <p:cNvPr id="4" name="object 4"/>
          <p:cNvSpPr txBox="1"/>
          <p:nvPr/>
        </p:nvSpPr>
        <p:spPr>
          <a:xfrm>
            <a:off x="3559804" y="1039254"/>
            <a:ext cx="2941384" cy="1223412"/>
          </a:xfrm>
          <a:prstGeom prst="rect">
            <a:avLst/>
          </a:prstGeom>
        </p:spPr>
        <p:txBody>
          <a:bodyPr vert="horz" wrap="square" lIns="0" tIns="13970" rIns="0" bIns="0" rtlCol="0">
            <a:spAutoFit/>
          </a:bodyPr>
          <a:lstStyle/>
          <a:p>
            <a:pPr marL="919226" marR="5588" indent="-905953">
              <a:lnSpc>
                <a:spcPct val="114999"/>
              </a:lnSpc>
              <a:spcBef>
                <a:spcPts val="110"/>
              </a:spcBef>
            </a:pPr>
            <a:r>
              <a:rPr sz="3520" b="1" spc="308" dirty="0">
                <a:solidFill>
                  <a:srgbClr val="202124"/>
                </a:solidFill>
                <a:latin typeface="Calibri"/>
                <a:cs typeface="Calibri"/>
              </a:rPr>
              <a:t>Encoder-</a:t>
            </a:r>
            <a:r>
              <a:rPr sz="3520" b="1" spc="224" dirty="0">
                <a:solidFill>
                  <a:srgbClr val="202124"/>
                </a:solidFill>
                <a:latin typeface="Calibri"/>
                <a:cs typeface="Calibri"/>
              </a:rPr>
              <a:t>only </a:t>
            </a:r>
            <a:r>
              <a:rPr sz="3520" b="1" spc="275" dirty="0">
                <a:solidFill>
                  <a:srgbClr val="202124"/>
                </a:solidFill>
                <a:latin typeface="Calibri"/>
                <a:cs typeface="Calibri"/>
              </a:rPr>
              <a:t>BERT</a:t>
            </a:r>
            <a:endParaRPr sz="3520">
              <a:latin typeface="Calibri"/>
              <a:cs typeface="Calibri"/>
            </a:endParaRPr>
          </a:p>
        </p:txBody>
      </p:sp>
      <p:sp>
        <p:nvSpPr>
          <p:cNvPr id="5" name="object 5"/>
          <p:cNvSpPr txBox="1"/>
          <p:nvPr/>
        </p:nvSpPr>
        <p:spPr>
          <a:xfrm>
            <a:off x="6896148" y="1039254"/>
            <a:ext cx="2397951" cy="1977080"/>
          </a:xfrm>
          <a:prstGeom prst="rect">
            <a:avLst/>
          </a:prstGeom>
        </p:spPr>
        <p:txBody>
          <a:bodyPr vert="horz" wrap="square" lIns="0" tIns="13970" rIns="0" bIns="0" rtlCol="0">
            <a:spAutoFit/>
          </a:bodyPr>
          <a:lstStyle/>
          <a:p>
            <a:pPr marL="1202119" marR="5588" indent="-655892">
              <a:lnSpc>
                <a:spcPct val="114999"/>
              </a:lnSpc>
              <a:spcBef>
                <a:spcPts val="110"/>
              </a:spcBef>
            </a:pPr>
            <a:r>
              <a:rPr sz="3520" b="1" spc="358" dirty="0">
                <a:solidFill>
                  <a:srgbClr val="202124"/>
                </a:solidFill>
                <a:latin typeface="Calibri"/>
                <a:cs typeface="Calibri"/>
              </a:rPr>
              <a:t>Enc-</a:t>
            </a:r>
            <a:r>
              <a:rPr sz="3520" b="1" spc="418" dirty="0">
                <a:solidFill>
                  <a:srgbClr val="202124"/>
                </a:solidFill>
                <a:latin typeface="Calibri"/>
                <a:cs typeface="Calibri"/>
              </a:rPr>
              <a:t>Dec </a:t>
            </a:r>
            <a:r>
              <a:rPr sz="3520" b="1" spc="252" dirty="0">
                <a:solidFill>
                  <a:srgbClr val="202124"/>
                </a:solidFill>
                <a:latin typeface="Calibri"/>
                <a:cs typeface="Calibri"/>
              </a:rPr>
              <a:t>T5</a:t>
            </a:r>
            <a:endParaRPr sz="3520">
              <a:latin typeface="Calibri"/>
              <a:cs typeface="Calibri"/>
            </a:endParaRPr>
          </a:p>
          <a:p>
            <a:pPr marL="13970">
              <a:spcBef>
                <a:spcPts val="1524"/>
              </a:spcBef>
            </a:pPr>
            <a:r>
              <a:rPr sz="880" dirty="0">
                <a:solidFill>
                  <a:srgbClr val="202124"/>
                </a:solidFill>
                <a:latin typeface="Courier New"/>
                <a:cs typeface="Courier New"/>
              </a:rPr>
              <a:t>Das</a:t>
            </a:r>
            <a:r>
              <a:rPr sz="880" spc="-6" dirty="0">
                <a:solidFill>
                  <a:srgbClr val="202124"/>
                </a:solidFill>
                <a:latin typeface="Courier New"/>
                <a:cs typeface="Courier New"/>
              </a:rPr>
              <a:t> </a:t>
            </a:r>
            <a:r>
              <a:rPr sz="880" dirty="0">
                <a:solidFill>
                  <a:srgbClr val="202124"/>
                </a:solidFill>
                <a:latin typeface="Courier New"/>
                <a:cs typeface="Courier New"/>
              </a:rPr>
              <a:t>ist </a:t>
            </a:r>
            <a:r>
              <a:rPr sz="880" spc="-22" dirty="0">
                <a:solidFill>
                  <a:srgbClr val="202124"/>
                </a:solidFill>
                <a:latin typeface="Courier New"/>
                <a:cs typeface="Courier New"/>
              </a:rPr>
              <a:t>gut.</a:t>
            </a:r>
            <a:endParaRPr sz="880">
              <a:latin typeface="Courier New"/>
              <a:cs typeface="Courier New"/>
            </a:endParaRPr>
          </a:p>
          <a:p>
            <a:pPr marL="13970" marR="27940">
              <a:lnSpc>
                <a:spcPct val="150000"/>
              </a:lnSpc>
            </a:pPr>
            <a:r>
              <a:rPr sz="880" dirty="0">
                <a:solidFill>
                  <a:srgbClr val="202124"/>
                </a:solidFill>
                <a:latin typeface="Courier New"/>
                <a:cs typeface="Courier New"/>
              </a:rPr>
              <a:t>A</a:t>
            </a:r>
            <a:r>
              <a:rPr sz="880" spc="-6" dirty="0">
                <a:solidFill>
                  <a:srgbClr val="202124"/>
                </a:solidFill>
                <a:latin typeface="Courier New"/>
                <a:cs typeface="Courier New"/>
              </a:rPr>
              <a:t> </a:t>
            </a:r>
            <a:r>
              <a:rPr sz="880" dirty="0">
                <a:solidFill>
                  <a:srgbClr val="202124"/>
                </a:solidFill>
                <a:latin typeface="Courier New"/>
                <a:cs typeface="Courier New"/>
              </a:rPr>
              <a:t>storm in Attala caused 6</a:t>
            </a:r>
            <a:r>
              <a:rPr sz="880" spc="-6" dirty="0">
                <a:solidFill>
                  <a:srgbClr val="202124"/>
                </a:solidFill>
                <a:latin typeface="Courier New"/>
                <a:cs typeface="Courier New"/>
              </a:rPr>
              <a:t> </a:t>
            </a:r>
            <a:r>
              <a:rPr sz="880" spc="-11" dirty="0">
                <a:solidFill>
                  <a:srgbClr val="202124"/>
                </a:solidFill>
                <a:latin typeface="Courier New"/>
                <a:cs typeface="Courier New"/>
              </a:rPr>
              <a:t>victims. </a:t>
            </a:r>
            <a:r>
              <a:rPr sz="880" dirty="0">
                <a:solidFill>
                  <a:srgbClr val="202124"/>
                </a:solidFill>
                <a:latin typeface="Courier New"/>
                <a:cs typeface="Courier New"/>
              </a:rPr>
              <a:t>This</a:t>
            </a:r>
            <a:r>
              <a:rPr sz="880" spc="-6" dirty="0">
                <a:solidFill>
                  <a:srgbClr val="202124"/>
                </a:solidFill>
                <a:latin typeface="Courier New"/>
                <a:cs typeface="Courier New"/>
              </a:rPr>
              <a:t> </a:t>
            </a:r>
            <a:r>
              <a:rPr sz="880" dirty="0">
                <a:solidFill>
                  <a:srgbClr val="202124"/>
                </a:solidFill>
                <a:latin typeface="Courier New"/>
                <a:cs typeface="Courier New"/>
              </a:rPr>
              <a:t>is not </a:t>
            </a:r>
            <a:r>
              <a:rPr sz="880" spc="-11" dirty="0">
                <a:solidFill>
                  <a:srgbClr val="202124"/>
                </a:solidFill>
                <a:latin typeface="Courier New"/>
                <a:cs typeface="Courier New"/>
              </a:rPr>
              <a:t>toxic.</a:t>
            </a:r>
            <a:endParaRPr sz="880">
              <a:latin typeface="Courier New"/>
              <a:cs typeface="Courier New"/>
            </a:endParaRPr>
          </a:p>
        </p:txBody>
      </p:sp>
      <p:pic>
        <p:nvPicPr>
          <p:cNvPr id="6" name="object 6"/>
          <p:cNvPicPr/>
          <p:nvPr/>
        </p:nvPicPr>
        <p:blipFill>
          <a:blip r:embed="rId2" cstate="print"/>
          <a:stretch>
            <a:fillRect/>
          </a:stretch>
        </p:blipFill>
        <p:spPr>
          <a:xfrm>
            <a:off x="4369805" y="3953713"/>
            <a:ext cx="1199578" cy="2244741"/>
          </a:xfrm>
          <a:prstGeom prst="rect">
            <a:avLst/>
          </a:prstGeom>
        </p:spPr>
      </p:pic>
      <p:sp>
        <p:nvSpPr>
          <p:cNvPr id="7" name="object 7"/>
          <p:cNvSpPr txBox="1"/>
          <p:nvPr/>
        </p:nvSpPr>
        <p:spPr>
          <a:xfrm>
            <a:off x="3629433" y="6322218"/>
            <a:ext cx="2754186" cy="149528"/>
          </a:xfrm>
          <a:prstGeom prst="rect">
            <a:avLst/>
          </a:prstGeom>
        </p:spPr>
        <p:txBody>
          <a:bodyPr vert="horz" wrap="square" lIns="0" tIns="13970" rIns="0" bIns="0" rtlCol="0">
            <a:spAutoFit/>
          </a:bodyPr>
          <a:lstStyle/>
          <a:p>
            <a:pPr marL="13970">
              <a:spcBef>
                <a:spcPts val="110"/>
              </a:spcBef>
            </a:pPr>
            <a:r>
              <a:rPr sz="880" dirty="0">
                <a:solidFill>
                  <a:srgbClr val="202124"/>
                </a:solidFill>
                <a:latin typeface="Courier New"/>
                <a:cs typeface="Courier New"/>
              </a:rPr>
              <a:t>[The_]</a:t>
            </a:r>
            <a:r>
              <a:rPr sz="880" spc="-6" dirty="0">
                <a:solidFill>
                  <a:srgbClr val="202124"/>
                </a:solidFill>
                <a:latin typeface="Courier New"/>
                <a:cs typeface="Courier New"/>
              </a:rPr>
              <a:t> </a:t>
            </a:r>
            <a:r>
              <a:rPr sz="880" dirty="0">
                <a:solidFill>
                  <a:srgbClr val="202124"/>
                </a:solidFill>
                <a:latin typeface="Courier New"/>
                <a:cs typeface="Courier New"/>
              </a:rPr>
              <a:t>[cat_]</a:t>
            </a:r>
            <a:r>
              <a:rPr sz="880" spc="237" dirty="0">
                <a:solidFill>
                  <a:srgbClr val="202124"/>
                </a:solidFill>
                <a:latin typeface="Courier New"/>
                <a:cs typeface="Courier New"/>
              </a:rPr>
              <a:t> </a:t>
            </a:r>
            <a:r>
              <a:rPr sz="880" b="1" dirty="0">
                <a:solidFill>
                  <a:srgbClr val="202124"/>
                </a:solidFill>
                <a:latin typeface="Courier New"/>
                <a:cs typeface="Courier New"/>
              </a:rPr>
              <a:t>[MASK] </a:t>
            </a:r>
            <a:r>
              <a:rPr sz="880" dirty="0">
                <a:solidFill>
                  <a:srgbClr val="202124"/>
                </a:solidFill>
                <a:latin typeface="Courier New"/>
                <a:cs typeface="Courier New"/>
              </a:rPr>
              <a:t>[on_]</a:t>
            </a:r>
            <a:r>
              <a:rPr sz="880" spc="116" dirty="0">
                <a:solidFill>
                  <a:srgbClr val="202124"/>
                </a:solidFill>
                <a:latin typeface="Courier New"/>
                <a:cs typeface="Courier New"/>
              </a:rPr>
              <a:t> </a:t>
            </a:r>
            <a:r>
              <a:rPr sz="880" b="1" dirty="0">
                <a:solidFill>
                  <a:srgbClr val="202124"/>
                </a:solidFill>
                <a:latin typeface="Courier New"/>
                <a:cs typeface="Courier New"/>
              </a:rPr>
              <a:t>[MASK] </a:t>
            </a:r>
            <a:r>
              <a:rPr sz="880" spc="-11" dirty="0">
                <a:solidFill>
                  <a:srgbClr val="202124"/>
                </a:solidFill>
                <a:latin typeface="Courier New"/>
                <a:cs typeface="Courier New"/>
              </a:rPr>
              <a:t>[mat_]</a:t>
            </a:r>
            <a:endParaRPr sz="880">
              <a:latin typeface="Courier New"/>
              <a:cs typeface="Courier New"/>
            </a:endParaRPr>
          </a:p>
        </p:txBody>
      </p:sp>
      <p:sp>
        <p:nvSpPr>
          <p:cNvPr id="8" name="object 8"/>
          <p:cNvSpPr txBox="1"/>
          <p:nvPr/>
        </p:nvSpPr>
        <p:spPr>
          <a:xfrm>
            <a:off x="3664015" y="3472337"/>
            <a:ext cx="229107" cy="149528"/>
          </a:xfrm>
          <a:prstGeom prst="rect">
            <a:avLst/>
          </a:prstGeom>
        </p:spPr>
        <p:txBody>
          <a:bodyPr vert="horz" wrap="square" lIns="0" tIns="13970" rIns="0" bIns="0" rtlCol="0">
            <a:spAutoFit/>
          </a:bodyPr>
          <a:lstStyle/>
          <a:p>
            <a:pPr marL="13970">
              <a:spcBef>
                <a:spcPts val="110"/>
              </a:spcBef>
            </a:pPr>
            <a:r>
              <a:rPr sz="880" spc="-28" dirty="0">
                <a:solidFill>
                  <a:srgbClr val="202124"/>
                </a:solidFill>
                <a:latin typeface="Courier New"/>
                <a:cs typeface="Courier New"/>
              </a:rPr>
              <a:t>[*]</a:t>
            </a:r>
            <a:endParaRPr sz="880">
              <a:latin typeface="Courier New"/>
              <a:cs typeface="Courier New"/>
            </a:endParaRPr>
          </a:p>
        </p:txBody>
      </p:sp>
      <p:sp>
        <p:nvSpPr>
          <p:cNvPr id="9" name="object 9"/>
          <p:cNvSpPr txBox="1"/>
          <p:nvPr/>
        </p:nvSpPr>
        <p:spPr>
          <a:xfrm>
            <a:off x="4133407" y="3472337"/>
            <a:ext cx="229107" cy="149528"/>
          </a:xfrm>
          <a:prstGeom prst="rect">
            <a:avLst/>
          </a:prstGeom>
        </p:spPr>
        <p:txBody>
          <a:bodyPr vert="horz" wrap="square" lIns="0" tIns="13970" rIns="0" bIns="0" rtlCol="0">
            <a:spAutoFit/>
          </a:bodyPr>
          <a:lstStyle/>
          <a:p>
            <a:pPr marL="13970">
              <a:spcBef>
                <a:spcPts val="110"/>
              </a:spcBef>
            </a:pPr>
            <a:r>
              <a:rPr sz="880" spc="-28" dirty="0">
                <a:solidFill>
                  <a:srgbClr val="202124"/>
                </a:solidFill>
                <a:latin typeface="Courier New"/>
                <a:cs typeface="Courier New"/>
              </a:rPr>
              <a:t>[*]</a:t>
            </a:r>
            <a:endParaRPr sz="880">
              <a:latin typeface="Courier New"/>
              <a:cs typeface="Courier New"/>
            </a:endParaRPr>
          </a:p>
        </p:txBody>
      </p:sp>
      <p:sp>
        <p:nvSpPr>
          <p:cNvPr id="10" name="object 10"/>
          <p:cNvSpPr txBox="1"/>
          <p:nvPr/>
        </p:nvSpPr>
        <p:spPr>
          <a:xfrm>
            <a:off x="4563130" y="3472338"/>
            <a:ext cx="1316673" cy="149528"/>
          </a:xfrm>
          <a:prstGeom prst="rect">
            <a:avLst/>
          </a:prstGeom>
        </p:spPr>
        <p:txBody>
          <a:bodyPr vert="horz" wrap="square" lIns="0" tIns="13970" rIns="0" bIns="0" rtlCol="0">
            <a:spAutoFit/>
          </a:bodyPr>
          <a:lstStyle/>
          <a:p>
            <a:pPr marL="13970">
              <a:spcBef>
                <a:spcPts val="110"/>
              </a:spcBef>
              <a:tabLst>
                <a:tab pos="899668" algn="l"/>
              </a:tabLst>
            </a:pPr>
            <a:r>
              <a:rPr sz="880" b="1" dirty="0">
                <a:solidFill>
                  <a:srgbClr val="202124"/>
                </a:solidFill>
                <a:latin typeface="Courier New"/>
                <a:cs typeface="Courier New"/>
              </a:rPr>
              <a:t>[sat_]</a:t>
            </a:r>
            <a:r>
              <a:rPr sz="880" b="1" spc="517" dirty="0">
                <a:solidFill>
                  <a:srgbClr val="202124"/>
                </a:solidFill>
                <a:latin typeface="Courier New"/>
                <a:cs typeface="Courier New"/>
              </a:rPr>
              <a:t> </a:t>
            </a:r>
            <a:r>
              <a:rPr sz="880" spc="-28" dirty="0">
                <a:solidFill>
                  <a:srgbClr val="202124"/>
                </a:solidFill>
                <a:latin typeface="Courier New"/>
                <a:cs typeface="Courier New"/>
              </a:rPr>
              <a:t>[*]</a:t>
            </a:r>
            <a:r>
              <a:rPr sz="880" dirty="0">
                <a:solidFill>
                  <a:srgbClr val="202124"/>
                </a:solidFill>
                <a:latin typeface="Courier New"/>
                <a:cs typeface="Courier New"/>
              </a:rPr>
              <a:t>	</a:t>
            </a:r>
            <a:r>
              <a:rPr sz="880" b="1" spc="-11" dirty="0">
                <a:solidFill>
                  <a:srgbClr val="202124"/>
                </a:solidFill>
                <a:latin typeface="Courier New"/>
                <a:cs typeface="Courier New"/>
              </a:rPr>
              <a:t>[the_]</a:t>
            </a:r>
            <a:endParaRPr sz="880">
              <a:latin typeface="Courier New"/>
              <a:cs typeface="Courier New"/>
            </a:endParaRPr>
          </a:p>
        </p:txBody>
      </p:sp>
      <p:sp>
        <p:nvSpPr>
          <p:cNvPr id="11" name="object 11"/>
          <p:cNvSpPr txBox="1"/>
          <p:nvPr/>
        </p:nvSpPr>
        <p:spPr>
          <a:xfrm>
            <a:off x="6119511" y="3472337"/>
            <a:ext cx="229107" cy="149528"/>
          </a:xfrm>
          <a:prstGeom prst="rect">
            <a:avLst/>
          </a:prstGeom>
        </p:spPr>
        <p:txBody>
          <a:bodyPr vert="horz" wrap="square" lIns="0" tIns="13970" rIns="0" bIns="0" rtlCol="0">
            <a:spAutoFit/>
          </a:bodyPr>
          <a:lstStyle/>
          <a:p>
            <a:pPr marL="13970">
              <a:spcBef>
                <a:spcPts val="110"/>
              </a:spcBef>
            </a:pPr>
            <a:r>
              <a:rPr sz="880" spc="-28" dirty="0">
                <a:solidFill>
                  <a:srgbClr val="202124"/>
                </a:solidFill>
                <a:latin typeface="Courier New"/>
                <a:cs typeface="Courier New"/>
              </a:rPr>
              <a:t>[*]</a:t>
            </a:r>
            <a:endParaRPr sz="880">
              <a:latin typeface="Courier New"/>
              <a:cs typeface="Courier New"/>
            </a:endParaRPr>
          </a:p>
        </p:txBody>
      </p:sp>
      <p:pic>
        <p:nvPicPr>
          <p:cNvPr id="12" name="object 12"/>
          <p:cNvPicPr/>
          <p:nvPr/>
        </p:nvPicPr>
        <p:blipFill>
          <a:blip r:embed="rId3" cstate="print"/>
          <a:stretch>
            <a:fillRect/>
          </a:stretch>
        </p:blipFill>
        <p:spPr>
          <a:xfrm>
            <a:off x="1062022" y="3077618"/>
            <a:ext cx="1270638" cy="2959410"/>
          </a:xfrm>
          <a:prstGeom prst="rect">
            <a:avLst/>
          </a:prstGeom>
        </p:spPr>
      </p:pic>
      <p:sp>
        <p:nvSpPr>
          <p:cNvPr id="13" name="object 13"/>
          <p:cNvSpPr txBox="1"/>
          <p:nvPr/>
        </p:nvSpPr>
        <p:spPr>
          <a:xfrm>
            <a:off x="157091" y="6246153"/>
            <a:ext cx="1436116" cy="149528"/>
          </a:xfrm>
          <a:prstGeom prst="rect">
            <a:avLst/>
          </a:prstGeom>
        </p:spPr>
        <p:txBody>
          <a:bodyPr vert="horz" wrap="square" lIns="0" tIns="13970" rIns="0" bIns="0" rtlCol="0">
            <a:spAutoFit/>
          </a:bodyPr>
          <a:lstStyle/>
          <a:p>
            <a:pPr marL="13970">
              <a:spcBef>
                <a:spcPts val="110"/>
              </a:spcBef>
            </a:pPr>
            <a:r>
              <a:rPr sz="880" dirty="0">
                <a:solidFill>
                  <a:srgbClr val="202124"/>
                </a:solidFill>
                <a:latin typeface="Courier New"/>
                <a:cs typeface="Courier New"/>
              </a:rPr>
              <a:t>[START]</a:t>
            </a:r>
            <a:r>
              <a:rPr sz="880" spc="-6" dirty="0">
                <a:solidFill>
                  <a:srgbClr val="202124"/>
                </a:solidFill>
                <a:latin typeface="Courier New"/>
                <a:cs typeface="Courier New"/>
              </a:rPr>
              <a:t> </a:t>
            </a:r>
            <a:r>
              <a:rPr sz="880" dirty="0">
                <a:solidFill>
                  <a:srgbClr val="202124"/>
                </a:solidFill>
                <a:latin typeface="Courier New"/>
                <a:cs typeface="Courier New"/>
              </a:rPr>
              <a:t>[The_] </a:t>
            </a:r>
            <a:r>
              <a:rPr sz="880" spc="-11" dirty="0">
                <a:solidFill>
                  <a:srgbClr val="202124"/>
                </a:solidFill>
                <a:latin typeface="Courier New"/>
                <a:cs typeface="Courier New"/>
              </a:rPr>
              <a:t>[cat_]</a:t>
            </a:r>
            <a:endParaRPr sz="880">
              <a:latin typeface="Courier New"/>
              <a:cs typeface="Courier New"/>
            </a:endParaRPr>
          </a:p>
        </p:txBody>
      </p:sp>
      <p:sp>
        <p:nvSpPr>
          <p:cNvPr id="14" name="object 14"/>
          <p:cNvSpPr txBox="1"/>
          <p:nvPr/>
        </p:nvSpPr>
        <p:spPr>
          <a:xfrm>
            <a:off x="1798327" y="2809531"/>
            <a:ext cx="430276" cy="149528"/>
          </a:xfrm>
          <a:prstGeom prst="rect">
            <a:avLst/>
          </a:prstGeom>
        </p:spPr>
        <p:txBody>
          <a:bodyPr vert="horz" wrap="square" lIns="0" tIns="13970" rIns="0" bIns="0" rtlCol="0">
            <a:spAutoFit/>
          </a:bodyPr>
          <a:lstStyle/>
          <a:p>
            <a:pPr marL="13970">
              <a:spcBef>
                <a:spcPts val="110"/>
              </a:spcBef>
            </a:pPr>
            <a:r>
              <a:rPr sz="880" b="1" spc="-11" dirty="0">
                <a:solidFill>
                  <a:srgbClr val="202124"/>
                </a:solidFill>
                <a:latin typeface="Courier New"/>
                <a:cs typeface="Courier New"/>
              </a:rPr>
              <a:t>[sat_]</a:t>
            </a:r>
            <a:endParaRPr sz="880">
              <a:latin typeface="Courier New"/>
              <a:cs typeface="Courier New"/>
            </a:endParaRPr>
          </a:p>
        </p:txBody>
      </p:sp>
      <p:pic>
        <p:nvPicPr>
          <p:cNvPr id="15" name="object 15"/>
          <p:cNvPicPr/>
          <p:nvPr/>
        </p:nvPicPr>
        <p:blipFill>
          <a:blip r:embed="rId4" cstate="print"/>
          <a:stretch>
            <a:fillRect/>
          </a:stretch>
        </p:blipFill>
        <p:spPr>
          <a:xfrm>
            <a:off x="7371063" y="3099008"/>
            <a:ext cx="1880673" cy="2761059"/>
          </a:xfrm>
          <a:prstGeom prst="rect">
            <a:avLst/>
          </a:prstGeom>
        </p:spPr>
      </p:pic>
      <p:sp>
        <p:nvSpPr>
          <p:cNvPr id="16" name="object 16"/>
          <p:cNvSpPr txBox="1"/>
          <p:nvPr/>
        </p:nvSpPr>
        <p:spPr>
          <a:xfrm>
            <a:off x="6728508" y="5919881"/>
            <a:ext cx="2710180" cy="606576"/>
          </a:xfrm>
          <a:prstGeom prst="rect">
            <a:avLst/>
          </a:prstGeom>
        </p:spPr>
        <p:txBody>
          <a:bodyPr vert="horz" wrap="square" lIns="0" tIns="13970" rIns="0" bIns="0" rtlCol="0">
            <a:spAutoFit/>
          </a:bodyPr>
          <a:lstStyle/>
          <a:p>
            <a:pPr marL="13970" marR="5588">
              <a:lnSpc>
                <a:spcPct val="150000"/>
              </a:lnSpc>
              <a:spcBef>
                <a:spcPts val="110"/>
              </a:spcBef>
            </a:pPr>
            <a:r>
              <a:rPr sz="880" dirty="0">
                <a:solidFill>
                  <a:srgbClr val="202124"/>
                </a:solidFill>
                <a:latin typeface="Courier New"/>
                <a:cs typeface="Courier New"/>
              </a:rPr>
              <a:t>Translate</a:t>
            </a:r>
            <a:r>
              <a:rPr sz="880" spc="6" dirty="0">
                <a:solidFill>
                  <a:srgbClr val="202124"/>
                </a:solidFill>
                <a:latin typeface="Courier New"/>
                <a:cs typeface="Courier New"/>
              </a:rPr>
              <a:t> </a:t>
            </a:r>
            <a:r>
              <a:rPr sz="880" spc="-11" dirty="0">
                <a:solidFill>
                  <a:srgbClr val="202124"/>
                </a:solidFill>
                <a:latin typeface="Courier New"/>
                <a:cs typeface="Courier New"/>
              </a:rPr>
              <a:t>EN-</a:t>
            </a:r>
            <a:r>
              <a:rPr sz="880" dirty="0">
                <a:solidFill>
                  <a:srgbClr val="202124"/>
                </a:solidFill>
                <a:latin typeface="Courier New"/>
                <a:cs typeface="Courier New"/>
              </a:rPr>
              <a:t>DE:</a:t>
            </a:r>
            <a:r>
              <a:rPr sz="880" spc="6" dirty="0">
                <a:solidFill>
                  <a:srgbClr val="202124"/>
                </a:solidFill>
                <a:latin typeface="Courier New"/>
                <a:cs typeface="Courier New"/>
              </a:rPr>
              <a:t> </a:t>
            </a:r>
            <a:r>
              <a:rPr sz="880" dirty="0">
                <a:solidFill>
                  <a:srgbClr val="202124"/>
                </a:solidFill>
                <a:latin typeface="Courier New"/>
                <a:cs typeface="Courier New"/>
              </a:rPr>
              <a:t>This</a:t>
            </a:r>
            <a:r>
              <a:rPr sz="880" spc="6" dirty="0">
                <a:solidFill>
                  <a:srgbClr val="202124"/>
                </a:solidFill>
                <a:latin typeface="Courier New"/>
                <a:cs typeface="Courier New"/>
              </a:rPr>
              <a:t> </a:t>
            </a:r>
            <a:r>
              <a:rPr sz="880" dirty="0">
                <a:solidFill>
                  <a:srgbClr val="202124"/>
                </a:solidFill>
                <a:latin typeface="Courier New"/>
                <a:cs typeface="Courier New"/>
              </a:rPr>
              <a:t>is</a:t>
            </a:r>
            <a:r>
              <a:rPr sz="880" spc="6" dirty="0">
                <a:solidFill>
                  <a:srgbClr val="202124"/>
                </a:solidFill>
                <a:latin typeface="Courier New"/>
                <a:cs typeface="Courier New"/>
              </a:rPr>
              <a:t> </a:t>
            </a:r>
            <a:r>
              <a:rPr sz="880" spc="-22" dirty="0">
                <a:solidFill>
                  <a:srgbClr val="202124"/>
                </a:solidFill>
                <a:latin typeface="Courier New"/>
                <a:cs typeface="Courier New"/>
              </a:rPr>
              <a:t>good.</a:t>
            </a:r>
            <a:r>
              <a:rPr sz="880" spc="550" dirty="0">
                <a:solidFill>
                  <a:srgbClr val="202124"/>
                </a:solidFill>
                <a:latin typeface="Courier New"/>
                <a:cs typeface="Courier New"/>
              </a:rPr>
              <a:t> </a:t>
            </a:r>
            <a:r>
              <a:rPr sz="880" dirty="0">
                <a:solidFill>
                  <a:srgbClr val="202124"/>
                </a:solidFill>
                <a:latin typeface="Courier New"/>
                <a:cs typeface="Courier New"/>
              </a:rPr>
              <a:t>Summarize:</a:t>
            </a:r>
            <a:r>
              <a:rPr sz="880" spc="-6" dirty="0">
                <a:solidFill>
                  <a:srgbClr val="202124"/>
                </a:solidFill>
                <a:latin typeface="Courier New"/>
                <a:cs typeface="Courier New"/>
              </a:rPr>
              <a:t> </a:t>
            </a:r>
            <a:r>
              <a:rPr sz="880" dirty="0">
                <a:solidFill>
                  <a:srgbClr val="202124"/>
                </a:solidFill>
                <a:latin typeface="Courier New"/>
                <a:cs typeface="Courier New"/>
              </a:rPr>
              <a:t>state authorities</a:t>
            </a:r>
            <a:r>
              <a:rPr sz="880" spc="-6" dirty="0">
                <a:solidFill>
                  <a:srgbClr val="202124"/>
                </a:solidFill>
                <a:latin typeface="Courier New"/>
                <a:cs typeface="Courier New"/>
              </a:rPr>
              <a:t> </a:t>
            </a:r>
            <a:r>
              <a:rPr sz="880" spc="-11" dirty="0">
                <a:solidFill>
                  <a:srgbClr val="202124"/>
                </a:solidFill>
                <a:latin typeface="Courier New"/>
                <a:cs typeface="Courier New"/>
              </a:rPr>
              <a:t>dispatched… </a:t>
            </a:r>
            <a:r>
              <a:rPr sz="880" dirty="0">
                <a:solidFill>
                  <a:srgbClr val="202124"/>
                </a:solidFill>
                <a:latin typeface="Courier New"/>
                <a:cs typeface="Courier New"/>
              </a:rPr>
              <a:t>Is</a:t>
            </a:r>
            <a:r>
              <a:rPr sz="880" spc="-6" dirty="0">
                <a:solidFill>
                  <a:srgbClr val="202124"/>
                </a:solidFill>
                <a:latin typeface="Courier New"/>
                <a:cs typeface="Courier New"/>
              </a:rPr>
              <a:t> </a:t>
            </a:r>
            <a:r>
              <a:rPr sz="880" dirty="0">
                <a:solidFill>
                  <a:srgbClr val="202124"/>
                </a:solidFill>
                <a:latin typeface="Courier New"/>
                <a:cs typeface="Courier New"/>
              </a:rPr>
              <a:t>this toxic: You look</a:t>
            </a:r>
            <a:r>
              <a:rPr sz="880" spc="-6" dirty="0">
                <a:solidFill>
                  <a:srgbClr val="202124"/>
                </a:solidFill>
                <a:latin typeface="Courier New"/>
                <a:cs typeface="Courier New"/>
              </a:rPr>
              <a:t> </a:t>
            </a:r>
            <a:r>
              <a:rPr sz="880" dirty="0">
                <a:solidFill>
                  <a:srgbClr val="202124"/>
                </a:solidFill>
                <a:latin typeface="Courier New"/>
                <a:cs typeface="Courier New"/>
              </a:rPr>
              <a:t>beautiful </a:t>
            </a:r>
            <a:r>
              <a:rPr sz="880" spc="-11" dirty="0">
                <a:solidFill>
                  <a:srgbClr val="202124"/>
                </a:solidFill>
                <a:latin typeface="Courier New"/>
                <a:cs typeface="Courier New"/>
              </a:rPr>
              <a:t>today!</a:t>
            </a:r>
            <a:endParaRPr sz="880">
              <a:latin typeface="Courier New"/>
              <a:cs typeface="Courier New"/>
            </a:endParaRPr>
          </a:p>
        </p:txBody>
      </p:sp>
      <p:sp>
        <p:nvSpPr>
          <p:cNvPr id="17" name="object 17"/>
          <p:cNvSpPr txBox="1"/>
          <p:nvPr/>
        </p:nvSpPr>
        <p:spPr>
          <a:xfrm>
            <a:off x="-3491" y="6582550"/>
            <a:ext cx="2267331" cy="115673"/>
          </a:xfrm>
          <a:prstGeom prst="rect">
            <a:avLst/>
          </a:prstGeom>
        </p:spPr>
        <p:txBody>
          <a:bodyPr vert="horz" wrap="square" lIns="0" tIns="13970" rIns="0" bIns="0" rtlCol="0">
            <a:spAutoFit/>
          </a:bodyPr>
          <a:lstStyle/>
          <a:p>
            <a:pPr marL="13970">
              <a:spcBef>
                <a:spcPts val="110"/>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74820" y="3002179"/>
            <a:ext cx="6111177" cy="1637500"/>
          </a:xfrm>
          <a:prstGeom prst="rect">
            <a:avLst/>
          </a:prstGeom>
        </p:spPr>
        <p:txBody>
          <a:bodyPr vert="horz" wrap="square" lIns="0" tIns="99187" rIns="0" bIns="0" rtlCol="0">
            <a:spAutoFit/>
          </a:bodyPr>
          <a:lstStyle/>
          <a:p>
            <a:pPr algn="ctr">
              <a:spcBef>
                <a:spcPts val="781"/>
              </a:spcBef>
            </a:pPr>
            <a:r>
              <a:rPr sz="3960" b="1" spc="336" dirty="0">
                <a:latin typeface="Calibri"/>
                <a:cs typeface="Calibri"/>
              </a:rPr>
              <a:t>The</a:t>
            </a:r>
            <a:r>
              <a:rPr sz="3960" b="1" spc="38" dirty="0">
                <a:latin typeface="Calibri"/>
                <a:cs typeface="Calibri"/>
              </a:rPr>
              <a:t> </a:t>
            </a:r>
            <a:r>
              <a:rPr sz="3960" b="1" spc="363" dirty="0">
                <a:latin typeface="Calibri"/>
                <a:cs typeface="Calibri"/>
              </a:rPr>
              <a:t>second</a:t>
            </a:r>
            <a:r>
              <a:rPr sz="3960" b="1" spc="38" dirty="0">
                <a:latin typeface="Calibri"/>
                <a:cs typeface="Calibri"/>
              </a:rPr>
              <a:t> </a:t>
            </a:r>
            <a:r>
              <a:rPr sz="3960" b="1" spc="336" dirty="0">
                <a:latin typeface="Calibri"/>
                <a:cs typeface="Calibri"/>
              </a:rPr>
              <a:t>big</a:t>
            </a:r>
            <a:r>
              <a:rPr sz="3960" b="1" spc="38" dirty="0">
                <a:latin typeface="Calibri"/>
                <a:cs typeface="Calibri"/>
              </a:rPr>
              <a:t> </a:t>
            </a:r>
            <a:r>
              <a:rPr sz="3960" b="1" spc="242" dirty="0">
                <a:latin typeface="Calibri"/>
                <a:cs typeface="Calibri"/>
              </a:rPr>
              <a:t>takeover:</a:t>
            </a:r>
            <a:endParaRPr sz="3960">
              <a:latin typeface="Calibri"/>
              <a:cs typeface="Calibri"/>
            </a:endParaRPr>
          </a:p>
          <a:p>
            <a:pPr marL="699" algn="ctr">
              <a:spcBef>
                <a:spcPts val="897"/>
              </a:spcBef>
            </a:pPr>
            <a:r>
              <a:rPr sz="5280" b="1" spc="457" dirty="0">
                <a:latin typeface="Calibri"/>
                <a:cs typeface="Calibri"/>
              </a:rPr>
              <a:t>Computer</a:t>
            </a:r>
            <a:r>
              <a:rPr sz="5280" b="1" spc="-160" dirty="0">
                <a:latin typeface="Calibri"/>
                <a:cs typeface="Calibri"/>
              </a:rPr>
              <a:t> </a:t>
            </a:r>
            <a:r>
              <a:rPr sz="5280" b="1" spc="292" dirty="0">
                <a:latin typeface="Calibri"/>
                <a:cs typeface="Calibri"/>
              </a:rPr>
              <a:t>Vision</a:t>
            </a:r>
            <a:endParaRPr sz="5280">
              <a:latin typeface="Calibri"/>
              <a:cs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3198" y="1724742"/>
            <a:ext cx="1867091" cy="251094"/>
          </a:xfrm>
          <a:prstGeom prst="rect">
            <a:avLst/>
          </a:prstGeom>
        </p:spPr>
        <p:txBody>
          <a:bodyPr vert="horz" wrap="square" lIns="0" tIns="13970" rIns="0" bIns="0" rtlCol="0">
            <a:spAutoFit/>
          </a:bodyPr>
          <a:lstStyle/>
          <a:p>
            <a:pPr marL="13970">
              <a:spcBef>
                <a:spcPts val="110"/>
              </a:spcBef>
            </a:pPr>
            <a:r>
              <a:rPr sz="1540" spc="55" dirty="0">
                <a:latin typeface="Calibri"/>
                <a:cs typeface="Calibri"/>
              </a:rPr>
              <a:t>Previous</a:t>
            </a:r>
            <a:r>
              <a:rPr sz="1540" spc="28" dirty="0">
                <a:latin typeface="Calibri"/>
                <a:cs typeface="Calibri"/>
              </a:rPr>
              <a:t> </a:t>
            </a:r>
            <a:r>
              <a:rPr sz="1540" spc="77" dirty="0">
                <a:latin typeface="Calibri"/>
                <a:cs typeface="Calibri"/>
              </a:rPr>
              <a:t>approaches</a:t>
            </a:r>
            <a:endParaRPr sz="1540">
              <a:latin typeface="Calibri"/>
              <a:cs typeface="Calibri"/>
            </a:endParaRPr>
          </a:p>
        </p:txBody>
      </p:sp>
      <p:sp>
        <p:nvSpPr>
          <p:cNvPr id="3" name="object 3"/>
          <p:cNvSpPr txBox="1"/>
          <p:nvPr/>
        </p:nvSpPr>
        <p:spPr>
          <a:xfrm>
            <a:off x="465321" y="2255932"/>
            <a:ext cx="8510524" cy="2152769"/>
          </a:xfrm>
          <a:prstGeom prst="rect">
            <a:avLst/>
          </a:prstGeom>
        </p:spPr>
        <p:txBody>
          <a:bodyPr vert="horz" wrap="square" lIns="0" tIns="13970" rIns="0" bIns="0" rtlCol="0">
            <a:spAutoFit/>
          </a:bodyPr>
          <a:lstStyle/>
          <a:p>
            <a:pPr marL="13970">
              <a:spcBef>
                <a:spcPts val="110"/>
              </a:spcBef>
            </a:pPr>
            <a:r>
              <a:rPr sz="1540" dirty="0">
                <a:latin typeface="Arial"/>
                <a:cs typeface="Arial"/>
              </a:rPr>
              <a:t>1.</a:t>
            </a:r>
            <a:r>
              <a:rPr sz="1540" spc="-17" dirty="0">
                <a:latin typeface="Arial"/>
                <a:cs typeface="Arial"/>
              </a:rPr>
              <a:t> </a:t>
            </a:r>
            <a:r>
              <a:rPr sz="1540" dirty="0">
                <a:latin typeface="Arial"/>
                <a:cs typeface="Arial"/>
              </a:rPr>
              <a:t>On</a:t>
            </a:r>
            <a:r>
              <a:rPr sz="1540" spc="-17" dirty="0">
                <a:latin typeface="Arial"/>
                <a:cs typeface="Arial"/>
              </a:rPr>
              <a:t> </a:t>
            </a:r>
            <a:r>
              <a:rPr sz="1540" dirty="0">
                <a:latin typeface="Arial"/>
                <a:cs typeface="Arial"/>
              </a:rPr>
              <a:t>pixels,</a:t>
            </a:r>
            <a:r>
              <a:rPr sz="1540" spc="-11" dirty="0">
                <a:latin typeface="Arial"/>
                <a:cs typeface="Arial"/>
              </a:rPr>
              <a:t> </a:t>
            </a:r>
            <a:r>
              <a:rPr sz="1540" dirty="0">
                <a:latin typeface="Arial"/>
                <a:cs typeface="Arial"/>
              </a:rPr>
              <a:t>but</a:t>
            </a:r>
            <a:r>
              <a:rPr sz="1540" spc="-17" dirty="0">
                <a:latin typeface="Arial"/>
                <a:cs typeface="Arial"/>
              </a:rPr>
              <a:t> </a:t>
            </a:r>
            <a:r>
              <a:rPr sz="1540" dirty="0">
                <a:latin typeface="Arial"/>
                <a:cs typeface="Arial"/>
              </a:rPr>
              <a:t>locally</a:t>
            </a:r>
            <a:r>
              <a:rPr sz="1540" spc="-17" dirty="0">
                <a:latin typeface="Arial"/>
                <a:cs typeface="Arial"/>
              </a:rPr>
              <a:t> </a:t>
            </a:r>
            <a:r>
              <a:rPr sz="1540" dirty="0">
                <a:latin typeface="Arial"/>
                <a:cs typeface="Arial"/>
              </a:rPr>
              <a:t>or</a:t>
            </a:r>
            <a:r>
              <a:rPr sz="1540" spc="-11" dirty="0">
                <a:latin typeface="Arial"/>
                <a:cs typeface="Arial"/>
              </a:rPr>
              <a:t> factorized</a:t>
            </a:r>
            <a:endParaRPr sz="1540">
              <a:latin typeface="Arial"/>
              <a:cs typeface="Arial"/>
            </a:endParaRPr>
          </a:p>
          <a:p>
            <a:pPr>
              <a:spcBef>
                <a:spcPts val="341"/>
              </a:spcBef>
            </a:pPr>
            <a:endParaRPr sz="1540">
              <a:latin typeface="Arial"/>
              <a:cs typeface="Arial"/>
            </a:endParaRPr>
          </a:p>
          <a:p>
            <a:pPr marL="2025650"/>
            <a:r>
              <a:rPr sz="1540" dirty="0">
                <a:latin typeface="Arial"/>
                <a:cs typeface="Arial"/>
              </a:rPr>
              <a:t>Usually</a:t>
            </a:r>
            <a:r>
              <a:rPr sz="1540" spc="-11" dirty="0">
                <a:latin typeface="Arial"/>
                <a:cs typeface="Arial"/>
              </a:rPr>
              <a:t> </a:t>
            </a:r>
            <a:r>
              <a:rPr sz="1540" dirty="0">
                <a:latin typeface="Arial"/>
                <a:cs typeface="Arial"/>
              </a:rPr>
              <a:t>replaces</a:t>
            </a:r>
            <a:r>
              <a:rPr sz="1540" spc="-11" dirty="0">
                <a:latin typeface="Arial"/>
                <a:cs typeface="Arial"/>
              </a:rPr>
              <a:t> </a:t>
            </a:r>
            <a:r>
              <a:rPr sz="1540" dirty="0">
                <a:latin typeface="Arial"/>
                <a:cs typeface="Arial"/>
              </a:rPr>
              <a:t>3x3</a:t>
            </a:r>
            <a:r>
              <a:rPr sz="1540" spc="-6" dirty="0">
                <a:latin typeface="Arial"/>
                <a:cs typeface="Arial"/>
              </a:rPr>
              <a:t> </a:t>
            </a:r>
            <a:r>
              <a:rPr sz="1540" dirty="0">
                <a:latin typeface="Arial"/>
                <a:cs typeface="Arial"/>
              </a:rPr>
              <a:t>conv</a:t>
            </a:r>
            <a:r>
              <a:rPr sz="1540" spc="-11" dirty="0">
                <a:latin typeface="Arial"/>
                <a:cs typeface="Arial"/>
              </a:rPr>
              <a:t> </a:t>
            </a:r>
            <a:r>
              <a:rPr sz="1540" dirty="0">
                <a:latin typeface="Arial"/>
                <a:cs typeface="Arial"/>
              </a:rPr>
              <a:t>in</a:t>
            </a:r>
            <a:r>
              <a:rPr sz="1540" spc="-6" dirty="0">
                <a:latin typeface="Arial"/>
                <a:cs typeface="Arial"/>
              </a:rPr>
              <a:t> </a:t>
            </a:r>
            <a:r>
              <a:rPr sz="1540" spc="-11" dirty="0">
                <a:latin typeface="Arial"/>
                <a:cs typeface="Arial"/>
              </a:rPr>
              <a:t>ResNet:</a:t>
            </a:r>
            <a:endParaRPr sz="1540">
              <a:latin typeface="Arial"/>
              <a:cs typeface="Arial"/>
            </a:endParaRPr>
          </a:p>
          <a:p>
            <a:pPr>
              <a:spcBef>
                <a:spcPts val="1452"/>
              </a:spcBef>
            </a:pPr>
            <a:endParaRPr sz="1540">
              <a:latin typeface="Arial"/>
              <a:cs typeface="Arial"/>
            </a:endParaRPr>
          </a:p>
          <a:p>
            <a:pPr marL="5662041"/>
            <a:r>
              <a:rPr sz="1100" spc="-11" dirty="0">
                <a:latin typeface="Calibri"/>
                <a:cs typeface="Calibri"/>
              </a:rPr>
              <a:t>Results:</a:t>
            </a:r>
            <a:endParaRPr sz="1100">
              <a:latin typeface="Calibri"/>
              <a:cs typeface="Calibri"/>
            </a:endParaRPr>
          </a:p>
          <a:p>
            <a:pPr marL="5662041" marR="5588">
              <a:lnSpc>
                <a:spcPct val="156700"/>
              </a:lnSpc>
            </a:pPr>
            <a:r>
              <a:rPr sz="1100" spc="11" dirty="0">
                <a:latin typeface="Calibri"/>
                <a:cs typeface="Calibri"/>
              </a:rPr>
              <a:t>Are</a:t>
            </a:r>
            <a:r>
              <a:rPr sz="1100" spc="99" dirty="0">
                <a:latin typeface="Calibri"/>
                <a:cs typeface="Calibri"/>
              </a:rPr>
              <a:t> </a:t>
            </a:r>
            <a:r>
              <a:rPr sz="1100" spc="11" dirty="0">
                <a:latin typeface="Calibri"/>
                <a:cs typeface="Calibri"/>
              </a:rPr>
              <a:t>usually</a:t>
            </a:r>
            <a:r>
              <a:rPr sz="1100" spc="99" dirty="0">
                <a:latin typeface="Calibri"/>
                <a:cs typeface="Calibri"/>
              </a:rPr>
              <a:t> </a:t>
            </a:r>
            <a:r>
              <a:rPr sz="1100" spc="11" dirty="0">
                <a:latin typeface="Calibri"/>
                <a:cs typeface="Calibri"/>
              </a:rPr>
              <a:t>"meh",</a:t>
            </a:r>
            <a:r>
              <a:rPr sz="1100" spc="99" dirty="0">
                <a:latin typeface="Calibri"/>
                <a:cs typeface="Calibri"/>
              </a:rPr>
              <a:t> </a:t>
            </a:r>
            <a:r>
              <a:rPr sz="1100" spc="11" dirty="0">
                <a:latin typeface="Calibri"/>
                <a:cs typeface="Calibri"/>
              </a:rPr>
              <a:t>nothing</a:t>
            </a:r>
            <a:r>
              <a:rPr sz="1100" spc="99" dirty="0">
                <a:latin typeface="Calibri"/>
                <a:cs typeface="Calibri"/>
              </a:rPr>
              <a:t> </a:t>
            </a:r>
            <a:r>
              <a:rPr sz="1100" spc="11" dirty="0">
                <a:latin typeface="Calibri"/>
                <a:cs typeface="Calibri"/>
              </a:rPr>
              <a:t>to</a:t>
            </a:r>
            <a:r>
              <a:rPr sz="1100" spc="99" dirty="0">
                <a:latin typeface="Calibri"/>
                <a:cs typeface="Calibri"/>
              </a:rPr>
              <a:t> </a:t>
            </a:r>
            <a:r>
              <a:rPr sz="1100" spc="11" dirty="0">
                <a:latin typeface="Calibri"/>
                <a:cs typeface="Calibri"/>
              </a:rPr>
              <a:t>call</a:t>
            </a:r>
            <a:r>
              <a:rPr sz="1100" spc="99" dirty="0">
                <a:latin typeface="Calibri"/>
                <a:cs typeface="Calibri"/>
              </a:rPr>
              <a:t> </a:t>
            </a:r>
            <a:r>
              <a:rPr sz="1100" spc="61" dirty="0">
                <a:latin typeface="Calibri"/>
                <a:cs typeface="Calibri"/>
              </a:rPr>
              <a:t>home</a:t>
            </a:r>
            <a:r>
              <a:rPr sz="1100" spc="99" dirty="0">
                <a:latin typeface="Calibri"/>
                <a:cs typeface="Calibri"/>
              </a:rPr>
              <a:t> </a:t>
            </a:r>
            <a:r>
              <a:rPr sz="1100" spc="33" dirty="0">
                <a:latin typeface="Calibri"/>
                <a:cs typeface="Calibri"/>
              </a:rPr>
              <a:t>about </a:t>
            </a:r>
            <a:r>
              <a:rPr sz="1100" spc="72" dirty="0">
                <a:latin typeface="Calibri"/>
                <a:cs typeface="Calibri"/>
              </a:rPr>
              <a:t>Do</a:t>
            </a:r>
            <a:r>
              <a:rPr sz="1100" spc="88" dirty="0">
                <a:latin typeface="Calibri"/>
                <a:cs typeface="Calibri"/>
              </a:rPr>
              <a:t> </a:t>
            </a:r>
            <a:r>
              <a:rPr sz="1100" spc="11" dirty="0">
                <a:latin typeface="Calibri"/>
                <a:cs typeface="Calibri"/>
              </a:rPr>
              <a:t>not</a:t>
            </a:r>
            <a:r>
              <a:rPr sz="1100" spc="94" dirty="0">
                <a:latin typeface="Calibri"/>
                <a:cs typeface="Calibri"/>
              </a:rPr>
              <a:t> </a:t>
            </a:r>
            <a:r>
              <a:rPr sz="1100" spc="11" dirty="0">
                <a:latin typeface="Calibri"/>
                <a:cs typeface="Calibri"/>
              </a:rPr>
              <a:t>justify</a:t>
            </a:r>
            <a:r>
              <a:rPr sz="1100" spc="94" dirty="0">
                <a:latin typeface="Calibri"/>
                <a:cs typeface="Calibri"/>
              </a:rPr>
              <a:t> </a:t>
            </a:r>
            <a:r>
              <a:rPr sz="1100" spc="55" dirty="0">
                <a:latin typeface="Calibri"/>
                <a:cs typeface="Calibri"/>
              </a:rPr>
              <a:t>increased</a:t>
            </a:r>
            <a:r>
              <a:rPr sz="1100" spc="94" dirty="0">
                <a:latin typeface="Calibri"/>
                <a:cs typeface="Calibri"/>
              </a:rPr>
              <a:t> </a:t>
            </a:r>
            <a:r>
              <a:rPr sz="1100" spc="38" dirty="0">
                <a:latin typeface="Calibri"/>
                <a:cs typeface="Calibri"/>
              </a:rPr>
              <a:t>complexity</a:t>
            </a:r>
            <a:endParaRPr sz="1100">
              <a:latin typeface="Calibri"/>
              <a:cs typeface="Calibri"/>
            </a:endParaRPr>
          </a:p>
          <a:p>
            <a:pPr marL="5662041">
              <a:spcBef>
                <a:spcPts val="748"/>
              </a:spcBef>
            </a:pPr>
            <a:r>
              <a:rPr sz="1100" spc="72" dirty="0">
                <a:latin typeface="Calibri"/>
                <a:cs typeface="Calibri"/>
              </a:rPr>
              <a:t>Do</a:t>
            </a:r>
            <a:r>
              <a:rPr sz="1100" spc="99" dirty="0">
                <a:latin typeface="Calibri"/>
                <a:cs typeface="Calibri"/>
              </a:rPr>
              <a:t> </a:t>
            </a:r>
            <a:r>
              <a:rPr sz="1100" spc="11" dirty="0">
                <a:latin typeface="Calibri"/>
                <a:cs typeface="Calibri"/>
              </a:rPr>
              <a:t>not</a:t>
            </a:r>
            <a:r>
              <a:rPr sz="1100" spc="105" dirty="0">
                <a:latin typeface="Calibri"/>
                <a:cs typeface="Calibri"/>
              </a:rPr>
              <a:t> </a:t>
            </a:r>
            <a:r>
              <a:rPr sz="1100" spc="11" dirty="0">
                <a:latin typeface="Calibri"/>
                <a:cs typeface="Calibri"/>
              </a:rPr>
              <a:t>justify</a:t>
            </a:r>
            <a:r>
              <a:rPr sz="1100" spc="105" dirty="0">
                <a:latin typeface="Calibri"/>
                <a:cs typeface="Calibri"/>
              </a:rPr>
              <a:t> </a:t>
            </a:r>
            <a:r>
              <a:rPr sz="1100" spc="55" dirty="0">
                <a:latin typeface="Calibri"/>
                <a:cs typeface="Calibri"/>
              </a:rPr>
              <a:t>slowdown</a:t>
            </a:r>
            <a:r>
              <a:rPr sz="1100" spc="105" dirty="0">
                <a:latin typeface="Calibri"/>
                <a:cs typeface="Calibri"/>
              </a:rPr>
              <a:t> </a:t>
            </a:r>
            <a:r>
              <a:rPr sz="1100" spc="11" dirty="0">
                <a:latin typeface="Calibri"/>
                <a:cs typeface="Calibri"/>
              </a:rPr>
              <a:t>over</a:t>
            </a:r>
            <a:r>
              <a:rPr sz="1100" spc="99" dirty="0">
                <a:latin typeface="Calibri"/>
                <a:cs typeface="Calibri"/>
              </a:rPr>
              <a:t> </a:t>
            </a:r>
            <a:r>
              <a:rPr sz="1100" spc="-11" dirty="0">
                <a:latin typeface="Calibri"/>
                <a:cs typeface="Calibri"/>
              </a:rPr>
              <a:t>convolutions</a:t>
            </a:r>
            <a:endParaRPr sz="1100">
              <a:latin typeface="Calibri"/>
              <a:cs typeface="Calibri"/>
            </a:endParaRPr>
          </a:p>
        </p:txBody>
      </p:sp>
      <p:sp>
        <p:nvSpPr>
          <p:cNvPr id="4" name="object 4"/>
          <p:cNvSpPr txBox="1"/>
          <p:nvPr/>
        </p:nvSpPr>
        <p:spPr>
          <a:xfrm>
            <a:off x="74150" y="6364622"/>
            <a:ext cx="4079939" cy="279372"/>
          </a:xfrm>
          <a:prstGeom prst="rect">
            <a:avLst/>
          </a:prstGeom>
        </p:spPr>
        <p:txBody>
          <a:bodyPr vert="horz" wrap="square" lIns="0" tIns="11875" rIns="0" bIns="0" rtlCol="0">
            <a:spAutoFit/>
          </a:bodyPr>
          <a:lstStyle/>
          <a:p>
            <a:pPr marL="13970" marR="5588">
              <a:lnSpc>
                <a:spcPct val="101600"/>
              </a:lnSpc>
              <a:spcBef>
                <a:spcPts val="94"/>
              </a:spcBef>
            </a:pPr>
            <a:r>
              <a:rPr sz="880" dirty="0">
                <a:solidFill>
                  <a:srgbClr val="666666"/>
                </a:solidFill>
                <a:latin typeface="Arial"/>
                <a:cs typeface="Arial"/>
              </a:rPr>
              <a:t>Image</a:t>
            </a:r>
            <a:r>
              <a:rPr sz="880" spc="-17" dirty="0">
                <a:solidFill>
                  <a:srgbClr val="666666"/>
                </a:solidFill>
                <a:latin typeface="Arial"/>
                <a:cs typeface="Arial"/>
              </a:rPr>
              <a:t> </a:t>
            </a:r>
            <a:r>
              <a:rPr sz="880" spc="-11" dirty="0">
                <a:solidFill>
                  <a:srgbClr val="666666"/>
                </a:solidFill>
                <a:latin typeface="Arial"/>
                <a:cs typeface="Arial"/>
              </a:rPr>
              <a:t>credit:</a:t>
            </a:r>
            <a:r>
              <a:rPr sz="880" spc="-17" dirty="0">
                <a:solidFill>
                  <a:srgbClr val="666666"/>
                </a:solidFill>
                <a:latin typeface="Arial"/>
                <a:cs typeface="Arial"/>
              </a:rPr>
              <a:t> </a:t>
            </a:r>
            <a:r>
              <a:rPr sz="880" spc="-11" dirty="0">
                <a:solidFill>
                  <a:srgbClr val="666666"/>
                </a:solidFill>
                <a:latin typeface="Arial"/>
                <a:cs typeface="Arial"/>
              </a:rPr>
              <a:t>Stand-</a:t>
            </a:r>
            <a:r>
              <a:rPr sz="880" dirty="0">
                <a:solidFill>
                  <a:srgbClr val="666666"/>
                </a:solidFill>
                <a:latin typeface="Arial"/>
                <a:cs typeface="Arial"/>
              </a:rPr>
              <a:t>Alone</a:t>
            </a:r>
            <a:r>
              <a:rPr sz="880" spc="-11" dirty="0">
                <a:solidFill>
                  <a:srgbClr val="666666"/>
                </a:solidFill>
                <a:latin typeface="Arial"/>
                <a:cs typeface="Arial"/>
              </a:rPr>
              <a:t> Self-Attention</a:t>
            </a:r>
            <a:r>
              <a:rPr sz="880" spc="-17" dirty="0">
                <a:solidFill>
                  <a:srgbClr val="666666"/>
                </a:solidFill>
                <a:latin typeface="Arial"/>
                <a:cs typeface="Arial"/>
              </a:rPr>
              <a:t> </a:t>
            </a:r>
            <a:r>
              <a:rPr sz="880" dirty="0">
                <a:solidFill>
                  <a:srgbClr val="666666"/>
                </a:solidFill>
                <a:latin typeface="Arial"/>
                <a:cs typeface="Arial"/>
              </a:rPr>
              <a:t>in</a:t>
            </a:r>
            <a:r>
              <a:rPr sz="880" spc="-11" dirty="0">
                <a:solidFill>
                  <a:srgbClr val="666666"/>
                </a:solidFill>
                <a:latin typeface="Arial"/>
                <a:cs typeface="Arial"/>
              </a:rPr>
              <a:t> Vision</a:t>
            </a:r>
            <a:r>
              <a:rPr sz="880" spc="-17" dirty="0">
                <a:solidFill>
                  <a:srgbClr val="666666"/>
                </a:solidFill>
                <a:latin typeface="Arial"/>
                <a:cs typeface="Arial"/>
              </a:rPr>
              <a:t> </a:t>
            </a:r>
            <a:r>
              <a:rPr sz="880" dirty="0">
                <a:solidFill>
                  <a:srgbClr val="666666"/>
                </a:solidFill>
                <a:latin typeface="Arial"/>
                <a:cs typeface="Arial"/>
              </a:rPr>
              <a:t>Models</a:t>
            </a:r>
            <a:r>
              <a:rPr sz="880" spc="-11" dirty="0">
                <a:solidFill>
                  <a:srgbClr val="666666"/>
                </a:solidFill>
                <a:latin typeface="Arial"/>
                <a:cs typeface="Arial"/>
              </a:rPr>
              <a:t> </a:t>
            </a:r>
            <a:r>
              <a:rPr sz="880" dirty="0">
                <a:solidFill>
                  <a:srgbClr val="666666"/>
                </a:solidFill>
                <a:latin typeface="Arial"/>
                <a:cs typeface="Arial"/>
              </a:rPr>
              <a:t>by</a:t>
            </a:r>
            <a:r>
              <a:rPr sz="880" spc="-17" dirty="0">
                <a:solidFill>
                  <a:srgbClr val="666666"/>
                </a:solidFill>
                <a:latin typeface="Arial"/>
                <a:cs typeface="Arial"/>
              </a:rPr>
              <a:t> </a:t>
            </a:r>
            <a:r>
              <a:rPr sz="880" spc="-11" dirty="0">
                <a:solidFill>
                  <a:srgbClr val="666666"/>
                </a:solidFill>
                <a:latin typeface="Arial"/>
                <a:cs typeface="Arial"/>
              </a:rPr>
              <a:t>Ramachandran et.al. </a:t>
            </a:r>
            <a:r>
              <a:rPr sz="880" dirty="0">
                <a:solidFill>
                  <a:srgbClr val="666666"/>
                </a:solidFill>
                <a:latin typeface="Arial"/>
                <a:cs typeface="Arial"/>
              </a:rPr>
              <a:t>Image</a:t>
            </a:r>
            <a:r>
              <a:rPr sz="880" spc="-22" dirty="0">
                <a:solidFill>
                  <a:srgbClr val="666666"/>
                </a:solidFill>
                <a:latin typeface="Arial"/>
                <a:cs typeface="Arial"/>
              </a:rPr>
              <a:t> </a:t>
            </a:r>
            <a:r>
              <a:rPr sz="880" spc="-11" dirty="0">
                <a:solidFill>
                  <a:srgbClr val="666666"/>
                </a:solidFill>
                <a:latin typeface="Arial"/>
                <a:cs typeface="Arial"/>
              </a:rPr>
              <a:t>credit:</a:t>
            </a:r>
            <a:r>
              <a:rPr sz="880" spc="-22" dirty="0">
                <a:solidFill>
                  <a:srgbClr val="666666"/>
                </a:solidFill>
                <a:latin typeface="Arial"/>
                <a:cs typeface="Arial"/>
              </a:rPr>
              <a:t> </a:t>
            </a:r>
            <a:r>
              <a:rPr sz="880" dirty="0">
                <a:solidFill>
                  <a:srgbClr val="666666"/>
                </a:solidFill>
                <a:latin typeface="Arial"/>
                <a:cs typeface="Arial"/>
              </a:rPr>
              <a:t>Local</a:t>
            </a:r>
            <a:r>
              <a:rPr sz="880" spc="-22" dirty="0">
                <a:solidFill>
                  <a:srgbClr val="666666"/>
                </a:solidFill>
                <a:latin typeface="Arial"/>
                <a:cs typeface="Arial"/>
              </a:rPr>
              <a:t> </a:t>
            </a:r>
            <a:r>
              <a:rPr sz="880" spc="-11" dirty="0">
                <a:solidFill>
                  <a:srgbClr val="666666"/>
                </a:solidFill>
                <a:latin typeface="Arial"/>
                <a:cs typeface="Arial"/>
              </a:rPr>
              <a:t>Relation</a:t>
            </a:r>
            <a:r>
              <a:rPr sz="880" spc="-22" dirty="0">
                <a:solidFill>
                  <a:srgbClr val="666666"/>
                </a:solidFill>
                <a:latin typeface="Arial"/>
                <a:cs typeface="Arial"/>
              </a:rPr>
              <a:t> </a:t>
            </a:r>
            <a:r>
              <a:rPr sz="880" dirty="0">
                <a:solidFill>
                  <a:srgbClr val="666666"/>
                </a:solidFill>
                <a:latin typeface="Arial"/>
                <a:cs typeface="Arial"/>
              </a:rPr>
              <a:t>Networks</a:t>
            </a:r>
            <a:r>
              <a:rPr sz="880" spc="-17" dirty="0">
                <a:solidFill>
                  <a:srgbClr val="666666"/>
                </a:solidFill>
                <a:latin typeface="Arial"/>
                <a:cs typeface="Arial"/>
              </a:rPr>
              <a:t> </a:t>
            </a:r>
            <a:r>
              <a:rPr sz="880" dirty="0">
                <a:solidFill>
                  <a:srgbClr val="666666"/>
                </a:solidFill>
                <a:latin typeface="Arial"/>
                <a:cs typeface="Arial"/>
              </a:rPr>
              <a:t>for</a:t>
            </a:r>
            <a:r>
              <a:rPr sz="880" spc="-22" dirty="0">
                <a:solidFill>
                  <a:srgbClr val="666666"/>
                </a:solidFill>
                <a:latin typeface="Arial"/>
                <a:cs typeface="Arial"/>
              </a:rPr>
              <a:t> </a:t>
            </a:r>
            <a:r>
              <a:rPr sz="880" dirty="0">
                <a:solidFill>
                  <a:srgbClr val="666666"/>
                </a:solidFill>
                <a:latin typeface="Arial"/>
                <a:cs typeface="Arial"/>
              </a:rPr>
              <a:t>Image</a:t>
            </a:r>
            <a:r>
              <a:rPr sz="880" spc="-22" dirty="0">
                <a:solidFill>
                  <a:srgbClr val="666666"/>
                </a:solidFill>
                <a:latin typeface="Arial"/>
                <a:cs typeface="Arial"/>
              </a:rPr>
              <a:t> </a:t>
            </a:r>
            <a:r>
              <a:rPr sz="880" spc="-11" dirty="0">
                <a:solidFill>
                  <a:srgbClr val="666666"/>
                </a:solidFill>
                <a:latin typeface="Arial"/>
                <a:cs typeface="Arial"/>
              </a:rPr>
              <a:t>Recognition</a:t>
            </a:r>
            <a:r>
              <a:rPr sz="880" spc="-22" dirty="0">
                <a:solidFill>
                  <a:srgbClr val="666666"/>
                </a:solidFill>
                <a:latin typeface="Arial"/>
                <a:cs typeface="Arial"/>
              </a:rPr>
              <a:t> </a:t>
            </a:r>
            <a:r>
              <a:rPr sz="880" dirty="0">
                <a:solidFill>
                  <a:srgbClr val="666666"/>
                </a:solidFill>
                <a:latin typeface="Arial"/>
                <a:cs typeface="Arial"/>
              </a:rPr>
              <a:t>by</a:t>
            </a:r>
            <a:r>
              <a:rPr sz="880" spc="-22" dirty="0">
                <a:solidFill>
                  <a:srgbClr val="666666"/>
                </a:solidFill>
                <a:latin typeface="Arial"/>
                <a:cs typeface="Arial"/>
              </a:rPr>
              <a:t> </a:t>
            </a:r>
            <a:r>
              <a:rPr sz="880" dirty="0">
                <a:solidFill>
                  <a:srgbClr val="666666"/>
                </a:solidFill>
                <a:latin typeface="Arial"/>
                <a:cs typeface="Arial"/>
              </a:rPr>
              <a:t>Hu</a:t>
            </a:r>
            <a:r>
              <a:rPr sz="880" spc="-17" dirty="0">
                <a:solidFill>
                  <a:srgbClr val="666666"/>
                </a:solidFill>
                <a:latin typeface="Arial"/>
                <a:cs typeface="Arial"/>
              </a:rPr>
              <a:t> </a:t>
            </a:r>
            <a:r>
              <a:rPr sz="880" spc="-11" dirty="0">
                <a:solidFill>
                  <a:srgbClr val="666666"/>
                </a:solidFill>
                <a:latin typeface="Arial"/>
                <a:cs typeface="Arial"/>
              </a:rPr>
              <a:t>et.al.</a:t>
            </a:r>
            <a:endParaRPr sz="880">
              <a:latin typeface="Arial"/>
              <a:cs typeface="Arial"/>
            </a:endParaRPr>
          </a:p>
        </p:txBody>
      </p:sp>
      <p:sp>
        <p:nvSpPr>
          <p:cNvPr id="5" name="object 5"/>
          <p:cNvSpPr txBox="1"/>
          <p:nvPr/>
        </p:nvSpPr>
        <p:spPr>
          <a:xfrm>
            <a:off x="6113592" y="4666463"/>
            <a:ext cx="3609150" cy="1860509"/>
          </a:xfrm>
          <a:prstGeom prst="rect">
            <a:avLst/>
          </a:prstGeom>
        </p:spPr>
        <p:txBody>
          <a:bodyPr vert="horz" wrap="square" lIns="0" tIns="108966" rIns="0" bIns="0" rtlCol="0">
            <a:spAutoFit/>
          </a:bodyPr>
          <a:lstStyle/>
          <a:p>
            <a:pPr marL="13970">
              <a:spcBef>
                <a:spcPts val="858"/>
              </a:spcBef>
            </a:pPr>
            <a:r>
              <a:rPr sz="1100" spc="-11" dirty="0">
                <a:latin typeface="Calibri"/>
                <a:cs typeface="Calibri"/>
              </a:rPr>
              <a:t>Examples:</a:t>
            </a:r>
            <a:endParaRPr sz="1100">
              <a:latin typeface="Calibri"/>
              <a:cs typeface="Calibri"/>
            </a:endParaRPr>
          </a:p>
          <a:p>
            <a:pPr marL="13970">
              <a:spcBef>
                <a:spcPts val="748"/>
              </a:spcBef>
            </a:pPr>
            <a:r>
              <a:rPr sz="1100" spc="61" dirty="0">
                <a:latin typeface="Calibri"/>
                <a:cs typeface="Calibri"/>
              </a:rPr>
              <a:t>Non-</a:t>
            </a:r>
            <a:r>
              <a:rPr sz="1100" spc="55" dirty="0">
                <a:latin typeface="Calibri"/>
                <a:cs typeface="Calibri"/>
              </a:rPr>
              <a:t>local</a:t>
            </a:r>
            <a:r>
              <a:rPr sz="1100" spc="61" dirty="0">
                <a:latin typeface="Calibri"/>
                <a:cs typeface="Calibri"/>
              </a:rPr>
              <a:t> </a:t>
            </a:r>
            <a:r>
              <a:rPr sz="1100" spc="55" dirty="0">
                <a:latin typeface="Calibri"/>
                <a:cs typeface="Calibri"/>
              </a:rPr>
              <a:t>NN</a:t>
            </a:r>
            <a:r>
              <a:rPr sz="1100" spc="66" dirty="0">
                <a:latin typeface="Calibri"/>
                <a:cs typeface="Calibri"/>
              </a:rPr>
              <a:t> </a:t>
            </a:r>
            <a:r>
              <a:rPr sz="1100" spc="11" dirty="0">
                <a:latin typeface="Calibri"/>
                <a:cs typeface="Calibri"/>
              </a:rPr>
              <a:t>(Wang</a:t>
            </a:r>
            <a:r>
              <a:rPr sz="1100" spc="66" dirty="0">
                <a:latin typeface="Calibri"/>
                <a:cs typeface="Calibri"/>
              </a:rPr>
              <a:t> </a:t>
            </a:r>
            <a:r>
              <a:rPr sz="1100" spc="11" dirty="0">
                <a:latin typeface="Calibri"/>
                <a:cs typeface="Calibri"/>
              </a:rPr>
              <a:t>et.al.</a:t>
            </a:r>
            <a:r>
              <a:rPr sz="1100" spc="61" dirty="0">
                <a:latin typeface="Calibri"/>
                <a:cs typeface="Calibri"/>
              </a:rPr>
              <a:t> </a:t>
            </a:r>
            <a:r>
              <a:rPr sz="1100" spc="-11" dirty="0">
                <a:latin typeface="Calibri"/>
                <a:cs typeface="Calibri"/>
              </a:rPr>
              <a:t>2017)</a:t>
            </a:r>
            <a:endParaRPr sz="1100">
              <a:latin typeface="Calibri"/>
              <a:cs typeface="Calibri"/>
            </a:endParaRPr>
          </a:p>
          <a:p>
            <a:pPr marL="13970" marR="5588">
              <a:lnSpc>
                <a:spcPct val="156700"/>
              </a:lnSpc>
            </a:pPr>
            <a:r>
              <a:rPr sz="1100" spc="72" dirty="0">
                <a:latin typeface="Calibri"/>
                <a:cs typeface="Calibri"/>
              </a:rPr>
              <a:t>SASANet</a:t>
            </a:r>
            <a:r>
              <a:rPr sz="1100" spc="125" dirty="0">
                <a:latin typeface="Calibri"/>
                <a:cs typeface="Calibri"/>
              </a:rPr>
              <a:t> </a:t>
            </a:r>
            <a:r>
              <a:rPr sz="1100" spc="55" dirty="0">
                <a:latin typeface="Calibri"/>
                <a:cs typeface="Calibri"/>
              </a:rPr>
              <a:t>(Stand-Alone</a:t>
            </a:r>
            <a:r>
              <a:rPr sz="1100" spc="83" dirty="0">
                <a:latin typeface="Calibri"/>
                <a:cs typeface="Calibri"/>
              </a:rPr>
              <a:t> </a:t>
            </a:r>
            <a:r>
              <a:rPr sz="1100" spc="72" dirty="0">
                <a:latin typeface="Calibri"/>
                <a:cs typeface="Calibri"/>
              </a:rPr>
              <a:t>Self-</a:t>
            </a:r>
            <a:r>
              <a:rPr sz="1100" dirty="0">
                <a:latin typeface="Calibri"/>
                <a:cs typeface="Calibri"/>
              </a:rPr>
              <a:t>Attention</a:t>
            </a:r>
            <a:r>
              <a:rPr sz="1100" spc="125" dirty="0">
                <a:latin typeface="Calibri"/>
                <a:cs typeface="Calibri"/>
              </a:rPr>
              <a:t> </a:t>
            </a:r>
            <a:r>
              <a:rPr sz="1100" dirty="0">
                <a:latin typeface="Calibri"/>
                <a:cs typeface="Calibri"/>
              </a:rPr>
              <a:t>in</a:t>
            </a:r>
            <a:r>
              <a:rPr sz="1100" spc="66" dirty="0">
                <a:latin typeface="Calibri"/>
                <a:cs typeface="Calibri"/>
              </a:rPr>
              <a:t> </a:t>
            </a:r>
            <a:r>
              <a:rPr sz="1100" dirty="0">
                <a:latin typeface="Calibri"/>
                <a:cs typeface="Calibri"/>
              </a:rPr>
              <a:t>Vision</a:t>
            </a:r>
            <a:r>
              <a:rPr sz="1100" spc="132" dirty="0">
                <a:latin typeface="Calibri"/>
                <a:cs typeface="Calibri"/>
              </a:rPr>
              <a:t> </a:t>
            </a:r>
            <a:r>
              <a:rPr sz="1100" spc="-11" dirty="0">
                <a:latin typeface="Calibri"/>
                <a:cs typeface="Calibri"/>
              </a:rPr>
              <a:t>Models) </a:t>
            </a:r>
            <a:r>
              <a:rPr sz="1100" spc="22" dirty="0">
                <a:latin typeface="Calibri"/>
                <a:cs typeface="Calibri"/>
              </a:rPr>
              <a:t>HaloNet</a:t>
            </a:r>
            <a:r>
              <a:rPr sz="1100" spc="88" dirty="0">
                <a:latin typeface="Calibri"/>
                <a:cs typeface="Calibri"/>
              </a:rPr>
              <a:t> </a:t>
            </a:r>
            <a:r>
              <a:rPr sz="1100" spc="55" dirty="0">
                <a:latin typeface="Calibri"/>
                <a:cs typeface="Calibri"/>
              </a:rPr>
              <a:t>(Scaling</a:t>
            </a:r>
            <a:r>
              <a:rPr sz="1100" spc="88" dirty="0">
                <a:latin typeface="Calibri"/>
                <a:cs typeface="Calibri"/>
              </a:rPr>
              <a:t> </a:t>
            </a:r>
            <a:r>
              <a:rPr sz="1100" spc="61" dirty="0">
                <a:latin typeface="Calibri"/>
                <a:cs typeface="Calibri"/>
              </a:rPr>
              <a:t>Local</a:t>
            </a:r>
            <a:r>
              <a:rPr sz="1100" spc="44" dirty="0">
                <a:latin typeface="Calibri"/>
                <a:cs typeface="Calibri"/>
              </a:rPr>
              <a:t> </a:t>
            </a:r>
            <a:r>
              <a:rPr sz="1100" spc="72" dirty="0">
                <a:latin typeface="Calibri"/>
                <a:cs typeface="Calibri"/>
              </a:rPr>
              <a:t>Self-</a:t>
            </a:r>
            <a:r>
              <a:rPr sz="1100" spc="22" dirty="0">
                <a:latin typeface="Calibri"/>
                <a:cs typeface="Calibri"/>
              </a:rPr>
              <a:t>Attn</a:t>
            </a:r>
            <a:r>
              <a:rPr sz="1100" spc="61" dirty="0">
                <a:latin typeface="Calibri"/>
                <a:cs typeface="Calibri"/>
              </a:rPr>
              <a:t> </a:t>
            </a:r>
            <a:r>
              <a:rPr sz="1100" spc="22" dirty="0">
                <a:latin typeface="Calibri"/>
                <a:cs typeface="Calibri"/>
              </a:rPr>
              <a:t>for</a:t>
            </a:r>
            <a:r>
              <a:rPr sz="1100" spc="94" dirty="0">
                <a:latin typeface="Calibri"/>
                <a:cs typeface="Calibri"/>
              </a:rPr>
              <a:t> </a:t>
            </a:r>
            <a:r>
              <a:rPr sz="1100" spc="22" dirty="0">
                <a:latin typeface="Calibri"/>
                <a:cs typeface="Calibri"/>
              </a:rPr>
              <a:t>Parameter</a:t>
            </a:r>
            <a:r>
              <a:rPr sz="1100" spc="88" dirty="0">
                <a:latin typeface="Calibri"/>
                <a:cs typeface="Calibri"/>
              </a:rPr>
              <a:t> </a:t>
            </a:r>
            <a:r>
              <a:rPr sz="1100" spc="-11" dirty="0">
                <a:latin typeface="Calibri"/>
                <a:cs typeface="Calibri"/>
              </a:rPr>
              <a:t>Efficient...) </a:t>
            </a:r>
            <a:r>
              <a:rPr sz="1100" spc="77" dirty="0">
                <a:latin typeface="Calibri"/>
                <a:cs typeface="Calibri"/>
              </a:rPr>
              <a:t>LR-</a:t>
            </a:r>
            <a:r>
              <a:rPr sz="1100" spc="61" dirty="0">
                <a:latin typeface="Calibri"/>
                <a:cs typeface="Calibri"/>
              </a:rPr>
              <a:t>Net</a:t>
            </a:r>
            <a:r>
              <a:rPr sz="1100" spc="83" dirty="0">
                <a:latin typeface="Calibri"/>
                <a:cs typeface="Calibri"/>
              </a:rPr>
              <a:t> </a:t>
            </a:r>
            <a:r>
              <a:rPr sz="1100" spc="55" dirty="0">
                <a:latin typeface="Calibri"/>
                <a:cs typeface="Calibri"/>
              </a:rPr>
              <a:t>(Local</a:t>
            </a:r>
            <a:r>
              <a:rPr sz="1100" spc="83" dirty="0">
                <a:latin typeface="Calibri"/>
                <a:cs typeface="Calibri"/>
              </a:rPr>
              <a:t> </a:t>
            </a:r>
            <a:r>
              <a:rPr sz="1100" dirty="0">
                <a:latin typeface="Calibri"/>
                <a:cs typeface="Calibri"/>
              </a:rPr>
              <a:t>Relation</a:t>
            </a:r>
            <a:r>
              <a:rPr sz="1100" spc="83" dirty="0">
                <a:latin typeface="Calibri"/>
                <a:cs typeface="Calibri"/>
              </a:rPr>
              <a:t> </a:t>
            </a:r>
            <a:r>
              <a:rPr sz="1100" spc="50" dirty="0">
                <a:latin typeface="Calibri"/>
                <a:cs typeface="Calibri"/>
              </a:rPr>
              <a:t>Networks</a:t>
            </a:r>
            <a:r>
              <a:rPr sz="1100" spc="55" dirty="0">
                <a:latin typeface="Calibri"/>
                <a:cs typeface="Calibri"/>
              </a:rPr>
              <a:t> </a:t>
            </a:r>
            <a:r>
              <a:rPr sz="1100" dirty="0">
                <a:latin typeface="Calibri"/>
                <a:cs typeface="Calibri"/>
              </a:rPr>
              <a:t>for</a:t>
            </a:r>
            <a:r>
              <a:rPr sz="1100" spc="88" dirty="0">
                <a:latin typeface="Calibri"/>
                <a:cs typeface="Calibri"/>
              </a:rPr>
              <a:t> </a:t>
            </a:r>
            <a:r>
              <a:rPr sz="1100" spc="61" dirty="0">
                <a:latin typeface="Calibri"/>
                <a:cs typeface="Calibri"/>
              </a:rPr>
              <a:t>Image</a:t>
            </a:r>
            <a:r>
              <a:rPr sz="1100" spc="83" dirty="0">
                <a:latin typeface="Calibri"/>
                <a:cs typeface="Calibri"/>
              </a:rPr>
              <a:t> </a:t>
            </a:r>
            <a:r>
              <a:rPr sz="1100" spc="38" dirty="0">
                <a:latin typeface="Calibri"/>
                <a:cs typeface="Calibri"/>
              </a:rPr>
              <a:t>Recognition) </a:t>
            </a:r>
            <a:r>
              <a:rPr sz="1100" spc="61" dirty="0">
                <a:latin typeface="Calibri"/>
                <a:cs typeface="Calibri"/>
              </a:rPr>
              <a:t>SANet</a:t>
            </a:r>
            <a:r>
              <a:rPr sz="1100" spc="83" dirty="0">
                <a:latin typeface="Calibri"/>
                <a:cs typeface="Calibri"/>
              </a:rPr>
              <a:t> </a:t>
            </a:r>
            <a:r>
              <a:rPr sz="1100" spc="22" dirty="0">
                <a:latin typeface="Calibri"/>
                <a:cs typeface="Calibri"/>
              </a:rPr>
              <a:t>(Exploring</a:t>
            </a:r>
            <a:r>
              <a:rPr sz="1100" spc="44" dirty="0">
                <a:latin typeface="Calibri"/>
                <a:cs typeface="Calibri"/>
              </a:rPr>
              <a:t> </a:t>
            </a:r>
            <a:r>
              <a:rPr sz="1100" spc="66" dirty="0">
                <a:latin typeface="Calibri"/>
                <a:cs typeface="Calibri"/>
              </a:rPr>
              <a:t>Self-</a:t>
            </a:r>
            <a:r>
              <a:rPr sz="1100" spc="22" dirty="0">
                <a:latin typeface="Calibri"/>
                <a:cs typeface="Calibri"/>
              </a:rPr>
              <a:t>attention</a:t>
            </a:r>
            <a:r>
              <a:rPr sz="1100" spc="61" dirty="0">
                <a:latin typeface="Calibri"/>
                <a:cs typeface="Calibri"/>
              </a:rPr>
              <a:t> </a:t>
            </a:r>
            <a:r>
              <a:rPr sz="1100" spc="22" dirty="0">
                <a:latin typeface="Calibri"/>
                <a:cs typeface="Calibri"/>
              </a:rPr>
              <a:t>for</a:t>
            </a:r>
            <a:r>
              <a:rPr sz="1100" spc="88" dirty="0">
                <a:latin typeface="Calibri"/>
                <a:cs typeface="Calibri"/>
              </a:rPr>
              <a:t> </a:t>
            </a:r>
            <a:r>
              <a:rPr sz="1100" spc="61" dirty="0">
                <a:latin typeface="Calibri"/>
                <a:cs typeface="Calibri"/>
              </a:rPr>
              <a:t>Image</a:t>
            </a:r>
            <a:r>
              <a:rPr sz="1100" spc="88" dirty="0">
                <a:latin typeface="Calibri"/>
                <a:cs typeface="Calibri"/>
              </a:rPr>
              <a:t> </a:t>
            </a:r>
            <a:r>
              <a:rPr sz="1100" spc="38" dirty="0">
                <a:latin typeface="Calibri"/>
                <a:cs typeface="Calibri"/>
              </a:rPr>
              <a:t>Recognition)</a:t>
            </a:r>
            <a:endParaRPr sz="1100">
              <a:latin typeface="Calibri"/>
              <a:cs typeface="Calibri"/>
            </a:endParaRPr>
          </a:p>
          <a:p>
            <a:pPr marL="13970">
              <a:spcBef>
                <a:spcPts val="748"/>
              </a:spcBef>
            </a:pPr>
            <a:r>
              <a:rPr sz="1100" spc="-28" dirty="0">
                <a:latin typeface="Calibri"/>
                <a:cs typeface="Calibri"/>
              </a:rPr>
              <a:t>...</a:t>
            </a:r>
            <a:endParaRPr sz="1100">
              <a:latin typeface="Calibri"/>
              <a:cs typeface="Calibri"/>
            </a:endParaRPr>
          </a:p>
        </p:txBody>
      </p:sp>
      <p:grpSp>
        <p:nvGrpSpPr>
          <p:cNvPr id="6" name="object 6"/>
          <p:cNvGrpSpPr/>
          <p:nvPr/>
        </p:nvGrpSpPr>
        <p:grpSpPr>
          <a:xfrm>
            <a:off x="922021" y="2846435"/>
            <a:ext cx="1079881" cy="1934145"/>
            <a:chOff x="838201" y="1626509"/>
            <a:chExt cx="981710" cy="1758314"/>
          </a:xfrm>
        </p:grpSpPr>
        <p:sp>
          <p:nvSpPr>
            <p:cNvPr id="7" name="object 7"/>
            <p:cNvSpPr/>
            <p:nvPr/>
          </p:nvSpPr>
          <p:spPr>
            <a:xfrm>
              <a:off x="1358687" y="2574050"/>
              <a:ext cx="0" cy="762635"/>
            </a:xfrm>
            <a:custGeom>
              <a:avLst/>
              <a:gdLst/>
              <a:ahLst/>
              <a:cxnLst/>
              <a:rect l="l" t="t" r="r" b="b"/>
              <a:pathLst>
                <a:path h="762635">
                  <a:moveTo>
                    <a:pt x="0" y="0"/>
                  </a:moveTo>
                  <a:lnTo>
                    <a:pt x="0" y="762449"/>
                  </a:lnTo>
                </a:path>
              </a:pathLst>
            </a:custGeom>
            <a:ln w="9524">
              <a:solidFill>
                <a:srgbClr val="595959"/>
              </a:solidFill>
            </a:ln>
          </p:spPr>
          <p:txBody>
            <a:bodyPr wrap="square" lIns="0" tIns="0" rIns="0" bIns="0" rtlCol="0"/>
            <a:lstStyle/>
            <a:p>
              <a:endParaRPr sz="1980"/>
            </a:p>
          </p:txBody>
        </p:sp>
        <p:sp>
          <p:nvSpPr>
            <p:cNvPr id="8" name="object 8"/>
            <p:cNvSpPr/>
            <p:nvPr/>
          </p:nvSpPr>
          <p:spPr>
            <a:xfrm>
              <a:off x="1342955" y="3336500"/>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595959"/>
            </a:solidFill>
          </p:spPr>
          <p:txBody>
            <a:bodyPr wrap="square" lIns="0" tIns="0" rIns="0" bIns="0" rtlCol="0"/>
            <a:lstStyle/>
            <a:p>
              <a:endParaRPr sz="1980"/>
            </a:p>
          </p:txBody>
        </p:sp>
        <p:sp>
          <p:nvSpPr>
            <p:cNvPr id="9" name="object 9"/>
            <p:cNvSpPr/>
            <p:nvPr/>
          </p:nvSpPr>
          <p:spPr>
            <a:xfrm>
              <a:off x="1342955" y="3336500"/>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595959"/>
              </a:solidFill>
            </a:ln>
          </p:spPr>
          <p:txBody>
            <a:bodyPr wrap="square" lIns="0" tIns="0" rIns="0" bIns="0" rtlCol="0"/>
            <a:lstStyle/>
            <a:p>
              <a:endParaRPr sz="1980"/>
            </a:p>
          </p:txBody>
        </p:sp>
        <p:pic>
          <p:nvPicPr>
            <p:cNvPr id="10" name="object 10"/>
            <p:cNvPicPr/>
            <p:nvPr/>
          </p:nvPicPr>
          <p:blipFill>
            <a:blip r:embed="rId2" cstate="print"/>
            <a:stretch>
              <a:fillRect/>
            </a:stretch>
          </p:blipFill>
          <p:spPr>
            <a:xfrm>
              <a:off x="838201" y="1626509"/>
              <a:ext cx="981083" cy="912649"/>
            </a:xfrm>
            <a:prstGeom prst="rect">
              <a:avLst/>
            </a:prstGeom>
          </p:spPr>
        </p:pic>
      </p:grpSp>
      <p:pic>
        <p:nvPicPr>
          <p:cNvPr id="11" name="object 11"/>
          <p:cNvPicPr/>
          <p:nvPr/>
        </p:nvPicPr>
        <p:blipFill>
          <a:blip r:embed="rId3" cstate="print"/>
          <a:stretch>
            <a:fillRect/>
          </a:stretch>
        </p:blipFill>
        <p:spPr>
          <a:xfrm>
            <a:off x="369048" y="4895490"/>
            <a:ext cx="2192765" cy="1343081"/>
          </a:xfrm>
          <a:prstGeom prst="rect">
            <a:avLst/>
          </a:prstGeom>
        </p:spPr>
      </p:pic>
      <p:pic>
        <p:nvPicPr>
          <p:cNvPr id="12" name="object 12"/>
          <p:cNvPicPr/>
          <p:nvPr/>
        </p:nvPicPr>
        <p:blipFill>
          <a:blip r:embed="rId4" cstate="print"/>
          <a:stretch>
            <a:fillRect/>
          </a:stretch>
        </p:blipFill>
        <p:spPr>
          <a:xfrm>
            <a:off x="2838116" y="3158061"/>
            <a:ext cx="2722337" cy="2999620"/>
          </a:xfrm>
          <a:prstGeom prst="rect">
            <a:avLst/>
          </a:prstGeom>
        </p:spPr>
      </p:pic>
      <p:sp>
        <p:nvSpPr>
          <p:cNvPr id="13" name="object 13"/>
          <p:cNvSpPr txBox="1">
            <a:spLocks noGrp="1"/>
          </p:cNvSpPr>
          <p:nvPr>
            <p:ph type="title"/>
          </p:nvPr>
        </p:nvSpPr>
        <p:spPr>
          <a:xfrm>
            <a:off x="1828800" y="469706"/>
            <a:ext cx="5512008" cy="691856"/>
          </a:xfrm>
          <a:prstGeom prst="rect">
            <a:avLst/>
          </a:prstGeom>
        </p:spPr>
        <p:txBody>
          <a:bodyPr vert="horz" wrap="square" lIns="0" tIns="13970" rIns="0" bIns="0" rtlCol="0">
            <a:spAutoFit/>
          </a:bodyPr>
          <a:lstStyle/>
          <a:p>
            <a:pPr marL="13970" marR="5588">
              <a:lnSpc>
                <a:spcPct val="114999"/>
              </a:lnSpc>
              <a:spcBef>
                <a:spcPts val="110"/>
              </a:spcBef>
            </a:pPr>
            <a:r>
              <a:rPr sz="2000" dirty="0"/>
              <a:t>Many</a:t>
            </a:r>
            <a:r>
              <a:rPr sz="2000" spc="125" dirty="0"/>
              <a:t> </a:t>
            </a:r>
            <a:r>
              <a:rPr sz="2000" dirty="0"/>
              <a:t>prior</a:t>
            </a:r>
            <a:r>
              <a:rPr sz="2000" spc="132" dirty="0"/>
              <a:t> </a:t>
            </a:r>
            <a:r>
              <a:rPr sz="2000" spc="72" dirty="0"/>
              <a:t>works</a:t>
            </a:r>
            <a:r>
              <a:rPr sz="2000" spc="132" dirty="0"/>
              <a:t> </a:t>
            </a:r>
            <a:r>
              <a:rPr sz="2000" spc="55" dirty="0"/>
              <a:t>attempted</a:t>
            </a:r>
            <a:r>
              <a:rPr sz="2000" spc="125" dirty="0"/>
              <a:t> </a:t>
            </a:r>
            <a:r>
              <a:rPr sz="2000" dirty="0"/>
              <a:t>to</a:t>
            </a:r>
            <a:r>
              <a:rPr sz="2000" spc="94" dirty="0"/>
              <a:t> </a:t>
            </a:r>
            <a:r>
              <a:rPr sz="2000" spc="50" dirty="0"/>
              <a:t>introduce </a:t>
            </a:r>
            <a:r>
              <a:rPr sz="2000" spc="88" dirty="0"/>
              <a:t>self-</a:t>
            </a:r>
            <a:r>
              <a:rPr sz="2000" dirty="0"/>
              <a:t>attention</a:t>
            </a:r>
            <a:r>
              <a:rPr sz="2000" spc="165" dirty="0"/>
              <a:t> </a:t>
            </a:r>
            <a:r>
              <a:rPr sz="2000" dirty="0"/>
              <a:t>at</a:t>
            </a:r>
            <a:r>
              <a:rPr sz="2000" spc="165" dirty="0"/>
              <a:t> </a:t>
            </a:r>
            <a:r>
              <a:rPr sz="2000" spc="61" dirty="0"/>
              <a:t>the</a:t>
            </a:r>
            <a:r>
              <a:rPr sz="2000" spc="165" dirty="0"/>
              <a:t> </a:t>
            </a:r>
            <a:r>
              <a:rPr sz="2000" dirty="0"/>
              <a:t>pixel</a:t>
            </a:r>
            <a:r>
              <a:rPr sz="2000" spc="171" dirty="0"/>
              <a:t> </a:t>
            </a:r>
            <a:r>
              <a:rPr sz="2000" spc="-11" dirty="0"/>
              <a:t>level.</a:t>
            </a:r>
            <a:endParaRPr sz="2000" dirty="0"/>
          </a:p>
        </p:txBody>
      </p:sp>
      <p:sp>
        <p:nvSpPr>
          <p:cNvPr id="14" name="object 14"/>
          <p:cNvSpPr txBox="1"/>
          <p:nvPr/>
        </p:nvSpPr>
        <p:spPr>
          <a:xfrm>
            <a:off x="5193348" y="1884159"/>
            <a:ext cx="4403344" cy="251094"/>
          </a:xfrm>
          <a:prstGeom prst="rect">
            <a:avLst/>
          </a:prstGeom>
        </p:spPr>
        <p:txBody>
          <a:bodyPr vert="horz" wrap="square" lIns="0" tIns="13970" rIns="0" bIns="0" rtlCol="0">
            <a:spAutoFit/>
          </a:bodyPr>
          <a:lstStyle/>
          <a:p>
            <a:pPr marL="13970">
              <a:spcBef>
                <a:spcPts val="110"/>
              </a:spcBef>
            </a:pPr>
            <a:r>
              <a:rPr sz="1540" spc="61" dirty="0">
                <a:solidFill>
                  <a:srgbClr val="202124"/>
                </a:solidFill>
                <a:latin typeface="Calibri"/>
                <a:cs typeface="Calibri"/>
              </a:rPr>
              <a:t>For</a:t>
            </a:r>
            <a:r>
              <a:rPr sz="1540" spc="125" dirty="0">
                <a:solidFill>
                  <a:srgbClr val="202124"/>
                </a:solidFill>
                <a:latin typeface="Calibri"/>
                <a:cs typeface="Calibri"/>
              </a:rPr>
              <a:t> </a:t>
            </a:r>
            <a:r>
              <a:rPr sz="1540" dirty="0">
                <a:solidFill>
                  <a:srgbClr val="202124"/>
                </a:solidFill>
                <a:latin typeface="Calibri"/>
                <a:cs typeface="Calibri"/>
              </a:rPr>
              <a:t>224px²,</a:t>
            </a:r>
            <a:r>
              <a:rPr sz="1540" spc="132" dirty="0">
                <a:solidFill>
                  <a:srgbClr val="202124"/>
                </a:solidFill>
                <a:latin typeface="Calibri"/>
                <a:cs typeface="Calibri"/>
              </a:rPr>
              <a:t> </a:t>
            </a:r>
            <a:r>
              <a:rPr sz="1540" dirty="0">
                <a:solidFill>
                  <a:srgbClr val="202124"/>
                </a:solidFill>
                <a:latin typeface="Calibri"/>
                <a:cs typeface="Calibri"/>
              </a:rPr>
              <a:t>that's</a:t>
            </a:r>
            <a:r>
              <a:rPr sz="1540" spc="132" dirty="0">
                <a:solidFill>
                  <a:srgbClr val="202124"/>
                </a:solidFill>
                <a:latin typeface="Calibri"/>
                <a:cs typeface="Calibri"/>
              </a:rPr>
              <a:t> </a:t>
            </a:r>
            <a:r>
              <a:rPr sz="1540" spc="121" dirty="0">
                <a:solidFill>
                  <a:srgbClr val="202124"/>
                </a:solidFill>
                <a:latin typeface="Calibri"/>
                <a:cs typeface="Calibri"/>
              </a:rPr>
              <a:t>50k</a:t>
            </a:r>
            <a:r>
              <a:rPr sz="1540" spc="132" dirty="0">
                <a:solidFill>
                  <a:srgbClr val="202124"/>
                </a:solidFill>
                <a:latin typeface="Calibri"/>
                <a:cs typeface="Calibri"/>
              </a:rPr>
              <a:t> </a:t>
            </a:r>
            <a:r>
              <a:rPr sz="1540" spc="94" dirty="0">
                <a:solidFill>
                  <a:srgbClr val="202124"/>
                </a:solidFill>
                <a:latin typeface="Calibri"/>
                <a:cs typeface="Calibri"/>
              </a:rPr>
              <a:t>sequence</a:t>
            </a:r>
            <a:r>
              <a:rPr sz="1540" spc="132" dirty="0">
                <a:solidFill>
                  <a:srgbClr val="202124"/>
                </a:solidFill>
                <a:latin typeface="Calibri"/>
                <a:cs typeface="Calibri"/>
              </a:rPr>
              <a:t> </a:t>
            </a:r>
            <a:r>
              <a:rPr sz="1540" dirty="0">
                <a:solidFill>
                  <a:srgbClr val="202124"/>
                </a:solidFill>
                <a:latin typeface="Calibri"/>
                <a:cs typeface="Calibri"/>
              </a:rPr>
              <a:t>length,</a:t>
            </a:r>
            <a:r>
              <a:rPr sz="1540" spc="125" dirty="0">
                <a:solidFill>
                  <a:srgbClr val="202124"/>
                </a:solidFill>
                <a:latin typeface="Calibri"/>
                <a:cs typeface="Calibri"/>
              </a:rPr>
              <a:t> </a:t>
            </a:r>
            <a:r>
              <a:rPr sz="1540" spc="72" dirty="0">
                <a:solidFill>
                  <a:srgbClr val="202124"/>
                </a:solidFill>
                <a:latin typeface="Calibri"/>
                <a:cs typeface="Calibri"/>
              </a:rPr>
              <a:t>too</a:t>
            </a:r>
            <a:r>
              <a:rPr sz="1540" spc="132" dirty="0">
                <a:solidFill>
                  <a:srgbClr val="202124"/>
                </a:solidFill>
                <a:latin typeface="Calibri"/>
                <a:cs typeface="Calibri"/>
              </a:rPr>
              <a:t> </a:t>
            </a:r>
            <a:r>
              <a:rPr sz="1540" spc="-11" dirty="0">
                <a:solidFill>
                  <a:srgbClr val="202124"/>
                </a:solidFill>
                <a:latin typeface="Calibri"/>
                <a:cs typeface="Calibri"/>
              </a:rPr>
              <a:t>much!</a:t>
            </a:r>
            <a:endParaRPr sz="1540">
              <a:latin typeface="Calibri"/>
              <a:cs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3198" y="1724742"/>
            <a:ext cx="6115368" cy="930768"/>
          </a:xfrm>
          <a:prstGeom prst="rect">
            <a:avLst/>
          </a:prstGeom>
        </p:spPr>
        <p:txBody>
          <a:bodyPr vert="horz" wrap="square" lIns="0" tIns="13970" rIns="0" bIns="0" rtlCol="0">
            <a:spAutoFit/>
          </a:bodyPr>
          <a:lstStyle/>
          <a:p>
            <a:pPr marL="13970">
              <a:spcBef>
                <a:spcPts val="110"/>
              </a:spcBef>
            </a:pPr>
            <a:r>
              <a:rPr sz="2000" spc="55" dirty="0">
                <a:latin typeface="Calibri"/>
                <a:cs typeface="Calibri"/>
              </a:rPr>
              <a:t>Previous</a:t>
            </a:r>
            <a:r>
              <a:rPr sz="2000" spc="28" dirty="0">
                <a:latin typeface="Calibri"/>
                <a:cs typeface="Calibri"/>
              </a:rPr>
              <a:t> </a:t>
            </a:r>
            <a:r>
              <a:rPr sz="2000" spc="77" dirty="0">
                <a:latin typeface="Calibri"/>
                <a:cs typeface="Calibri"/>
              </a:rPr>
              <a:t>approaches</a:t>
            </a:r>
            <a:endParaRPr sz="2000" dirty="0">
              <a:latin typeface="Calibri"/>
              <a:cs typeface="Calibri"/>
            </a:endParaRPr>
          </a:p>
          <a:p>
            <a:pPr>
              <a:spcBef>
                <a:spcPts val="450"/>
              </a:spcBef>
            </a:pPr>
            <a:endParaRPr sz="2000" dirty="0">
              <a:latin typeface="Calibri"/>
              <a:cs typeface="Calibri"/>
            </a:endParaRPr>
          </a:p>
          <a:p>
            <a:pPr marL="55880"/>
            <a:r>
              <a:rPr sz="1540" dirty="0">
                <a:latin typeface="Arial"/>
                <a:cs typeface="Arial"/>
              </a:rPr>
              <a:t>2.</a:t>
            </a:r>
            <a:r>
              <a:rPr sz="1540" spc="-28" dirty="0">
                <a:latin typeface="Arial"/>
                <a:cs typeface="Arial"/>
              </a:rPr>
              <a:t> </a:t>
            </a:r>
            <a:r>
              <a:rPr sz="1540" spc="-11" dirty="0">
                <a:latin typeface="Arial"/>
                <a:cs typeface="Arial"/>
              </a:rPr>
              <a:t>Globally,</a:t>
            </a:r>
            <a:r>
              <a:rPr sz="1540" spc="-22" dirty="0">
                <a:latin typeface="Arial"/>
                <a:cs typeface="Arial"/>
              </a:rPr>
              <a:t> </a:t>
            </a:r>
            <a:r>
              <a:rPr sz="1540" dirty="0">
                <a:latin typeface="Arial"/>
                <a:cs typeface="Arial"/>
              </a:rPr>
              <a:t>after/inside</a:t>
            </a:r>
            <a:r>
              <a:rPr sz="1540" spc="-28" dirty="0">
                <a:latin typeface="Arial"/>
                <a:cs typeface="Arial"/>
              </a:rPr>
              <a:t> </a:t>
            </a:r>
            <a:r>
              <a:rPr sz="1540" dirty="0">
                <a:latin typeface="Arial"/>
                <a:cs typeface="Arial"/>
              </a:rPr>
              <a:t>a</a:t>
            </a:r>
            <a:r>
              <a:rPr sz="1540" spc="-22" dirty="0">
                <a:latin typeface="Arial"/>
                <a:cs typeface="Arial"/>
              </a:rPr>
              <a:t> </a:t>
            </a:r>
            <a:r>
              <a:rPr sz="1540" spc="-11" dirty="0">
                <a:latin typeface="Arial"/>
                <a:cs typeface="Arial"/>
              </a:rPr>
              <a:t>full-</a:t>
            </a:r>
            <a:r>
              <a:rPr sz="1540" dirty="0">
                <a:latin typeface="Arial"/>
                <a:cs typeface="Arial"/>
              </a:rPr>
              <a:t>blown</a:t>
            </a:r>
            <a:r>
              <a:rPr sz="1540" spc="-22" dirty="0">
                <a:latin typeface="Arial"/>
                <a:cs typeface="Arial"/>
              </a:rPr>
              <a:t> </a:t>
            </a:r>
            <a:r>
              <a:rPr sz="1540" dirty="0">
                <a:latin typeface="Arial"/>
                <a:cs typeface="Arial"/>
              </a:rPr>
              <a:t>CNN,</a:t>
            </a:r>
            <a:r>
              <a:rPr sz="1540" spc="-28" dirty="0">
                <a:latin typeface="Arial"/>
                <a:cs typeface="Arial"/>
              </a:rPr>
              <a:t> </a:t>
            </a:r>
            <a:r>
              <a:rPr sz="1540" dirty="0">
                <a:latin typeface="Arial"/>
                <a:cs typeface="Arial"/>
              </a:rPr>
              <a:t>or</a:t>
            </a:r>
            <a:r>
              <a:rPr sz="1540" spc="-22" dirty="0">
                <a:latin typeface="Arial"/>
                <a:cs typeface="Arial"/>
              </a:rPr>
              <a:t> </a:t>
            </a:r>
            <a:r>
              <a:rPr sz="1540" dirty="0">
                <a:latin typeface="Arial"/>
                <a:cs typeface="Arial"/>
              </a:rPr>
              <a:t>even</a:t>
            </a:r>
            <a:r>
              <a:rPr sz="1540" spc="-22" dirty="0">
                <a:latin typeface="Arial"/>
                <a:cs typeface="Arial"/>
              </a:rPr>
              <a:t> </a:t>
            </a:r>
            <a:r>
              <a:rPr sz="1540" spc="-11" dirty="0">
                <a:latin typeface="Arial"/>
                <a:cs typeface="Arial"/>
              </a:rPr>
              <a:t>detector/segmenter!</a:t>
            </a:r>
            <a:endParaRPr sz="1540" dirty="0">
              <a:latin typeface="Arial"/>
              <a:cs typeface="Arial"/>
            </a:endParaRPr>
          </a:p>
        </p:txBody>
      </p:sp>
      <p:sp>
        <p:nvSpPr>
          <p:cNvPr id="3" name="object 3"/>
          <p:cNvSpPr txBox="1"/>
          <p:nvPr/>
        </p:nvSpPr>
        <p:spPr>
          <a:xfrm>
            <a:off x="3941189" y="4910938"/>
            <a:ext cx="5318379" cy="857671"/>
          </a:xfrm>
          <a:prstGeom prst="rect">
            <a:avLst/>
          </a:prstGeom>
        </p:spPr>
        <p:txBody>
          <a:bodyPr vert="horz" wrap="square" lIns="0" tIns="39116" rIns="0" bIns="0" rtlCol="0">
            <a:spAutoFit/>
          </a:bodyPr>
          <a:lstStyle/>
          <a:p>
            <a:pPr marL="13970">
              <a:spcBef>
                <a:spcPts val="308"/>
              </a:spcBef>
            </a:pPr>
            <a:r>
              <a:rPr sz="1100" spc="44" dirty="0">
                <a:latin typeface="Calibri"/>
                <a:cs typeface="Calibri"/>
              </a:rPr>
              <a:t>Cons:</a:t>
            </a:r>
            <a:endParaRPr sz="1100">
              <a:latin typeface="Calibri"/>
              <a:cs typeface="Calibri"/>
            </a:endParaRPr>
          </a:p>
          <a:p>
            <a:pPr marL="13970">
              <a:spcBef>
                <a:spcPts val="198"/>
              </a:spcBef>
            </a:pPr>
            <a:r>
              <a:rPr sz="1100" spc="22" dirty="0">
                <a:latin typeface="Calibri"/>
                <a:cs typeface="Calibri"/>
              </a:rPr>
              <a:t>result</a:t>
            </a:r>
            <a:r>
              <a:rPr sz="1100" spc="121" dirty="0">
                <a:latin typeface="Calibri"/>
                <a:cs typeface="Calibri"/>
              </a:rPr>
              <a:t> </a:t>
            </a:r>
            <a:r>
              <a:rPr sz="1100" spc="22" dirty="0">
                <a:latin typeface="Calibri"/>
                <a:cs typeface="Calibri"/>
              </a:rPr>
              <a:t>is</a:t>
            </a:r>
            <a:r>
              <a:rPr sz="1100" spc="125" dirty="0">
                <a:latin typeface="Calibri"/>
                <a:cs typeface="Calibri"/>
              </a:rPr>
              <a:t> </a:t>
            </a:r>
            <a:r>
              <a:rPr sz="1100" spc="22" dirty="0">
                <a:latin typeface="Calibri"/>
                <a:cs typeface="Calibri"/>
              </a:rPr>
              <a:t>highly</a:t>
            </a:r>
            <a:r>
              <a:rPr sz="1100" spc="125" dirty="0">
                <a:latin typeface="Calibri"/>
                <a:cs typeface="Calibri"/>
              </a:rPr>
              <a:t> </a:t>
            </a:r>
            <a:r>
              <a:rPr sz="1100" spc="22" dirty="0">
                <a:latin typeface="Calibri"/>
                <a:cs typeface="Calibri"/>
              </a:rPr>
              <a:t>complex,</a:t>
            </a:r>
            <a:r>
              <a:rPr sz="1100" spc="121" dirty="0">
                <a:latin typeface="Calibri"/>
                <a:cs typeface="Calibri"/>
              </a:rPr>
              <a:t> </a:t>
            </a:r>
            <a:r>
              <a:rPr sz="1100" spc="22" dirty="0">
                <a:latin typeface="Calibri"/>
                <a:cs typeface="Calibri"/>
              </a:rPr>
              <a:t>often</a:t>
            </a:r>
            <a:r>
              <a:rPr sz="1100" spc="125" dirty="0">
                <a:latin typeface="Calibri"/>
                <a:cs typeface="Calibri"/>
              </a:rPr>
              <a:t> </a:t>
            </a:r>
            <a:r>
              <a:rPr sz="1100" spc="22" dirty="0">
                <a:latin typeface="Calibri"/>
                <a:cs typeface="Calibri"/>
              </a:rPr>
              <a:t>multi-</a:t>
            </a:r>
            <a:r>
              <a:rPr sz="1100" spc="72" dirty="0">
                <a:latin typeface="Calibri"/>
                <a:cs typeface="Calibri"/>
              </a:rPr>
              <a:t>stage</a:t>
            </a:r>
            <a:r>
              <a:rPr sz="1100" spc="125" dirty="0">
                <a:latin typeface="Calibri"/>
                <a:cs typeface="Calibri"/>
              </a:rPr>
              <a:t> </a:t>
            </a:r>
            <a:r>
              <a:rPr sz="1100" spc="22" dirty="0">
                <a:latin typeface="Calibri"/>
                <a:cs typeface="Calibri"/>
              </a:rPr>
              <a:t>trained</a:t>
            </a:r>
            <a:r>
              <a:rPr sz="1100" spc="125" dirty="0">
                <a:latin typeface="Calibri"/>
                <a:cs typeface="Calibri"/>
              </a:rPr>
              <a:t> </a:t>
            </a:r>
            <a:r>
              <a:rPr sz="1100" spc="-11" dirty="0">
                <a:latin typeface="Calibri"/>
                <a:cs typeface="Calibri"/>
              </a:rPr>
              <a:t>architecture.</a:t>
            </a:r>
            <a:endParaRPr sz="1100">
              <a:latin typeface="Calibri"/>
              <a:cs typeface="Calibri"/>
            </a:endParaRPr>
          </a:p>
          <a:p>
            <a:pPr marL="13970">
              <a:spcBef>
                <a:spcPts val="198"/>
              </a:spcBef>
            </a:pPr>
            <a:r>
              <a:rPr sz="1100" spc="33" dirty="0">
                <a:latin typeface="Calibri"/>
                <a:cs typeface="Calibri"/>
              </a:rPr>
              <a:t>not</a:t>
            </a:r>
            <a:r>
              <a:rPr sz="1100" spc="-11" dirty="0">
                <a:latin typeface="Calibri"/>
                <a:cs typeface="Calibri"/>
              </a:rPr>
              <a:t> </a:t>
            </a:r>
            <a:r>
              <a:rPr sz="1100" spc="55" dirty="0">
                <a:latin typeface="Calibri"/>
                <a:cs typeface="Calibri"/>
              </a:rPr>
              <a:t>from</a:t>
            </a:r>
            <a:r>
              <a:rPr sz="1100" spc="17" dirty="0">
                <a:latin typeface="Calibri"/>
                <a:cs typeface="Calibri"/>
              </a:rPr>
              <a:t> </a:t>
            </a:r>
            <a:r>
              <a:rPr sz="1100" spc="33" dirty="0">
                <a:latin typeface="Calibri"/>
                <a:cs typeface="Calibri"/>
              </a:rPr>
              <a:t>pixels,</a:t>
            </a:r>
            <a:r>
              <a:rPr sz="1100" spc="17" dirty="0">
                <a:latin typeface="Calibri"/>
                <a:cs typeface="Calibri"/>
              </a:rPr>
              <a:t> </a:t>
            </a:r>
            <a:r>
              <a:rPr sz="1100" spc="22" dirty="0">
                <a:latin typeface="Calibri"/>
                <a:cs typeface="Calibri"/>
              </a:rPr>
              <a:t>i.e.</a:t>
            </a:r>
            <a:r>
              <a:rPr sz="1100" spc="17" dirty="0">
                <a:latin typeface="Calibri"/>
                <a:cs typeface="Calibri"/>
              </a:rPr>
              <a:t> </a:t>
            </a:r>
            <a:r>
              <a:rPr sz="1100" spc="33" dirty="0">
                <a:latin typeface="Calibri"/>
                <a:cs typeface="Calibri"/>
              </a:rPr>
              <a:t>transformer</a:t>
            </a:r>
            <a:r>
              <a:rPr sz="1100" spc="17" dirty="0">
                <a:latin typeface="Calibri"/>
                <a:cs typeface="Calibri"/>
              </a:rPr>
              <a:t> </a:t>
            </a:r>
            <a:r>
              <a:rPr sz="1100" spc="33" dirty="0">
                <a:latin typeface="Calibri"/>
                <a:cs typeface="Calibri"/>
              </a:rPr>
              <a:t>can't</a:t>
            </a:r>
            <a:r>
              <a:rPr sz="1100" spc="17" dirty="0">
                <a:latin typeface="Calibri"/>
                <a:cs typeface="Calibri"/>
              </a:rPr>
              <a:t> </a:t>
            </a:r>
            <a:r>
              <a:rPr sz="1100" spc="22" dirty="0">
                <a:latin typeface="Calibri"/>
                <a:cs typeface="Calibri"/>
              </a:rPr>
              <a:t>"learn</a:t>
            </a:r>
            <a:r>
              <a:rPr sz="1100" spc="17" dirty="0">
                <a:latin typeface="Calibri"/>
                <a:cs typeface="Calibri"/>
              </a:rPr>
              <a:t> </a:t>
            </a:r>
            <a:r>
              <a:rPr sz="1100" spc="33" dirty="0">
                <a:latin typeface="Calibri"/>
                <a:cs typeface="Calibri"/>
              </a:rPr>
              <a:t>to</a:t>
            </a:r>
            <a:r>
              <a:rPr sz="1100" spc="-6" dirty="0">
                <a:latin typeface="Calibri"/>
                <a:cs typeface="Calibri"/>
              </a:rPr>
              <a:t> </a:t>
            </a:r>
            <a:r>
              <a:rPr sz="1100" spc="22" dirty="0">
                <a:latin typeface="Calibri"/>
                <a:cs typeface="Calibri"/>
              </a:rPr>
              <a:t>fix"</a:t>
            </a:r>
            <a:r>
              <a:rPr sz="1100" spc="17" dirty="0">
                <a:latin typeface="Calibri"/>
                <a:cs typeface="Calibri"/>
              </a:rPr>
              <a:t> </a:t>
            </a:r>
            <a:r>
              <a:rPr sz="1100" spc="33" dirty="0">
                <a:latin typeface="Calibri"/>
                <a:cs typeface="Calibri"/>
              </a:rPr>
              <a:t>the</a:t>
            </a:r>
            <a:r>
              <a:rPr sz="1100" spc="17" dirty="0">
                <a:latin typeface="Calibri"/>
                <a:cs typeface="Calibri"/>
              </a:rPr>
              <a:t> </a:t>
            </a:r>
            <a:r>
              <a:rPr sz="1100" spc="33" dirty="0">
                <a:latin typeface="Calibri"/>
                <a:cs typeface="Calibri"/>
              </a:rPr>
              <a:t>(often</a:t>
            </a:r>
            <a:r>
              <a:rPr sz="1100" spc="-11" dirty="0">
                <a:latin typeface="Calibri"/>
                <a:cs typeface="Calibri"/>
              </a:rPr>
              <a:t> </a:t>
            </a:r>
            <a:r>
              <a:rPr sz="1100" spc="33" dirty="0">
                <a:latin typeface="Calibri"/>
                <a:cs typeface="Calibri"/>
              </a:rPr>
              <a:t>frozen!)</a:t>
            </a:r>
            <a:r>
              <a:rPr sz="1100" spc="-6" dirty="0">
                <a:latin typeface="Calibri"/>
                <a:cs typeface="Calibri"/>
              </a:rPr>
              <a:t> </a:t>
            </a:r>
            <a:r>
              <a:rPr sz="1100" spc="72" dirty="0">
                <a:latin typeface="Calibri"/>
                <a:cs typeface="Calibri"/>
              </a:rPr>
              <a:t>CNN's</a:t>
            </a:r>
            <a:r>
              <a:rPr sz="1100" spc="17" dirty="0">
                <a:latin typeface="Calibri"/>
                <a:cs typeface="Calibri"/>
              </a:rPr>
              <a:t> </a:t>
            </a:r>
            <a:r>
              <a:rPr sz="1100" spc="-11" dirty="0">
                <a:latin typeface="Calibri"/>
                <a:cs typeface="Calibri"/>
              </a:rPr>
              <a:t>mistakes.</a:t>
            </a:r>
            <a:endParaRPr sz="1100">
              <a:latin typeface="Calibri"/>
              <a:cs typeface="Calibri"/>
            </a:endParaRPr>
          </a:p>
          <a:p>
            <a:pPr marL="13970">
              <a:spcBef>
                <a:spcPts val="748"/>
              </a:spcBef>
            </a:pPr>
            <a:r>
              <a:rPr sz="1100" spc="-11" dirty="0">
                <a:latin typeface="Calibri"/>
                <a:cs typeface="Calibri"/>
              </a:rPr>
              <a:t>Examples:</a:t>
            </a:r>
            <a:endParaRPr sz="1100">
              <a:latin typeface="Calibri"/>
              <a:cs typeface="Calibri"/>
            </a:endParaRPr>
          </a:p>
        </p:txBody>
      </p:sp>
      <p:sp>
        <p:nvSpPr>
          <p:cNvPr id="4" name="object 4"/>
          <p:cNvSpPr txBox="1"/>
          <p:nvPr/>
        </p:nvSpPr>
        <p:spPr>
          <a:xfrm>
            <a:off x="6278929" y="5751932"/>
            <a:ext cx="3252915" cy="403700"/>
          </a:xfrm>
          <a:prstGeom prst="rect">
            <a:avLst/>
          </a:prstGeom>
        </p:spPr>
        <p:txBody>
          <a:bodyPr vert="horz" wrap="square" lIns="0" tIns="39116" rIns="0" bIns="0" rtlCol="0">
            <a:spAutoFit/>
          </a:bodyPr>
          <a:lstStyle/>
          <a:p>
            <a:pPr marL="21654">
              <a:spcBef>
                <a:spcPts val="308"/>
              </a:spcBef>
            </a:pPr>
            <a:r>
              <a:rPr sz="1100" spc="33" dirty="0">
                <a:latin typeface="Calibri"/>
                <a:cs typeface="Calibri"/>
              </a:rPr>
              <a:t>Visual</a:t>
            </a:r>
            <a:r>
              <a:rPr sz="1100" spc="-17" dirty="0">
                <a:latin typeface="Calibri"/>
                <a:cs typeface="Calibri"/>
              </a:rPr>
              <a:t> </a:t>
            </a:r>
            <a:r>
              <a:rPr sz="1100" spc="33" dirty="0">
                <a:latin typeface="Calibri"/>
                <a:cs typeface="Calibri"/>
              </a:rPr>
              <a:t>Transformers</a:t>
            </a:r>
            <a:r>
              <a:rPr sz="1100" spc="38" dirty="0">
                <a:latin typeface="Calibri"/>
                <a:cs typeface="Calibri"/>
              </a:rPr>
              <a:t> </a:t>
            </a:r>
            <a:r>
              <a:rPr sz="1100" spc="33" dirty="0">
                <a:latin typeface="Calibri"/>
                <a:cs typeface="Calibri"/>
              </a:rPr>
              <a:t>(Wu </a:t>
            </a:r>
            <a:r>
              <a:rPr sz="1100" spc="22" dirty="0">
                <a:latin typeface="Calibri"/>
                <a:cs typeface="Calibri"/>
              </a:rPr>
              <a:t>et.al.</a:t>
            </a:r>
            <a:r>
              <a:rPr sz="1100" spc="38" dirty="0">
                <a:latin typeface="Calibri"/>
                <a:cs typeface="Calibri"/>
              </a:rPr>
              <a:t> </a:t>
            </a:r>
            <a:r>
              <a:rPr sz="1100" spc="50" dirty="0">
                <a:latin typeface="Calibri"/>
                <a:cs typeface="Calibri"/>
              </a:rPr>
              <a:t>2020)</a:t>
            </a:r>
            <a:endParaRPr sz="1100">
              <a:latin typeface="Calibri"/>
              <a:cs typeface="Calibri"/>
            </a:endParaRPr>
          </a:p>
          <a:p>
            <a:pPr marL="13970">
              <a:spcBef>
                <a:spcPts val="198"/>
              </a:spcBef>
              <a:tabLst>
                <a:tab pos="2937891" algn="l"/>
              </a:tabLst>
            </a:pPr>
            <a:r>
              <a:rPr sz="1100" spc="50" dirty="0">
                <a:latin typeface="Calibri"/>
                <a:cs typeface="Calibri"/>
              </a:rPr>
              <a:t>ViLBERT</a:t>
            </a:r>
            <a:r>
              <a:rPr sz="1100" spc="88" dirty="0">
                <a:latin typeface="Calibri"/>
                <a:cs typeface="Calibri"/>
              </a:rPr>
              <a:t> </a:t>
            </a:r>
            <a:r>
              <a:rPr sz="1100" dirty="0">
                <a:latin typeface="Calibri"/>
                <a:cs typeface="Calibri"/>
              </a:rPr>
              <a:t>(Lu</a:t>
            </a:r>
            <a:r>
              <a:rPr sz="1100" spc="88" dirty="0">
                <a:latin typeface="Calibri"/>
                <a:cs typeface="Calibri"/>
              </a:rPr>
              <a:t> </a:t>
            </a:r>
            <a:r>
              <a:rPr sz="1100" dirty="0">
                <a:latin typeface="Calibri"/>
                <a:cs typeface="Calibri"/>
              </a:rPr>
              <a:t>et.al.</a:t>
            </a:r>
            <a:r>
              <a:rPr sz="1100" spc="88" dirty="0">
                <a:latin typeface="Calibri"/>
                <a:cs typeface="Calibri"/>
              </a:rPr>
              <a:t> </a:t>
            </a:r>
            <a:r>
              <a:rPr sz="1100" spc="-22" dirty="0">
                <a:latin typeface="Calibri"/>
                <a:cs typeface="Calibri"/>
              </a:rPr>
              <a:t>2019)</a:t>
            </a:r>
            <a:r>
              <a:rPr sz="1100" dirty="0">
                <a:latin typeface="Calibri"/>
                <a:cs typeface="Calibri"/>
              </a:rPr>
              <a:t>	</a:t>
            </a:r>
            <a:r>
              <a:rPr sz="1100" spc="-11" dirty="0">
                <a:latin typeface="Calibri"/>
                <a:cs typeface="Calibri"/>
              </a:rPr>
              <a:t>etc...</a:t>
            </a:r>
            <a:endParaRPr sz="1100">
              <a:latin typeface="Calibri"/>
              <a:cs typeface="Calibri"/>
            </a:endParaRPr>
          </a:p>
        </p:txBody>
      </p:sp>
      <p:sp>
        <p:nvSpPr>
          <p:cNvPr id="5" name="object 5"/>
          <p:cNvSpPr txBox="1"/>
          <p:nvPr/>
        </p:nvSpPr>
        <p:spPr>
          <a:xfrm>
            <a:off x="74138" y="5751932"/>
            <a:ext cx="5959602" cy="907428"/>
          </a:xfrm>
          <a:prstGeom prst="rect">
            <a:avLst/>
          </a:prstGeom>
        </p:spPr>
        <p:txBody>
          <a:bodyPr vert="horz" wrap="square" lIns="0" tIns="13970" rIns="0" bIns="0" rtlCol="0">
            <a:spAutoFit/>
          </a:bodyPr>
          <a:lstStyle/>
          <a:p>
            <a:pPr marL="3880866" marR="42609">
              <a:lnSpc>
                <a:spcPct val="114999"/>
              </a:lnSpc>
              <a:spcBef>
                <a:spcPts val="110"/>
              </a:spcBef>
            </a:pPr>
            <a:r>
              <a:rPr sz="1100" spc="61" dirty="0">
                <a:latin typeface="Calibri"/>
                <a:cs typeface="Calibri"/>
              </a:rPr>
              <a:t>DETR</a:t>
            </a:r>
            <a:r>
              <a:rPr sz="1100" spc="50" dirty="0">
                <a:latin typeface="Calibri"/>
                <a:cs typeface="Calibri"/>
              </a:rPr>
              <a:t> </a:t>
            </a:r>
            <a:r>
              <a:rPr sz="1100" spc="22" dirty="0">
                <a:latin typeface="Calibri"/>
                <a:cs typeface="Calibri"/>
              </a:rPr>
              <a:t>(Carion,</a:t>
            </a:r>
            <a:r>
              <a:rPr sz="1100" spc="55" dirty="0">
                <a:latin typeface="Calibri"/>
                <a:cs typeface="Calibri"/>
              </a:rPr>
              <a:t> Massa </a:t>
            </a:r>
            <a:r>
              <a:rPr sz="1100" spc="22" dirty="0">
                <a:latin typeface="Calibri"/>
                <a:cs typeface="Calibri"/>
              </a:rPr>
              <a:t>et.al.</a:t>
            </a:r>
            <a:r>
              <a:rPr sz="1100" spc="55" dirty="0">
                <a:latin typeface="Calibri"/>
                <a:cs typeface="Calibri"/>
              </a:rPr>
              <a:t> </a:t>
            </a:r>
            <a:r>
              <a:rPr sz="1100" spc="50" dirty="0">
                <a:latin typeface="Calibri"/>
                <a:cs typeface="Calibri"/>
              </a:rPr>
              <a:t>2020) </a:t>
            </a:r>
            <a:r>
              <a:rPr sz="1100" dirty="0">
                <a:latin typeface="Calibri"/>
                <a:cs typeface="Calibri"/>
              </a:rPr>
              <a:t>UNITER</a:t>
            </a:r>
            <a:r>
              <a:rPr sz="1100" spc="105" dirty="0">
                <a:latin typeface="Calibri"/>
                <a:cs typeface="Calibri"/>
              </a:rPr>
              <a:t> </a:t>
            </a:r>
            <a:r>
              <a:rPr sz="1100" spc="61" dirty="0">
                <a:latin typeface="Calibri"/>
                <a:cs typeface="Calibri"/>
              </a:rPr>
              <a:t>(Chen,</a:t>
            </a:r>
            <a:r>
              <a:rPr sz="1100" spc="105" dirty="0">
                <a:latin typeface="Calibri"/>
                <a:cs typeface="Calibri"/>
              </a:rPr>
              <a:t> </a:t>
            </a:r>
            <a:r>
              <a:rPr sz="1100" dirty="0">
                <a:latin typeface="Calibri"/>
                <a:cs typeface="Calibri"/>
              </a:rPr>
              <a:t>Li,</a:t>
            </a:r>
            <a:r>
              <a:rPr sz="1100" spc="44" dirty="0">
                <a:latin typeface="Calibri"/>
                <a:cs typeface="Calibri"/>
              </a:rPr>
              <a:t> </a:t>
            </a:r>
            <a:r>
              <a:rPr sz="1100" dirty="0">
                <a:latin typeface="Calibri"/>
                <a:cs typeface="Calibri"/>
              </a:rPr>
              <a:t>Yu</a:t>
            </a:r>
            <a:r>
              <a:rPr sz="1100" spc="105" dirty="0">
                <a:latin typeface="Calibri"/>
                <a:cs typeface="Calibri"/>
              </a:rPr>
              <a:t> </a:t>
            </a:r>
            <a:r>
              <a:rPr sz="1100" dirty="0">
                <a:latin typeface="Calibri"/>
                <a:cs typeface="Calibri"/>
              </a:rPr>
              <a:t>et.al.</a:t>
            </a:r>
            <a:r>
              <a:rPr sz="1100" spc="105" dirty="0">
                <a:latin typeface="Calibri"/>
                <a:cs typeface="Calibri"/>
              </a:rPr>
              <a:t> </a:t>
            </a:r>
            <a:r>
              <a:rPr sz="1100" spc="-11" dirty="0">
                <a:latin typeface="Calibri"/>
                <a:cs typeface="Calibri"/>
              </a:rPr>
              <a:t>2019) </a:t>
            </a:r>
            <a:r>
              <a:rPr sz="1100" spc="22" dirty="0">
                <a:latin typeface="Calibri"/>
                <a:cs typeface="Calibri"/>
              </a:rPr>
              <a:t>VisualBERT</a:t>
            </a:r>
            <a:r>
              <a:rPr sz="1100" spc="77" dirty="0">
                <a:latin typeface="Calibri"/>
                <a:cs typeface="Calibri"/>
              </a:rPr>
              <a:t> </a:t>
            </a:r>
            <a:r>
              <a:rPr sz="1100" spc="22" dirty="0">
                <a:latin typeface="Calibri"/>
                <a:cs typeface="Calibri"/>
              </a:rPr>
              <a:t>(Li</a:t>
            </a:r>
            <a:r>
              <a:rPr sz="1100" spc="83" dirty="0">
                <a:latin typeface="Calibri"/>
                <a:cs typeface="Calibri"/>
              </a:rPr>
              <a:t> </a:t>
            </a:r>
            <a:r>
              <a:rPr sz="1100" spc="22" dirty="0">
                <a:latin typeface="Calibri"/>
                <a:cs typeface="Calibri"/>
              </a:rPr>
              <a:t>et.al.</a:t>
            </a:r>
            <a:r>
              <a:rPr sz="1100" spc="83" dirty="0">
                <a:latin typeface="Calibri"/>
                <a:cs typeface="Calibri"/>
              </a:rPr>
              <a:t> </a:t>
            </a:r>
            <a:r>
              <a:rPr sz="1100" spc="-11" dirty="0">
                <a:latin typeface="Calibri"/>
                <a:cs typeface="Calibri"/>
              </a:rPr>
              <a:t>20190)</a:t>
            </a:r>
            <a:endParaRPr sz="1100">
              <a:latin typeface="Calibri"/>
              <a:cs typeface="Calibri"/>
            </a:endParaRPr>
          </a:p>
          <a:p>
            <a:pPr marL="13970">
              <a:spcBef>
                <a:spcPts val="270"/>
              </a:spcBef>
            </a:pPr>
            <a:r>
              <a:rPr sz="880" dirty="0">
                <a:solidFill>
                  <a:srgbClr val="666666"/>
                </a:solidFill>
                <a:latin typeface="Arial"/>
                <a:cs typeface="Arial"/>
              </a:rPr>
              <a:t>Image</a:t>
            </a:r>
            <a:r>
              <a:rPr sz="880" spc="-22" dirty="0">
                <a:solidFill>
                  <a:srgbClr val="666666"/>
                </a:solidFill>
                <a:latin typeface="Arial"/>
                <a:cs typeface="Arial"/>
              </a:rPr>
              <a:t> </a:t>
            </a:r>
            <a:r>
              <a:rPr sz="880" spc="-11" dirty="0">
                <a:solidFill>
                  <a:srgbClr val="666666"/>
                </a:solidFill>
                <a:latin typeface="Arial"/>
                <a:cs typeface="Arial"/>
              </a:rPr>
              <a:t>credit:</a:t>
            </a:r>
            <a:r>
              <a:rPr sz="880" spc="-22" dirty="0">
                <a:solidFill>
                  <a:srgbClr val="666666"/>
                </a:solidFill>
                <a:latin typeface="Arial"/>
                <a:cs typeface="Arial"/>
              </a:rPr>
              <a:t> </a:t>
            </a:r>
            <a:r>
              <a:rPr sz="880" dirty="0">
                <a:solidFill>
                  <a:srgbClr val="666666"/>
                </a:solidFill>
                <a:latin typeface="Arial"/>
                <a:cs typeface="Arial"/>
              </a:rPr>
              <a:t>UNITER:</a:t>
            </a:r>
            <a:r>
              <a:rPr sz="880" spc="-22" dirty="0">
                <a:solidFill>
                  <a:srgbClr val="666666"/>
                </a:solidFill>
                <a:latin typeface="Arial"/>
                <a:cs typeface="Arial"/>
              </a:rPr>
              <a:t> </a:t>
            </a:r>
            <a:r>
              <a:rPr sz="880" dirty="0">
                <a:solidFill>
                  <a:srgbClr val="666666"/>
                </a:solidFill>
                <a:latin typeface="Arial"/>
                <a:cs typeface="Arial"/>
              </a:rPr>
              <a:t>UNiversal</a:t>
            </a:r>
            <a:r>
              <a:rPr sz="880" spc="-22" dirty="0">
                <a:solidFill>
                  <a:srgbClr val="666666"/>
                </a:solidFill>
                <a:latin typeface="Arial"/>
                <a:cs typeface="Arial"/>
              </a:rPr>
              <a:t> </a:t>
            </a:r>
            <a:r>
              <a:rPr sz="880" spc="-11" dirty="0">
                <a:solidFill>
                  <a:srgbClr val="666666"/>
                </a:solidFill>
                <a:latin typeface="Arial"/>
                <a:cs typeface="Arial"/>
              </a:rPr>
              <a:t>Image-</a:t>
            </a:r>
            <a:r>
              <a:rPr sz="880" dirty="0">
                <a:solidFill>
                  <a:srgbClr val="666666"/>
                </a:solidFill>
                <a:latin typeface="Arial"/>
                <a:cs typeface="Arial"/>
              </a:rPr>
              <a:t>TExt</a:t>
            </a:r>
            <a:r>
              <a:rPr sz="880" spc="-22" dirty="0">
                <a:solidFill>
                  <a:srgbClr val="666666"/>
                </a:solidFill>
                <a:latin typeface="Arial"/>
                <a:cs typeface="Arial"/>
              </a:rPr>
              <a:t> </a:t>
            </a:r>
            <a:r>
              <a:rPr sz="880" spc="-11" dirty="0">
                <a:solidFill>
                  <a:srgbClr val="666666"/>
                </a:solidFill>
                <a:latin typeface="Arial"/>
                <a:cs typeface="Arial"/>
              </a:rPr>
              <a:t>Representation</a:t>
            </a:r>
            <a:r>
              <a:rPr sz="880" spc="-22" dirty="0">
                <a:solidFill>
                  <a:srgbClr val="666666"/>
                </a:solidFill>
                <a:latin typeface="Arial"/>
                <a:cs typeface="Arial"/>
              </a:rPr>
              <a:t> </a:t>
            </a:r>
            <a:r>
              <a:rPr sz="880" spc="-11" dirty="0">
                <a:solidFill>
                  <a:srgbClr val="666666"/>
                </a:solidFill>
                <a:latin typeface="Arial"/>
                <a:cs typeface="Arial"/>
              </a:rPr>
              <a:t>Learning</a:t>
            </a:r>
            <a:r>
              <a:rPr sz="880" spc="-22" dirty="0">
                <a:solidFill>
                  <a:srgbClr val="666666"/>
                </a:solidFill>
                <a:latin typeface="Arial"/>
                <a:cs typeface="Arial"/>
              </a:rPr>
              <a:t> </a:t>
            </a:r>
            <a:r>
              <a:rPr sz="880" dirty="0">
                <a:solidFill>
                  <a:srgbClr val="666666"/>
                </a:solidFill>
                <a:latin typeface="Arial"/>
                <a:cs typeface="Arial"/>
              </a:rPr>
              <a:t>by</a:t>
            </a:r>
            <a:r>
              <a:rPr sz="880" spc="-22" dirty="0">
                <a:solidFill>
                  <a:srgbClr val="666666"/>
                </a:solidFill>
                <a:latin typeface="Arial"/>
                <a:cs typeface="Arial"/>
              </a:rPr>
              <a:t> </a:t>
            </a:r>
            <a:r>
              <a:rPr sz="880" dirty="0">
                <a:solidFill>
                  <a:srgbClr val="666666"/>
                </a:solidFill>
                <a:latin typeface="Arial"/>
                <a:cs typeface="Arial"/>
              </a:rPr>
              <a:t>Chen</a:t>
            </a:r>
            <a:r>
              <a:rPr sz="880" spc="-17" dirty="0">
                <a:solidFill>
                  <a:srgbClr val="666666"/>
                </a:solidFill>
                <a:latin typeface="Arial"/>
                <a:cs typeface="Arial"/>
              </a:rPr>
              <a:t> </a:t>
            </a:r>
            <a:r>
              <a:rPr sz="880" spc="-11" dirty="0">
                <a:solidFill>
                  <a:srgbClr val="666666"/>
                </a:solidFill>
                <a:latin typeface="Arial"/>
                <a:cs typeface="Arial"/>
              </a:rPr>
              <a:t>et.al.</a:t>
            </a:r>
            <a:endParaRPr sz="880">
              <a:latin typeface="Arial"/>
              <a:cs typeface="Arial"/>
            </a:endParaRPr>
          </a:p>
          <a:p>
            <a:pPr marL="13970">
              <a:spcBef>
                <a:spcPts val="17"/>
              </a:spcBef>
            </a:pPr>
            <a:r>
              <a:rPr sz="880" dirty="0">
                <a:solidFill>
                  <a:srgbClr val="666666"/>
                </a:solidFill>
                <a:latin typeface="Arial"/>
                <a:cs typeface="Arial"/>
              </a:rPr>
              <a:t>Image</a:t>
            </a:r>
            <a:r>
              <a:rPr sz="880" spc="-22" dirty="0">
                <a:solidFill>
                  <a:srgbClr val="666666"/>
                </a:solidFill>
                <a:latin typeface="Arial"/>
                <a:cs typeface="Arial"/>
              </a:rPr>
              <a:t> </a:t>
            </a:r>
            <a:r>
              <a:rPr sz="880" spc="-11" dirty="0">
                <a:solidFill>
                  <a:srgbClr val="666666"/>
                </a:solidFill>
                <a:latin typeface="Arial"/>
                <a:cs typeface="Arial"/>
              </a:rPr>
              <a:t>credit:</a:t>
            </a:r>
            <a:r>
              <a:rPr sz="880" spc="-17" dirty="0">
                <a:solidFill>
                  <a:srgbClr val="666666"/>
                </a:solidFill>
                <a:latin typeface="Arial"/>
                <a:cs typeface="Arial"/>
              </a:rPr>
              <a:t> </a:t>
            </a:r>
            <a:r>
              <a:rPr sz="880" spc="-11" dirty="0">
                <a:solidFill>
                  <a:srgbClr val="666666"/>
                </a:solidFill>
                <a:latin typeface="Arial"/>
                <a:cs typeface="Arial"/>
              </a:rPr>
              <a:t>Visual</a:t>
            </a:r>
            <a:r>
              <a:rPr sz="880" spc="-33" dirty="0">
                <a:solidFill>
                  <a:srgbClr val="666666"/>
                </a:solidFill>
                <a:latin typeface="Arial"/>
                <a:cs typeface="Arial"/>
              </a:rPr>
              <a:t> </a:t>
            </a:r>
            <a:r>
              <a:rPr sz="880" spc="-11" dirty="0">
                <a:solidFill>
                  <a:srgbClr val="666666"/>
                </a:solidFill>
                <a:latin typeface="Arial"/>
                <a:cs typeface="Arial"/>
              </a:rPr>
              <a:t>Transformers:</a:t>
            </a:r>
            <a:r>
              <a:rPr sz="880" spc="-33" dirty="0">
                <a:solidFill>
                  <a:srgbClr val="666666"/>
                </a:solidFill>
                <a:latin typeface="Arial"/>
                <a:cs typeface="Arial"/>
              </a:rPr>
              <a:t> Token-</a:t>
            </a:r>
            <a:r>
              <a:rPr sz="880" dirty="0">
                <a:solidFill>
                  <a:srgbClr val="666666"/>
                </a:solidFill>
                <a:latin typeface="Arial"/>
                <a:cs typeface="Arial"/>
              </a:rPr>
              <a:t>based</a:t>
            </a:r>
            <a:r>
              <a:rPr sz="880" spc="-17" dirty="0">
                <a:solidFill>
                  <a:srgbClr val="666666"/>
                </a:solidFill>
                <a:latin typeface="Arial"/>
                <a:cs typeface="Arial"/>
              </a:rPr>
              <a:t> </a:t>
            </a:r>
            <a:r>
              <a:rPr sz="880" dirty="0">
                <a:solidFill>
                  <a:srgbClr val="666666"/>
                </a:solidFill>
                <a:latin typeface="Arial"/>
                <a:cs typeface="Arial"/>
              </a:rPr>
              <a:t>Image</a:t>
            </a:r>
            <a:r>
              <a:rPr sz="880" spc="-22" dirty="0">
                <a:solidFill>
                  <a:srgbClr val="666666"/>
                </a:solidFill>
                <a:latin typeface="Arial"/>
                <a:cs typeface="Arial"/>
              </a:rPr>
              <a:t> </a:t>
            </a:r>
            <a:r>
              <a:rPr sz="880" spc="-11" dirty="0">
                <a:solidFill>
                  <a:srgbClr val="666666"/>
                </a:solidFill>
                <a:latin typeface="Arial"/>
                <a:cs typeface="Arial"/>
              </a:rPr>
              <a:t>Representation</a:t>
            </a:r>
            <a:r>
              <a:rPr sz="880" spc="-17" dirty="0">
                <a:solidFill>
                  <a:srgbClr val="666666"/>
                </a:solidFill>
                <a:latin typeface="Arial"/>
                <a:cs typeface="Arial"/>
              </a:rPr>
              <a:t> </a:t>
            </a:r>
            <a:r>
              <a:rPr sz="880" dirty="0">
                <a:solidFill>
                  <a:srgbClr val="666666"/>
                </a:solidFill>
                <a:latin typeface="Arial"/>
                <a:cs typeface="Arial"/>
              </a:rPr>
              <a:t>and</a:t>
            </a:r>
            <a:r>
              <a:rPr sz="880" spc="-17" dirty="0">
                <a:solidFill>
                  <a:srgbClr val="666666"/>
                </a:solidFill>
                <a:latin typeface="Arial"/>
                <a:cs typeface="Arial"/>
              </a:rPr>
              <a:t> </a:t>
            </a:r>
            <a:r>
              <a:rPr sz="880" spc="-11" dirty="0">
                <a:solidFill>
                  <a:srgbClr val="666666"/>
                </a:solidFill>
                <a:latin typeface="Arial"/>
                <a:cs typeface="Arial"/>
              </a:rPr>
              <a:t>Processing</a:t>
            </a:r>
            <a:r>
              <a:rPr sz="880" spc="-17" dirty="0">
                <a:solidFill>
                  <a:srgbClr val="666666"/>
                </a:solidFill>
                <a:latin typeface="Arial"/>
                <a:cs typeface="Arial"/>
              </a:rPr>
              <a:t> </a:t>
            </a:r>
            <a:r>
              <a:rPr sz="880" dirty="0">
                <a:solidFill>
                  <a:srgbClr val="666666"/>
                </a:solidFill>
                <a:latin typeface="Arial"/>
                <a:cs typeface="Arial"/>
              </a:rPr>
              <a:t>for</a:t>
            </a:r>
            <a:r>
              <a:rPr sz="880" spc="-22" dirty="0">
                <a:solidFill>
                  <a:srgbClr val="666666"/>
                </a:solidFill>
                <a:latin typeface="Arial"/>
                <a:cs typeface="Arial"/>
              </a:rPr>
              <a:t> </a:t>
            </a:r>
            <a:r>
              <a:rPr sz="880" dirty="0">
                <a:solidFill>
                  <a:srgbClr val="666666"/>
                </a:solidFill>
                <a:latin typeface="Arial"/>
                <a:cs typeface="Arial"/>
              </a:rPr>
              <a:t>Computer</a:t>
            </a:r>
            <a:r>
              <a:rPr sz="880" spc="-17" dirty="0">
                <a:solidFill>
                  <a:srgbClr val="666666"/>
                </a:solidFill>
                <a:latin typeface="Arial"/>
                <a:cs typeface="Arial"/>
              </a:rPr>
              <a:t> </a:t>
            </a:r>
            <a:r>
              <a:rPr sz="880" spc="-11" dirty="0">
                <a:solidFill>
                  <a:srgbClr val="666666"/>
                </a:solidFill>
                <a:latin typeface="Arial"/>
                <a:cs typeface="Arial"/>
              </a:rPr>
              <a:t>Vision</a:t>
            </a:r>
            <a:r>
              <a:rPr sz="880" spc="-17" dirty="0">
                <a:solidFill>
                  <a:srgbClr val="666666"/>
                </a:solidFill>
                <a:latin typeface="Arial"/>
                <a:cs typeface="Arial"/>
              </a:rPr>
              <a:t> </a:t>
            </a:r>
            <a:r>
              <a:rPr sz="880" dirty="0">
                <a:solidFill>
                  <a:srgbClr val="666666"/>
                </a:solidFill>
                <a:latin typeface="Arial"/>
                <a:cs typeface="Arial"/>
              </a:rPr>
              <a:t>by</a:t>
            </a:r>
            <a:r>
              <a:rPr sz="880" spc="-17" dirty="0">
                <a:solidFill>
                  <a:srgbClr val="666666"/>
                </a:solidFill>
                <a:latin typeface="Arial"/>
                <a:cs typeface="Arial"/>
              </a:rPr>
              <a:t> </a:t>
            </a:r>
            <a:r>
              <a:rPr sz="880" dirty="0">
                <a:solidFill>
                  <a:srgbClr val="666666"/>
                </a:solidFill>
                <a:latin typeface="Arial"/>
                <a:cs typeface="Arial"/>
              </a:rPr>
              <a:t>Wu</a:t>
            </a:r>
            <a:r>
              <a:rPr sz="880" spc="-22" dirty="0">
                <a:solidFill>
                  <a:srgbClr val="666666"/>
                </a:solidFill>
                <a:latin typeface="Arial"/>
                <a:cs typeface="Arial"/>
              </a:rPr>
              <a:t> </a:t>
            </a:r>
            <a:r>
              <a:rPr sz="880" spc="-11" dirty="0">
                <a:solidFill>
                  <a:srgbClr val="666666"/>
                </a:solidFill>
                <a:latin typeface="Arial"/>
                <a:cs typeface="Arial"/>
              </a:rPr>
              <a:t>et.al.</a:t>
            </a:r>
            <a:endParaRPr sz="880">
              <a:latin typeface="Arial"/>
              <a:cs typeface="Arial"/>
            </a:endParaRPr>
          </a:p>
        </p:txBody>
      </p:sp>
      <p:pic>
        <p:nvPicPr>
          <p:cNvPr id="6" name="object 6"/>
          <p:cNvPicPr/>
          <p:nvPr/>
        </p:nvPicPr>
        <p:blipFill>
          <a:blip r:embed="rId2" cstate="print"/>
          <a:stretch>
            <a:fillRect/>
          </a:stretch>
        </p:blipFill>
        <p:spPr>
          <a:xfrm>
            <a:off x="203480" y="2867920"/>
            <a:ext cx="9103651" cy="1756215"/>
          </a:xfrm>
          <a:prstGeom prst="rect">
            <a:avLst/>
          </a:prstGeom>
        </p:spPr>
      </p:pic>
      <p:pic>
        <p:nvPicPr>
          <p:cNvPr id="7" name="object 7"/>
          <p:cNvPicPr/>
          <p:nvPr/>
        </p:nvPicPr>
        <p:blipFill>
          <a:blip r:embed="rId3" cstate="print"/>
          <a:stretch>
            <a:fillRect/>
          </a:stretch>
        </p:blipFill>
        <p:spPr>
          <a:xfrm>
            <a:off x="241041" y="4875777"/>
            <a:ext cx="3633361" cy="1394638"/>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21515" y="2735215"/>
            <a:ext cx="5737479" cy="3913694"/>
            <a:chOff x="3928650" y="1525400"/>
            <a:chExt cx="5215890" cy="3557904"/>
          </a:xfrm>
        </p:grpSpPr>
        <p:pic>
          <p:nvPicPr>
            <p:cNvPr id="3" name="object 3"/>
            <p:cNvPicPr/>
            <p:nvPr/>
          </p:nvPicPr>
          <p:blipFill>
            <a:blip r:embed="rId2" cstate="print"/>
            <a:stretch>
              <a:fillRect/>
            </a:stretch>
          </p:blipFill>
          <p:spPr>
            <a:xfrm>
              <a:off x="4077460" y="1525400"/>
              <a:ext cx="4985156" cy="3466746"/>
            </a:xfrm>
            <a:prstGeom prst="rect">
              <a:avLst/>
            </a:prstGeom>
          </p:spPr>
        </p:pic>
        <p:pic>
          <p:nvPicPr>
            <p:cNvPr id="4" name="object 4"/>
            <p:cNvPicPr/>
            <p:nvPr/>
          </p:nvPicPr>
          <p:blipFill>
            <a:blip r:embed="rId3" cstate="print"/>
            <a:stretch>
              <a:fillRect/>
            </a:stretch>
          </p:blipFill>
          <p:spPr>
            <a:xfrm>
              <a:off x="3928650" y="3802950"/>
              <a:ext cx="5215347" cy="1279875"/>
            </a:xfrm>
            <a:prstGeom prst="rect">
              <a:avLst/>
            </a:prstGeom>
          </p:spPr>
        </p:pic>
      </p:grpSp>
      <p:sp>
        <p:nvSpPr>
          <p:cNvPr id="5" name="object 5"/>
          <p:cNvSpPr txBox="1">
            <a:spLocks noGrp="1"/>
          </p:cNvSpPr>
          <p:nvPr>
            <p:ph type="title"/>
          </p:nvPr>
        </p:nvSpPr>
        <p:spPr>
          <a:prstGeom prst="rect">
            <a:avLst/>
          </a:prstGeom>
        </p:spPr>
        <p:txBody>
          <a:bodyPr vert="horz" wrap="square" lIns="0" tIns="13970" rIns="0" bIns="0" rtlCol="0">
            <a:spAutoFit/>
          </a:bodyPr>
          <a:lstStyle/>
          <a:p>
            <a:pPr marL="13970">
              <a:spcBef>
                <a:spcPts val="110"/>
              </a:spcBef>
            </a:pPr>
            <a:r>
              <a:rPr sz="2200" spc="132" dirty="0"/>
              <a:t>An</a:t>
            </a:r>
            <a:r>
              <a:rPr sz="2200" spc="22" dirty="0"/>
              <a:t> </a:t>
            </a:r>
            <a:r>
              <a:rPr sz="2200" spc="121" dirty="0"/>
              <a:t>Image</a:t>
            </a:r>
            <a:r>
              <a:rPr sz="2200" spc="22" dirty="0"/>
              <a:t> </a:t>
            </a:r>
            <a:r>
              <a:rPr sz="2200" spc="72" dirty="0"/>
              <a:t>is</a:t>
            </a:r>
            <a:r>
              <a:rPr sz="2200" spc="-66" dirty="0"/>
              <a:t> </a:t>
            </a:r>
            <a:r>
              <a:rPr sz="2200" spc="66" dirty="0"/>
              <a:t>Worth</a:t>
            </a:r>
            <a:r>
              <a:rPr sz="2200" spc="22" dirty="0"/>
              <a:t> </a:t>
            </a:r>
            <a:r>
              <a:rPr sz="2200" spc="-44" dirty="0"/>
              <a:t>16x16</a:t>
            </a:r>
            <a:r>
              <a:rPr sz="2200" spc="-66" dirty="0"/>
              <a:t> </a:t>
            </a:r>
            <a:r>
              <a:rPr sz="2200" spc="55" dirty="0"/>
              <a:t>Words:</a:t>
            </a:r>
            <a:r>
              <a:rPr sz="2200" spc="-66" dirty="0"/>
              <a:t> </a:t>
            </a:r>
            <a:r>
              <a:rPr sz="2200" spc="88" dirty="0"/>
              <a:t>Transformers</a:t>
            </a:r>
            <a:r>
              <a:rPr sz="2200" spc="-22" dirty="0"/>
              <a:t> </a:t>
            </a:r>
            <a:r>
              <a:rPr sz="2200" spc="88" dirty="0"/>
              <a:t>for</a:t>
            </a:r>
            <a:r>
              <a:rPr sz="2200" spc="22" dirty="0"/>
              <a:t> </a:t>
            </a:r>
            <a:r>
              <a:rPr sz="2200" spc="121" dirty="0"/>
              <a:t>Image</a:t>
            </a:r>
            <a:r>
              <a:rPr sz="2200" spc="22" dirty="0"/>
              <a:t> </a:t>
            </a:r>
            <a:r>
              <a:rPr sz="2200" spc="105" dirty="0"/>
              <a:t>Recognition</a:t>
            </a:r>
            <a:r>
              <a:rPr sz="2200" spc="22" dirty="0"/>
              <a:t> </a:t>
            </a:r>
            <a:r>
              <a:rPr sz="2200" spc="72" dirty="0"/>
              <a:t>at</a:t>
            </a:r>
            <a:r>
              <a:rPr sz="2200" spc="-44" dirty="0"/>
              <a:t> </a:t>
            </a:r>
            <a:r>
              <a:rPr sz="2200" spc="116" dirty="0"/>
              <a:t>Scale</a:t>
            </a:r>
            <a:endParaRPr sz="2200"/>
          </a:p>
        </p:txBody>
      </p:sp>
      <p:sp>
        <p:nvSpPr>
          <p:cNvPr id="6" name="object 6"/>
          <p:cNvSpPr txBox="1"/>
          <p:nvPr/>
        </p:nvSpPr>
        <p:spPr>
          <a:xfrm>
            <a:off x="80328" y="1677455"/>
            <a:ext cx="9191562" cy="183384"/>
          </a:xfrm>
          <a:prstGeom prst="rect">
            <a:avLst/>
          </a:prstGeom>
        </p:spPr>
        <p:txBody>
          <a:bodyPr vert="horz" wrap="square" lIns="0" tIns="13970" rIns="0" bIns="0" rtlCol="0">
            <a:spAutoFit/>
          </a:bodyPr>
          <a:lstStyle/>
          <a:p>
            <a:pPr marL="13970">
              <a:spcBef>
                <a:spcPts val="110"/>
              </a:spcBef>
            </a:pPr>
            <a:r>
              <a:rPr sz="1100" b="1" spc="83" dirty="0">
                <a:latin typeface="Calibri"/>
                <a:cs typeface="Calibri"/>
              </a:rPr>
              <a:t>2020</a:t>
            </a:r>
            <a:r>
              <a:rPr sz="1100" spc="83" dirty="0">
                <a:latin typeface="Calibri"/>
                <a:cs typeface="Calibri"/>
              </a:rPr>
              <a:t>,</a:t>
            </a:r>
            <a:r>
              <a:rPr sz="1100" spc="-6" dirty="0">
                <a:latin typeface="Calibri"/>
                <a:cs typeface="Calibri"/>
              </a:rPr>
              <a:t> </a:t>
            </a:r>
            <a:r>
              <a:rPr sz="1100" spc="99" dirty="0">
                <a:latin typeface="Calibri"/>
                <a:cs typeface="Calibri"/>
              </a:rPr>
              <a:t>A</a:t>
            </a:r>
            <a:r>
              <a:rPr sz="1100" spc="33" dirty="0">
                <a:latin typeface="Calibri"/>
                <a:cs typeface="Calibri"/>
              </a:rPr>
              <a:t> Dosovitskiy,</a:t>
            </a:r>
            <a:r>
              <a:rPr sz="1100" spc="38" dirty="0">
                <a:latin typeface="Calibri"/>
                <a:cs typeface="Calibri"/>
              </a:rPr>
              <a:t> </a:t>
            </a:r>
            <a:r>
              <a:rPr sz="1100" spc="88" dirty="0">
                <a:latin typeface="Calibri"/>
                <a:cs typeface="Calibri"/>
              </a:rPr>
              <a:t>L</a:t>
            </a:r>
            <a:r>
              <a:rPr sz="1100" spc="33" dirty="0">
                <a:latin typeface="Calibri"/>
                <a:cs typeface="Calibri"/>
              </a:rPr>
              <a:t> </a:t>
            </a:r>
            <a:r>
              <a:rPr sz="1100" spc="22" dirty="0">
                <a:latin typeface="Calibri"/>
                <a:cs typeface="Calibri"/>
              </a:rPr>
              <a:t>Beyer,</a:t>
            </a:r>
            <a:r>
              <a:rPr sz="1100" spc="-6" dirty="0">
                <a:latin typeface="Calibri"/>
                <a:cs typeface="Calibri"/>
              </a:rPr>
              <a:t> </a:t>
            </a:r>
            <a:r>
              <a:rPr sz="1100" spc="99" dirty="0">
                <a:latin typeface="Calibri"/>
                <a:cs typeface="Calibri"/>
              </a:rPr>
              <a:t>A</a:t>
            </a:r>
            <a:r>
              <a:rPr sz="1100" spc="38" dirty="0">
                <a:latin typeface="Calibri"/>
                <a:cs typeface="Calibri"/>
              </a:rPr>
              <a:t> </a:t>
            </a:r>
            <a:r>
              <a:rPr sz="1100" spc="33" dirty="0">
                <a:latin typeface="Calibri"/>
                <a:cs typeface="Calibri"/>
              </a:rPr>
              <a:t>Kolesnikov, </a:t>
            </a:r>
            <a:r>
              <a:rPr sz="1100" spc="94" dirty="0">
                <a:latin typeface="Calibri"/>
                <a:cs typeface="Calibri"/>
              </a:rPr>
              <a:t>D</a:t>
            </a:r>
            <a:r>
              <a:rPr sz="1100" spc="-17" dirty="0">
                <a:latin typeface="Calibri"/>
                <a:cs typeface="Calibri"/>
              </a:rPr>
              <a:t> </a:t>
            </a:r>
            <a:r>
              <a:rPr sz="1100" spc="33" dirty="0">
                <a:latin typeface="Calibri"/>
                <a:cs typeface="Calibri"/>
              </a:rPr>
              <a:t>Weissenborn,</a:t>
            </a:r>
            <a:r>
              <a:rPr sz="1100" spc="11" dirty="0">
                <a:latin typeface="Calibri"/>
                <a:cs typeface="Calibri"/>
              </a:rPr>
              <a:t> </a:t>
            </a:r>
            <a:r>
              <a:rPr sz="1100" spc="116" dirty="0">
                <a:latin typeface="Calibri"/>
                <a:cs typeface="Calibri"/>
              </a:rPr>
              <a:t>X</a:t>
            </a:r>
            <a:r>
              <a:rPr sz="1100" spc="33" dirty="0">
                <a:latin typeface="Calibri"/>
                <a:cs typeface="Calibri"/>
              </a:rPr>
              <a:t> Zhai,</a:t>
            </a:r>
            <a:r>
              <a:rPr sz="1100" spc="-17" dirty="0">
                <a:latin typeface="Calibri"/>
                <a:cs typeface="Calibri"/>
              </a:rPr>
              <a:t> </a:t>
            </a:r>
            <a:r>
              <a:rPr sz="1100" spc="33" dirty="0">
                <a:latin typeface="Calibri"/>
                <a:cs typeface="Calibri"/>
              </a:rPr>
              <a:t>T</a:t>
            </a:r>
            <a:r>
              <a:rPr sz="1100" spc="11" dirty="0">
                <a:latin typeface="Calibri"/>
                <a:cs typeface="Calibri"/>
              </a:rPr>
              <a:t> </a:t>
            </a:r>
            <a:r>
              <a:rPr sz="1100" spc="22" dirty="0">
                <a:latin typeface="Calibri"/>
                <a:cs typeface="Calibri"/>
              </a:rPr>
              <a:t>Unterthiner,</a:t>
            </a:r>
            <a:r>
              <a:rPr sz="1100" spc="33" dirty="0">
                <a:latin typeface="Calibri"/>
                <a:cs typeface="Calibri"/>
              </a:rPr>
              <a:t> M</a:t>
            </a:r>
            <a:r>
              <a:rPr sz="1100" spc="38" dirty="0">
                <a:latin typeface="Calibri"/>
                <a:cs typeface="Calibri"/>
              </a:rPr>
              <a:t> </a:t>
            </a:r>
            <a:r>
              <a:rPr sz="1100" spc="33" dirty="0">
                <a:latin typeface="Calibri"/>
                <a:cs typeface="Calibri"/>
              </a:rPr>
              <a:t>Dehghani, M </a:t>
            </a:r>
            <a:r>
              <a:rPr sz="1100" spc="22" dirty="0">
                <a:latin typeface="Calibri"/>
                <a:cs typeface="Calibri"/>
              </a:rPr>
              <a:t>Minderer,</a:t>
            </a:r>
            <a:r>
              <a:rPr sz="1100" spc="11" dirty="0">
                <a:latin typeface="Calibri"/>
                <a:cs typeface="Calibri"/>
              </a:rPr>
              <a:t> </a:t>
            </a:r>
            <a:r>
              <a:rPr sz="1100" spc="176" dirty="0">
                <a:latin typeface="Calibri"/>
                <a:cs typeface="Calibri"/>
              </a:rPr>
              <a:t>G</a:t>
            </a:r>
            <a:r>
              <a:rPr sz="1100" spc="33" dirty="0">
                <a:latin typeface="Calibri"/>
                <a:cs typeface="Calibri"/>
              </a:rPr>
              <a:t> Heigold,</a:t>
            </a:r>
            <a:r>
              <a:rPr sz="1100" dirty="0">
                <a:latin typeface="Calibri"/>
                <a:cs typeface="Calibri"/>
              </a:rPr>
              <a:t> </a:t>
            </a:r>
            <a:r>
              <a:rPr sz="1100" spc="105" dirty="0">
                <a:latin typeface="Calibri"/>
                <a:cs typeface="Calibri"/>
              </a:rPr>
              <a:t>S</a:t>
            </a:r>
            <a:r>
              <a:rPr sz="1100" spc="11" dirty="0">
                <a:latin typeface="Calibri"/>
                <a:cs typeface="Calibri"/>
              </a:rPr>
              <a:t> </a:t>
            </a:r>
            <a:r>
              <a:rPr sz="1100" spc="22" dirty="0">
                <a:latin typeface="Calibri"/>
                <a:cs typeface="Calibri"/>
              </a:rPr>
              <a:t>Gelly,</a:t>
            </a:r>
            <a:r>
              <a:rPr sz="1100" spc="-44" dirty="0">
                <a:latin typeface="Calibri"/>
                <a:cs typeface="Calibri"/>
              </a:rPr>
              <a:t> </a:t>
            </a:r>
            <a:r>
              <a:rPr sz="1100" spc="220" dirty="0">
                <a:latin typeface="Calibri"/>
                <a:cs typeface="Calibri"/>
              </a:rPr>
              <a:t>J</a:t>
            </a:r>
            <a:r>
              <a:rPr sz="1100" spc="11" dirty="0">
                <a:latin typeface="Calibri"/>
                <a:cs typeface="Calibri"/>
              </a:rPr>
              <a:t> </a:t>
            </a:r>
            <a:r>
              <a:rPr sz="1100" spc="33" dirty="0">
                <a:latin typeface="Calibri"/>
                <a:cs typeface="Calibri"/>
              </a:rPr>
              <a:t>Uszkoreit, </a:t>
            </a:r>
            <a:r>
              <a:rPr sz="1100" spc="55" dirty="0">
                <a:latin typeface="Calibri"/>
                <a:cs typeface="Calibri"/>
              </a:rPr>
              <a:t>N</a:t>
            </a:r>
            <a:r>
              <a:rPr sz="1100" spc="38" dirty="0">
                <a:latin typeface="Calibri"/>
                <a:cs typeface="Calibri"/>
              </a:rPr>
              <a:t> Houlsby</a:t>
            </a:r>
            <a:endParaRPr sz="1100">
              <a:latin typeface="Calibri"/>
              <a:cs typeface="Calibri"/>
            </a:endParaRPr>
          </a:p>
        </p:txBody>
      </p:sp>
      <p:sp>
        <p:nvSpPr>
          <p:cNvPr id="7" name="object 7"/>
          <p:cNvSpPr txBox="1">
            <a:spLocks noGrp="1"/>
          </p:cNvSpPr>
          <p:nvPr>
            <p:ph type="body" idx="1"/>
          </p:nvPr>
        </p:nvSpPr>
        <p:spPr>
          <a:xfrm>
            <a:off x="5445034" y="2132213"/>
            <a:ext cx="4918305" cy="1098570"/>
          </a:xfrm>
          <a:prstGeom prst="rect">
            <a:avLst/>
          </a:prstGeom>
        </p:spPr>
        <p:txBody>
          <a:bodyPr vert="horz" wrap="square" lIns="0" tIns="13970" rIns="0" bIns="0" rtlCol="0">
            <a:spAutoFit/>
          </a:bodyPr>
          <a:lstStyle/>
          <a:p>
            <a:pPr marL="1533208" marR="5588" indent="-1519936">
              <a:lnSpc>
                <a:spcPct val="114999"/>
              </a:lnSpc>
              <a:spcBef>
                <a:spcPts val="110"/>
              </a:spcBef>
            </a:pPr>
            <a:r>
              <a:rPr spc="198" dirty="0"/>
              <a:t>Vision</a:t>
            </a:r>
            <a:r>
              <a:rPr spc="-83" dirty="0"/>
              <a:t> </a:t>
            </a:r>
            <a:r>
              <a:rPr spc="224" dirty="0"/>
              <a:t>Transformer </a:t>
            </a:r>
            <a:r>
              <a:rPr spc="165" dirty="0"/>
              <a:t>(ViT)</a:t>
            </a:r>
          </a:p>
        </p:txBody>
      </p:sp>
      <p:sp>
        <p:nvSpPr>
          <p:cNvPr id="8" name="object 8"/>
          <p:cNvSpPr txBox="1"/>
          <p:nvPr/>
        </p:nvSpPr>
        <p:spPr>
          <a:xfrm>
            <a:off x="81862" y="2413437"/>
            <a:ext cx="4403344" cy="1918282"/>
          </a:xfrm>
          <a:prstGeom prst="rect">
            <a:avLst/>
          </a:prstGeom>
        </p:spPr>
        <p:txBody>
          <a:bodyPr vert="horz" wrap="square" lIns="0" tIns="13970" rIns="0" bIns="0" rtlCol="0">
            <a:spAutoFit/>
          </a:bodyPr>
          <a:lstStyle/>
          <a:p>
            <a:pPr marL="13970" marR="773240">
              <a:lnSpc>
                <a:spcPct val="114999"/>
              </a:lnSpc>
              <a:spcBef>
                <a:spcPts val="110"/>
              </a:spcBef>
            </a:pPr>
            <a:r>
              <a:rPr sz="1540" dirty="0">
                <a:solidFill>
                  <a:srgbClr val="202124"/>
                </a:solidFill>
                <a:latin typeface="Calibri"/>
                <a:cs typeface="Calibri"/>
              </a:rPr>
              <a:t>Many</a:t>
            </a:r>
            <a:r>
              <a:rPr sz="1540" spc="125" dirty="0">
                <a:solidFill>
                  <a:srgbClr val="202124"/>
                </a:solidFill>
                <a:latin typeface="Calibri"/>
                <a:cs typeface="Calibri"/>
              </a:rPr>
              <a:t> </a:t>
            </a:r>
            <a:r>
              <a:rPr sz="1540" dirty="0">
                <a:solidFill>
                  <a:srgbClr val="202124"/>
                </a:solidFill>
                <a:latin typeface="Calibri"/>
                <a:cs typeface="Calibri"/>
              </a:rPr>
              <a:t>prior</a:t>
            </a:r>
            <a:r>
              <a:rPr sz="1540" spc="132" dirty="0">
                <a:solidFill>
                  <a:srgbClr val="202124"/>
                </a:solidFill>
                <a:latin typeface="Calibri"/>
                <a:cs typeface="Calibri"/>
              </a:rPr>
              <a:t> </a:t>
            </a:r>
            <a:r>
              <a:rPr sz="1540" spc="72" dirty="0">
                <a:solidFill>
                  <a:srgbClr val="202124"/>
                </a:solidFill>
                <a:latin typeface="Calibri"/>
                <a:cs typeface="Calibri"/>
              </a:rPr>
              <a:t>works</a:t>
            </a:r>
            <a:r>
              <a:rPr sz="1540" spc="132" dirty="0">
                <a:solidFill>
                  <a:srgbClr val="202124"/>
                </a:solidFill>
                <a:latin typeface="Calibri"/>
                <a:cs typeface="Calibri"/>
              </a:rPr>
              <a:t> </a:t>
            </a:r>
            <a:r>
              <a:rPr sz="1540" spc="55" dirty="0">
                <a:solidFill>
                  <a:srgbClr val="202124"/>
                </a:solidFill>
                <a:latin typeface="Calibri"/>
                <a:cs typeface="Calibri"/>
              </a:rPr>
              <a:t>attempted</a:t>
            </a:r>
            <a:r>
              <a:rPr sz="1540" spc="125" dirty="0">
                <a:solidFill>
                  <a:srgbClr val="202124"/>
                </a:solidFill>
                <a:latin typeface="Calibri"/>
                <a:cs typeface="Calibri"/>
              </a:rPr>
              <a:t> </a:t>
            </a:r>
            <a:r>
              <a:rPr sz="1540" dirty="0">
                <a:solidFill>
                  <a:srgbClr val="202124"/>
                </a:solidFill>
                <a:latin typeface="Calibri"/>
                <a:cs typeface="Calibri"/>
              </a:rPr>
              <a:t>to</a:t>
            </a:r>
            <a:r>
              <a:rPr sz="1540" spc="94" dirty="0">
                <a:solidFill>
                  <a:srgbClr val="202124"/>
                </a:solidFill>
                <a:latin typeface="Calibri"/>
                <a:cs typeface="Calibri"/>
              </a:rPr>
              <a:t> </a:t>
            </a:r>
            <a:r>
              <a:rPr sz="1540" spc="50" dirty="0">
                <a:solidFill>
                  <a:srgbClr val="202124"/>
                </a:solidFill>
                <a:latin typeface="Calibri"/>
                <a:cs typeface="Calibri"/>
              </a:rPr>
              <a:t>introduce </a:t>
            </a:r>
            <a:r>
              <a:rPr sz="1540" spc="88" dirty="0">
                <a:solidFill>
                  <a:srgbClr val="202124"/>
                </a:solidFill>
                <a:latin typeface="Calibri"/>
                <a:cs typeface="Calibri"/>
              </a:rPr>
              <a:t>self-</a:t>
            </a:r>
            <a:r>
              <a:rPr sz="1540" dirty="0">
                <a:solidFill>
                  <a:srgbClr val="202124"/>
                </a:solidFill>
                <a:latin typeface="Calibri"/>
                <a:cs typeface="Calibri"/>
              </a:rPr>
              <a:t>attention</a:t>
            </a:r>
            <a:r>
              <a:rPr sz="1540" spc="165" dirty="0">
                <a:solidFill>
                  <a:srgbClr val="202124"/>
                </a:solidFill>
                <a:latin typeface="Calibri"/>
                <a:cs typeface="Calibri"/>
              </a:rPr>
              <a:t> </a:t>
            </a:r>
            <a:r>
              <a:rPr sz="1540" dirty="0">
                <a:solidFill>
                  <a:srgbClr val="202124"/>
                </a:solidFill>
                <a:latin typeface="Calibri"/>
                <a:cs typeface="Calibri"/>
              </a:rPr>
              <a:t>at</a:t>
            </a:r>
            <a:r>
              <a:rPr sz="1540" spc="165" dirty="0">
                <a:solidFill>
                  <a:srgbClr val="202124"/>
                </a:solidFill>
                <a:latin typeface="Calibri"/>
                <a:cs typeface="Calibri"/>
              </a:rPr>
              <a:t> </a:t>
            </a:r>
            <a:r>
              <a:rPr sz="1540" spc="61" dirty="0">
                <a:solidFill>
                  <a:srgbClr val="202124"/>
                </a:solidFill>
                <a:latin typeface="Calibri"/>
                <a:cs typeface="Calibri"/>
              </a:rPr>
              <a:t>the</a:t>
            </a:r>
            <a:r>
              <a:rPr sz="1540" spc="165" dirty="0">
                <a:solidFill>
                  <a:srgbClr val="202124"/>
                </a:solidFill>
                <a:latin typeface="Calibri"/>
                <a:cs typeface="Calibri"/>
              </a:rPr>
              <a:t> </a:t>
            </a:r>
            <a:r>
              <a:rPr sz="1540" dirty="0">
                <a:solidFill>
                  <a:srgbClr val="202124"/>
                </a:solidFill>
                <a:latin typeface="Calibri"/>
                <a:cs typeface="Calibri"/>
              </a:rPr>
              <a:t>pixel</a:t>
            </a:r>
            <a:r>
              <a:rPr sz="1540" spc="171" dirty="0">
                <a:solidFill>
                  <a:srgbClr val="202124"/>
                </a:solidFill>
                <a:latin typeface="Calibri"/>
                <a:cs typeface="Calibri"/>
              </a:rPr>
              <a:t> </a:t>
            </a:r>
            <a:r>
              <a:rPr sz="1540" spc="-11" dirty="0">
                <a:solidFill>
                  <a:srgbClr val="202124"/>
                </a:solidFill>
                <a:latin typeface="Calibri"/>
                <a:cs typeface="Calibri"/>
              </a:rPr>
              <a:t>level.</a:t>
            </a:r>
            <a:endParaRPr sz="1540" dirty="0">
              <a:latin typeface="Calibri"/>
              <a:cs typeface="Calibri"/>
            </a:endParaRPr>
          </a:p>
          <a:p>
            <a:pPr marL="13970">
              <a:spcBef>
                <a:spcPts val="1304"/>
              </a:spcBef>
            </a:pPr>
            <a:r>
              <a:rPr sz="1540" spc="61" dirty="0">
                <a:solidFill>
                  <a:srgbClr val="202124"/>
                </a:solidFill>
                <a:latin typeface="Calibri"/>
                <a:cs typeface="Calibri"/>
              </a:rPr>
              <a:t>For</a:t>
            </a:r>
            <a:r>
              <a:rPr sz="1540" spc="125" dirty="0">
                <a:solidFill>
                  <a:srgbClr val="202124"/>
                </a:solidFill>
                <a:latin typeface="Calibri"/>
                <a:cs typeface="Calibri"/>
              </a:rPr>
              <a:t> </a:t>
            </a:r>
            <a:r>
              <a:rPr sz="1540" dirty="0">
                <a:solidFill>
                  <a:srgbClr val="202124"/>
                </a:solidFill>
                <a:latin typeface="Calibri"/>
                <a:cs typeface="Calibri"/>
              </a:rPr>
              <a:t>224px²,</a:t>
            </a:r>
            <a:r>
              <a:rPr sz="1540" spc="132" dirty="0">
                <a:solidFill>
                  <a:srgbClr val="202124"/>
                </a:solidFill>
                <a:latin typeface="Calibri"/>
                <a:cs typeface="Calibri"/>
              </a:rPr>
              <a:t> </a:t>
            </a:r>
            <a:r>
              <a:rPr sz="1540" dirty="0">
                <a:solidFill>
                  <a:srgbClr val="202124"/>
                </a:solidFill>
                <a:latin typeface="Calibri"/>
                <a:cs typeface="Calibri"/>
              </a:rPr>
              <a:t>that's</a:t>
            </a:r>
            <a:r>
              <a:rPr sz="1540" spc="132" dirty="0">
                <a:solidFill>
                  <a:srgbClr val="202124"/>
                </a:solidFill>
                <a:latin typeface="Calibri"/>
                <a:cs typeface="Calibri"/>
              </a:rPr>
              <a:t> </a:t>
            </a:r>
            <a:r>
              <a:rPr sz="1540" spc="121" dirty="0">
                <a:solidFill>
                  <a:srgbClr val="202124"/>
                </a:solidFill>
                <a:latin typeface="Calibri"/>
                <a:cs typeface="Calibri"/>
              </a:rPr>
              <a:t>50k</a:t>
            </a:r>
            <a:r>
              <a:rPr sz="1540" spc="132" dirty="0">
                <a:solidFill>
                  <a:srgbClr val="202124"/>
                </a:solidFill>
                <a:latin typeface="Calibri"/>
                <a:cs typeface="Calibri"/>
              </a:rPr>
              <a:t> </a:t>
            </a:r>
            <a:r>
              <a:rPr sz="1540" spc="94" dirty="0">
                <a:solidFill>
                  <a:srgbClr val="202124"/>
                </a:solidFill>
                <a:latin typeface="Calibri"/>
                <a:cs typeface="Calibri"/>
              </a:rPr>
              <a:t>sequence</a:t>
            </a:r>
            <a:r>
              <a:rPr sz="1540" spc="132" dirty="0">
                <a:solidFill>
                  <a:srgbClr val="202124"/>
                </a:solidFill>
                <a:latin typeface="Calibri"/>
                <a:cs typeface="Calibri"/>
              </a:rPr>
              <a:t> </a:t>
            </a:r>
            <a:r>
              <a:rPr sz="1540" dirty="0">
                <a:solidFill>
                  <a:srgbClr val="202124"/>
                </a:solidFill>
                <a:latin typeface="Calibri"/>
                <a:cs typeface="Calibri"/>
              </a:rPr>
              <a:t>length,</a:t>
            </a:r>
            <a:r>
              <a:rPr sz="1540" spc="125" dirty="0">
                <a:solidFill>
                  <a:srgbClr val="202124"/>
                </a:solidFill>
                <a:latin typeface="Calibri"/>
                <a:cs typeface="Calibri"/>
              </a:rPr>
              <a:t> </a:t>
            </a:r>
            <a:r>
              <a:rPr sz="1540" spc="72" dirty="0">
                <a:solidFill>
                  <a:srgbClr val="202124"/>
                </a:solidFill>
                <a:latin typeface="Calibri"/>
                <a:cs typeface="Calibri"/>
              </a:rPr>
              <a:t>too</a:t>
            </a:r>
            <a:r>
              <a:rPr sz="1540" spc="132" dirty="0">
                <a:solidFill>
                  <a:srgbClr val="202124"/>
                </a:solidFill>
                <a:latin typeface="Calibri"/>
                <a:cs typeface="Calibri"/>
              </a:rPr>
              <a:t> </a:t>
            </a:r>
            <a:r>
              <a:rPr sz="1540" spc="-11" dirty="0">
                <a:solidFill>
                  <a:srgbClr val="202124"/>
                </a:solidFill>
                <a:latin typeface="Calibri"/>
                <a:cs typeface="Calibri"/>
              </a:rPr>
              <a:t>much!</a:t>
            </a:r>
            <a:endParaRPr sz="1540" dirty="0">
              <a:latin typeface="Calibri"/>
              <a:cs typeface="Calibri"/>
            </a:endParaRPr>
          </a:p>
          <a:p>
            <a:pPr marL="13970" marR="202565">
              <a:lnSpc>
                <a:spcPct val="114999"/>
              </a:lnSpc>
              <a:spcBef>
                <a:spcPts val="1177"/>
              </a:spcBef>
            </a:pPr>
            <a:r>
              <a:rPr sz="1540" dirty="0">
                <a:solidFill>
                  <a:srgbClr val="202124"/>
                </a:solidFill>
                <a:latin typeface="Calibri"/>
                <a:cs typeface="Calibri"/>
              </a:rPr>
              <a:t>Thus,</a:t>
            </a:r>
            <a:r>
              <a:rPr sz="1540" spc="143" dirty="0">
                <a:solidFill>
                  <a:srgbClr val="202124"/>
                </a:solidFill>
                <a:latin typeface="Calibri"/>
                <a:cs typeface="Calibri"/>
              </a:rPr>
              <a:t> </a:t>
            </a:r>
            <a:r>
              <a:rPr sz="1540" spc="88" dirty="0">
                <a:solidFill>
                  <a:srgbClr val="202124"/>
                </a:solidFill>
                <a:latin typeface="Calibri"/>
                <a:cs typeface="Calibri"/>
              </a:rPr>
              <a:t>most</a:t>
            </a:r>
            <a:r>
              <a:rPr sz="1540" spc="143" dirty="0">
                <a:solidFill>
                  <a:srgbClr val="202124"/>
                </a:solidFill>
                <a:latin typeface="Calibri"/>
                <a:cs typeface="Calibri"/>
              </a:rPr>
              <a:t> </a:t>
            </a:r>
            <a:r>
              <a:rPr sz="1540" spc="72" dirty="0">
                <a:solidFill>
                  <a:srgbClr val="202124"/>
                </a:solidFill>
                <a:latin typeface="Calibri"/>
                <a:cs typeface="Calibri"/>
              </a:rPr>
              <a:t>works</a:t>
            </a:r>
            <a:r>
              <a:rPr sz="1540" spc="143" dirty="0">
                <a:solidFill>
                  <a:srgbClr val="202124"/>
                </a:solidFill>
                <a:latin typeface="Calibri"/>
                <a:cs typeface="Calibri"/>
              </a:rPr>
              <a:t> </a:t>
            </a:r>
            <a:r>
              <a:rPr sz="1540" spc="55" dirty="0">
                <a:solidFill>
                  <a:srgbClr val="202124"/>
                </a:solidFill>
                <a:latin typeface="Calibri"/>
                <a:cs typeface="Calibri"/>
              </a:rPr>
              <a:t>restrict</a:t>
            </a:r>
            <a:r>
              <a:rPr sz="1540" spc="149" dirty="0">
                <a:solidFill>
                  <a:srgbClr val="202124"/>
                </a:solidFill>
                <a:latin typeface="Calibri"/>
                <a:cs typeface="Calibri"/>
              </a:rPr>
              <a:t> </a:t>
            </a:r>
            <a:r>
              <a:rPr sz="1540" dirty="0">
                <a:solidFill>
                  <a:srgbClr val="202124"/>
                </a:solidFill>
                <a:latin typeface="Calibri"/>
                <a:cs typeface="Calibri"/>
              </a:rPr>
              <a:t>attention</a:t>
            </a:r>
            <a:r>
              <a:rPr sz="1540" spc="143" dirty="0">
                <a:solidFill>
                  <a:srgbClr val="202124"/>
                </a:solidFill>
                <a:latin typeface="Calibri"/>
                <a:cs typeface="Calibri"/>
              </a:rPr>
              <a:t> </a:t>
            </a:r>
            <a:r>
              <a:rPr sz="1540" dirty="0">
                <a:solidFill>
                  <a:srgbClr val="202124"/>
                </a:solidFill>
                <a:latin typeface="Calibri"/>
                <a:cs typeface="Calibri"/>
              </a:rPr>
              <a:t>to</a:t>
            </a:r>
            <a:r>
              <a:rPr sz="1540" spc="143" dirty="0">
                <a:solidFill>
                  <a:srgbClr val="202124"/>
                </a:solidFill>
                <a:latin typeface="Calibri"/>
                <a:cs typeface="Calibri"/>
              </a:rPr>
              <a:t> </a:t>
            </a:r>
            <a:r>
              <a:rPr sz="1540" dirty="0">
                <a:solidFill>
                  <a:srgbClr val="202124"/>
                </a:solidFill>
                <a:latin typeface="Calibri"/>
                <a:cs typeface="Calibri"/>
              </a:rPr>
              <a:t>local</a:t>
            </a:r>
            <a:r>
              <a:rPr sz="1540" spc="149" dirty="0">
                <a:solidFill>
                  <a:srgbClr val="202124"/>
                </a:solidFill>
                <a:latin typeface="Calibri"/>
                <a:cs typeface="Calibri"/>
              </a:rPr>
              <a:t> </a:t>
            </a:r>
            <a:r>
              <a:rPr sz="1540" spc="-11" dirty="0">
                <a:solidFill>
                  <a:srgbClr val="202124"/>
                </a:solidFill>
                <a:latin typeface="Calibri"/>
                <a:cs typeface="Calibri"/>
              </a:rPr>
              <a:t>pixel </a:t>
            </a:r>
            <a:r>
              <a:rPr sz="1540" spc="72" dirty="0">
                <a:solidFill>
                  <a:srgbClr val="202124"/>
                </a:solidFill>
                <a:latin typeface="Calibri"/>
                <a:cs typeface="Calibri"/>
              </a:rPr>
              <a:t>neighborhoods,</a:t>
            </a:r>
            <a:r>
              <a:rPr sz="1540" spc="66" dirty="0">
                <a:solidFill>
                  <a:srgbClr val="202124"/>
                </a:solidFill>
                <a:latin typeface="Calibri"/>
                <a:cs typeface="Calibri"/>
              </a:rPr>
              <a:t> </a:t>
            </a:r>
            <a:r>
              <a:rPr sz="1540" spc="61" dirty="0">
                <a:solidFill>
                  <a:srgbClr val="202124"/>
                </a:solidFill>
                <a:latin typeface="Calibri"/>
                <a:cs typeface="Calibri"/>
              </a:rPr>
              <a:t>or</a:t>
            </a:r>
            <a:r>
              <a:rPr sz="1540" spc="72" dirty="0">
                <a:solidFill>
                  <a:srgbClr val="202124"/>
                </a:solidFill>
                <a:latin typeface="Calibri"/>
                <a:cs typeface="Calibri"/>
              </a:rPr>
              <a:t> </a:t>
            </a:r>
            <a:r>
              <a:rPr sz="1540" spc="88" dirty="0">
                <a:solidFill>
                  <a:srgbClr val="202124"/>
                </a:solidFill>
                <a:latin typeface="Calibri"/>
                <a:cs typeface="Calibri"/>
              </a:rPr>
              <a:t>as</a:t>
            </a:r>
            <a:r>
              <a:rPr sz="1540" spc="66" dirty="0">
                <a:solidFill>
                  <a:srgbClr val="202124"/>
                </a:solidFill>
                <a:latin typeface="Calibri"/>
                <a:cs typeface="Calibri"/>
              </a:rPr>
              <a:t> </a:t>
            </a:r>
            <a:r>
              <a:rPr sz="1540" spc="77" dirty="0">
                <a:solidFill>
                  <a:srgbClr val="202124"/>
                </a:solidFill>
                <a:latin typeface="Calibri"/>
                <a:cs typeface="Calibri"/>
              </a:rPr>
              <a:t>high-</a:t>
            </a:r>
            <a:r>
              <a:rPr sz="1540" dirty="0">
                <a:solidFill>
                  <a:srgbClr val="202124"/>
                </a:solidFill>
                <a:latin typeface="Calibri"/>
                <a:cs typeface="Calibri"/>
              </a:rPr>
              <a:t>level</a:t>
            </a:r>
            <a:r>
              <a:rPr sz="1540" spc="72" dirty="0">
                <a:solidFill>
                  <a:srgbClr val="202124"/>
                </a:solidFill>
                <a:latin typeface="Calibri"/>
                <a:cs typeface="Calibri"/>
              </a:rPr>
              <a:t> </a:t>
            </a:r>
            <a:r>
              <a:rPr sz="1540" spc="88" dirty="0">
                <a:solidFill>
                  <a:srgbClr val="202124"/>
                </a:solidFill>
                <a:latin typeface="Calibri"/>
                <a:cs typeface="Calibri"/>
              </a:rPr>
              <a:t>mechanism</a:t>
            </a:r>
            <a:r>
              <a:rPr sz="1540" spc="72" dirty="0">
                <a:solidFill>
                  <a:srgbClr val="202124"/>
                </a:solidFill>
                <a:latin typeface="Calibri"/>
                <a:cs typeface="Calibri"/>
              </a:rPr>
              <a:t> </a:t>
            </a:r>
            <a:r>
              <a:rPr sz="1540" spc="38" dirty="0">
                <a:solidFill>
                  <a:srgbClr val="202124"/>
                </a:solidFill>
                <a:latin typeface="Calibri"/>
                <a:cs typeface="Calibri"/>
              </a:rPr>
              <a:t>on </a:t>
            </a:r>
            <a:r>
              <a:rPr sz="1540" spc="66" dirty="0">
                <a:solidFill>
                  <a:srgbClr val="202124"/>
                </a:solidFill>
                <a:latin typeface="Calibri"/>
                <a:cs typeface="Calibri"/>
              </a:rPr>
              <a:t>top</a:t>
            </a:r>
            <a:r>
              <a:rPr sz="1540" spc="17" dirty="0">
                <a:solidFill>
                  <a:srgbClr val="202124"/>
                </a:solidFill>
                <a:latin typeface="Calibri"/>
                <a:cs typeface="Calibri"/>
              </a:rPr>
              <a:t> </a:t>
            </a:r>
            <a:r>
              <a:rPr sz="1540" spc="94" dirty="0">
                <a:solidFill>
                  <a:srgbClr val="202124"/>
                </a:solidFill>
                <a:latin typeface="Calibri"/>
                <a:cs typeface="Calibri"/>
              </a:rPr>
              <a:t>of</a:t>
            </a:r>
            <a:r>
              <a:rPr sz="1540" spc="17" dirty="0">
                <a:solidFill>
                  <a:srgbClr val="202124"/>
                </a:solidFill>
                <a:latin typeface="Calibri"/>
                <a:cs typeface="Calibri"/>
              </a:rPr>
              <a:t> </a:t>
            </a:r>
            <a:r>
              <a:rPr sz="1540" spc="50" dirty="0">
                <a:solidFill>
                  <a:srgbClr val="202124"/>
                </a:solidFill>
                <a:latin typeface="Calibri"/>
                <a:cs typeface="Calibri"/>
              </a:rPr>
              <a:t>detections.</a:t>
            </a:r>
            <a:endParaRPr sz="1540" dirty="0">
              <a:latin typeface="Calibri"/>
              <a:cs typeface="Calibri"/>
            </a:endParaRPr>
          </a:p>
        </p:txBody>
      </p:sp>
      <p:sp>
        <p:nvSpPr>
          <p:cNvPr id="9" name="object 9"/>
          <p:cNvSpPr txBox="1"/>
          <p:nvPr/>
        </p:nvSpPr>
        <p:spPr>
          <a:xfrm>
            <a:off x="80328" y="5034115"/>
            <a:ext cx="4092512" cy="1360694"/>
          </a:xfrm>
          <a:prstGeom prst="rect">
            <a:avLst/>
          </a:prstGeom>
        </p:spPr>
        <p:txBody>
          <a:bodyPr vert="horz" wrap="square" lIns="0" tIns="13970" rIns="0" bIns="0" rtlCol="0">
            <a:spAutoFit/>
          </a:bodyPr>
          <a:lstStyle/>
          <a:p>
            <a:pPr marL="13970" marR="5588">
              <a:lnSpc>
                <a:spcPct val="114999"/>
              </a:lnSpc>
              <a:spcBef>
                <a:spcPts val="110"/>
              </a:spcBef>
            </a:pPr>
            <a:r>
              <a:rPr sz="1540" spc="66" dirty="0">
                <a:solidFill>
                  <a:srgbClr val="202124"/>
                </a:solidFill>
                <a:latin typeface="Calibri"/>
                <a:cs typeface="Calibri"/>
              </a:rPr>
              <a:t>The</a:t>
            </a:r>
            <a:r>
              <a:rPr sz="1540" spc="22" dirty="0">
                <a:solidFill>
                  <a:srgbClr val="202124"/>
                </a:solidFill>
                <a:latin typeface="Calibri"/>
                <a:cs typeface="Calibri"/>
              </a:rPr>
              <a:t> </a:t>
            </a:r>
            <a:r>
              <a:rPr sz="1540" b="1" spc="121" dirty="0">
                <a:solidFill>
                  <a:srgbClr val="202124"/>
                </a:solidFill>
                <a:latin typeface="Calibri"/>
                <a:cs typeface="Calibri"/>
              </a:rPr>
              <a:t>key</a:t>
            </a:r>
            <a:r>
              <a:rPr sz="1540" b="1" spc="33" dirty="0">
                <a:solidFill>
                  <a:srgbClr val="202124"/>
                </a:solidFill>
                <a:latin typeface="Calibri"/>
                <a:cs typeface="Calibri"/>
              </a:rPr>
              <a:t> </a:t>
            </a:r>
            <a:r>
              <a:rPr sz="1540" b="1" spc="105" dirty="0">
                <a:solidFill>
                  <a:srgbClr val="202124"/>
                </a:solidFill>
                <a:latin typeface="Calibri"/>
                <a:cs typeface="Calibri"/>
              </a:rPr>
              <a:t>breakthrough</a:t>
            </a:r>
            <a:r>
              <a:rPr sz="1540" b="1" spc="6" dirty="0">
                <a:solidFill>
                  <a:srgbClr val="202124"/>
                </a:solidFill>
                <a:latin typeface="Calibri"/>
                <a:cs typeface="Calibri"/>
              </a:rPr>
              <a:t> </a:t>
            </a:r>
            <a:r>
              <a:rPr sz="1540" dirty="0">
                <a:solidFill>
                  <a:srgbClr val="202124"/>
                </a:solidFill>
                <a:latin typeface="Calibri"/>
                <a:cs typeface="Calibri"/>
              </a:rPr>
              <a:t>in</a:t>
            </a:r>
            <a:r>
              <a:rPr sz="1540" spc="28" dirty="0">
                <a:solidFill>
                  <a:srgbClr val="202124"/>
                </a:solidFill>
                <a:latin typeface="Calibri"/>
                <a:cs typeface="Calibri"/>
              </a:rPr>
              <a:t> </a:t>
            </a:r>
            <a:r>
              <a:rPr sz="1540" spc="72" dirty="0">
                <a:solidFill>
                  <a:srgbClr val="202124"/>
                </a:solidFill>
                <a:latin typeface="Calibri"/>
                <a:cs typeface="Calibri"/>
              </a:rPr>
              <a:t>using</a:t>
            </a:r>
            <a:r>
              <a:rPr sz="1540" spc="22" dirty="0">
                <a:solidFill>
                  <a:srgbClr val="202124"/>
                </a:solidFill>
                <a:latin typeface="Calibri"/>
                <a:cs typeface="Calibri"/>
              </a:rPr>
              <a:t> </a:t>
            </a:r>
            <a:r>
              <a:rPr sz="1540" spc="61" dirty="0">
                <a:solidFill>
                  <a:srgbClr val="202124"/>
                </a:solidFill>
                <a:latin typeface="Calibri"/>
                <a:cs typeface="Calibri"/>
              </a:rPr>
              <a:t>the</a:t>
            </a:r>
            <a:r>
              <a:rPr sz="1540" spc="-6" dirty="0">
                <a:solidFill>
                  <a:srgbClr val="202124"/>
                </a:solidFill>
                <a:latin typeface="Calibri"/>
                <a:cs typeface="Calibri"/>
              </a:rPr>
              <a:t> </a:t>
            </a:r>
            <a:r>
              <a:rPr sz="1540" spc="-22" dirty="0">
                <a:solidFill>
                  <a:srgbClr val="202124"/>
                </a:solidFill>
                <a:latin typeface="Calibri"/>
                <a:cs typeface="Calibri"/>
              </a:rPr>
              <a:t>full </a:t>
            </a:r>
            <a:r>
              <a:rPr sz="1540" spc="55" dirty="0">
                <a:solidFill>
                  <a:srgbClr val="202124"/>
                </a:solidFill>
                <a:latin typeface="Calibri"/>
                <a:cs typeface="Calibri"/>
              </a:rPr>
              <a:t>Transformer</a:t>
            </a:r>
            <a:r>
              <a:rPr sz="1540" spc="28" dirty="0">
                <a:solidFill>
                  <a:srgbClr val="202124"/>
                </a:solidFill>
                <a:latin typeface="Calibri"/>
                <a:cs typeface="Calibri"/>
              </a:rPr>
              <a:t> </a:t>
            </a:r>
            <a:r>
              <a:rPr sz="1540" spc="55" dirty="0">
                <a:solidFill>
                  <a:srgbClr val="202124"/>
                </a:solidFill>
                <a:latin typeface="Calibri"/>
                <a:cs typeface="Calibri"/>
              </a:rPr>
              <a:t>architecture,</a:t>
            </a:r>
            <a:r>
              <a:rPr sz="1540" spc="28" dirty="0">
                <a:solidFill>
                  <a:srgbClr val="202124"/>
                </a:solidFill>
                <a:latin typeface="Calibri"/>
                <a:cs typeface="Calibri"/>
              </a:rPr>
              <a:t> </a:t>
            </a:r>
            <a:r>
              <a:rPr sz="1540" spc="50" dirty="0">
                <a:solidFill>
                  <a:srgbClr val="202124"/>
                </a:solidFill>
                <a:latin typeface="Calibri"/>
                <a:cs typeface="Calibri"/>
              </a:rPr>
              <a:t>standalone,</a:t>
            </a:r>
            <a:r>
              <a:rPr sz="1540" spc="33" dirty="0">
                <a:solidFill>
                  <a:srgbClr val="202124"/>
                </a:solidFill>
                <a:latin typeface="Calibri"/>
                <a:cs typeface="Calibri"/>
              </a:rPr>
              <a:t> </a:t>
            </a:r>
            <a:r>
              <a:rPr sz="1540" spc="83" dirty="0">
                <a:solidFill>
                  <a:srgbClr val="202124"/>
                </a:solidFill>
                <a:latin typeface="Calibri"/>
                <a:cs typeface="Calibri"/>
              </a:rPr>
              <a:t>was</a:t>
            </a:r>
            <a:r>
              <a:rPr sz="1540" spc="28" dirty="0">
                <a:solidFill>
                  <a:srgbClr val="202124"/>
                </a:solidFill>
                <a:latin typeface="Calibri"/>
                <a:cs typeface="Calibri"/>
              </a:rPr>
              <a:t> </a:t>
            </a:r>
            <a:r>
              <a:rPr sz="1540" spc="-28" dirty="0">
                <a:solidFill>
                  <a:srgbClr val="202124"/>
                </a:solidFill>
                <a:latin typeface="Calibri"/>
                <a:cs typeface="Calibri"/>
              </a:rPr>
              <a:t>to </a:t>
            </a:r>
            <a:r>
              <a:rPr sz="1540" b="1" spc="66" dirty="0">
                <a:solidFill>
                  <a:srgbClr val="202124"/>
                </a:solidFill>
                <a:latin typeface="Calibri"/>
                <a:cs typeface="Calibri"/>
              </a:rPr>
              <a:t>"tokenize"</a:t>
            </a:r>
            <a:r>
              <a:rPr sz="1540" b="1" spc="11" dirty="0">
                <a:solidFill>
                  <a:srgbClr val="202124"/>
                </a:solidFill>
                <a:latin typeface="Calibri"/>
                <a:cs typeface="Calibri"/>
              </a:rPr>
              <a:t> </a:t>
            </a:r>
            <a:r>
              <a:rPr sz="1540" b="1" spc="110" dirty="0">
                <a:solidFill>
                  <a:srgbClr val="202124"/>
                </a:solidFill>
                <a:latin typeface="Calibri"/>
                <a:cs typeface="Calibri"/>
              </a:rPr>
              <a:t>the</a:t>
            </a:r>
            <a:r>
              <a:rPr sz="1540" b="1" spc="17" dirty="0">
                <a:solidFill>
                  <a:srgbClr val="202124"/>
                </a:solidFill>
                <a:latin typeface="Calibri"/>
                <a:cs typeface="Calibri"/>
              </a:rPr>
              <a:t> </a:t>
            </a:r>
            <a:r>
              <a:rPr sz="1540" b="1" spc="121" dirty="0">
                <a:solidFill>
                  <a:srgbClr val="202124"/>
                </a:solidFill>
                <a:latin typeface="Calibri"/>
                <a:cs typeface="Calibri"/>
              </a:rPr>
              <a:t>image</a:t>
            </a:r>
            <a:r>
              <a:rPr sz="1540" b="1" dirty="0">
                <a:solidFill>
                  <a:srgbClr val="202124"/>
                </a:solidFill>
                <a:latin typeface="Calibri"/>
                <a:cs typeface="Calibri"/>
              </a:rPr>
              <a:t> </a:t>
            </a:r>
            <a:r>
              <a:rPr sz="1540" spc="88" dirty="0">
                <a:solidFill>
                  <a:srgbClr val="202124"/>
                </a:solidFill>
                <a:latin typeface="Calibri"/>
                <a:cs typeface="Calibri"/>
              </a:rPr>
              <a:t>by</a:t>
            </a:r>
            <a:r>
              <a:rPr sz="1540" spc="11" dirty="0">
                <a:solidFill>
                  <a:srgbClr val="202124"/>
                </a:solidFill>
                <a:latin typeface="Calibri"/>
                <a:cs typeface="Calibri"/>
              </a:rPr>
              <a:t> </a:t>
            </a:r>
            <a:r>
              <a:rPr sz="1540" b="1" spc="105" dirty="0">
                <a:solidFill>
                  <a:srgbClr val="202124"/>
                </a:solidFill>
                <a:latin typeface="Calibri"/>
                <a:cs typeface="Calibri"/>
              </a:rPr>
              <a:t>cutting</a:t>
            </a:r>
            <a:r>
              <a:rPr sz="1540" b="1" spc="17" dirty="0">
                <a:solidFill>
                  <a:srgbClr val="202124"/>
                </a:solidFill>
                <a:latin typeface="Calibri"/>
                <a:cs typeface="Calibri"/>
              </a:rPr>
              <a:t> </a:t>
            </a:r>
            <a:r>
              <a:rPr sz="1540" b="1" spc="66" dirty="0">
                <a:solidFill>
                  <a:srgbClr val="202124"/>
                </a:solidFill>
                <a:latin typeface="Calibri"/>
                <a:cs typeface="Calibri"/>
              </a:rPr>
              <a:t>it</a:t>
            </a:r>
            <a:r>
              <a:rPr sz="1540" b="1" spc="17" dirty="0">
                <a:solidFill>
                  <a:srgbClr val="202124"/>
                </a:solidFill>
                <a:latin typeface="Calibri"/>
                <a:cs typeface="Calibri"/>
              </a:rPr>
              <a:t> </a:t>
            </a:r>
            <a:r>
              <a:rPr sz="1540" b="1" spc="50" dirty="0">
                <a:solidFill>
                  <a:srgbClr val="202124"/>
                </a:solidFill>
                <a:latin typeface="Calibri"/>
                <a:cs typeface="Calibri"/>
              </a:rPr>
              <a:t>into </a:t>
            </a:r>
            <a:r>
              <a:rPr sz="1540" b="1" spc="132" dirty="0">
                <a:solidFill>
                  <a:srgbClr val="202124"/>
                </a:solidFill>
                <a:latin typeface="Calibri"/>
                <a:cs typeface="Calibri"/>
              </a:rPr>
              <a:t>patches</a:t>
            </a:r>
            <a:r>
              <a:rPr sz="1540" b="1" dirty="0">
                <a:solidFill>
                  <a:srgbClr val="202124"/>
                </a:solidFill>
                <a:latin typeface="Calibri"/>
                <a:cs typeface="Calibri"/>
              </a:rPr>
              <a:t> </a:t>
            </a:r>
            <a:r>
              <a:rPr sz="1540" spc="94" dirty="0">
                <a:solidFill>
                  <a:srgbClr val="202124"/>
                </a:solidFill>
                <a:latin typeface="Calibri"/>
                <a:cs typeface="Calibri"/>
              </a:rPr>
              <a:t>of</a:t>
            </a:r>
            <a:r>
              <a:rPr sz="1540" spc="11" dirty="0">
                <a:solidFill>
                  <a:srgbClr val="202124"/>
                </a:solidFill>
                <a:latin typeface="Calibri"/>
                <a:cs typeface="Calibri"/>
              </a:rPr>
              <a:t> </a:t>
            </a:r>
            <a:r>
              <a:rPr sz="1540" dirty="0">
                <a:solidFill>
                  <a:srgbClr val="202124"/>
                </a:solidFill>
                <a:latin typeface="Calibri"/>
                <a:cs typeface="Calibri"/>
              </a:rPr>
              <a:t>16px²,</a:t>
            </a:r>
            <a:r>
              <a:rPr sz="1540" spc="11" dirty="0">
                <a:solidFill>
                  <a:srgbClr val="202124"/>
                </a:solidFill>
                <a:latin typeface="Calibri"/>
                <a:cs typeface="Calibri"/>
              </a:rPr>
              <a:t> </a:t>
            </a:r>
            <a:r>
              <a:rPr sz="1540" spc="77" dirty="0">
                <a:solidFill>
                  <a:srgbClr val="202124"/>
                </a:solidFill>
                <a:latin typeface="Calibri"/>
                <a:cs typeface="Calibri"/>
              </a:rPr>
              <a:t>and</a:t>
            </a:r>
            <a:r>
              <a:rPr sz="1540" spc="6" dirty="0">
                <a:solidFill>
                  <a:srgbClr val="202124"/>
                </a:solidFill>
                <a:latin typeface="Calibri"/>
                <a:cs typeface="Calibri"/>
              </a:rPr>
              <a:t> </a:t>
            </a:r>
            <a:r>
              <a:rPr sz="1540" spc="50" dirty="0">
                <a:solidFill>
                  <a:srgbClr val="202124"/>
                </a:solidFill>
                <a:latin typeface="Calibri"/>
                <a:cs typeface="Calibri"/>
              </a:rPr>
              <a:t>treating</a:t>
            </a:r>
            <a:r>
              <a:rPr sz="1540" spc="11" dirty="0">
                <a:solidFill>
                  <a:srgbClr val="202124"/>
                </a:solidFill>
                <a:latin typeface="Calibri"/>
                <a:cs typeface="Calibri"/>
              </a:rPr>
              <a:t> </a:t>
            </a:r>
            <a:r>
              <a:rPr sz="1540" spc="99" dirty="0">
                <a:solidFill>
                  <a:srgbClr val="202124"/>
                </a:solidFill>
                <a:latin typeface="Calibri"/>
                <a:cs typeface="Calibri"/>
              </a:rPr>
              <a:t>each</a:t>
            </a:r>
            <a:r>
              <a:rPr sz="1540" spc="11" dirty="0">
                <a:solidFill>
                  <a:srgbClr val="202124"/>
                </a:solidFill>
                <a:latin typeface="Calibri"/>
                <a:cs typeface="Calibri"/>
              </a:rPr>
              <a:t> </a:t>
            </a:r>
            <a:r>
              <a:rPr sz="1540" spc="83" dirty="0">
                <a:solidFill>
                  <a:srgbClr val="202124"/>
                </a:solidFill>
                <a:latin typeface="Calibri"/>
                <a:cs typeface="Calibri"/>
              </a:rPr>
              <a:t>patch</a:t>
            </a:r>
            <a:r>
              <a:rPr sz="1540" spc="6" dirty="0">
                <a:solidFill>
                  <a:srgbClr val="202124"/>
                </a:solidFill>
                <a:latin typeface="Calibri"/>
                <a:cs typeface="Calibri"/>
              </a:rPr>
              <a:t> </a:t>
            </a:r>
            <a:r>
              <a:rPr sz="1540" spc="88" dirty="0">
                <a:solidFill>
                  <a:srgbClr val="202124"/>
                </a:solidFill>
                <a:latin typeface="Calibri"/>
                <a:cs typeface="Calibri"/>
              </a:rPr>
              <a:t>as</a:t>
            </a:r>
            <a:r>
              <a:rPr sz="1540" spc="11" dirty="0">
                <a:solidFill>
                  <a:srgbClr val="202124"/>
                </a:solidFill>
                <a:latin typeface="Calibri"/>
                <a:cs typeface="Calibri"/>
              </a:rPr>
              <a:t> </a:t>
            </a:r>
            <a:r>
              <a:rPr sz="1540" spc="17" dirty="0">
                <a:solidFill>
                  <a:srgbClr val="202124"/>
                </a:solidFill>
                <a:latin typeface="Calibri"/>
                <a:cs typeface="Calibri"/>
              </a:rPr>
              <a:t>a </a:t>
            </a:r>
            <a:r>
              <a:rPr sz="1540" dirty="0">
                <a:solidFill>
                  <a:srgbClr val="202124"/>
                </a:solidFill>
                <a:latin typeface="Calibri"/>
                <a:cs typeface="Calibri"/>
              </a:rPr>
              <a:t>token,</a:t>
            </a:r>
            <a:r>
              <a:rPr sz="1540" spc="116" dirty="0">
                <a:solidFill>
                  <a:srgbClr val="202124"/>
                </a:solidFill>
                <a:latin typeface="Calibri"/>
                <a:cs typeface="Calibri"/>
              </a:rPr>
              <a:t> </a:t>
            </a:r>
            <a:r>
              <a:rPr sz="1540" spc="61" dirty="0">
                <a:solidFill>
                  <a:srgbClr val="202124"/>
                </a:solidFill>
                <a:latin typeface="Calibri"/>
                <a:cs typeface="Calibri"/>
              </a:rPr>
              <a:t>e.g.</a:t>
            </a:r>
            <a:r>
              <a:rPr sz="1540" spc="116" dirty="0">
                <a:solidFill>
                  <a:srgbClr val="202124"/>
                </a:solidFill>
                <a:latin typeface="Calibri"/>
                <a:cs typeface="Calibri"/>
              </a:rPr>
              <a:t> </a:t>
            </a:r>
            <a:r>
              <a:rPr sz="1540" spc="94" dirty="0">
                <a:solidFill>
                  <a:srgbClr val="202124"/>
                </a:solidFill>
                <a:latin typeface="Calibri"/>
                <a:cs typeface="Calibri"/>
              </a:rPr>
              <a:t>embedding</a:t>
            </a:r>
            <a:r>
              <a:rPr sz="1540" spc="116" dirty="0">
                <a:solidFill>
                  <a:srgbClr val="202124"/>
                </a:solidFill>
                <a:latin typeface="Calibri"/>
                <a:cs typeface="Calibri"/>
              </a:rPr>
              <a:t> </a:t>
            </a:r>
            <a:r>
              <a:rPr sz="1540" dirty="0">
                <a:solidFill>
                  <a:srgbClr val="202124"/>
                </a:solidFill>
                <a:latin typeface="Calibri"/>
                <a:cs typeface="Calibri"/>
              </a:rPr>
              <a:t>it</a:t>
            </a:r>
            <a:r>
              <a:rPr sz="1540" spc="116" dirty="0">
                <a:solidFill>
                  <a:srgbClr val="202124"/>
                </a:solidFill>
                <a:latin typeface="Calibri"/>
                <a:cs typeface="Calibri"/>
              </a:rPr>
              <a:t> </a:t>
            </a:r>
            <a:r>
              <a:rPr sz="1540" dirty="0">
                <a:solidFill>
                  <a:srgbClr val="202124"/>
                </a:solidFill>
                <a:latin typeface="Calibri"/>
                <a:cs typeface="Calibri"/>
              </a:rPr>
              <a:t>into</a:t>
            </a:r>
            <a:r>
              <a:rPr sz="1540" spc="116" dirty="0">
                <a:solidFill>
                  <a:srgbClr val="202124"/>
                </a:solidFill>
                <a:latin typeface="Calibri"/>
                <a:cs typeface="Calibri"/>
              </a:rPr>
              <a:t> </a:t>
            </a:r>
            <a:r>
              <a:rPr sz="1540" dirty="0">
                <a:solidFill>
                  <a:srgbClr val="202124"/>
                </a:solidFill>
                <a:latin typeface="Calibri"/>
                <a:cs typeface="Calibri"/>
              </a:rPr>
              <a:t>input</a:t>
            </a:r>
            <a:r>
              <a:rPr sz="1540" spc="116" dirty="0">
                <a:solidFill>
                  <a:srgbClr val="202124"/>
                </a:solidFill>
                <a:latin typeface="Calibri"/>
                <a:cs typeface="Calibri"/>
              </a:rPr>
              <a:t> </a:t>
            </a:r>
            <a:r>
              <a:rPr sz="1540" spc="77" dirty="0">
                <a:solidFill>
                  <a:srgbClr val="202124"/>
                </a:solidFill>
                <a:latin typeface="Calibri"/>
                <a:cs typeface="Calibri"/>
              </a:rPr>
              <a:t>space.</a:t>
            </a:r>
            <a:endParaRPr sz="1540">
              <a:latin typeface="Calibri"/>
              <a:cs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28800" y="457200"/>
            <a:ext cx="7879080" cy="383438"/>
          </a:xfrm>
          <a:prstGeom prst="rect">
            <a:avLst/>
          </a:prstGeom>
        </p:spPr>
        <p:txBody>
          <a:bodyPr vert="horz" wrap="square" lIns="0" tIns="13970" rIns="0" bIns="0" rtlCol="0">
            <a:spAutoFit/>
          </a:bodyPr>
          <a:lstStyle/>
          <a:p>
            <a:pPr marL="13970">
              <a:spcBef>
                <a:spcPts val="110"/>
              </a:spcBef>
            </a:pPr>
            <a:r>
              <a:rPr sz="2400" b="1" spc="121" dirty="0"/>
              <a:t>Side-</a:t>
            </a:r>
            <a:r>
              <a:rPr sz="2400" b="1" spc="83" dirty="0"/>
              <a:t>note:</a:t>
            </a:r>
            <a:r>
              <a:rPr sz="2400" b="1" spc="44" dirty="0"/>
              <a:t> </a:t>
            </a:r>
            <a:r>
              <a:rPr sz="2400" b="1" spc="99" dirty="0"/>
              <a:t>MLP-</a:t>
            </a:r>
            <a:r>
              <a:rPr sz="2400" b="1" spc="77" dirty="0"/>
              <a:t>Mixer</a:t>
            </a:r>
            <a:endParaRPr sz="2400" b="1" dirty="0"/>
          </a:p>
        </p:txBody>
      </p:sp>
      <p:sp>
        <p:nvSpPr>
          <p:cNvPr id="3" name="object 3"/>
          <p:cNvSpPr txBox="1"/>
          <p:nvPr/>
        </p:nvSpPr>
        <p:spPr>
          <a:xfrm>
            <a:off x="228600" y="1447800"/>
            <a:ext cx="8448358" cy="1487074"/>
          </a:xfrm>
          <a:prstGeom prst="rect">
            <a:avLst/>
          </a:prstGeom>
        </p:spPr>
        <p:txBody>
          <a:bodyPr vert="horz" wrap="square" lIns="0" tIns="13970" rIns="0" bIns="0" rtlCol="0">
            <a:spAutoFit/>
          </a:bodyPr>
          <a:lstStyle/>
          <a:p>
            <a:pPr marL="13970">
              <a:spcBef>
                <a:spcPts val="110"/>
              </a:spcBef>
            </a:pPr>
            <a:r>
              <a:rPr sz="1100" b="1" spc="83" dirty="0">
                <a:latin typeface="Calibri"/>
                <a:cs typeface="Calibri"/>
              </a:rPr>
              <a:t>2020</a:t>
            </a:r>
            <a:r>
              <a:rPr sz="1100" spc="83" dirty="0">
                <a:latin typeface="Calibri"/>
                <a:cs typeface="Calibri"/>
              </a:rPr>
              <a:t>,</a:t>
            </a:r>
            <a:r>
              <a:rPr sz="1100" spc="38" dirty="0">
                <a:latin typeface="Calibri"/>
                <a:cs typeface="Calibri"/>
              </a:rPr>
              <a:t> </a:t>
            </a:r>
            <a:r>
              <a:rPr sz="1100" spc="11" dirty="0">
                <a:latin typeface="Calibri"/>
                <a:cs typeface="Calibri"/>
              </a:rPr>
              <a:t>I</a:t>
            </a:r>
            <a:r>
              <a:rPr sz="1100" spc="-11" dirty="0">
                <a:latin typeface="Calibri"/>
                <a:cs typeface="Calibri"/>
              </a:rPr>
              <a:t> </a:t>
            </a:r>
            <a:r>
              <a:rPr sz="1100" spc="22" dirty="0">
                <a:latin typeface="Calibri"/>
                <a:cs typeface="Calibri"/>
              </a:rPr>
              <a:t>Tolstikhin,</a:t>
            </a:r>
            <a:r>
              <a:rPr sz="1100" spc="44" dirty="0">
                <a:latin typeface="Calibri"/>
                <a:cs typeface="Calibri"/>
              </a:rPr>
              <a:t> </a:t>
            </a:r>
            <a:r>
              <a:rPr sz="1100" spc="55" dirty="0">
                <a:latin typeface="Calibri"/>
                <a:cs typeface="Calibri"/>
              </a:rPr>
              <a:t>N</a:t>
            </a:r>
            <a:r>
              <a:rPr sz="1100" spc="38" dirty="0">
                <a:latin typeface="Calibri"/>
                <a:cs typeface="Calibri"/>
              </a:rPr>
              <a:t> </a:t>
            </a:r>
            <a:r>
              <a:rPr sz="1100" spc="22" dirty="0">
                <a:latin typeface="Calibri"/>
                <a:cs typeface="Calibri"/>
              </a:rPr>
              <a:t>Houlsby,</a:t>
            </a:r>
            <a:r>
              <a:rPr sz="1100" spc="6" dirty="0">
                <a:latin typeface="Calibri"/>
                <a:cs typeface="Calibri"/>
              </a:rPr>
              <a:t> </a:t>
            </a:r>
            <a:r>
              <a:rPr sz="1100" spc="99" dirty="0">
                <a:latin typeface="Calibri"/>
                <a:cs typeface="Calibri"/>
              </a:rPr>
              <a:t>A</a:t>
            </a:r>
            <a:r>
              <a:rPr sz="1100" spc="44" dirty="0">
                <a:latin typeface="Calibri"/>
                <a:cs typeface="Calibri"/>
              </a:rPr>
              <a:t> </a:t>
            </a:r>
            <a:r>
              <a:rPr sz="1100" spc="22" dirty="0">
                <a:latin typeface="Calibri"/>
                <a:cs typeface="Calibri"/>
              </a:rPr>
              <a:t>Kolesnikov,</a:t>
            </a:r>
            <a:r>
              <a:rPr sz="1100" spc="38" dirty="0">
                <a:latin typeface="Calibri"/>
                <a:cs typeface="Calibri"/>
              </a:rPr>
              <a:t> </a:t>
            </a:r>
            <a:r>
              <a:rPr sz="1100" spc="88" dirty="0">
                <a:latin typeface="Calibri"/>
                <a:cs typeface="Calibri"/>
              </a:rPr>
              <a:t>L</a:t>
            </a:r>
            <a:r>
              <a:rPr sz="1100" spc="44" dirty="0">
                <a:latin typeface="Calibri"/>
                <a:cs typeface="Calibri"/>
              </a:rPr>
              <a:t> </a:t>
            </a:r>
            <a:r>
              <a:rPr sz="1100" spc="22" dirty="0">
                <a:latin typeface="Calibri"/>
                <a:cs typeface="Calibri"/>
              </a:rPr>
              <a:t>Beyer,</a:t>
            </a:r>
            <a:r>
              <a:rPr sz="1100" spc="17" dirty="0">
                <a:latin typeface="Calibri"/>
                <a:cs typeface="Calibri"/>
              </a:rPr>
              <a:t> </a:t>
            </a:r>
            <a:r>
              <a:rPr sz="1100" spc="116" dirty="0">
                <a:latin typeface="Calibri"/>
                <a:cs typeface="Calibri"/>
              </a:rPr>
              <a:t>X</a:t>
            </a:r>
            <a:r>
              <a:rPr sz="1100" spc="38" dirty="0">
                <a:latin typeface="Calibri"/>
                <a:cs typeface="Calibri"/>
              </a:rPr>
              <a:t> </a:t>
            </a:r>
            <a:r>
              <a:rPr sz="1100" spc="22" dirty="0">
                <a:latin typeface="Calibri"/>
                <a:cs typeface="Calibri"/>
              </a:rPr>
              <a:t>Zhai,</a:t>
            </a:r>
            <a:r>
              <a:rPr sz="1100" spc="-11" dirty="0">
                <a:latin typeface="Calibri"/>
                <a:cs typeface="Calibri"/>
              </a:rPr>
              <a:t> </a:t>
            </a:r>
            <a:r>
              <a:rPr sz="1100" spc="22" dirty="0">
                <a:latin typeface="Calibri"/>
                <a:cs typeface="Calibri"/>
              </a:rPr>
              <a:t>T</a:t>
            </a:r>
            <a:r>
              <a:rPr sz="1100" spc="17" dirty="0">
                <a:latin typeface="Calibri"/>
                <a:cs typeface="Calibri"/>
              </a:rPr>
              <a:t> </a:t>
            </a:r>
            <a:r>
              <a:rPr sz="1100" spc="11" dirty="0">
                <a:latin typeface="Calibri"/>
                <a:cs typeface="Calibri"/>
              </a:rPr>
              <a:t>Unterthiner,</a:t>
            </a:r>
            <a:r>
              <a:rPr sz="1100" spc="-33" dirty="0">
                <a:latin typeface="Calibri"/>
                <a:cs typeface="Calibri"/>
              </a:rPr>
              <a:t> </a:t>
            </a:r>
            <a:r>
              <a:rPr sz="1100" spc="220" dirty="0">
                <a:latin typeface="Calibri"/>
                <a:cs typeface="Calibri"/>
              </a:rPr>
              <a:t>J</a:t>
            </a:r>
            <a:r>
              <a:rPr sz="1100" spc="-6" dirty="0">
                <a:latin typeface="Calibri"/>
                <a:cs typeface="Calibri"/>
              </a:rPr>
              <a:t> </a:t>
            </a:r>
            <a:r>
              <a:rPr sz="1100" spc="22" dirty="0">
                <a:latin typeface="Calibri"/>
                <a:cs typeface="Calibri"/>
              </a:rPr>
              <a:t>Yung,</a:t>
            </a:r>
            <a:r>
              <a:rPr sz="1100" dirty="0">
                <a:latin typeface="Calibri"/>
                <a:cs typeface="Calibri"/>
              </a:rPr>
              <a:t> </a:t>
            </a:r>
            <a:r>
              <a:rPr sz="1100" spc="99" dirty="0">
                <a:latin typeface="Calibri"/>
                <a:cs typeface="Calibri"/>
              </a:rPr>
              <a:t>A</a:t>
            </a:r>
            <a:r>
              <a:rPr sz="1100" spc="6" dirty="0">
                <a:latin typeface="Calibri"/>
                <a:cs typeface="Calibri"/>
              </a:rPr>
              <a:t> </a:t>
            </a:r>
            <a:r>
              <a:rPr sz="1100" spc="22" dirty="0">
                <a:latin typeface="Calibri"/>
                <a:cs typeface="Calibri"/>
              </a:rPr>
              <a:t>Steiner,</a:t>
            </a:r>
            <a:r>
              <a:rPr sz="1100" spc="38" dirty="0">
                <a:latin typeface="Calibri"/>
                <a:cs typeface="Calibri"/>
              </a:rPr>
              <a:t> </a:t>
            </a:r>
            <a:r>
              <a:rPr sz="1100" spc="94" dirty="0">
                <a:latin typeface="Calibri"/>
                <a:cs typeface="Calibri"/>
              </a:rPr>
              <a:t>D</a:t>
            </a:r>
            <a:r>
              <a:rPr sz="1100" spc="44" dirty="0">
                <a:latin typeface="Calibri"/>
                <a:cs typeface="Calibri"/>
              </a:rPr>
              <a:t> </a:t>
            </a:r>
            <a:r>
              <a:rPr sz="1100" spc="55" dirty="0">
                <a:latin typeface="Calibri"/>
                <a:cs typeface="Calibri"/>
              </a:rPr>
              <a:t>Keysers,</a:t>
            </a:r>
            <a:r>
              <a:rPr sz="1100" spc="-33" dirty="0">
                <a:latin typeface="Calibri"/>
                <a:cs typeface="Calibri"/>
              </a:rPr>
              <a:t> </a:t>
            </a:r>
            <a:r>
              <a:rPr sz="1100" spc="220" dirty="0">
                <a:latin typeface="Calibri"/>
                <a:cs typeface="Calibri"/>
              </a:rPr>
              <a:t>J</a:t>
            </a:r>
            <a:r>
              <a:rPr sz="1100" spc="17" dirty="0">
                <a:latin typeface="Calibri"/>
                <a:cs typeface="Calibri"/>
              </a:rPr>
              <a:t> </a:t>
            </a:r>
            <a:r>
              <a:rPr sz="1100" spc="22" dirty="0">
                <a:latin typeface="Calibri"/>
                <a:cs typeface="Calibri"/>
              </a:rPr>
              <a:t>Uszkoreit,</a:t>
            </a:r>
            <a:r>
              <a:rPr sz="1100" spc="38" dirty="0">
                <a:latin typeface="Calibri"/>
                <a:cs typeface="Calibri"/>
              </a:rPr>
              <a:t> </a:t>
            </a:r>
            <a:r>
              <a:rPr sz="1100" spc="22" dirty="0">
                <a:latin typeface="Calibri"/>
                <a:cs typeface="Calibri"/>
              </a:rPr>
              <a:t>M</a:t>
            </a:r>
            <a:r>
              <a:rPr sz="1100" spc="44" dirty="0">
                <a:latin typeface="Calibri"/>
                <a:cs typeface="Calibri"/>
              </a:rPr>
              <a:t> </a:t>
            </a:r>
            <a:r>
              <a:rPr sz="1100" spc="55" dirty="0">
                <a:latin typeface="Calibri"/>
                <a:cs typeface="Calibri"/>
              </a:rPr>
              <a:t>Lucic,</a:t>
            </a:r>
            <a:r>
              <a:rPr sz="1100" dirty="0">
                <a:latin typeface="Calibri"/>
                <a:cs typeface="Calibri"/>
              </a:rPr>
              <a:t> </a:t>
            </a:r>
            <a:r>
              <a:rPr sz="1100" spc="99" dirty="0">
                <a:latin typeface="Calibri"/>
                <a:cs typeface="Calibri"/>
              </a:rPr>
              <a:t>A</a:t>
            </a:r>
            <a:r>
              <a:rPr sz="1100" spc="44" dirty="0">
                <a:latin typeface="Calibri"/>
                <a:cs typeface="Calibri"/>
              </a:rPr>
              <a:t> Dosovitskiy</a:t>
            </a:r>
            <a:endParaRPr sz="1100" dirty="0">
              <a:latin typeface="Calibri"/>
              <a:cs typeface="Calibri"/>
            </a:endParaRPr>
          </a:p>
          <a:p>
            <a:pPr>
              <a:spcBef>
                <a:spcPts val="6"/>
              </a:spcBef>
            </a:pPr>
            <a:endParaRPr sz="1100" dirty="0">
              <a:latin typeface="Calibri"/>
              <a:cs typeface="Calibri"/>
            </a:endParaRPr>
          </a:p>
          <a:p>
            <a:pPr marL="13970" marR="81725">
              <a:lnSpc>
                <a:spcPct val="114999"/>
              </a:lnSpc>
            </a:pPr>
            <a:r>
              <a:rPr sz="1540" dirty="0">
                <a:solidFill>
                  <a:srgbClr val="202124"/>
                </a:solidFill>
                <a:latin typeface="Calibri"/>
                <a:cs typeface="Calibri"/>
              </a:rPr>
              <a:t>After</a:t>
            </a:r>
            <a:r>
              <a:rPr sz="1540" spc="6" dirty="0">
                <a:solidFill>
                  <a:srgbClr val="202124"/>
                </a:solidFill>
                <a:latin typeface="Calibri"/>
                <a:cs typeface="Calibri"/>
              </a:rPr>
              <a:t> </a:t>
            </a:r>
            <a:r>
              <a:rPr sz="1540" dirty="0">
                <a:solidFill>
                  <a:srgbClr val="202124"/>
                </a:solidFill>
                <a:latin typeface="Calibri"/>
                <a:cs typeface="Calibri"/>
              </a:rPr>
              <a:t>ViT</a:t>
            </a:r>
            <a:r>
              <a:rPr sz="1540" spc="83" dirty="0">
                <a:solidFill>
                  <a:srgbClr val="202124"/>
                </a:solidFill>
                <a:latin typeface="Calibri"/>
                <a:cs typeface="Calibri"/>
              </a:rPr>
              <a:t> </a:t>
            </a:r>
            <a:r>
              <a:rPr sz="1540" spc="72" dirty="0">
                <a:solidFill>
                  <a:srgbClr val="202124"/>
                </a:solidFill>
                <a:latin typeface="Calibri"/>
                <a:cs typeface="Calibri"/>
              </a:rPr>
              <a:t>answered</a:t>
            </a:r>
            <a:r>
              <a:rPr sz="1540" spc="83" dirty="0">
                <a:solidFill>
                  <a:srgbClr val="202124"/>
                </a:solidFill>
                <a:latin typeface="Calibri"/>
                <a:cs typeface="Calibri"/>
              </a:rPr>
              <a:t> </a:t>
            </a:r>
            <a:r>
              <a:rPr sz="1540" spc="61" dirty="0">
                <a:solidFill>
                  <a:srgbClr val="202124"/>
                </a:solidFill>
                <a:latin typeface="Calibri"/>
                <a:cs typeface="Calibri"/>
              </a:rPr>
              <a:t>the</a:t>
            </a:r>
            <a:r>
              <a:rPr sz="1540" spc="83" dirty="0">
                <a:solidFill>
                  <a:srgbClr val="202124"/>
                </a:solidFill>
                <a:latin typeface="Calibri"/>
                <a:cs typeface="Calibri"/>
              </a:rPr>
              <a:t> </a:t>
            </a:r>
            <a:r>
              <a:rPr sz="1540" spc="61" dirty="0">
                <a:solidFill>
                  <a:srgbClr val="202124"/>
                </a:solidFill>
                <a:latin typeface="Calibri"/>
                <a:cs typeface="Calibri"/>
              </a:rPr>
              <a:t>question</a:t>
            </a:r>
            <a:r>
              <a:rPr sz="1540" spc="83" dirty="0">
                <a:solidFill>
                  <a:srgbClr val="202124"/>
                </a:solidFill>
                <a:latin typeface="Calibri"/>
                <a:cs typeface="Calibri"/>
              </a:rPr>
              <a:t> </a:t>
            </a:r>
            <a:r>
              <a:rPr sz="1540" dirty="0">
                <a:solidFill>
                  <a:srgbClr val="202124"/>
                </a:solidFill>
                <a:latin typeface="Calibri"/>
                <a:cs typeface="Calibri"/>
              </a:rPr>
              <a:t>"Are</a:t>
            </a:r>
            <a:r>
              <a:rPr sz="1540" spc="83" dirty="0">
                <a:solidFill>
                  <a:srgbClr val="202124"/>
                </a:solidFill>
                <a:latin typeface="Calibri"/>
                <a:cs typeface="Calibri"/>
              </a:rPr>
              <a:t> </a:t>
            </a:r>
            <a:r>
              <a:rPr sz="1540" spc="61" dirty="0">
                <a:solidFill>
                  <a:srgbClr val="202124"/>
                </a:solidFill>
                <a:latin typeface="Calibri"/>
                <a:cs typeface="Calibri"/>
              </a:rPr>
              <a:t>convolutions</a:t>
            </a:r>
            <a:r>
              <a:rPr sz="1540" spc="83" dirty="0">
                <a:solidFill>
                  <a:srgbClr val="202124"/>
                </a:solidFill>
                <a:latin typeface="Calibri"/>
                <a:cs typeface="Calibri"/>
              </a:rPr>
              <a:t> </a:t>
            </a:r>
            <a:r>
              <a:rPr sz="1540" dirty="0">
                <a:solidFill>
                  <a:srgbClr val="202124"/>
                </a:solidFill>
                <a:latin typeface="Calibri"/>
                <a:cs typeface="Calibri"/>
              </a:rPr>
              <a:t>really</a:t>
            </a:r>
            <a:r>
              <a:rPr sz="1540" spc="83" dirty="0">
                <a:solidFill>
                  <a:srgbClr val="202124"/>
                </a:solidFill>
                <a:latin typeface="Calibri"/>
                <a:cs typeface="Calibri"/>
              </a:rPr>
              <a:t> </a:t>
            </a:r>
            <a:r>
              <a:rPr sz="1540" spc="88" dirty="0">
                <a:solidFill>
                  <a:srgbClr val="202124"/>
                </a:solidFill>
                <a:latin typeface="Calibri"/>
                <a:cs typeface="Calibri"/>
              </a:rPr>
              <a:t>needed</a:t>
            </a:r>
            <a:r>
              <a:rPr sz="1540" spc="83" dirty="0">
                <a:solidFill>
                  <a:srgbClr val="202124"/>
                </a:solidFill>
                <a:latin typeface="Calibri"/>
                <a:cs typeface="Calibri"/>
              </a:rPr>
              <a:t> </a:t>
            </a:r>
            <a:r>
              <a:rPr sz="1540" dirty="0">
                <a:solidFill>
                  <a:srgbClr val="202124"/>
                </a:solidFill>
                <a:latin typeface="Calibri"/>
                <a:cs typeface="Calibri"/>
              </a:rPr>
              <a:t>to</a:t>
            </a:r>
            <a:r>
              <a:rPr sz="1540" spc="83" dirty="0">
                <a:solidFill>
                  <a:srgbClr val="202124"/>
                </a:solidFill>
                <a:latin typeface="Calibri"/>
                <a:cs typeface="Calibri"/>
              </a:rPr>
              <a:t> </a:t>
            </a:r>
            <a:r>
              <a:rPr sz="1540" spc="99" dirty="0">
                <a:solidFill>
                  <a:srgbClr val="202124"/>
                </a:solidFill>
                <a:latin typeface="Calibri"/>
                <a:cs typeface="Calibri"/>
              </a:rPr>
              <a:t>process</a:t>
            </a:r>
            <a:r>
              <a:rPr sz="1540" spc="83" dirty="0">
                <a:solidFill>
                  <a:srgbClr val="202124"/>
                </a:solidFill>
                <a:latin typeface="Calibri"/>
                <a:cs typeface="Calibri"/>
              </a:rPr>
              <a:t> </a:t>
            </a:r>
            <a:r>
              <a:rPr sz="1540" spc="61" dirty="0">
                <a:solidFill>
                  <a:srgbClr val="202124"/>
                </a:solidFill>
                <a:latin typeface="Calibri"/>
                <a:cs typeface="Calibri"/>
              </a:rPr>
              <a:t>images?"</a:t>
            </a:r>
            <a:r>
              <a:rPr sz="1540" spc="83" dirty="0">
                <a:solidFill>
                  <a:srgbClr val="202124"/>
                </a:solidFill>
                <a:latin typeface="Calibri"/>
                <a:cs typeface="Calibri"/>
              </a:rPr>
              <a:t> </a:t>
            </a:r>
            <a:r>
              <a:rPr sz="1540" dirty="0">
                <a:solidFill>
                  <a:srgbClr val="202124"/>
                </a:solidFill>
                <a:latin typeface="Calibri"/>
                <a:cs typeface="Calibri"/>
              </a:rPr>
              <a:t>with</a:t>
            </a:r>
            <a:r>
              <a:rPr sz="1540" spc="83" dirty="0">
                <a:solidFill>
                  <a:srgbClr val="202124"/>
                </a:solidFill>
                <a:latin typeface="Calibri"/>
                <a:cs typeface="Calibri"/>
              </a:rPr>
              <a:t> </a:t>
            </a:r>
            <a:r>
              <a:rPr sz="1540" spc="-11" dirty="0">
                <a:solidFill>
                  <a:srgbClr val="202124"/>
                </a:solidFill>
                <a:latin typeface="Calibri"/>
                <a:cs typeface="Calibri"/>
              </a:rPr>
              <a:t>NO... </a:t>
            </a:r>
            <a:r>
              <a:rPr sz="1540" dirty="0">
                <a:solidFill>
                  <a:srgbClr val="202124"/>
                </a:solidFill>
                <a:latin typeface="Calibri"/>
                <a:cs typeface="Calibri"/>
              </a:rPr>
              <a:t>We</a:t>
            </a:r>
            <a:r>
              <a:rPr sz="1540" spc="143" dirty="0">
                <a:solidFill>
                  <a:srgbClr val="202124"/>
                </a:solidFill>
                <a:latin typeface="Calibri"/>
                <a:cs typeface="Calibri"/>
              </a:rPr>
              <a:t> </a:t>
            </a:r>
            <a:r>
              <a:rPr sz="1540" spc="72" dirty="0">
                <a:solidFill>
                  <a:srgbClr val="202124"/>
                </a:solidFill>
                <a:latin typeface="Calibri"/>
                <a:cs typeface="Calibri"/>
              </a:rPr>
              <a:t>wondered</a:t>
            </a:r>
            <a:r>
              <a:rPr sz="1540" spc="149" dirty="0">
                <a:solidFill>
                  <a:srgbClr val="202124"/>
                </a:solidFill>
                <a:latin typeface="Calibri"/>
                <a:cs typeface="Calibri"/>
              </a:rPr>
              <a:t> </a:t>
            </a:r>
            <a:r>
              <a:rPr sz="1540" dirty="0">
                <a:solidFill>
                  <a:srgbClr val="202124"/>
                </a:solidFill>
                <a:latin typeface="Calibri"/>
                <a:cs typeface="Calibri"/>
              </a:rPr>
              <a:t>if</a:t>
            </a:r>
            <a:r>
              <a:rPr sz="1540" spc="149" dirty="0">
                <a:solidFill>
                  <a:srgbClr val="202124"/>
                </a:solidFill>
                <a:latin typeface="Calibri"/>
                <a:cs typeface="Calibri"/>
              </a:rPr>
              <a:t> </a:t>
            </a:r>
            <a:r>
              <a:rPr sz="1540" spc="88" dirty="0">
                <a:solidFill>
                  <a:srgbClr val="202124"/>
                </a:solidFill>
                <a:latin typeface="Calibri"/>
                <a:cs typeface="Calibri"/>
              </a:rPr>
              <a:t>self-</a:t>
            </a:r>
            <a:r>
              <a:rPr sz="1540" dirty="0">
                <a:solidFill>
                  <a:srgbClr val="202124"/>
                </a:solidFill>
                <a:latin typeface="Calibri"/>
                <a:cs typeface="Calibri"/>
              </a:rPr>
              <a:t>attention</a:t>
            </a:r>
            <a:r>
              <a:rPr sz="1540" spc="149" dirty="0">
                <a:solidFill>
                  <a:srgbClr val="202124"/>
                </a:solidFill>
                <a:latin typeface="Calibri"/>
                <a:cs typeface="Calibri"/>
              </a:rPr>
              <a:t> </a:t>
            </a:r>
            <a:r>
              <a:rPr sz="1540" dirty="0">
                <a:solidFill>
                  <a:srgbClr val="202124"/>
                </a:solidFill>
                <a:latin typeface="Calibri"/>
                <a:cs typeface="Calibri"/>
              </a:rPr>
              <a:t>is</a:t>
            </a:r>
            <a:r>
              <a:rPr sz="1540" spc="149" dirty="0">
                <a:solidFill>
                  <a:srgbClr val="202124"/>
                </a:solidFill>
                <a:latin typeface="Calibri"/>
                <a:cs typeface="Calibri"/>
              </a:rPr>
              <a:t> </a:t>
            </a:r>
            <a:r>
              <a:rPr sz="1540" dirty="0">
                <a:solidFill>
                  <a:srgbClr val="202124"/>
                </a:solidFill>
                <a:latin typeface="Calibri"/>
                <a:cs typeface="Calibri"/>
              </a:rPr>
              <a:t>really</a:t>
            </a:r>
            <a:r>
              <a:rPr sz="1540" spc="143" dirty="0">
                <a:solidFill>
                  <a:srgbClr val="202124"/>
                </a:solidFill>
                <a:latin typeface="Calibri"/>
                <a:cs typeface="Calibri"/>
              </a:rPr>
              <a:t> </a:t>
            </a:r>
            <a:r>
              <a:rPr sz="1540" spc="72" dirty="0">
                <a:solidFill>
                  <a:srgbClr val="202124"/>
                </a:solidFill>
                <a:latin typeface="Calibri"/>
                <a:cs typeface="Calibri"/>
              </a:rPr>
              <a:t>needed?</a:t>
            </a:r>
            <a:endParaRPr sz="1540" dirty="0">
              <a:latin typeface="Calibri"/>
              <a:cs typeface="Calibri"/>
            </a:endParaRPr>
          </a:p>
          <a:p>
            <a:pPr marL="13970">
              <a:spcBef>
                <a:spcPts val="649"/>
              </a:spcBef>
            </a:pPr>
            <a:r>
              <a:rPr sz="1540" spc="66" dirty="0">
                <a:solidFill>
                  <a:srgbClr val="202124"/>
                </a:solidFill>
                <a:latin typeface="Calibri"/>
                <a:cs typeface="Calibri"/>
              </a:rPr>
              <a:t>The</a:t>
            </a:r>
            <a:r>
              <a:rPr sz="1540" spc="132" dirty="0">
                <a:solidFill>
                  <a:srgbClr val="202124"/>
                </a:solidFill>
                <a:latin typeface="Calibri"/>
                <a:cs typeface="Calibri"/>
              </a:rPr>
              <a:t> </a:t>
            </a:r>
            <a:r>
              <a:rPr sz="1540" dirty="0">
                <a:solidFill>
                  <a:srgbClr val="202124"/>
                </a:solidFill>
                <a:latin typeface="Calibri"/>
                <a:cs typeface="Calibri"/>
              </a:rPr>
              <a:t>role</a:t>
            </a:r>
            <a:r>
              <a:rPr sz="1540" spc="138" dirty="0">
                <a:solidFill>
                  <a:srgbClr val="202124"/>
                </a:solidFill>
                <a:latin typeface="Calibri"/>
                <a:cs typeface="Calibri"/>
              </a:rPr>
              <a:t> </a:t>
            </a:r>
            <a:r>
              <a:rPr sz="1540" spc="94" dirty="0">
                <a:solidFill>
                  <a:srgbClr val="202124"/>
                </a:solidFill>
                <a:latin typeface="Calibri"/>
                <a:cs typeface="Calibri"/>
              </a:rPr>
              <a:t>of</a:t>
            </a:r>
            <a:r>
              <a:rPr sz="1540" spc="138" dirty="0">
                <a:solidFill>
                  <a:srgbClr val="202124"/>
                </a:solidFill>
                <a:latin typeface="Calibri"/>
                <a:cs typeface="Calibri"/>
              </a:rPr>
              <a:t> </a:t>
            </a:r>
            <a:r>
              <a:rPr sz="1540" spc="88" dirty="0">
                <a:solidFill>
                  <a:srgbClr val="202124"/>
                </a:solidFill>
                <a:latin typeface="Calibri"/>
                <a:cs typeface="Calibri"/>
              </a:rPr>
              <a:t>self-</a:t>
            </a:r>
            <a:r>
              <a:rPr sz="1540" dirty="0">
                <a:solidFill>
                  <a:srgbClr val="202124"/>
                </a:solidFill>
                <a:latin typeface="Calibri"/>
                <a:cs typeface="Calibri"/>
              </a:rPr>
              <a:t>attention</a:t>
            </a:r>
            <a:r>
              <a:rPr sz="1540" spc="138" dirty="0">
                <a:solidFill>
                  <a:srgbClr val="202124"/>
                </a:solidFill>
                <a:latin typeface="Calibri"/>
                <a:cs typeface="Calibri"/>
              </a:rPr>
              <a:t> </a:t>
            </a:r>
            <a:r>
              <a:rPr sz="1540" dirty="0">
                <a:solidFill>
                  <a:srgbClr val="202124"/>
                </a:solidFill>
                <a:latin typeface="Calibri"/>
                <a:cs typeface="Calibri"/>
              </a:rPr>
              <a:t>is</a:t>
            </a:r>
            <a:r>
              <a:rPr sz="1540" spc="138" dirty="0">
                <a:solidFill>
                  <a:srgbClr val="202124"/>
                </a:solidFill>
                <a:latin typeface="Calibri"/>
                <a:cs typeface="Calibri"/>
              </a:rPr>
              <a:t> </a:t>
            </a:r>
            <a:r>
              <a:rPr sz="1540" dirty="0">
                <a:solidFill>
                  <a:srgbClr val="202124"/>
                </a:solidFill>
                <a:latin typeface="Calibri"/>
                <a:cs typeface="Calibri"/>
              </a:rPr>
              <a:t>to</a:t>
            </a:r>
            <a:r>
              <a:rPr sz="1540" spc="138" dirty="0">
                <a:solidFill>
                  <a:srgbClr val="202124"/>
                </a:solidFill>
                <a:latin typeface="Calibri"/>
                <a:cs typeface="Calibri"/>
              </a:rPr>
              <a:t> </a:t>
            </a:r>
            <a:r>
              <a:rPr sz="1540" dirty="0">
                <a:solidFill>
                  <a:srgbClr val="202124"/>
                </a:solidFill>
                <a:latin typeface="Calibri"/>
                <a:cs typeface="Calibri"/>
              </a:rPr>
              <a:t>"mix"</a:t>
            </a:r>
            <a:r>
              <a:rPr sz="1540" spc="138" dirty="0">
                <a:solidFill>
                  <a:srgbClr val="202124"/>
                </a:solidFill>
                <a:latin typeface="Calibri"/>
                <a:cs typeface="Calibri"/>
              </a:rPr>
              <a:t> </a:t>
            </a:r>
            <a:r>
              <a:rPr sz="1540" dirty="0">
                <a:solidFill>
                  <a:srgbClr val="202124"/>
                </a:solidFill>
                <a:latin typeface="Calibri"/>
                <a:cs typeface="Calibri"/>
              </a:rPr>
              <a:t>information</a:t>
            </a:r>
            <a:r>
              <a:rPr sz="1540" spc="138" dirty="0">
                <a:solidFill>
                  <a:srgbClr val="202124"/>
                </a:solidFill>
                <a:latin typeface="Calibri"/>
                <a:cs typeface="Calibri"/>
              </a:rPr>
              <a:t> </a:t>
            </a:r>
            <a:r>
              <a:rPr sz="1540" spc="94" dirty="0">
                <a:solidFill>
                  <a:srgbClr val="202124"/>
                </a:solidFill>
                <a:latin typeface="Calibri"/>
                <a:cs typeface="Calibri"/>
              </a:rPr>
              <a:t>across</a:t>
            </a:r>
            <a:r>
              <a:rPr sz="1540" spc="138" dirty="0">
                <a:solidFill>
                  <a:srgbClr val="202124"/>
                </a:solidFill>
                <a:latin typeface="Calibri"/>
                <a:cs typeface="Calibri"/>
              </a:rPr>
              <a:t> </a:t>
            </a:r>
            <a:r>
              <a:rPr sz="1540" spc="-11" dirty="0">
                <a:solidFill>
                  <a:srgbClr val="202124"/>
                </a:solidFill>
                <a:latin typeface="Calibri"/>
                <a:cs typeface="Calibri"/>
              </a:rPr>
              <a:t>tokens.</a:t>
            </a:r>
            <a:endParaRPr sz="1540" dirty="0">
              <a:latin typeface="Calibri"/>
              <a:cs typeface="Calibri"/>
            </a:endParaRPr>
          </a:p>
          <a:p>
            <a:pPr marL="13970">
              <a:spcBef>
                <a:spcPts val="275"/>
              </a:spcBef>
            </a:pPr>
            <a:r>
              <a:rPr sz="1540" spc="66" dirty="0">
                <a:solidFill>
                  <a:srgbClr val="202124"/>
                </a:solidFill>
                <a:latin typeface="Calibri"/>
                <a:cs typeface="Calibri"/>
              </a:rPr>
              <a:t>Another</a:t>
            </a:r>
            <a:r>
              <a:rPr sz="1540" spc="77" dirty="0">
                <a:solidFill>
                  <a:srgbClr val="202124"/>
                </a:solidFill>
                <a:latin typeface="Calibri"/>
                <a:cs typeface="Calibri"/>
              </a:rPr>
              <a:t> </a:t>
            </a:r>
            <a:r>
              <a:rPr sz="1540" spc="55" dirty="0">
                <a:solidFill>
                  <a:srgbClr val="202124"/>
                </a:solidFill>
                <a:latin typeface="Calibri"/>
                <a:cs typeface="Calibri"/>
              </a:rPr>
              <a:t>simple</a:t>
            </a:r>
            <a:r>
              <a:rPr sz="1540" spc="72" dirty="0">
                <a:solidFill>
                  <a:srgbClr val="202124"/>
                </a:solidFill>
                <a:latin typeface="Calibri"/>
                <a:cs typeface="Calibri"/>
              </a:rPr>
              <a:t> way</a:t>
            </a:r>
            <a:r>
              <a:rPr sz="1540" spc="77" dirty="0">
                <a:solidFill>
                  <a:srgbClr val="202124"/>
                </a:solidFill>
                <a:latin typeface="Calibri"/>
                <a:cs typeface="Calibri"/>
              </a:rPr>
              <a:t> </a:t>
            </a:r>
            <a:r>
              <a:rPr sz="1540" spc="11" dirty="0">
                <a:solidFill>
                  <a:srgbClr val="202124"/>
                </a:solidFill>
                <a:latin typeface="Calibri"/>
                <a:cs typeface="Calibri"/>
              </a:rPr>
              <a:t>to</a:t>
            </a:r>
            <a:r>
              <a:rPr sz="1540" spc="77" dirty="0">
                <a:solidFill>
                  <a:srgbClr val="202124"/>
                </a:solidFill>
                <a:latin typeface="Calibri"/>
                <a:cs typeface="Calibri"/>
              </a:rPr>
              <a:t> </a:t>
            </a:r>
            <a:r>
              <a:rPr sz="1540" spc="72" dirty="0">
                <a:solidFill>
                  <a:srgbClr val="202124"/>
                </a:solidFill>
                <a:latin typeface="Calibri"/>
                <a:cs typeface="Calibri"/>
              </a:rPr>
              <a:t>achieve</a:t>
            </a:r>
            <a:r>
              <a:rPr sz="1540" spc="77" dirty="0">
                <a:solidFill>
                  <a:srgbClr val="202124"/>
                </a:solidFill>
                <a:latin typeface="Calibri"/>
                <a:cs typeface="Calibri"/>
              </a:rPr>
              <a:t> </a:t>
            </a:r>
            <a:r>
              <a:rPr sz="1540" spc="11" dirty="0">
                <a:solidFill>
                  <a:srgbClr val="202124"/>
                </a:solidFill>
                <a:latin typeface="Calibri"/>
                <a:cs typeface="Calibri"/>
              </a:rPr>
              <a:t>this,</a:t>
            </a:r>
            <a:r>
              <a:rPr sz="1540" spc="77" dirty="0">
                <a:solidFill>
                  <a:srgbClr val="202124"/>
                </a:solidFill>
                <a:latin typeface="Calibri"/>
                <a:cs typeface="Calibri"/>
              </a:rPr>
              <a:t> </a:t>
            </a:r>
            <a:r>
              <a:rPr sz="1540" spc="11" dirty="0">
                <a:solidFill>
                  <a:srgbClr val="202124"/>
                </a:solidFill>
                <a:latin typeface="Calibri"/>
                <a:cs typeface="Calibri"/>
              </a:rPr>
              <a:t>is</a:t>
            </a:r>
            <a:r>
              <a:rPr sz="1540" spc="77" dirty="0">
                <a:solidFill>
                  <a:srgbClr val="202124"/>
                </a:solidFill>
                <a:latin typeface="Calibri"/>
                <a:cs typeface="Calibri"/>
              </a:rPr>
              <a:t> </a:t>
            </a:r>
            <a:r>
              <a:rPr sz="1540" spc="11" dirty="0">
                <a:solidFill>
                  <a:srgbClr val="202124"/>
                </a:solidFill>
                <a:latin typeface="Calibri"/>
                <a:cs typeface="Calibri"/>
              </a:rPr>
              <a:t>to</a:t>
            </a:r>
            <a:r>
              <a:rPr sz="1540" spc="77" dirty="0">
                <a:solidFill>
                  <a:srgbClr val="202124"/>
                </a:solidFill>
                <a:latin typeface="Calibri"/>
                <a:cs typeface="Calibri"/>
              </a:rPr>
              <a:t> </a:t>
            </a:r>
            <a:r>
              <a:rPr sz="1540" spc="11" dirty="0">
                <a:solidFill>
                  <a:srgbClr val="202124"/>
                </a:solidFill>
                <a:latin typeface="Calibri"/>
                <a:cs typeface="Calibri"/>
              </a:rPr>
              <a:t>"transpose"</a:t>
            </a:r>
            <a:r>
              <a:rPr sz="1540" spc="77" dirty="0">
                <a:solidFill>
                  <a:srgbClr val="202124"/>
                </a:solidFill>
                <a:latin typeface="Calibri"/>
                <a:cs typeface="Calibri"/>
              </a:rPr>
              <a:t> </a:t>
            </a:r>
            <a:r>
              <a:rPr sz="1540" spc="61" dirty="0">
                <a:solidFill>
                  <a:srgbClr val="202124"/>
                </a:solidFill>
                <a:latin typeface="Calibri"/>
                <a:cs typeface="Calibri"/>
              </a:rPr>
              <a:t>tokens</a:t>
            </a:r>
            <a:r>
              <a:rPr sz="1540" spc="77" dirty="0">
                <a:solidFill>
                  <a:srgbClr val="202124"/>
                </a:solidFill>
                <a:latin typeface="Calibri"/>
                <a:cs typeface="Calibri"/>
              </a:rPr>
              <a:t> and </a:t>
            </a:r>
            <a:r>
              <a:rPr sz="1540" spc="11" dirty="0">
                <a:solidFill>
                  <a:srgbClr val="202124"/>
                </a:solidFill>
                <a:latin typeface="Calibri"/>
                <a:cs typeface="Calibri"/>
              </a:rPr>
              <a:t>run</a:t>
            </a:r>
            <a:r>
              <a:rPr sz="1540" spc="77" dirty="0">
                <a:solidFill>
                  <a:srgbClr val="202124"/>
                </a:solidFill>
                <a:latin typeface="Calibri"/>
                <a:cs typeface="Calibri"/>
              </a:rPr>
              <a:t> </a:t>
            </a:r>
            <a:r>
              <a:rPr sz="1540" spc="11" dirty="0">
                <a:solidFill>
                  <a:srgbClr val="202124"/>
                </a:solidFill>
                <a:latin typeface="Calibri"/>
                <a:cs typeface="Calibri"/>
              </a:rPr>
              <a:t>that</a:t>
            </a:r>
            <a:r>
              <a:rPr sz="1540" spc="77" dirty="0">
                <a:solidFill>
                  <a:srgbClr val="202124"/>
                </a:solidFill>
                <a:latin typeface="Calibri"/>
                <a:cs typeface="Calibri"/>
              </a:rPr>
              <a:t> </a:t>
            </a:r>
            <a:r>
              <a:rPr sz="1540" spc="66" dirty="0">
                <a:solidFill>
                  <a:srgbClr val="202124"/>
                </a:solidFill>
                <a:latin typeface="Calibri"/>
                <a:cs typeface="Calibri"/>
              </a:rPr>
              <a:t>through</a:t>
            </a:r>
            <a:r>
              <a:rPr sz="1540" spc="77" dirty="0">
                <a:solidFill>
                  <a:srgbClr val="202124"/>
                </a:solidFill>
                <a:latin typeface="Calibri"/>
                <a:cs typeface="Calibri"/>
              </a:rPr>
              <a:t> </a:t>
            </a:r>
            <a:r>
              <a:rPr sz="1540" spc="61" dirty="0">
                <a:solidFill>
                  <a:srgbClr val="202124"/>
                </a:solidFill>
                <a:latin typeface="Calibri"/>
                <a:cs typeface="Calibri"/>
              </a:rPr>
              <a:t>an</a:t>
            </a:r>
            <a:r>
              <a:rPr sz="1540" spc="77" dirty="0">
                <a:solidFill>
                  <a:srgbClr val="202124"/>
                </a:solidFill>
                <a:latin typeface="Calibri"/>
                <a:cs typeface="Calibri"/>
              </a:rPr>
              <a:t> </a:t>
            </a:r>
            <a:r>
              <a:rPr sz="1540" spc="-22" dirty="0">
                <a:solidFill>
                  <a:srgbClr val="202124"/>
                </a:solidFill>
                <a:latin typeface="Calibri"/>
                <a:cs typeface="Calibri"/>
              </a:rPr>
              <a:t>MLP:</a:t>
            </a:r>
            <a:endParaRPr sz="1540" dirty="0">
              <a:latin typeface="Calibri"/>
              <a:cs typeface="Calibri"/>
            </a:endParaRPr>
          </a:p>
        </p:txBody>
      </p:sp>
      <p:pic>
        <p:nvPicPr>
          <p:cNvPr id="4" name="object 4"/>
          <p:cNvPicPr/>
          <p:nvPr/>
        </p:nvPicPr>
        <p:blipFill>
          <a:blip r:embed="rId2" cstate="print"/>
          <a:stretch>
            <a:fillRect/>
          </a:stretch>
        </p:blipFill>
        <p:spPr>
          <a:xfrm>
            <a:off x="1133117" y="3271927"/>
            <a:ext cx="7792164" cy="1484215"/>
          </a:xfrm>
          <a:prstGeom prst="rect">
            <a:avLst/>
          </a:prstGeom>
        </p:spPr>
      </p:pic>
      <p:pic>
        <p:nvPicPr>
          <p:cNvPr id="5" name="object 5"/>
          <p:cNvPicPr/>
          <p:nvPr/>
        </p:nvPicPr>
        <p:blipFill>
          <a:blip r:embed="rId3" cstate="print"/>
          <a:stretch>
            <a:fillRect/>
          </a:stretch>
        </p:blipFill>
        <p:spPr>
          <a:xfrm>
            <a:off x="1445978" y="4810254"/>
            <a:ext cx="7071580" cy="1848844"/>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0790" y="3002179"/>
            <a:ext cx="5517452" cy="1637500"/>
          </a:xfrm>
          <a:prstGeom prst="rect">
            <a:avLst/>
          </a:prstGeom>
        </p:spPr>
        <p:txBody>
          <a:bodyPr vert="horz" wrap="square" lIns="0" tIns="99187" rIns="0" bIns="0" rtlCol="0">
            <a:spAutoFit/>
          </a:bodyPr>
          <a:lstStyle/>
          <a:p>
            <a:pPr algn="ctr">
              <a:spcBef>
                <a:spcPts val="781"/>
              </a:spcBef>
            </a:pPr>
            <a:r>
              <a:rPr sz="3960" b="1" spc="336" dirty="0">
                <a:latin typeface="Calibri"/>
                <a:cs typeface="Calibri"/>
              </a:rPr>
              <a:t>The</a:t>
            </a:r>
            <a:r>
              <a:rPr sz="3960" b="1" spc="28" dirty="0">
                <a:latin typeface="Calibri"/>
                <a:cs typeface="Calibri"/>
              </a:rPr>
              <a:t> </a:t>
            </a:r>
            <a:r>
              <a:rPr sz="3960" b="1" spc="231" dirty="0">
                <a:latin typeface="Calibri"/>
                <a:cs typeface="Calibri"/>
              </a:rPr>
              <a:t>third</a:t>
            </a:r>
            <a:r>
              <a:rPr sz="3960" b="1" spc="28" dirty="0">
                <a:latin typeface="Calibri"/>
                <a:cs typeface="Calibri"/>
              </a:rPr>
              <a:t> </a:t>
            </a:r>
            <a:r>
              <a:rPr sz="3960" b="1" spc="336" dirty="0">
                <a:latin typeface="Calibri"/>
                <a:cs typeface="Calibri"/>
              </a:rPr>
              <a:t>big</a:t>
            </a:r>
            <a:r>
              <a:rPr sz="3960" b="1" spc="28" dirty="0">
                <a:latin typeface="Calibri"/>
                <a:cs typeface="Calibri"/>
              </a:rPr>
              <a:t> </a:t>
            </a:r>
            <a:r>
              <a:rPr sz="3960" b="1" spc="242" dirty="0">
                <a:latin typeface="Calibri"/>
                <a:cs typeface="Calibri"/>
              </a:rPr>
              <a:t>takeover:</a:t>
            </a:r>
            <a:endParaRPr sz="3960">
              <a:latin typeface="Calibri"/>
              <a:cs typeface="Calibri"/>
            </a:endParaRPr>
          </a:p>
          <a:p>
            <a:pPr algn="ctr">
              <a:spcBef>
                <a:spcPts val="897"/>
              </a:spcBef>
            </a:pPr>
            <a:r>
              <a:rPr sz="5280" b="1" spc="501" dirty="0">
                <a:latin typeface="Calibri"/>
                <a:cs typeface="Calibri"/>
              </a:rPr>
              <a:t>Speech</a:t>
            </a:r>
            <a:endParaRPr sz="5280">
              <a:latin typeface="Calibri"/>
              <a:cs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8381" y="516391"/>
            <a:ext cx="7879080" cy="725070"/>
          </a:xfrm>
          <a:prstGeom prst="rect">
            <a:avLst/>
          </a:prstGeom>
        </p:spPr>
        <p:txBody>
          <a:bodyPr vert="horz" wrap="square" lIns="0" tIns="13970" rIns="0" bIns="0" rtlCol="0">
            <a:spAutoFit/>
          </a:bodyPr>
          <a:lstStyle/>
          <a:p>
            <a:pPr marL="13970">
              <a:spcBef>
                <a:spcPts val="110"/>
              </a:spcBef>
            </a:pPr>
            <a:r>
              <a:rPr sz="2310" spc="110" dirty="0"/>
              <a:t>Conformer:</a:t>
            </a:r>
            <a:r>
              <a:rPr sz="2310" dirty="0"/>
              <a:t> </a:t>
            </a:r>
            <a:r>
              <a:rPr sz="2310" spc="105" dirty="0"/>
              <a:t>Convolution-</a:t>
            </a:r>
            <a:r>
              <a:rPr sz="2310" spc="138" dirty="0"/>
              <a:t>augmented</a:t>
            </a:r>
            <a:r>
              <a:rPr sz="2310" spc="-44" dirty="0"/>
              <a:t> </a:t>
            </a:r>
            <a:r>
              <a:rPr sz="2310" spc="88" dirty="0"/>
              <a:t>Transformer</a:t>
            </a:r>
            <a:r>
              <a:rPr sz="2310" spc="6" dirty="0"/>
              <a:t> </a:t>
            </a:r>
            <a:r>
              <a:rPr sz="2310" spc="88" dirty="0"/>
              <a:t>for</a:t>
            </a:r>
            <a:r>
              <a:rPr sz="2310" spc="-22" dirty="0"/>
              <a:t> </a:t>
            </a:r>
            <a:r>
              <a:rPr sz="2310" spc="176" dirty="0"/>
              <a:t>Speech</a:t>
            </a:r>
            <a:r>
              <a:rPr sz="2310" spc="55" dirty="0"/>
              <a:t> </a:t>
            </a:r>
            <a:r>
              <a:rPr sz="2310" spc="99" dirty="0"/>
              <a:t>Recognition</a:t>
            </a:r>
            <a:endParaRPr sz="2310" dirty="0"/>
          </a:p>
        </p:txBody>
      </p:sp>
      <p:sp>
        <p:nvSpPr>
          <p:cNvPr id="3" name="object 3"/>
          <p:cNvSpPr txBox="1"/>
          <p:nvPr/>
        </p:nvSpPr>
        <p:spPr>
          <a:xfrm>
            <a:off x="80328" y="1687513"/>
            <a:ext cx="5924677" cy="183384"/>
          </a:xfrm>
          <a:prstGeom prst="rect">
            <a:avLst/>
          </a:prstGeom>
        </p:spPr>
        <p:txBody>
          <a:bodyPr vert="horz" wrap="square" lIns="0" tIns="13970" rIns="0" bIns="0" rtlCol="0">
            <a:spAutoFit/>
          </a:bodyPr>
          <a:lstStyle/>
          <a:p>
            <a:pPr marL="13970">
              <a:spcBef>
                <a:spcPts val="110"/>
              </a:spcBef>
            </a:pPr>
            <a:r>
              <a:rPr sz="1100" b="1" spc="83" dirty="0">
                <a:latin typeface="Calibri"/>
                <a:cs typeface="Calibri"/>
              </a:rPr>
              <a:t>2020</a:t>
            </a:r>
            <a:r>
              <a:rPr sz="1100" spc="83" dirty="0">
                <a:latin typeface="Calibri"/>
                <a:cs typeface="Calibri"/>
              </a:rPr>
              <a:t>,</a:t>
            </a:r>
            <a:r>
              <a:rPr sz="1100" spc="6" dirty="0">
                <a:latin typeface="Calibri"/>
                <a:cs typeface="Calibri"/>
              </a:rPr>
              <a:t> </a:t>
            </a:r>
            <a:r>
              <a:rPr sz="1100" spc="99" dirty="0">
                <a:latin typeface="Calibri"/>
                <a:cs typeface="Calibri"/>
              </a:rPr>
              <a:t>A</a:t>
            </a:r>
            <a:r>
              <a:rPr sz="1100" spc="22" dirty="0">
                <a:latin typeface="Calibri"/>
                <a:cs typeface="Calibri"/>
              </a:rPr>
              <a:t> </a:t>
            </a:r>
            <a:r>
              <a:rPr sz="1100" spc="11" dirty="0">
                <a:latin typeface="Calibri"/>
                <a:cs typeface="Calibri"/>
              </a:rPr>
              <a:t>Gulati,</a:t>
            </a:r>
            <a:r>
              <a:rPr sz="1100" spc="-28" dirty="0">
                <a:latin typeface="Calibri"/>
                <a:cs typeface="Calibri"/>
              </a:rPr>
              <a:t> </a:t>
            </a:r>
            <a:r>
              <a:rPr sz="1100" spc="220" dirty="0">
                <a:latin typeface="Calibri"/>
                <a:cs typeface="Calibri"/>
              </a:rPr>
              <a:t>J</a:t>
            </a:r>
            <a:r>
              <a:rPr sz="1100" spc="17" dirty="0">
                <a:latin typeface="Calibri"/>
                <a:cs typeface="Calibri"/>
              </a:rPr>
              <a:t> </a:t>
            </a:r>
            <a:r>
              <a:rPr sz="1100" spc="11" dirty="0">
                <a:latin typeface="Calibri"/>
                <a:cs typeface="Calibri"/>
              </a:rPr>
              <a:t>Qin,</a:t>
            </a:r>
            <a:r>
              <a:rPr sz="1100" spc="22" dirty="0">
                <a:latin typeface="Calibri"/>
                <a:cs typeface="Calibri"/>
              </a:rPr>
              <a:t> </a:t>
            </a:r>
            <a:r>
              <a:rPr sz="1100" spc="176" dirty="0">
                <a:latin typeface="Calibri"/>
                <a:cs typeface="Calibri"/>
              </a:rPr>
              <a:t>C-</a:t>
            </a:r>
            <a:r>
              <a:rPr sz="1100" spc="224" dirty="0">
                <a:latin typeface="Calibri"/>
                <a:cs typeface="Calibri"/>
              </a:rPr>
              <a:t>C</a:t>
            </a:r>
            <a:r>
              <a:rPr sz="1100" spc="22" dirty="0">
                <a:latin typeface="Calibri"/>
                <a:cs typeface="Calibri"/>
              </a:rPr>
              <a:t> </a:t>
            </a:r>
            <a:r>
              <a:rPr sz="1100" spc="55" dirty="0">
                <a:latin typeface="Calibri"/>
                <a:cs typeface="Calibri"/>
              </a:rPr>
              <a:t>Chiu,</a:t>
            </a:r>
            <a:r>
              <a:rPr sz="1100" spc="50" dirty="0">
                <a:latin typeface="Calibri"/>
                <a:cs typeface="Calibri"/>
              </a:rPr>
              <a:t> </a:t>
            </a:r>
            <a:r>
              <a:rPr sz="1100" spc="55" dirty="0">
                <a:latin typeface="Calibri"/>
                <a:cs typeface="Calibri"/>
              </a:rPr>
              <a:t>N</a:t>
            </a:r>
            <a:r>
              <a:rPr sz="1100" spc="44" dirty="0">
                <a:latin typeface="Calibri"/>
                <a:cs typeface="Calibri"/>
              </a:rPr>
              <a:t> </a:t>
            </a:r>
            <a:r>
              <a:rPr sz="1100" spc="11" dirty="0">
                <a:latin typeface="Calibri"/>
                <a:cs typeface="Calibri"/>
              </a:rPr>
              <a:t>Parmar,</a:t>
            </a:r>
            <a:r>
              <a:rPr sz="1100" dirty="0">
                <a:latin typeface="Calibri"/>
                <a:cs typeface="Calibri"/>
              </a:rPr>
              <a:t> </a:t>
            </a:r>
            <a:r>
              <a:rPr sz="1100" spc="116" dirty="0">
                <a:latin typeface="Calibri"/>
                <a:cs typeface="Calibri"/>
              </a:rPr>
              <a:t>Y</a:t>
            </a:r>
            <a:r>
              <a:rPr sz="1100" spc="44" dirty="0">
                <a:latin typeface="Calibri"/>
                <a:cs typeface="Calibri"/>
              </a:rPr>
              <a:t> </a:t>
            </a:r>
            <a:r>
              <a:rPr sz="1100" spc="61" dirty="0">
                <a:latin typeface="Calibri"/>
                <a:cs typeface="Calibri"/>
              </a:rPr>
              <a:t>Zhang,</a:t>
            </a:r>
            <a:r>
              <a:rPr sz="1100" spc="-28" dirty="0">
                <a:latin typeface="Calibri"/>
                <a:cs typeface="Calibri"/>
              </a:rPr>
              <a:t> </a:t>
            </a:r>
            <a:r>
              <a:rPr sz="1100" spc="220" dirty="0">
                <a:latin typeface="Calibri"/>
                <a:cs typeface="Calibri"/>
              </a:rPr>
              <a:t>J</a:t>
            </a:r>
            <a:r>
              <a:rPr sz="1100" spc="-6" dirty="0">
                <a:latin typeface="Calibri"/>
                <a:cs typeface="Calibri"/>
              </a:rPr>
              <a:t> </a:t>
            </a:r>
            <a:r>
              <a:rPr sz="1100" spc="11" dirty="0">
                <a:latin typeface="Calibri"/>
                <a:cs typeface="Calibri"/>
              </a:rPr>
              <a:t>Yu,</a:t>
            </a:r>
            <a:r>
              <a:rPr sz="1100" spc="-6" dirty="0">
                <a:latin typeface="Calibri"/>
                <a:cs typeface="Calibri"/>
              </a:rPr>
              <a:t> </a:t>
            </a:r>
            <a:r>
              <a:rPr sz="1100" spc="55" dirty="0">
                <a:latin typeface="Calibri"/>
                <a:cs typeface="Calibri"/>
              </a:rPr>
              <a:t>W</a:t>
            </a:r>
            <a:r>
              <a:rPr sz="1100" spc="50" dirty="0">
                <a:latin typeface="Calibri"/>
                <a:cs typeface="Calibri"/>
              </a:rPr>
              <a:t> </a:t>
            </a:r>
            <a:r>
              <a:rPr sz="1100" spc="11" dirty="0">
                <a:latin typeface="Calibri"/>
                <a:cs typeface="Calibri"/>
              </a:rPr>
              <a:t>Han,</a:t>
            </a:r>
            <a:r>
              <a:rPr sz="1100" spc="6" dirty="0">
                <a:latin typeface="Calibri"/>
                <a:cs typeface="Calibri"/>
              </a:rPr>
              <a:t> </a:t>
            </a:r>
            <a:r>
              <a:rPr sz="1100" spc="105" dirty="0">
                <a:latin typeface="Calibri"/>
                <a:cs typeface="Calibri"/>
              </a:rPr>
              <a:t>S</a:t>
            </a:r>
            <a:r>
              <a:rPr sz="1100" dirty="0">
                <a:latin typeface="Calibri"/>
                <a:cs typeface="Calibri"/>
              </a:rPr>
              <a:t> </a:t>
            </a:r>
            <a:r>
              <a:rPr sz="1100" spc="11" dirty="0">
                <a:latin typeface="Calibri"/>
                <a:cs typeface="Calibri"/>
              </a:rPr>
              <a:t>Wang,</a:t>
            </a:r>
            <a:r>
              <a:rPr sz="1100" spc="44" dirty="0">
                <a:latin typeface="Calibri"/>
                <a:cs typeface="Calibri"/>
              </a:rPr>
              <a:t> </a:t>
            </a:r>
            <a:r>
              <a:rPr sz="1100" spc="116" dirty="0">
                <a:latin typeface="Calibri"/>
                <a:cs typeface="Calibri"/>
              </a:rPr>
              <a:t>Z</a:t>
            </a:r>
            <a:r>
              <a:rPr sz="1100" spc="50" dirty="0">
                <a:latin typeface="Calibri"/>
                <a:cs typeface="Calibri"/>
              </a:rPr>
              <a:t> </a:t>
            </a:r>
            <a:r>
              <a:rPr sz="1100" spc="61" dirty="0">
                <a:latin typeface="Calibri"/>
                <a:cs typeface="Calibri"/>
              </a:rPr>
              <a:t>Zhang,</a:t>
            </a:r>
            <a:r>
              <a:rPr sz="1100" spc="-6" dirty="0">
                <a:latin typeface="Calibri"/>
                <a:cs typeface="Calibri"/>
              </a:rPr>
              <a:t> </a:t>
            </a:r>
            <a:r>
              <a:rPr sz="1100" spc="116" dirty="0">
                <a:latin typeface="Calibri"/>
                <a:cs typeface="Calibri"/>
              </a:rPr>
              <a:t>Y</a:t>
            </a:r>
            <a:r>
              <a:rPr sz="1100" spc="-6" dirty="0">
                <a:latin typeface="Calibri"/>
                <a:cs typeface="Calibri"/>
              </a:rPr>
              <a:t> </a:t>
            </a:r>
            <a:r>
              <a:rPr sz="1100" spc="11" dirty="0">
                <a:latin typeface="Calibri"/>
                <a:cs typeface="Calibri"/>
              </a:rPr>
              <a:t>Wu,</a:t>
            </a:r>
            <a:r>
              <a:rPr sz="1100" spc="50" dirty="0">
                <a:latin typeface="Calibri"/>
                <a:cs typeface="Calibri"/>
              </a:rPr>
              <a:t> </a:t>
            </a:r>
            <a:r>
              <a:rPr sz="1100" spc="11" dirty="0">
                <a:latin typeface="Calibri"/>
                <a:cs typeface="Calibri"/>
              </a:rPr>
              <a:t>R</a:t>
            </a:r>
            <a:r>
              <a:rPr sz="1100" spc="50" dirty="0">
                <a:latin typeface="Calibri"/>
                <a:cs typeface="Calibri"/>
              </a:rPr>
              <a:t> </a:t>
            </a:r>
            <a:r>
              <a:rPr sz="1100" spc="44" dirty="0">
                <a:latin typeface="Calibri"/>
                <a:cs typeface="Calibri"/>
              </a:rPr>
              <a:t>Pang</a:t>
            </a:r>
            <a:endParaRPr sz="1100">
              <a:latin typeface="Calibri"/>
              <a:cs typeface="Calibri"/>
            </a:endParaRPr>
          </a:p>
        </p:txBody>
      </p:sp>
      <p:sp>
        <p:nvSpPr>
          <p:cNvPr id="4" name="object 4"/>
          <p:cNvSpPr txBox="1"/>
          <p:nvPr/>
        </p:nvSpPr>
        <p:spPr>
          <a:xfrm>
            <a:off x="80327" y="2100414"/>
            <a:ext cx="3981450" cy="543162"/>
          </a:xfrm>
          <a:prstGeom prst="rect">
            <a:avLst/>
          </a:prstGeom>
        </p:spPr>
        <p:txBody>
          <a:bodyPr vert="horz" wrap="square" lIns="0" tIns="13970" rIns="0" bIns="0" rtlCol="0">
            <a:spAutoFit/>
          </a:bodyPr>
          <a:lstStyle/>
          <a:p>
            <a:pPr marL="13970" marR="5588">
              <a:lnSpc>
                <a:spcPct val="114999"/>
              </a:lnSpc>
              <a:spcBef>
                <a:spcPts val="110"/>
              </a:spcBef>
            </a:pPr>
            <a:r>
              <a:rPr sz="1540" spc="77" dirty="0">
                <a:solidFill>
                  <a:srgbClr val="202124"/>
                </a:solidFill>
                <a:latin typeface="Calibri"/>
                <a:cs typeface="Calibri"/>
              </a:rPr>
              <a:t>Largely</a:t>
            </a:r>
            <a:r>
              <a:rPr sz="1540" spc="17" dirty="0">
                <a:solidFill>
                  <a:srgbClr val="202124"/>
                </a:solidFill>
                <a:latin typeface="Calibri"/>
                <a:cs typeface="Calibri"/>
              </a:rPr>
              <a:t> </a:t>
            </a:r>
            <a:r>
              <a:rPr sz="1540" spc="61" dirty="0">
                <a:solidFill>
                  <a:srgbClr val="202124"/>
                </a:solidFill>
                <a:latin typeface="Calibri"/>
                <a:cs typeface="Calibri"/>
              </a:rPr>
              <a:t>the</a:t>
            </a:r>
            <a:r>
              <a:rPr sz="1540" spc="17" dirty="0">
                <a:solidFill>
                  <a:srgbClr val="202124"/>
                </a:solidFill>
                <a:latin typeface="Calibri"/>
                <a:cs typeface="Calibri"/>
              </a:rPr>
              <a:t> </a:t>
            </a:r>
            <a:r>
              <a:rPr sz="1540" spc="99" dirty="0">
                <a:solidFill>
                  <a:srgbClr val="202124"/>
                </a:solidFill>
                <a:latin typeface="Calibri"/>
                <a:cs typeface="Calibri"/>
              </a:rPr>
              <a:t>same</a:t>
            </a:r>
            <a:r>
              <a:rPr sz="1540" spc="17" dirty="0">
                <a:solidFill>
                  <a:srgbClr val="202124"/>
                </a:solidFill>
                <a:latin typeface="Calibri"/>
                <a:cs typeface="Calibri"/>
              </a:rPr>
              <a:t> </a:t>
            </a:r>
            <a:r>
              <a:rPr sz="1540" spc="72" dirty="0">
                <a:solidFill>
                  <a:srgbClr val="202124"/>
                </a:solidFill>
                <a:latin typeface="Calibri"/>
                <a:cs typeface="Calibri"/>
              </a:rPr>
              <a:t>story</a:t>
            </a:r>
            <a:r>
              <a:rPr sz="1540" spc="17" dirty="0">
                <a:solidFill>
                  <a:srgbClr val="202124"/>
                </a:solidFill>
                <a:latin typeface="Calibri"/>
                <a:cs typeface="Calibri"/>
              </a:rPr>
              <a:t> </a:t>
            </a:r>
            <a:r>
              <a:rPr sz="1540" spc="88" dirty="0">
                <a:solidFill>
                  <a:srgbClr val="202124"/>
                </a:solidFill>
                <a:latin typeface="Calibri"/>
                <a:cs typeface="Calibri"/>
              </a:rPr>
              <a:t>as</a:t>
            </a:r>
            <a:r>
              <a:rPr sz="1540" spc="17" dirty="0">
                <a:solidFill>
                  <a:srgbClr val="202124"/>
                </a:solidFill>
                <a:latin typeface="Calibri"/>
                <a:cs typeface="Calibri"/>
              </a:rPr>
              <a:t> </a:t>
            </a:r>
            <a:r>
              <a:rPr sz="1540" dirty="0">
                <a:solidFill>
                  <a:srgbClr val="202124"/>
                </a:solidFill>
                <a:latin typeface="Calibri"/>
                <a:cs typeface="Calibri"/>
              </a:rPr>
              <a:t>in</a:t>
            </a:r>
            <a:r>
              <a:rPr sz="1540" spc="17" dirty="0">
                <a:solidFill>
                  <a:srgbClr val="202124"/>
                </a:solidFill>
                <a:latin typeface="Calibri"/>
                <a:cs typeface="Calibri"/>
              </a:rPr>
              <a:t> </a:t>
            </a:r>
            <a:r>
              <a:rPr sz="1540" spc="83" dirty="0">
                <a:solidFill>
                  <a:srgbClr val="202124"/>
                </a:solidFill>
                <a:latin typeface="Calibri"/>
                <a:cs typeface="Calibri"/>
              </a:rPr>
              <a:t>computer</a:t>
            </a:r>
            <a:r>
              <a:rPr sz="1540" spc="17" dirty="0">
                <a:solidFill>
                  <a:srgbClr val="202124"/>
                </a:solidFill>
                <a:latin typeface="Calibri"/>
                <a:cs typeface="Calibri"/>
              </a:rPr>
              <a:t> </a:t>
            </a:r>
            <a:r>
              <a:rPr sz="1540" spc="-11" dirty="0">
                <a:solidFill>
                  <a:srgbClr val="202124"/>
                </a:solidFill>
                <a:latin typeface="Calibri"/>
                <a:cs typeface="Calibri"/>
              </a:rPr>
              <a:t>vision. </a:t>
            </a:r>
            <a:r>
              <a:rPr sz="1540" spc="55" dirty="0">
                <a:solidFill>
                  <a:srgbClr val="202124"/>
                </a:solidFill>
                <a:latin typeface="Calibri"/>
                <a:cs typeface="Calibri"/>
              </a:rPr>
              <a:t>But</a:t>
            </a:r>
            <a:r>
              <a:rPr sz="1540" spc="44" dirty="0">
                <a:solidFill>
                  <a:srgbClr val="202124"/>
                </a:solidFill>
                <a:latin typeface="Calibri"/>
                <a:cs typeface="Calibri"/>
              </a:rPr>
              <a:t> </a:t>
            </a:r>
            <a:r>
              <a:rPr sz="1540" dirty="0">
                <a:solidFill>
                  <a:srgbClr val="202124"/>
                </a:solidFill>
                <a:latin typeface="Calibri"/>
                <a:cs typeface="Calibri"/>
              </a:rPr>
              <a:t>with</a:t>
            </a:r>
            <a:r>
              <a:rPr sz="1540" spc="50" dirty="0">
                <a:solidFill>
                  <a:srgbClr val="202124"/>
                </a:solidFill>
                <a:latin typeface="Calibri"/>
                <a:cs typeface="Calibri"/>
              </a:rPr>
              <a:t> </a:t>
            </a:r>
            <a:r>
              <a:rPr sz="1540" spc="94" dirty="0">
                <a:solidFill>
                  <a:srgbClr val="202124"/>
                </a:solidFill>
                <a:latin typeface="Calibri"/>
                <a:cs typeface="Calibri"/>
              </a:rPr>
              <a:t>spectrograms</a:t>
            </a:r>
            <a:r>
              <a:rPr sz="1540" spc="50" dirty="0">
                <a:solidFill>
                  <a:srgbClr val="202124"/>
                </a:solidFill>
                <a:latin typeface="Calibri"/>
                <a:cs typeface="Calibri"/>
              </a:rPr>
              <a:t> </a:t>
            </a:r>
            <a:r>
              <a:rPr sz="1540" spc="55" dirty="0">
                <a:solidFill>
                  <a:srgbClr val="202124"/>
                </a:solidFill>
                <a:latin typeface="Calibri"/>
                <a:cs typeface="Calibri"/>
              </a:rPr>
              <a:t>instead</a:t>
            </a:r>
            <a:r>
              <a:rPr sz="1540" spc="44" dirty="0">
                <a:solidFill>
                  <a:srgbClr val="202124"/>
                </a:solidFill>
                <a:latin typeface="Calibri"/>
                <a:cs typeface="Calibri"/>
              </a:rPr>
              <a:t> </a:t>
            </a:r>
            <a:r>
              <a:rPr sz="1540" spc="94" dirty="0">
                <a:solidFill>
                  <a:srgbClr val="202124"/>
                </a:solidFill>
                <a:latin typeface="Calibri"/>
                <a:cs typeface="Calibri"/>
              </a:rPr>
              <a:t>of</a:t>
            </a:r>
            <a:r>
              <a:rPr sz="1540" spc="50" dirty="0">
                <a:solidFill>
                  <a:srgbClr val="202124"/>
                </a:solidFill>
                <a:latin typeface="Calibri"/>
                <a:cs typeface="Calibri"/>
              </a:rPr>
              <a:t> </a:t>
            </a:r>
            <a:r>
              <a:rPr sz="1540" spc="61" dirty="0">
                <a:solidFill>
                  <a:srgbClr val="202124"/>
                </a:solidFill>
                <a:latin typeface="Calibri"/>
                <a:cs typeface="Calibri"/>
              </a:rPr>
              <a:t>images.</a:t>
            </a:r>
            <a:endParaRPr sz="1540" dirty="0">
              <a:latin typeface="Calibri"/>
              <a:cs typeface="Calibri"/>
            </a:endParaRPr>
          </a:p>
        </p:txBody>
      </p:sp>
      <p:grpSp>
        <p:nvGrpSpPr>
          <p:cNvPr id="5" name="object 5"/>
          <p:cNvGrpSpPr/>
          <p:nvPr/>
        </p:nvGrpSpPr>
        <p:grpSpPr>
          <a:xfrm>
            <a:off x="206442" y="2893808"/>
            <a:ext cx="4867847" cy="860552"/>
            <a:chOff x="187674" y="1669575"/>
            <a:chExt cx="4425315" cy="782320"/>
          </a:xfrm>
        </p:grpSpPr>
        <p:pic>
          <p:nvPicPr>
            <p:cNvPr id="6" name="object 6"/>
            <p:cNvPicPr/>
            <p:nvPr/>
          </p:nvPicPr>
          <p:blipFill>
            <a:blip r:embed="rId2" cstate="print"/>
            <a:stretch>
              <a:fillRect/>
            </a:stretch>
          </p:blipFill>
          <p:spPr>
            <a:xfrm>
              <a:off x="3392400" y="1671788"/>
              <a:ext cx="1206499" cy="779725"/>
            </a:xfrm>
            <a:prstGeom prst="rect">
              <a:avLst/>
            </a:prstGeom>
          </p:spPr>
        </p:pic>
        <p:sp>
          <p:nvSpPr>
            <p:cNvPr id="7" name="object 7"/>
            <p:cNvSpPr/>
            <p:nvPr/>
          </p:nvSpPr>
          <p:spPr>
            <a:xfrm>
              <a:off x="3398653" y="1669575"/>
              <a:ext cx="1205230" cy="781685"/>
            </a:xfrm>
            <a:custGeom>
              <a:avLst/>
              <a:gdLst/>
              <a:ahLst/>
              <a:cxnLst/>
              <a:rect l="l" t="t" r="r" b="b"/>
              <a:pathLst>
                <a:path w="1205229" h="781685">
                  <a:moveTo>
                    <a:pt x="0" y="0"/>
                  </a:moveTo>
                  <a:lnTo>
                    <a:pt x="0" y="781499"/>
                  </a:lnTo>
                </a:path>
                <a:path w="1205229" h="781685">
                  <a:moveTo>
                    <a:pt x="152399" y="0"/>
                  </a:moveTo>
                  <a:lnTo>
                    <a:pt x="152399" y="781499"/>
                  </a:lnTo>
                </a:path>
                <a:path w="1205229" h="781685">
                  <a:moveTo>
                    <a:pt x="304799" y="0"/>
                  </a:moveTo>
                  <a:lnTo>
                    <a:pt x="304799" y="781499"/>
                  </a:lnTo>
                </a:path>
                <a:path w="1205229" h="781685">
                  <a:moveTo>
                    <a:pt x="457199" y="0"/>
                  </a:moveTo>
                  <a:lnTo>
                    <a:pt x="457199" y="781499"/>
                  </a:lnTo>
                </a:path>
                <a:path w="1205229" h="781685">
                  <a:moveTo>
                    <a:pt x="609599" y="0"/>
                  </a:moveTo>
                  <a:lnTo>
                    <a:pt x="609599" y="781499"/>
                  </a:lnTo>
                </a:path>
                <a:path w="1205229" h="781685">
                  <a:moveTo>
                    <a:pt x="761999" y="0"/>
                  </a:moveTo>
                  <a:lnTo>
                    <a:pt x="761999" y="781499"/>
                  </a:lnTo>
                </a:path>
                <a:path w="1205229" h="781685">
                  <a:moveTo>
                    <a:pt x="914399" y="0"/>
                  </a:moveTo>
                  <a:lnTo>
                    <a:pt x="914399" y="781499"/>
                  </a:lnTo>
                </a:path>
                <a:path w="1205229" h="781685">
                  <a:moveTo>
                    <a:pt x="1066799" y="0"/>
                  </a:moveTo>
                  <a:lnTo>
                    <a:pt x="1066799" y="781499"/>
                  </a:lnTo>
                </a:path>
                <a:path w="1205229" h="781685">
                  <a:moveTo>
                    <a:pt x="1204728" y="0"/>
                  </a:moveTo>
                  <a:lnTo>
                    <a:pt x="1204728" y="781499"/>
                  </a:lnTo>
                </a:path>
              </a:pathLst>
            </a:custGeom>
            <a:ln w="19049">
              <a:solidFill>
                <a:srgbClr val="FFFFFF"/>
              </a:solidFill>
            </a:ln>
          </p:spPr>
          <p:txBody>
            <a:bodyPr wrap="square" lIns="0" tIns="0" rIns="0" bIns="0" rtlCol="0"/>
            <a:lstStyle/>
            <a:p>
              <a:endParaRPr sz="1980"/>
            </a:p>
          </p:txBody>
        </p:sp>
        <p:pic>
          <p:nvPicPr>
            <p:cNvPr id="8" name="object 8"/>
            <p:cNvPicPr/>
            <p:nvPr/>
          </p:nvPicPr>
          <p:blipFill>
            <a:blip r:embed="rId3" cstate="print"/>
            <a:stretch>
              <a:fillRect/>
            </a:stretch>
          </p:blipFill>
          <p:spPr>
            <a:xfrm>
              <a:off x="187674" y="1823975"/>
              <a:ext cx="1022324" cy="472699"/>
            </a:xfrm>
            <a:prstGeom prst="rect">
              <a:avLst/>
            </a:prstGeom>
          </p:spPr>
        </p:pic>
        <p:pic>
          <p:nvPicPr>
            <p:cNvPr id="9" name="object 9"/>
            <p:cNvPicPr/>
            <p:nvPr/>
          </p:nvPicPr>
          <p:blipFill>
            <a:blip r:embed="rId2" cstate="print"/>
            <a:stretch>
              <a:fillRect/>
            </a:stretch>
          </p:blipFill>
          <p:spPr>
            <a:xfrm>
              <a:off x="1716000" y="1671788"/>
              <a:ext cx="1206499" cy="779725"/>
            </a:xfrm>
            <a:prstGeom prst="rect">
              <a:avLst/>
            </a:prstGeom>
          </p:spPr>
        </p:pic>
        <p:sp>
          <p:nvSpPr>
            <p:cNvPr id="10" name="object 10"/>
            <p:cNvSpPr/>
            <p:nvPr/>
          </p:nvSpPr>
          <p:spPr>
            <a:xfrm>
              <a:off x="1209999" y="2060324"/>
              <a:ext cx="448945" cy="1270"/>
            </a:xfrm>
            <a:custGeom>
              <a:avLst/>
              <a:gdLst/>
              <a:ahLst/>
              <a:cxnLst/>
              <a:rect l="l" t="t" r="r" b="b"/>
              <a:pathLst>
                <a:path w="448944" h="1269">
                  <a:moveTo>
                    <a:pt x="0" y="0"/>
                  </a:moveTo>
                  <a:lnTo>
                    <a:pt x="448950" y="1064"/>
                  </a:lnTo>
                </a:path>
              </a:pathLst>
            </a:custGeom>
            <a:ln w="9524">
              <a:solidFill>
                <a:srgbClr val="595959"/>
              </a:solidFill>
            </a:ln>
          </p:spPr>
          <p:txBody>
            <a:bodyPr wrap="square" lIns="0" tIns="0" rIns="0" bIns="0" rtlCol="0"/>
            <a:lstStyle/>
            <a:p>
              <a:endParaRPr sz="1980"/>
            </a:p>
          </p:txBody>
        </p:sp>
        <p:sp>
          <p:nvSpPr>
            <p:cNvPr id="11" name="object 11"/>
            <p:cNvSpPr/>
            <p:nvPr/>
          </p:nvSpPr>
          <p:spPr>
            <a:xfrm>
              <a:off x="1658912" y="2045656"/>
              <a:ext cx="43815" cy="31750"/>
            </a:xfrm>
            <a:custGeom>
              <a:avLst/>
              <a:gdLst/>
              <a:ahLst/>
              <a:cxnLst/>
              <a:rect l="l" t="t" r="r" b="b"/>
              <a:pathLst>
                <a:path w="43814" h="31750">
                  <a:moveTo>
                    <a:pt x="0" y="31465"/>
                  </a:moveTo>
                  <a:lnTo>
                    <a:pt x="74" y="0"/>
                  </a:lnTo>
                  <a:lnTo>
                    <a:pt x="43262" y="15835"/>
                  </a:lnTo>
                  <a:lnTo>
                    <a:pt x="0" y="31465"/>
                  </a:lnTo>
                  <a:close/>
                </a:path>
              </a:pathLst>
            </a:custGeom>
            <a:solidFill>
              <a:srgbClr val="595959"/>
            </a:solidFill>
          </p:spPr>
          <p:txBody>
            <a:bodyPr wrap="square" lIns="0" tIns="0" rIns="0" bIns="0" rtlCol="0"/>
            <a:lstStyle/>
            <a:p>
              <a:endParaRPr sz="1980"/>
            </a:p>
          </p:txBody>
        </p:sp>
        <p:sp>
          <p:nvSpPr>
            <p:cNvPr id="12" name="object 12"/>
            <p:cNvSpPr/>
            <p:nvPr/>
          </p:nvSpPr>
          <p:spPr>
            <a:xfrm>
              <a:off x="1658912" y="2045656"/>
              <a:ext cx="43815" cy="31750"/>
            </a:xfrm>
            <a:custGeom>
              <a:avLst/>
              <a:gdLst/>
              <a:ahLst/>
              <a:cxnLst/>
              <a:rect l="l" t="t" r="r" b="b"/>
              <a:pathLst>
                <a:path w="43814" h="31750">
                  <a:moveTo>
                    <a:pt x="0" y="31465"/>
                  </a:moveTo>
                  <a:lnTo>
                    <a:pt x="43262" y="15835"/>
                  </a:lnTo>
                  <a:lnTo>
                    <a:pt x="74" y="0"/>
                  </a:lnTo>
                  <a:lnTo>
                    <a:pt x="0" y="31465"/>
                  </a:lnTo>
                  <a:close/>
                </a:path>
              </a:pathLst>
            </a:custGeom>
            <a:ln w="9524">
              <a:solidFill>
                <a:srgbClr val="595959"/>
              </a:solidFill>
            </a:ln>
          </p:spPr>
          <p:txBody>
            <a:bodyPr wrap="square" lIns="0" tIns="0" rIns="0" bIns="0" rtlCol="0"/>
            <a:lstStyle/>
            <a:p>
              <a:endParaRPr sz="1980"/>
            </a:p>
          </p:txBody>
        </p:sp>
        <p:sp>
          <p:nvSpPr>
            <p:cNvPr id="13" name="object 13"/>
            <p:cNvSpPr/>
            <p:nvPr/>
          </p:nvSpPr>
          <p:spPr>
            <a:xfrm>
              <a:off x="2922499" y="2061651"/>
              <a:ext cx="412750" cy="0"/>
            </a:xfrm>
            <a:custGeom>
              <a:avLst/>
              <a:gdLst/>
              <a:ahLst/>
              <a:cxnLst/>
              <a:rect l="l" t="t" r="r" b="b"/>
              <a:pathLst>
                <a:path w="412750">
                  <a:moveTo>
                    <a:pt x="0" y="0"/>
                  </a:moveTo>
                  <a:lnTo>
                    <a:pt x="412649" y="0"/>
                  </a:lnTo>
                </a:path>
              </a:pathLst>
            </a:custGeom>
            <a:ln w="9524">
              <a:solidFill>
                <a:srgbClr val="595959"/>
              </a:solidFill>
            </a:ln>
          </p:spPr>
          <p:txBody>
            <a:bodyPr wrap="square" lIns="0" tIns="0" rIns="0" bIns="0" rtlCol="0"/>
            <a:lstStyle/>
            <a:p>
              <a:endParaRPr sz="1980"/>
            </a:p>
          </p:txBody>
        </p:sp>
        <p:sp>
          <p:nvSpPr>
            <p:cNvPr id="14" name="object 14"/>
            <p:cNvSpPr/>
            <p:nvPr/>
          </p:nvSpPr>
          <p:spPr>
            <a:xfrm>
              <a:off x="3335149" y="2045918"/>
              <a:ext cx="43815" cy="31750"/>
            </a:xfrm>
            <a:custGeom>
              <a:avLst/>
              <a:gdLst/>
              <a:ahLst/>
              <a:cxnLst/>
              <a:rect l="l" t="t" r="r" b="b"/>
              <a:pathLst>
                <a:path w="43814" h="31750">
                  <a:moveTo>
                    <a:pt x="0" y="31465"/>
                  </a:moveTo>
                  <a:lnTo>
                    <a:pt x="0" y="0"/>
                  </a:lnTo>
                  <a:lnTo>
                    <a:pt x="43225" y="15732"/>
                  </a:lnTo>
                  <a:lnTo>
                    <a:pt x="0" y="31465"/>
                  </a:lnTo>
                  <a:close/>
                </a:path>
              </a:pathLst>
            </a:custGeom>
            <a:solidFill>
              <a:srgbClr val="595959"/>
            </a:solidFill>
          </p:spPr>
          <p:txBody>
            <a:bodyPr wrap="square" lIns="0" tIns="0" rIns="0" bIns="0" rtlCol="0"/>
            <a:lstStyle/>
            <a:p>
              <a:endParaRPr sz="1980"/>
            </a:p>
          </p:txBody>
        </p:sp>
        <p:sp>
          <p:nvSpPr>
            <p:cNvPr id="15" name="object 15"/>
            <p:cNvSpPr/>
            <p:nvPr/>
          </p:nvSpPr>
          <p:spPr>
            <a:xfrm>
              <a:off x="3335149" y="2045918"/>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595959"/>
              </a:solidFill>
            </a:ln>
          </p:spPr>
          <p:txBody>
            <a:bodyPr wrap="square" lIns="0" tIns="0" rIns="0" bIns="0" rtlCol="0"/>
            <a:lstStyle/>
            <a:p>
              <a:endParaRPr sz="1980"/>
            </a:p>
          </p:txBody>
        </p:sp>
      </p:grpSp>
      <p:grpSp>
        <p:nvGrpSpPr>
          <p:cNvPr id="16" name="object 16"/>
          <p:cNvGrpSpPr/>
          <p:nvPr/>
        </p:nvGrpSpPr>
        <p:grpSpPr>
          <a:xfrm>
            <a:off x="6158344" y="2092187"/>
            <a:ext cx="2390966" cy="4367719"/>
            <a:chOff x="5598494" y="940829"/>
            <a:chExt cx="2173605" cy="3970654"/>
          </a:xfrm>
        </p:grpSpPr>
        <p:pic>
          <p:nvPicPr>
            <p:cNvPr id="17" name="object 17"/>
            <p:cNvPicPr/>
            <p:nvPr/>
          </p:nvPicPr>
          <p:blipFill>
            <a:blip r:embed="rId4" cstate="print"/>
            <a:stretch>
              <a:fillRect/>
            </a:stretch>
          </p:blipFill>
          <p:spPr>
            <a:xfrm>
              <a:off x="5855400" y="4131725"/>
              <a:ext cx="152401" cy="779725"/>
            </a:xfrm>
            <a:prstGeom prst="rect">
              <a:avLst/>
            </a:prstGeom>
          </p:spPr>
        </p:pic>
        <p:pic>
          <p:nvPicPr>
            <p:cNvPr id="18" name="object 18"/>
            <p:cNvPicPr/>
            <p:nvPr/>
          </p:nvPicPr>
          <p:blipFill>
            <a:blip r:embed="rId5" cstate="print"/>
            <a:stretch>
              <a:fillRect/>
            </a:stretch>
          </p:blipFill>
          <p:spPr>
            <a:xfrm>
              <a:off x="6071977" y="4131725"/>
              <a:ext cx="152401" cy="779725"/>
            </a:xfrm>
            <a:prstGeom prst="rect">
              <a:avLst/>
            </a:prstGeom>
          </p:spPr>
        </p:pic>
        <p:pic>
          <p:nvPicPr>
            <p:cNvPr id="19" name="object 19"/>
            <p:cNvPicPr/>
            <p:nvPr/>
          </p:nvPicPr>
          <p:blipFill>
            <a:blip r:embed="rId6" cstate="print"/>
            <a:stretch>
              <a:fillRect/>
            </a:stretch>
          </p:blipFill>
          <p:spPr>
            <a:xfrm>
              <a:off x="6266710" y="4131725"/>
              <a:ext cx="152401" cy="779725"/>
            </a:xfrm>
            <a:prstGeom prst="rect">
              <a:avLst/>
            </a:prstGeom>
          </p:spPr>
        </p:pic>
        <p:pic>
          <p:nvPicPr>
            <p:cNvPr id="20" name="object 20"/>
            <p:cNvPicPr/>
            <p:nvPr/>
          </p:nvPicPr>
          <p:blipFill>
            <a:blip r:embed="rId7" cstate="print"/>
            <a:stretch>
              <a:fillRect/>
            </a:stretch>
          </p:blipFill>
          <p:spPr>
            <a:xfrm>
              <a:off x="6488255" y="4131725"/>
              <a:ext cx="152401" cy="779725"/>
            </a:xfrm>
            <a:prstGeom prst="rect">
              <a:avLst/>
            </a:prstGeom>
          </p:spPr>
        </p:pic>
        <p:pic>
          <p:nvPicPr>
            <p:cNvPr id="21" name="object 21"/>
            <p:cNvPicPr/>
            <p:nvPr/>
          </p:nvPicPr>
          <p:blipFill>
            <a:blip r:embed="rId8" cstate="print"/>
            <a:stretch>
              <a:fillRect/>
            </a:stretch>
          </p:blipFill>
          <p:spPr>
            <a:xfrm>
              <a:off x="5598494" y="940829"/>
              <a:ext cx="2173477" cy="3190897"/>
            </a:xfrm>
            <a:prstGeom prst="rect">
              <a:avLst/>
            </a:prstGeom>
          </p:spPr>
        </p:pic>
      </p:grpSp>
      <p:sp>
        <p:nvSpPr>
          <p:cNvPr id="22" name="object 22"/>
          <p:cNvSpPr txBox="1"/>
          <p:nvPr/>
        </p:nvSpPr>
        <p:spPr>
          <a:xfrm>
            <a:off x="7555816" y="5660980"/>
            <a:ext cx="1905508" cy="149528"/>
          </a:xfrm>
          <a:prstGeom prst="rect">
            <a:avLst/>
          </a:prstGeom>
        </p:spPr>
        <p:txBody>
          <a:bodyPr vert="horz" wrap="square" lIns="0" tIns="13970" rIns="0" bIns="0" rtlCol="0">
            <a:spAutoFit/>
          </a:bodyPr>
          <a:lstStyle/>
          <a:p>
            <a:pPr marL="13970">
              <a:spcBef>
                <a:spcPts val="110"/>
              </a:spcBef>
            </a:pPr>
            <a:r>
              <a:rPr sz="880" dirty="0">
                <a:solidFill>
                  <a:srgbClr val="202124"/>
                </a:solidFill>
                <a:latin typeface="Courier New"/>
                <a:cs typeface="Courier New"/>
              </a:rPr>
              <a:t>[The_]</a:t>
            </a:r>
            <a:r>
              <a:rPr sz="880" spc="-6" dirty="0">
                <a:solidFill>
                  <a:srgbClr val="202124"/>
                </a:solidFill>
                <a:latin typeface="Courier New"/>
                <a:cs typeface="Courier New"/>
              </a:rPr>
              <a:t> </a:t>
            </a:r>
            <a:r>
              <a:rPr sz="880" dirty="0">
                <a:solidFill>
                  <a:srgbClr val="202124"/>
                </a:solidFill>
                <a:latin typeface="Courier New"/>
                <a:cs typeface="Courier New"/>
              </a:rPr>
              <a:t>[detective_] </a:t>
            </a:r>
            <a:r>
              <a:rPr sz="880" spc="-11" dirty="0">
                <a:solidFill>
                  <a:srgbClr val="202124"/>
                </a:solidFill>
                <a:latin typeface="Courier New"/>
                <a:cs typeface="Courier New"/>
              </a:rPr>
              <a:t>[invest]</a:t>
            </a:r>
            <a:endParaRPr sz="880">
              <a:latin typeface="Courier New"/>
              <a:cs typeface="Courier New"/>
            </a:endParaRPr>
          </a:p>
        </p:txBody>
      </p:sp>
      <p:sp>
        <p:nvSpPr>
          <p:cNvPr id="23" name="object 23"/>
          <p:cNvSpPr txBox="1"/>
          <p:nvPr/>
        </p:nvSpPr>
        <p:spPr>
          <a:xfrm>
            <a:off x="7540308" y="1718754"/>
            <a:ext cx="530860" cy="183384"/>
          </a:xfrm>
          <a:prstGeom prst="rect">
            <a:avLst/>
          </a:prstGeom>
        </p:spPr>
        <p:txBody>
          <a:bodyPr vert="horz" wrap="square" lIns="0" tIns="13970" rIns="0" bIns="0" rtlCol="0">
            <a:spAutoFit/>
          </a:bodyPr>
          <a:lstStyle/>
          <a:p>
            <a:pPr marL="13970">
              <a:spcBef>
                <a:spcPts val="110"/>
              </a:spcBef>
            </a:pPr>
            <a:r>
              <a:rPr sz="1100" spc="-11" dirty="0">
                <a:solidFill>
                  <a:srgbClr val="202124"/>
                </a:solidFill>
                <a:latin typeface="Courier New"/>
                <a:cs typeface="Courier New"/>
              </a:rPr>
              <a:t>[igat]</a:t>
            </a:r>
            <a:endParaRPr sz="1100">
              <a:latin typeface="Courier New"/>
              <a:cs typeface="Courier New"/>
            </a:endParaRPr>
          </a:p>
        </p:txBody>
      </p:sp>
      <p:sp>
        <p:nvSpPr>
          <p:cNvPr id="24" name="object 24"/>
          <p:cNvSpPr txBox="1"/>
          <p:nvPr/>
        </p:nvSpPr>
        <p:spPr>
          <a:xfrm>
            <a:off x="80328" y="4028274"/>
            <a:ext cx="5315585" cy="1389291"/>
          </a:xfrm>
          <a:prstGeom prst="rect">
            <a:avLst/>
          </a:prstGeom>
        </p:spPr>
        <p:txBody>
          <a:bodyPr vert="horz" wrap="square" lIns="0" tIns="13970" rIns="0" bIns="0" rtlCol="0">
            <a:spAutoFit/>
          </a:bodyPr>
          <a:lstStyle/>
          <a:p>
            <a:pPr marL="13970" marR="5588">
              <a:lnSpc>
                <a:spcPct val="114999"/>
              </a:lnSpc>
              <a:spcBef>
                <a:spcPts val="110"/>
              </a:spcBef>
            </a:pPr>
            <a:r>
              <a:rPr sz="1540" spc="88" dirty="0">
                <a:solidFill>
                  <a:srgbClr val="202124"/>
                </a:solidFill>
                <a:latin typeface="Calibri"/>
                <a:cs typeface="Calibri"/>
              </a:rPr>
              <a:t>Conformer</a:t>
            </a:r>
            <a:r>
              <a:rPr sz="1540" spc="38" dirty="0">
                <a:solidFill>
                  <a:srgbClr val="202124"/>
                </a:solidFill>
                <a:latin typeface="Calibri"/>
                <a:cs typeface="Calibri"/>
              </a:rPr>
              <a:t> </a:t>
            </a:r>
            <a:r>
              <a:rPr sz="1540" spc="94" dirty="0">
                <a:solidFill>
                  <a:srgbClr val="202124"/>
                </a:solidFill>
                <a:latin typeface="Calibri"/>
                <a:cs typeface="Calibri"/>
              </a:rPr>
              <a:t>adds</a:t>
            </a:r>
            <a:r>
              <a:rPr sz="1540" spc="38" dirty="0">
                <a:solidFill>
                  <a:srgbClr val="202124"/>
                </a:solidFill>
                <a:latin typeface="Calibri"/>
                <a:cs typeface="Calibri"/>
              </a:rPr>
              <a:t> </a:t>
            </a:r>
            <a:r>
              <a:rPr sz="1540" spc="72" dirty="0">
                <a:solidFill>
                  <a:srgbClr val="202124"/>
                </a:solidFill>
                <a:latin typeface="Calibri"/>
                <a:cs typeface="Calibri"/>
              </a:rPr>
              <a:t>a</a:t>
            </a:r>
            <a:r>
              <a:rPr sz="1540" spc="38" dirty="0">
                <a:solidFill>
                  <a:srgbClr val="202124"/>
                </a:solidFill>
                <a:latin typeface="Calibri"/>
                <a:cs typeface="Calibri"/>
              </a:rPr>
              <a:t> </a:t>
            </a:r>
            <a:r>
              <a:rPr sz="1540" dirty="0">
                <a:solidFill>
                  <a:srgbClr val="202124"/>
                </a:solidFill>
                <a:latin typeface="Calibri"/>
                <a:cs typeface="Calibri"/>
              </a:rPr>
              <a:t>third</a:t>
            </a:r>
            <a:r>
              <a:rPr sz="1540" spc="44" dirty="0">
                <a:solidFill>
                  <a:srgbClr val="202124"/>
                </a:solidFill>
                <a:latin typeface="Calibri"/>
                <a:cs typeface="Calibri"/>
              </a:rPr>
              <a:t> </a:t>
            </a:r>
            <a:r>
              <a:rPr sz="1540" spc="83" dirty="0">
                <a:solidFill>
                  <a:srgbClr val="202124"/>
                </a:solidFill>
                <a:latin typeface="Calibri"/>
                <a:cs typeface="Calibri"/>
              </a:rPr>
              <a:t>type</a:t>
            </a:r>
            <a:r>
              <a:rPr sz="1540" spc="38" dirty="0">
                <a:solidFill>
                  <a:srgbClr val="202124"/>
                </a:solidFill>
                <a:latin typeface="Calibri"/>
                <a:cs typeface="Calibri"/>
              </a:rPr>
              <a:t> </a:t>
            </a:r>
            <a:r>
              <a:rPr sz="1540" spc="94" dirty="0">
                <a:solidFill>
                  <a:srgbClr val="202124"/>
                </a:solidFill>
                <a:latin typeface="Calibri"/>
                <a:cs typeface="Calibri"/>
              </a:rPr>
              <a:t>of</a:t>
            </a:r>
            <a:r>
              <a:rPr sz="1540" spc="38" dirty="0">
                <a:solidFill>
                  <a:srgbClr val="202124"/>
                </a:solidFill>
                <a:latin typeface="Calibri"/>
                <a:cs typeface="Calibri"/>
              </a:rPr>
              <a:t> </a:t>
            </a:r>
            <a:r>
              <a:rPr sz="1540" spc="83" dirty="0">
                <a:solidFill>
                  <a:srgbClr val="202124"/>
                </a:solidFill>
                <a:latin typeface="Calibri"/>
                <a:cs typeface="Calibri"/>
              </a:rPr>
              <a:t>block</a:t>
            </a:r>
            <a:r>
              <a:rPr sz="1540" spc="44" dirty="0">
                <a:solidFill>
                  <a:srgbClr val="202124"/>
                </a:solidFill>
                <a:latin typeface="Calibri"/>
                <a:cs typeface="Calibri"/>
              </a:rPr>
              <a:t> </a:t>
            </a:r>
            <a:r>
              <a:rPr sz="1540" spc="72" dirty="0">
                <a:solidFill>
                  <a:srgbClr val="202124"/>
                </a:solidFill>
                <a:latin typeface="Calibri"/>
                <a:cs typeface="Calibri"/>
              </a:rPr>
              <a:t>using</a:t>
            </a:r>
            <a:r>
              <a:rPr sz="1540" spc="38" dirty="0">
                <a:solidFill>
                  <a:srgbClr val="202124"/>
                </a:solidFill>
                <a:latin typeface="Calibri"/>
                <a:cs typeface="Calibri"/>
              </a:rPr>
              <a:t> convolutions,</a:t>
            </a:r>
            <a:r>
              <a:rPr sz="1540" spc="550" dirty="0">
                <a:solidFill>
                  <a:srgbClr val="202124"/>
                </a:solidFill>
                <a:latin typeface="Calibri"/>
                <a:cs typeface="Calibri"/>
              </a:rPr>
              <a:t> </a:t>
            </a:r>
            <a:r>
              <a:rPr sz="1540" spc="77" dirty="0">
                <a:solidFill>
                  <a:srgbClr val="202124"/>
                </a:solidFill>
                <a:latin typeface="Calibri"/>
                <a:cs typeface="Calibri"/>
              </a:rPr>
              <a:t>and </a:t>
            </a:r>
            <a:r>
              <a:rPr sz="1540" spc="11" dirty="0">
                <a:solidFill>
                  <a:srgbClr val="202124"/>
                </a:solidFill>
                <a:latin typeface="Calibri"/>
                <a:cs typeface="Calibri"/>
              </a:rPr>
              <a:t>slightly</a:t>
            </a:r>
            <a:r>
              <a:rPr sz="1540" spc="77" dirty="0">
                <a:solidFill>
                  <a:srgbClr val="202124"/>
                </a:solidFill>
                <a:latin typeface="Calibri"/>
                <a:cs typeface="Calibri"/>
              </a:rPr>
              <a:t> </a:t>
            </a:r>
            <a:r>
              <a:rPr sz="1540" spc="55" dirty="0">
                <a:solidFill>
                  <a:srgbClr val="202124"/>
                </a:solidFill>
                <a:latin typeface="Calibri"/>
                <a:cs typeface="Calibri"/>
              </a:rPr>
              <a:t>reorder</a:t>
            </a:r>
            <a:r>
              <a:rPr sz="1540" spc="83" dirty="0">
                <a:solidFill>
                  <a:srgbClr val="202124"/>
                </a:solidFill>
                <a:latin typeface="Calibri"/>
                <a:cs typeface="Calibri"/>
              </a:rPr>
              <a:t> </a:t>
            </a:r>
            <a:r>
              <a:rPr sz="1540" spc="72" dirty="0">
                <a:solidFill>
                  <a:srgbClr val="202124"/>
                </a:solidFill>
                <a:latin typeface="Calibri"/>
                <a:cs typeface="Calibri"/>
              </a:rPr>
              <a:t>blocks,</a:t>
            </a:r>
            <a:r>
              <a:rPr sz="1540" spc="77" dirty="0">
                <a:solidFill>
                  <a:srgbClr val="202124"/>
                </a:solidFill>
                <a:latin typeface="Calibri"/>
                <a:cs typeface="Calibri"/>
              </a:rPr>
              <a:t> </a:t>
            </a:r>
            <a:r>
              <a:rPr sz="1540" spc="61" dirty="0">
                <a:solidFill>
                  <a:srgbClr val="202124"/>
                </a:solidFill>
                <a:latin typeface="Calibri"/>
                <a:cs typeface="Calibri"/>
              </a:rPr>
              <a:t>but</a:t>
            </a:r>
            <a:r>
              <a:rPr sz="1540" spc="83" dirty="0">
                <a:solidFill>
                  <a:srgbClr val="202124"/>
                </a:solidFill>
                <a:latin typeface="Calibri"/>
                <a:cs typeface="Calibri"/>
              </a:rPr>
              <a:t> </a:t>
            </a:r>
            <a:r>
              <a:rPr sz="1540" spc="11" dirty="0">
                <a:solidFill>
                  <a:srgbClr val="202124"/>
                </a:solidFill>
                <a:latin typeface="Calibri"/>
                <a:cs typeface="Calibri"/>
              </a:rPr>
              <a:t>overall</a:t>
            </a:r>
            <a:r>
              <a:rPr sz="1540" spc="77" dirty="0">
                <a:solidFill>
                  <a:srgbClr val="202124"/>
                </a:solidFill>
                <a:latin typeface="Calibri"/>
                <a:cs typeface="Calibri"/>
              </a:rPr>
              <a:t> very</a:t>
            </a:r>
            <a:r>
              <a:rPr sz="1540" spc="83" dirty="0">
                <a:solidFill>
                  <a:srgbClr val="202124"/>
                </a:solidFill>
                <a:latin typeface="Calibri"/>
                <a:cs typeface="Calibri"/>
              </a:rPr>
              <a:t> </a:t>
            </a:r>
            <a:r>
              <a:rPr sz="1540" spc="66" dirty="0">
                <a:solidFill>
                  <a:srgbClr val="202124"/>
                </a:solidFill>
                <a:latin typeface="Calibri"/>
                <a:cs typeface="Calibri"/>
              </a:rPr>
              <a:t>transformer-</a:t>
            </a:r>
            <a:r>
              <a:rPr sz="1540" spc="-11" dirty="0">
                <a:solidFill>
                  <a:srgbClr val="202124"/>
                </a:solidFill>
                <a:latin typeface="Calibri"/>
                <a:cs typeface="Calibri"/>
              </a:rPr>
              <a:t>like.</a:t>
            </a:r>
            <a:endParaRPr sz="1540">
              <a:latin typeface="Calibri"/>
              <a:cs typeface="Calibri"/>
            </a:endParaRPr>
          </a:p>
          <a:p>
            <a:pPr>
              <a:spcBef>
                <a:spcPts val="468"/>
              </a:spcBef>
            </a:pPr>
            <a:endParaRPr sz="1540">
              <a:latin typeface="Calibri"/>
              <a:cs typeface="Calibri"/>
            </a:endParaRPr>
          </a:p>
          <a:p>
            <a:pPr marL="13970" marR="1758823">
              <a:lnSpc>
                <a:spcPct val="114999"/>
              </a:lnSpc>
            </a:pPr>
            <a:r>
              <a:rPr sz="1540" spc="66" dirty="0">
                <a:solidFill>
                  <a:srgbClr val="202124"/>
                </a:solidFill>
                <a:latin typeface="Calibri"/>
                <a:cs typeface="Calibri"/>
              </a:rPr>
              <a:t>Exists </a:t>
            </a:r>
            <a:r>
              <a:rPr sz="1540" spc="88" dirty="0">
                <a:solidFill>
                  <a:srgbClr val="202124"/>
                </a:solidFill>
                <a:latin typeface="Calibri"/>
                <a:cs typeface="Calibri"/>
              </a:rPr>
              <a:t>as</a:t>
            </a:r>
            <a:r>
              <a:rPr sz="1540" spc="66" dirty="0">
                <a:solidFill>
                  <a:srgbClr val="202124"/>
                </a:solidFill>
                <a:latin typeface="Calibri"/>
                <a:cs typeface="Calibri"/>
              </a:rPr>
              <a:t> </a:t>
            </a:r>
            <a:r>
              <a:rPr sz="1540" spc="105" dirty="0">
                <a:solidFill>
                  <a:srgbClr val="202124"/>
                </a:solidFill>
                <a:latin typeface="Calibri"/>
                <a:cs typeface="Calibri"/>
              </a:rPr>
              <a:t>encoder-decoder</a:t>
            </a:r>
            <a:r>
              <a:rPr sz="1540" spc="66" dirty="0">
                <a:solidFill>
                  <a:srgbClr val="202124"/>
                </a:solidFill>
                <a:latin typeface="Calibri"/>
                <a:cs typeface="Calibri"/>
              </a:rPr>
              <a:t> </a:t>
            </a:r>
            <a:r>
              <a:rPr sz="1540" dirty="0">
                <a:solidFill>
                  <a:srgbClr val="202124"/>
                </a:solidFill>
                <a:latin typeface="Calibri"/>
                <a:cs typeface="Calibri"/>
              </a:rPr>
              <a:t>variant,</a:t>
            </a:r>
            <a:r>
              <a:rPr sz="1540" spc="72" dirty="0">
                <a:solidFill>
                  <a:srgbClr val="202124"/>
                </a:solidFill>
                <a:latin typeface="Calibri"/>
                <a:cs typeface="Calibri"/>
              </a:rPr>
              <a:t> </a:t>
            </a:r>
            <a:r>
              <a:rPr sz="1540" spc="61" dirty="0">
                <a:solidFill>
                  <a:srgbClr val="202124"/>
                </a:solidFill>
                <a:latin typeface="Calibri"/>
                <a:cs typeface="Calibri"/>
              </a:rPr>
              <a:t>or</a:t>
            </a:r>
            <a:r>
              <a:rPr sz="1540" spc="66" dirty="0">
                <a:solidFill>
                  <a:srgbClr val="202124"/>
                </a:solidFill>
                <a:latin typeface="Calibri"/>
                <a:cs typeface="Calibri"/>
              </a:rPr>
              <a:t> </a:t>
            </a:r>
            <a:r>
              <a:rPr sz="1540" spc="61" dirty="0">
                <a:solidFill>
                  <a:srgbClr val="202124"/>
                </a:solidFill>
                <a:latin typeface="Calibri"/>
                <a:cs typeface="Calibri"/>
              </a:rPr>
              <a:t>as </a:t>
            </a:r>
            <a:r>
              <a:rPr sz="1540" spc="99" dirty="0">
                <a:solidFill>
                  <a:srgbClr val="202124"/>
                </a:solidFill>
                <a:latin typeface="Calibri"/>
                <a:cs typeface="Calibri"/>
              </a:rPr>
              <a:t>encoder-</a:t>
            </a:r>
            <a:r>
              <a:rPr sz="1540" spc="55" dirty="0">
                <a:solidFill>
                  <a:srgbClr val="202124"/>
                </a:solidFill>
                <a:latin typeface="Calibri"/>
                <a:cs typeface="Calibri"/>
              </a:rPr>
              <a:t>only</a:t>
            </a:r>
            <a:r>
              <a:rPr sz="1540" spc="125" dirty="0">
                <a:solidFill>
                  <a:srgbClr val="202124"/>
                </a:solidFill>
                <a:latin typeface="Calibri"/>
                <a:cs typeface="Calibri"/>
              </a:rPr>
              <a:t> </a:t>
            </a:r>
            <a:r>
              <a:rPr sz="1540" dirty="0">
                <a:solidFill>
                  <a:srgbClr val="202124"/>
                </a:solidFill>
                <a:latin typeface="Calibri"/>
                <a:cs typeface="Calibri"/>
              </a:rPr>
              <a:t>variant</a:t>
            </a:r>
            <a:r>
              <a:rPr sz="1540" spc="125" dirty="0">
                <a:solidFill>
                  <a:srgbClr val="202124"/>
                </a:solidFill>
                <a:latin typeface="Calibri"/>
                <a:cs typeface="Calibri"/>
              </a:rPr>
              <a:t> </a:t>
            </a:r>
            <a:r>
              <a:rPr sz="1540" dirty="0">
                <a:solidFill>
                  <a:srgbClr val="202124"/>
                </a:solidFill>
                <a:latin typeface="Calibri"/>
                <a:cs typeface="Calibri"/>
              </a:rPr>
              <a:t>with</a:t>
            </a:r>
            <a:r>
              <a:rPr sz="1540" spc="94" dirty="0">
                <a:solidFill>
                  <a:srgbClr val="202124"/>
                </a:solidFill>
                <a:latin typeface="Calibri"/>
                <a:cs typeface="Calibri"/>
              </a:rPr>
              <a:t> </a:t>
            </a:r>
            <a:r>
              <a:rPr sz="1540" spc="215" dirty="0">
                <a:solidFill>
                  <a:srgbClr val="202124"/>
                </a:solidFill>
                <a:latin typeface="Calibri"/>
                <a:cs typeface="Calibri"/>
              </a:rPr>
              <a:t>CTC</a:t>
            </a:r>
            <a:r>
              <a:rPr sz="1540" spc="132" dirty="0">
                <a:solidFill>
                  <a:srgbClr val="202124"/>
                </a:solidFill>
                <a:latin typeface="Calibri"/>
                <a:cs typeface="Calibri"/>
              </a:rPr>
              <a:t> </a:t>
            </a:r>
            <a:r>
              <a:rPr sz="1540" spc="-11" dirty="0">
                <a:solidFill>
                  <a:srgbClr val="202124"/>
                </a:solidFill>
                <a:latin typeface="Calibri"/>
                <a:cs typeface="Calibri"/>
              </a:rPr>
              <a:t>loss.</a:t>
            </a:r>
            <a:endParaRPr sz="1540">
              <a:latin typeface="Calibri"/>
              <a:cs typeface="Calibri"/>
            </a:endParaRPr>
          </a:p>
        </p:txBody>
      </p:sp>
      <p:sp>
        <p:nvSpPr>
          <p:cNvPr id="25" name="object 25"/>
          <p:cNvSpPr txBox="1"/>
          <p:nvPr/>
        </p:nvSpPr>
        <p:spPr>
          <a:xfrm>
            <a:off x="-3491" y="6582550"/>
            <a:ext cx="2267331" cy="115673"/>
          </a:xfrm>
          <a:prstGeom prst="rect">
            <a:avLst/>
          </a:prstGeom>
        </p:spPr>
        <p:txBody>
          <a:bodyPr vert="horz" wrap="square" lIns="0" tIns="13970" rIns="0" bIns="0" rtlCol="0">
            <a:spAutoFit/>
          </a:bodyPr>
          <a:lstStyle/>
          <a:p>
            <a:pPr marL="13970">
              <a:spcBef>
                <a:spcPts val="110"/>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
        <p:nvSpPr>
          <p:cNvPr id="26" name="object 26"/>
          <p:cNvSpPr txBox="1"/>
          <p:nvPr/>
        </p:nvSpPr>
        <p:spPr>
          <a:xfrm>
            <a:off x="80328" y="5687464"/>
            <a:ext cx="5254117" cy="511743"/>
          </a:xfrm>
          <a:prstGeom prst="rect">
            <a:avLst/>
          </a:prstGeom>
        </p:spPr>
        <p:txBody>
          <a:bodyPr vert="horz" wrap="square" lIns="0" tIns="66358" rIns="0" bIns="0" rtlCol="0">
            <a:spAutoFit/>
          </a:bodyPr>
          <a:lstStyle/>
          <a:p>
            <a:pPr marL="13970">
              <a:spcBef>
                <a:spcPts val="523"/>
              </a:spcBef>
            </a:pPr>
            <a:r>
              <a:rPr sz="1540" spc="55" dirty="0">
                <a:solidFill>
                  <a:srgbClr val="202124"/>
                </a:solidFill>
                <a:latin typeface="Calibri"/>
                <a:cs typeface="Calibri"/>
              </a:rPr>
              <a:t>UPDATE</a:t>
            </a:r>
            <a:r>
              <a:rPr sz="1540" spc="28" dirty="0">
                <a:solidFill>
                  <a:srgbClr val="202124"/>
                </a:solidFill>
                <a:latin typeface="Calibri"/>
                <a:cs typeface="Calibri"/>
              </a:rPr>
              <a:t> </a:t>
            </a:r>
            <a:r>
              <a:rPr sz="1540" spc="88" dirty="0">
                <a:solidFill>
                  <a:srgbClr val="202124"/>
                </a:solidFill>
                <a:latin typeface="Calibri"/>
                <a:cs typeface="Calibri"/>
              </a:rPr>
              <a:t>Sept </a:t>
            </a:r>
            <a:r>
              <a:rPr sz="1540" spc="11" dirty="0">
                <a:solidFill>
                  <a:srgbClr val="202124"/>
                </a:solidFill>
                <a:latin typeface="Calibri"/>
                <a:cs typeface="Calibri"/>
              </a:rPr>
              <a:t>2022:</a:t>
            </a:r>
            <a:r>
              <a:rPr sz="1540" spc="88" dirty="0">
                <a:solidFill>
                  <a:srgbClr val="202124"/>
                </a:solidFill>
                <a:latin typeface="Calibri"/>
                <a:cs typeface="Calibri"/>
              </a:rPr>
              <a:t> </a:t>
            </a:r>
            <a:r>
              <a:rPr sz="1540" spc="11" dirty="0">
                <a:solidFill>
                  <a:srgbClr val="202124"/>
                </a:solidFill>
                <a:latin typeface="Calibri"/>
                <a:cs typeface="Calibri"/>
              </a:rPr>
              <a:t>Plain</a:t>
            </a:r>
            <a:r>
              <a:rPr sz="1540" spc="88" dirty="0">
                <a:solidFill>
                  <a:srgbClr val="202124"/>
                </a:solidFill>
                <a:latin typeface="Calibri"/>
                <a:cs typeface="Calibri"/>
              </a:rPr>
              <a:t> </a:t>
            </a:r>
            <a:r>
              <a:rPr sz="1540" spc="61" dirty="0">
                <a:solidFill>
                  <a:srgbClr val="202124"/>
                </a:solidFill>
                <a:latin typeface="Calibri"/>
                <a:cs typeface="Calibri"/>
              </a:rPr>
              <a:t>transformer</a:t>
            </a:r>
            <a:r>
              <a:rPr sz="1540" spc="88" dirty="0">
                <a:solidFill>
                  <a:srgbClr val="202124"/>
                </a:solidFill>
                <a:latin typeface="Calibri"/>
                <a:cs typeface="Calibri"/>
              </a:rPr>
              <a:t> </a:t>
            </a:r>
            <a:r>
              <a:rPr sz="1540" spc="77" dirty="0">
                <a:solidFill>
                  <a:srgbClr val="202124"/>
                </a:solidFill>
                <a:latin typeface="Calibri"/>
                <a:cs typeface="Calibri"/>
              </a:rPr>
              <a:t>model</a:t>
            </a:r>
            <a:r>
              <a:rPr sz="1540" spc="83" dirty="0">
                <a:solidFill>
                  <a:srgbClr val="202124"/>
                </a:solidFill>
                <a:latin typeface="Calibri"/>
                <a:cs typeface="Calibri"/>
              </a:rPr>
              <a:t> </a:t>
            </a:r>
            <a:r>
              <a:rPr sz="1540" spc="11" dirty="0">
                <a:solidFill>
                  <a:srgbClr val="202124"/>
                </a:solidFill>
                <a:latin typeface="Calibri"/>
                <a:cs typeface="Calibri"/>
              </a:rPr>
              <a:t>in</a:t>
            </a:r>
            <a:r>
              <a:rPr sz="1540" spc="88" dirty="0">
                <a:solidFill>
                  <a:srgbClr val="202124"/>
                </a:solidFill>
                <a:latin typeface="Calibri"/>
                <a:cs typeface="Calibri"/>
              </a:rPr>
              <a:t> </a:t>
            </a:r>
            <a:r>
              <a:rPr sz="1540" spc="11" dirty="0">
                <a:solidFill>
                  <a:srgbClr val="202124"/>
                </a:solidFill>
                <a:latin typeface="Calibri"/>
                <a:cs typeface="Calibri"/>
              </a:rPr>
              <a:t>“Whisper”</a:t>
            </a:r>
            <a:r>
              <a:rPr sz="1540" spc="88" dirty="0">
                <a:solidFill>
                  <a:srgbClr val="202124"/>
                </a:solidFill>
                <a:latin typeface="Calibri"/>
                <a:cs typeface="Calibri"/>
              </a:rPr>
              <a:t> </a:t>
            </a:r>
            <a:r>
              <a:rPr sz="1540" spc="61" dirty="0">
                <a:solidFill>
                  <a:srgbClr val="202124"/>
                </a:solidFill>
                <a:latin typeface="Calibri"/>
                <a:cs typeface="Calibri"/>
              </a:rPr>
              <a:t>by</a:t>
            </a:r>
            <a:endParaRPr sz="1540">
              <a:latin typeface="Calibri"/>
              <a:cs typeface="Calibri"/>
            </a:endParaRPr>
          </a:p>
          <a:p>
            <a:pPr marL="13970">
              <a:spcBef>
                <a:spcPts val="292"/>
              </a:spcBef>
            </a:pPr>
            <a:r>
              <a:rPr sz="1100" spc="99" dirty="0">
                <a:solidFill>
                  <a:srgbClr val="202124"/>
                </a:solidFill>
                <a:latin typeface="Calibri"/>
                <a:cs typeface="Calibri"/>
              </a:rPr>
              <a:t>A</a:t>
            </a:r>
            <a:r>
              <a:rPr sz="1100" spc="55" dirty="0">
                <a:solidFill>
                  <a:srgbClr val="202124"/>
                </a:solidFill>
                <a:latin typeface="Calibri"/>
                <a:cs typeface="Calibri"/>
              </a:rPr>
              <a:t> </a:t>
            </a:r>
            <a:r>
              <a:rPr sz="1100" spc="22" dirty="0">
                <a:solidFill>
                  <a:srgbClr val="202124"/>
                </a:solidFill>
                <a:latin typeface="Calibri"/>
                <a:cs typeface="Calibri"/>
              </a:rPr>
              <a:t>Radford,</a:t>
            </a:r>
            <a:r>
              <a:rPr sz="1100" spc="-22" dirty="0">
                <a:solidFill>
                  <a:srgbClr val="202124"/>
                </a:solidFill>
                <a:latin typeface="Calibri"/>
                <a:cs typeface="Calibri"/>
              </a:rPr>
              <a:t> </a:t>
            </a:r>
            <a:r>
              <a:rPr sz="1100" spc="220" dirty="0">
                <a:solidFill>
                  <a:srgbClr val="202124"/>
                </a:solidFill>
                <a:latin typeface="Calibri"/>
                <a:cs typeface="Calibri"/>
              </a:rPr>
              <a:t>J</a:t>
            </a:r>
            <a:r>
              <a:rPr sz="1100" spc="6" dirty="0">
                <a:solidFill>
                  <a:srgbClr val="202124"/>
                </a:solidFill>
                <a:latin typeface="Calibri"/>
                <a:cs typeface="Calibri"/>
              </a:rPr>
              <a:t> </a:t>
            </a:r>
            <a:r>
              <a:rPr sz="1100" spc="55" dirty="0">
                <a:solidFill>
                  <a:srgbClr val="202124"/>
                </a:solidFill>
                <a:latin typeface="Calibri"/>
                <a:cs typeface="Calibri"/>
              </a:rPr>
              <a:t>W</a:t>
            </a:r>
            <a:r>
              <a:rPr sz="1100" spc="61" dirty="0">
                <a:solidFill>
                  <a:srgbClr val="202124"/>
                </a:solidFill>
                <a:latin typeface="Calibri"/>
                <a:cs typeface="Calibri"/>
              </a:rPr>
              <a:t> </a:t>
            </a:r>
            <a:r>
              <a:rPr sz="1100" spc="22" dirty="0">
                <a:solidFill>
                  <a:srgbClr val="202124"/>
                </a:solidFill>
                <a:latin typeface="Calibri"/>
                <a:cs typeface="Calibri"/>
              </a:rPr>
              <a:t>Kim,</a:t>
            </a:r>
            <a:r>
              <a:rPr sz="1100" spc="6" dirty="0">
                <a:solidFill>
                  <a:srgbClr val="202124"/>
                </a:solidFill>
                <a:latin typeface="Calibri"/>
                <a:cs typeface="Calibri"/>
              </a:rPr>
              <a:t> </a:t>
            </a:r>
            <a:r>
              <a:rPr sz="1100" spc="22" dirty="0">
                <a:solidFill>
                  <a:srgbClr val="202124"/>
                </a:solidFill>
                <a:latin typeface="Calibri"/>
                <a:cs typeface="Calibri"/>
              </a:rPr>
              <a:t>T</a:t>
            </a:r>
            <a:r>
              <a:rPr sz="1100" spc="33" dirty="0">
                <a:solidFill>
                  <a:srgbClr val="202124"/>
                </a:solidFill>
                <a:latin typeface="Calibri"/>
                <a:cs typeface="Calibri"/>
              </a:rPr>
              <a:t> </a:t>
            </a:r>
            <a:r>
              <a:rPr sz="1100" spc="22" dirty="0">
                <a:solidFill>
                  <a:srgbClr val="202124"/>
                </a:solidFill>
                <a:latin typeface="Calibri"/>
                <a:cs typeface="Calibri"/>
              </a:rPr>
              <a:t>Xu,</a:t>
            </a:r>
            <a:r>
              <a:rPr sz="1100" spc="33" dirty="0">
                <a:solidFill>
                  <a:srgbClr val="202124"/>
                </a:solidFill>
                <a:latin typeface="Calibri"/>
                <a:cs typeface="Calibri"/>
              </a:rPr>
              <a:t> </a:t>
            </a:r>
            <a:r>
              <a:rPr sz="1100" spc="176" dirty="0">
                <a:solidFill>
                  <a:srgbClr val="202124"/>
                </a:solidFill>
                <a:latin typeface="Calibri"/>
                <a:cs typeface="Calibri"/>
              </a:rPr>
              <a:t>G</a:t>
            </a:r>
            <a:r>
              <a:rPr sz="1100" spc="61" dirty="0">
                <a:solidFill>
                  <a:srgbClr val="202124"/>
                </a:solidFill>
                <a:latin typeface="Calibri"/>
                <a:cs typeface="Calibri"/>
              </a:rPr>
              <a:t> </a:t>
            </a:r>
            <a:r>
              <a:rPr sz="1100" spc="50" dirty="0">
                <a:solidFill>
                  <a:srgbClr val="202124"/>
                </a:solidFill>
                <a:latin typeface="Calibri"/>
                <a:cs typeface="Calibri"/>
              </a:rPr>
              <a:t>Brockman,</a:t>
            </a:r>
            <a:r>
              <a:rPr sz="1100" spc="28" dirty="0">
                <a:solidFill>
                  <a:srgbClr val="202124"/>
                </a:solidFill>
                <a:latin typeface="Calibri"/>
                <a:cs typeface="Calibri"/>
              </a:rPr>
              <a:t> </a:t>
            </a:r>
            <a:r>
              <a:rPr sz="1100" spc="215" dirty="0">
                <a:solidFill>
                  <a:srgbClr val="202124"/>
                </a:solidFill>
                <a:latin typeface="Calibri"/>
                <a:cs typeface="Calibri"/>
              </a:rPr>
              <a:t>C</a:t>
            </a:r>
            <a:r>
              <a:rPr sz="1100" spc="61" dirty="0">
                <a:solidFill>
                  <a:srgbClr val="202124"/>
                </a:solidFill>
                <a:latin typeface="Calibri"/>
                <a:cs typeface="Calibri"/>
              </a:rPr>
              <a:t> </a:t>
            </a:r>
            <a:r>
              <a:rPr sz="1100" spc="22" dirty="0">
                <a:solidFill>
                  <a:srgbClr val="202124"/>
                </a:solidFill>
                <a:latin typeface="Calibri"/>
                <a:cs typeface="Calibri"/>
              </a:rPr>
              <a:t>McLeavey,</a:t>
            </a:r>
            <a:r>
              <a:rPr sz="1100" spc="61" dirty="0">
                <a:solidFill>
                  <a:srgbClr val="202124"/>
                </a:solidFill>
                <a:latin typeface="Calibri"/>
                <a:cs typeface="Calibri"/>
              </a:rPr>
              <a:t> </a:t>
            </a:r>
            <a:r>
              <a:rPr sz="1100" spc="22" dirty="0">
                <a:solidFill>
                  <a:srgbClr val="202124"/>
                </a:solidFill>
                <a:latin typeface="Calibri"/>
                <a:cs typeface="Calibri"/>
              </a:rPr>
              <a:t>I</a:t>
            </a:r>
            <a:r>
              <a:rPr sz="1100" spc="17" dirty="0">
                <a:solidFill>
                  <a:srgbClr val="202124"/>
                </a:solidFill>
                <a:latin typeface="Calibri"/>
                <a:cs typeface="Calibri"/>
              </a:rPr>
              <a:t> </a:t>
            </a:r>
            <a:r>
              <a:rPr sz="1100" spc="44" dirty="0">
                <a:solidFill>
                  <a:srgbClr val="202124"/>
                </a:solidFill>
                <a:latin typeface="Calibri"/>
                <a:cs typeface="Calibri"/>
              </a:rPr>
              <a:t>Sutskever</a:t>
            </a:r>
            <a:endParaRPr sz="110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57467" y="691895"/>
            <a:ext cx="6545580" cy="695960"/>
          </a:xfrm>
          <a:prstGeom prst="rect">
            <a:avLst/>
          </a:prstGeom>
        </p:spPr>
        <p:txBody>
          <a:bodyPr vert="horz" wrap="square" lIns="0" tIns="12700" rIns="0" bIns="0" rtlCol="0">
            <a:spAutoFit/>
          </a:bodyPr>
          <a:lstStyle/>
          <a:p>
            <a:pPr marL="12700">
              <a:lnSpc>
                <a:spcPct val="100000"/>
              </a:lnSpc>
              <a:spcBef>
                <a:spcPts val="100"/>
              </a:spcBef>
            </a:pPr>
            <a:r>
              <a:rPr spc="-25" dirty="0"/>
              <a:t>General </a:t>
            </a:r>
            <a:r>
              <a:rPr spc="-20" dirty="0"/>
              <a:t>and</a:t>
            </a:r>
            <a:r>
              <a:rPr spc="-55" dirty="0"/>
              <a:t> </a:t>
            </a:r>
            <a:r>
              <a:rPr spc="-25" dirty="0"/>
              <a:t>Self-Attention</a:t>
            </a:r>
          </a:p>
        </p:txBody>
      </p:sp>
      <p:sp>
        <p:nvSpPr>
          <p:cNvPr id="5" name="object 5"/>
          <p:cNvSpPr txBox="1"/>
          <p:nvPr/>
        </p:nvSpPr>
        <p:spPr>
          <a:xfrm>
            <a:off x="585723" y="1481328"/>
            <a:ext cx="8725535" cy="1911350"/>
          </a:xfrm>
          <a:prstGeom prst="rect">
            <a:avLst/>
          </a:prstGeom>
        </p:spPr>
        <p:txBody>
          <a:bodyPr vert="horz" wrap="square" lIns="0" tIns="33655" rIns="0" bIns="0" rtlCol="0">
            <a:spAutoFit/>
          </a:bodyPr>
          <a:lstStyle/>
          <a:p>
            <a:pPr marL="351155" marR="5080" indent="-339090">
              <a:lnSpc>
                <a:spcPts val="3790"/>
              </a:lnSpc>
              <a:spcBef>
                <a:spcPts val="265"/>
              </a:spcBef>
              <a:buChar char="•"/>
              <a:tabLst>
                <a:tab pos="351155" algn="l"/>
                <a:tab pos="351790" algn="l"/>
              </a:tabLst>
            </a:pPr>
            <a:r>
              <a:rPr sz="3200" spc="-20" dirty="0">
                <a:solidFill>
                  <a:srgbClr val="3333CC"/>
                </a:solidFill>
                <a:latin typeface="Arial"/>
                <a:cs typeface="Arial"/>
              </a:rPr>
              <a:t>The attention </a:t>
            </a:r>
            <a:r>
              <a:rPr sz="3200" b="1" spc="-30" dirty="0">
                <a:solidFill>
                  <a:srgbClr val="3333CC"/>
                </a:solidFill>
                <a:latin typeface="Arial"/>
                <a:cs typeface="Arial"/>
              </a:rPr>
              <a:t>component </a:t>
            </a:r>
            <a:r>
              <a:rPr sz="3200" spc="-15" dirty="0">
                <a:solidFill>
                  <a:srgbClr val="3333CC"/>
                </a:solidFill>
                <a:latin typeface="Arial"/>
                <a:cs typeface="Arial"/>
              </a:rPr>
              <a:t>of </a:t>
            </a:r>
            <a:r>
              <a:rPr sz="3200" dirty="0">
                <a:solidFill>
                  <a:srgbClr val="3333CC"/>
                </a:solidFill>
                <a:latin typeface="Arial"/>
                <a:cs typeface="Arial"/>
              </a:rPr>
              <a:t>a </a:t>
            </a:r>
            <a:r>
              <a:rPr sz="3200" spc="-20" dirty="0">
                <a:solidFill>
                  <a:srgbClr val="3333CC"/>
                </a:solidFill>
                <a:latin typeface="Arial"/>
                <a:cs typeface="Arial"/>
              </a:rPr>
              <a:t>network  </a:t>
            </a:r>
            <a:r>
              <a:rPr sz="3200" spc="-25" dirty="0">
                <a:solidFill>
                  <a:srgbClr val="3333CC"/>
                </a:solidFill>
                <a:latin typeface="Arial"/>
                <a:cs typeface="Arial"/>
              </a:rPr>
              <a:t>manages </a:t>
            </a:r>
            <a:r>
              <a:rPr sz="3200" spc="-20" dirty="0">
                <a:solidFill>
                  <a:srgbClr val="3333CC"/>
                </a:solidFill>
                <a:latin typeface="Arial"/>
                <a:cs typeface="Arial"/>
              </a:rPr>
              <a:t>and quantifies </a:t>
            </a:r>
            <a:r>
              <a:rPr sz="3200" spc="-15" dirty="0">
                <a:solidFill>
                  <a:srgbClr val="3333CC"/>
                </a:solidFill>
                <a:latin typeface="Arial"/>
                <a:cs typeface="Arial"/>
              </a:rPr>
              <a:t>the</a:t>
            </a:r>
            <a:r>
              <a:rPr sz="3200" spc="-110" dirty="0">
                <a:solidFill>
                  <a:srgbClr val="3333CC"/>
                </a:solidFill>
                <a:latin typeface="Arial"/>
                <a:cs typeface="Arial"/>
              </a:rPr>
              <a:t> </a:t>
            </a:r>
            <a:r>
              <a:rPr sz="3200" b="1" spc="-25" dirty="0">
                <a:solidFill>
                  <a:srgbClr val="3333CC"/>
                </a:solidFill>
                <a:latin typeface="Arial"/>
                <a:cs typeface="Arial"/>
              </a:rPr>
              <a:t>interdependence</a:t>
            </a:r>
            <a:r>
              <a:rPr sz="3200" spc="-25" dirty="0">
                <a:solidFill>
                  <a:srgbClr val="3333CC"/>
                </a:solidFill>
                <a:latin typeface="Arial"/>
                <a:cs typeface="Arial"/>
              </a:rPr>
              <a:t>:</a:t>
            </a:r>
            <a:endParaRPr sz="3200">
              <a:latin typeface="Arial"/>
              <a:cs typeface="Arial"/>
            </a:endParaRPr>
          </a:p>
          <a:p>
            <a:pPr marL="747395" marR="1031875" indent="-282575">
              <a:lnSpc>
                <a:spcPts val="3290"/>
              </a:lnSpc>
              <a:spcBef>
                <a:spcPts val="620"/>
              </a:spcBef>
            </a:pPr>
            <a:r>
              <a:rPr sz="2800" dirty="0">
                <a:solidFill>
                  <a:srgbClr val="336600"/>
                </a:solidFill>
                <a:latin typeface="Arial"/>
                <a:cs typeface="Arial"/>
              </a:rPr>
              <a:t>– </a:t>
            </a:r>
            <a:r>
              <a:rPr sz="2800" spc="-15" dirty="0">
                <a:solidFill>
                  <a:srgbClr val="336600"/>
                </a:solidFill>
                <a:latin typeface="Arial"/>
                <a:cs typeface="Arial"/>
              </a:rPr>
              <a:t>General Attention: Between </a:t>
            </a:r>
            <a:r>
              <a:rPr sz="2800" spc="-10" dirty="0">
                <a:solidFill>
                  <a:srgbClr val="336600"/>
                </a:solidFill>
                <a:latin typeface="Arial"/>
                <a:cs typeface="Arial"/>
              </a:rPr>
              <a:t>input and</a:t>
            </a:r>
            <a:r>
              <a:rPr sz="2800" spc="-240" dirty="0">
                <a:solidFill>
                  <a:srgbClr val="336600"/>
                </a:solidFill>
                <a:latin typeface="Arial"/>
                <a:cs typeface="Arial"/>
              </a:rPr>
              <a:t> </a:t>
            </a:r>
            <a:r>
              <a:rPr sz="2800" spc="-15" dirty="0">
                <a:solidFill>
                  <a:srgbClr val="336600"/>
                </a:solidFill>
                <a:latin typeface="Arial"/>
                <a:cs typeface="Arial"/>
              </a:rPr>
              <a:t>output  elements</a:t>
            </a:r>
            <a:endParaRPr sz="2800">
              <a:latin typeface="Arial"/>
              <a:cs typeface="Arial"/>
            </a:endParaRPr>
          </a:p>
        </p:txBody>
      </p:sp>
      <p:sp>
        <p:nvSpPr>
          <p:cNvPr id="6" name="object 6"/>
          <p:cNvSpPr txBox="1"/>
          <p:nvPr/>
        </p:nvSpPr>
        <p:spPr>
          <a:xfrm>
            <a:off x="1037844" y="5467095"/>
            <a:ext cx="596519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15" dirty="0">
                <a:solidFill>
                  <a:srgbClr val="336600"/>
                </a:solidFill>
                <a:latin typeface="Arial"/>
                <a:cs typeface="Arial"/>
              </a:rPr>
              <a:t>Self Attention: Within </a:t>
            </a:r>
            <a:r>
              <a:rPr sz="2800" spc="-10" dirty="0">
                <a:solidFill>
                  <a:srgbClr val="336600"/>
                </a:solidFill>
                <a:latin typeface="Arial"/>
                <a:cs typeface="Arial"/>
              </a:rPr>
              <a:t>input</a:t>
            </a:r>
            <a:r>
              <a:rPr sz="2800" spc="-220" dirty="0">
                <a:solidFill>
                  <a:srgbClr val="336600"/>
                </a:solidFill>
                <a:latin typeface="Arial"/>
                <a:cs typeface="Arial"/>
              </a:rPr>
              <a:t> </a:t>
            </a:r>
            <a:r>
              <a:rPr sz="2800" spc="-15" dirty="0">
                <a:solidFill>
                  <a:srgbClr val="336600"/>
                </a:solidFill>
                <a:latin typeface="Arial"/>
                <a:cs typeface="Arial"/>
              </a:rPr>
              <a:t>elements</a:t>
            </a:r>
            <a:endParaRPr sz="2800">
              <a:latin typeface="Arial"/>
              <a:cs typeface="Arial"/>
            </a:endParaRPr>
          </a:p>
        </p:txBody>
      </p:sp>
      <p:sp>
        <p:nvSpPr>
          <p:cNvPr id="8" name="object 8"/>
          <p:cNvSpPr/>
          <p:nvPr/>
        </p:nvSpPr>
        <p:spPr>
          <a:xfrm>
            <a:off x="2419913" y="3732353"/>
            <a:ext cx="3811593" cy="1535324"/>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2380844" y="3727643"/>
            <a:ext cx="3876040" cy="1544955"/>
          </a:xfrm>
          <a:custGeom>
            <a:avLst/>
            <a:gdLst/>
            <a:ahLst/>
            <a:cxnLst/>
            <a:rect l="l" t="t" r="r" b="b"/>
            <a:pathLst>
              <a:path w="3876040" h="1544954">
                <a:moveTo>
                  <a:pt x="0" y="0"/>
                </a:moveTo>
                <a:lnTo>
                  <a:pt x="3875987" y="0"/>
                </a:lnTo>
                <a:lnTo>
                  <a:pt x="3875987" y="1544743"/>
                </a:lnTo>
                <a:lnTo>
                  <a:pt x="0" y="1544743"/>
                </a:lnTo>
                <a:lnTo>
                  <a:pt x="0" y="0"/>
                </a:lnTo>
                <a:close/>
              </a:path>
            </a:pathLst>
          </a:custGeom>
          <a:ln w="9419">
            <a:solidFill>
              <a:srgbClr val="000000"/>
            </a:solidFill>
          </a:ln>
        </p:spPr>
        <p:txBody>
          <a:bodyPr wrap="square" lIns="0" tIns="0" rIns="0" bIns="0" rtlCol="0"/>
          <a:lstStyle/>
          <a:p>
            <a:endParaRPr/>
          </a:p>
        </p:txBody>
      </p:sp>
      <p:sp>
        <p:nvSpPr>
          <p:cNvPr id="10" name="object 10"/>
          <p:cNvSpPr/>
          <p:nvPr/>
        </p:nvSpPr>
        <p:spPr>
          <a:xfrm>
            <a:off x="2391832" y="6135811"/>
            <a:ext cx="3968609" cy="879121"/>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2387123" y="6131102"/>
            <a:ext cx="3978275" cy="889000"/>
          </a:xfrm>
          <a:custGeom>
            <a:avLst/>
            <a:gdLst/>
            <a:ahLst/>
            <a:cxnLst/>
            <a:rect l="l" t="t" r="r" b="b"/>
            <a:pathLst>
              <a:path w="3978275" h="889000">
                <a:moveTo>
                  <a:pt x="0" y="0"/>
                </a:moveTo>
                <a:lnTo>
                  <a:pt x="3978028" y="0"/>
                </a:lnTo>
                <a:lnTo>
                  <a:pt x="3978028" y="888541"/>
                </a:lnTo>
                <a:lnTo>
                  <a:pt x="0" y="888541"/>
                </a:lnTo>
                <a:lnTo>
                  <a:pt x="0" y="0"/>
                </a:lnTo>
                <a:close/>
              </a:path>
            </a:pathLst>
          </a:custGeom>
          <a:ln w="9419">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41767550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2082" y="3002179"/>
            <a:ext cx="7777798" cy="1637500"/>
          </a:xfrm>
          <a:prstGeom prst="rect">
            <a:avLst/>
          </a:prstGeom>
        </p:spPr>
        <p:txBody>
          <a:bodyPr vert="horz" wrap="square" lIns="0" tIns="99187" rIns="0" bIns="0" rtlCol="0">
            <a:spAutoFit/>
          </a:bodyPr>
          <a:lstStyle/>
          <a:p>
            <a:pPr algn="ctr">
              <a:spcBef>
                <a:spcPts val="781"/>
              </a:spcBef>
            </a:pPr>
            <a:r>
              <a:rPr sz="3960" b="1" spc="336" dirty="0">
                <a:latin typeface="Calibri"/>
                <a:cs typeface="Calibri"/>
              </a:rPr>
              <a:t>The</a:t>
            </a:r>
            <a:r>
              <a:rPr sz="3960" b="1" spc="-61" dirty="0">
                <a:latin typeface="Calibri"/>
                <a:cs typeface="Calibri"/>
              </a:rPr>
              <a:t> </a:t>
            </a:r>
            <a:r>
              <a:rPr sz="3960" b="1" spc="264" dirty="0">
                <a:latin typeface="Calibri"/>
                <a:cs typeface="Calibri"/>
              </a:rPr>
              <a:t>fourth</a:t>
            </a:r>
            <a:r>
              <a:rPr sz="3960" b="1" spc="28" dirty="0">
                <a:latin typeface="Calibri"/>
                <a:cs typeface="Calibri"/>
              </a:rPr>
              <a:t> </a:t>
            </a:r>
            <a:r>
              <a:rPr sz="3960" b="1" spc="336" dirty="0">
                <a:latin typeface="Calibri"/>
                <a:cs typeface="Calibri"/>
              </a:rPr>
              <a:t>big</a:t>
            </a:r>
            <a:r>
              <a:rPr sz="3960" b="1" spc="33" dirty="0">
                <a:latin typeface="Calibri"/>
                <a:cs typeface="Calibri"/>
              </a:rPr>
              <a:t> </a:t>
            </a:r>
            <a:r>
              <a:rPr sz="3960" b="1" spc="242" dirty="0">
                <a:latin typeface="Calibri"/>
                <a:cs typeface="Calibri"/>
              </a:rPr>
              <a:t>takeover:</a:t>
            </a:r>
            <a:endParaRPr sz="3960">
              <a:latin typeface="Calibri"/>
              <a:cs typeface="Calibri"/>
            </a:endParaRPr>
          </a:p>
          <a:p>
            <a:pPr algn="ctr">
              <a:spcBef>
                <a:spcPts val="897"/>
              </a:spcBef>
            </a:pPr>
            <a:r>
              <a:rPr sz="5280" b="1" spc="358" dirty="0">
                <a:latin typeface="Calibri"/>
                <a:cs typeface="Calibri"/>
              </a:rPr>
              <a:t>Reinforcement</a:t>
            </a:r>
            <a:r>
              <a:rPr sz="5280" b="1" spc="72" dirty="0">
                <a:latin typeface="Calibri"/>
                <a:cs typeface="Calibri"/>
              </a:rPr>
              <a:t> </a:t>
            </a:r>
            <a:r>
              <a:rPr sz="5280" b="1" spc="401" dirty="0">
                <a:latin typeface="Calibri"/>
                <a:cs typeface="Calibri"/>
              </a:rPr>
              <a:t>Learning</a:t>
            </a:r>
            <a:endParaRPr sz="5280">
              <a:latin typeface="Calibri"/>
              <a:cs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328" y="1697572"/>
            <a:ext cx="7849743" cy="758926"/>
          </a:xfrm>
          <a:prstGeom prst="rect">
            <a:avLst/>
          </a:prstGeom>
        </p:spPr>
        <p:txBody>
          <a:bodyPr vert="horz" wrap="square" lIns="0" tIns="13970" rIns="0" bIns="0" rtlCol="0">
            <a:spAutoFit/>
          </a:bodyPr>
          <a:lstStyle/>
          <a:p>
            <a:pPr marL="13970">
              <a:spcBef>
                <a:spcPts val="110"/>
              </a:spcBef>
            </a:pPr>
            <a:r>
              <a:rPr sz="1100" b="1" spc="22" dirty="0">
                <a:latin typeface="Calibri"/>
                <a:cs typeface="Calibri"/>
              </a:rPr>
              <a:t>2021</a:t>
            </a:r>
            <a:r>
              <a:rPr sz="1100" spc="22" dirty="0">
                <a:latin typeface="Calibri"/>
                <a:cs typeface="Calibri"/>
              </a:rPr>
              <a:t>,</a:t>
            </a:r>
            <a:r>
              <a:rPr sz="1100" spc="50" dirty="0">
                <a:latin typeface="Calibri"/>
                <a:cs typeface="Calibri"/>
              </a:rPr>
              <a:t> </a:t>
            </a:r>
            <a:r>
              <a:rPr sz="1100" spc="88" dirty="0">
                <a:latin typeface="Calibri"/>
                <a:cs typeface="Calibri"/>
              </a:rPr>
              <a:t>L</a:t>
            </a:r>
            <a:r>
              <a:rPr sz="1100" spc="28" dirty="0">
                <a:latin typeface="Calibri"/>
                <a:cs typeface="Calibri"/>
              </a:rPr>
              <a:t> </a:t>
            </a:r>
            <a:r>
              <a:rPr sz="1100" spc="66" dirty="0">
                <a:latin typeface="Calibri"/>
                <a:cs typeface="Calibri"/>
              </a:rPr>
              <a:t>Chen,</a:t>
            </a:r>
            <a:r>
              <a:rPr sz="1100" spc="50" dirty="0">
                <a:latin typeface="Calibri"/>
                <a:cs typeface="Calibri"/>
              </a:rPr>
              <a:t> </a:t>
            </a:r>
            <a:r>
              <a:rPr sz="1100" spc="105" dirty="0">
                <a:latin typeface="Calibri"/>
                <a:cs typeface="Calibri"/>
              </a:rPr>
              <a:t>K</a:t>
            </a:r>
            <a:r>
              <a:rPr sz="1100" spc="50" dirty="0">
                <a:latin typeface="Calibri"/>
                <a:cs typeface="Calibri"/>
              </a:rPr>
              <a:t> </a:t>
            </a:r>
            <a:r>
              <a:rPr sz="1100" spc="22" dirty="0">
                <a:latin typeface="Calibri"/>
                <a:cs typeface="Calibri"/>
              </a:rPr>
              <a:t>Lu,</a:t>
            </a:r>
            <a:r>
              <a:rPr sz="1100" spc="17" dirty="0">
                <a:latin typeface="Calibri"/>
                <a:cs typeface="Calibri"/>
              </a:rPr>
              <a:t> </a:t>
            </a:r>
            <a:r>
              <a:rPr sz="1100" spc="99" dirty="0">
                <a:latin typeface="Calibri"/>
                <a:cs typeface="Calibri"/>
              </a:rPr>
              <a:t>A</a:t>
            </a:r>
            <a:r>
              <a:rPr sz="1100" spc="50" dirty="0">
                <a:latin typeface="Calibri"/>
                <a:cs typeface="Calibri"/>
              </a:rPr>
              <a:t> </a:t>
            </a:r>
            <a:r>
              <a:rPr sz="1100" spc="22" dirty="0">
                <a:latin typeface="Calibri"/>
                <a:cs typeface="Calibri"/>
              </a:rPr>
              <a:t>Rajeswaran,</a:t>
            </a:r>
            <a:r>
              <a:rPr sz="1100" spc="50" dirty="0">
                <a:latin typeface="Calibri"/>
                <a:cs typeface="Calibri"/>
              </a:rPr>
              <a:t> </a:t>
            </a:r>
            <a:r>
              <a:rPr sz="1100" spc="105" dirty="0">
                <a:latin typeface="Calibri"/>
                <a:cs typeface="Calibri"/>
              </a:rPr>
              <a:t>K</a:t>
            </a:r>
            <a:r>
              <a:rPr sz="1100" spc="55" dirty="0">
                <a:latin typeface="Calibri"/>
                <a:cs typeface="Calibri"/>
              </a:rPr>
              <a:t> </a:t>
            </a:r>
            <a:r>
              <a:rPr sz="1100" spc="22" dirty="0">
                <a:latin typeface="Calibri"/>
                <a:cs typeface="Calibri"/>
              </a:rPr>
              <a:t>Lee,</a:t>
            </a:r>
            <a:r>
              <a:rPr sz="1100" spc="11" dirty="0">
                <a:latin typeface="Calibri"/>
                <a:cs typeface="Calibri"/>
              </a:rPr>
              <a:t> </a:t>
            </a:r>
            <a:r>
              <a:rPr sz="1100" spc="99" dirty="0">
                <a:latin typeface="Calibri"/>
                <a:cs typeface="Calibri"/>
              </a:rPr>
              <a:t>A</a:t>
            </a:r>
            <a:r>
              <a:rPr sz="1100" spc="28" dirty="0">
                <a:latin typeface="Calibri"/>
                <a:cs typeface="Calibri"/>
              </a:rPr>
              <a:t> </a:t>
            </a:r>
            <a:r>
              <a:rPr sz="1100" spc="22" dirty="0">
                <a:latin typeface="Calibri"/>
                <a:cs typeface="Calibri"/>
              </a:rPr>
              <a:t>Grover,</a:t>
            </a:r>
            <a:r>
              <a:rPr sz="1100" spc="50" dirty="0">
                <a:latin typeface="Calibri"/>
                <a:cs typeface="Calibri"/>
              </a:rPr>
              <a:t> </a:t>
            </a:r>
            <a:r>
              <a:rPr sz="1100" spc="22" dirty="0">
                <a:latin typeface="Calibri"/>
                <a:cs typeface="Calibri"/>
              </a:rPr>
              <a:t>M</a:t>
            </a:r>
            <a:r>
              <a:rPr sz="1100" spc="55" dirty="0">
                <a:latin typeface="Calibri"/>
                <a:cs typeface="Calibri"/>
              </a:rPr>
              <a:t> </a:t>
            </a:r>
            <a:r>
              <a:rPr sz="1100" spc="22" dirty="0">
                <a:latin typeface="Calibri"/>
                <a:cs typeface="Calibri"/>
              </a:rPr>
              <a:t>Laskin,</a:t>
            </a:r>
            <a:r>
              <a:rPr sz="1100" spc="50" dirty="0">
                <a:latin typeface="Calibri"/>
                <a:cs typeface="Calibri"/>
              </a:rPr>
              <a:t> </a:t>
            </a:r>
            <a:r>
              <a:rPr sz="1100" spc="66" dirty="0">
                <a:latin typeface="Calibri"/>
                <a:cs typeface="Calibri"/>
              </a:rPr>
              <a:t>P</a:t>
            </a:r>
            <a:r>
              <a:rPr sz="1100" spc="11" dirty="0">
                <a:latin typeface="Calibri"/>
                <a:cs typeface="Calibri"/>
              </a:rPr>
              <a:t> </a:t>
            </a:r>
            <a:r>
              <a:rPr sz="1100" spc="50" dirty="0">
                <a:latin typeface="Calibri"/>
                <a:cs typeface="Calibri"/>
              </a:rPr>
              <a:t>Abbeel,</a:t>
            </a:r>
            <a:r>
              <a:rPr sz="1100" spc="17" dirty="0">
                <a:latin typeface="Calibri"/>
                <a:cs typeface="Calibri"/>
              </a:rPr>
              <a:t> </a:t>
            </a:r>
            <a:r>
              <a:rPr sz="1100" spc="99" dirty="0">
                <a:latin typeface="Calibri"/>
                <a:cs typeface="Calibri"/>
              </a:rPr>
              <a:t>A</a:t>
            </a:r>
            <a:r>
              <a:rPr sz="1100" spc="11" dirty="0">
                <a:latin typeface="Calibri"/>
                <a:cs typeface="Calibri"/>
              </a:rPr>
              <a:t> </a:t>
            </a:r>
            <a:r>
              <a:rPr sz="1100" spc="22" dirty="0">
                <a:latin typeface="Calibri"/>
                <a:cs typeface="Calibri"/>
              </a:rPr>
              <a:t>Srinivas,</a:t>
            </a:r>
            <a:r>
              <a:rPr sz="1100" spc="50" dirty="0">
                <a:latin typeface="Calibri"/>
                <a:cs typeface="Calibri"/>
              </a:rPr>
              <a:t> </a:t>
            </a:r>
            <a:r>
              <a:rPr sz="1100" spc="22" dirty="0">
                <a:latin typeface="Calibri"/>
                <a:cs typeface="Calibri"/>
              </a:rPr>
              <a:t>I</a:t>
            </a:r>
            <a:r>
              <a:rPr sz="1100" spc="55" dirty="0">
                <a:latin typeface="Calibri"/>
                <a:cs typeface="Calibri"/>
              </a:rPr>
              <a:t> </a:t>
            </a:r>
            <a:r>
              <a:rPr sz="1100" spc="-11" dirty="0">
                <a:latin typeface="Calibri"/>
                <a:cs typeface="Calibri"/>
              </a:rPr>
              <a:t>Mordatch</a:t>
            </a:r>
            <a:endParaRPr sz="1100" dirty="0">
              <a:latin typeface="Calibri"/>
              <a:cs typeface="Calibri"/>
            </a:endParaRPr>
          </a:p>
          <a:p>
            <a:pPr>
              <a:lnSpc>
                <a:spcPct val="100000"/>
              </a:lnSpc>
            </a:pPr>
            <a:endParaRPr sz="1100" dirty="0">
              <a:latin typeface="Calibri"/>
              <a:cs typeface="Calibri"/>
            </a:endParaRPr>
          </a:p>
          <a:p>
            <a:pPr>
              <a:spcBef>
                <a:spcPts val="38"/>
              </a:spcBef>
            </a:pPr>
            <a:endParaRPr sz="1100" dirty="0">
              <a:latin typeface="Calibri"/>
              <a:cs typeface="Calibri"/>
            </a:endParaRPr>
          </a:p>
          <a:p>
            <a:pPr marL="433070"/>
            <a:r>
              <a:rPr sz="1540" spc="121" dirty="0">
                <a:solidFill>
                  <a:srgbClr val="202124"/>
                </a:solidFill>
                <a:latin typeface="Calibri"/>
                <a:cs typeface="Calibri"/>
              </a:rPr>
              <a:t>Cast</a:t>
            </a:r>
            <a:r>
              <a:rPr sz="1540" spc="44" dirty="0">
                <a:solidFill>
                  <a:srgbClr val="202124"/>
                </a:solidFill>
                <a:latin typeface="Calibri"/>
                <a:cs typeface="Calibri"/>
              </a:rPr>
              <a:t> </a:t>
            </a:r>
            <a:r>
              <a:rPr sz="1540" spc="61" dirty="0">
                <a:solidFill>
                  <a:srgbClr val="202124"/>
                </a:solidFill>
                <a:latin typeface="Calibri"/>
                <a:cs typeface="Calibri"/>
              </a:rPr>
              <a:t>the</a:t>
            </a:r>
            <a:r>
              <a:rPr sz="1540" spc="50" dirty="0">
                <a:solidFill>
                  <a:srgbClr val="202124"/>
                </a:solidFill>
                <a:latin typeface="Calibri"/>
                <a:cs typeface="Calibri"/>
              </a:rPr>
              <a:t> </a:t>
            </a:r>
            <a:r>
              <a:rPr sz="1540" spc="33" dirty="0">
                <a:solidFill>
                  <a:srgbClr val="202124"/>
                </a:solidFill>
                <a:latin typeface="Calibri"/>
                <a:cs typeface="Calibri"/>
              </a:rPr>
              <a:t>(supervised/offline)</a:t>
            </a:r>
            <a:r>
              <a:rPr sz="1540" spc="50" dirty="0">
                <a:solidFill>
                  <a:srgbClr val="202124"/>
                </a:solidFill>
                <a:latin typeface="Calibri"/>
                <a:cs typeface="Calibri"/>
              </a:rPr>
              <a:t> </a:t>
            </a:r>
            <a:r>
              <a:rPr sz="1540" spc="94" dirty="0">
                <a:solidFill>
                  <a:srgbClr val="202124"/>
                </a:solidFill>
                <a:latin typeface="Calibri"/>
                <a:cs typeface="Calibri"/>
              </a:rPr>
              <a:t>RL</a:t>
            </a:r>
            <a:r>
              <a:rPr sz="1540" spc="50" dirty="0">
                <a:solidFill>
                  <a:srgbClr val="202124"/>
                </a:solidFill>
                <a:latin typeface="Calibri"/>
                <a:cs typeface="Calibri"/>
              </a:rPr>
              <a:t> </a:t>
            </a:r>
            <a:r>
              <a:rPr sz="1540" spc="61" dirty="0">
                <a:solidFill>
                  <a:srgbClr val="202124"/>
                </a:solidFill>
                <a:latin typeface="Calibri"/>
                <a:cs typeface="Calibri"/>
              </a:rPr>
              <a:t>problem</a:t>
            </a:r>
            <a:r>
              <a:rPr sz="1540" spc="50" dirty="0">
                <a:solidFill>
                  <a:srgbClr val="202124"/>
                </a:solidFill>
                <a:latin typeface="Calibri"/>
                <a:cs typeface="Calibri"/>
              </a:rPr>
              <a:t> </a:t>
            </a:r>
            <a:r>
              <a:rPr sz="1540" spc="33" dirty="0">
                <a:solidFill>
                  <a:srgbClr val="202124"/>
                </a:solidFill>
                <a:latin typeface="Calibri"/>
                <a:cs typeface="Calibri"/>
              </a:rPr>
              <a:t>into</a:t>
            </a:r>
            <a:r>
              <a:rPr sz="1540" spc="50" dirty="0">
                <a:solidFill>
                  <a:srgbClr val="202124"/>
                </a:solidFill>
                <a:latin typeface="Calibri"/>
                <a:cs typeface="Calibri"/>
              </a:rPr>
              <a:t> </a:t>
            </a:r>
            <a:r>
              <a:rPr sz="1540" spc="72" dirty="0">
                <a:solidFill>
                  <a:srgbClr val="202124"/>
                </a:solidFill>
                <a:latin typeface="Calibri"/>
                <a:cs typeface="Calibri"/>
              </a:rPr>
              <a:t>a</a:t>
            </a:r>
            <a:r>
              <a:rPr sz="1540" spc="50" dirty="0">
                <a:solidFill>
                  <a:srgbClr val="202124"/>
                </a:solidFill>
                <a:latin typeface="Calibri"/>
                <a:cs typeface="Calibri"/>
              </a:rPr>
              <a:t> </a:t>
            </a:r>
            <a:r>
              <a:rPr sz="1540" spc="94" dirty="0">
                <a:solidFill>
                  <a:srgbClr val="202124"/>
                </a:solidFill>
                <a:latin typeface="Calibri"/>
                <a:cs typeface="Calibri"/>
              </a:rPr>
              <a:t>sequence</a:t>
            </a:r>
            <a:r>
              <a:rPr sz="1540" spc="50" dirty="0">
                <a:solidFill>
                  <a:srgbClr val="202124"/>
                </a:solidFill>
                <a:latin typeface="Calibri"/>
                <a:cs typeface="Calibri"/>
              </a:rPr>
              <a:t> </a:t>
            </a:r>
            <a:r>
              <a:rPr sz="1540" spc="33" dirty="0">
                <a:solidFill>
                  <a:srgbClr val="202124"/>
                </a:solidFill>
                <a:latin typeface="Calibri"/>
                <a:cs typeface="Calibri"/>
              </a:rPr>
              <a:t>("language")</a:t>
            </a:r>
            <a:r>
              <a:rPr sz="1540" spc="44" dirty="0">
                <a:solidFill>
                  <a:srgbClr val="202124"/>
                </a:solidFill>
                <a:latin typeface="Calibri"/>
                <a:cs typeface="Calibri"/>
              </a:rPr>
              <a:t> </a:t>
            </a:r>
            <a:r>
              <a:rPr sz="1540" spc="72" dirty="0">
                <a:solidFill>
                  <a:srgbClr val="202124"/>
                </a:solidFill>
                <a:latin typeface="Calibri"/>
                <a:cs typeface="Calibri"/>
              </a:rPr>
              <a:t>modeling</a:t>
            </a:r>
            <a:r>
              <a:rPr sz="1540" spc="50" dirty="0">
                <a:solidFill>
                  <a:srgbClr val="202124"/>
                </a:solidFill>
                <a:latin typeface="Calibri"/>
                <a:cs typeface="Calibri"/>
              </a:rPr>
              <a:t> </a:t>
            </a:r>
            <a:r>
              <a:rPr sz="1540" spc="-11" dirty="0">
                <a:solidFill>
                  <a:srgbClr val="202124"/>
                </a:solidFill>
                <a:latin typeface="Calibri"/>
                <a:cs typeface="Calibri"/>
              </a:rPr>
              <a:t>task:</a:t>
            </a:r>
            <a:endParaRPr sz="1540" dirty="0">
              <a:latin typeface="Calibri"/>
              <a:cs typeface="Calibri"/>
            </a:endParaRPr>
          </a:p>
        </p:txBody>
      </p:sp>
      <p:sp>
        <p:nvSpPr>
          <p:cNvPr id="3" name="object 3"/>
          <p:cNvSpPr txBox="1">
            <a:spLocks noGrp="1"/>
          </p:cNvSpPr>
          <p:nvPr>
            <p:ph type="title"/>
          </p:nvPr>
        </p:nvSpPr>
        <p:spPr>
          <a:xfrm>
            <a:off x="82504" y="388097"/>
            <a:ext cx="9894253" cy="758926"/>
          </a:xfrm>
          <a:prstGeom prst="rect">
            <a:avLst/>
          </a:prstGeom>
        </p:spPr>
        <p:txBody>
          <a:bodyPr vert="horz" wrap="square" lIns="0" tIns="13970" rIns="0" bIns="0" rtlCol="0">
            <a:spAutoFit/>
          </a:bodyPr>
          <a:lstStyle/>
          <a:p>
            <a:pPr marL="13970">
              <a:spcBef>
                <a:spcPts val="110"/>
              </a:spcBef>
            </a:pPr>
            <a:r>
              <a:rPr sz="2420" spc="121" dirty="0"/>
              <a:t>Decision</a:t>
            </a:r>
            <a:r>
              <a:rPr sz="2420" spc="-66" dirty="0"/>
              <a:t> </a:t>
            </a:r>
            <a:r>
              <a:rPr sz="2420" spc="77" dirty="0"/>
              <a:t>Transformer:</a:t>
            </a:r>
            <a:r>
              <a:rPr sz="2420" spc="33" dirty="0"/>
              <a:t> </a:t>
            </a:r>
            <a:r>
              <a:rPr sz="2420" spc="99" dirty="0"/>
              <a:t>Reinforcement</a:t>
            </a:r>
            <a:r>
              <a:rPr sz="2420" spc="33" dirty="0"/>
              <a:t> </a:t>
            </a:r>
            <a:r>
              <a:rPr sz="2420" spc="121" dirty="0"/>
              <a:t>Learning</a:t>
            </a:r>
            <a:r>
              <a:rPr sz="2420" spc="38" dirty="0"/>
              <a:t> </a:t>
            </a:r>
            <a:r>
              <a:rPr sz="2420" spc="83" dirty="0"/>
              <a:t>via</a:t>
            </a:r>
            <a:r>
              <a:rPr sz="2420" spc="-44" dirty="0"/>
              <a:t> </a:t>
            </a:r>
            <a:r>
              <a:rPr sz="2420" spc="165" dirty="0"/>
              <a:t>Sequence</a:t>
            </a:r>
            <a:r>
              <a:rPr sz="2420" spc="33" dirty="0"/>
              <a:t> </a:t>
            </a:r>
            <a:r>
              <a:rPr sz="2420" spc="83" dirty="0"/>
              <a:t>Modeling</a:t>
            </a:r>
            <a:endParaRPr sz="2420" dirty="0"/>
          </a:p>
        </p:txBody>
      </p:sp>
      <p:sp>
        <p:nvSpPr>
          <p:cNvPr id="4" name="object 4"/>
          <p:cNvSpPr txBox="1"/>
          <p:nvPr/>
        </p:nvSpPr>
        <p:spPr>
          <a:xfrm>
            <a:off x="80327" y="6485632"/>
            <a:ext cx="1690370" cy="183384"/>
          </a:xfrm>
          <a:prstGeom prst="rect">
            <a:avLst/>
          </a:prstGeom>
        </p:spPr>
        <p:txBody>
          <a:bodyPr vert="horz" wrap="square" lIns="0" tIns="13970" rIns="0" bIns="0" rtlCol="0">
            <a:spAutoFit/>
          </a:bodyPr>
          <a:lstStyle/>
          <a:p>
            <a:pPr marL="13970">
              <a:spcBef>
                <a:spcPts val="110"/>
              </a:spcBef>
            </a:pPr>
            <a:r>
              <a:rPr sz="1100" spc="11" dirty="0">
                <a:solidFill>
                  <a:srgbClr val="202124"/>
                </a:solidFill>
                <a:latin typeface="Calibri"/>
                <a:cs typeface="Calibri"/>
              </a:rPr>
              <a:t>Slide</a:t>
            </a:r>
            <a:r>
              <a:rPr sz="1100" spc="176" dirty="0">
                <a:solidFill>
                  <a:srgbClr val="202124"/>
                </a:solidFill>
                <a:latin typeface="Calibri"/>
                <a:cs typeface="Calibri"/>
              </a:rPr>
              <a:t> </a:t>
            </a:r>
            <a:r>
              <a:rPr sz="1100" spc="11" dirty="0">
                <a:solidFill>
                  <a:srgbClr val="202124"/>
                </a:solidFill>
                <a:latin typeface="Calibri"/>
                <a:cs typeface="Calibri"/>
              </a:rPr>
              <a:t>credit:</a:t>
            </a:r>
            <a:r>
              <a:rPr sz="1100" spc="182" dirty="0">
                <a:solidFill>
                  <a:srgbClr val="202124"/>
                </a:solidFill>
                <a:latin typeface="Calibri"/>
                <a:cs typeface="Calibri"/>
              </a:rPr>
              <a:t> </a:t>
            </a:r>
            <a:r>
              <a:rPr sz="1100" spc="11" dirty="0">
                <a:solidFill>
                  <a:srgbClr val="202124"/>
                </a:solidFill>
                <a:latin typeface="Calibri"/>
                <a:cs typeface="Calibri"/>
              </a:rPr>
              <a:t>Igor</a:t>
            </a:r>
            <a:r>
              <a:rPr sz="1100" spc="182" dirty="0">
                <a:solidFill>
                  <a:srgbClr val="202124"/>
                </a:solidFill>
                <a:latin typeface="Calibri"/>
                <a:cs typeface="Calibri"/>
              </a:rPr>
              <a:t> </a:t>
            </a:r>
            <a:r>
              <a:rPr sz="1100" spc="-11" dirty="0">
                <a:solidFill>
                  <a:srgbClr val="202124"/>
                </a:solidFill>
                <a:latin typeface="Calibri"/>
                <a:cs typeface="Calibri"/>
              </a:rPr>
              <a:t>Mordatch</a:t>
            </a:r>
            <a:endParaRPr sz="1100">
              <a:latin typeface="Calibri"/>
              <a:cs typeface="Calibri"/>
            </a:endParaRPr>
          </a:p>
        </p:txBody>
      </p:sp>
      <p:grpSp>
        <p:nvGrpSpPr>
          <p:cNvPr id="5" name="object 5"/>
          <p:cNvGrpSpPr/>
          <p:nvPr/>
        </p:nvGrpSpPr>
        <p:grpSpPr>
          <a:xfrm>
            <a:off x="532647" y="2579428"/>
            <a:ext cx="5847144" cy="2485263"/>
            <a:chOff x="484224" y="1383775"/>
            <a:chExt cx="5315585" cy="2259330"/>
          </a:xfrm>
        </p:grpSpPr>
        <p:pic>
          <p:nvPicPr>
            <p:cNvPr id="6" name="object 6"/>
            <p:cNvPicPr/>
            <p:nvPr/>
          </p:nvPicPr>
          <p:blipFill>
            <a:blip r:embed="rId2" cstate="print"/>
            <a:stretch>
              <a:fillRect/>
            </a:stretch>
          </p:blipFill>
          <p:spPr>
            <a:xfrm>
              <a:off x="550700" y="2384775"/>
              <a:ext cx="2405575" cy="1258024"/>
            </a:xfrm>
            <a:prstGeom prst="rect">
              <a:avLst/>
            </a:prstGeom>
          </p:spPr>
        </p:pic>
        <p:pic>
          <p:nvPicPr>
            <p:cNvPr id="7" name="object 7"/>
            <p:cNvPicPr/>
            <p:nvPr/>
          </p:nvPicPr>
          <p:blipFill>
            <a:blip r:embed="rId3" cstate="print"/>
            <a:stretch>
              <a:fillRect/>
            </a:stretch>
          </p:blipFill>
          <p:spPr>
            <a:xfrm>
              <a:off x="484224" y="2384774"/>
              <a:ext cx="3332825" cy="1258024"/>
            </a:xfrm>
            <a:prstGeom prst="rect">
              <a:avLst/>
            </a:prstGeom>
          </p:spPr>
        </p:pic>
        <p:pic>
          <p:nvPicPr>
            <p:cNvPr id="8" name="object 8"/>
            <p:cNvPicPr/>
            <p:nvPr/>
          </p:nvPicPr>
          <p:blipFill>
            <a:blip r:embed="rId4" cstate="print"/>
            <a:stretch>
              <a:fillRect/>
            </a:stretch>
          </p:blipFill>
          <p:spPr>
            <a:xfrm>
              <a:off x="484224" y="2384774"/>
              <a:ext cx="4144223" cy="1258024"/>
            </a:xfrm>
            <a:prstGeom prst="rect">
              <a:avLst/>
            </a:prstGeom>
          </p:spPr>
        </p:pic>
        <p:pic>
          <p:nvPicPr>
            <p:cNvPr id="9" name="object 9"/>
            <p:cNvPicPr/>
            <p:nvPr/>
          </p:nvPicPr>
          <p:blipFill>
            <a:blip r:embed="rId5" cstate="print"/>
            <a:stretch>
              <a:fillRect/>
            </a:stretch>
          </p:blipFill>
          <p:spPr>
            <a:xfrm>
              <a:off x="484224" y="2384774"/>
              <a:ext cx="5315376" cy="1258024"/>
            </a:xfrm>
            <a:prstGeom prst="rect">
              <a:avLst/>
            </a:prstGeom>
          </p:spPr>
        </p:pic>
        <p:pic>
          <p:nvPicPr>
            <p:cNvPr id="10" name="object 10"/>
            <p:cNvPicPr/>
            <p:nvPr/>
          </p:nvPicPr>
          <p:blipFill>
            <a:blip r:embed="rId6" cstate="print"/>
            <a:stretch>
              <a:fillRect/>
            </a:stretch>
          </p:blipFill>
          <p:spPr>
            <a:xfrm>
              <a:off x="484224" y="1383775"/>
              <a:ext cx="5315376" cy="2259025"/>
            </a:xfrm>
            <a:prstGeom prst="rect">
              <a:avLst/>
            </a:prstGeom>
          </p:spPr>
        </p:pic>
      </p:grpSp>
      <p:sp>
        <p:nvSpPr>
          <p:cNvPr id="11" name="object 11"/>
          <p:cNvSpPr txBox="1"/>
          <p:nvPr/>
        </p:nvSpPr>
        <p:spPr>
          <a:xfrm>
            <a:off x="499428" y="5453215"/>
            <a:ext cx="7233665" cy="561820"/>
          </a:xfrm>
          <a:prstGeom prst="rect">
            <a:avLst/>
          </a:prstGeom>
        </p:spPr>
        <p:txBody>
          <a:bodyPr vert="horz" wrap="square" lIns="0" tIns="48895" rIns="0" bIns="0" rtlCol="0">
            <a:spAutoFit/>
          </a:bodyPr>
          <a:lstStyle/>
          <a:p>
            <a:pPr marL="13970">
              <a:spcBef>
                <a:spcPts val="385"/>
              </a:spcBef>
            </a:pPr>
            <a:r>
              <a:rPr sz="1540" spc="132" dirty="0">
                <a:solidFill>
                  <a:srgbClr val="202124"/>
                </a:solidFill>
                <a:latin typeface="Calibri"/>
                <a:cs typeface="Calibri"/>
              </a:rPr>
              <a:t>Can</a:t>
            </a:r>
            <a:r>
              <a:rPr sz="1540" spc="61" dirty="0">
                <a:solidFill>
                  <a:srgbClr val="202124"/>
                </a:solidFill>
                <a:latin typeface="Calibri"/>
                <a:cs typeface="Calibri"/>
              </a:rPr>
              <a:t> generate/decode</a:t>
            </a:r>
            <a:r>
              <a:rPr sz="1540" spc="66" dirty="0">
                <a:solidFill>
                  <a:srgbClr val="202124"/>
                </a:solidFill>
                <a:latin typeface="Calibri"/>
                <a:cs typeface="Calibri"/>
              </a:rPr>
              <a:t> </a:t>
            </a:r>
            <a:r>
              <a:rPr sz="1540" spc="99" dirty="0">
                <a:solidFill>
                  <a:srgbClr val="202124"/>
                </a:solidFill>
                <a:latin typeface="Calibri"/>
                <a:cs typeface="Calibri"/>
              </a:rPr>
              <a:t>sequences</a:t>
            </a:r>
            <a:r>
              <a:rPr sz="1540" spc="66" dirty="0">
                <a:solidFill>
                  <a:srgbClr val="202124"/>
                </a:solidFill>
                <a:latin typeface="Calibri"/>
                <a:cs typeface="Calibri"/>
              </a:rPr>
              <a:t> </a:t>
            </a:r>
            <a:r>
              <a:rPr sz="1540" spc="94" dirty="0">
                <a:solidFill>
                  <a:srgbClr val="202124"/>
                </a:solidFill>
                <a:latin typeface="Calibri"/>
                <a:cs typeface="Calibri"/>
              </a:rPr>
              <a:t>of</a:t>
            </a:r>
            <a:r>
              <a:rPr sz="1540" spc="66" dirty="0">
                <a:solidFill>
                  <a:srgbClr val="202124"/>
                </a:solidFill>
                <a:latin typeface="Calibri"/>
                <a:cs typeface="Calibri"/>
              </a:rPr>
              <a:t> </a:t>
            </a:r>
            <a:r>
              <a:rPr sz="1540" spc="72" dirty="0">
                <a:solidFill>
                  <a:srgbClr val="202124"/>
                </a:solidFill>
                <a:latin typeface="Calibri"/>
                <a:cs typeface="Calibri"/>
              </a:rPr>
              <a:t>actions</a:t>
            </a:r>
            <a:r>
              <a:rPr sz="1540" spc="66" dirty="0">
                <a:solidFill>
                  <a:srgbClr val="202124"/>
                </a:solidFill>
                <a:latin typeface="Calibri"/>
                <a:cs typeface="Calibri"/>
              </a:rPr>
              <a:t> </a:t>
            </a:r>
            <a:r>
              <a:rPr sz="1540" dirty="0">
                <a:solidFill>
                  <a:srgbClr val="202124"/>
                </a:solidFill>
                <a:latin typeface="Calibri"/>
                <a:cs typeface="Calibri"/>
              </a:rPr>
              <a:t>with</a:t>
            </a:r>
            <a:r>
              <a:rPr sz="1540" spc="66" dirty="0">
                <a:solidFill>
                  <a:srgbClr val="202124"/>
                </a:solidFill>
                <a:latin typeface="Calibri"/>
                <a:cs typeface="Calibri"/>
              </a:rPr>
              <a:t> desired </a:t>
            </a:r>
            <a:r>
              <a:rPr sz="1540" dirty="0">
                <a:solidFill>
                  <a:srgbClr val="202124"/>
                </a:solidFill>
                <a:latin typeface="Calibri"/>
                <a:cs typeface="Calibri"/>
              </a:rPr>
              <a:t>return</a:t>
            </a:r>
            <a:r>
              <a:rPr sz="1540" spc="66" dirty="0">
                <a:solidFill>
                  <a:srgbClr val="202124"/>
                </a:solidFill>
                <a:latin typeface="Calibri"/>
                <a:cs typeface="Calibri"/>
              </a:rPr>
              <a:t> </a:t>
            </a:r>
            <a:r>
              <a:rPr sz="1540" spc="105" dirty="0">
                <a:solidFill>
                  <a:srgbClr val="202124"/>
                </a:solidFill>
                <a:latin typeface="Calibri"/>
                <a:cs typeface="Calibri"/>
              </a:rPr>
              <a:t>(eg</a:t>
            </a:r>
            <a:r>
              <a:rPr sz="1540" spc="66" dirty="0">
                <a:solidFill>
                  <a:srgbClr val="202124"/>
                </a:solidFill>
                <a:latin typeface="Calibri"/>
                <a:cs typeface="Calibri"/>
              </a:rPr>
              <a:t> </a:t>
            </a:r>
            <a:r>
              <a:rPr sz="1540" spc="-11" dirty="0">
                <a:solidFill>
                  <a:srgbClr val="202124"/>
                </a:solidFill>
                <a:latin typeface="Calibri"/>
                <a:cs typeface="Calibri"/>
              </a:rPr>
              <a:t>skill)</a:t>
            </a:r>
            <a:endParaRPr sz="1540">
              <a:latin typeface="Calibri"/>
              <a:cs typeface="Calibri"/>
            </a:endParaRPr>
          </a:p>
          <a:p>
            <a:pPr marL="13970">
              <a:spcBef>
                <a:spcPts val="275"/>
              </a:spcBef>
            </a:pPr>
            <a:r>
              <a:rPr sz="1540" spc="66" dirty="0">
                <a:solidFill>
                  <a:srgbClr val="202124"/>
                </a:solidFill>
                <a:latin typeface="Calibri"/>
                <a:cs typeface="Calibri"/>
              </a:rPr>
              <a:t>The</a:t>
            </a:r>
            <a:r>
              <a:rPr sz="1540" dirty="0">
                <a:solidFill>
                  <a:srgbClr val="202124"/>
                </a:solidFill>
                <a:latin typeface="Calibri"/>
                <a:cs typeface="Calibri"/>
              </a:rPr>
              <a:t> </a:t>
            </a:r>
            <a:r>
              <a:rPr sz="1540" spc="61" dirty="0">
                <a:solidFill>
                  <a:srgbClr val="202124"/>
                </a:solidFill>
                <a:latin typeface="Calibri"/>
                <a:cs typeface="Calibri"/>
              </a:rPr>
              <a:t>trick</a:t>
            </a:r>
            <a:r>
              <a:rPr sz="1540" spc="6" dirty="0">
                <a:solidFill>
                  <a:srgbClr val="202124"/>
                </a:solidFill>
                <a:latin typeface="Calibri"/>
                <a:cs typeface="Calibri"/>
              </a:rPr>
              <a:t> </a:t>
            </a:r>
            <a:r>
              <a:rPr sz="1540" dirty="0">
                <a:solidFill>
                  <a:srgbClr val="202124"/>
                </a:solidFill>
                <a:latin typeface="Calibri"/>
                <a:cs typeface="Calibri"/>
              </a:rPr>
              <a:t>is</a:t>
            </a:r>
            <a:r>
              <a:rPr sz="1540" spc="6" dirty="0">
                <a:solidFill>
                  <a:srgbClr val="202124"/>
                </a:solidFill>
                <a:latin typeface="Calibri"/>
                <a:cs typeface="Calibri"/>
              </a:rPr>
              <a:t> </a:t>
            </a:r>
            <a:r>
              <a:rPr sz="1540" spc="55" dirty="0">
                <a:solidFill>
                  <a:srgbClr val="202124"/>
                </a:solidFill>
                <a:latin typeface="Calibri"/>
                <a:cs typeface="Calibri"/>
              </a:rPr>
              <a:t>prompting:</a:t>
            </a:r>
            <a:r>
              <a:rPr sz="1540" spc="-11" dirty="0">
                <a:solidFill>
                  <a:srgbClr val="202124"/>
                </a:solidFill>
                <a:latin typeface="Calibri"/>
                <a:cs typeface="Calibri"/>
              </a:rPr>
              <a:t> </a:t>
            </a:r>
            <a:r>
              <a:rPr sz="1100" dirty="0">
                <a:solidFill>
                  <a:srgbClr val="202124"/>
                </a:solidFill>
                <a:latin typeface="Courier New"/>
                <a:cs typeface="Courier New"/>
              </a:rPr>
              <a:t>"The</a:t>
            </a:r>
            <a:r>
              <a:rPr sz="1100" spc="-6" dirty="0">
                <a:solidFill>
                  <a:srgbClr val="202124"/>
                </a:solidFill>
                <a:latin typeface="Courier New"/>
                <a:cs typeface="Courier New"/>
              </a:rPr>
              <a:t> </a:t>
            </a:r>
            <a:r>
              <a:rPr sz="1100" dirty="0">
                <a:solidFill>
                  <a:srgbClr val="202124"/>
                </a:solidFill>
                <a:latin typeface="Courier New"/>
                <a:cs typeface="Courier New"/>
              </a:rPr>
              <a:t>following</a:t>
            </a:r>
            <a:r>
              <a:rPr sz="1100" spc="-11" dirty="0">
                <a:solidFill>
                  <a:srgbClr val="202124"/>
                </a:solidFill>
                <a:latin typeface="Courier New"/>
                <a:cs typeface="Courier New"/>
              </a:rPr>
              <a:t> </a:t>
            </a:r>
            <a:r>
              <a:rPr sz="1100" dirty="0">
                <a:solidFill>
                  <a:srgbClr val="202124"/>
                </a:solidFill>
                <a:latin typeface="Courier New"/>
                <a:cs typeface="Courier New"/>
              </a:rPr>
              <a:t>is</a:t>
            </a:r>
            <a:r>
              <a:rPr sz="1100" spc="-11" dirty="0">
                <a:solidFill>
                  <a:srgbClr val="202124"/>
                </a:solidFill>
                <a:latin typeface="Courier New"/>
                <a:cs typeface="Courier New"/>
              </a:rPr>
              <a:t> </a:t>
            </a:r>
            <a:r>
              <a:rPr sz="1100" dirty="0">
                <a:solidFill>
                  <a:srgbClr val="202124"/>
                </a:solidFill>
                <a:latin typeface="Courier New"/>
                <a:cs typeface="Courier New"/>
              </a:rPr>
              <a:t>a</a:t>
            </a:r>
            <a:r>
              <a:rPr sz="1100" spc="-6" dirty="0">
                <a:solidFill>
                  <a:srgbClr val="202124"/>
                </a:solidFill>
                <a:latin typeface="Courier New"/>
                <a:cs typeface="Courier New"/>
              </a:rPr>
              <a:t> </a:t>
            </a:r>
            <a:r>
              <a:rPr sz="1100" dirty="0">
                <a:solidFill>
                  <a:srgbClr val="202124"/>
                </a:solidFill>
                <a:latin typeface="Courier New"/>
                <a:cs typeface="Courier New"/>
              </a:rPr>
              <a:t>trajectory</a:t>
            </a:r>
            <a:r>
              <a:rPr sz="1100" spc="-11" dirty="0">
                <a:solidFill>
                  <a:srgbClr val="202124"/>
                </a:solidFill>
                <a:latin typeface="Courier New"/>
                <a:cs typeface="Courier New"/>
              </a:rPr>
              <a:t> </a:t>
            </a:r>
            <a:r>
              <a:rPr sz="1100" dirty="0">
                <a:solidFill>
                  <a:srgbClr val="202124"/>
                </a:solidFill>
                <a:latin typeface="Courier New"/>
                <a:cs typeface="Courier New"/>
              </a:rPr>
              <a:t>of</a:t>
            </a:r>
            <a:r>
              <a:rPr sz="1100" spc="-6" dirty="0">
                <a:solidFill>
                  <a:srgbClr val="202124"/>
                </a:solidFill>
                <a:latin typeface="Courier New"/>
                <a:cs typeface="Courier New"/>
              </a:rPr>
              <a:t> </a:t>
            </a:r>
            <a:r>
              <a:rPr sz="1100" dirty="0">
                <a:solidFill>
                  <a:srgbClr val="202124"/>
                </a:solidFill>
                <a:latin typeface="Courier New"/>
                <a:cs typeface="Courier New"/>
              </a:rPr>
              <a:t>an</a:t>
            </a:r>
            <a:r>
              <a:rPr sz="1100" spc="-11" dirty="0">
                <a:solidFill>
                  <a:srgbClr val="202124"/>
                </a:solidFill>
                <a:latin typeface="Courier New"/>
                <a:cs typeface="Courier New"/>
              </a:rPr>
              <a:t> </a:t>
            </a:r>
            <a:r>
              <a:rPr sz="1100" dirty="0">
                <a:solidFill>
                  <a:srgbClr val="202124"/>
                </a:solidFill>
                <a:latin typeface="Courier New"/>
                <a:cs typeface="Courier New"/>
              </a:rPr>
              <a:t>expert</a:t>
            </a:r>
            <a:r>
              <a:rPr sz="1100" spc="-11" dirty="0">
                <a:solidFill>
                  <a:srgbClr val="202124"/>
                </a:solidFill>
                <a:latin typeface="Courier New"/>
                <a:cs typeface="Courier New"/>
              </a:rPr>
              <a:t> </a:t>
            </a:r>
            <a:r>
              <a:rPr sz="1100" dirty="0">
                <a:solidFill>
                  <a:srgbClr val="202124"/>
                </a:solidFill>
                <a:latin typeface="Courier New"/>
                <a:cs typeface="Courier New"/>
              </a:rPr>
              <a:t>player:</a:t>
            </a:r>
            <a:r>
              <a:rPr sz="1100" spc="-6" dirty="0">
                <a:solidFill>
                  <a:srgbClr val="202124"/>
                </a:solidFill>
                <a:latin typeface="Courier New"/>
                <a:cs typeface="Courier New"/>
              </a:rPr>
              <a:t> </a:t>
            </a:r>
            <a:r>
              <a:rPr sz="1100" dirty="0">
                <a:solidFill>
                  <a:srgbClr val="202124"/>
                </a:solidFill>
                <a:latin typeface="Courier New"/>
                <a:cs typeface="Courier New"/>
              </a:rPr>
              <a:t>[obs]</a:t>
            </a:r>
            <a:r>
              <a:rPr sz="1100" spc="-11" dirty="0">
                <a:solidFill>
                  <a:srgbClr val="202124"/>
                </a:solidFill>
                <a:latin typeface="Courier New"/>
                <a:cs typeface="Courier New"/>
              </a:rPr>
              <a:t> </a:t>
            </a:r>
            <a:r>
              <a:rPr sz="1100" spc="-22" dirty="0">
                <a:solidFill>
                  <a:srgbClr val="202124"/>
                </a:solidFill>
                <a:latin typeface="Courier New"/>
                <a:cs typeface="Courier New"/>
              </a:rPr>
              <a:t>..."</a:t>
            </a:r>
            <a:endParaRPr sz="1100">
              <a:latin typeface="Courier New"/>
              <a:cs typeface="Courier New"/>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4582" y="2963622"/>
            <a:ext cx="9809734" cy="1727076"/>
          </a:xfrm>
          <a:prstGeom prst="rect">
            <a:avLst/>
          </a:prstGeom>
        </p:spPr>
        <p:txBody>
          <a:bodyPr vert="horz" wrap="square" lIns="0" tIns="87313" rIns="0" bIns="0" rtlCol="0">
            <a:spAutoFit/>
          </a:bodyPr>
          <a:lstStyle/>
          <a:p>
            <a:pPr marL="699" algn="ctr">
              <a:spcBef>
                <a:spcPts val="688"/>
              </a:spcBef>
            </a:pPr>
            <a:r>
              <a:rPr sz="3960" b="1" spc="336" dirty="0">
                <a:latin typeface="Calibri"/>
                <a:cs typeface="Calibri"/>
              </a:rPr>
              <a:t>The</a:t>
            </a:r>
            <a:r>
              <a:rPr sz="3960" b="1" spc="-125" dirty="0">
                <a:latin typeface="Calibri"/>
                <a:cs typeface="Calibri"/>
              </a:rPr>
              <a:t> </a:t>
            </a:r>
            <a:r>
              <a:rPr sz="3960" b="1" spc="242" dirty="0">
                <a:latin typeface="Calibri"/>
                <a:cs typeface="Calibri"/>
              </a:rPr>
              <a:t>Transformer's</a:t>
            </a:r>
            <a:endParaRPr sz="3960">
              <a:latin typeface="Calibri"/>
              <a:cs typeface="Calibri"/>
            </a:endParaRPr>
          </a:p>
          <a:p>
            <a:pPr algn="ctr">
              <a:spcBef>
                <a:spcPts val="874"/>
              </a:spcBef>
            </a:pPr>
            <a:r>
              <a:rPr sz="5940" b="1" spc="341" dirty="0">
                <a:latin typeface="Calibri"/>
                <a:cs typeface="Calibri"/>
              </a:rPr>
              <a:t>Unification</a:t>
            </a:r>
            <a:r>
              <a:rPr sz="5940" b="1" spc="55" dirty="0">
                <a:latin typeface="Calibri"/>
                <a:cs typeface="Calibri"/>
              </a:rPr>
              <a:t> </a:t>
            </a:r>
            <a:r>
              <a:rPr sz="5940" b="1" spc="457" dirty="0">
                <a:latin typeface="Calibri"/>
                <a:cs typeface="Calibri"/>
              </a:rPr>
              <a:t>of</a:t>
            </a:r>
            <a:r>
              <a:rPr sz="5940" b="1" spc="61" dirty="0">
                <a:latin typeface="Calibri"/>
                <a:cs typeface="Calibri"/>
              </a:rPr>
              <a:t> </a:t>
            </a:r>
            <a:r>
              <a:rPr sz="5940" b="1" spc="429" dirty="0">
                <a:latin typeface="Calibri"/>
                <a:cs typeface="Calibri"/>
              </a:rPr>
              <a:t>communities</a:t>
            </a:r>
            <a:endParaRPr sz="5940">
              <a:latin typeface="Calibri"/>
              <a:cs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505289" y="4249145"/>
            <a:ext cx="3265629" cy="2246743"/>
          </a:xfrm>
          <a:prstGeom prst="rect">
            <a:avLst/>
          </a:prstGeom>
        </p:spPr>
      </p:pic>
      <p:sp>
        <p:nvSpPr>
          <p:cNvPr id="3" name="object 3"/>
          <p:cNvSpPr txBox="1"/>
          <p:nvPr/>
        </p:nvSpPr>
        <p:spPr>
          <a:xfrm>
            <a:off x="499428" y="2176451"/>
            <a:ext cx="3960495" cy="1645194"/>
          </a:xfrm>
          <a:prstGeom prst="rect">
            <a:avLst/>
          </a:prstGeom>
        </p:spPr>
        <p:txBody>
          <a:bodyPr vert="horz" wrap="square" lIns="0" tIns="13970" rIns="0" bIns="0" rtlCol="0">
            <a:spAutoFit/>
          </a:bodyPr>
          <a:lstStyle/>
          <a:p>
            <a:pPr marL="13970" marR="5588">
              <a:lnSpc>
                <a:spcPct val="114999"/>
              </a:lnSpc>
              <a:spcBef>
                <a:spcPts val="110"/>
              </a:spcBef>
            </a:pPr>
            <a:r>
              <a:rPr sz="1540" spc="55" dirty="0">
                <a:solidFill>
                  <a:srgbClr val="202124"/>
                </a:solidFill>
                <a:latin typeface="Calibri"/>
                <a:cs typeface="Calibri"/>
              </a:rPr>
              <a:t>Tokenize</a:t>
            </a:r>
            <a:r>
              <a:rPr sz="1540" spc="77" dirty="0">
                <a:solidFill>
                  <a:srgbClr val="202124"/>
                </a:solidFill>
                <a:latin typeface="Calibri"/>
                <a:cs typeface="Calibri"/>
              </a:rPr>
              <a:t> </a:t>
            </a:r>
            <a:r>
              <a:rPr sz="1540" spc="11" dirty="0">
                <a:solidFill>
                  <a:srgbClr val="202124"/>
                </a:solidFill>
                <a:latin typeface="Calibri"/>
                <a:cs typeface="Calibri"/>
              </a:rPr>
              <a:t>different</a:t>
            </a:r>
            <a:r>
              <a:rPr sz="1540" spc="77" dirty="0">
                <a:solidFill>
                  <a:srgbClr val="202124"/>
                </a:solidFill>
                <a:latin typeface="Calibri"/>
                <a:cs typeface="Calibri"/>
              </a:rPr>
              <a:t> </a:t>
            </a:r>
            <a:r>
              <a:rPr sz="1540" spc="55" dirty="0">
                <a:solidFill>
                  <a:srgbClr val="202124"/>
                </a:solidFill>
                <a:latin typeface="Calibri"/>
                <a:cs typeface="Calibri"/>
              </a:rPr>
              <a:t>modalities</a:t>
            </a:r>
            <a:r>
              <a:rPr sz="1540" spc="83" dirty="0">
                <a:solidFill>
                  <a:srgbClr val="202124"/>
                </a:solidFill>
                <a:latin typeface="Calibri"/>
                <a:cs typeface="Calibri"/>
              </a:rPr>
              <a:t> </a:t>
            </a:r>
            <a:r>
              <a:rPr sz="1540" spc="99" dirty="0">
                <a:solidFill>
                  <a:srgbClr val="202124"/>
                </a:solidFill>
                <a:latin typeface="Calibri"/>
                <a:cs typeface="Calibri"/>
              </a:rPr>
              <a:t>each</a:t>
            </a:r>
            <a:r>
              <a:rPr sz="1540" spc="77" dirty="0">
                <a:solidFill>
                  <a:srgbClr val="202124"/>
                </a:solidFill>
                <a:latin typeface="Calibri"/>
                <a:cs typeface="Calibri"/>
              </a:rPr>
              <a:t> </a:t>
            </a:r>
            <a:r>
              <a:rPr sz="1540" spc="11" dirty="0">
                <a:solidFill>
                  <a:srgbClr val="202124"/>
                </a:solidFill>
                <a:latin typeface="Calibri"/>
                <a:cs typeface="Calibri"/>
              </a:rPr>
              <a:t>in</a:t>
            </a:r>
            <a:r>
              <a:rPr sz="1540" spc="77" dirty="0">
                <a:solidFill>
                  <a:srgbClr val="202124"/>
                </a:solidFill>
                <a:latin typeface="Calibri"/>
                <a:cs typeface="Calibri"/>
              </a:rPr>
              <a:t> </a:t>
            </a:r>
            <a:r>
              <a:rPr sz="1540" spc="-22" dirty="0">
                <a:solidFill>
                  <a:srgbClr val="202124"/>
                </a:solidFill>
                <a:latin typeface="Calibri"/>
                <a:cs typeface="Calibri"/>
              </a:rPr>
              <a:t>their </a:t>
            </a:r>
            <a:r>
              <a:rPr sz="1540" spc="72" dirty="0">
                <a:solidFill>
                  <a:srgbClr val="202124"/>
                </a:solidFill>
                <a:latin typeface="Calibri"/>
                <a:cs typeface="Calibri"/>
              </a:rPr>
              <a:t>own way</a:t>
            </a:r>
            <a:r>
              <a:rPr sz="1540" spc="77" dirty="0">
                <a:solidFill>
                  <a:srgbClr val="202124"/>
                </a:solidFill>
                <a:latin typeface="Calibri"/>
                <a:cs typeface="Calibri"/>
              </a:rPr>
              <a:t> </a:t>
            </a:r>
            <a:r>
              <a:rPr sz="1540" spc="88" dirty="0">
                <a:solidFill>
                  <a:srgbClr val="202124"/>
                </a:solidFill>
                <a:latin typeface="Calibri"/>
                <a:cs typeface="Calibri"/>
              </a:rPr>
              <a:t>(some</a:t>
            </a:r>
            <a:r>
              <a:rPr sz="1540" spc="77" dirty="0">
                <a:solidFill>
                  <a:srgbClr val="202124"/>
                </a:solidFill>
                <a:latin typeface="Calibri"/>
                <a:cs typeface="Calibri"/>
              </a:rPr>
              <a:t> </a:t>
            </a:r>
            <a:r>
              <a:rPr sz="1540" spc="11" dirty="0">
                <a:solidFill>
                  <a:srgbClr val="202124"/>
                </a:solidFill>
                <a:latin typeface="Calibri"/>
                <a:cs typeface="Calibri"/>
              </a:rPr>
              <a:t>kind</a:t>
            </a:r>
            <a:r>
              <a:rPr sz="1540" spc="77" dirty="0">
                <a:solidFill>
                  <a:srgbClr val="202124"/>
                </a:solidFill>
                <a:latin typeface="Calibri"/>
                <a:cs typeface="Calibri"/>
              </a:rPr>
              <a:t> </a:t>
            </a:r>
            <a:r>
              <a:rPr sz="1540" spc="94" dirty="0">
                <a:solidFill>
                  <a:srgbClr val="202124"/>
                </a:solidFill>
                <a:latin typeface="Calibri"/>
                <a:cs typeface="Calibri"/>
              </a:rPr>
              <a:t>of</a:t>
            </a:r>
            <a:r>
              <a:rPr sz="1540" spc="77" dirty="0">
                <a:solidFill>
                  <a:srgbClr val="202124"/>
                </a:solidFill>
                <a:latin typeface="Calibri"/>
                <a:cs typeface="Calibri"/>
              </a:rPr>
              <a:t> </a:t>
            </a:r>
            <a:r>
              <a:rPr sz="1540" spc="11" dirty="0">
                <a:solidFill>
                  <a:srgbClr val="202124"/>
                </a:solidFill>
                <a:latin typeface="Calibri"/>
                <a:cs typeface="Calibri"/>
              </a:rPr>
              <a:t>"patching"),</a:t>
            </a:r>
            <a:r>
              <a:rPr sz="1540" spc="72" dirty="0">
                <a:solidFill>
                  <a:srgbClr val="202124"/>
                </a:solidFill>
                <a:latin typeface="Calibri"/>
                <a:cs typeface="Calibri"/>
              </a:rPr>
              <a:t> </a:t>
            </a:r>
            <a:r>
              <a:rPr sz="1540" spc="77" dirty="0">
                <a:solidFill>
                  <a:srgbClr val="202124"/>
                </a:solidFill>
                <a:latin typeface="Calibri"/>
                <a:cs typeface="Calibri"/>
              </a:rPr>
              <a:t>and </a:t>
            </a:r>
            <a:r>
              <a:rPr sz="1540" spc="72" dirty="0">
                <a:solidFill>
                  <a:srgbClr val="202124"/>
                </a:solidFill>
                <a:latin typeface="Calibri"/>
                <a:cs typeface="Calibri"/>
              </a:rPr>
              <a:t>send them</a:t>
            </a:r>
            <a:r>
              <a:rPr sz="1540" spc="61" dirty="0">
                <a:solidFill>
                  <a:srgbClr val="202124"/>
                </a:solidFill>
                <a:latin typeface="Calibri"/>
                <a:cs typeface="Calibri"/>
              </a:rPr>
              <a:t> </a:t>
            </a:r>
            <a:r>
              <a:rPr sz="1540" dirty="0">
                <a:solidFill>
                  <a:srgbClr val="202124"/>
                </a:solidFill>
                <a:latin typeface="Calibri"/>
                <a:cs typeface="Calibri"/>
              </a:rPr>
              <a:t>all</a:t>
            </a:r>
            <a:r>
              <a:rPr sz="1540" spc="61" dirty="0">
                <a:solidFill>
                  <a:srgbClr val="202124"/>
                </a:solidFill>
                <a:latin typeface="Calibri"/>
                <a:cs typeface="Calibri"/>
              </a:rPr>
              <a:t> </a:t>
            </a:r>
            <a:r>
              <a:rPr sz="1540" dirty="0">
                <a:solidFill>
                  <a:srgbClr val="202124"/>
                </a:solidFill>
                <a:latin typeface="Calibri"/>
                <a:cs typeface="Calibri"/>
              </a:rPr>
              <a:t>jointly</a:t>
            </a:r>
            <a:r>
              <a:rPr sz="1540" spc="61" dirty="0">
                <a:solidFill>
                  <a:srgbClr val="202124"/>
                </a:solidFill>
                <a:latin typeface="Calibri"/>
                <a:cs typeface="Calibri"/>
              </a:rPr>
              <a:t> </a:t>
            </a:r>
            <a:r>
              <a:rPr sz="1540" dirty="0">
                <a:solidFill>
                  <a:srgbClr val="202124"/>
                </a:solidFill>
                <a:latin typeface="Calibri"/>
                <a:cs typeface="Calibri"/>
              </a:rPr>
              <a:t>into</a:t>
            </a:r>
            <a:r>
              <a:rPr sz="1540" spc="61" dirty="0">
                <a:solidFill>
                  <a:srgbClr val="202124"/>
                </a:solidFill>
                <a:latin typeface="Calibri"/>
                <a:cs typeface="Calibri"/>
              </a:rPr>
              <a:t> </a:t>
            </a:r>
            <a:r>
              <a:rPr sz="1540" spc="72" dirty="0">
                <a:solidFill>
                  <a:srgbClr val="202124"/>
                </a:solidFill>
                <a:latin typeface="Calibri"/>
                <a:cs typeface="Calibri"/>
              </a:rPr>
              <a:t>a</a:t>
            </a:r>
            <a:r>
              <a:rPr sz="1540" spc="-6" dirty="0">
                <a:solidFill>
                  <a:srgbClr val="202124"/>
                </a:solidFill>
                <a:latin typeface="Calibri"/>
                <a:cs typeface="Calibri"/>
              </a:rPr>
              <a:t> </a:t>
            </a:r>
            <a:r>
              <a:rPr sz="1540" spc="-11" dirty="0">
                <a:solidFill>
                  <a:srgbClr val="202124"/>
                </a:solidFill>
                <a:latin typeface="Calibri"/>
                <a:cs typeface="Calibri"/>
              </a:rPr>
              <a:t>Transformer...</a:t>
            </a:r>
            <a:endParaRPr sz="1540">
              <a:latin typeface="Calibri"/>
              <a:cs typeface="Calibri"/>
            </a:endParaRPr>
          </a:p>
          <a:p>
            <a:pPr>
              <a:spcBef>
                <a:spcPts val="523"/>
              </a:spcBef>
            </a:pPr>
            <a:endParaRPr sz="1540">
              <a:latin typeface="Calibri"/>
              <a:cs typeface="Calibri"/>
            </a:endParaRPr>
          </a:p>
          <a:p>
            <a:pPr marL="13970"/>
            <a:r>
              <a:rPr sz="1540" spc="116" dirty="0">
                <a:solidFill>
                  <a:srgbClr val="202124"/>
                </a:solidFill>
                <a:latin typeface="Calibri"/>
                <a:cs typeface="Calibri"/>
              </a:rPr>
              <a:t>Seems</a:t>
            </a:r>
            <a:r>
              <a:rPr sz="1540" spc="94" dirty="0">
                <a:solidFill>
                  <a:srgbClr val="202124"/>
                </a:solidFill>
                <a:latin typeface="Calibri"/>
                <a:cs typeface="Calibri"/>
              </a:rPr>
              <a:t> </a:t>
            </a:r>
            <a:r>
              <a:rPr sz="1540" dirty="0">
                <a:solidFill>
                  <a:srgbClr val="202124"/>
                </a:solidFill>
                <a:latin typeface="Calibri"/>
                <a:cs typeface="Calibri"/>
              </a:rPr>
              <a:t>to</a:t>
            </a:r>
            <a:r>
              <a:rPr sz="1540" spc="99" dirty="0">
                <a:solidFill>
                  <a:srgbClr val="202124"/>
                </a:solidFill>
                <a:latin typeface="Calibri"/>
                <a:cs typeface="Calibri"/>
              </a:rPr>
              <a:t> </a:t>
            </a:r>
            <a:r>
              <a:rPr sz="1540" dirty="0">
                <a:solidFill>
                  <a:srgbClr val="202124"/>
                </a:solidFill>
                <a:latin typeface="Calibri"/>
                <a:cs typeface="Calibri"/>
              </a:rPr>
              <a:t>just</a:t>
            </a:r>
            <a:r>
              <a:rPr sz="1540" spc="99" dirty="0">
                <a:solidFill>
                  <a:srgbClr val="202124"/>
                </a:solidFill>
                <a:latin typeface="Calibri"/>
                <a:cs typeface="Calibri"/>
              </a:rPr>
              <a:t> </a:t>
            </a:r>
            <a:r>
              <a:rPr sz="1540" spc="-11" dirty="0">
                <a:solidFill>
                  <a:srgbClr val="202124"/>
                </a:solidFill>
                <a:latin typeface="Calibri"/>
                <a:cs typeface="Calibri"/>
              </a:rPr>
              <a:t>work...</a:t>
            </a:r>
            <a:endParaRPr sz="1540">
              <a:latin typeface="Calibri"/>
              <a:cs typeface="Calibri"/>
            </a:endParaRPr>
          </a:p>
          <a:p>
            <a:pPr marL="13970">
              <a:spcBef>
                <a:spcPts val="275"/>
              </a:spcBef>
            </a:pPr>
            <a:r>
              <a:rPr sz="1540" spc="61" dirty="0">
                <a:solidFill>
                  <a:srgbClr val="202124"/>
                </a:solidFill>
                <a:latin typeface="Calibri"/>
                <a:cs typeface="Calibri"/>
              </a:rPr>
              <a:t>Currently</a:t>
            </a:r>
            <a:r>
              <a:rPr sz="1540" spc="22" dirty="0">
                <a:solidFill>
                  <a:srgbClr val="202124"/>
                </a:solidFill>
                <a:latin typeface="Calibri"/>
                <a:cs typeface="Calibri"/>
              </a:rPr>
              <a:t> </a:t>
            </a:r>
            <a:r>
              <a:rPr sz="1540" spc="61" dirty="0">
                <a:solidFill>
                  <a:srgbClr val="202124"/>
                </a:solidFill>
                <a:latin typeface="Calibri"/>
                <a:cs typeface="Calibri"/>
              </a:rPr>
              <a:t>an</a:t>
            </a:r>
            <a:r>
              <a:rPr sz="1540" spc="22" dirty="0">
                <a:solidFill>
                  <a:srgbClr val="202124"/>
                </a:solidFill>
                <a:latin typeface="Calibri"/>
                <a:cs typeface="Calibri"/>
              </a:rPr>
              <a:t> </a:t>
            </a:r>
            <a:r>
              <a:rPr sz="1540" spc="55" dirty="0">
                <a:solidFill>
                  <a:srgbClr val="202124"/>
                </a:solidFill>
                <a:latin typeface="Calibri"/>
                <a:cs typeface="Calibri"/>
              </a:rPr>
              <a:t>explosion</a:t>
            </a:r>
            <a:r>
              <a:rPr sz="1540" spc="22" dirty="0">
                <a:solidFill>
                  <a:srgbClr val="202124"/>
                </a:solidFill>
                <a:latin typeface="Calibri"/>
                <a:cs typeface="Calibri"/>
              </a:rPr>
              <a:t> </a:t>
            </a:r>
            <a:r>
              <a:rPr sz="1540" spc="94" dirty="0">
                <a:solidFill>
                  <a:srgbClr val="202124"/>
                </a:solidFill>
                <a:latin typeface="Calibri"/>
                <a:cs typeface="Calibri"/>
              </a:rPr>
              <a:t>of</a:t>
            </a:r>
            <a:r>
              <a:rPr sz="1540" spc="28" dirty="0">
                <a:solidFill>
                  <a:srgbClr val="202124"/>
                </a:solidFill>
                <a:latin typeface="Calibri"/>
                <a:cs typeface="Calibri"/>
              </a:rPr>
              <a:t> </a:t>
            </a:r>
            <a:r>
              <a:rPr sz="1540" spc="72" dirty="0">
                <a:solidFill>
                  <a:srgbClr val="202124"/>
                </a:solidFill>
                <a:latin typeface="Calibri"/>
                <a:cs typeface="Calibri"/>
              </a:rPr>
              <a:t>works</a:t>
            </a:r>
            <a:r>
              <a:rPr sz="1540" spc="22" dirty="0">
                <a:solidFill>
                  <a:srgbClr val="202124"/>
                </a:solidFill>
                <a:latin typeface="Calibri"/>
                <a:cs typeface="Calibri"/>
              </a:rPr>
              <a:t> </a:t>
            </a:r>
            <a:r>
              <a:rPr sz="1540" spc="77" dirty="0">
                <a:solidFill>
                  <a:srgbClr val="202124"/>
                </a:solidFill>
                <a:latin typeface="Calibri"/>
                <a:cs typeface="Calibri"/>
              </a:rPr>
              <a:t>doing</a:t>
            </a:r>
            <a:r>
              <a:rPr sz="1540" spc="22" dirty="0">
                <a:solidFill>
                  <a:srgbClr val="202124"/>
                </a:solidFill>
                <a:latin typeface="Calibri"/>
                <a:cs typeface="Calibri"/>
              </a:rPr>
              <a:t> </a:t>
            </a:r>
            <a:r>
              <a:rPr sz="1540" spc="-11" dirty="0">
                <a:solidFill>
                  <a:srgbClr val="202124"/>
                </a:solidFill>
                <a:latin typeface="Calibri"/>
                <a:cs typeface="Calibri"/>
              </a:rPr>
              <a:t>this!</a:t>
            </a:r>
            <a:endParaRPr sz="1540">
              <a:latin typeface="Calibri"/>
              <a:cs typeface="Calibri"/>
            </a:endParaRPr>
          </a:p>
        </p:txBody>
      </p:sp>
      <p:sp>
        <p:nvSpPr>
          <p:cNvPr id="4" name="object 4"/>
          <p:cNvSpPr txBox="1">
            <a:spLocks noGrp="1"/>
          </p:cNvSpPr>
          <p:nvPr>
            <p:ph type="title"/>
          </p:nvPr>
        </p:nvSpPr>
        <p:spPr>
          <a:xfrm>
            <a:off x="1369059" y="162258"/>
            <a:ext cx="7879080" cy="1368323"/>
          </a:xfrm>
          <a:prstGeom prst="rect">
            <a:avLst/>
          </a:prstGeom>
        </p:spPr>
        <p:txBody>
          <a:bodyPr vert="horz" wrap="square" lIns="0" tIns="13970" rIns="0" bIns="0" rtlCol="0">
            <a:spAutoFit/>
          </a:bodyPr>
          <a:lstStyle/>
          <a:p>
            <a:pPr marL="13970">
              <a:spcBef>
                <a:spcPts val="110"/>
              </a:spcBef>
            </a:pPr>
            <a:r>
              <a:rPr spc="121" dirty="0"/>
              <a:t>Anything</a:t>
            </a:r>
            <a:r>
              <a:rPr spc="17" dirty="0"/>
              <a:t> </a:t>
            </a:r>
            <a:r>
              <a:rPr spc="116" dirty="0"/>
              <a:t>you</a:t>
            </a:r>
            <a:r>
              <a:rPr spc="22" dirty="0"/>
              <a:t> </a:t>
            </a:r>
            <a:r>
              <a:rPr spc="160" dirty="0"/>
              <a:t>can</a:t>
            </a:r>
            <a:r>
              <a:rPr spc="17" dirty="0"/>
              <a:t> </a:t>
            </a:r>
            <a:r>
              <a:rPr spc="88" dirty="0"/>
              <a:t>tokenize,</a:t>
            </a:r>
            <a:r>
              <a:rPr spc="22" dirty="0"/>
              <a:t> </a:t>
            </a:r>
            <a:r>
              <a:rPr spc="121" dirty="0"/>
              <a:t>you</a:t>
            </a:r>
            <a:r>
              <a:rPr spc="17" dirty="0"/>
              <a:t> </a:t>
            </a:r>
            <a:r>
              <a:rPr spc="160" dirty="0"/>
              <a:t>can</a:t>
            </a:r>
            <a:r>
              <a:rPr spc="-28" dirty="0"/>
              <a:t> </a:t>
            </a:r>
            <a:r>
              <a:rPr spc="149" dirty="0"/>
              <a:t>feed</a:t>
            </a:r>
            <a:r>
              <a:rPr spc="17" dirty="0"/>
              <a:t> </a:t>
            </a:r>
            <a:r>
              <a:rPr spc="88" dirty="0"/>
              <a:t>to</a:t>
            </a:r>
            <a:r>
              <a:rPr spc="-83" dirty="0"/>
              <a:t> </a:t>
            </a:r>
            <a:r>
              <a:rPr spc="83" dirty="0"/>
              <a:t>Transformer</a:t>
            </a:r>
          </a:p>
        </p:txBody>
      </p:sp>
      <p:sp>
        <p:nvSpPr>
          <p:cNvPr id="5" name="object 5"/>
          <p:cNvSpPr txBox="1"/>
          <p:nvPr/>
        </p:nvSpPr>
        <p:spPr>
          <a:xfrm>
            <a:off x="80328" y="1707630"/>
            <a:ext cx="1365568" cy="183384"/>
          </a:xfrm>
          <a:prstGeom prst="rect">
            <a:avLst/>
          </a:prstGeom>
        </p:spPr>
        <p:txBody>
          <a:bodyPr vert="horz" wrap="square" lIns="0" tIns="13970" rIns="0" bIns="0" rtlCol="0">
            <a:spAutoFit/>
          </a:bodyPr>
          <a:lstStyle/>
          <a:p>
            <a:pPr marL="13970">
              <a:spcBef>
                <a:spcPts val="110"/>
              </a:spcBef>
            </a:pPr>
            <a:r>
              <a:rPr sz="1100" b="1" spc="121" dirty="0">
                <a:latin typeface="Calibri"/>
                <a:cs typeface="Calibri"/>
              </a:rPr>
              <a:t>ca</a:t>
            </a:r>
            <a:r>
              <a:rPr sz="1100" b="1" spc="61" dirty="0">
                <a:latin typeface="Calibri"/>
                <a:cs typeface="Calibri"/>
              </a:rPr>
              <a:t> </a:t>
            </a:r>
            <a:r>
              <a:rPr sz="1100" b="1" dirty="0">
                <a:latin typeface="Calibri"/>
                <a:cs typeface="Calibri"/>
              </a:rPr>
              <a:t>2021</a:t>
            </a:r>
            <a:r>
              <a:rPr sz="1100" b="1" spc="55" dirty="0">
                <a:latin typeface="Calibri"/>
                <a:cs typeface="Calibri"/>
              </a:rPr>
              <a:t> </a:t>
            </a:r>
            <a:r>
              <a:rPr sz="1100" spc="61" dirty="0">
                <a:latin typeface="Calibri"/>
                <a:cs typeface="Calibri"/>
              </a:rPr>
              <a:t>and </a:t>
            </a:r>
            <a:r>
              <a:rPr sz="1100" spc="38" dirty="0">
                <a:latin typeface="Calibri"/>
                <a:cs typeface="Calibri"/>
              </a:rPr>
              <a:t>onwards</a:t>
            </a:r>
            <a:endParaRPr sz="1100">
              <a:latin typeface="Calibri"/>
              <a:cs typeface="Calibri"/>
            </a:endParaRPr>
          </a:p>
        </p:txBody>
      </p:sp>
      <p:pic>
        <p:nvPicPr>
          <p:cNvPr id="6" name="object 6"/>
          <p:cNvPicPr/>
          <p:nvPr/>
        </p:nvPicPr>
        <p:blipFill>
          <a:blip r:embed="rId3" cstate="print"/>
          <a:stretch>
            <a:fillRect/>
          </a:stretch>
        </p:blipFill>
        <p:spPr>
          <a:xfrm>
            <a:off x="6486531" y="1731682"/>
            <a:ext cx="3308826" cy="2438076"/>
          </a:xfrm>
          <a:prstGeom prst="rect">
            <a:avLst/>
          </a:prstGeom>
        </p:spPr>
      </p:pic>
      <p:grpSp>
        <p:nvGrpSpPr>
          <p:cNvPr id="7" name="object 7"/>
          <p:cNvGrpSpPr/>
          <p:nvPr/>
        </p:nvGrpSpPr>
        <p:grpSpPr>
          <a:xfrm>
            <a:off x="194040" y="3979366"/>
            <a:ext cx="5788470" cy="1921574"/>
            <a:chOff x="176400" y="2656446"/>
            <a:chExt cx="5262245" cy="1746885"/>
          </a:xfrm>
        </p:grpSpPr>
        <p:pic>
          <p:nvPicPr>
            <p:cNvPr id="8" name="object 8"/>
            <p:cNvPicPr/>
            <p:nvPr/>
          </p:nvPicPr>
          <p:blipFill>
            <a:blip r:embed="rId4" cstate="print"/>
            <a:stretch>
              <a:fillRect/>
            </a:stretch>
          </p:blipFill>
          <p:spPr>
            <a:xfrm>
              <a:off x="176400" y="2656446"/>
              <a:ext cx="4649599" cy="1508224"/>
            </a:xfrm>
            <a:prstGeom prst="rect">
              <a:avLst/>
            </a:prstGeom>
          </p:spPr>
        </p:pic>
        <p:pic>
          <p:nvPicPr>
            <p:cNvPr id="9" name="object 9"/>
            <p:cNvPicPr/>
            <p:nvPr/>
          </p:nvPicPr>
          <p:blipFill>
            <a:blip r:embed="rId4" cstate="print"/>
            <a:stretch>
              <a:fillRect/>
            </a:stretch>
          </p:blipFill>
          <p:spPr>
            <a:xfrm>
              <a:off x="535775" y="2812696"/>
              <a:ext cx="4902323" cy="1590200"/>
            </a:xfrm>
            <a:prstGeom prst="rect">
              <a:avLst/>
            </a:prstGeom>
          </p:spPr>
        </p:pic>
      </p:grpSp>
      <p:sp>
        <p:nvSpPr>
          <p:cNvPr id="10" name="object 10"/>
          <p:cNvSpPr txBox="1"/>
          <p:nvPr/>
        </p:nvSpPr>
        <p:spPr>
          <a:xfrm>
            <a:off x="80328" y="5751372"/>
            <a:ext cx="5221288" cy="954877"/>
          </a:xfrm>
          <a:prstGeom prst="rect">
            <a:avLst/>
          </a:prstGeom>
        </p:spPr>
        <p:txBody>
          <a:bodyPr vert="horz" wrap="square" lIns="0" tIns="13970" rIns="0" bIns="0" rtlCol="0">
            <a:spAutoFit/>
          </a:bodyPr>
          <a:lstStyle/>
          <a:p>
            <a:pPr marL="1627505">
              <a:spcBef>
                <a:spcPts val="110"/>
              </a:spcBef>
            </a:pPr>
            <a:r>
              <a:rPr sz="880" spc="-28" dirty="0">
                <a:solidFill>
                  <a:srgbClr val="202124"/>
                </a:solidFill>
                <a:latin typeface="Calibri"/>
                <a:cs typeface="Calibri"/>
              </a:rPr>
              <a:t>[1]</a:t>
            </a:r>
            <a:endParaRPr sz="880">
              <a:latin typeface="Calibri"/>
              <a:cs typeface="Calibri"/>
            </a:endParaRPr>
          </a:p>
          <a:p>
            <a:pPr>
              <a:spcBef>
                <a:spcPts val="358"/>
              </a:spcBef>
            </a:pPr>
            <a:endParaRPr sz="880">
              <a:latin typeface="Calibri"/>
              <a:cs typeface="Calibri"/>
            </a:endParaRPr>
          </a:p>
          <a:p>
            <a:pPr marL="13970"/>
            <a:r>
              <a:rPr sz="880" spc="33" dirty="0">
                <a:solidFill>
                  <a:srgbClr val="202124"/>
                </a:solidFill>
                <a:latin typeface="Calibri"/>
                <a:cs typeface="Calibri"/>
              </a:rPr>
              <a:t>Images</a:t>
            </a:r>
            <a:r>
              <a:rPr sz="880" spc="99" dirty="0">
                <a:solidFill>
                  <a:srgbClr val="202124"/>
                </a:solidFill>
                <a:latin typeface="Calibri"/>
                <a:cs typeface="Calibri"/>
              </a:rPr>
              <a:t> </a:t>
            </a:r>
            <a:r>
              <a:rPr sz="880" spc="-11" dirty="0">
                <a:solidFill>
                  <a:srgbClr val="202124"/>
                </a:solidFill>
                <a:latin typeface="Calibri"/>
                <a:cs typeface="Calibri"/>
              </a:rPr>
              <a:t>from:</a:t>
            </a:r>
            <a:endParaRPr sz="880">
              <a:latin typeface="Calibri"/>
              <a:cs typeface="Calibri"/>
            </a:endParaRPr>
          </a:p>
          <a:p>
            <a:pPr marL="151575" indent="-139700">
              <a:spcBef>
                <a:spcPts val="215"/>
              </a:spcBef>
              <a:buAutoNum type="arabicPlain"/>
              <a:tabLst>
                <a:tab pos="151575" algn="l"/>
              </a:tabLst>
            </a:pPr>
            <a:r>
              <a:rPr sz="880" spc="22" dirty="0">
                <a:solidFill>
                  <a:srgbClr val="202124"/>
                </a:solidFill>
                <a:latin typeface="Calibri"/>
                <a:cs typeface="Calibri"/>
              </a:rPr>
              <a:t>LIMoE</a:t>
            </a:r>
            <a:r>
              <a:rPr sz="880" spc="38" dirty="0">
                <a:solidFill>
                  <a:srgbClr val="202124"/>
                </a:solidFill>
                <a:latin typeface="Calibri"/>
                <a:cs typeface="Calibri"/>
              </a:rPr>
              <a:t> </a:t>
            </a:r>
            <a:r>
              <a:rPr sz="880" spc="22" dirty="0">
                <a:solidFill>
                  <a:srgbClr val="202124"/>
                </a:solidFill>
                <a:latin typeface="Calibri"/>
                <a:cs typeface="Calibri"/>
              </a:rPr>
              <a:t>by</a:t>
            </a:r>
            <a:r>
              <a:rPr sz="880" spc="44" dirty="0">
                <a:solidFill>
                  <a:srgbClr val="202124"/>
                </a:solidFill>
                <a:latin typeface="Calibri"/>
                <a:cs typeface="Calibri"/>
              </a:rPr>
              <a:t> </a:t>
            </a:r>
            <a:r>
              <a:rPr sz="880" spc="22" dirty="0">
                <a:solidFill>
                  <a:srgbClr val="202124"/>
                </a:solidFill>
                <a:latin typeface="Calibri"/>
                <a:cs typeface="Calibri"/>
              </a:rPr>
              <a:t>B</a:t>
            </a:r>
            <a:r>
              <a:rPr sz="880" spc="44" dirty="0">
                <a:solidFill>
                  <a:srgbClr val="202124"/>
                </a:solidFill>
                <a:latin typeface="Calibri"/>
                <a:cs typeface="Calibri"/>
              </a:rPr>
              <a:t> </a:t>
            </a:r>
            <a:r>
              <a:rPr sz="880" spc="22" dirty="0">
                <a:solidFill>
                  <a:srgbClr val="202124"/>
                </a:solidFill>
                <a:latin typeface="Calibri"/>
                <a:cs typeface="Calibri"/>
              </a:rPr>
              <a:t>Mustafa,</a:t>
            </a:r>
            <a:r>
              <a:rPr sz="880" spc="28" dirty="0">
                <a:solidFill>
                  <a:srgbClr val="202124"/>
                </a:solidFill>
                <a:latin typeface="Calibri"/>
                <a:cs typeface="Calibri"/>
              </a:rPr>
              <a:t> </a:t>
            </a:r>
            <a:r>
              <a:rPr sz="880" spc="182" dirty="0">
                <a:solidFill>
                  <a:srgbClr val="202124"/>
                </a:solidFill>
                <a:latin typeface="Calibri"/>
                <a:cs typeface="Calibri"/>
              </a:rPr>
              <a:t>C</a:t>
            </a:r>
            <a:r>
              <a:rPr sz="880" spc="38" dirty="0">
                <a:solidFill>
                  <a:srgbClr val="202124"/>
                </a:solidFill>
                <a:latin typeface="Calibri"/>
                <a:cs typeface="Calibri"/>
              </a:rPr>
              <a:t> </a:t>
            </a:r>
            <a:r>
              <a:rPr sz="880" spc="22" dirty="0">
                <a:solidFill>
                  <a:srgbClr val="202124"/>
                </a:solidFill>
                <a:latin typeface="Calibri"/>
                <a:cs typeface="Calibri"/>
              </a:rPr>
              <a:t>Riquelme,</a:t>
            </a:r>
            <a:r>
              <a:rPr sz="880" spc="-17" dirty="0">
                <a:solidFill>
                  <a:srgbClr val="202124"/>
                </a:solidFill>
                <a:latin typeface="Calibri"/>
                <a:cs typeface="Calibri"/>
              </a:rPr>
              <a:t> </a:t>
            </a:r>
            <a:r>
              <a:rPr sz="880" spc="187" dirty="0">
                <a:solidFill>
                  <a:srgbClr val="202124"/>
                </a:solidFill>
                <a:latin typeface="Calibri"/>
                <a:cs typeface="Calibri"/>
              </a:rPr>
              <a:t>J</a:t>
            </a:r>
            <a:r>
              <a:rPr sz="880" spc="44" dirty="0">
                <a:solidFill>
                  <a:srgbClr val="202124"/>
                </a:solidFill>
                <a:latin typeface="Calibri"/>
                <a:cs typeface="Calibri"/>
              </a:rPr>
              <a:t> </a:t>
            </a:r>
            <a:r>
              <a:rPr sz="880" spc="22" dirty="0">
                <a:solidFill>
                  <a:srgbClr val="202124"/>
                </a:solidFill>
                <a:latin typeface="Calibri"/>
                <a:cs typeface="Calibri"/>
              </a:rPr>
              <a:t>Puigcerver,</a:t>
            </a:r>
            <a:r>
              <a:rPr sz="880" spc="44" dirty="0">
                <a:solidFill>
                  <a:srgbClr val="202124"/>
                </a:solidFill>
                <a:latin typeface="Calibri"/>
                <a:cs typeface="Calibri"/>
              </a:rPr>
              <a:t> </a:t>
            </a:r>
            <a:r>
              <a:rPr sz="880" spc="22" dirty="0">
                <a:solidFill>
                  <a:srgbClr val="202124"/>
                </a:solidFill>
                <a:latin typeface="Calibri"/>
                <a:cs typeface="Calibri"/>
              </a:rPr>
              <a:t>R</a:t>
            </a:r>
            <a:r>
              <a:rPr sz="880" spc="-17" dirty="0">
                <a:solidFill>
                  <a:srgbClr val="202124"/>
                </a:solidFill>
                <a:latin typeface="Calibri"/>
                <a:cs typeface="Calibri"/>
              </a:rPr>
              <a:t> </a:t>
            </a:r>
            <a:r>
              <a:rPr sz="880" spc="22" dirty="0">
                <a:solidFill>
                  <a:srgbClr val="202124"/>
                </a:solidFill>
                <a:latin typeface="Calibri"/>
                <a:cs typeface="Calibri"/>
              </a:rPr>
              <a:t>Jenatton,</a:t>
            </a:r>
            <a:r>
              <a:rPr sz="880" spc="44" dirty="0">
                <a:solidFill>
                  <a:srgbClr val="202124"/>
                </a:solidFill>
                <a:latin typeface="Calibri"/>
                <a:cs typeface="Calibri"/>
              </a:rPr>
              <a:t> </a:t>
            </a:r>
            <a:r>
              <a:rPr sz="880" spc="55" dirty="0">
                <a:solidFill>
                  <a:srgbClr val="202124"/>
                </a:solidFill>
                <a:latin typeface="Calibri"/>
                <a:cs typeface="Calibri"/>
              </a:rPr>
              <a:t>N</a:t>
            </a:r>
            <a:r>
              <a:rPr sz="880" spc="44" dirty="0">
                <a:solidFill>
                  <a:srgbClr val="202124"/>
                </a:solidFill>
                <a:latin typeface="Calibri"/>
                <a:cs typeface="Calibri"/>
              </a:rPr>
              <a:t> </a:t>
            </a:r>
            <a:r>
              <a:rPr sz="880" spc="-11" dirty="0">
                <a:solidFill>
                  <a:srgbClr val="202124"/>
                </a:solidFill>
                <a:latin typeface="Calibri"/>
                <a:cs typeface="Calibri"/>
              </a:rPr>
              <a:t>Houlsby</a:t>
            </a:r>
            <a:endParaRPr sz="880">
              <a:latin typeface="Calibri"/>
              <a:cs typeface="Calibri"/>
            </a:endParaRPr>
          </a:p>
          <a:p>
            <a:pPr marL="167640" indent="-153670">
              <a:spcBef>
                <a:spcPts val="209"/>
              </a:spcBef>
              <a:buAutoNum type="arabicPlain"/>
              <a:tabLst>
                <a:tab pos="167640" algn="l"/>
              </a:tabLst>
            </a:pPr>
            <a:r>
              <a:rPr sz="880" spc="22" dirty="0">
                <a:solidFill>
                  <a:srgbClr val="202124"/>
                </a:solidFill>
                <a:latin typeface="Calibri"/>
                <a:cs typeface="Calibri"/>
              </a:rPr>
              <a:t>MERLOT</a:t>
            </a:r>
            <a:r>
              <a:rPr sz="880" spc="33" dirty="0">
                <a:solidFill>
                  <a:srgbClr val="202124"/>
                </a:solidFill>
                <a:latin typeface="Calibri"/>
                <a:cs typeface="Calibri"/>
              </a:rPr>
              <a:t> </a:t>
            </a:r>
            <a:r>
              <a:rPr sz="880" spc="22" dirty="0">
                <a:solidFill>
                  <a:srgbClr val="202124"/>
                </a:solidFill>
                <a:latin typeface="Calibri"/>
                <a:cs typeface="Calibri"/>
              </a:rPr>
              <a:t>Reserve</a:t>
            </a:r>
            <a:r>
              <a:rPr sz="880" spc="38" dirty="0">
                <a:solidFill>
                  <a:srgbClr val="202124"/>
                </a:solidFill>
                <a:latin typeface="Calibri"/>
                <a:cs typeface="Calibri"/>
              </a:rPr>
              <a:t> </a:t>
            </a:r>
            <a:r>
              <a:rPr sz="880" spc="22" dirty="0">
                <a:solidFill>
                  <a:srgbClr val="202124"/>
                </a:solidFill>
                <a:latin typeface="Calibri"/>
                <a:cs typeface="Calibri"/>
              </a:rPr>
              <a:t>by</a:t>
            </a:r>
            <a:r>
              <a:rPr sz="880" spc="38" dirty="0">
                <a:solidFill>
                  <a:srgbClr val="202124"/>
                </a:solidFill>
                <a:latin typeface="Calibri"/>
                <a:cs typeface="Calibri"/>
              </a:rPr>
              <a:t> </a:t>
            </a:r>
            <a:r>
              <a:rPr sz="880" spc="22" dirty="0">
                <a:solidFill>
                  <a:srgbClr val="202124"/>
                </a:solidFill>
                <a:latin typeface="Calibri"/>
                <a:cs typeface="Calibri"/>
              </a:rPr>
              <a:t>R</a:t>
            </a:r>
            <a:r>
              <a:rPr sz="880" spc="38" dirty="0">
                <a:solidFill>
                  <a:srgbClr val="202124"/>
                </a:solidFill>
                <a:latin typeface="Calibri"/>
                <a:cs typeface="Calibri"/>
              </a:rPr>
              <a:t> </a:t>
            </a:r>
            <a:r>
              <a:rPr sz="880" spc="22" dirty="0">
                <a:solidFill>
                  <a:srgbClr val="202124"/>
                </a:solidFill>
                <a:latin typeface="Calibri"/>
                <a:cs typeface="Calibri"/>
              </a:rPr>
              <a:t>Zellers,</a:t>
            </a:r>
            <a:r>
              <a:rPr sz="880" spc="-22" dirty="0">
                <a:solidFill>
                  <a:srgbClr val="202124"/>
                </a:solidFill>
                <a:latin typeface="Calibri"/>
                <a:cs typeface="Calibri"/>
              </a:rPr>
              <a:t> </a:t>
            </a:r>
            <a:r>
              <a:rPr sz="880" spc="187" dirty="0">
                <a:solidFill>
                  <a:srgbClr val="202124"/>
                </a:solidFill>
                <a:latin typeface="Calibri"/>
                <a:cs typeface="Calibri"/>
              </a:rPr>
              <a:t>J</a:t>
            </a:r>
            <a:r>
              <a:rPr sz="880" spc="38" dirty="0">
                <a:solidFill>
                  <a:srgbClr val="202124"/>
                </a:solidFill>
                <a:latin typeface="Calibri"/>
                <a:cs typeface="Calibri"/>
              </a:rPr>
              <a:t> </a:t>
            </a:r>
            <a:r>
              <a:rPr sz="880" spc="22" dirty="0">
                <a:solidFill>
                  <a:srgbClr val="202124"/>
                </a:solidFill>
                <a:latin typeface="Calibri"/>
                <a:cs typeface="Calibri"/>
              </a:rPr>
              <a:t>Lu,</a:t>
            </a:r>
            <a:r>
              <a:rPr sz="880" spc="17" dirty="0">
                <a:solidFill>
                  <a:srgbClr val="202124"/>
                </a:solidFill>
                <a:latin typeface="Calibri"/>
                <a:cs typeface="Calibri"/>
              </a:rPr>
              <a:t> </a:t>
            </a:r>
            <a:r>
              <a:rPr sz="880" spc="99" dirty="0">
                <a:solidFill>
                  <a:srgbClr val="202124"/>
                </a:solidFill>
                <a:latin typeface="Calibri"/>
                <a:cs typeface="Calibri"/>
              </a:rPr>
              <a:t>X</a:t>
            </a:r>
            <a:r>
              <a:rPr sz="880" spc="38" dirty="0">
                <a:solidFill>
                  <a:srgbClr val="202124"/>
                </a:solidFill>
                <a:latin typeface="Calibri"/>
                <a:cs typeface="Calibri"/>
              </a:rPr>
              <a:t> </a:t>
            </a:r>
            <a:r>
              <a:rPr sz="880" spc="22" dirty="0">
                <a:solidFill>
                  <a:srgbClr val="202124"/>
                </a:solidFill>
                <a:latin typeface="Calibri"/>
                <a:cs typeface="Calibri"/>
              </a:rPr>
              <a:t>Lu,</a:t>
            </a:r>
            <a:r>
              <a:rPr sz="880" dirty="0">
                <a:solidFill>
                  <a:srgbClr val="202124"/>
                </a:solidFill>
                <a:latin typeface="Calibri"/>
                <a:cs typeface="Calibri"/>
              </a:rPr>
              <a:t> </a:t>
            </a:r>
            <a:r>
              <a:rPr sz="880" spc="94" dirty="0">
                <a:solidFill>
                  <a:srgbClr val="202124"/>
                </a:solidFill>
                <a:latin typeface="Calibri"/>
                <a:cs typeface="Calibri"/>
              </a:rPr>
              <a:t>Y</a:t>
            </a:r>
            <a:r>
              <a:rPr sz="880" spc="-6" dirty="0">
                <a:solidFill>
                  <a:srgbClr val="202124"/>
                </a:solidFill>
                <a:latin typeface="Calibri"/>
                <a:cs typeface="Calibri"/>
              </a:rPr>
              <a:t> </a:t>
            </a:r>
            <a:r>
              <a:rPr sz="880" spc="11" dirty="0">
                <a:solidFill>
                  <a:srgbClr val="202124"/>
                </a:solidFill>
                <a:latin typeface="Calibri"/>
                <a:cs typeface="Calibri"/>
              </a:rPr>
              <a:t>Yu,</a:t>
            </a:r>
            <a:r>
              <a:rPr sz="880" dirty="0">
                <a:solidFill>
                  <a:srgbClr val="202124"/>
                </a:solidFill>
                <a:latin typeface="Calibri"/>
                <a:cs typeface="Calibri"/>
              </a:rPr>
              <a:t> </a:t>
            </a:r>
            <a:r>
              <a:rPr sz="880" spc="94" dirty="0">
                <a:solidFill>
                  <a:srgbClr val="202124"/>
                </a:solidFill>
                <a:latin typeface="Calibri"/>
                <a:cs typeface="Calibri"/>
              </a:rPr>
              <a:t>Y</a:t>
            </a:r>
            <a:r>
              <a:rPr sz="880" spc="38" dirty="0">
                <a:solidFill>
                  <a:srgbClr val="202124"/>
                </a:solidFill>
                <a:latin typeface="Calibri"/>
                <a:cs typeface="Calibri"/>
              </a:rPr>
              <a:t> </a:t>
            </a:r>
            <a:r>
              <a:rPr sz="880" spc="22" dirty="0">
                <a:solidFill>
                  <a:srgbClr val="202124"/>
                </a:solidFill>
                <a:latin typeface="Calibri"/>
                <a:cs typeface="Calibri"/>
              </a:rPr>
              <a:t>Zhao,</a:t>
            </a:r>
            <a:r>
              <a:rPr sz="880" spc="38" dirty="0">
                <a:solidFill>
                  <a:srgbClr val="202124"/>
                </a:solidFill>
                <a:latin typeface="Calibri"/>
                <a:cs typeface="Calibri"/>
              </a:rPr>
              <a:t> </a:t>
            </a:r>
            <a:r>
              <a:rPr sz="880" spc="22" dirty="0">
                <a:solidFill>
                  <a:srgbClr val="202124"/>
                </a:solidFill>
                <a:latin typeface="Calibri"/>
                <a:cs typeface="Calibri"/>
              </a:rPr>
              <a:t>M</a:t>
            </a:r>
            <a:r>
              <a:rPr sz="880" spc="11" dirty="0">
                <a:solidFill>
                  <a:srgbClr val="202124"/>
                </a:solidFill>
                <a:latin typeface="Calibri"/>
                <a:cs typeface="Calibri"/>
              </a:rPr>
              <a:t> </a:t>
            </a:r>
            <a:r>
              <a:rPr sz="880" spc="22" dirty="0">
                <a:solidFill>
                  <a:srgbClr val="202124"/>
                </a:solidFill>
                <a:latin typeface="Calibri"/>
                <a:cs typeface="Calibri"/>
              </a:rPr>
              <a:t>Salehi,</a:t>
            </a:r>
            <a:r>
              <a:rPr sz="880" spc="11" dirty="0">
                <a:solidFill>
                  <a:srgbClr val="202124"/>
                </a:solidFill>
                <a:latin typeface="Calibri"/>
                <a:cs typeface="Calibri"/>
              </a:rPr>
              <a:t> </a:t>
            </a:r>
            <a:r>
              <a:rPr sz="880" spc="72" dirty="0">
                <a:solidFill>
                  <a:srgbClr val="202124"/>
                </a:solidFill>
                <a:latin typeface="Calibri"/>
                <a:cs typeface="Calibri"/>
              </a:rPr>
              <a:t>A</a:t>
            </a:r>
            <a:r>
              <a:rPr sz="880" spc="38" dirty="0">
                <a:solidFill>
                  <a:srgbClr val="202124"/>
                </a:solidFill>
                <a:latin typeface="Calibri"/>
                <a:cs typeface="Calibri"/>
              </a:rPr>
              <a:t> </a:t>
            </a:r>
            <a:r>
              <a:rPr sz="880" spc="22" dirty="0">
                <a:solidFill>
                  <a:srgbClr val="202124"/>
                </a:solidFill>
                <a:latin typeface="Calibri"/>
                <a:cs typeface="Calibri"/>
              </a:rPr>
              <a:t>Kusupati,</a:t>
            </a:r>
            <a:r>
              <a:rPr sz="880" spc="-22" dirty="0">
                <a:solidFill>
                  <a:srgbClr val="202124"/>
                </a:solidFill>
                <a:latin typeface="Calibri"/>
                <a:cs typeface="Calibri"/>
              </a:rPr>
              <a:t> </a:t>
            </a:r>
            <a:r>
              <a:rPr sz="880" spc="187" dirty="0">
                <a:solidFill>
                  <a:srgbClr val="202124"/>
                </a:solidFill>
                <a:latin typeface="Calibri"/>
                <a:cs typeface="Calibri"/>
              </a:rPr>
              <a:t>J</a:t>
            </a:r>
            <a:r>
              <a:rPr sz="880" spc="38" dirty="0">
                <a:solidFill>
                  <a:srgbClr val="202124"/>
                </a:solidFill>
                <a:latin typeface="Calibri"/>
                <a:cs typeface="Calibri"/>
              </a:rPr>
              <a:t> </a:t>
            </a:r>
            <a:r>
              <a:rPr sz="880" spc="22" dirty="0">
                <a:solidFill>
                  <a:srgbClr val="202124"/>
                </a:solidFill>
                <a:latin typeface="Calibri"/>
                <a:cs typeface="Calibri"/>
              </a:rPr>
              <a:t>Hessel,</a:t>
            </a:r>
            <a:r>
              <a:rPr sz="880" spc="11" dirty="0">
                <a:solidFill>
                  <a:srgbClr val="202124"/>
                </a:solidFill>
                <a:latin typeface="Calibri"/>
                <a:cs typeface="Calibri"/>
              </a:rPr>
              <a:t> </a:t>
            </a:r>
            <a:r>
              <a:rPr sz="880" spc="72" dirty="0">
                <a:solidFill>
                  <a:srgbClr val="202124"/>
                </a:solidFill>
                <a:latin typeface="Calibri"/>
                <a:cs typeface="Calibri"/>
              </a:rPr>
              <a:t>A</a:t>
            </a:r>
            <a:r>
              <a:rPr sz="880" spc="33" dirty="0">
                <a:solidFill>
                  <a:srgbClr val="202124"/>
                </a:solidFill>
                <a:latin typeface="Calibri"/>
                <a:cs typeface="Calibri"/>
              </a:rPr>
              <a:t> </a:t>
            </a:r>
            <a:r>
              <a:rPr sz="880" spc="22" dirty="0">
                <a:solidFill>
                  <a:srgbClr val="202124"/>
                </a:solidFill>
                <a:latin typeface="Calibri"/>
                <a:cs typeface="Calibri"/>
              </a:rPr>
              <a:t>Farhadi,</a:t>
            </a:r>
            <a:r>
              <a:rPr sz="880" dirty="0">
                <a:solidFill>
                  <a:srgbClr val="202124"/>
                </a:solidFill>
                <a:latin typeface="Calibri"/>
                <a:cs typeface="Calibri"/>
              </a:rPr>
              <a:t> </a:t>
            </a:r>
            <a:r>
              <a:rPr sz="880" spc="94" dirty="0">
                <a:solidFill>
                  <a:srgbClr val="202124"/>
                </a:solidFill>
                <a:latin typeface="Calibri"/>
                <a:cs typeface="Calibri"/>
              </a:rPr>
              <a:t>Y</a:t>
            </a:r>
            <a:r>
              <a:rPr sz="880" spc="17" dirty="0">
                <a:solidFill>
                  <a:srgbClr val="202124"/>
                </a:solidFill>
                <a:latin typeface="Calibri"/>
                <a:cs typeface="Calibri"/>
              </a:rPr>
              <a:t> </a:t>
            </a:r>
            <a:r>
              <a:rPr sz="880" spc="33" dirty="0">
                <a:solidFill>
                  <a:srgbClr val="202124"/>
                </a:solidFill>
                <a:latin typeface="Calibri"/>
                <a:cs typeface="Calibri"/>
              </a:rPr>
              <a:t>Choi</a:t>
            </a:r>
            <a:endParaRPr sz="880">
              <a:latin typeface="Calibri"/>
              <a:cs typeface="Calibri"/>
            </a:endParaRPr>
          </a:p>
          <a:p>
            <a:pPr marL="164846" indent="-150876">
              <a:spcBef>
                <a:spcPts val="209"/>
              </a:spcBef>
              <a:buAutoNum type="arabicPlain"/>
              <a:tabLst>
                <a:tab pos="164846" algn="l"/>
              </a:tabLst>
            </a:pPr>
            <a:r>
              <a:rPr sz="880" spc="33" dirty="0">
                <a:solidFill>
                  <a:srgbClr val="202124"/>
                </a:solidFill>
                <a:latin typeface="Calibri"/>
                <a:cs typeface="Calibri"/>
              </a:rPr>
              <a:t>VATT</a:t>
            </a:r>
            <a:r>
              <a:rPr sz="880" spc="11" dirty="0">
                <a:solidFill>
                  <a:srgbClr val="202124"/>
                </a:solidFill>
                <a:latin typeface="Calibri"/>
                <a:cs typeface="Calibri"/>
              </a:rPr>
              <a:t> </a:t>
            </a:r>
            <a:r>
              <a:rPr sz="880" spc="33" dirty="0">
                <a:solidFill>
                  <a:srgbClr val="202124"/>
                </a:solidFill>
                <a:latin typeface="Calibri"/>
                <a:cs typeface="Calibri"/>
              </a:rPr>
              <a:t>by</a:t>
            </a:r>
            <a:r>
              <a:rPr sz="880" spc="17" dirty="0">
                <a:solidFill>
                  <a:srgbClr val="202124"/>
                </a:solidFill>
                <a:latin typeface="Calibri"/>
                <a:cs typeface="Calibri"/>
              </a:rPr>
              <a:t> </a:t>
            </a:r>
            <a:r>
              <a:rPr sz="880" spc="61" dirty="0">
                <a:solidFill>
                  <a:srgbClr val="202124"/>
                </a:solidFill>
                <a:latin typeface="Calibri"/>
                <a:cs typeface="Calibri"/>
              </a:rPr>
              <a:t>H</a:t>
            </a:r>
            <a:r>
              <a:rPr sz="880" spc="-6" dirty="0">
                <a:solidFill>
                  <a:srgbClr val="202124"/>
                </a:solidFill>
                <a:latin typeface="Calibri"/>
                <a:cs typeface="Calibri"/>
              </a:rPr>
              <a:t> </a:t>
            </a:r>
            <a:r>
              <a:rPr sz="880" spc="33" dirty="0">
                <a:solidFill>
                  <a:srgbClr val="202124"/>
                </a:solidFill>
                <a:latin typeface="Calibri"/>
                <a:cs typeface="Calibri"/>
              </a:rPr>
              <a:t>Akbari,</a:t>
            </a:r>
            <a:r>
              <a:rPr sz="880" spc="17" dirty="0">
                <a:solidFill>
                  <a:srgbClr val="202124"/>
                </a:solidFill>
                <a:latin typeface="Calibri"/>
                <a:cs typeface="Calibri"/>
              </a:rPr>
              <a:t> </a:t>
            </a:r>
            <a:r>
              <a:rPr sz="880" spc="72" dirty="0">
                <a:solidFill>
                  <a:srgbClr val="202124"/>
                </a:solidFill>
                <a:latin typeface="Calibri"/>
                <a:cs typeface="Calibri"/>
              </a:rPr>
              <a:t>L</a:t>
            </a:r>
            <a:r>
              <a:rPr sz="880" spc="-22" dirty="0">
                <a:solidFill>
                  <a:srgbClr val="202124"/>
                </a:solidFill>
                <a:latin typeface="Calibri"/>
                <a:cs typeface="Calibri"/>
              </a:rPr>
              <a:t> </a:t>
            </a:r>
            <a:r>
              <a:rPr sz="880" spc="22" dirty="0">
                <a:solidFill>
                  <a:srgbClr val="202124"/>
                </a:solidFill>
                <a:latin typeface="Calibri"/>
                <a:cs typeface="Calibri"/>
              </a:rPr>
              <a:t>Yuan,</a:t>
            </a:r>
            <a:r>
              <a:rPr sz="880" spc="17" dirty="0">
                <a:solidFill>
                  <a:srgbClr val="202124"/>
                </a:solidFill>
                <a:latin typeface="Calibri"/>
                <a:cs typeface="Calibri"/>
              </a:rPr>
              <a:t> </a:t>
            </a:r>
            <a:r>
              <a:rPr sz="880" spc="33" dirty="0">
                <a:solidFill>
                  <a:srgbClr val="202124"/>
                </a:solidFill>
                <a:latin typeface="Calibri"/>
                <a:cs typeface="Calibri"/>
              </a:rPr>
              <a:t>R</a:t>
            </a:r>
            <a:r>
              <a:rPr sz="880" spc="-6" dirty="0">
                <a:solidFill>
                  <a:srgbClr val="202124"/>
                </a:solidFill>
                <a:latin typeface="Calibri"/>
                <a:cs typeface="Calibri"/>
              </a:rPr>
              <a:t> </a:t>
            </a:r>
            <a:r>
              <a:rPr sz="880" spc="33" dirty="0">
                <a:solidFill>
                  <a:srgbClr val="202124"/>
                </a:solidFill>
                <a:latin typeface="Calibri"/>
                <a:cs typeface="Calibri"/>
              </a:rPr>
              <a:t>Qian,</a:t>
            </a:r>
            <a:r>
              <a:rPr sz="880" spc="-17" dirty="0">
                <a:solidFill>
                  <a:srgbClr val="202124"/>
                </a:solidFill>
                <a:latin typeface="Calibri"/>
                <a:cs typeface="Calibri"/>
              </a:rPr>
              <a:t> </a:t>
            </a:r>
            <a:r>
              <a:rPr sz="880" spc="33" dirty="0">
                <a:solidFill>
                  <a:srgbClr val="202124"/>
                </a:solidFill>
                <a:latin typeface="Calibri"/>
                <a:cs typeface="Calibri"/>
              </a:rPr>
              <a:t>W-</a:t>
            </a:r>
            <a:r>
              <a:rPr sz="880" spc="116" dirty="0">
                <a:solidFill>
                  <a:srgbClr val="202124"/>
                </a:solidFill>
                <a:latin typeface="Calibri"/>
                <a:cs typeface="Calibri"/>
              </a:rPr>
              <a:t>H</a:t>
            </a:r>
            <a:r>
              <a:rPr sz="880" spc="-6" dirty="0">
                <a:solidFill>
                  <a:srgbClr val="202124"/>
                </a:solidFill>
                <a:latin typeface="Calibri"/>
                <a:cs typeface="Calibri"/>
              </a:rPr>
              <a:t> </a:t>
            </a:r>
            <a:r>
              <a:rPr sz="880" spc="33" dirty="0">
                <a:solidFill>
                  <a:srgbClr val="202124"/>
                </a:solidFill>
                <a:latin typeface="Calibri"/>
                <a:cs typeface="Calibri"/>
              </a:rPr>
              <a:t>Chuang,</a:t>
            </a:r>
            <a:r>
              <a:rPr sz="880" spc="-6" dirty="0">
                <a:solidFill>
                  <a:srgbClr val="202124"/>
                </a:solidFill>
                <a:latin typeface="Calibri"/>
                <a:cs typeface="Calibri"/>
              </a:rPr>
              <a:t> </a:t>
            </a:r>
            <a:r>
              <a:rPr sz="880" spc="83" dirty="0">
                <a:solidFill>
                  <a:srgbClr val="202124"/>
                </a:solidFill>
                <a:latin typeface="Calibri"/>
                <a:cs typeface="Calibri"/>
              </a:rPr>
              <a:t>S-</a:t>
            </a:r>
            <a:r>
              <a:rPr sz="880" spc="99" dirty="0">
                <a:solidFill>
                  <a:srgbClr val="202124"/>
                </a:solidFill>
                <a:latin typeface="Calibri"/>
                <a:cs typeface="Calibri"/>
              </a:rPr>
              <a:t>F</a:t>
            </a:r>
            <a:r>
              <a:rPr sz="880" spc="-6" dirty="0">
                <a:solidFill>
                  <a:srgbClr val="202124"/>
                </a:solidFill>
                <a:latin typeface="Calibri"/>
                <a:cs typeface="Calibri"/>
              </a:rPr>
              <a:t> </a:t>
            </a:r>
            <a:r>
              <a:rPr sz="880" spc="55" dirty="0">
                <a:solidFill>
                  <a:srgbClr val="202124"/>
                </a:solidFill>
                <a:latin typeface="Calibri"/>
                <a:cs typeface="Calibri"/>
              </a:rPr>
              <a:t>Chang,</a:t>
            </a:r>
            <a:r>
              <a:rPr sz="880" spc="-17" dirty="0">
                <a:solidFill>
                  <a:srgbClr val="202124"/>
                </a:solidFill>
                <a:latin typeface="Calibri"/>
                <a:cs typeface="Calibri"/>
              </a:rPr>
              <a:t> </a:t>
            </a:r>
            <a:r>
              <a:rPr sz="880" spc="94" dirty="0">
                <a:solidFill>
                  <a:srgbClr val="202124"/>
                </a:solidFill>
                <a:latin typeface="Calibri"/>
                <a:cs typeface="Calibri"/>
              </a:rPr>
              <a:t>Y</a:t>
            </a:r>
            <a:r>
              <a:rPr sz="880" spc="-6" dirty="0">
                <a:solidFill>
                  <a:srgbClr val="202124"/>
                </a:solidFill>
                <a:latin typeface="Calibri"/>
                <a:cs typeface="Calibri"/>
              </a:rPr>
              <a:t> </a:t>
            </a:r>
            <a:r>
              <a:rPr sz="880" spc="33" dirty="0">
                <a:solidFill>
                  <a:srgbClr val="202124"/>
                </a:solidFill>
                <a:latin typeface="Calibri"/>
                <a:cs typeface="Calibri"/>
              </a:rPr>
              <a:t>Cui,</a:t>
            </a:r>
            <a:r>
              <a:rPr sz="880" spc="17" dirty="0">
                <a:solidFill>
                  <a:srgbClr val="202124"/>
                </a:solidFill>
                <a:latin typeface="Calibri"/>
                <a:cs typeface="Calibri"/>
              </a:rPr>
              <a:t> </a:t>
            </a:r>
            <a:r>
              <a:rPr sz="880" spc="33" dirty="0">
                <a:solidFill>
                  <a:srgbClr val="202124"/>
                </a:solidFill>
                <a:latin typeface="Calibri"/>
                <a:cs typeface="Calibri"/>
              </a:rPr>
              <a:t>B</a:t>
            </a:r>
            <a:r>
              <a:rPr sz="880" dirty="0">
                <a:solidFill>
                  <a:srgbClr val="202124"/>
                </a:solidFill>
                <a:latin typeface="Calibri"/>
                <a:cs typeface="Calibri"/>
              </a:rPr>
              <a:t> </a:t>
            </a:r>
            <a:r>
              <a:rPr sz="880" spc="55" dirty="0">
                <a:solidFill>
                  <a:srgbClr val="202124"/>
                </a:solidFill>
                <a:latin typeface="Calibri"/>
                <a:cs typeface="Calibri"/>
              </a:rPr>
              <a:t>Gong</a:t>
            </a:r>
            <a:endParaRPr sz="880">
              <a:latin typeface="Calibri"/>
              <a:cs typeface="Calibri"/>
            </a:endParaRPr>
          </a:p>
        </p:txBody>
      </p:sp>
      <p:sp>
        <p:nvSpPr>
          <p:cNvPr id="11" name="object 11"/>
          <p:cNvSpPr txBox="1"/>
          <p:nvPr/>
        </p:nvSpPr>
        <p:spPr>
          <a:xfrm>
            <a:off x="6815160" y="1749490"/>
            <a:ext cx="157861" cy="149528"/>
          </a:xfrm>
          <a:prstGeom prst="rect">
            <a:avLst/>
          </a:prstGeom>
        </p:spPr>
        <p:txBody>
          <a:bodyPr vert="horz" wrap="square" lIns="0" tIns="13970" rIns="0" bIns="0" rtlCol="0">
            <a:spAutoFit/>
          </a:bodyPr>
          <a:lstStyle/>
          <a:p>
            <a:pPr marL="13970">
              <a:spcBef>
                <a:spcPts val="110"/>
              </a:spcBef>
            </a:pPr>
            <a:r>
              <a:rPr sz="880" spc="-28" dirty="0">
                <a:solidFill>
                  <a:srgbClr val="202124"/>
                </a:solidFill>
                <a:latin typeface="Calibri"/>
                <a:cs typeface="Calibri"/>
              </a:rPr>
              <a:t>[2]</a:t>
            </a:r>
            <a:endParaRPr sz="880">
              <a:latin typeface="Calibri"/>
              <a:cs typeface="Calibri"/>
            </a:endParaRPr>
          </a:p>
        </p:txBody>
      </p:sp>
      <p:sp>
        <p:nvSpPr>
          <p:cNvPr id="12" name="object 12"/>
          <p:cNvSpPr txBox="1"/>
          <p:nvPr/>
        </p:nvSpPr>
        <p:spPr>
          <a:xfrm>
            <a:off x="7029222" y="4310922"/>
            <a:ext cx="159258" cy="149528"/>
          </a:xfrm>
          <a:prstGeom prst="rect">
            <a:avLst/>
          </a:prstGeom>
        </p:spPr>
        <p:txBody>
          <a:bodyPr vert="horz" wrap="square" lIns="0" tIns="13970" rIns="0" bIns="0" rtlCol="0">
            <a:spAutoFit/>
          </a:bodyPr>
          <a:lstStyle/>
          <a:p>
            <a:pPr marL="13970">
              <a:spcBef>
                <a:spcPts val="110"/>
              </a:spcBef>
            </a:pPr>
            <a:r>
              <a:rPr sz="880" spc="-28" dirty="0">
                <a:solidFill>
                  <a:srgbClr val="202124"/>
                </a:solidFill>
                <a:latin typeface="Calibri"/>
                <a:cs typeface="Calibri"/>
              </a:rPr>
              <a:t>[3]</a:t>
            </a:r>
            <a:endParaRPr sz="880">
              <a:latin typeface="Calibri"/>
              <a:cs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63615" y="3002179"/>
            <a:ext cx="7135876" cy="1637500"/>
          </a:xfrm>
          <a:prstGeom prst="rect">
            <a:avLst/>
          </a:prstGeom>
        </p:spPr>
        <p:txBody>
          <a:bodyPr vert="horz" wrap="square" lIns="0" tIns="99187" rIns="0" bIns="0" rtlCol="0">
            <a:spAutoFit/>
          </a:bodyPr>
          <a:lstStyle/>
          <a:p>
            <a:pPr algn="ctr">
              <a:spcBef>
                <a:spcPts val="781"/>
              </a:spcBef>
            </a:pPr>
            <a:r>
              <a:rPr sz="3960" b="1" spc="429" dirty="0">
                <a:latin typeface="Calibri"/>
                <a:cs typeface="Calibri"/>
              </a:rPr>
              <a:t>A</a:t>
            </a:r>
            <a:r>
              <a:rPr sz="3960" b="1" spc="28" dirty="0">
                <a:latin typeface="Calibri"/>
                <a:cs typeface="Calibri"/>
              </a:rPr>
              <a:t> </a:t>
            </a:r>
            <a:r>
              <a:rPr sz="3960" b="1" spc="242" dirty="0">
                <a:latin typeface="Calibri"/>
                <a:cs typeface="Calibri"/>
              </a:rPr>
              <a:t>note</a:t>
            </a:r>
            <a:r>
              <a:rPr sz="3960" b="1" spc="33" dirty="0">
                <a:latin typeface="Calibri"/>
                <a:cs typeface="Calibri"/>
              </a:rPr>
              <a:t> </a:t>
            </a:r>
            <a:r>
              <a:rPr sz="3960" b="1" spc="215" dirty="0">
                <a:latin typeface="Calibri"/>
                <a:cs typeface="Calibri"/>
              </a:rPr>
              <a:t>on</a:t>
            </a:r>
            <a:endParaRPr sz="3960">
              <a:latin typeface="Calibri"/>
              <a:cs typeface="Calibri"/>
            </a:endParaRPr>
          </a:p>
          <a:p>
            <a:pPr algn="ctr">
              <a:spcBef>
                <a:spcPts val="897"/>
              </a:spcBef>
            </a:pPr>
            <a:r>
              <a:rPr sz="5280" b="1" spc="314" dirty="0">
                <a:latin typeface="Calibri"/>
                <a:cs typeface="Calibri"/>
              </a:rPr>
              <a:t>Efficient</a:t>
            </a:r>
            <a:r>
              <a:rPr sz="5280" b="1" spc="-132" dirty="0">
                <a:latin typeface="Calibri"/>
                <a:cs typeface="Calibri"/>
              </a:rPr>
              <a:t> </a:t>
            </a:r>
            <a:r>
              <a:rPr sz="5280" b="1" spc="347" dirty="0">
                <a:latin typeface="Calibri"/>
                <a:cs typeface="Calibri"/>
              </a:rPr>
              <a:t>Transformers</a:t>
            </a:r>
            <a:endParaRPr sz="5280">
              <a:latin typeface="Calibri"/>
              <a:cs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1500" y="713519"/>
            <a:ext cx="8915400" cy="691215"/>
          </a:xfrm>
          <a:prstGeom prst="rect">
            <a:avLst/>
          </a:prstGeom>
        </p:spPr>
        <p:txBody>
          <a:bodyPr vert="horz" wrap="square" lIns="0" tIns="13970" rIns="0" bIns="0" rtlCol="0">
            <a:spAutoFit/>
          </a:bodyPr>
          <a:lstStyle/>
          <a:p>
            <a:pPr marL="13970">
              <a:spcBef>
                <a:spcPts val="110"/>
              </a:spcBef>
            </a:pPr>
            <a:r>
              <a:rPr spc="231" dirty="0"/>
              <a:t>A</a:t>
            </a:r>
            <a:r>
              <a:rPr spc="22" dirty="0"/>
              <a:t> </a:t>
            </a:r>
            <a:r>
              <a:rPr spc="88" dirty="0"/>
              <a:t>note</a:t>
            </a:r>
            <a:r>
              <a:rPr spc="22" dirty="0"/>
              <a:t> </a:t>
            </a:r>
            <a:r>
              <a:rPr spc="110" dirty="0"/>
              <a:t>on</a:t>
            </a:r>
            <a:r>
              <a:rPr spc="22" dirty="0"/>
              <a:t> </a:t>
            </a:r>
            <a:r>
              <a:rPr spc="83" dirty="0"/>
              <a:t>Efficient</a:t>
            </a:r>
            <a:r>
              <a:rPr spc="-83" dirty="0"/>
              <a:t> </a:t>
            </a:r>
            <a:r>
              <a:rPr spc="88" dirty="0"/>
              <a:t>Transformers</a:t>
            </a:r>
          </a:p>
        </p:txBody>
      </p:sp>
      <p:sp>
        <p:nvSpPr>
          <p:cNvPr id="3" name="object 3"/>
          <p:cNvSpPr txBox="1"/>
          <p:nvPr/>
        </p:nvSpPr>
        <p:spPr>
          <a:xfrm>
            <a:off x="120370" y="6623759"/>
            <a:ext cx="7642287" cy="707758"/>
          </a:xfrm>
          <a:prstGeom prst="rect">
            <a:avLst/>
          </a:prstGeom>
        </p:spPr>
        <p:txBody>
          <a:bodyPr vert="horz" wrap="square" lIns="0" tIns="40513" rIns="0" bIns="0" rtlCol="0">
            <a:spAutoFit/>
          </a:bodyPr>
          <a:lstStyle/>
          <a:p>
            <a:pPr marL="13970">
              <a:spcBef>
                <a:spcPts val="319"/>
              </a:spcBef>
            </a:pPr>
            <a:r>
              <a:rPr sz="1000" dirty="0">
                <a:solidFill>
                  <a:srgbClr val="202124"/>
                </a:solidFill>
                <a:latin typeface="Calibri"/>
                <a:cs typeface="Calibri"/>
              </a:rPr>
              <a:t>"Efficient</a:t>
            </a:r>
            <a:r>
              <a:rPr sz="1000" spc="110" dirty="0">
                <a:solidFill>
                  <a:srgbClr val="202124"/>
                </a:solidFill>
                <a:latin typeface="Calibri"/>
                <a:cs typeface="Calibri"/>
              </a:rPr>
              <a:t> </a:t>
            </a:r>
            <a:r>
              <a:rPr sz="1000" dirty="0">
                <a:solidFill>
                  <a:srgbClr val="202124"/>
                </a:solidFill>
                <a:latin typeface="Calibri"/>
                <a:cs typeface="Calibri"/>
              </a:rPr>
              <a:t>Transformers:</a:t>
            </a:r>
            <a:r>
              <a:rPr sz="1000" spc="125" dirty="0">
                <a:solidFill>
                  <a:srgbClr val="202124"/>
                </a:solidFill>
                <a:latin typeface="Calibri"/>
                <a:cs typeface="Calibri"/>
              </a:rPr>
              <a:t> </a:t>
            </a:r>
            <a:r>
              <a:rPr sz="1000" spc="72" dirty="0">
                <a:solidFill>
                  <a:srgbClr val="202124"/>
                </a:solidFill>
                <a:latin typeface="Calibri"/>
                <a:cs typeface="Calibri"/>
              </a:rPr>
              <a:t>A</a:t>
            </a:r>
            <a:r>
              <a:rPr sz="1000" spc="132" dirty="0">
                <a:solidFill>
                  <a:srgbClr val="202124"/>
                </a:solidFill>
                <a:latin typeface="Calibri"/>
                <a:cs typeface="Calibri"/>
              </a:rPr>
              <a:t> </a:t>
            </a:r>
            <a:r>
              <a:rPr sz="1000" dirty="0">
                <a:solidFill>
                  <a:srgbClr val="202124"/>
                </a:solidFill>
                <a:latin typeface="Calibri"/>
                <a:cs typeface="Calibri"/>
              </a:rPr>
              <a:t>Survey"</a:t>
            </a:r>
            <a:r>
              <a:rPr sz="1000" spc="171" dirty="0">
                <a:solidFill>
                  <a:srgbClr val="202124"/>
                </a:solidFill>
                <a:latin typeface="Calibri"/>
                <a:cs typeface="Calibri"/>
              </a:rPr>
              <a:t> </a:t>
            </a:r>
            <a:r>
              <a:rPr sz="1000" dirty="0">
                <a:solidFill>
                  <a:srgbClr val="202124"/>
                </a:solidFill>
                <a:latin typeface="Calibri"/>
                <a:cs typeface="Calibri"/>
              </a:rPr>
              <a:t>by</a:t>
            </a:r>
            <a:r>
              <a:rPr sz="1000" spc="110" dirty="0">
                <a:solidFill>
                  <a:srgbClr val="202124"/>
                </a:solidFill>
                <a:latin typeface="Calibri"/>
                <a:cs typeface="Calibri"/>
              </a:rPr>
              <a:t> </a:t>
            </a:r>
            <a:r>
              <a:rPr sz="1000" dirty="0">
                <a:solidFill>
                  <a:srgbClr val="202124"/>
                </a:solidFill>
                <a:latin typeface="Calibri"/>
                <a:cs typeface="Calibri"/>
              </a:rPr>
              <a:t>Yi</a:t>
            </a:r>
            <a:r>
              <a:rPr sz="1000" spc="110" dirty="0">
                <a:solidFill>
                  <a:srgbClr val="202124"/>
                </a:solidFill>
                <a:latin typeface="Calibri"/>
                <a:cs typeface="Calibri"/>
              </a:rPr>
              <a:t> </a:t>
            </a:r>
            <a:r>
              <a:rPr sz="1000" dirty="0">
                <a:solidFill>
                  <a:srgbClr val="202124"/>
                </a:solidFill>
                <a:latin typeface="Calibri"/>
                <a:cs typeface="Calibri"/>
              </a:rPr>
              <a:t>Tay,</a:t>
            </a:r>
            <a:r>
              <a:rPr sz="1000" spc="171" dirty="0">
                <a:solidFill>
                  <a:srgbClr val="202124"/>
                </a:solidFill>
                <a:latin typeface="Calibri"/>
                <a:cs typeface="Calibri"/>
              </a:rPr>
              <a:t> </a:t>
            </a:r>
            <a:r>
              <a:rPr sz="1000" dirty="0">
                <a:solidFill>
                  <a:srgbClr val="202124"/>
                </a:solidFill>
                <a:latin typeface="Calibri"/>
                <a:cs typeface="Calibri"/>
              </a:rPr>
              <a:t>Mostafa</a:t>
            </a:r>
            <a:r>
              <a:rPr sz="1000" spc="171" dirty="0">
                <a:solidFill>
                  <a:srgbClr val="202124"/>
                </a:solidFill>
                <a:latin typeface="Calibri"/>
                <a:cs typeface="Calibri"/>
              </a:rPr>
              <a:t> </a:t>
            </a:r>
            <a:r>
              <a:rPr sz="1000" dirty="0">
                <a:solidFill>
                  <a:srgbClr val="202124"/>
                </a:solidFill>
                <a:latin typeface="Calibri"/>
                <a:cs typeface="Calibri"/>
              </a:rPr>
              <a:t>Dehghani,</a:t>
            </a:r>
            <a:r>
              <a:rPr sz="1000" spc="176" dirty="0">
                <a:solidFill>
                  <a:srgbClr val="202124"/>
                </a:solidFill>
                <a:latin typeface="Calibri"/>
                <a:cs typeface="Calibri"/>
              </a:rPr>
              <a:t> </a:t>
            </a:r>
            <a:r>
              <a:rPr sz="1000" dirty="0">
                <a:solidFill>
                  <a:srgbClr val="202124"/>
                </a:solidFill>
                <a:latin typeface="Calibri"/>
                <a:cs typeface="Calibri"/>
              </a:rPr>
              <a:t>Dara</a:t>
            </a:r>
            <a:r>
              <a:rPr sz="1000" spc="171" dirty="0">
                <a:solidFill>
                  <a:srgbClr val="202124"/>
                </a:solidFill>
                <a:latin typeface="Calibri"/>
                <a:cs typeface="Calibri"/>
              </a:rPr>
              <a:t> </a:t>
            </a:r>
            <a:r>
              <a:rPr sz="1000" dirty="0">
                <a:solidFill>
                  <a:srgbClr val="202124"/>
                </a:solidFill>
                <a:latin typeface="Calibri"/>
                <a:cs typeface="Calibri"/>
              </a:rPr>
              <a:t>Bahri,</a:t>
            </a:r>
            <a:r>
              <a:rPr sz="1000" spc="171" dirty="0">
                <a:solidFill>
                  <a:srgbClr val="202124"/>
                </a:solidFill>
                <a:latin typeface="Calibri"/>
                <a:cs typeface="Calibri"/>
              </a:rPr>
              <a:t> </a:t>
            </a:r>
            <a:r>
              <a:rPr sz="1000" dirty="0">
                <a:solidFill>
                  <a:srgbClr val="202124"/>
                </a:solidFill>
                <a:latin typeface="Calibri"/>
                <a:cs typeface="Calibri"/>
              </a:rPr>
              <a:t>Donald</a:t>
            </a:r>
            <a:r>
              <a:rPr sz="1000" spc="171" dirty="0">
                <a:solidFill>
                  <a:srgbClr val="202124"/>
                </a:solidFill>
                <a:latin typeface="Calibri"/>
                <a:cs typeface="Calibri"/>
              </a:rPr>
              <a:t> </a:t>
            </a:r>
            <a:r>
              <a:rPr sz="1000" spc="-11" dirty="0">
                <a:solidFill>
                  <a:srgbClr val="202124"/>
                </a:solidFill>
                <a:latin typeface="Calibri"/>
                <a:cs typeface="Calibri"/>
              </a:rPr>
              <a:t>Metzler</a:t>
            </a:r>
            <a:endParaRPr sz="1000" dirty="0">
              <a:latin typeface="Calibri"/>
              <a:cs typeface="Calibri"/>
            </a:endParaRPr>
          </a:p>
          <a:p>
            <a:pPr marL="13970">
              <a:spcBef>
                <a:spcPts val="209"/>
              </a:spcBef>
            </a:pPr>
            <a:endParaRPr lang="en-US" sz="1000" spc="116" dirty="0">
              <a:solidFill>
                <a:srgbClr val="202124"/>
              </a:solidFill>
              <a:latin typeface="Calibri"/>
              <a:cs typeface="Calibri"/>
            </a:endParaRPr>
          </a:p>
          <a:p>
            <a:pPr marL="13970">
              <a:spcBef>
                <a:spcPts val="209"/>
              </a:spcBef>
            </a:pPr>
            <a:r>
              <a:rPr sz="1000" dirty="0">
                <a:solidFill>
                  <a:srgbClr val="202124"/>
                </a:solidFill>
                <a:latin typeface="Calibri"/>
                <a:cs typeface="Calibri"/>
              </a:rPr>
              <a:t>"Long</a:t>
            </a:r>
            <a:r>
              <a:rPr sz="1000" spc="121" dirty="0">
                <a:solidFill>
                  <a:srgbClr val="202124"/>
                </a:solidFill>
                <a:latin typeface="Calibri"/>
                <a:cs typeface="Calibri"/>
              </a:rPr>
              <a:t> </a:t>
            </a:r>
            <a:r>
              <a:rPr sz="1000" dirty="0">
                <a:solidFill>
                  <a:srgbClr val="202124"/>
                </a:solidFill>
                <a:latin typeface="Calibri"/>
                <a:cs typeface="Calibri"/>
              </a:rPr>
              <a:t>Range</a:t>
            </a:r>
            <a:r>
              <a:rPr sz="1000" spc="83" dirty="0">
                <a:solidFill>
                  <a:srgbClr val="202124"/>
                </a:solidFill>
                <a:latin typeface="Calibri"/>
                <a:cs typeface="Calibri"/>
              </a:rPr>
              <a:t> </a:t>
            </a:r>
            <a:r>
              <a:rPr sz="1000" dirty="0">
                <a:solidFill>
                  <a:srgbClr val="202124"/>
                </a:solidFill>
                <a:latin typeface="Calibri"/>
                <a:cs typeface="Calibri"/>
              </a:rPr>
              <a:t>Arena:</a:t>
            </a:r>
            <a:r>
              <a:rPr sz="1000" spc="83" dirty="0">
                <a:solidFill>
                  <a:srgbClr val="202124"/>
                </a:solidFill>
                <a:latin typeface="Calibri"/>
                <a:cs typeface="Calibri"/>
              </a:rPr>
              <a:t> </a:t>
            </a:r>
            <a:r>
              <a:rPr sz="1000" spc="72" dirty="0">
                <a:solidFill>
                  <a:srgbClr val="202124"/>
                </a:solidFill>
                <a:latin typeface="Calibri"/>
                <a:cs typeface="Calibri"/>
              </a:rPr>
              <a:t>A</a:t>
            </a:r>
            <a:r>
              <a:rPr sz="1000" spc="121" dirty="0">
                <a:solidFill>
                  <a:srgbClr val="202124"/>
                </a:solidFill>
                <a:latin typeface="Calibri"/>
                <a:cs typeface="Calibri"/>
              </a:rPr>
              <a:t> </a:t>
            </a:r>
            <a:r>
              <a:rPr sz="1000" dirty="0">
                <a:solidFill>
                  <a:srgbClr val="202124"/>
                </a:solidFill>
                <a:latin typeface="Calibri"/>
                <a:cs typeface="Calibri"/>
              </a:rPr>
              <a:t>Benchmark</a:t>
            </a:r>
            <a:r>
              <a:rPr sz="1000" spc="88" dirty="0">
                <a:solidFill>
                  <a:srgbClr val="202124"/>
                </a:solidFill>
                <a:latin typeface="Calibri"/>
                <a:cs typeface="Calibri"/>
              </a:rPr>
              <a:t> </a:t>
            </a:r>
            <a:r>
              <a:rPr sz="1000" dirty="0">
                <a:solidFill>
                  <a:srgbClr val="202124"/>
                </a:solidFill>
                <a:latin typeface="Calibri"/>
                <a:cs typeface="Calibri"/>
              </a:rPr>
              <a:t>for</a:t>
            </a:r>
            <a:r>
              <a:rPr sz="1000" spc="121" dirty="0">
                <a:solidFill>
                  <a:srgbClr val="202124"/>
                </a:solidFill>
                <a:latin typeface="Calibri"/>
                <a:cs typeface="Calibri"/>
              </a:rPr>
              <a:t> </a:t>
            </a:r>
            <a:r>
              <a:rPr sz="1000" dirty="0">
                <a:solidFill>
                  <a:srgbClr val="202124"/>
                </a:solidFill>
                <a:latin typeface="Calibri"/>
                <a:cs typeface="Calibri"/>
              </a:rPr>
              <a:t>Efficient</a:t>
            </a:r>
            <a:r>
              <a:rPr sz="1000" spc="66" dirty="0">
                <a:solidFill>
                  <a:srgbClr val="202124"/>
                </a:solidFill>
                <a:latin typeface="Calibri"/>
                <a:cs typeface="Calibri"/>
              </a:rPr>
              <a:t> </a:t>
            </a:r>
            <a:r>
              <a:rPr sz="1000" dirty="0">
                <a:solidFill>
                  <a:srgbClr val="202124"/>
                </a:solidFill>
                <a:latin typeface="Calibri"/>
                <a:cs typeface="Calibri"/>
              </a:rPr>
              <a:t>Transformers"</a:t>
            </a:r>
            <a:r>
              <a:rPr sz="1000" spc="121" dirty="0">
                <a:solidFill>
                  <a:srgbClr val="202124"/>
                </a:solidFill>
                <a:latin typeface="Calibri"/>
                <a:cs typeface="Calibri"/>
              </a:rPr>
              <a:t> </a:t>
            </a:r>
            <a:r>
              <a:rPr sz="1000" dirty="0">
                <a:solidFill>
                  <a:srgbClr val="202124"/>
                </a:solidFill>
                <a:latin typeface="Calibri"/>
                <a:cs typeface="Calibri"/>
              </a:rPr>
              <a:t>by</a:t>
            </a:r>
            <a:r>
              <a:rPr sz="1000" spc="66" dirty="0">
                <a:solidFill>
                  <a:srgbClr val="202124"/>
                </a:solidFill>
                <a:latin typeface="Calibri"/>
                <a:cs typeface="Calibri"/>
              </a:rPr>
              <a:t> </a:t>
            </a:r>
            <a:r>
              <a:rPr sz="1000" spc="94" dirty="0">
                <a:solidFill>
                  <a:srgbClr val="202124"/>
                </a:solidFill>
                <a:latin typeface="Calibri"/>
                <a:cs typeface="Calibri"/>
              </a:rPr>
              <a:t>Y</a:t>
            </a:r>
            <a:r>
              <a:rPr sz="1000" spc="66" dirty="0">
                <a:solidFill>
                  <a:srgbClr val="202124"/>
                </a:solidFill>
                <a:latin typeface="Calibri"/>
                <a:cs typeface="Calibri"/>
              </a:rPr>
              <a:t> </a:t>
            </a:r>
            <a:r>
              <a:rPr sz="1000" dirty="0">
                <a:solidFill>
                  <a:srgbClr val="202124"/>
                </a:solidFill>
                <a:latin typeface="Calibri"/>
                <a:cs typeface="Calibri"/>
              </a:rPr>
              <a:t>Tay,</a:t>
            </a:r>
            <a:r>
              <a:rPr sz="1000" spc="116" dirty="0">
                <a:solidFill>
                  <a:srgbClr val="202124"/>
                </a:solidFill>
                <a:latin typeface="Calibri"/>
                <a:cs typeface="Calibri"/>
              </a:rPr>
              <a:t> </a:t>
            </a:r>
            <a:r>
              <a:rPr sz="1000" dirty="0">
                <a:solidFill>
                  <a:srgbClr val="202124"/>
                </a:solidFill>
                <a:latin typeface="Calibri"/>
                <a:cs typeface="Calibri"/>
              </a:rPr>
              <a:t>M</a:t>
            </a:r>
            <a:r>
              <a:rPr sz="1000" spc="121" dirty="0">
                <a:solidFill>
                  <a:srgbClr val="202124"/>
                </a:solidFill>
                <a:latin typeface="Calibri"/>
                <a:cs typeface="Calibri"/>
              </a:rPr>
              <a:t> </a:t>
            </a:r>
            <a:r>
              <a:rPr sz="1000" dirty="0">
                <a:solidFill>
                  <a:srgbClr val="202124"/>
                </a:solidFill>
                <a:latin typeface="Calibri"/>
                <a:cs typeface="Calibri"/>
              </a:rPr>
              <a:t>Dehghani,</a:t>
            </a:r>
            <a:r>
              <a:rPr sz="1000" spc="83" dirty="0">
                <a:solidFill>
                  <a:srgbClr val="202124"/>
                </a:solidFill>
                <a:latin typeface="Calibri"/>
                <a:cs typeface="Calibri"/>
              </a:rPr>
              <a:t> </a:t>
            </a:r>
            <a:r>
              <a:rPr sz="1000" spc="94" dirty="0">
                <a:solidFill>
                  <a:srgbClr val="202124"/>
                </a:solidFill>
                <a:latin typeface="Calibri"/>
                <a:cs typeface="Calibri"/>
              </a:rPr>
              <a:t>S</a:t>
            </a:r>
            <a:r>
              <a:rPr sz="1000" spc="83" dirty="0">
                <a:solidFill>
                  <a:srgbClr val="202124"/>
                </a:solidFill>
                <a:latin typeface="Calibri"/>
                <a:cs typeface="Calibri"/>
              </a:rPr>
              <a:t> </a:t>
            </a:r>
            <a:r>
              <a:rPr sz="1000" dirty="0">
                <a:solidFill>
                  <a:srgbClr val="202124"/>
                </a:solidFill>
                <a:latin typeface="Calibri"/>
                <a:cs typeface="Calibri"/>
              </a:rPr>
              <a:t>Abnar,</a:t>
            </a:r>
            <a:r>
              <a:rPr sz="1000" spc="66" dirty="0">
                <a:solidFill>
                  <a:srgbClr val="202124"/>
                </a:solidFill>
                <a:latin typeface="Calibri"/>
                <a:cs typeface="Calibri"/>
              </a:rPr>
              <a:t> </a:t>
            </a:r>
            <a:r>
              <a:rPr sz="1000" spc="94" dirty="0">
                <a:solidFill>
                  <a:srgbClr val="202124"/>
                </a:solidFill>
                <a:latin typeface="Calibri"/>
                <a:cs typeface="Calibri"/>
              </a:rPr>
              <a:t>Y</a:t>
            </a:r>
            <a:r>
              <a:rPr sz="1000" spc="83" dirty="0">
                <a:solidFill>
                  <a:srgbClr val="202124"/>
                </a:solidFill>
                <a:latin typeface="Calibri"/>
                <a:cs typeface="Calibri"/>
              </a:rPr>
              <a:t> </a:t>
            </a:r>
            <a:r>
              <a:rPr sz="1000" dirty="0">
                <a:solidFill>
                  <a:srgbClr val="202124"/>
                </a:solidFill>
                <a:latin typeface="Calibri"/>
                <a:cs typeface="Calibri"/>
              </a:rPr>
              <a:t>Shen,</a:t>
            </a:r>
            <a:r>
              <a:rPr sz="1000" spc="121" dirty="0">
                <a:solidFill>
                  <a:srgbClr val="202124"/>
                </a:solidFill>
                <a:latin typeface="Calibri"/>
                <a:cs typeface="Calibri"/>
              </a:rPr>
              <a:t> </a:t>
            </a:r>
            <a:r>
              <a:rPr sz="1000" spc="77" dirty="0">
                <a:solidFill>
                  <a:srgbClr val="202124"/>
                </a:solidFill>
                <a:latin typeface="Calibri"/>
                <a:cs typeface="Calibri"/>
              </a:rPr>
              <a:t>D</a:t>
            </a:r>
            <a:r>
              <a:rPr sz="1000" spc="116" dirty="0">
                <a:solidFill>
                  <a:srgbClr val="202124"/>
                </a:solidFill>
                <a:latin typeface="Calibri"/>
                <a:cs typeface="Calibri"/>
              </a:rPr>
              <a:t> </a:t>
            </a:r>
            <a:r>
              <a:rPr sz="1000" dirty="0">
                <a:solidFill>
                  <a:srgbClr val="202124"/>
                </a:solidFill>
                <a:latin typeface="Calibri"/>
                <a:cs typeface="Calibri"/>
              </a:rPr>
              <a:t>Bahri,</a:t>
            </a:r>
            <a:r>
              <a:rPr sz="1000" spc="121" dirty="0">
                <a:solidFill>
                  <a:srgbClr val="202124"/>
                </a:solidFill>
                <a:latin typeface="Calibri"/>
                <a:cs typeface="Calibri"/>
              </a:rPr>
              <a:t> </a:t>
            </a:r>
            <a:r>
              <a:rPr sz="1000" dirty="0">
                <a:solidFill>
                  <a:srgbClr val="202124"/>
                </a:solidFill>
                <a:latin typeface="Calibri"/>
                <a:cs typeface="Calibri"/>
              </a:rPr>
              <a:t>P</a:t>
            </a:r>
            <a:r>
              <a:rPr sz="1000" spc="121" dirty="0">
                <a:solidFill>
                  <a:srgbClr val="202124"/>
                </a:solidFill>
                <a:latin typeface="Calibri"/>
                <a:cs typeface="Calibri"/>
              </a:rPr>
              <a:t> </a:t>
            </a:r>
            <a:r>
              <a:rPr sz="1000" dirty="0">
                <a:solidFill>
                  <a:srgbClr val="202124"/>
                </a:solidFill>
                <a:latin typeface="Calibri"/>
                <a:cs typeface="Calibri"/>
              </a:rPr>
              <a:t>Pham,</a:t>
            </a:r>
            <a:r>
              <a:rPr sz="1000" spc="38" dirty="0">
                <a:solidFill>
                  <a:srgbClr val="202124"/>
                </a:solidFill>
                <a:latin typeface="Calibri"/>
                <a:cs typeface="Calibri"/>
              </a:rPr>
              <a:t> </a:t>
            </a:r>
            <a:r>
              <a:rPr sz="1000" spc="187" dirty="0">
                <a:solidFill>
                  <a:srgbClr val="202124"/>
                </a:solidFill>
                <a:latin typeface="Calibri"/>
                <a:cs typeface="Calibri"/>
              </a:rPr>
              <a:t>J</a:t>
            </a:r>
            <a:r>
              <a:rPr sz="1000" spc="116" dirty="0">
                <a:solidFill>
                  <a:srgbClr val="202124"/>
                </a:solidFill>
                <a:latin typeface="Calibri"/>
                <a:cs typeface="Calibri"/>
              </a:rPr>
              <a:t> </a:t>
            </a:r>
            <a:r>
              <a:rPr sz="1000" dirty="0">
                <a:solidFill>
                  <a:srgbClr val="202124"/>
                </a:solidFill>
                <a:latin typeface="Calibri"/>
                <a:cs typeface="Calibri"/>
              </a:rPr>
              <a:t>Rao,</a:t>
            </a:r>
            <a:r>
              <a:rPr sz="1000" spc="121" dirty="0">
                <a:solidFill>
                  <a:srgbClr val="202124"/>
                </a:solidFill>
                <a:latin typeface="Calibri"/>
                <a:cs typeface="Calibri"/>
              </a:rPr>
              <a:t> </a:t>
            </a:r>
            <a:r>
              <a:rPr sz="1000" spc="72" dirty="0">
                <a:solidFill>
                  <a:srgbClr val="202124"/>
                </a:solidFill>
                <a:latin typeface="Calibri"/>
                <a:cs typeface="Calibri"/>
              </a:rPr>
              <a:t>L</a:t>
            </a:r>
            <a:r>
              <a:rPr sz="1000" spc="66" dirty="0">
                <a:solidFill>
                  <a:srgbClr val="202124"/>
                </a:solidFill>
                <a:latin typeface="Calibri"/>
                <a:cs typeface="Calibri"/>
              </a:rPr>
              <a:t> </a:t>
            </a:r>
            <a:r>
              <a:rPr sz="1000" dirty="0">
                <a:solidFill>
                  <a:srgbClr val="202124"/>
                </a:solidFill>
                <a:latin typeface="Calibri"/>
                <a:cs typeface="Calibri"/>
              </a:rPr>
              <a:t>Yang,</a:t>
            </a:r>
            <a:r>
              <a:rPr sz="1000" spc="83" dirty="0">
                <a:solidFill>
                  <a:srgbClr val="202124"/>
                </a:solidFill>
                <a:latin typeface="Calibri"/>
                <a:cs typeface="Calibri"/>
              </a:rPr>
              <a:t> </a:t>
            </a:r>
            <a:r>
              <a:rPr sz="1000" spc="94" dirty="0">
                <a:solidFill>
                  <a:srgbClr val="202124"/>
                </a:solidFill>
                <a:latin typeface="Calibri"/>
                <a:cs typeface="Calibri"/>
              </a:rPr>
              <a:t>S</a:t>
            </a:r>
            <a:r>
              <a:rPr sz="1000" spc="121" dirty="0">
                <a:solidFill>
                  <a:srgbClr val="202124"/>
                </a:solidFill>
                <a:latin typeface="Calibri"/>
                <a:cs typeface="Calibri"/>
              </a:rPr>
              <a:t> </a:t>
            </a:r>
            <a:r>
              <a:rPr sz="1000" dirty="0">
                <a:solidFill>
                  <a:srgbClr val="202124"/>
                </a:solidFill>
                <a:latin typeface="Calibri"/>
                <a:cs typeface="Calibri"/>
              </a:rPr>
              <a:t>Ruder,</a:t>
            </a:r>
            <a:r>
              <a:rPr sz="1000" spc="116" dirty="0">
                <a:solidFill>
                  <a:srgbClr val="202124"/>
                </a:solidFill>
                <a:latin typeface="Calibri"/>
                <a:cs typeface="Calibri"/>
              </a:rPr>
              <a:t> </a:t>
            </a:r>
            <a:r>
              <a:rPr sz="1000" spc="77" dirty="0">
                <a:solidFill>
                  <a:srgbClr val="202124"/>
                </a:solidFill>
                <a:latin typeface="Calibri"/>
                <a:cs typeface="Calibri"/>
              </a:rPr>
              <a:t>D</a:t>
            </a:r>
            <a:r>
              <a:rPr sz="1000" spc="121" dirty="0">
                <a:solidFill>
                  <a:srgbClr val="202124"/>
                </a:solidFill>
                <a:latin typeface="Calibri"/>
                <a:cs typeface="Calibri"/>
              </a:rPr>
              <a:t> </a:t>
            </a:r>
            <a:r>
              <a:rPr sz="1000" spc="-11" dirty="0">
                <a:solidFill>
                  <a:srgbClr val="202124"/>
                </a:solidFill>
                <a:latin typeface="Calibri"/>
                <a:cs typeface="Calibri"/>
              </a:rPr>
              <a:t>Metzler</a:t>
            </a:r>
            <a:endParaRPr sz="1000" dirty="0">
              <a:latin typeface="Calibri"/>
              <a:cs typeface="Calibri"/>
            </a:endParaRPr>
          </a:p>
        </p:txBody>
      </p:sp>
      <p:grpSp>
        <p:nvGrpSpPr>
          <p:cNvPr id="4" name="object 4"/>
          <p:cNvGrpSpPr/>
          <p:nvPr/>
        </p:nvGrpSpPr>
        <p:grpSpPr>
          <a:xfrm>
            <a:off x="5207172" y="2684300"/>
            <a:ext cx="4617085" cy="3672712"/>
            <a:chOff x="4733793" y="1479113"/>
            <a:chExt cx="4197350" cy="3338829"/>
          </a:xfrm>
        </p:grpSpPr>
        <p:pic>
          <p:nvPicPr>
            <p:cNvPr id="5" name="object 5"/>
            <p:cNvPicPr/>
            <p:nvPr/>
          </p:nvPicPr>
          <p:blipFill>
            <a:blip r:embed="rId2" cstate="print"/>
            <a:stretch>
              <a:fillRect/>
            </a:stretch>
          </p:blipFill>
          <p:spPr>
            <a:xfrm>
              <a:off x="4733793" y="1479113"/>
              <a:ext cx="4197061" cy="3338582"/>
            </a:xfrm>
            <a:prstGeom prst="rect">
              <a:avLst/>
            </a:prstGeom>
          </p:spPr>
        </p:pic>
        <p:pic>
          <p:nvPicPr>
            <p:cNvPr id="6" name="object 6"/>
            <p:cNvPicPr/>
            <p:nvPr/>
          </p:nvPicPr>
          <p:blipFill>
            <a:blip r:embed="rId3" cstate="print"/>
            <a:stretch>
              <a:fillRect/>
            </a:stretch>
          </p:blipFill>
          <p:spPr>
            <a:xfrm>
              <a:off x="5342374" y="1590987"/>
              <a:ext cx="3429175" cy="2866099"/>
            </a:xfrm>
            <a:prstGeom prst="rect">
              <a:avLst/>
            </a:prstGeom>
          </p:spPr>
        </p:pic>
      </p:grpSp>
      <p:sp>
        <p:nvSpPr>
          <p:cNvPr id="7" name="object 7"/>
          <p:cNvSpPr txBox="1"/>
          <p:nvPr/>
        </p:nvSpPr>
        <p:spPr>
          <a:xfrm>
            <a:off x="499428" y="2211656"/>
            <a:ext cx="6257163" cy="2962927"/>
          </a:xfrm>
          <a:prstGeom prst="rect">
            <a:avLst/>
          </a:prstGeom>
        </p:spPr>
        <p:txBody>
          <a:bodyPr vert="horz" wrap="square" lIns="0" tIns="13970" rIns="0" bIns="0" rtlCol="0">
            <a:spAutoFit/>
          </a:bodyPr>
          <a:lstStyle/>
          <a:p>
            <a:pPr marL="13970">
              <a:spcBef>
                <a:spcPts val="110"/>
              </a:spcBef>
            </a:pPr>
            <a:r>
              <a:rPr sz="1540" spc="66" dirty="0">
                <a:solidFill>
                  <a:srgbClr val="202124"/>
                </a:solidFill>
                <a:latin typeface="Calibri"/>
                <a:cs typeface="Calibri"/>
              </a:rPr>
              <a:t>The</a:t>
            </a:r>
            <a:r>
              <a:rPr sz="1540" spc="77" dirty="0">
                <a:solidFill>
                  <a:srgbClr val="202124"/>
                </a:solidFill>
                <a:latin typeface="Calibri"/>
                <a:cs typeface="Calibri"/>
              </a:rPr>
              <a:t> </a:t>
            </a:r>
            <a:r>
              <a:rPr sz="1540" spc="88" dirty="0">
                <a:solidFill>
                  <a:srgbClr val="202124"/>
                </a:solidFill>
                <a:latin typeface="Calibri"/>
                <a:cs typeface="Calibri"/>
              </a:rPr>
              <a:t>self-</a:t>
            </a:r>
            <a:r>
              <a:rPr sz="1540" dirty="0">
                <a:solidFill>
                  <a:srgbClr val="202124"/>
                </a:solidFill>
                <a:latin typeface="Calibri"/>
                <a:cs typeface="Calibri"/>
              </a:rPr>
              <a:t>attention</a:t>
            </a:r>
            <a:r>
              <a:rPr sz="1540" spc="77" dirty="0">
                <a:solidFill>
                  <a:srgbClr val="202124"/>
                </a:solidFill>
                <a:latin typeface="Calibri"/>
                <a:cs typeface="Calibri"/>
              </a:rPr>
              <a:t> </a:t>
            </a:r>
            <a:r>
              <a:rPr sz="1540" spc="55" dirty="0">
                <a:solidFill>
                  <a:srgbClr val="202124"/>
                </a:solidFill>
                <a:latin typeface="Calibri"/>
                <a:cs typeface="Calibri"/>
              </a:rPr>
              <a:t>operation</a:t>
            </a:r>
            <a:r>
              <a:rPr sz="1540" spc="77" dirty="0">
                <a:solidFill>
                  <a:srgbClr val="202124"/>
                </a:solidFill>
                <a:latin typeface="Calibri"/>
                <a:cs typeface="Calibri"/>
              </a:rPr>
              <a:t> </a:t>
            </a:r>
            <a:r>
              <a:rPr sz="1540" spc="66" dirty="0">
                <a:solidFill>
                  <a:srgbClr val="202124"/>
                </a:solidFill>
                <a:latin typeface="Calibri"/>
                <a:cs typeface="Calibri"/>
              </a:rPr>
              <a:t>complexity</a:t>
            </a:r>
            <a:r>
              <a:rPr sz="1540" spc="77" dirty="0">
                <a:solidFill>
                  <a:srgbClr val="202124"/>
                </a:solidFill>
                <a:latin typeface="Calibri"/>
                <a:cs typeface="Calibri"/>
              </a:rPr>
              <a:t> </a:t>
            </a:r>
            <a:r>
              <a:rPr sz="1540" dirty="0">
                <a:solidFill>
                  <a:srgbClr val="202124"/>
                </a:solidFill>
                <a:latin typeface="Calibri"/>
                <a:cs typeface="Calibri"/>
              </a:rPr>
              <a:t>is</a:t>
            </a:r>
            <a:r>
              <a:rPr sz="1540" spc="44" dirty="0">
                <a:solidFill>
                  <a:srgbClr val="202124"/>
                </a:solidFill>
                <a:latin typeface="Calibri"/>
                <a:cs typeface="Calibri"/>
              </a:rPr>
              <a:t> </a:t>
            </a:r>
            <a:r>
              <a:rPr sz="1540" spc="66" dirty="0">
                <a:solidFill>
                  <a:srgbClr val="202124"/>
                </a:solidFill>
                <a:latin typeface="Calibri"/>
                <a:cs typeface="Calibri"/>
              </a:rPr>
              <a:t>O(N²)</a:t>
            </a:r>
            <a:r>
              <a:rPr sz="1540" spc="50" dirty="0">
                <a:solidFill>
                  <a:srgbClr val="202124"/>
                </a:solidFill>
                <a:latin typeface="Calibri"/>
                <a:cs typeface="Calibri"/>
              </a:rPr>
              <a:t> </a:t>
            </a:r>
            <a:r>
              <a:rPr sz="1540" spc="61" dirty="0">
                <a:solidFill>
                  <a:srgbClr val="202124"/>
                </a:solidFill>
                <a:latin typeface="Calibri"/>
                <a:cs typeface="Calibri"/>
              </a:rPr>
              <a:t>for</a:t>
            </a:r>
            <a:r>
              <a:rPr sz="1540" spc="77" dirty="0">
                <a:solidFill>
                  <a:srgbClr val="202124"/>
                </a:solidFill>
                <a:latin typeface="Calibri"/>
                <a:cs typeface="Calibri"/>
              </a:rPr>
              <a:t> </a:t>
            </a:r>
            <a:r>
              <a:rPr sz="1540" spc="94" dirty="0">
                <a:solidFill>
                  <a:srgbClr val="202124"/>
                </a:solidFill>
                <a:latin typeface="Calibri"/>
                <a:cs typeface="Calibri"/>
              </a:rPr>
              <a:t>sequence</a:t>
            </a:r>
            <a:r>
              <a:rPr sz="1540" spc="77" dirty="0">
                <a:solidFill>
                  <a:srgbClr val="202124"/>
                </a:solidFill>
                <a:latin typeface="Calibri"/>
                <a:cs typeface="Calibri"/>
              </a:rPr>
              <a:t> </a:t>
            </a:r>
            <a:r>
              <a:rPr sz="1540" spc="55" dirty="0">
                <a:solidFill>
                  <a:srgbClr val="202124"/>
                </a:solidFill>
                <a:latin typeface="Calibri"/>
                <a:cs typeface="Calibri"/>
              </a:rPr>
              <a:t>length</a:t>
            </a:r>
            <a:r>
              <a:rPr sz="1540" spc="77" dirty="0">
                <a:solidFill>
                  <a:srgbClr val="202124"/>
                </a:solidFill>
                <a:latin typeface="Calibri"/>
                <a:cs typeface="Calibri"/>
              </a:rPr>
              <a:t> </a:t>
            </a:r>
            <a:r>
              <a:rPr sz="1540" spc="-28" dirty="0">
                <a:solidFill>
                  <a:srgbClr val="202124"/>
                </a:solidFill>
                <a:latin typeface="Calibri"/>
                <a:cs typeface="Calibri"/>
              </a:rPr>
              <a:t>N.</a:t>
            </a:r>
            <a:endParaRPr sz="1540">
              <a:latin typeface="Calibri"/>
              <a:cs typeface="Calibri"/>
            </a:endParaRPr>
          </a:p>
          <a:p>
            <a:pPr marL="516890" marR="3661537" indent="-502920">
              <a:lnSpc>
                <a:spcPct val="114999"/>
              </a:lnSpc>
              <a:spcBef>
                <a:spcPts val="1172"/>
              </a:spcBef>
            </a:pPr>
            <a:r>
              <a:rPr sz="1540" dirty="0">
                <a:solidFill>
                  <a:srgbClr val="202124"/>
                </a:solidFill>
                <a:latin typeface="Calibri"/>
                <a:cs typeface="Calibri"/>
              </a:rPr>
              <a:t>We'd</a:t>
            </a:r>
            <a:r>
              <a:rPr sz="1540" spc="77" dirty="0">
                <a:solidFill>
                  <a:srgbClr val="202124"/>
                </a:solidFill>
                <a:latin typeface="Calibri"/>
                <a:cs typeface="Calibri"/>
              </a:rPr>
              <a:t> </a:t>
            </a:r>
            <a:r>
              <a:rPr sz="1540" dirty="0">
                <a:solidFill>
                  <a:srgbClr val="202124"/>
                </a:solidFill>
                <a:latin typeface="Calibri"/>
                <a:cs typeface="Calibri"/>
              </a:rPr>
              <a:t>like</a:t>
            </a:r>
            <a:r>
              <a:rPr sz="1540" spc="77" dirty="0">
                <a:solidFill>
                  <a:srgbClr val="202124"/>
                </a:solidFill>
                <a:latin typeface="Calibri"/>
                <a:cs typeface="Calibri"/>
              </a:rPr>
              <a:t> </a:t>
            </a:r>
            <a:r>
              <a:rPr sz="1540" dirty="0">
                <a:solidFill>
                  <a:srgbClr val="202124"/>
                </a:solidFill>
                <a:latin typeface="Calibri"/>
                <a:cs typeface="Calibri"/>
              </a:rPr>
              <a:t>to</a:t>
            </a:r>
            <a:r>
              <a:rPr sz="1540" spc="77" dirty="0">
                <a:solidFill>
                  <a:srgbClr val="202124"/>
                </a:solidFill>
                <a:latin typeface="Calibri"/>
                <a:cs typeface="Calibri"/>
              </a:rPr>
              <a:t> </a:t>
            </a:r>
            <a:r>
              <a:rPr sz="1540" spc="83" dirty="0">
                <a:solidFill>
                  <a:srgbClr val="202124"/>
                </a:solidFill>
                <a:latin typeface="Calibri"/>
                <a:cs typeface="Calibri"/>
              </a:rPr>
              <a:t>use</a:t>
            </a:r>
            <a:r>
              <a:rPr sz="1540" spc="77" dirty="0">
                <a:solidFill>
                  <a:srgbClr val="202124"/>
                </a:solidFill>
                <a:latin typeface="Calibri"/>
                <a:cs typeface="Calibri"/>
              </a:rPr>
              <a:t> </a:t>
            </a:r>
            <a:r>
              <a:rPr sz="1540" spc="55" dirty="0">
                <a:solidFill>
                  <a:srgbClr val="202124"/>
                </a:solidFill>
                <a:latin typeface="Calibri"/>
                <a:cs typeface="Calibri"/>
              </a:rPr>
              <a:t>large</a:t>
            </a:r>
            <a:r>
              <a:rPr sz="1540" spc="77" dirty="0">
                <a:solidFill>
                  <a:srgbClr val="202124"/>
                </a:solidFill>
                <a:latin typeface="Calibri"/>
                <a:cs typeface="Calibri"/>
              </a:rPr>
              <a:t> </a:t>
            </a:r>
            <a:r>
              <a:rPr sz="1540" spc="-28" dirty="0">
                <a:solidFill>
                  <a:srgbClr val="202124"/>
                </a:solidFill>
                <a:latin typeface="Calibri"/>
                <a:cs typeface="Calibri"/>
              </a:rPr>
              <a:t>N: </a:t>
            </a:r>
            <a:r>
              <a:rPr sz="1540" dirty="0">
                <a:solidFill>
                  <a:srgbClr val="202124"/>
                </a:solidFill>
                <a:latin typeface="Calibri"/>
                <a:cs typeface="Calibri"/>
              </a:rPr>
              <a:t>Whole</a:t>
            </a:r>
            <a:r>
              <a:rPr sz="1540" spc="105" dirty="0">
                <a:solidFill>
                  <a:srgbClr val="202124"/>
                </a:solidFill>
                <a:latin typeface="Calibri"/>
                <a:cs typeface="Calibri"/>
              </a:rPr>
              <a:t> </a:t>
            </a:r>
            <a:r>
              <a:rPr sz="1540" spc="61" dirty="0">
                <a:solidFill>
                  <a:srgbClr val="202124"/>
                </a:solidFill>
                <a:latin typeface="Calibri"/>
                <a:cs typeface="Calibri"/>
              </a:rPr>
              <a:t>articles</a:t>
            </a:r>
            <a:r>
              <a:rPr sz="1540" spc="110" dirty="0">
                <a:solidFill>
                  <a:srgbClr val="202124"/>
                </a:solidFill>
                <a:latin typeface="Calibri"/>
                <a:cs typeface="Calibri"/>
              </a:rPr>
              <a:t> </a:t>
            </a:r>
            <a:r>
              <a:rPr sz="1540" spc="61" dirty="0">
                <a:solidFill>
                  <a:srgbClr val="202124"/>
                </a:solidFill>
                <a:latin typeface="Calibri"/>
                <a:cs typeface="Calibri"/>
              </a:rPr>
              <a:t>or</a:t>
            </a:r>
            <a:r>
              <a:rPr sz="1540" spc="110" dirty="0">
                <a:solidFill>
                  <a:srgbClr val="202124"/>
                </a:solidFill>
                <a:latin typeface="Calibri"/>
                <a:cs typeface="Calibri"/>
              </a:rPr>
              <a:t> </a:t>
            </a:r>
            <a:r>
              <a:rPr sz="1540" spc="72" dirty="0">
                <a:solidFill>
                  <a:srgbClr val="202124"/>
                </a:solidFill>
                <a:latin typeface="Calibri"/>
                <a:cs typeface="Calibri"/>
              </a:rPr>
              <a:t>books </a:t>
            </a:r>
            <a:r>
              <a:rPr sz="1540" dirty="0">
                <a:solidFill>
                  <a:srgbClr val="202124"/>
                </a:solidFill>
                <a:latin typeface="Calibri"/>
                <a:cs typeface="Calibri"/>
              </a:rPr>
              <a:t>Full</a:t>
            </a:r>
            <a:r>
              <a:rPr sz="1540" spc="38" dirty="0">
                <a:solidFill>
                  <a:srgbClr val="202124"/>
                </a:solidFill>
                <a:latin typeface="Calibri"/>
                <a:cs typeface="Calibri"/>
              </a:rPr>
              <a:t> </a:t>
            </a:r>
            <a:r>
              <a:rPr sz="1540" spc="72" dirty="0">
                <a:solidFill>
                  <a:srgbClr val="202124"/>
                </a:solidFill>
                <a:latin typeface="Calibri"/>
                <a:cs typeface="Calibri"/>
              </a:rPr>
              <a:t>video</a:t>
            </a:r>
            <a:r>
              <a:rPr sz="1540" spc="44" dirty="0">
                <a:solidFill>
                  <a:srgbClr val="202124"/>
                </a:solidFill>
                <a:latin typeface="Calibri"/>
                <a:cs typeface="Calibri"/>
              </a:rPr>
              <a:t> </a:t>
            </a:r>
            <a:r>
              <a:rPr sz="1540" spc="66" dirty="0">
                <a:solidFill>
                  <a:srgbClr val="202124"/>
                </a:solidFill>
                <a:latin typeface="Calibri"/>
                <a:cs typeface="Calibri"/>
              </a:rPr>
              <a:t>movies</a:t>
            </a:r>
            <a:endParaRPr sz="1540">
              <a:latin typeface="Calibri"/>
              <a:cs typeface="Calibri"/>
            </a:endParaRPr>
          </a:p>
          <a:p>
            <a:pPr marL="516890">
              <a:spcBef>
                <a:spcPts val="279"/>
              </a:spcBef>
            </a:pPr>
            <a:r>
              <a:rPr sz="1540" spc="77" dirty="0">
                <a:solidFill>
                  <a:srgbClr val="202124"/>
                </a:solidFill>
                <a:latin typeface="Calibri"/>
                <a:cs typeface="Calibri"/>
              </a:rPr>
              <a:t>High</a:t>
            </a:r>
            <a:r>
              <a:rPr sz="1540" spc="143" dirty="0">
                <a:solidFill>
                  <a:srgbClr val="202124"/>
                </a:solidFill>
                <a:latin typeface="Calibri"/>
                <a:cs typeface="Calibri"/>
              </a:rPr>
              <a:t> </a:t>
            </a:r>
            <a:r>
              <a:rPr sz="1540" spc="22" dirty="0">
                <a:solidFill>
                  <a:srgbClr val="202124"/>
                </a:solidFill>
                <a:latin typeface="Calibri"/>
                <a:cs typeface="Calibri"/>
              </a:rPr>
              <a:t>resolution</a:t>
            </a:r>
            <a:r>
              <a:rPr sz="1540" spc="149" dirty="0">
                <a:solidFill>
                  <a:srgbClr val="202124"/>
                </a:solidFill>
                <a:latin typeface="Calibri"/>
                <a:cs typeface="Calibri"/>
              </a:rPr>
              <a:t> </a:t>
            </a:r>
            <a:r>
              <a:rPr sz="1540" spc="77" dirty="0">
                <a:solidFill>
                  <a:srgbClr val="202124"/>
                </a:solidFill>
                <a:latin typeface="Calibri"/>
                <a:cs typeface="Calibri"/>
              </a:rPr>
              <a:t>images</a:t>
            </a:r>
            <a:endParaRPr sz="1540">
              <a:latin typeface="Calibri"/>
              <a:cs typeface="Calibri"/>
            </a:endParaRPr>
          </a:p>
          <a:p>
            <a:pPr marL="13970" marR="1770698">
              <a:lnSpc>
                <a:spcPct val="114999"/>
              </a:lnSpc>
              <a:spcBef>
                <a:spcPts val="737"/>
              </a:spcBef>
            </a:pPr>
            <a:r>
              <a:rPr sz="1540" dirty="0">
                <a:solidFill>
                  <a:srgbClr val="202124"/>
                </a:solidFill>
                <a:latin typeface="Calibri"/>
                <a:cs typeface="Calibri"/>
              </a:rPr>
              <a:t>Many</a:t>
            </a:r>
            <a:r>
              <a:rPr sz="1540" spc="50" dirty="0">
                <a:solidFill>
                  <a:srgbClr val="202124"/>
                </a:solidFill>
                <a:latin typeface="Calibri"/>
                <a:cs typeface="Calibri"/>
              </a:rPr>
              <a:t> </a:t>
            </a:r>
            <a:r>
              <a:rPr sz="1540" spc="94" dirty="0">
                <a:solidFill>
                  <a:srgbClr val="202124"/>
                </a:solidFill>
                <a:latin typeface="Calibri"/>
                <a:cs typeface="Calibri"/>
              </a:rPr>
              <a:t>O(N)</a:t>
            </a:r>
            <a:r>
              <a:rPr sz="1540" spc="88" dirty="0">
                <a:solidFill>
                  <a:srgbClr val="202124"/>
                </a:solidFill>
                <a:latin typeface="Calibri"/>
                <a:cs typeface="Calibri"/>
              </a:rPr>
              <a:t> </a:t>
            </a:r>
            <a:r>
              <a:rPr sz="1540" spc="55" dirty="0">
                <a:solidFill>
                  <a:srgbClr val="202124"/>
                </a:solidFill>
                <a:latin typeface="Calibri"/>
                <a:cs typeface="Calibri"/>
              </a:rPr>
              <a:t>approximations</a:t>
            </a:r>
            <a:r>
              <a:rPr sz="1540" spc="88" dirty="0">
                <a:solidFill>
                  <a:srgbClr val="202124"/>
                </a:solidFill>
                <a:latin typeface="Calibri"/>
                <a:cs typeface="Calibri"/>
              </a:rPr>
              <a:t> </a:t>
            </a:r>
            <a:r>
              <a:rPr sz="1540" dirty="0">
                <a:solidFill>
                  <a:srgbClr val="202124"/>
                </a:solidFill>
                <a:latin typeface="Calibri"/>
                <a:cs typeface="Calibri"/>
              </a:rPr>
              <a:t>to</a:t>
            </a:r>
            <a:r>
              <a:rPr sz="1540" spc="88" dirty="0">
                <a:solidFill>
                  <a:srgbClr val="202124"/>
                </a:solidFill>
                <a:latin typeface="Calibri"/>
                <a:cs typeface="Calibri"/>
              </a:rPr>
              <a:t> </a:t>
            </a:r>
            <a:r>
              <a:rPr sz="1540" spc="61" dirty="0">
                <a:solidFill>
                  <a:srgbClr val="202124"/>
                </a:solidFill>
                <a:latin typeface="Calibri"/>
                <a:cs typeface="Calibri"/>
              </a:rPr>
              <a:t>the</a:t>
            </a:r>
            <a:r>
              <a:rPr sz="1540" spc="55" dirty="0">
                <a:solidFill>
                  <a:srgbClr val="202124"/>
                </a:solidFill>
                <a:latin typeface="Calibri"/>
                <a:cs typeface="Calibri"/>
              </a:rPr>
              <a:t> </a:t>
            </a:r>
            <a:r>
              <a:rPr sz="1540" dirty="0">
                <a:solidFill>
                  <a:srgbClr val="202124"/>
                </a:solidFill>
                <a:latin typeface="Calibri"/>
                <a:cs typeface="Calibri"/>
              </a:rPr>
              <a:t>full</a:t>
            </a:r>
            <a:r>
              <a:rPr sz="1540" spc="83" dirty="0">
                <a:solidFill>
                  <a:srgbClr val="202124"/>
                </a:solidFill>
                <a:latin typeface="Calibri"/>
                <a:cs typeface="Calibri"/>
              </a:rPr>
              <a:t> </a:t>
            </a:r>
            <a:r>
              <a:rPr sz="1540" spc="88" dirty="0">
                <a:solidFill>
                  <a:srgbClr val="202124"/>
                </a:solidFill>
                <a:latin typeface="Calibri"/>
                <a:cs typeface="Calibri"/>
              </a:rPr>
              <a:t>self-</a:t>
            </a:r>
            <a:r>
              <a:rPr sz="1540" spc="-11" dirty="0">
                <a:solidFill>
                  <a:srgbClr val="202124"/>
                </a:solidFill>
                <a:latin typeface="Calibri"/>
                <a:cs typeface="Calibri"/>
              </a:rPr>
              <a:t>attention </a:t>
            </a:r>
            <a:r>
              <a:rPr sz="1540" spc="61" dirty="0">
                <a:solidFill>
                  <a:srgbClr val="202124"/>
                </a:solidFill>
                <a:latin typeface="Calibri"/>
                <a:cs typeface="Calibri"/>
              </a:rPr>
              <a:t>have</a:t>
            </a:r>
            <a:r>
              <a:rPr sz="1540" spc="17" dirty="0">
                <a:solidFill>
                  <a:srgbClr val="202124"/>
                </a:solidFill>
                <a:latin typeface="Calibri"/>
                <a:cs typeface="Calibri"/>
              </a:rPr>
              <a:t> </a:t>
            </a:r>
            <a:r>
              <a:rPr sz="1540" spc="88" dirty="0">
                <a:solidFill>
                  <a:srgbClr val="202124"/>
                </a:solidFill>
                <a:latin typeface="Calibri"/>
                <a:cs typeface="Calibri"/>
              </a:rPr>
              <a:t>been</a:t>
            </a:r>
            <a:r>
              <a:rPr sz="1540" spc="22" dirty="0">
                <a:solidFill>
                  <a:srgbClr val="202124"/>
                </a:solidFill>
                <a:latin typeface="Calibri"/>
                <a:cs typeface="Calibri"/>
              </a:rPr>
              <a:t> </a:t>
            </a:r>
            <a:r>
              <a:rPr sz="1540" spc="88" dirty="0">
                <a:solidFill>
                  <a:srgbClr val="202124"/>
                </a:solidFill>
                <a:latin typeface="Calibri"/>
                <a:cs typeface="Calibri"/>
              </a:rPr>
              <a:t>proposed</a:t>
            </a:r>
            <a:r>
              <a:rPr sz="1540" spc="22" dirty="0">
                <a:solidFill>
                  <a:srgbClr val="202124"/>
                </a:solidFill>
                <a:latin typeface="Calibri"/>
                <a:cs typeface="Calibri"/>
              </a:rPr>
              <a:t> </a:t>
            </a:r>
            <a:r>
              <a:rPr sz="1540" dirty="0">
                <a:solidFill>
                  <a:srgbClr val="202124"/>
                </a:solidFill>
                <a:latin typeface="Calibri"/>
                <a:cs typeface="Calibri"/>
              </a:rPr>
              <a:t>in</a:t>
            </a:r>
            <a:r>
              <a:rPr sz="1540" spc="17" dirty="0">
                <a:solidFill>
                  <a:srgbClr val="202124"/>
                </a:solidFill>
                <a:latin typeface="Calibri"/>
                <a:cs typeface="Calibri"/>
              </a:rPr>
              <a:t> </a:t>
            </a:r>
            <a:r>
              <a:rPr sz="1540" spc="61" dirty="0">
                <a:solidFill>
                  <a:srgbClr val="202124"/>
                </a:solidFill>
                <a:latin typeface="Calibri"/>
                <a:cs typeface="Calibri"/>
              </a:rPr>
              <a:t>the</a:t>
            </a:r>
            <a:r>
              <a:rPr sz="1540" spc="22" dirty="0">
                <a:solidFill>
                  <a:srgbClr val="202124"/>
                </a:solidFill>
                <a:latin typeface="Calibri"/>
                <a:cs typeface="Calibri"/>
              </a:rPr>
              <a:t> </a:t>
            </a:r>
            <a:r>
              <a:rPr sz="1540" spc="77" dirty="0">
                <a:solidFill>
                  <a:srgbClr val="202124"/>
                </a:solidFill>
                <a:latin typeface="Calibri"/>
                <a:cs typeface="Calibri"/>
              </a:rPr>
              <a:t>past</a:t>
            </a:r>
            <a:r>
              <a:rPr sz="1540" spc="22" dirty="0">
                <a:solidFill>
                  <a:srgbClr val="202124"/>
                </a:solidFill>
                <a:latin typeface="Calibri"/>
                <a:cs typeface="Calibri"/>
              </a:rPr>
              <a:t> </a:t>
            </a:r>
            <a:r>
              <a:rPr sz="1540" spc="72" dirty="0">
                <a:solidFill>
                  <a:srgbClr val="202124"/>
                </a:solidFill>
                <a:latin typeface="Calibri"/>
                <a:cs typeface="Calibri"/>
              </a:rPr>
              <a:t>two</a:t>
            </a:r>
            <a:r>
              <a:rPr sz="1540" spc="17" dirty="0">
                <a:solidFill>
                  <a:srgbClr val="202124"/>
                </a:solidFill>
                <a:latin typeface="Calibri"/>
                <a:cs typeface="Calibri"/>
              </a:rPr>
              <a:t> </a:t>
            </a:r>
            <a:r>
              <a:rPr sz="1540" spc="44" dirty="0">
                <a:solidFill>
                  <a:srgbClr val="202124"/>
                </a:solidFill>
                <a:latin typeface="Calibri"/>
                <a:cs typeface="Calibri"/>
              </a:rPr>
              <a:t>years.</a:t>
            </a:r>
            <a:endParaRPr sz="1540">
              <a:latin typeface="Calibri"/>
              <a:cs typeface="Calibri"/>
            </a:endParaRPr>
          </a:p>
          <a:p>
            <a:pPr>
              <a:spcBef>
                <a:spcPts val="468"/>
              </a:spcBef>
            </a:pPr>
            <a:endParaRPr sz="1540">
              <a:latin typeface="Calibri"/>
              <a:cs typeface="Calibri"/>
            </a:endParaRPr>
          </a:p>
          <a:p>
            <a:pPr marL="13970" marR="1795844">
              <a:lnSpc>
                <a:spcPct val="114999"/>
              </a:lnSpc>
              <a:spcBef>
                <a:spcPts val="6"/>
              </a:spcBef>
            </a:pPr>
            <a:r>
              <a:rPr sz="1540" spc="11" dirty="0">
                <a:solidFill>
                  <a:srgbClr val="202124"/>
                </a:solidFill>
                <a:latin typeface="Calibri"/>
                <a:cs typeface="Calibri"/>
              </a:rPr>
              <a:t>Unfortunately,</a:t>
            </a:r>
            <a:r>
              <a:rPr sz="1540" spc="72" dirty="0">
                <a:solidFill>
                  <a:srgbClr val="202124"/>
                </a:solidFill>
                <a:latin typeface="Calibri"/>
                <a:cs typeface="Calibri"/>
              </a:rPr>
              <a:t> </a:t>
            </a:r>
            <a:r>
              <a:rPr sz="1540" spc="66" dirty="0">
                <a:solidFill>
                  <a:srgbClr val="202124"/>
                </a:solidFill>
                <a:latin typeface="Calibri"/>
                <a:cs typeface="Calibri"/>
              </a:rPr>
              <a:t>none</a:t>
            </a:r>
            <a:r>
              <a:rPr sz="1540" spc="77" dirty="0">
                <a:solidFill>
                  <a:srgbClr val="202124"/>
                </a:solidFill>
                <a:latin typeface="Calibri"/>
                <a:cs typeface="Calibri"/>
              </a:rPr>
              <a:t> </a:t>
            </a:r>
            <a:r>
              <a:rPr sz="1540" spc="66" dirty="0">
                <a:solidFill>
                  <a:srgbClr val="202124"/>
                </a:solidFill>
                <a:latin typeface="Calibri"/>
                <a:cs typeface="Calibri"/>
              </a:rPr>
              <a:t>provides</a:t>
            </a:r>
            <a:r>
              <a:rPr sz="1540" spc="72" dirty="0">
                <a:solidFill>
                  <a:srgbClr val="202124"/>
                </a:solidFill>
                <a:latin typeface="Calibri"/>
                <a:cs typeface="Calibri"/>
              </a:rPr>
              <a:t> a</a:t>
            </a:r>
            <a:r>
              <a:rPr sz="1540" spc="77" dirty="0">
                <a:solidFill>
                  <a:srgbClr val="202124"/>
                </a:solidFill>
                <a:latin typeface="Calibri"/>
                <a:cs typeface="Calibri"/>
              </a:rPr>
              <a:t> </a:t>
            </a:r>
            <a:r>
              <a:rPr sz="1540" spc="72" dirty="0">
                <a:solidFill>
                  <a:srgbClr val="202124"/>
                </a:solidFill>
                <a:latin typeface="Calibri"/>
                <a:cs typeface="Calibri"/>
              </a:rPr>
              <a:t>clear </a:t>
            </a:r>
            <a:r>
              <a:rPr sz="1540" spc="44" dirty="0">
                <a:solidFill>
                  <a:srgbClr val="202124"/>
                </a:solidFill>
                <a:latin typeface="Calibri"/>
                <a:cs typeface="Calibri"/>
              </a:rPr>
              <a:t>improvement. </a:t>
            </a:r>
            <a:r>
              <a:rPr sz="1540" spc="72" dirty="0">
                <a:solidFill>
                  <a:srgbClr val="202124"/>
                </a:solidFill>
                <a:latin typeface="Calibri"/>
                <a:cs typeface="Calibri"/>
              </a:rPr>
              <a:t>They</a:t>
            </a:r>
            <a:r>
              <a:rPr sz="1540" spc="17" dirty="0">
                <a:solidFill>
                  <a:srgbClr val="202124"/>
                </a:solidFill>
                <a:latin typeface="Calibri"/>
                <a:cs typeface="Calibri"/>
              </a:rPr>
              <a:t> </a:t>
            </a:r>
            <a:r>
              <a:rPr sz="1540" spc="61" dirty="0">
                <a:solidFill>
                  <a:srgbClr val="202124"/>
                </a:solidFill>
                <a:latin typeface="Calibri"/>
                <a:cs typeface="Calibri"/>
              </a:rPr>
              <a:t>always</a:t>
            </a:r>
            <a:r>
              <a:rPr sz="1540" spc="17" dirty="0">
                <a:solidFill>
                  <a:srgbClr val="202124"/>
                </a:solidFill>
                <a:latin typeface="Calibri"/>
                <a:cs typeface="Calibri"/>
              </a:rPr>
              <a:t> </a:t>
            </a:r>
            <a:r>
              <a:rPr sz="1540" spc="72" dirty="0">
                <a:solidFill>
                  <a:srgbClr val="202124"/>
                </a:solidFill>
                <a:latin typeface="Calibri"/>
                <a:cs typeface="Calibri"/>
              </a:rPr>
              <a:t>trade-</a:t>
            </a:r>
            <a:r>
              <a:rPr sz="1540" spc="88" dirty="0">
                <a:solidFill>
                  <a:srgbClr val="202124"/>
                </a:solidFill>
                <a:latin typeface="Calibri"/>
                <a:cs typeface="Calibri"/>
              </a:rPr>
              <a:t>off</a:t>
            </a:r>
            <a:r>
              <a:rPr sz="1540" spc="17" dirty="0">
                <a:solidFill>
                  <a:srgbClr val="202124"/>
                </a:solidFill>
                <a:latin typeface="Calibri"/>
                <a:cs typeface="Calibri"/>
              </a:rPr>
              <a:t> </a:t>
            </a:r>
            <a:r>
              <a:rPr sz="1540" spc="77" dirty="0">
                <a:solidFill>
                  <a:srgbClr val="202124"/>
                </a:solidFill>
                <a:latin typeface="Calibri"/>
                <a:cs typeface="Calibri"/>
              </a:rPr>
              <a:t>between</a:t>
            </a:r>
            <a:r>
              <a:rPr sz="1540" spc="22" dirty="0">
                <a:solidFill>
                  <a:srgbClr val="202124"/>
                </a:solidFill>
                <a:latin typeface="Calibri"/>
                <a:cs typeface="Calibri"/>
              </a:rPr>
              <a:t> </a:t>
            </a:r>
            <a:r>
              <a:rPr sz="1540" spc="105" dirty="0">
                <a:solidFill>
                  <a:srgbClr val="202124"/>
                </a:solidFill>
                <a:latin typeface="Calibri"/>
                <a:cs typeface="Calibri"/>
              </a:rPr>
              <a:t>speed</a:t>
            </a:r>
            <a:r>
              <a:rPr sz="1540" spc="17" dirty="0">
                <a:solidFill>
                  <a:srgbClr val="202124"/>
                </a:solidFill>
                <a:latin typeface="Calibri"/>
                <a:cs typeface="Calibri"/>
              </a:rPr>
              <a:t> </a:t>
            </a:r>
            <a:r>
              <a:rPr sz="1540" spc="77" dirty="0">
                <a:solidFill>
                  <a:srgbClr val="202124"/>
                </a:solidFill>
                <a:latin typeface="Calibri"/>
                <a:cs typeface="Calibri"/>
              </a:rPr>
              <a:t>and</a:t>
            </a:r>
            <a:r>
              <a:rPr sz="1540" spc="17" dirty="0">
                <a:solidFill>
                  <a:srgbClr val="202124"/>
                </a:solidFill>
                <a:latin typeface="Calibri"/>
                <a:cs typeface="Calibri"/>
              </a:rPr>
              <a:t> </a:t>
            </a:r>
            <a:r>
              <a:rPr sz="1540" spc="-11" dirty="0">
                <a:solidFill>
                  <a:srgbClr val="202124"/>
                </a:solidFill>
                <a:latin typeface="Calibri"/>
                <a:cs typeface="Calibri"/>
              </a:rPr>
              <a:t>quality.</a:t>
            </a:r>
            <a:endParaRPr sz="1540">
              <a:latin typeface="Calibri"/>
              <a:cs typeface="Calibri"/>
            </a:endParaRPr>
          </a:p>
        </p:txBody>
      </p:sp>
      <p:sp>
        <p:nvSpPr>
          <p:cNvPr id="8" name="TextBox 7">
            <a:extLst>
              <a:ext uri="{FF2B5EF4-FFF2-40B4-BE49-F238E27FC236}">
                <a16:creationId xmlns:a16="http://schemas.microsoft.com/office/drawing/2014/main" id="{ED83EF4D-2A4A-43B3-1A4C-135D4B964277}"/>
              </a:ext>
            </a:extLst>
          </p:cNvPr>
          <p:cNvSpPr txBox="1"/>
          <p:nvPr/>
        </p:nvSpPr>
        <p:spPr>
          <a:xfrm>
            <a:off x="762000" y="5804526"/>
            <a:ext cx="4225324" cy="646331"/>
          </a:xfrm>
          <a:prstGeom prst="rect">
            <a:avLst/>
          </a:prstGeom>
          <a:noFill/>
        </p:spPr>
        <p:txBody>
          <a:bodyPr wrap="none" rtlCol="0">
            <a:spAutoFit/>
          </a:bodyPr>
          <a:lstStyle/>
          <a:p>
            <a:r>
              <a:rPr lang="en-US" dirty="0"/>
              <a:t>LRA score (Long Range Arena) – evaluating </a:t>
            </a:r>
          </a:p>
          <a:p>
            <a:r>
              <a:rPr lang="en-US" dirty="0"/>
              <a:t>long context scenarios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402B-710C-302B-799F-140C69960C58}"/>
              </a:ext>
            </a:extLst>
          </p:cNvPr>
          <p:cNvSpPr>
            <a:spLocks noGrp="1"/>
          </p:cNvSpPr>
          <p:nvPr>
            <p:ph type="title"/>
          </p:nvPr>
        </p:nvSpPr>
        <p:spPr>
          <a:xfrm>
            <a:off x="1600200" y="464271"/>
            <a:ext cx="7162800" cy="695960"/>
          </a:xfrm>
        </p:spPr>
        <p:txBody>
          <a:bodyPr/>
          <a:lstStyle/>
          <a:p>
            <a:r>
              <a:rPr lang="en-US" dirty="0"/>
              <a:t>O(n</a:t>
            </a:r>
            <a:r>
              <a:rPr lang="en-US" baseline="30000" dirty="0"/>
              <a:t>2</a:t>
            </a:r>
            <a:r>
              <a:rPr lang="en-US" dirty="0"/>
              <a:t>) attention problem</a:t>
            </a:r>
          </a:p>
        </p:txBody>
      </p:sp>
      <p:pic>
        <p:nvPicPr>
          <p:cNvPr id="5" name="Picture 4">
            <a:extLst>
              <a:ext uri="{FF2B5EF4-FFF2-40B4-BE49-F238E27FC236}">
                <a16:creationId xmlns:a16="http://schemas.microsoft.com/office/drawing/2014/main" id="{6EF6F5CB-FC2E-803B-C0D9-F2062F052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1447800"/>
            <a:ext cx="9905795" cy="6076759"/>
          </a:xfrm>
          <a:prstGeom prst="rect">
            <a:avLst/>
          </a:prstGeom>
        </p:spPr>
      </p:pic>
    </p:spTree>
    <p:extLst>
      <p:ext uri="{BB962C8B-B14F-4D97-AF65-F5344CB8AC3E}">
        <p14:creationId xmlns:p14="http://schemas.microsoft.com/office/powerpoint/2010/main" val="2292422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5BBD-A6F2-99A3-99F0-3A7E721115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7C6B7F0-ECD8-71B9-50D3-787C5FED749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EE044B6-0627-484F-B44A-78B964E80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55060"/>
            <a:ext cx="9220200" cy="7308827"/>
          </a:xfrm>
          <a:prstGeom prst="rect">
            <a:avLst/>
          </a:prstGeom>
        </p:spPr>
      </p:pic>
    </p:spTree>
    <p:extLst>
      <p:ext uri="{BB962C8B-B14F-4D97-AF65-F5344CB8AC3E}">
        <p14:creationId xmlns:p14="http://schemas.microsoft.com/office/powerpoint/2010/main" val="35507542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4AF07-0CFD-4B76-0887-370F1810AF4F}"/>
              </a:ext>
            </a:extLst>
          </p:cNvPr>
          <p:cNvSpPr>
            <a:spLocks noGrp="1"/>
          </p:cNvSpPr>
          <p:nvPr>
            <p:ph type="title"/>
          </p:nvPr>
        </p:nvSpPr>
        <p:spPr>
          <a:xfrm>
            <a:off x="1828800" y="152400"/>
            <a:ext cx="7162800" cy="553998"/>
          </a:xfrm>
        </p:spPr>
        <p:txBody>
          <a:bodyPr/>
          <a:lstStyle/>
          <a:p>
            <a:r>
              <a:rPr lang="en-US" sz="3600" dirty="0"/>
              <a:t>5 most popular transformers</a:t>
            </a:r>
          </a:p>
        </p:txBody>
      </p:sp>
      <p:sp>
        <p:nvSpPr>
          <p:cNvPr id="3" name="Text Placeholder 2">
            <a:extLst>
              <a:ext uri="{FF2B5EF4-FFF2-40B4-BE49-F238E27FC236}">
                <a16:creationId xmlns:a16="http://schemas.microsoft.com/office/drawing/2014/main" id="{81115DEC-E969-9AAA-17E0-FD21B3AC4F66}"/>
              </a:ext>
            </a:extLst>
          </p:cNvPr>
          <p:cNvSpPr>
            <a:spLocks noGrp="1"/>
          </p:cNvSpPr>
          <p:nvPr>
            <p:ph type="body" idx="1"/>
          </p:nvPr>
        </p:nvSpPr>
        <p:spPr>
          <a:xfrm>
            <a:off x="586740" y="725805"/>
            <a:ext cx="8884920" cy="6665595"/>
          </a:xfrm>
        </p:spPr>
        <p:txBody>
          <a:bodyPr/>
          <a:lstStyle/>
          <a:p>
            <a:r>
              <a:rPr lang="en-US" sz="1600" dirty="0"/>
              <a:t>BERT (Bidirectional Encoder Representations from Transformers)</a:t>
            </a:r>
          </a:p>
          <a:p>
            <a:r>
              <a:rPr lang="en-US" sz="1400" dirty="0"/>
              <a:t>BERT is a pre-trained transformer developed by Google that has achieved state-of-the-art performance on a wide range of NLP tasks, including question answering, text classification, and named entity recognition. It is a bi-directional model that learns the context of a word based on both its preceding and succeeding words. BERT has been widely adopted by many industries and research communities and has become a standard benchmark for evaluating NLP models.GPT-3 (Generative Pre-trained Transformer 3)</a:t>
            </a:r>
          </a:p>
          <a:p>
            <a:endParaRPr lang="en-US" sz="1600" dirty="0"/>
          </a:p>
          <a:p>
            <a:r>
              <a:rPr lang="en-US" sz="1400" dirty="0"/>
              <a:t>GPT-3 is a pre-trained transformer developed by </a:t>
            </a:r>
            <a:r>
              <a:rPr lang="en-US" sz="1400" dirty="0" err="1"/>
              <a:t>OpenAI</a:t>
            </a:r>
            <a:r>
              <a:rPr lang="en-US" sz="1400" dirty="0"/>
              <a:t> that is designed to generate human-like text. It has achieved remarkable performance on various language tasks such as language modeling, question answering, and text generation. GPT-3 uses a large number of parameters (175 billion) and has been trained on a massive amount of text data, making it one of the most powerful NLP models to date.</a:t>
            </a:r>
          </a:p>
          <a:p>
            <a:endParaRPr lang="en-US" sz="1600" dirty="0"/>
          </a:p>
          <a:p>
            <a:r>
              <a:rPr lang="en-US" sz="1600" dirty="0" err="1"/>
              <a:t>RoBERTa</a:t>
            </a:r>
            <a:r>
              <a:rPr lang="en-US" sz="1600" dirty="0"/>
              <a:t> (Robustly Optimized BERT approach)</a:t>
            </a:r>
          </a:p>
          <a:p>
            <a:r>
              <a:rPr lang="en-US" sz="1400" dirty="0" err="1"/>
              <a:t>RoBERTa</a:t>
            </a:r>
            <a:r>
              <a:rPr lang="en-US" sz="1400" dirty="0"/>
              <a:t> is a modified version of BERT that was developed by Facebook AI. It is pre-trained on a larger corpus of text data and uses an improved training method that makes it more robust to noise and variations in the input data. </a:t>
            </a:r>
            <a:r>
              <a:rPr lang="en-US" sz="1400" dirty="0" err="1"/>
              <a:t>RoBERTa</a:t>
            </a:r>
            <a:r>
              <a:rPr lang="en-US" sz="1400" dirty="0"/>
              <a:t> has shown significant improvement over BERT on various NLP benchmarks and has become a popular choice for many NLP applications.</a:t>
            </a:r>
          </a:p>
          <a:p>
            <a:endParaRPr lang="en-US" sz="1400" dirty="0"/>
          </a:p>
          <a:p>
            <a:r>
              <a:rPr lang="en-US" sz="1600" dirty="0"/>
              <a:t>T5 (Text-to-Text Transfer Transformer)</a:t>
            </a:r>
          </a:p>
          <a:p>
            <a:r>
              <a:rPr lang="en-US" sz="1400" dirty="0"/>
              <a:t>T5 is a pre-trained transformer developed by Google that is designed to perform a wide range of NLP tasks by converting input text to output text. It has achieved state-of-the-art performance on many NLP benchmarks, including machine translation, text summarization, and text classification. T5 has a simple architecture and can be fine-tuned for various NLP tasks with minimal effort, making it a popular choice for many NLP applications.</a:t>
            </a:r>
          </a:p>
          <a:p>
            <a:endParaRPr lang="en-US" sz="1400" dirty="0"/>
          </a:p>
          <a:p>
            <a:r>
              <a:rPr lang="en-US" sz="1600" dirty="0"/>
              <a:t>ELECTRA (Efficiently Learning an Encoder that Classifies Token Replacements Accurately)</a:t>
            </a:r>
          </a:p>
          <a:p>
            <a:r>
              <a:rPr lang="en-US" sz="1400" dirty="0"/>
              <a:t>ELECTRA is a pre-trained transformer developed by researchers at Google that uses a novel training method called “discriminator training” to improve the efficiency of pre-training. It has achieved state-of-the-art performance on various NLP tasks, including text classification and question answering. ELECTRA is designed to be computationally efficient and has a relatively small number of parameters compared to other large-scale NLP models.</a:t>
            </a:r>
          </a:p>
        </p:txBody>
      </p:sp>
      <p:sp>
        <p:nvSpPr>
          <p:cNvPr id="5" name="TextBox 4">
            <a:extLst>
              <a:ext uri="{FF2B5EF4-FFF2-40B4-BE49-F238E27FC236}">
                <a16:creationId xmlns:a16="http://schemas.microsoft.com/office/drawing/2014/main" id="{F7085813-D934-53CD-D110-713574989561}"/>
              </a:ext>
            </a:extLst>
          </p:cNvPr>
          <p:cNvSpPr txBox="1"/>
          <p:nvPr/>
        </p:nvSpPr>
        <p:spPr>
          <a:xfrm>
            <a:off x="551947" y="7391400"/>
            <a:ext cx="7600799" cy="307777"/>
          </a:xfrm>
          <a:prstGeom prst="rect">
            <a:avLst/>
          </a:prstGeom>
          <a:noFill/>
        </p:spPr>
        <p:txBody>
          <a:bodyPr wrap="none" rtlCol="0">
            <a:spAutoFit/>
          </a:bodyPr>
          <a:lstStyle/>
          <a:p>
            <a:r>
              <a:rPr lang="en-US" sz="1400" dirty="0"/>
              <a:t>https://</a:t>
            </a:r>
            <a:r>
              <a:rPr lang="en-US" sz="1400" dirty="0" err="1"/>
              <a:t>www.codementor.io</a:t>
            </a:r>
            <a:r>
              <a:rPr lang="en-US" sz="1400" dirty="0"/>
              <a:t>/@</a:t>
            </a:r>
            <a:r>
              <a:rPr lang="en-US" sz="1400" dirty="0" err="1"/>
              <a:t>alinakhay</a:t>
            </a:r>
            <a:r>
              <a:rPr lang="en-US" sz="1400" dirty="0"/>
              <a:t>/5-top-most-powerful-transformer-models-2023-24hb9azuzn</a:t>
            </a:r>
          </a:p>
        </p:txBody>
      </p:sp>
    </p:spTree>
    <p:extLst>
      <p:ext uri="{BB962C8B-B14F-4D97-AF65-F5344CB8AC3E}">
        <p14:creationId xmlns:p14="http://schemas.microsoft.com/office/powerpoint/2010/main" val="35179696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52800" y="228600"/>
            <a:ext cx="2872740" cy="695960"/>
          </a:xfrm>
          <a:prstGeom prst="rect">
            <a:avLst/>
          </a:prstGeom>
        </p:spPr>
        <p:txBody>
          <a:bodyPr vert="horz" wrap="square" lIns="0" tIns="12700" rIns="0" bIns="0" rtlCol="0">
            <a:spAutoFit/>
          </a:bodyPr>
          <a:lstStyle/>
          <a:p>
            <a:pPr marL="12700">
              <a:lnSpc>
                <a:spcPct val="100000"/>
              </a:lnSpc>
              <a:spcBef>
                <a:spcPts val="100"/>
              </a:spcBef>
            </a:pPr>
            <a:r>
              <a:rPr spc="-30" dirty="0"/>
              <a:t>Summary</a:t>
            </a:r>
            <a:endParaRPr spc="-25" dirty="0"/>
          </a:p>
        </p:txBody>
      </p:sp>
      <p:sp>
        <p:nvSpPr>
          <p:cNvPr id="5" name="object 5"/>
          <p:cNvSpPr txBox="1"/>
          <p:nvPr/>
        </p:nvSpPr>
        <p:spPr>
          <a:xfrm>
            <a:off x="481012" y="924560"/>
            <a:ext cx="8616315" cy="6130846"/>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2800" spc="-20" dirty="0">
                <a:solidFill>
                  <a:srgbClr val="3333CC"/>
                </a:solidFill>
                <a:latin typeface="Arial"/>
                <a:cs typeface="Arial"/>
              </a:rPr>
              <a:t>Attention</a:t>
            </a:r>
            <a:r>
              <a:rPr sz="2800" spc="-45" dirty="0">
                <a:solidFill>
                  <a:srgbClr val="3333CC"/>
                </a:solidFill>
                <a:latin typeface="Arial"/>
                <a:cs typeface="Arial"/>
              </a:rPr>
              <a:t> </a:t>
            </a:r>
            <a:r>
              <a:rPr sz="2800" spc="-20" dirty="0">
                <a:solidFill>
                  <a:srgbClr val="3333CC"/>
                </a:solidFill>
                <a:latin typeface="Arial"/>
                <a:cs typeface="Arial"/>
              </a:rPr>
              <a:t>has</a:t>
            </a:r>
            <a:r>
              <a:rPr sz="2800" spc="-35" dirty="0">
                <a:solidFill>
                  <a:srgbClr val="3333CC"/>
                </a:solidFill>
                <a:latin typeface="Arial"/>
                <a:cs typeface="Arial"/>
              </a:rPr>
              <a:t> </a:t>
            </a:r>
            <a:r>
              <a:rPr sz="2800" spc="-20" dirty="0">
                <a:solidFill>
                  <a:srgbClr val="3333CC"/>
                </a:solidFill>
                <a:latin typeface="Arial"/>
                <a:cs typeface="Arial"/>
              </a:rPr>
              <a:t>revolutioni</a:t>
            </a:r>
            <a:r>
              <a:rPr lang="en-US" sz="2800" spc="-20" dirty="0">
                <a:solidFill>
                  <a:srgbClr val="3333CC"/>
                </a:solidFill>
                <a:latin typeface="Arial"/>
                <a:cs typeface="Arial"/>
              </a:rPr>
              <a:t>z</a:t>
            </a:r>
            <a:r>
              <a:rPr sz="2800" spc="-20" dirty="0">
                <a:solidFill>
                  <a:srgbClr val="3333CC"/>
                </a:solidFill>
                <a:latin typeface="Arial"/>
                <a:cs typeface="Arial"/>
              </a:rPr>
              <a:t>ed</a:t>
            </a:r>
            <a:r>
              <a:rPr sz="2800" spc="-40" dirty="0">
                <a:solidFill>
                  <a:srgbClr val="3333CC"/>
                </a:solidFill>
                <a:latin typeface="Arial"/>
                <a:cs typeface="Arial"/>
              </a:rPr>
              <a:t> </a:t>
            </a:r>
            <a:r>
              <a:rPr sz="2800" spc="-20" dirty="0">
                <a:solidFill>
                  <a:srgbClr val="3333CC"/>
                </a:solidFill>
                <a:latin typeface="Arial"/>
                <a:cs typeface="Arial"/>
              </a:rPr>
              <a:t>NLP</a:t>
            </a:r>
            <a:r>
              <a:rPr lang="en-US" sz="2800" spc="-20" dirty="0">
                <a:solidFill>
                  <a:srgbClr val="3333CC"/>
                </a:solidFill>
                <a:latin typeface="Arial"/>
                <a:cs typeface="Arial"/>
              </a:rPr>
              <a:t>, Vision, Speech</a:t>
            </a:r>
            <a:r>
              <a:rPr sz="2800" spc="-40" dirty="0">
                <a:solidFill>
                  <a:srgbClr val="3333CC"/>
                </a:solidFill>
                <a:latin typeface="Arial"/>
                <a:cs typeface="Arial"/>
              </a:rPr>
              <a:t> </a:t>
            </a:r>
            <a:r>
              <a:rPr lang="en-US" sz="2800" spc="-40" dirty="0">
                <a:solidFill>
                  <a:srgbClr val="3333CC"/>
                </a:solidFill>
                <a:latin typeface="Arial"/>
                <a:cs typeface="Arial"/>
              </a:rPr>
              <a:t>and other </a:t>
            </a:r>
            <a:r>
              <a:rPr sz="2800" spc="-20" dirty="0">
                <a:solidFill>
                  <a:srgbClr val="3333CC"/>
                </a:solidFill>
                <a:latin typeface="Arial"/>
                <a:cs typeface="Arial"/>
              </a:rPr>
              <a:t>models</a:t>
            </a:r>
            <a:endParaRPr sz="2800" dirty="0">
              <a:latin typeface="Arial"/>
              <a:cs typeface="Arial"/>
            </a:endParaRPr>
          </a:p>
          <a:p>
            <a:pPr marL="747395" lvl="1" indent="-282575">
              <a:lnSpc>
                <a:spcPct val="100000"/>
              </a:lnSpc>
              <a:spcBef>
                <a:spcPts val="545"/>
              </a:spcBef>
              <a:buChar char="–"/>
              <a:tabLst>
                <a:tab pos="747395" algn="l"/>
              </a:tabLst>
            </a:pPr>
            <a:r>
              <a:rPr sz="2400" spc="-15" dirty="0">
                <a:solidFill>
                  <a:srgbClr val="336600"/>
                </a:solidFill>
                <a:latin typeface="Arial"/>
                <a:cs typeface="Arial"/>
              </a:rPr>
              <a:t>Now</a:t>
            </a:r>
            <a:r>
              <a:rPr sz="2400" spc="-40" dirty="0">
                <a:solidFill>
                  <a:srgbClr val="336600"/>
                </a:solidFill>
                <a:latin typeface="Arial"/>
                <a:cs typeface="Arial"/>
              </a:rPr>
              <a:t> </a:t>
            </a:r>
            <a:r>
              <a:rPr sz="2400" dirty="0">
                <a:solidFill>
                  <a:srgbClr val="336600"/>
                </a:solidFill>
                <a:latin typeface="Arial"/>
                <a:cs typeface="Arial"/>
              </a:rPr>
              <a:t>a</a:t>
            </a:r>
            <a:r>
              <a:rPr sz="2400" spc="-30" dirty="0">
                <a:solidFill>
                  <a:srgbClr val="336600"/>
                </a:solidFill>
                <a:latin typeface="Arial"/>
                <a:cs typeface="Arial"/>
              </a:rPr>
              <a:t> </a:t>
            </a:r>
            <a:r>
              <a:rPr sz="2400" spc="-15" dirty="0">
                <a:solidFill>
                  <a:srgbClr val="336600"/>
                </a:solidFill>
                <a:latin typeface="Arial"/>
                <a:cs typeface="Arial"/>
              </a:rPr>
              <a:t>standard</a:t>
            </a:r>
            <a:r>
              <a:rPr sz="2400" spc="-30" dirty="0">
                <a:solidFill>
                  <a:srgbClr val="336600"/>
                </a:solidFill>
                <a:latin typeface="Arial"/>
                <a:cs typeface="Arial"/>
              </a:rPr>
              <a:t> </a:t>
            </a:r>
            <a:r>
              <a:rPr sz="2400" spc="-15" dirty="0">
                <a:solidFill>
                  <a:srgbClr val="336600"/>
                </a:solidFill>
                <a:latin typeface="Arial"/>
                <a:cs typeface="Arial"/>
              </a:rPr>
              <a:t>fixture</a:t>
            </a:r>
            <a:r>
              <a:rPr sz="2400" spc="-30" dirty="0">
                <a:solidFill>
                  <a:srgbClr val="336600"/>
                </a:solidFill>
                <a:latin typeface="Arial"/>
                <a:cs typeface="Arial"/>
              </a:rPr>
              <a:t> </a:t>
            </a:r>
            <a:r>
              <a:rPr sz="2400" spc="-10" dirty="0">
                <a:solidFill>
                  <a:srgbClr val="336600"/>
                </a:solidFill>
                <a:latin typeface="Arial"/>
                <a:cs typeface="Arial"/>
              </a:rPr>
              <a:t>for</a:t>
            </a:r>
            <a:r>
              <a:rPr sz="2400" spc="-25" dirty="0">
                <a:solidFill>
                  <a:srgbClr val="336600"/>
                </a:solidFill>
                <a:latin typeface="Arial"/>
                <a:cs typeface="Arial"/>
              </a:rPr>
              <a:t> </a:t>
            </a:r>
            <a:r>
              <a:rPr sz="2400" spc="-15" dirty="0">
                <a:solidFill>
                  <a:srgbClr val="336600"/>
                </a:solidFill>
                <a:latin typeface="Arial"/>
                <a:cs typeface="Arial"/>
              </a:rPr>
              <a:t>NLP</a:t>
            </a:r>
            <a:endParaRPr sz="2400" dirty="0">
              <a:latin typeface="Arial"/>
              <a:cs typeface="Arial"/>
            </a:endParaRPr>
          </a:p>
          <a:p>
            <a:pPr marL="747395" marR="5080" lvl="1" indent="-282575">
              <a:lnSpc>
                <a:spcPct val="98200"/>
              </a:lnSpc>
              <a:spcBef>
                <a:spcPts val="710"/>
              </a:spcBef>
              <a:buChar char="–"/>
              <a:tabLst>
                <a:tab pos="747395" algn="l"/>
              </a:tabLst>
            </a:pPr>
            <a:r>
              <a:rPr sz="2400" spc="-15" dirty="0">
                <a:solidFill>
                  <a:srgbClr val="336600"/>
                </a:solidFill>
                <a:latin typeface="Arial"/>
                <a:cs typeface="Arial"/>
              </a:rPr>
              <a:t>Because </a:t>
            </a:r>
            <a:r>
              <a:rPr sz="2400" spc="-5" dirty="0">
                <a:solidFill>
                  <a:srgbClr val="336600"/>
                </a:solidFill>
                <a:latin typeface="Arial"/>
                <a:cs typeface="Arial"/>
              </a:rPr>
              <a:t>it </a:t>
            </a:r>
            <a:r>
              <a:rPr sz="2400" spc="-15" dirty="0">
                <a:solidFill>
                  <a:srgbClr val="336600"/>
                </a:solidFill>
                <a:latin typeface="Arial"/>
                <a:cs typeface="Arial"/>
              </a:rPr>
              <a:t>enables </a:t>
            </a:r>
            <a:r>
              <a:rPr lang="en-US" sz="2400" spc="-15" dirty="0">
                <a:solidFill>
                  <a:srgbClr val="336600"/>
                </a:solidFill>
                <a:latin typeface="Arial"/>
                <a:cs typeface="Arial"/>
              </a:rPr>
              <a:t>a </a:t>
            </a:r>
            <a:r>
              <a:rPr sz="2400" spc="-15" dirty="0">
                <a:solidFill>
                  <a:srgbClr val="336600"/>
                </a:solidFill>
                <a:latin typeface="Arial"/>
                <a:cs typeface="Arial"/>
              </a:rPr>
              <a:t>model </a:t>
            </a:r>
            <a:r>
              <a:rPr sz="2400" spc="-10" dirty="0">
                <a:solidFill>
                  <a:srgbClr val="336600"/>
                </a:solidFill>
                <a:latin typeface="Arial"/>
                <a:cs typeface="Arial"/>
              </a:rPr>
              <a:t>to </a:t>
            </a:r>
            <a:r>
              <a:rPr sz="2400" spc="-15" dirty="0">
                <a:solidFill>
                  <a:srgbClr val="336600"/>
                </a:solidFill>
                <a:latin typeface="Arial"/>
                <a:cs typeface="Arial"/>
              </a:rPr>
              <a:t>“remember” </a:t>
            </a:r>
            <a:r>
              <a:rPr sz="2400" spc="-10" dirty="0">
                <a:solidFill>
                  <a:srgbClr val="336600"/>
                </a:solidFill>
                <a:latin typeface="Arial"/>
                <a:cs typeface="Arial"/>
              </a:rPr>
              <a:t>all </a:t>
            </a:r>
            <a:r>
              <a:rPr sz="2400" spc="-15" dirty="0">
                <a:solidFill>
                  <a:srgbClr val="336600"/>
                </a:solidFill>
                <a:latin typeface="Arial"/>
                <a:cs typeface="Arial"/>
              </a:rPr>
              <a:t>words</a:t>
            </a:r>
            <a:r>
              <a:rPr lang="en-US" sz="2400" spc="-15" dirty="0">
                <a:solidFill>
                  <a:srgbClr val="336600"/>
                </a:solidFill>
                <a:latin typeface="Arial"/>
                <a:cs typeface="Arial"/>
              </a:rPr>
              <a:t> (tokens)</a:t>
            </a:r>
            <a:r>
              <a:rPr sz="2400" spc="-15" dirty="0">
                <a:solidFill>
                  <a:srgbClr val="336600"/>
                </a:solidFill>
                <a:latin typeface="Arial"/>
                <a:cs typeface="Arial"/>
              </a:rPr>
              <a:t> </a:t>
            </a:r>
            <a:r>
              <a:rPr sz="2400" spc="-765" dirty="0">
                <a:solidFill>
                  <a:srgbClr val="336600"/>
                </a:solidFill>
                <a:latin typeface="Arial"/>
                <a:cs typeface="Arial"/>
              </a:rPr>
              <a:t> </a:t>
            </a:r>
            <a:r>
              <a:rPr sz="2400" spc="-5" dirty="0">
                <a:solidFill>
                  <a:srgbClr val="336600"/>
                </a:solidFill>
                <a:latin typeface="Arial"/>
                <a:cs typeface="Arial"/>
              </a:rPr>
              <a:t>in </a:t>
            </a:r>
            <a:r>
              <a:rPr sz="2400" spc="-10" dirty="0">
                <a:solidFill>
                  <a:srgbClr val="336600"/>
                </a:solidFill>
                <a:latin typeface="Arial"/>
                <a:cs typeface="Arial"/>
              </a:rPr>
              <a:t>the input and </a:t>
            </a:r>
            <a:r>
              <a:rPr sz="2400" spc="-15" dirty="0">
                <a:solidFill>
                  <a:srgbClr val="336600"/>
                </a:solidFill>
                <a:latin typeface="Arial"/>
                <a:cs typeface="Arial"/>
              </a:rPr>
              <a:t>focus </a:t>
            </a:r>
            <a:r>
              <a:rPr sz="2400" spc="-10" dirty="0">
                <a:solidFill>
                  <a:srgbClr val="336600"/>
                </a:solidFill>
                <a:latin typeface="Arial"/>
                <a:cs typeface="Arial"/>
              </a:rPr>
              <a:t>on </a:t>
            </a:r>
            <a:r>
              <a:rPr sz="2400" spc="-15" dirty="0">
                <a:solidFill>
                  <a:srgbClr val="336600"/>
                </a:solidFill>
                <a:latin typeface="Arial"/>
                <a:cs typeface="Arial"/>
              </a:rPr>
              <a:t>specific words</a:t>
            </a:r>
            <a:r>
              <a:rPr lang="en-US" sz="2400" spc="-15" dirty="0">
                <a:solidFill>
                  <a:srgbClr val="336600"/>
                </a:solidFill>
                <a:latin typeface="Arial"/>
                <a:cs typeface="Arial"/>
              </a:rPr>
              <a:t> (tokens)</a:t>
            </a:r>
            <a:r>
              <a:rPr sz="2400" spc="-15" dirty="0">
                <a:solidFill>
                  <a:srgbClr val="336600"/>
                </a:solidFill>
                <a:latin typeface="Arial"/>
                <a:cs typeface="Arial"/>
              </a:rPr>
              <a:t> when </a:t>
            </a:r>
            <a:r>
              <a:rPr sz="2400" spc="-10" dirty="0">
                <a:solidFill>
                  <a:srgbClr val="336600"/>
                </a:solidFill>
                <a:latin typeface="Arial"/>
                <a:cs typeface="Arial"/>
              </a:rPr>
              <a:t> </a:t>
            </a:r>
            <a:r>
              <a:rPr sz="2400" spc="-15" dirty="0">
                <a:solidFill>
                  <a:srgbClr val="336600"/>
                </a:solidFill>
                <a:latin typeface="Arial"/>
                <a:cs typeface="Arial"/>
              </a:rPr>
              <a:t>formulating</a:t>
            </a:r>
            <a:r>
              <a:rPr sz="2400" spc="-30" dirty="0">
                <a:solidFill>
                  <a:srgbClr val="336600"/>
                </a:solidFill>
                <a:latin typeface="Arial"/>
                <a:cs typeface="Arial"/>
              </a:rPr>
              <a:t> </a:t>
            </a:r>
            <a:r>
              <a:rPr sz="2400" dirty="0">
                <a:solidFill>
                  <a:srgbClr val="336600"/>
                </a:solidFill>
                <a:latin typeface="Arial"/>
                <a:cs typeface="Arial"/>
              </a:rPr>
              <a:t>a</a:t>
            </a:r>
            <a:r>
              <a:rPr sz="2400" spc="-25" dirty="0">
                <a:solidFill>
                  <a:srgbClr val="336600"/>
                </a:solidFill>
                <a:latin typeface="Arial"/>
                <a:cs typeface="Arial"/>
              </a:rPr>
              <a:t> </a:t>
            </a:r>
            <a:r>
              <a:rPr sz="2400" spc="-15" dirty="0">
                <a:solidFill>
                  <a:srgbClr val="336600"/>
                </a:solidFill>
                <a:latin typeface="Arial"/>
                <a:cs typeface="Arial"/>
              </a:rPr>
              <a:t>response</a:t>
            </a:r>
            <a:endParaRPr sz="2400" dirty="0">
              <a:latin typeface="Arial"/>
              <a:cs typeface="Arial"/>
            </a:endParaRPr>
          </a:p>
          <a:p>
            <a:pPr marL="351790" indent="-339090">
              <a:lnSpc>
                <a:spcPct val="100000"/>
              </a:lnSpc>
              <a:spcBef>
                <a:spcPts val="750"/>
              </a:spcBef>
              <a:buChar char="•"/>
              <a:tabLst>
                <a:tab pos="351155" algn="l"/>
                <a:tab pos="351790" algn="l"/>
                <a:tab pos="3006090" algn="l"/>
              </a:tabLst>
            </a:pPr>
            <a:r>
              <a:rPr sz="2800" spc="-15" dirty="0">
                <a:solidFill>
                  <a:srgbClr val="3333CC"/>
                </a:solidFill>
                <a:latin typeface="Arial"/>
                <a:cs typeface="Arial"/>
              </a:rPr>
              <a:t>Early</a:t>
            </a:r>
            <a:r>
              <a:rPr sz="2800" spc="-30" dirty="0">
                <a:solidFill>
                  <a:srgbClr val="3333CC"/>
                </a:solidFill>
                <a:latin typeface="Arial"/>
                <a:cs typeface="Arial"/>
              </a:rPr>
              <a:t> </a:t>
            </a:r>
            <a:r>
              <a:rPr sz="2800" spc="-20" dirty="0">
                <a:solidFill>
                  <a:srgbClr val="3333CC"/>
                </a:solidFill>
                <a:latin typeface="Arial"/>
                <a:cs typeface="Arial"/>
              </a:rPr>
              <a:t>models:</a:t>
            </a:r>
            <a:r>
              <a:rPr lang="en-US" sz="2800" spc="-20" dirty="0">
                <a:solidFill>
                  <a:srgbClr val="3333CC"/>
                </a:solidFill>
                <a:latin typeface="Arial"/>
                <a:cs typeface="Arial"/>
              </a:rPr>
              <a:t>  </a:t>
            </a:r>
            <a:r>
              <a:rPr sz="2800" spc="-15" dirty="0">
                <a:latin typeface="Times New Roman"/>
                <a:cs typeface="Times New Roman"/>
              </a:rPr>
              <a:t>seq2seq</a:t>
            </a:r>
            <a:r>
              <a:rPr sz="2800" spc="45" dirty="0">
                <a:latin typeface="Times New Roman"/>
                <a:cs typeface="Times New Roman"/>
              </a:rPr>
              <a:t> </a:t>
            </a:r>
            <a:r>
              <a:rPr sz="2800" spc="-20" dirty="0">
                <a:solidFill>
                  <a:srgbClr val="3333CC"/>
                </a:solidFill>
                <a:latin typeface="Arial"/>
                <a:cs typeface="Arial"/>
              </a:rPr>
              <a:t>models</a:t>
            </a:r>
            <a:r>
              <a:rPr sz="2800" spc="-40" dirty="0">
                <a:solidFill>
                  <a:srgbClr val="3333CC"/>
                </a:solidFill>
                <a:latin typeface="Arial"/>
                <a:cs typeface="Arial"/>
              </a:rPr>
              <a:t> </a:t>
            </a:r>
            <a:r>
              <a:rPr sz="2800" spc="-15" dirty="0">
                <a:solidFill>
                  <a:srgbClr val="3333CC"/>
                </a:solidFill>
                <a:latin typeface="Arial"/>
                <a:cs typeface="Arial"/>
              </a:rPr>
              <a:t>with</a:t>
            </a:r>
            <a:r>
              <a:rPr sz="2800" spc="-50" dirty="0">
                <a:solidFill>
                  <a:srgbClr val="3333CC"/>
                </a:solidFill>
                <a:latin typeface="Arial"/>
                <a:cs typeface="Arial"/>
              </a:rPr>
              <a:t> </a:t>
            </a:r>
            <a:r>
              <a:rPr sz="2800" spc="-20" dirty="0">
                <a:solidFill>
                  <a:srgbClr val="3333CC"/>
                </a:solidFill>
                <a:latin typeface="Arial"/>
                <a:cs typeface="Arial"/>
              </a:rPr>
              <a:t>RNNs</a:t>
            </a:r>
            <a:endParaRPr sz="2800" dirty="0">
              <a:latin typeface="Arial"/>
              <a:cs typeface="Arial"/>
            </a:endParaRPr>
          </a:p>
          <a:p>
            <a:pPr marL="351790" indent="-339090">
              <a:lnSpc>
                <a:spcPct val="100000"/>
              </a:lnSpc>
              <a:spcBef>
                <a:spcPts val="650"/>
              </a:spcBef>
              <a:buChar char="•"/>
              <a:tabLst>
                <a:tab pos="351155" algn="l"/>
                <a:tab pos="351790" algn="l"/>
              </a:tabLst>
            </a:pPr>
            <a:r>
              <a:rPr sz="2800" spc="-20" dirty="0">
                <a:solidFill>
                  <a:srgbClr val="3333CC"/>
                </a:solidFill>
                <a:latin typeface="Arial"/>
                <a:cs typeface="Arial"/>
              </a:rPr>
              <a:t>Recent:</a:t>
            </a:r>
            <a:r>
              <a:rPr sz="2800" spc="-25" dirty="0">
                <a:solidFill>
                  <a:srgbClr val="3333CC"/>
                </a:solidFill>
                <a:latin typeface="Arial"/>
                <a:cs typeface="Arial"/>
              </a:rPr>
              <a:t> </a:t>
            </a:r>
            <a:r>
              <a:rPr sz="2800" spc="-35" dirty="0">
                <a:solidFill>
                  <a:srgbClr val="3333CC"/>
                </a:solidFill>
                <a:latin typeface="Arial"/>
                <a:cs typeface="Arial"/>
              </a:rPr>
              <a:t> </a:t>
            </a:r>
            <a:r>
              <a:rPr sz="2800" spc="-20" dirty="0">
                <a:latin typeface="Times New Roman"/>
                <a:cs typeface="Times New Roman"/>
              </a:rPr>
              <a:t>Transformer</a:t>
            </a:r>
            <a:r>
              <a:rPr lang="en-US" sz="2800" spc="-20" dirty="0">
                <a:latin typeface="Times New Roman"/>
                <a:cs typeface="Times New Roman"/>
              </a:rPr>
              <a:t> based</a:t>
            </a:r>
            <a:r>
              <a:rPr sz="2800" spc="55" dirty="0">
                <a:latin typeface="Times New Roman"/>
                <a:cs typeface="Times New Roman"/>
              </a:rPr>
              <a:t> </a:t>
            </a:r>
            <a:r>
              <a:rPr sz="2800" spc="-20" dirty="0">
                <a:solidFill>
                  <a:srgbClr val="3333CC"/>
                </a:solidFill>
                <a:latin typeface="Arial"/>
                <a:cs typeface="Arial"/>
              </a:rPr>
              <a:t>models</a:t>
            </a:r>
            <a:endParaRPr sz="2800" dirty="0">
              <a:latin typeface="Arial"/>
              <a:cs typeface="Arial"/>
            </a:endParaRPr>
          </a:p>
          <a:p>
            <a:pPr marL="351155" marR="88900" indent="-339090">
              <a:lnSpc>
                <a:spcPts val="3790"/>
              </a:lnSpc>
              <a:spcBef>
                <a:spcPts val="935"/>
              </a:spcBef>
              <a:buChar char="•"/>
              <a:tabLst>
                <a:tab pos="351155" algn="l"/>
                <a:tab pos="351790" algn="l"/>
              </a:tabLst>
            </a:pPr>
            <a:r>
              <a:rPr sz="2800" spc="-20" dirty="0">
                <a:solidFill>
                  <a:srgbClr val="3333CC"/>
                </a:solidFill>
                <a:latin typeface="Arial"/>
                <a:cs typeface="Arial"/>
              </a:rPr>
              <a:t>Google’s</a:t>
            </a:r>
            <a:r>
              <a:rPr sz="2800" spc="-45" dirty="0">
                <a:solidFill>
                  <a:srgbClr val="3333CC"/>
                </a:solidFill>
                <a:latin typeface="Arial"/>
                <a:cs typeface="Arial"/>
              </a:rPr>
              <a:t> </a:t>
            </a:r>
            <a:r>
              <a:rPr sz="2800" spc="-25" dirty="0">
                <a:latin typeface="Times New Roman"/>
                <a:cs typeface="Times New Roman"/>
              </a:rPr>
              <a:t>BERT</a:t>
            </a:r>
            <a:r>
              <a:rPr sz="2800" spc="-25" dirty="0">
                <a:solidFill>
                  <a:srgbClr val="3333CC"/>
                </a:solidFill>
                <a:latin typeface="Arial"/>
                <a:cs typeface="Arial"/>
              </a:rPr>
              <a:t>, OpenAI’s</a:t>
            </a:r>
            <a:r>
              <a:rPr sz="2800" spc="-30" dirty="0">
                <a:solidFill>
                  <a:srgbClr val="3333CC"/>
                </a:solidFill>
                <a:latin typeface="Arial"/>
                <a:cs typeface="Arial"/>
              </a:rPr>
              <a:t> </a:t>
            </a:r>
            <a:r>
              <a:rPr sz="2800" spc="-20" dirty="0">
                <a:solidFill>
                  <a:schemeClr val="tx1">
                    <a:lumMod val="65000"/>
                    <a:lumOff val="35000"/>
                  </a:schemeClr>
                </a:solidFill>
                <a:latin typeface="Times New Roman"/>
                <a:cs typeface="Times New Roman"/>
              </a:rPr>
              <a:t>GPT</a:t>
            </a:r>
            <a:r>
              <a:rPr sz="2800" spc="50" dirty="0">
                <a:solidFill>
                  <a:srgbClr val="3333CC"/>
                </a:solidFill>
                <a:latin typeface="Times New Roman"/>
                <a:cs typeface="Times New Roman"/>
              </a:rPr>
              <a:t> </a:t>
            </a:r>
            <a:r>
              <a:rPr sz="2800" spc="-20" dirty="0">
                <a:solidFill>
                  <a:srgbClr val="3333CC"/>
                </a:solidFill>
                <a:latin typeface="Arial"/>
                <a:cs typeface="Arial"/>
              </a:rPr>
              <a:t>and</a:t>
            </a:r>
            <a:r>
              <a:rPr sz="2800" spc="-35" dirty="0">
                <a:solidFill>
                  <a:srgbClr val="3333CC"/>
                </a:solidFill>
                <a:latin typeface="Arial"/>
                <a:cs typeface="Arial"/>
              </a:rPr>
              <a:t> </a:t>
            </a:r>
            <a:r>
              <a:rPr lang="en-US" sz="2800" spc="-20" dirty="0">
                <a:latin typeface="Times New Roman"/>
                <a:cs typeface="Times New Roman"/>
              </a:rPr>
              <a:t>variations</a:t>
            </a:r>
            <a:r>
              <a:rPr sz="2800" spc="65" dirty="0">
                <a:latin typeface="Times New Roman"/>
                <a:cs typeface="Times New Roman"/>
              </a:rPr>
              <a:t> </a:t>
            </a:r>
            <a:r>
              <a:rPr sz="2800" spc="-15" dirty="0">
                <a:solidFill>
                  <a:srgbClr val="3333CC"/>
                </a:solidFill>
                <a:latin typeface="Arial"/>
                <a:cs typeface="Arial"/>
              </a:rPr>
              <a:t>are </a:t>
            </a:r>
            <a:r>
              <a:rPr sz="2800" spc="-875" dirty="0">
                <a:solidFill>
                  <a:srgbClr val="3333CC"/>
                </a:solidFill>
                <a:latin typeface="Arial"/>
                <a:cs typeface="Arial"/>
              </a:rPr>
              <a:t> </a:t>
            </a:r>
            <a:r>
              <a:rPr sz="2800" spc="-20" dirty="0">
                <a:solidFill>
                  <a:srgbClr val="3333CC"/>
                </a:solidFill>
                <a:latin typeface="Arial"/>
                <a:cs typeface="Arial"/>
              </a:rPr>
              <a:t>popular</a:t>
            </a:r>
            <a:r>
              <a:rPr sz="2800" spc="-30" dirty="0">
                <a:solidFill>
                  <a:srgbClr val="3333CC"/>
                </a:solidFill>
                <a:latin typeface="Arial"/>
                <a:cs typeface="Arial"/>
              </a:rPr>
              <a:t> </a:t>
            </a:r>
            <a:r>
              <a:rPr sz="2800" spc="-20" dirty="0">
                <a:solidFill>
                  <a:srgbClr val="3333CC"/>
                </a:solidFill>
                <a:latin typeface="Arial"/>
                <a:cs typeface="Arial"/>
              </a:rPr>
              <a:t>today</a:t>
            </a:r>
            <a:endParaRPr sz="2800" dirty="0">
              <a:latin typeface="Arial"/>
              <a:cs typeface="Arial"/>
            </a:endParaRPr>
          </a:p>
          <a:p>
            <a:pPr marL="747395" lvl="1" indent="-282575">
              <a:lnSpc>
                <a:spcPct val="100000"/>
              </a:lnSpc>
              <a:spcBef>
                <a:spcPts val="450"/>
              </a:spcBef>
              <a:buChar char="–"/>
              <a:tabLst>
                <a:tab pos="747395" algn="l"/>
              </a:tabLst>
            </a:pPr>
            <a:r>
              <a:rPr sz="2400" spc="-15" dirty="0">
                <a:solidFill>
                  <a:srgbClr val="336600"/>
                </a:solidFill>
                <a:latin typeface="Arial"/>
                <a:cs typeface="Arial"/>
              </a:rPr>
              <a:t>Based</a:t>
            </a:r>
            <a:r>
              <a:rPr sz="2400" spc="-30" dirty="0">
                <a:solidFill>
                  <a:srgbClr val="336600"/>
                </a:solidFill>
                <a:latin typeface="Arial"/>
                <a:cs typeface="Arial"/>
              </a:rPr>
              <a:t> </a:t>
            </a:r>
            <a:r>
              <a:rPr sz="2400" spc="-10" dirty="0">
                <a:solidFill>
                  <a:srgbClr val="336600"/>
                </a:solidFill>
                <a:latin typeface="Arial"/>
                <a:cs typeface="Arial"/>
              </a:rPr>
              <a:t>on</a:t>
            </a:r>
            <a:r>
              <a:rPr sz="2400" spc="-25" dirty="0">
                <a:solidFill>
                  <a:srgbClr val="336600"/>
                </a:solidFill>
                <a:latin typeface="Arial"/>
                <a:cs typeface="Arial"/>
              </a:rPr>
              <a:t> </a:t>
            </a:r>
            <a:r>
              <a:rPr sz="2400" spc="-15" dirty="0">
                <a:solidFill>
                  <a:srgbClr val="336600"/>
                </a:solidFill>
                <a:latin typeface="Arial"/>
                <a:cs typeface="Arial"/>
              </a:rPr>
              <a:t>self-attention</a:t>
            </a:r>
            <a:r>
              <a:rPr sz="2400" spc="-25" dirty="0">
                <a:solidFill>
                  <a:srgbClr val="336600"/>
                </a:solidFill>
                <a:latin typeface="Arial"/>
                <a:cs typeface="Arial"/>
              </a:rPr>
              <a:t> </a:t>
            </a:r>
            <a:r>
              <a:rPr sz="2400" spc="-10" dirty="0">
                <a:solidFill>
                  <a:srgbClr val="336600"/>
                </a:solidFill>
                <a:latin typeface="Arial"/>
                <a:cs typeface="Arial"/>
              </a:rPr>
              <a:t>and</a:t>
            </a:r>
            <a:r>
              <a:rPr sz="2400" spc="-25" dirty="0">
                <a:solidFill>
                  <a:srgbClr val="336600"/>
                </a:solidFill>
                <a:latin typeface="Arial"/>
                <a:cs typeface="Arial"/>
              </a:rPr>
              <a:t> </a:t>
            </a:r>
            <a:r>
              <a:rPr lang="en-US" sz="2400" spc="-20" dirty="0">
                <a:solidFill>
                  <a:srgbClr val="336600"/>
                </a:solidFill>
                <a:latin typeface="Arial"/>
                <a:cs typeface="Arial"/>
              </a:rPr>
              <a:t>t</a:t>
            </a:r>
            <a:r>
              <a:rPr sz="2400" spc="-20" dirty="0">
                <a:solidFill>
                  <a:srgbClr val="336600"/>
                </a:solidFill>
                <a:latin typeface="Arial"/>
                <a:cs typeface="Arial"/>
              </a:rPr>
              <a:t>ransformer</a:t>
            </a:r>
            <a:r>
              <a:rPr lang="en-US" sz="2400" spc="-20" dirty="0">
                <a:solidFill>
                  <a:srgbClr val="336600"/>
                </a:solidFill>
                <a:latin typeface="Arial"/>
                <a:cs typeface="Arial"/>
              </a:rPr>
              <a:t>s</a:t>
            </a:r>
          </a:p>
          <a:p>
            <a:pPr marL="464820" indent="-457200">
              <a:spcBef>
                <a:spcPts val="450"/>
              </a:spcBef>
              <a:buFont typeface="Arial" panose="020B0604020202020204" pitchFamily="34" charset="0"/>
              <a:buChar char="•"/>
              <a:tabLst>
                <a:tab pos="747395" algn="l"/>
              </a:tabLst>
            </a:pPr>
            <a:r>
              <a:rPr lang="en-US" sz="2800" spc="-20" dirty="0">
                <a:solidFill>
                  <a:srgbClr val="3333CC"/>
                </a:solidFill>
                <a:latin typeface="Arial"/>
                <a:cs typeface="Arial"/>
              </a:rPr>
              <a:t>Anything that can be tokenized can be transformed</a:t>
            </a:r>
          </a:p>
          <a:p>
            <a:pPr marL="464820" indent="-457200">
              <a:spcBef>
                <a:spcPts val="450"/>
              </a:spcBef>
              <a:buFont typeface="Arial" panose="020B0604020202020204" pitchFamily="34" charset="0"/>
              <a:buChar char="•"/>
              <a:tabLst>
                <a:tab pos="747395" algn="l"/>
              </a:tabLst>
            </a:pPr>
            <a:r>
              <a:rPr lang="en-US" sz="2800" spc="-20" dirty="0">
                <a:solidFill>
                  <a:srgbClr val="3333CC"/>
                </a:solidFill>
                <a:latin typeface="Arial"/>
                <a:cs typeface="Arial"/>
              </a:rPr>
              <a:t>Foundation models now available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75049" y="826007"/>
            <a:ext cx="7650480" cy="695960"/>
          </a:xfrm>
          <a:prstGeom prst="rect">
            <a:avLst/>
          </a:prstGeom>
        </p:spPr>
        <p:txBody>
          <a:bodyPr vert="horz" wrap="square" lIns="0" tIns="12700" rIns="0" bIns="0" rtlCol="0">
            <a:spAutoFit/>
          </a:bodyPr>
          <a:lstStyle/>
          <a:p>
            <a:pPr marL="12700">
              <a:lnSpc>
                <a:spcPct val="100000"/>
              </a:lnSpc>
              <a:spcBef>
                <a:spcPts val="100"/>
              </a:spcBef>
            </a:pPr>
            <a:r>
              <a:rPr spc="-25" dirty="0"/>
              <a:t>Transformer</a:t>
            </a:r>
            <a:r>
              <a:rPr spc="-50" dirty="0"/>
              <a:t> </a:t>
            </a:r>
            <a:r>
              <a:rPr spc="-20" dirty="0"/>
              <a:t>has</a:t>
            </a:r>
            <a:r>
              <a:rPr spc="-55" dirty="0"/>
              <a:t> </a:t>
            </a:r>
            <a:r>
              <a:rPr spc="-15" dirty="0"/>
              <a:t>no</a:t>
            </a:r>
            <a:r>
              <a:rPr spc="-55" dirty="0"/>
              <a:t> </a:t>
            </a:r>
            <a:r>
              <a:rPr spc="-25" dirty="0"/>
              <a:t>recurrence</a:t>
            </a:r>
          </a:p>
        </p:txBody>
      </p:sp>
      <p:sp>
        <p:nvSpPr>
          <p:cNvPr id="4" name="object 4"/>
          <p:cNvSpPr txBox="1"/>
          <p:nvPr/>
        </p:nvSpPr>
        <p:spPr>
          <a:xfrm>
            <a:off x="617121" y="1667256"/>
            <a:ext cx="8827770" cy="5411738"/>
          </a:xfrm>
          <a:prstGeom prst="rect">
            <a:avLst/>
          </a:prstGeom>
        </p:spPr>
        <p:txBody>
          <a:bodyPr vert="horz" wrap="square" lIns="0" tIns="30480" rIns="0" bIns="0" rtlCol="0">
            <a:spAutoFit/>
          </a:bodyPr>
          <a:lstStyle/>
          <a:p>
            <a:pPr marL="351790" marR="56515" indent="-339090">
              <a:lnSpc>
                <a:spcPts val="3820"/>
              </a:lnSpc>
              <a:spcBef>
                <a:spcPts val="240"/>
              </a:spcBef>
              <a:buChar char="•"/>
              <a:tabLst>
                <a:tab pos="351155" algn="l"/>
                <a:tab pos="351790" algn="l"/>
              </a:tabLst>
            </a:pPr>
            <a:r>
              <a:rPr sz="3200" spc="-25" dirty="0">
                <a:solidFill>
                  <a:srgbClr val="3333CC"/>
                </a:solidFill>
                <a:latin typeface="Arial"/>
                <a:cs typeface="Arial"/>
              </a:rPr>
              <a:t>Transformer</a:t>
            </a:r>
            <a:r>
              <a:rPr sz="3200" spc="-30" dirty="0">
                <a:solidFill>
                  <a:srgbClr val="3333CC"/>
                </a:solidFill>
                <a:latin typeface="Arial"/>
                <a:cs typeface="Arial"/>
              </a:rPr>
              <a:t> </a:t>
            </a:r>
            <a:r>
              <a:rPr sz="3200" spc="-5" dirty="0">
                <a:solidFill>
                  <a:srgbClr val="3333CC"/>
                </a:solidFill>
                <a:latin typeface="Arial"/>
                <a:cs typeface="Arial"/>
              </a:rPr>
              <a:t>is</a:t>
            </a:r>
            <a:r>
              <a:rPr sz="3200" spc="-30" dirty="0">
                <a:solidFill>
                  <a:srgbClr val="3333CC"/>
                </a:solidFill>
                <a:latin typeface="Arial"/>
                <a:cs typeface="Arial"/>
              </a:rPr>
              <a:t> </a:t>
            </a:r>
            <a:r>
              <a:rPr sz="3200" spc="-15" dirty="0">
                <a:solidFill>
                  <a:srgbClr val="3333CC"/>
                </a:solidFill>
                <a:latin typeface="Arial"/>
                <a:cs typeface="Arial"/>
              </a:rPr>
              <a:t>an</a:t>
            </a:r>
            <a:r>
              <a:rPr sz="3200" spc="-35" dirty="0">
                <a:solidFill>
                  <a:srgbClr val="3333CC"/>
                </a:solidFill>
                <a:latin typeface="Arial"/>
                <a:cs typeface="Arial"/>
              </a:rPr>
              <a:t> </a:t>
            </a:r>
            <a:r>
              <a:rPr sz="3200" spc="-20" dirty="0">
                <a:solidFill>
                  <a:srgbClr val="3333CC"/>
                </a:solidFill>
                <a:latin typeface="Arial"/>
                <a:cs typeface="Arial"/>
              </a:rPr>
              <a:t>attention</a:t>
            </a:r>
            <a:r>
              <a:rPr sz="3200" spc="-35" dirty="0">
                <a:solidFill>
                  <a:srgbClr val="3333CC"/>
                </a:solidFill>
                <a:latin typeface="Arial"/>
                <a:cs typeface="Arial"/>
              </a:rPr>
              <a:t> </a:t>
            </a:r>
            <a:r>
              <a:rPr sz="3200" spc="-20" dirty="0">
                <a:solidFill>
                  <a:srgbClr val="3333CC"/>
                </a:solidFill>
                <a:latin typeface="Arial"/>
                <a:cs typeface="Arial"/>
              </a:rPr>
              <a:t>mechanism</a:t>
            </a:r>
            <a:r>
              <a:rPr sz="3200" spc="-45" dirty="0">
                <a:solidFill>
                  <a:srgbClr val="3333CC"/>
                </a:solidFill>
                <a:latin typeface="Arial"/>
                <a:cs typeface="Arial"/>
              </a:rPr>
              <a:t> </a:t>
            </a:r>
            <a:r>
              <a:rPr sz="3200" spc="-10" dirty="0">
                <a:solidFill>
                  <a:srgbClr val="3333CC"/>
                </a:solidFill>
                <a:latin typeface="Arial"/>
                <a:cs typeface="Arial"/>
              </a:rPr>
              <a:t>to</a:t>
            </a:r>
            <a:r>
              <a:rPr sz="3200" spc="-35" dirty="0">
                <a:solidFill>
                  <a:srgbClr val="3333CC"/>
                </a:solidFill>
                <a:latin typeface="Arial"/>
                <a:cs typeface="Arial"/>
              </a:rPr>
              <a:t> </a:t>
            </a:r>
            <a:r>
              <a:rPr sz="3200" spc="-15" dirty="0">
                <a:solidFill>
                  <a:srgbClr val="3333CC"/>
                </a:solidFill>
                <a:latin typeface="Arial"/>
                <a:cs typeface="Arial"/>
              </a:rPr>
              <a:t>learn </a:t>
            </a:r>
            <a:r>
              <a:rPr sz="3200" spc="-875" dirty="0">
                <a:solidFill>
                  <a:srgbClr val="3333CC"/>
                </a:solidFill>
                <a:latin typeface="Arial"/>
                <a:cs typeface="Arial"/>
              </a:rPr>
              <a:t> </a:t>
            </a:r>
            <a:r>
              <a:rPr sz="3200" spc="-20" dirty="0">
                <a:solidFill>
                  <a:srgbClr val="3333CC"/>
                </a:solidFill>
                <a:latin typeface="Arial"/>
                <a:cs typeface="Arial"/>
              </a:rPr>
              <a:t>contextual</a:t>
            </a:r>
            <a:r>
              <a:rPr sz="3200" spc="-25" dirty="0">
                <a:solidFill>
                  <a:srgbClr val="3333CC"/>
                </a:solidFill>
                <a:latin typeface="Arial"/>
                <a:cs typeface="Arial"/>
              </a:rPr>
              <a:t> </a:t>
            </a:r>
            <a:r>
              <a:rPr sz="3200" spc="-20" dirty="0">
                <a:solidFill>
                  <a:srgbClr val="3333CC"/>
                </a:solidFill>
                <a:latin typeface="Arial"/>
                <a:cs typeface="Arial"/>
              </a:rPr>
              <a:t>relations</a:t>
            </a:r>
            <a:r>
              <a:rPr sz="3200" spc="-30" dirty="0">
                <a:solidFill>
                  <a:srgbClr val="3333CC"/>
                </a:solidFill>
                <a:latin typeface="Arial"/>
                <a:cs typeface="Arial"/>
              </a:rPr>
              <a:t> </a:t>
            </a:r>
            <a:r>
              <a:rPr sz="3200" spc="-20" dirty="0">
                <a:solidFill>
                  <a:srgbClr val="3333CC"/>
                </a:solidFill>
                <a:latin typeface="Arial"/>
                <a:cs typeface="Arial"/>
              </a:rPr>
              <a:t>between</a:t>
            </a:r>
            <a:r>
              <a:rPr sz="3200" spc="-45" dirty="0">
                <a:solidFill>
                  <a:srgbClr val="3333CC"/>
                </a:solidFill>
                <a:latin typeface="Arial"/>
                <a:cs typeface="Arial"/>
              </a:rPr>
              <a:t> </a:t>
            </a:r>
            <a:r>
              <a:rPr sz="3200" spc="-20" dirty="0">
                <a:solidFill>
                  <a:srgbClr val="3333CC"/>
                </a:solidFill>
                <a:latin typeface="Arial"/>
                <a:cs typeface="Arial"/>
              </a:rPr>
              <a:t>words</a:t>
            </a:r>
            <a:endParaRPr sz="3200" dirty="0">
              <a:latin typeface="Arial"/>
              <a:cs typeface="Arial"/>
            </a:endParaRPr>
          </a:p>
          <a:p>
            <a:pPr marL="747395" lvl="1" indent="-282575">
              <a:lnSpc>
                <a:spcPct val="100000"/>
              </a:lnSpc>
              <a:spcBef>
                <a:spcPts val="420"/>
              </a:spcBef>
              <a:buChar char="–"/>
              <a:tabLst>
                <a:tab pos="747395" algn="l"/>
              </a:tabLst>
            </a:pPr>
            <a:r>
              <a:rPr sz="2800" spc="-10" dirty="0">
                <a:solidFill>
                  <a:srgbClr val="336600"/>
                </a:solidFill>
                <a:latin typeface="Arial"/>
                <a:cs typeface="Arial"/>
              </a:rPr>
              <a:t>It</a:t>
            </a:r>
            <a:r>
              <a:rPr sz="2800" spc="-35" dirty="0">
                <a:solidFill>
                  <a:srgbClr val="336600"/>
                </a:solidFill>
                <a:latin typeface="Arial"/>
                <a:cs typeface="Arial"/>
              </a:rPr>
              <a:t> </a:t>
            </a:r>
            <a:r>
              <a:rPr sz="2800" spc="-15" dirty="0">
                <a:solidFill>
                  <a:srgbClr val="336600"/>
                </a:solidFill>
                <a:latin typeface="Arial"/>
                <a:cs typeface="Arial"/>
              </a:rPr>
              <a:t>includes</a:t>
            </a:r>
            <a:r>
              <a:rPr sz="2800" spc="-40" dirty="0">
                <a:solidFill>
                  <a:srgbClr val="336600"/>
                </a:solidFill>
                <a:latin typeface="Arial"/>
                <a:cs typeface="Arial"/>
              </a:rPr>
              <a:t> </a:t>
            </a:r>
            <a:r>
              <a:rPr sz="2800" spc="-15" dirty="0">
                <a:solidFill>
                  <a:srgbClr val="336600"/>
                </a:solidFill>
                <a:latin typeface="Arial"/>
                <a:cs typeface="Arial"/>
              </a:rPr>
              <a:t>two</a:t>
            </a:r>
            <a:r>
              <a:rPr sz="2800" spc="-30" dirty="0">
                <a:solidFill>
                  <a:srgbClr val="336600"/>
                </a:solidFill>
                <a:latin typeface="Arial"/>
                <a:cs typeface="Arial"/>
              </a:rPr>
              <a:t> </a:t>
            </a:r>
            <a:r>
              <a:rPr sz="2800" spc="-15" dirty="0">
                <a:solidFill>
                  <a:srgbClr val="336600"/>
                </a:solidFill>
                <a:latin typeface="Arial"/>
                <a:cs typeface="Arial"/>
              </a:rPr>
              <a:t>mechanisms</a:t>
            </a:r>
            <a:endParaRPr sz="2800" dirty="0">
              <a:latin typeface="Arial"/>
              <a:cs typeface="Arial"/>
            </a:endParaRPr>
          </a:p>
          <a:p>
            <a:pPr marL="1369060" lvl="2" indent="-509270">
              <a:lnSpc>
                <a:spcPct val="100000"/>
              </a:lnSpc>
              <a:spcBef>
                <a:spcPts val="545"/>
              </a:spcBef>
              <a:buAutoNum type="arabicPeriod"/>
              <a:tabLst>
                <a:tab pos="1368425" algn="l"/>
                <a:tab pos="1369060" algn="l"/>
              </a:tabLst>
            </a:pPr>
            <a:r>
              <a:rPr sz="2400" spc="-10" dirty="0">
                <a:solidFill>
                  <a:srgbClr val="660066"/>
                </a:solidFill>
                <a:latin typeface="Arial"/>
                <a:cs typeface="Arial"/>
              </a:rPr>
              <a:t>An</a:t>
            </a:r>
            <a:r>
              <a:rPr sz="2400" spc="-30" dirty="0">
                <a:solidFill>
                  <a:srgbClr val="660066"/>
                </a:solidFill>
                <a:latin typeface="Arial"/>
                <a:cs typeface="Arial"/>
              </a:rPr>
              <a:t> </a:t>
            </a:r>
            <a:r>
              <a:rPr sz="2400" spc="-15" dirty="0">
                <a:solidFill>
                  <a:srgbClr val="660066"/>
                </a:solidFill>
                <a:latin typeface="Arial"/>
                <a:cs typeface="Arial"/>
              </a:rPr>
              <a:t>Encoder</a:t>
            </a:r>
            <a:r>
              <a:rPr sz="2400" spc="-25" dirty="0">
                <a:solidFill>
                  <a:srgbClr val="660066"/>
                </a:solidFill>
                <a:latin typeface="Arial"/>
                <a:cs typeface="Arial"/>
              </a:rPr>
              <a:t> </a:t>
            </a:r>
            <a:r>
              <a:rPr sz="2400" spc="-15" dirty="0">
                <a:solidFill>
                  <a:srgbClr val="660066"/>
                </a:solidFill>
                <a:latin typeface="Arial"/>
                <a:cs typeface="Arial"/>
              </a:rPr>
              <a:t>that</a:t>
            </a:r>
            <a:r>
              <a:rPr sz="2400" spc="-30" dirty="0">
                <a:solidFill>
                  <a:srgbClr val="660066"/>
                </a:solidFill>
                <a:latin typeface="Arial"/>
                <a:cs typeface="Arial"/>
              </a:rPr>
              <a:t> </a:t>
            </a:r>
            <a:r>
              <a:rPr sz="2400" spc="-15" dirty="0">
                <a:solidFill>
                  <a:srgbClr val="660066"/>
                </a:solidFill>
                <a:latin typeface="Arial"/>
                <a:cs typeface="Arial"/>
              </a:rPr>
              <a:t>reads</a:t>
            </a:r>
            <a:r>
              <a:rPr sz="2400" spc="-30" dirty="0">
                <a:solidFill>
                  <a:srgbClr val="660066"/>
                </a:solidFill>
                <a:latin typeface="Arial"/>
                <a:cs typeface="Arial"/>
              </a:rPr>
              <a:t> </a:t>
            </a:r>
            <a:r>
              <a:rPr sz="2400" spc="-15" dirty="0">
                <a:solidFill>
                  <a:srgbClr val="660066"/>
                </a:solidFill>
                <a:latin typeface="Arial"/>
                <a:cs typeface="Arial"/>
              </a:rPr>
              <a:t>text</a:t>
            </a:r>
            <a:r>
              <a:rPr sz="2400" spc="-30" dirty="0">
                <a:solidFill>
                  <a:srgbClr val="660066"/>
                </a:solidFill>
                <a:latin typeface="Arial"/>
                <a:cs typeface="Arial"/>
              </a:rPr>
              <a:t> </a:t>
            </a:r>
            <a:r>
              <a:rPr sz="2400" spc="-10" dirty="0">
                <a:solidFill>
                  <a:srgbClr val="660066"/>
                </a:solidFill>
                <a:latin typeface="Arial"/>
                <a:cs typeface="Arial"/>
              </a:rPr>
              <a:t>input</a:t>
            </a:r>
            <a:endParaRPr sz="2400" dirty="0">
              <a:latin typeface="Arial"/>
              <a:cs typeface="Arial"/>
            </a:endParaRPr>
          </a:p>
          <a:p>
            <a:pPr marL="1369060" lvl="2" indent="-509270">
              <a:lnSpc>
                <a:spcPct val="100000"/>
              </a:lnSpc>
              <a:spcBef>
                <a:spcPts val="525"/>
              </a:spcBef>
              <a:buAutoNum type="arabicPeriod"/>
              <a:tabLst>
                <a:tab pos="1368425" algn="l"/>
                <a:tab pos="1369060" algn="l"/>
              </a:tabLst>
            </a:pPr>
            <a:r>
              <a:rPr sz="2400" dirty="0">
                <a:solidFill>
                  <a:srgbClr val="660066"/>
                </a:solidFill>
                <a:latin typeface="Arial"/>
                <a:cs typeface="Arial"/>
              </a:rPr>
              <a:t>A</a:t>
            </a:r>
            <a:r>
              <a:rPr sz="2400" spc="-30" dirty="0">
                <a:solidFill>
                  <a:srgbClr val="660066"/>
                </a:solidFill>
                <a:latin typeface="Arial"/>
                <a:cs typeface="Arial"/>
              </a:rPr>
              <a:t> </a:t>
            </a:r>
            <a:r>
              <a:rPr sz="2400" spc="-15" dirty="0">
                <a:solidFill>
                  <a:srgbClr val="660066"/>
                </a:solidFill>
                <a:latin typeface="Arial"/>
                <a:cs typeface="Arial"/>
              </a:rPr>
              <a:t>Decoder</a:t>
            </a:r>
            <a:r>
              <a:rPr sz="2400" spc="-20" dirty="0">
                <a:solidFill>
                  <a:srgbClr val="660066"/>
                </a:solidFill>
                <a:latin typeface="Arial"/>
                <a:cs typeface="Arial"/>
              </a:rPr>
              <a:t> </a:t>
            </a:r>
            <a:r>
              <a:rPr sz="2400" spc="-15" dirty="0">
                <a:solidFill>
                  <a:srgbClr val="660066"/>
                </a:solidFill>
                <a:latin typeface="Arial"/>
                <a:cs typeface="Arial"/>
              </a:rPr>
              <a:t>that</a:t>
            </a:r>
            <a:r>
              <a:rPr sz="2400" spc="-25" dirty="0">
                <a:solidFill>
                  <a:srgbClr val="660066"/>
                </a:solidFill>
                <a:latin typeface="Arial"/>
                <a:cs typeface="Arial"/>
              </a:rPr>
              <a:t> </a:t>
            </a:r>
            <a:r>
              <a:rPr sz="2400" spc="-15" dirty="0">
                <a:solidFill>
                  <a:srgbClr val="660066"/>
                </a:solidFill>
                <a:latin typeface="Arial"/>
                <a:cs typeface="Arial"/>
              </a:rPr>
              <a:t>produces</a:t>
            </a:r>
            <a:r>
              <a:rPr sz="2400" spc="-25" dirty="0">
                <a:solidFill>
                  <a:srgbClr val="660066"/>
                </a:solidFill>
                <a:latin typeface="Arial"/>
                <a:cs typeface="Arial"/>
              </a:rPr>
              <a:t> </a:t>
            </a:r>
            <a:r>
              <a:rPr sz="2400" dirty="0">
                <a:solidFill>
                  <a:srgbClr val="660066"/>
                </a:solidFill>
                <a:latin typeface="Arial"/>
                <a:cs typeface="Arial"/>
              </a:rPr>
              <a:t>a</a:t>
            </a:r>
            <a:r>
              <a:rPr sz="2400" spc="-25" dirty="0">
                <a:solidFill>
                  <a:srgbClr val="660066"/>
                </a:solidFill>
                <a:latin typeface="Arial"/>
                <a:cs typeface="Arial"/>
              </a:rPr>
              <a:t> </a:t>
            </a:r>
            <a:r>
              <a:rPr sz="2400" spc="-15" dirty="0">
                <a:solidFill>
                  <a:srgbClr val="660066"/>
                </a:solidFill>
                <a:latin typeface="Arial"/>
                <a:cs typeface="Arial"/>
              </a:rPr>
              <a:t>prediction</a:t>
            </a:r>
            <a:r>
              <a:rPr sz="2400" spc="-25" dirty="0">
                <a:solidFill>
                  <a:srgbClr val="660066"/>
                </a:solidFill>
                <a:latin typeface="Arial"/>
                <a:cs typeface="Arial"/>
              </a:rPr>
              <a:t> </a:t>
            </a:r>
            <a:r>
              <a:rPr sz="2400" spc="-10" dirty="0">
                <a:solidFill>
                  <a:srgbClr val="660066"/>
                </a:solidFill>
                <a:latin typeface="Arial"/>
                <a:cs typeface="Arial"/>
              </a:rPr>
              <a:t>for</a:t>
            </a:r>
            <a:r>
              <a:rPr sz="2400" spc="-20" dirty="0">
                <a:solidFill>
                  <a:srgbClr val="660066"/>
                </a:solidFill>
                <a:latin typeface="Arial"/>
                <a:cs typeface="Arial"/>
              </a:rPr>
              <a:t> </a:t>
            </a:r>
            <a:r>
              <a:rPr sz="2400" spc="-10" dirty="0">
                <a:solidFill>
                  <a:srgbClr val="660066"/>
                </a:solidFill>
                <a:latin typeface="Arial"/>
                <a:cs typeface="Arial"/>
              </a:rPr>
              <a:t>the</a:t>
            </a:r>
            <a:r>
              <a:rPr sz="2400" spc="-25" dirty="0">
                <a:solidFill>
                  <a:srgbClr val="660066"/>
                </a:solidFill>
                <a:latin typeface="Arial"/>
                <a:cs typeface="Arial"/>
              </a:rPr>
              <a:t> </a:t>
            </a:r>
            <a:r>
              <a:rPr sz="2400" spc="-15" dirty="0">
                <a:solidFill>
                  <a:srgbClr val="660066"/>
                </a:solidFill>
                <a:latin typeface="Arial"/>
                <a:cs typeface="Arial"/>
              </a:rPr>
              <a:t>task</a:t>
            </a:r>
            <a:endParaRPr sz="2400" dirty="0">
              <a:latin typeface="Arial"/>
              <a:cs typeface="Arial"/>
            </a:endParaRPr>
          </a:p>
          <a:p>
            <a:pPr marL="351790" indent="-339090">
              <a:lnSpc>
                <a:spcPct val="100000"/>
              </a:lnSpc>
              <a:spcBef>
                <a:spcPts val="715"/>
              </a:spcBef>
              <a:buChar char="•"/>
              <a:tabLst>
                <a:tab pos="351155" algn="l"/>
                <a:tab pos="351790" algn="l"/>
              </a:tabLst>
            </a:pPr>
            <a:r>
              <a:rPr sz="3200" spc="-25" dirty="0">
                <a:solidFill>
                  <a:srgbClr val="3333CC"/>
                </a:solidFill>
                <a:latin typeface="Arial"/>
                <a:cs typeface="Arial"/>
              </a:rPr>
              <a:t>Model</a:t>
            </a:r>
            <a:r>
              <a:rPr sz="3200" spc="-40" dirty="0">
                <a:solidFill>
                  <a:srgbClr val="3333CC"/>
                </a:solidFill>
                <a:latin typeface="Arial"/>
                <a:cs typeface="Arial"/>
              </a:rPr>
              <a:t> </a:t>
            </a:r>
            <a:r>
              <a:rPr sz="3200" spc="-20" dirty="0">
                <a:solidFill>
                  <a:srgbClr val="3333CC"/>
                </a:solidFill>
                <a:latin typeface="Arial"/>
                <a:cs typeface="Arial"/>
              </a:rPr>
              <a:t>has</a:t>
            </a:r>
            <a:r>
              <a:rPr sz="3200" spc="-40" dirty="0">
                <a:solidFill>
                  <a:srgbClr val="3333CC"/>
                </a:solidFill>
                <a:latin typeface="Arial"/>
                <a:cs typeface="Arial"/>
              </a:rPr>
              <a:t> </a:t>
            </a:r>
            <a:r>
              <a:rPr sz="3200" spc="-15" dirty="0">
                <a:solidFill>
                  <a:srgbClr val="3333CC"/>
                </a:solidFill>
                <a:latin typeface="Arial"/>
                <a:cs typeface="Arial"/>
              </a:rPr>
              <a:t>no</a:t>
            </a:r>
            <a:r>
              <a:rPr sz="3200" spc="-50" dirty="0">
                <a:solidFill>
                  <a:srgbClr val="3333CC"/>
                </a:solidFill>
                <a:latin typeface="Arial"/>
                <a:cs typeface="Arial"/>
              </a:rPr>
              <a:t> </a:t>
            </a:r>
            <a:r>
              <a:rPr sz="3200" spc="-20" dirty="0">
                <a:solidFill>
                  <a:srgbClr val="3333CC"/>
                </a:solidFill>
                <a:latin typeface="Arial"/>
                <a:cs typeface="Arial"/>
              </a:rPr>
              <a:t>recurrence</a:t>
            </a:r>
            <a:endParaRPr sz="3200" dirty="0">
              <a:latin typeface="Arial"/>
              <a:cs typeface="Arial"/>
            </a:endParaRPr>
          </a:p>
          <a:p>
            <a:pPr marL="747395" lvl="1" indent="-282575">
              <a:lnSpc>
                <a:spcPct val="100000"/>
              </a:lnSpc>
              <a:spcBef>
                <a:spcPts val="660"/>
              </a:spcBef>
              <a:buChar char="–"/>
              <a:tabLst>
                <a:tab pos="747395" algn="l"/>
              </a:tabLst>
            </a:pPr>
            <a:r>
              <a:rPr sz="2800" spc="-15" dirty="0">
                <a:solidFill>
                  <a:srgbClr val="336600"/>
                </a:solidFill>
                <a:latin typeface="Arial"/>
                <a:cs typeface="Arial"/>
              </a:rPr>
              <a:t>Self-attention</a:t>
            </a:r>
            <a:r>
              <a:rPr sz="2800" spc="-25" dirty="0">
                <a:solidFill>
                  <a:srgbClr val="336600"/>
                </a:solidFill>
                <a:latin typeface="Arial"/>
                <a:cs typeface="Arial"/>
              </a:rPr>
              <a:t> </a:t>
            </a:r>
            <a:r>
              <a:rPr sz="2800" spc="-10" dirty="0">
                <a:solidFill>
                  <a:srgbClr val="336600"/>
                </a:solidFill>
                <a:latin typeface="Arial"/>
                <a:cs typeface="Arial"/>
              </a:rPr>
              <a:t>to</a:t>
            </a:r>
            <a:r>
              <a:rPr sz="2800" spc="-25" dirty="0">
                <a:solidFill>
                  <a:srgbClr val="336600"/>
                </a:solidFill>
                <a:latin typeface="Arial"/>
                <a:cs typeface="Arial"/>
              </a:rPr>
              <a:t> </a:t>
            </a:r>
            <a:r>
              <a:rPr sz="2800" spc="-15" dirty="0">
                <a:solidFill>
                  <a:srgbClr val="336600"/>
                </a:solidFill>
                <a:latin typeface="Arial"/>
                <a:cs typeface="Arial"/>
              </a:rPr>
              <a:t>represent</a:t>
            </a:r>
            <a:r>
              <a:rPr sz="2800" spc="-25" dirty="0">
                <a:solidFill>
                  <a:srgbClr val="336600"/>
                </a:solidFill>
                <a:latin typeface="Arial"/>
                <a:cs typeface="Arial"/>
              </a:rPr>
              <a:t> </a:t>
            </a:r>
            <a:r>
              <a:rPr sz="2800" spc="-15" dirty="0">
                <a:solidFill>
                  <a:srgbClr val="336600"/>
                </a:solidFill>
                <a:latin typeface="Arial"/>
                <a:cs typeface="Arial"/>
              </a:rPr>
              <a:t>input/output</a:t>
            </a:r>
            <a:r>
              <a:rPr sz="2800" spc="-25" dirty="0">
                <a:solidFill>
                  <a:srgbClr val="336600"/>
                </a:solidFill>
                <a:latin typeface="Arial"/>
                <a:cs typeface="Arial"/>
              </a:rPr>
              <a:t> </a:t>
            </a:r>
            <a:r>
              <a:rPr sz="2800" b="1" spc="-15" dirty="0">
                <a:solidFill>
                  <a:srgbClr val="336600"/>
                </a:solidFill>
                <a:latin typeface="Arial"/>
                <a:cs typeface="Arial"/>
              </a:rPr>
              <a:t>without</a:t>
            </a:r>
            <a:r>
              <a:rPr sz="2800" spc="-25" dirty="0">
                <a:solidFill>
                  <a:srgbClr val="336600"/>
                </a:solidFill>
                <a:latin typeface="Arial"/>
                <a:cs typeface="Arial"/>
              </a:rPr>
              <a:t> </a:t>
            </a:r>
            <a:r>
              <a:rPr lang="en-US" sz="2800" spc="-25" dirty="0">
                <a:solidFill>
                  <a:srgbClr val="336600"/>
                </a:solidFill>
                <a:latin typeface="Arial"/>
                <a:cs typeface="Arial"/>
              </a:rPr>
              <a:t>an </a:t>
            </a:r>
            <a:r>
              <a:rPr sz="2800" spc="-20" dirty="0">
                <a:solidFill>
                  <a:srgbClr val="336600"/>
                </a:solidFill>
                <a:latin typeface="Arial"/>
                <a:cs typeface="Arial"/>
              </a:rPr>
              <a:t>RNN</a:t>
            </a:r>
            <a:endParaRPr sz="2800" dirty="0">
              <a:latin typeface="Arial"/>
              <a:cs typeface="Arial"/>
            </a:endParaRPr>
          </a:p>
          <a:p>
            <a:pPr marL="351790" indent="-339090">
              <a:lnSpc>
                <a:spcPct val="100000"/>
              </a:lnSpc>
              <a:spcBef>
                <a:spcPts val="635"/>
              </a:spcBef>
              <a:buChar char="•"/>
              <a:tabLst>
                <a:tab pos="351155" algn="l"/>
                <a:tab pos="351790" algn="l"/>
              </a:tabLst>
            </a:pPr>
            <a:r>
              <a:rPr sz="3200" spc="-15" dirty="0">
                <a:solidFill>
                  <a:srgbClr val="3333CC"/>
                </a:solidFill>
                <a:latin typeface="Arial"/>
                <a:cs typeface="Arial"/>
              </a:rPr>
              <a:t>Allows</a:t>
            </a:r>
            <a:r>
              <a:rPr sz="3200" spc="-40" dirty="0">
                <a:solidFill>
                  <a:srgbClr val="3333CC"/>
                </a:solidFill>
                <a:latin typeface="Arial"/>
                <a:cs typeface="Arial"/>
              </a:rPr>
              <a:t> </a:t>
            </a:r>
            <a:r>
              <a:rPr sz="3200" spc="-20" dirty="0">
                <a:solidFill>
                  <a:srgbClr val="3333CC"/>
                </a:solidFill>
                <a:latin typeface="Arial"/>
                <a:cs typeface="Arial"/>
              </a:rPr>
              <a:t>more</a:t>
            </a:r>
            <a:r>
              <a:rPr sz="3200" spc="-50" dirty="0">
                <a:solidFill>
                  <a:srgbClr val="3333CC"/>
                </a:solidFill>
                <a:latin typeface="Arial"/>
                <a:cs typeface="Arial"/>
              </a:rPr>
              <a:t> </a:t>
            </a:r>
            <a:r>
              <a:rPr sz="3200" spc="-20" dirty="0">
                <a:solidFill>
                  <a:srgbClr val="3333CC"/>
                </a:solidFill>
                <a:latin typeface="Arial"/>
                <a:cs typeface="Arial"/>
              </a:rPr>
              <a:t>parallelism</a:t>
            </a:r>
            <a:endParaRPr sz="3200" dirty="0">
              <a:latin typeface="Arial"/>
              <a:cs typeface="Arial"/>
            </a:endParaRPr>
          </a:p>
          <a:p>
            <a:pPr marL="747395" lvl="1" indent="-282575">
              <a:lnSpc>
                <a:spcPct val="100000"/>
              </a:lnSpc>
              <a:spcBef>
                <a:spcPts val="665"/>
              </a:spcBef>
              <a:buChar char="–"/>
              <a:tabLst>
                <a:tab pos="747395" algn="l"/>
              </a:tabLst>
            </a:pPr>
            <a:r>
              <a:rPr sz="2800" spc="-10" dirty="0">
                <a:solidFill>
                  <a:srgbClr val="336600"/>
                </a:solidFill>
                <a:latin typeface="Arial"/>
                <a:cs typeface="Arial"/>
              </a:rPr>
              <a:t>High</a:t>
            </a:r>
            <a:r>
              <a:rPr sz="2800" spc="-35" dirty="0">
                <a:solidFill>
                  <a:srgbClr val="336600"/>
                </a:solidFill>
                <a:latin typeface="Arial"/>
                <a:cs typeface="Arial"/>
              </a:rPr>
              <a:t> </a:t>
            </a:r>
            <a:r>
              <a:rPr sz="2800" spc="-15" dirty="0">
                <a:solidFill>
                  <a:srgbClr val="336600"/>
                </a:solidFill>
                <a:latin typeface="Arial"/>
                <a:cs typeface="Arial"/>
              </a:rPr>
              <a:t>translation</a:t>
            </a:r>
            <a:r>
              <a:rPr sz="2800" spc="-30" dirty="0">
                <a:solidFill>
                  <a:srgbClr val="336600"/>
                </a:solidFill>
                <a:latin typeface="Arial"/>
                <a:cs typeface="Arial"/>
              </a:rPr>
              <a:t> </a:t>
            </a:r>
            <a:r>
              <a:rPr sz="2800" spc="-15" dirty="0">
                <a:solidFill>
                  <a:srgbClr val="336600"/>
                </a:solidFill>
                <a:latin typeface="Arial"/>
                <a:cs typeface="Arial"/>
              </a:rPr>
              <a:t>quality:</a:t>
            </a:r>
            <a:r>
              <a:rPr sz="2800" spc="-30" dirty="0">
                <a:solidFill>
                  <a:srgbClr val="336600"/>
                </a:solidFill>
                <a:latin typeface="Arial"/>
                <a:cs typeface="Arial"/>
              </a:rPr>
              <a:t> </a:t>
            </a:r>
            <a:r>
              <a:rPr sz="2800" spc="-15" dirty="0">
                <a:solidFill>
                  <a:srgbClr val="336600"/>
                </a:solidFill>
                <a:latin typeface="Arial"/>
                <a:cs typeface="Arial"/>
              </a:rPr>
              <a:t>state-of-the-art</a:t>
            </a:r>
            <a:endParaRPr sz="2800" dirty="0">
              <a:latin typeface="Arial"/>
              <a:cs typeface="Arial"/>
            </a:endParaRPr>
          </a:p>
          <a:p>
            <a:pPr marL="1369060" indent="-509270">
              <a:lnSpc>
                <a:spcPct val="100000"/>
              </a:lnSpc>
              <a:spcBef>
                <a:spcPts val="540"/>
              </a:spcBef>
              <a:buChar char="•"/>
              <a:tabLst>
                <a:tab pos="1368425" algn="l"/>
                <a:tab pos="1369060" algn="l"/>
                <a:tab pos="2626360" algn="l"/>
              </a:tabLst>
            </a:pPr>
            <a:r>
              <a:rPr sz="2400" spc="-15" dirty="0">
                <a:solidFill>
                  <a:srgbClr val="660066"/>
                </a:solidFill>
                <a:latin typeface="Arial"/>
                <a:cs typeface="Arial"/>
              </a:rPr>
              <a:t>Training</a:t>
            </a:r>
            <a:r>
              <a:rPr lang="en-US" sz="2400" spc="-15" dirty="0">
                <a:solidFill>
                  <a:srgbClr val="660066"/>
                </a:solidFill>
                <a:latin typeface="Arial"/>
                <a:cs typeface="Arial"/>
              </a:rPr>
              <a:t> example:</a:t>
            </a:r>
            <a:r>
              <a:rPr sz="2400" spc="-15" dirty="0">
                <a:solidFill>
                  <a:srgbClr val="660066"/>
                </a:solidFill>
                <a:latin typeface="Arial"/>
                <a:cs typeface="Arial"/>
              </a:rPr>
              <a:t>	</a:t>
            </a:r>
            <a:r>
              <a:rPr sz="2400" spc="-10" dirty="0">
                <a:latin typeface="Times New Roman"/>
                <a:cs typeface="Times New Roman"/>
              </a:rPr>
              <a:t>12</a:t>
            </a:r>
            <a:r>
              <a:rPr sz="2400" spc="35" dirty="0">
                <a:latin typeface="Times New Roman"/>
                <a:cs typeface="Times New Roman"/>
              </a:rPr>
              <a:t> </a:t>
            </a:r>
            <a:r>
              <a:rPr sz="2400" spc="-15" dirty="0">
                <a:solidFill>
                  <a:srgbClr val="660066"/>
                </a:solidFill>
                <a:latin typeface="Arial"/>
                <a:cs typeface="Arial"/>
              </a:rPr>
              <a:t>hours</a:t>
            </a:r>
            <a:r>
              <a:rPr sz="2400" spc="-35" dirty="0">
                <a:solidFill>
                  <a:srgbClr val="660066"/>
                </a:solidFill>
                <a:latin typeface="Arial"/>
                <a:cs typeface="Arial"/>
              </a:rPr>
              <a:t> </a:t>
            </a:r>
            <a:r>
              <a:rPr sz="2400" spc="-10" dirty="0">
                <a:solidFill>
                  <a:srgbClr val="660066"/>
                </a:solidFill>
                <a:latin typeface="Arial"/>
                <a:cs typeface="Arial"/>
              </a:rPr>
              <a:t>on</a:t>
            </a:r>
            <a:r>
              <a:rPr sz="2400" spc="-30" dirty="0">
                <a:solidFill>
                  <a:srgbClr val="660066"/>
                </a:solidFill>
                <a:latin typeface="Arial"/>
                <a:cs typeface="Arial"/>
              </a:rPr>
              <a:t> </a:t>
            </a:r>
            <a:r>
              <a:rPr sz="2400" spc="-10" dirty="0">
                <a:solidFill>
                  <a:srgbClr val="660066"/>
                </a:solidFill>
                <a:latin typeface="Arial"/>
                <a:cs typeface="Arial"/>
              </a:rPr>
              <a:t>eight</a:t>
            </a:r>
            <a:r>
              <a:rPr sz="2400" spc="-30" dirty="0">
                <a:solidFill>
                  <a:srgbClr val="660066"/>
                </a:solidFill>
                <a:latin typeface="Arial"/>
                <a:cs typeface="Arial"/>
              </a:rPr>
              <a:t> </a:t>
            </a:r>
            <a:r>
              <a:rPr sz="2400" spc="-15" dirty="0">
                <a:latin typeface="Times New Roman"/>
                <a:cs typeface="Times New Roman"/>
              </a:rPr>
              <a:t>P100</a:t>
            </a:r>
            <a:r>
              <a:rPr sz="2400" spc="-30" dirty="0">
                <a:latin typeface="Times New Roman"/>
                <a:cs typeface="Times New Roman"/>
              </a:rPr>
              <a:t> </a:t>
            </a:r>
            <a:r>
              <a:rPr sz="2400" spc="-15" dirty="0">
                <a:latin typeface="Times New Roman"/>
                <a:cs typeface="Times New Roman"/>
              </a:rPr>
              <a:t>GPUs</a:t>
            </a:r>
            <a:endParaRPr sz="2400" dirty="0">
              <a:latin typeface="Times New Roman"/>
              <a:cs typeface="Times New Roman"/>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00300" y="329416"/>
            <a:ext cx="5257800" cy="689932"/>
          </a:xfrm>
          <a:prstGeom prst="rect">
            <a:avLst/>
          </a:prstGeom>
        </p:spPr>
        <p:txBody>
          <a:bodyPr vert="horz" wrap="square" lIns="0" tIns="12700" rIns="0" bIns="0" rtlCol="0">
            <a:spAutoFit/>
          </a:bodyPr>
          <a:lstStyle/>
          <a:p>
            <a:pPr marL="12700">
              <a:lnSpc>
                <a:spcPct val="100000"/>
              </a:lnSpc>
              <a:spcBef>
                <a:spcPts val="100"/>
              </a:spcBef>
            </a:pPr>
            <a:r>
              <a:rPr lang="en-US" spc="-30" dirty="0"/>
              <a:t>Foundational ML </a:t>
            </a:r>
            <a:endParaRPr spc="-25" dirty="0"/>
          </a:p>
        </p:txBody>
      </p:sp>
      <p:sp>
        <p:nvSpPr>
          <p:cNvPr id="5" name="object 5"/>
          <p:cNvSpPr txBox="1"/>
          <p:nvPr/>
        </p:nvSpPr>
        <p:spPr>
          <a:xfrm>
            <a:off x="451338" y="1295400"/>
            <a:ext cx="8616315" cy="5375831"/>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lang="en-US" sz="3200" spc="-20" dirty="0">
                <a:solidFill>
                  <a:srgbClr val="3333CC"/>
                </a:solidFill>
                <a:latin typeface="Arial"/>
                <a:cs typeface="Arial"/>
              </a:rPr>
              <a:t>Foundation models (BERT, GPT-3, CLIP, Codex) are models trained on broad data at scale such that they can be adapted to a wide range of downstream tasks. </a:t>
            </a:r>
          </a:p>
          <a:p>
            <a:pPr marL="351790" indent="-339090">
              <a:lnSpc>
                <a:spcPct val="100000"/>
              </a:lnSpc>
              <a:spcBef>
                <a:spcPts val="720"/>
              </a:spcBef>
              <a:buChar char="•"/>
              <a:tabLst>
                <a:tab pos="351155" algn="l"/>
                <a:tab pos="351790" algn="l"/>
              </a:tabLst>
            </a:pPr>
            <a:endParaRPr lang="en-US" sz="3200" spc="-20" dirty="0">
              <a:solidFill>
                <a:srgbClr val="3333CC"/>
              </a:solidFill>
              <a:latin typeface="Arial"/>
              <a:cs typeface="Arial"/>
            </a:endParaRPr>
          </a:p>
          <a:p>
            <a:pPr marL="351790" indent="-339090">
              <a:lnSpc>
                <a:spcPct val="100000"/>
              </a:lnSpc>
              <a:spcBef>
                <a:spcPts val="720"/>
              </a:spcBef>
              <a:buChar char="•"/>
              <a:tabLst>
                <a:tab pos="351155" algn="l"/>
                <a:tab pos="351790" algn="l"/>
              </a:tabLst>
            </a:pPr>
            <a:r>
              <a:rPr lang="en-US" sz="3200" spc="-20" dirty="0">
                <a:solidFill>
                  <a:srgbClr val="3333CC"/>
                </a:solidFill>
                <a:latin typeface="Arial"/>
                <a:cs typeface="Arial"/>
              </a:rPr>
              <a:t>These models will not only transform how AI systems are built, but will also lead to significant societal consequences. </a:t>
            </a:r>
          </a:p>
          <a:p>
            <a:pPr marL="351790" indent="-339090">
              <a:lnSpc>
                <a:spcPct val="100000"/>
              </a:lnSpc>
              <a:spcBef>
                <a:spcPts val="720"/>
              </a:spcBef>
              <a:buChar char="•"/>
              <a:tabLst>
                <a:tab pos="351155" algn="l"/>
                <a:tab pos="351790" algn="l"/>
              </a:tabLst>
            </a:pPr>
            <a:endParaRPr lang="en-US" sz="3200" spc="-20" dirty="0">
              <a:solidFill>
                <a:srgbClr val="3333CC"/>
              </a:solidFill>
              <a:latin typeface="Arial"/>
              <a:cs typeface="Arial"/>
            </a:endParaRPr>
          </a:p>
          <a:p>
            <a:pPr marL="351790" indent="-339090">
              <a:lnSpc>
                <a:spcPct val="100000"/>
              </a:lnSpc>
              <a:spcBef>
                <a:spcPts val="720"/>
              </a:spcBef>
              <a:buChar char="•"/>
              <a:tabLst>
                <a:tab pos="351155" algn="l"/>
                <a:tab pos="351790" algn="l"/>
              </a:tabLst>
            </a:pPr>
            <a:r>
              <a:rPr lang="en-US" sz="3200" spc="-20" dirty="0">
                <a:solidFill>
                  <a:srgbClr val="3333CC"/>
                </a:solidFill>
                <a:latin typeface="Arial"/>
                <a:cs typeface="Arial"/>
              </a:rPr>
              <a:t>Applications are built on these.</a:t>
            </a:r>
            <a:endParaRPr sz="2800" dirty="0">
              <a:latin typeface="Arial"/>
              <a:cs typeface="Arial"/>
            </a:endParaRPr>
          </a:p>
        </p:txBody>
      </p:sp>
      <p:sp>
        <p:nvSpPr>
          <p:cNvPr id="2" name="TextBox 1">
            <a:extLst>
              <a:ext uri="{FF2B5EF4-FFF2-40B4-BE49-F238E27FC236}">
                <a16:creationId xmlns:a16="http://schemas.microsoft.com/office/drawing/2014/main" id="{C31CDF49-7127-E047-93D7-9F7A3AC6558F}"/>
              </a:ext>
            </a:extLst>
          </p:cNvPr>
          <p:cNvSpPr txBox="1"/>
          <p:nvPr/>
        </p:nvSpPr>
        <p:spPr>
          <a:xfrm>
            <a:off x="974797" y="7223336"/>
            <a:ext cx="8092856" cy="369332"/>
          </a:xfrm>
          <a:prstGeom prst="rect">
            <a:avLst/>
          </a:prstGeom>
          <a:noFill/>
        </p:spPr>
        <p:txBody>
          <a:bodyPr wrap="none" rtlCol="0">
            <a:spAutoFit/>
          </a:bodyPr>
          <a:lstStyle/>
          <a:p>
            <a:r>
              <a:rPr lang="en-US" dirty="0"/>
              <a:t>https://</a:t>
            </a:r>
            <a:r>
              <a:rPr lang="en-US" dirty="0" err="1"/>
              <a:t>hai.stanford.edu</a:t>
            </a:r>
            <a:r>
              <a:rPr lang="en-US" dirty="0"/>
              <a:t>/news/introducing-center-research-foundation-models-</a:t>
            </a:r>
            <a:r>
              <a:rPr lang="en-US" dirty="0" err="1"/>
              <a:t>crfm</a:t>
            </a:r>
            <a:endParaRPr lang="en-US" dirty="0"/>
          </a:p>
        </p:txBody>
      </p:sp>
    </p:spTree>
    <p:extLst>
      <p:ext uri="{BB962C8B-B14F-4D97-AF65-F5344CB8AC3E}">
        <p14:creationId xmlns:p14="http://schemas.microsoft.com/office/powerpoint/2010/main" val="18865141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9AA5-E66B-0B4B-9A0D-D5B40E4719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F7F19F0-8D14-3246-A6DA-E9435099F7C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D1CAF68-F8FC-A247-B8D2-DF4AC3A8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37" y="0"/>
            <a:ext cx="9395125" cy="7772400"/>
          </a:xfrm>
          <a:prstGeom prst="rect">
            <a:avLst/>
          </a:prstGeom>
        </p:spPr>
      </p:pic>
    </p:spTree>
    <p:extLst>
      <p:ext uri="{BB962C8B-B14F-4D97-AF65-F5344CB8AC3E}">
        <p14:creationId xmlns:p14="http://schemas.microsoft.com/office/powerpoint/2010/main" val="37182885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200D8-8E13-9CE4-41F1-713BF5E31281}"/>
              </a:ext>
            </a:extLst>
          </p:cNvPr>
          <p:cNvSpPr>
            <a:spLocks noGrp="1"/>
          </p:cNvSpPr>
          <p:nvPr>
            <p:ph type="title"/>
          </p:nvPr>
        </p:nvSpPr>
        <p:spPr>
          <a:xfrm>
            <a:off x="1143000" y="457200"/>
            <a:ext cx="7574461" cy="1354217"/>
          </a:xfrm>
        </p:spPr>
        <p:txBody>
          <a:bodyPr/>
          <a:lstStyle/>
          <a:p>
            <a:r>
              <a:rPr lang="en-US" dirty="0" err="1"/>
              <a:t>ChatGPT</a:t>
            </a:r>
            <a:r>
              <a:rPr lang="en-US" dirty="0"/>
              <a:t> 2023 stats (2/8/23)</a:t>
            </a:r>
          </a:p>
        </p:txBody>
      </p:sp>
      <p:sp>
        <p:nvSpPr>
          <p:cNvPr id="3" name="Text Placeholder 2">
            <a:extLst>
              <a:ext uri="{FF2B5EF4-FFF2-40B4-BE49-F238E27FC236}">
                <a16:creationId xmlns:a16="http://schemas.microsoft.com/office/drawing/2014/main" id="{9A682D7A-4863-B9A4-6D53-F21A79D37502}"/>
              </a:ext>
            </a:extLst>
          </p:cNvPr>
          <p:cNvSpPr>
            <a:spLocks noGrp="1"/>
          </p:cNvSpPr>
          <p:nvPr>
            <p:ph type="body" idx="1"/>
          </p:nvPr>
        </p:nvSpPr>
        <p:spPr>
          <a:xfrm>
            <a:off x="585722" y="1447800"/>
            <a:ext cx="8884920" cy="5601533"/>
          </a:xfrm>
        </p:spPr>
        <p:txBody>
          <a:bodyPr/>
          <a:lstStyle/>
          <a:p>
            <a:r>
              <a:rPr lang="en-US" sz="2800" dirty="0" err="1"/>
              <a:t>ChatGPT</a:t>
            </a:r>
            <a:r>
              <a:rPr lang="en-US" sz="2800" dirty="0"/>
              <a:t> has created a blizzard on the internet. </a:t>
            </a:r>
            <a:r>
              <a:rPr lang="en-US" sz="2800" dirty="0" err="1"/>
              <a:t>OpenAI’s</a:t>
            </a:r>
            <a:r>
              <a:rPr lang="en-US" sz="2800" dirty="0"/>
              <a:t> chatbot has broken all the records and has crossed 1 million users within one week of its launch. </a:t>
            </a:r>
          </a:p>
          <a:p>
            <a:endParaRPr lang="en-US" sz="2800" dirty="0"/>
          </a:p>
          <a:p>
            <a:r>
              <a:rPr lang="en-US" sz="2800" dirty="0" err="1"/>
              <a:t>ChatGPT</a:t>
            </a:r>
            <a:r>
              <a:rPr lang="en-US" sz="2800" dirty="0"/>
              <a:t> was made available for public testing on 30th November 2022. It is built by </a:t>
            </a:r>
            <a:r>
              <a:rPr lang="en-US" sz="2800" dirty="0" err="1"/>
              <a:t>OpenAI</a:t>
            </a:r>
            <a:r>
              <a:rPr lang="en-US" sz="2800" dirty="0"/>
              <a:t>, a San Francisco-based company. The company is responsible for creating software like GPT-3 and DALL-E2. </a:t>
            </a:r>
          </a:p>
          <a:p>
            <a:endParaRPr lang="en-US" sz="2800" dirty="0"/>
          </a:p>
          <a:p>
            <a:r>
              <a:rPr lang="en-US" sz="2800" dirty="0"/>
              <a:t>Hundreds of screenshots of the chatbot went viral on the internet, especially on Twitter. The fans of the </a:t>
            </a:r>
            <a:r>
              <a:rPr lang="en-US" sz="2800" dirty="0" err="1"/>
              <a:t>ChatGPT</a:t>
            </a:r>
            <a:r>
              <a:rPr lang="en-US" sz="2800" dirty="0"/>
              <a:t> spoke of the tool to be astonishing and scary at the same time.</a:t>
            </a:r>
          </a:p>
        </p:txBody>
      </p:sp>
      <p:sp>
        <p:nvSpPr>
          <p:cNvPr id="4" name="TextBox 3">
            <a:extLst>
              <a:ext uri="{FF2B5EF4-FFF2-40B4-BE49-F238E27FC236}">
                <a16:creationId xmlns:a16="http://schemas.microsoft.com/office/drawing/2014/main" id="{C8F1DFE8-1E19-ED19-27FB-27375CE09CF5}"/>
              </a:ext>
            </a:extLst>
          </p:cNvPr>
          <p:cNvSpPr txBox="1"/>
          <p:nvPr/>
        </p:nvSpPr>
        <p:spPr>
          <a:xfrm>
            <a:off x="1752600" y="7239000"/>
            <a:ext cx="4860882" cy="369332"/>
          </a:xfrm>
          <a:prstGeom prst="rect">
            <a:avLst/>
          </a:prstGeom>
          <a:noFill/>
        </p:spPr>
        <p:txBody>
          <a:bodyPr wrap="none" rtlCol="0">
            <a:spAutoFit/>
          </a:bodyPr>
          <a:lstStyle/>
          <a:p>
            <a:r>
              <a:rPr lang="en-US" dirty="0"/>
              <a:t>https://</a:t>
            </a:r>
            <a:r>
              <a:rPr lang="en-US" dirty="0" err="1"/>
              <a:t>www.demandsage.com</a:t>
            </a:r>
            <a:r>
              <a:rPr lang="en-US" dirty="0"/>
              <a:t>/</a:t>
            </a:r>
            <a:r>
              <a:rPr lang="en-US" dirty="0" err="1"/>
              <a:t>chatgpt</a:t>
            </a:r>
            <a:r>
              <a:rPr lang="en-US" dirty="0"/>
              <a:t>-statistics/</a:t>
            </a:r>
          </a:p>
        </p:txBody>
      </p:sp>
    </p:spTree>
    <p:extLst>
      <p:ext uri="{BB962C8B-B14F-4D97-AF65-F5344CB8AC3E}">
        <p14:creationId xmlns:p14="http://schemas.microsoft.com/office/powerpoint/2010/main" val="5764872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4A20F-EFE3-77EE-4369-E44475D9C4EE}"/>
              </a:ext>
            </a:extLst>
          </p:cNvPr>
          <p:cNvSpPr>
            <a:spLocks noGrp="1"/>
          </p:cNvSpPr>
          <p:nvPr>
            <p:ph type="title"/>
          </p:nvPr>
        </p:nvSpPr>
        <p:spPr>
          <a:xfrm>
            <a:off x="3276600" y="431419"/>
            <a:ext cx="5715000" cy="695960"/>
          </a:xfrm>
        </p:spPr>
        <p:txBody>
          <a:bodyPr/>
          <a:lstStyle/>
          <a:p>
            <a:r>
              <a:rPr lang="en-US" dirty="0"/>
              <a:t>How it works</a:t>
            </a:r>
          </a:p>
        </p:txBody>
      </p:sp>
      <p:sp>
        <p:nvSpPr>
          <p:cNvPr id="3" name="Text Placeholder 2">
            <a:extLst>
              <a:ext uri="{FF2B5EF4-FFF2-40B4-BE49-F238E27FC236}">
                <a16:creationId xmlns:a16="http://schemas.microsoft.com/office/drawing/2014/main" id="{E5696C6C-A80F-E1B1-AD83-9FE11344E67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2FBC641-F685-2EE3-8FDC-4B415E4D6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343292"/>
            <a:ext cx="9549753" cy="5895708"/>
          </a:xfrm>
          <a:prstGeom prst="rect">
            <a:avLst/>
          </a:prstGeom>
        </p:spPr>
      </p:pic>
    </p:spTree>
    <p:extLst>
      <p:ext uri="{BB962C8B-B14F-4D97-AF65-F5344CB8AC3E}">
        <p14:creationId xmlns:p14="http://schemas.microsoft.com/office/powerpoint/2010/main" val="36173080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82E2-FC3E-4F0B-BDBC-999E26CC37B4}"/>
              </a:ext>
            </a:extLst>
          </p:cNvPr>
          <p:cNvSpPr>
            <a:spLocks noGrp="1"/>
          </p:cNvSpPr>
          <p:nvPr>
            <p:ph type="title"/>
          </p:nvPr>
        </p:nvSpPr>
        <p:spPr>
          <a:xfrm>
            <a:off x="3124200" y="313039"/>
            <a:ext cx="4555087" cy="1354217"/>
          </a:xfrm>
        </p:spPr>
        <p:txBody>
          <a:bodyPr/>
          <a:lstStyle/>
          <a:p>
            <a:r>
              <a:rPr lang="en-US" dirty="0"/>
              <a:t>Business models</a:t>
            </a:r>
          </a:p>
        </p:txBody>
      </p:sp>
      <p:sp>
        <p:nvSpPr>
          <p:cNvPr id="3" name="Text Placeholder 2">
            <a:extLst>
              <a:ext uri="{FF2B5EF4-FFF2-40B4-BE49-F238E27FC236}">
                <a16:creationId xmlns:a16="http://schemas.microsoft.com/office/drawing/2014/main" id="{338BBCC4-C49C-D416-DF60-27BD1367C2A3}"/>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6EC4B82-49D7-4845-A28C-18D7B431B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694688"/>
            <a:ext cx="10907197" cy="5262182"/>
          </a:xfrm>
          <a:prstGeom prst="rect">
            <a:avLst/>
          </a:prstGeom>
        </p:spPr>
      </p:pic>
    </p:spTree>
    <p:extLst>
      <p:ext uri="{BB962C8B-B14F-4D97-AF65-F5344CB8AC3E}">
        <p14:creationId xmlns:p14="http://schemas.microsoft.com/office/powerpoint/2010/main" val="30410324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9625B-9C15-16FA-57C0-44CFDFD470E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04A8C44-1F00-4278-647D-8033092D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892" y="0"/>
            <a:ext cx="5646615" cy="7772400"/>
          </a:xfrm>
          <a:prstGeom prst="rect">
            <a:avLst/>
          </a:prstGeom>
        </p:spPr>
      </p:pic>
    </p:spTree>
    <p:extLst>
      <p:ext uri="{BB962C8B-B14F-4D97-AF65-F5344CB8AC3E}">
        <p14:creationId xmlns:p14="http://schemas.microsoft.com/office/powerpoint/2010/main" val="8316477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4F7C-F195-4AF3-635A-61FC3E15C17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CD916AF-7BD6-6488-3A2D-15428E021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571" y="0"/>
            <a:ext cx="5653258" cy="7772400"/>
          </a:xfrm>
          <a:prstGeom prst="rect">
            <a:avLst/>
          </a:prstGeom>
        </p:spPr>
      </p:pic>
    </p:spTree>
    <p:extLst>
      <p:ext uri="{BB962C8B-B14F-4D97-AF65-F5344CB8AC3E}">
        <p14:creationId xmlns:p14="http://schemas.microsoft.com/office/powerpoint/2010/main" val="17072961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95424-333B-053C-6A30-463192FAD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96101"/>
            <a:ext cx="7772400" cy="4709043"/>
          </a:xfrm>
          <a:prstGeom prst="rect">
            <a:avLst/>
          </a:prstGeom>
        </p:spPr>
      </p:pic>
    </p:spTree>
    <p:extLst>
      <p:ext uri="{BB962C8B-B14F-4D97-AF65-F5344CB8AC3E}">
        <p14:creationId xmlns:p14="http://schemas.microsoft.com/office/powerpoint/2010/main" val="18392282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2596B-070E-2529-2F92-6477B0DAD35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F54AB25-B5EF-095C-FFE2-BF22945F399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A2F077D-79AF-CD76-B00C-31B7F3483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736492"/>
            <a:ext cx="9977599" cy="6299416"/>
          </a:xfrm>
          <a:prstGeom prst="rect">
            <a:avLst/>
          </a:prstGeom>
        </p:spPr>
      </p:pic>
    </p:spTree>
    <p:extLst>
      <p:ext uri="{BB962C8B-B14F-4D97-AF65-F5344CB8AC3E}">
        <p14:creationId xmlns:p14="http://schemas.microsoft.com/office/powerpoint/2010/main" val="8415032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D9ACB-DB5F-AC83-2E0F-72D71007A6D3}"/>
              </a:ext>
            </a:extLst>
          </p:cNvPr>
          <p:cNvSpPr>
            <a:spLocks noGrp="1"/>
          </p:cNvSpPr>
          <p:nvPr>
            <p:ph type="title"/>
          </p:nvPr>
        </p:nvSpPr>
        <p:spPr>
          <a:xfrm>
            <a:off x="3581400" y="389310"/>
            <a:ext cx="3505201" cy="1354217"/>
          </a:xfrm>
        </p:spPr>
        <p:txBody>
          <a:bodyPr/>
          <a:lstStyle/>
          <a:p>
            <a:r>
              <a:rPr lang="en-US" dirty="0"/>
              <a:t>Limitations</a:t>
            </a:r>
          </a:p>
        </p:txBody>
      </p:sp>
      <p:pic>
        <p:nvPicPr>
          <p:cNvPr id="5" name="Picture 4">
            <a:extLst>
              <a:ext uri="{FF2B5EF4-FFF2-40B4-BE49-F238E27FC236}">
                <a16:creationId xmlns:a16="http://schemas.microsoft.com/office/drawing/2014/main" id="{E116CA76-10C2-76F6-3709-BC6FFB725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774"/>
            <a:ext cx="10287000" cy="5478598"/>
          </a:xfrm>
          <a:prstGeom prst="rect">
            <a:avLst/>
          </a:prstGeom>
        </p:spPr>
      </p:pic>
    </p:spTree>
    <p:extLst>
      <p:ext uri="{BB962C8B-B14F-4D97-AF65-F5344CB8AC3E}">
        <p14:creationId xmlns:p14="http://schemas.microsoft.com/office/powerpoint/2010/main" val="2497443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53386" y="502919"/>
            <a:ext cx="5804535" cy="695960"/>
          </a:xfrm>
          <a:prstGeom prst="rect">
            <a:avLst/>
          </a:prstGeom>
        </p:spPr>
        <p:txBody>
          <a:bodyPr vert="horz" wrap="square" lIns="0" tIns="12700" rIns="0" bIns="0" rtlCol="0">
            <a:spAutoFit/>
          </a:bodyPr>
          <a:lstStyle/>
          <a:p>
            <a:pPr marL="12700">
              <a:lnSpc>
                <a:spcPct val="100000"/>
              </a:lnSpc>
              <a:spcBef>
                <a:spcPts val="100"/>
              </a:spcBef>
            </a:pPr>
            <a:r>
              <a:rPr spc="-20" dirty="0"/>
              <a:t>T</a:t>
            </a:r>
            <a:r>
              <a:rPr spc="-25" dirty="0"/>
              <a:t>ransformer</a:t>
            </a:r>
            <a:r>
              <a:rPr spc="-75" dirty="0"/>
              <a:t> </a:t>
            </a:r>
            <a:r>
              <a:rPr lang="en-US" spc="-25" dirty="0"/>
              <a:t>m</a:t>
            </a:r>
            <a:r>
              <a:rPr spc="-25" dirty="0"/>
              <a:t>odel</a:t>
            </a:r>
          </a:p>
        </p:txBody>
      </p:sp>
      <p:sp>
        <p:nvSpPr>
          <p:cNvPr id="5" name="object 5"/>
          <p:cNvSpPr txBox="1"/>
          <p:nvPr/>
        </p:nvSpPr>
        <p:spPr>
          <a:xfrm>
            <a:off x="560323" y="1252727"/>
            <a:ext cx="5655945" cy="1493520"/>
          </a:xfrm>
          <a:prstGeom prst="rect">
            <a:avLst/>
          </a:prstGeom>
        </p:spPr>
        <p:txBody>
          <a:bodyPr vert="horz" wrap="square" lIns="0" tIns="30480" rIns="0" bIns="0" rtlCol="0">
            <a:spAutoFit/>
          </a:bodyPr>
          <a:lstStyle/>
          <a:p>
            <a:pPr marL="376555" marR="857250" indent="-339090">
              <a:lnSpc>
                <a:spcPts val="3820"/>
              </a:lnSpc>
              <a:spcBef>
                <a:spcPts val="240"/>
              </a:spcBef>
              <a:buChar char="•"/>
              <a:tabLst>
                <a:tab pos="376555" algn="l"/>
                <a:tab pos="377190" algn="l"/>
              </a:tabLst>
            </a:pPr>
            <a:r>
              <a:rPr sz="3200" spc="-20" dirty="0">
                <a:solidFill>
                  <a:srgbClr val="3333CC"/>
                </a:solidFill>
                <a:latin typeface="Arial"/>
                <a:cs typeface="Arial"/>
              </a:rPr>
              <a:t>Has</a:t>
            </a:r>
            <a:r>
              <a:rPr sz="3200" spc="-60" dirty="0">
                <a:solidFill>
                  <a:srgbClr val="3333CC"/>
                </a:solidFill>
                <a:latin typeface="Arial"/>
                <a:cs typeface="Arial"/>
              </a:rPr>
              <a:t> </a:t>
            </a:r>
            <a:r>
              <a:rPr sz="3200" spc="-15" dirty="0">
                <a:solidFill>
                  <a:srgbClr val="3333CC"/>
                </a:solidFill>
                <a:latin typeface="Arial"/>
                <a:cs typeface="Arial"/>
              </a:rPr>
              <a:t>an</a:t>
            </a:r>
            <a:r>
              <a:rPr sz="3200" spc="-65" dirty="0">
                <a:solidFill>
                  <a:srgbClr val="3333CC"/>
                </a:solidFill>
                <a:latin typeface="Arial"/>
                <a:cs typeface="Arial"/>
              </a:rPr>
              <a:t> </a:t>
            </a:r>
            <a:r>
              <a:rPr sz="3200" spc="-25" dirty="0">
                <a:solidFill>
                  <a:srgbClr val="3333CC"/>
                </a:solidFill>
                <a:latin typeface="Arial"/>
                <a:cs typeface="Arial"/>
              </a:rPr>
              <a:t>encoder-decoder </a:t>
            </a:r>
            <a:r>
              <a:rPr sz="3200" spc="-875" dirty="0">
                <a:solidFill>
                  <a:srgbClr val="3333CC"/>
                </a:solidFill>
                <a:latin typeface="Arial"/>
                <a:cs typeface="Arial"/>
              </a:rPr>
              <a:t> </a:t>
            </a:r>
            <a:r>
              <a:rPr sz="3200" spc="-20" dirty="0">
                <a:solidFill>
                  <a:srgbClr val="3333CC"/>
                </a:solidFill>
                <a:latin typeface="Arial"/>
                <a:cs typeface="Arial"/>
              </a:rPr>
              <a:t>architecture</a:t>
            </a:r>
            <a:endParaRPr sz="3200">
              <a:latin typeface="Arial"/>
              <a:cs typeface="Arial"/>
            </a:endParaRPr>
          </a:p>
          <a:p>
            <a:pPr marL="490220">
              <a:lnSpc>
                <a:spcPct val="100000"/>
              </a:lnSpc>
              <a:spcBef>
                <a:spcPts val="420"/>
              </a:spcBef>
            </a:pPr>
            <a:r>
              <a:rPr sz="2800" dirty="0">
                <a:solidFill>
                  <a:srgbClr val="336600"/>
                </a:solidFill>
                <a:latin typeface="Arial"/>
                <a:cs typeface="Arial"/>
              </a:rPr>
              <a:t>–</a:t>
            </a:r>
            <a:r>
              <a:rPr sz="2800" spc="-130" dirty="0">
                <a:solidFill>
                  <a:srgbClr val="336600"/>
                </a:solidFill>
                <a:latin typeface="Arial"/>
                <a:cs typeface="Arial"/>
              </a:rPr>
              <a:t> </a:t>
            </a:r>
            <a:r>
              <a:rPr sz="2800" spc="-15" dirty="0">
                <a:solidFill>
                  <a:srgbClr val="336600"/>
                </a:solidFill>
                <a:latin typeface="Arial"/>
                <a:cs typeface="Arial"/>
              </a:rPr>
              <a:t>Encoder</a:t>
            </a:r>
            <a:r>
              <a:rPr sz="2800" spc="-35" dirty="0">
                <a:solidFill>
                  <a:srgbClr val="336600"/>
                </a:solidFill>
                <a:latin typeface="Arial"/>
                <a:cs typeface="Arial"/>
              </a:rPr>
              <a:t> </a:t>
            </a:r>
            <a:r>
              <a:rPr sz="2800" spc="-15" dirty="0">
                <a:solidFill>
                  <a:srgbClr val="336600"/>
                </a:solidFill>
                <a:latin typeface="Arial"/>
                <a:cs typeface="Arial"/>
              </a:rPr>
              <a:t>maps</a:t>
            </a:r>
            <a:r>
              <a:rPr sz="2800" spc="-40" dirty="0">
                <a:solidFill>
                  <a:srgbClr val="336600"/>
                </a:solidFill>
                <a:latin typeface="Arial"/>
                <a:cs typeface="Arial"/>
              </a:rPr>
              <a:t> </a:t>
            </a:r>
            <a:r>
              <a:rPr sz="2800" spc="-10" dirty="0">
                <a:solidFill>
                  <a:srgbClr val="336600"/>
                </a:solidFill>
                <a:latin typeface="Arial"/>
                <a:cs typeface="Arial"/>
              </a:rPr>
              <a:t>input</a:t>
            </a:r>
            <a:r>
              <a:rPr sz="2800" spc="-45" dirty="0">
                <a:solidFill>
                  <a:srgbClr val="336600"/>
                </a:solidFill>
                <a:latin typeface="Arial"/>
                <a:cs typeface="Arial"/>
              </a:rPr>
              <a:t> </a:t>
            </a:r>
            <a:r>
              <a:rPr sz="2800" spc="-5" dirty="0">
                <a:latin typeface="Times New Roman"/>
                <a:cs typeface="Times New Roman"/>
              </a:rPr>
              <a:t>(</a:t>
            </a:r>
            <a:r>
              <a:rPr sz="2800" i="1" spc="-5" dirty="0">
                <a:latin typeface="Times New Roman"/>
                <a:cs typeface="Times New Roman"/>
              </a:rPr>
              <a:t>x</a:t>
            </a:r>
            <a:r>
              <a:rPr sz="2700" spc="-7" baseline="-18518" dirty="0">
                <a:latin typeface="Times New Roman"/>
                <a:cs typeface="Times New Roman"/>
              </a:rPr>
              <a:t>1</a:t>
            </a:r>
            <a:r>
              <a:rPr sz="2800" spc="-5" dirty="0">
                <a:latin typeface="Times New Roman"/>
                <a:cs typeface="Times New Roman"/>
              </a:rPr>
              <a:t>,..,</a:t>
            </a:r>
            <a:r>
              <a:rPr sz="2800" spc="-30" dirty="0">
                <a:latin typeface="Times New Roman"/>
                <a:cs typeface="Times New Roman"/>
              </a:rPr>
              <a:t> </a:t>
            </a:r>
            <a:r>
              <a:rPr sz="2800" i="1" dirty="0">
                <a:latin typeface="Times New Roman"/>
                <a:cs typeface="Times New Roman"/>
              </a:rPr>
              <a:t>x</a:t>
            </a:r>
            <a:r>
              <a:rPr sz="2700" i="1" baseline="-18518" dirty="0">
                <a:latin typeface="Times New Roman"/>
                <a:cs typeface="Times New Roman"/>
              </a:rPr>
              <a:t>n</a:t>
            </a:r>
            <a:r>
              <a:rPr sz="2800" dirty="0">
                <a:solidFill>
                  <a:srgbClr val="336600"/>
                </a:solidFill>
                <a:latin typeface="Arial"/>
                <a:cs typeface="Arial"/>
              </a:rPr>
              <a:t>)</a:t>
            </a:r>
            <a:r>
              <a:rPr sz="2800" spc="-35" dirty="0">
                <a:solidFill>
                  <a:srgbClr val="336600"/>
                </a:solidFill>
                <a:latin typeface="Arial"/>
                <a:cs typeface="Arial"/>
              </a:rPr>
              <a:t> </a:t>
            </a:r>
            <a:r>
              <a:rPr sz="2800" spc="-10" dirty="0">
                <a:solidFill>
                  <a:srgbClr val="336600"/>
                </a:solidFill>
                <a:latin typeface="Arial"/>
                <a:cs typeface="Arial"/>
              </a:rPr>
              <a:t>to</a:t>
            </a:r>
            <a:endParaRPr sz="2800">
              <a:latin typeface="Arial"/>
              <a:cs typeface="Arial"/>
            </a:endParaRPr>
          </a:p>
        </p:txBody>
      </p:sp>
      <p:sp>
        <p:nvSpPr>
          <p:cNvPr id="6" name="object 6"/>
          <p:cNvSpPr txBox="1"/>
          <p:nvPr/>
        </p:nvSpPr>
        <p:spPr>
          <a:xfrm>
            <a:off x="560323" y="2632456"/>
            <a:ext cx="5279390" cy="3025140"/>
          </a:xfrm>
          <a:prstGeom prst="rect">
            <a:avLst/>
          </a:prstGeom>
        </p:spPr>
        <p:txBody>
          <a:bodyPr vert="horz" wrap="square" lIns="0" tIns="94615" rIns="0" bIns="0" rtlCol="0">
            <a:spAutoFit/>
          </a:bodyPr>
          <a:lstStyle/>
          <a:p>
            <a:pPr marR="257175" algn="r">
              <a:lnSpc>
                <a:spcPct val="100000"/>
              </a:lnSpc>
              <a:spcBef>
                <a:spcPts val="745"/>
              </a:spcBef>
            </a:pPr>
            <a:r>
              <a:rPr sz="2800" spc="-15" dirty="0">
                <a:solidFill>
                  <a:srgbClr val="336600"/>
                </a:solidFill>
                <a:latin typeface="Arial"/>
                <a:cs typeface="Arial"/>
              </a:rPr>
              <a:t>representations</a:t>
            </a:r>
            <a:r>
              <a:rPr sz="2800" spc="-55" dirty="0">
                <a:solidFill>
                  <a:srgbClr val="336600"/>
                </a:solidFill>
                <a:latin typeface="Arial"/>
                <a:cs typeface="Arial"/>
              </a:rPr>
              <a:t> </a:t>
            </a:r>
            <a:r>
              <a:rPr sz="2800" b="1" dirty="0">
                <a:latin typeface="Times New Roman"/>
                <a:cs typeface="Times New Roman"/>
              </a:rPr>
              <a:t>z</a:t>
            </a:r>
            <a:r>
              <a:rPr sz="2800" b="1" spc="-45" dirty="0">
                <a:latin typeface="Times New Roman"/>
                <a:cs typeface="Times New Roman"/>
              </a:rPr>
              <a:t> </a:t>
            </a:r>
            <a:r>
              <a:rPr sz="2800" dirty="0">
                <a:latin typeface="Times New Roman"/>
                <a:cs typeface="Times New Roman"/>
              </a:rPr>
              <a:t>=</a:t>
            </a:r>
            <a:r>
              <a:rPr sz="2800" spc="-45" dirty="0">
                <a:latin typeface="Times New Roman"/>
                <a:cs typeface="Times New Roman"/>
              </a:rPr>
              <a:t> </a:t>
            </a:r>
            <a:r>
              <a:rPr sz="2800" spc="-5" dirty="0">
                <a:latin typeface="Times New Roman"/>
                <a:cs typeface="Times New Roman"/>
              </a:rPr>
              <a:t>(</a:t>
            </a:r>
            <a:r>
              <a:rPr sz="2800" i="1" spc="-5" dirty="0">
                <a:latin typeface="Times New Roman"/>
                <a:cs typeface="Times New Roman"/>
              </a:rPr>
              <a:t>z</a:t>
            </a:r>
            <a:r>
              <a:rPr sz="2700" spc="-7" baseline="-18518" dirty="0">
                <a:latin typeface="Times New Roman"/>
                <a:cs typeface="Times New Roman"/>
              </a:rPr>
              <a:t>1</a:t>
            </a:r>
            <a:r>
              <a:rPr sz="2800" spc="-5" dirty="0">
                <a:latin typeface="Times New Roman"/>
                <a:cs typeface="Times New Roman"/>
              </a:rPr>
              <a:t>,..,</a:t>
            </a:r>
            <a:r>
              <a:rPr sz="2800" spc="-30" dirty="0">
                <a:latin typeface="Times New Roman"/>
                <a:cs typeface="Times New Roman"/>
              </a:rPr>
              <a:t> </a:t>
            </a:r>
            <a:r>
              <a:rPr sz="2800" i="1" dirty="0">
                <a:latin typeface="Times New Roman"/>
                <a:cs typeface="Times New Roman"/>
              </a:rPr>
              <a:t>z</a:t>
            </a:r>
            <a:r>
              <a:rPr sz="2700" i="1" baseline="-18518" dirty="0">
                <a:latin typeface="Times New Roman"/>
                <a:cs typeface="Times New Roman"/>
              </a:rPr>
              <a:t>n</a:t>
            </a:r>
            <a:r>
              <a:rPr sz="2800" dirty="0">
                <a:latin typeface="Times New Roman"/>
                <a:cs typeface="Times New Roman"/>
              </a:rPr>
              <a:t>)</a:t>
            </a:r>
            <a:endParaRPr sz="2800">
              <a:latin typeface="Times New Roman"/>
              <a:cs typeface="Times New Roman"/>
            </a:endParaRPr>
          </a:p>
          <a:p>
            <a:pPr marR="191135" algn="r">
              <a:lnSpc>
                <a:spcPts val="3325"/>
              </a:lnSpc>
              <a:spcBef>
                <a:spcPts val="650"/>
              </a:spcBef>
            </a:pPr>
            <a:r>
              <a:rPr sz="2800" dirty="0">
                <a:solidFill>
                  <a:srgbClr val="336600"/>
                </a:solidFill>
                <a:latin typeface="Arial"/>
                <a:cs typeface="Arial"/>
              </a:rPr>
              <a:t>–</a:t>
            </a:r>
            <a:r>
              <a:rPr sz="2800" spc="-135" dirty="0">
                <a:solidFill>
                  <a:srgbClr val="336600"/>
                </a:solidFill>
                <a:latin typeface="Arial"/>
                <a:cs typeface="Arial"/>
              </a:rPr>
              <a:t> </a:t>
            </a:r>
            <a:r>
              <a:rPr sz="2800" spc="-15" dirty="0">
                <a:solidFill>
                  <a:srgbClr val="336600"/>
                </a:solidFill>
                <a:latin typeface="Arial"/>
                <a:cs typeface="Arial"/>
              </a:rPr>
              <a:t>Given</a:t>
            </a:r>
            <a:r>
              <a:rPr sz="2800" spc="-50" dirty="0">
                <a:solidFill>
                  <a:srgbClr val="336600"/>
                </a:solidFill>
                <a:latin typeface="Arial"/>
                <a:cs typeface="Arial"/>
              </a:rPr>
              <a:t> </a:t>
            </a:r>
            <a:r>
              <a:rPr sz="2800" b="1" spc="-10" dirty="0">
                <a:latin typeface="Times New Roman"/>
                <a:cs typeface="Times New Roman"/>
              </a:rPr>
              <a:t>z</a:t>
            </a:r>
            <a:r>
              <a:rPr sz="2800" spc="-10" dirty="0">
                <a:solidFill>
                  <a:srgbClr val="336600"/>
                </a:solidFill>
                <a:latin typeface="Arial"/>
                <a:cs typeface="Arial"/>
              </a:rPr>
              <a:t>,</a:t>
            </a:r>
            <a:r>
              <a:rPr sz="2800" spc="-45" dirty="0">
                <a:solidFill>
                  <a:srgbClr val="336600"/>
                </a:solidFill>
                <a:latin typeface="Arial"/>
                <a:cs typeface="Arial"/>
              </a:rPr>
              <a:t> </a:t>
            </a:r>
            <a:r>
              <a:rPr sz="2800" spc="-15" dirty="0">
                <a:solidFill>
                  <a:srgbClr val="336600"/>
                </a:solidFill>
                <a:latin typeface="Arial"/>
                <a:cs typeface="Arial"/>
              </a:rPr>
              <a:t>decoder</a:t>
            </a:r>
            <a:r>
              <a:rPr sz="2800" spc="-40" dirty="0">
                <a:solidFill>
                  <a:srgbClr val="336600"/>
                </a:solidFill>
                <a:latin typeface="Arial"/>
                <a:cs typeface="Arial"/>
              </a:rPr>
              <a:t> </a:t>
            </a:r>
            <a:r>
              <a:rPr sz="2800" spc="-15" dirty="0">
                <a:solidFill>
                  <a:srgbClr val="336600"/>
                </a:solidFill>
                <a:latin typeface="Arial"/>
                <a:cs typeface="Arial"/>
              </a:rPr>
              <a:t>generates</a:t>
            </a:r>
            <a:endParaRPr sz="2800">
              <a:latin typeface="Arial"/>
              <a:cs typeface="Arial"/>
            </a:endParaRPr>
          </a:p>
          <a:p>
            <a:pPr marL="772795">
              <a:lnSpc>
                <a:spcPts val="3325"/>
              </a:lnSpc>
            </a:pPr>
            <a:r>
              <a:rPr sz="2800" spc="-5" dirty="0">
                <a:latin typeface="Times New Roman"/>
                <a:cs typeface="Times New Roman"/>
              </a:rPr>
              <a:t>(</a:t>
            </a:r>
            <a:r>
              <a:rPr sz="2800" i="1" spc="-5" dirty="0">
                <a:latin typeface="Times New Roman"/>
                <a:cs typeface="Times New Roman"/>
              </a:rPr>
              <a:t>y</a:t>
            </a:r>
            <a:r>
              <a:rPr sz="2700" spc="-7" baseline="-18518" dirty="0">
                <a:latin typeface="Times New Roman"/>
                <a:cs typeface="Times New Roman"/>
              </a:rPr>
              <a:t>1</a:t>
            </a:r>
            <a:r>
              <a:rPr sz="2800" spc="-5" dirty="0">
                <a:latin typeface="Times New Roman"/>
                <a:cs typeface="Times New Roman"/>
              </a:rPr>
              <a:t>,..,</a:t>
            </a:r>
            <a:r>
              <a:rPr sz="2800" spc="-35" dirty="0">
                <a:latin typeface="Times New Roman"/>
                <a:cs typeface="Times New Roman"/>
              </a:rPr>
              <a:t> </a:t>
            </a:r>
            <a:r>
              <a:rPr sz="2800" i="1" spc="5" dirty="0">
                <a:latin typeface="Times New Roman"/>
                <a:cs typeface="Times New Roman"/>
              </a:rPr>
              <a:t>y</a:t>
            </a:r>
            <a:r>
              <a:rPr sz="2700" i="1" spc="7" baseline="-18518" dirty="0">
                <a:latin typeface="Times New Roman"/>
                <a:cs typeface="Times New Roman"/>
              </a:rPr>
              <a:t>m</a:t>
            </a:r>
            <a:r>
              <a:rPr sz="2800" spc="5" dirty="0">
                <a:latin typeface="Times New Roman"/>
                <a:cs typeface="Times New Roman"/>
              </a:rPr>
              <a:t>)</a:t>
            </a:r>
            <a:r>
              <a:rPr sz="2800" spc="45" dirty="0">
                <a:latin typeface="Times New Roman"/>
                <a:cs typeface="Times New Roman"/>
              </a:rPr>
              <a:t> </a:t>
            </a:r>
            <a:r>
              <a:rPr sz="2800" spc="-15" dirty="0">
                <a:solidFill>
                  <a:srgbClr val="336600"/>
                </a:solidFill>
                <a:latin typeface="Arial"/>
                <a:cs typeface="Arial"/>
              </a:rPr>
              <a:t>element-wise</a:t>
            </a:r>
            <a:endParaRPr sz="2800">
              <a:latin typeface="Arial"/>
              <a:cs typeface="Arial"/>
            </a:endParaRPr>
          </a:p>
          <a:p>
            <a:pPr marL="376555" marR="30480" indent="-339090">
              <a:lnSpc>
                <a:spcPts val="3790"/>
              </a:lnSpc>
              <a:spcBef>
                <a:spcPts val="919"/>
              </a:spcBef>
              <a:buChar char="•"/>
              <a:tabLst>
                <a:tab pos="376555" algn="l"/>
                <a:tab pos="377190" algn="l"/>
              </a:tabLst>
            </a:pPr>
            <a:r>
              <a:rPr sz="3200" spc="-15" dirty="0">
                <a:solidFill>
                  <a:srgbClr val="3333CC"/>
                </a:solidFill>
                <a:latin typeface="Arial"/>
                <a:cs typeface="Arial"/>
              </a:rPr>
              <a:t>At</a:t>
            </a:r>
            <a:r>
              <a:rPr sz="3200" spc="-40" dirty="0">
                <a:solidFill>
                  <a:srgbClr val="3333CC"/>
                </a:solidFill>
                <a:latin typeface="Arial"/>
                <a:cs typeface="Arial"/>
              </a:rPr>
              <a:t> </a:t>
            </a:r>
            <a:r>
              <a:rPr sz="3200" spc="-20" dirty="0">
                <a:solidFill>
                  <a:srgbClr val="3333CC"/>
                </a:solidFill>
                <a:latin typeface="Arial"/>
                <a:cs typeface="Arial"/>
              </a:rPr>
              <a:t>each</a:t>
            </a:r>
            <a:r>
              <a:rPr sz="3200" spc="-55" dirty="0">
                <a:solidFill>
                  <a:srgbClr val="3333CC"/>
                </a:solidFill>
                <a:latin typeface="Arial"/>
                <a:cs typeface="Arial"/>
              </a:rPr>
              <a:t> </a:t>
            </a:r>
            <a:r>
              <a:rPr sz="3200" spc="-15" dirty="0">
                <a:solidFill>
                  <a:srgbClr val="3333CC"/>
                </a:solidFill>
                <a:latin typeface="Arial"/>
                <a:cs typeface="Arial"/>
              </a:rPr>
              <a:t>step</a:t>
            </a:r>
            <a:r>
              <a:rPr sz="3200" spc="-55" dirty="0">
                <a:solidFill>
                  <a:srgbClr val="3333CC"/>
                </a:solidFill>
                <a:latin typeface="Arial"/>
                <a:cs typeface="Arial"/>
              </a:rPr>
              <a:t> </a:t>
            </a:r>
            <a:r>
              <a:rPr sz="3200" spc="-25" dirty="0">
                <a:solidFill>
                  <a:srgbClr val="3333CC"/>
                </a:solidFill>
                <a:latin typeface="Arial"/>
                <a:cs typeface="Arial"/>
              </a:rPr>
              <a:t>model</a:t>
            </a:r>
            <a:r>
              <a:rPr sz="3200" spc="-35" dirty="0">
                <a:solidFill>
                  <a:srgbClr val="3333CC"/>
                </a:solidFill>
                <a:latin typeface="Arial"/>
                <a:cs typeface="Arial"/>
              </a:rPr>
              <a:t> </a:t>
            </a:r>
            <a:r>
              <a:rPr sz="3200" spc="-5" dirty="0">
                <a:solidFill>
                  <a:srgbClr val="3333CC"/>
                </a:solidFill>
                <a:latin typeface="Arial"/>
                <a:cs typeface="Arial"/>
              </a:rPr>
              <a:t>is</a:t>
            </a:r>
            <a:r>
              <a:rPr sz="3200" spc="-40" dirty="0">
                <a:solidFill>
                  <a:srgbClr val="3333CC"/>
                </a:solidFill>
                <a:latin typeface="Arial"/>
                <a:cs typeface="Arial"/>
              </a:rPr>
              <a:t> </a:t>
            </a:r>
            <a:r>
              <a:rPr sz="3200" spc="-20" dirty="0">
                <a:solidFill>
                  <a:srgbClr val="3333CC"/>
                </a:solidFill>
                <a:latin typeface="Arial"/>
                <a:cs typeface="Arial"/>
              </a:rPr>
              <a:t>auto- </a:t>
            </a:r>
            <a:r>
              <a:rPr sz="3200" spc="-875" dirty="0">
                <a:solidFill>
                  <a:srgbClr val="3333CC"/>
                </a:solidFill>
                <a:latin typeface="Arial"/>
                <a:cs typeface="Arial"/>
              </a:rPr>
              <a:t> </a:t>
            </a:r>
            <a:r>
              <a:rPr sz="3200" spc="-20" dirty="0">
                <a:solidFill>
                  <a:srgbClr val="3333CC"/>
                </a:solidFill>
                <a:latin typeface="Arial"/>
                <a:cs typeface="Arial"/>
              </a:rPr>
              <a:t>regressive</a:t>
            </a:r>
            <a:endParaRPr sz="3200">
              <a:latin typeface="Arial"/>
              <a:cs typeface="Arial"/>
            </a:endParaRPr>
          </a:p>
          <a:p>
            <a:pPr marL="490220">
              <a:lnSpc>
                <a:spcPct val="100000"/>
              </a:lnSpc>
              <a:spcBef>
                <a:spcPts val="450"/>
              </a:spcBef>
            </a:pPr>
            <a:r>
              <a:rPr sz="2800" dirty="0">
                <a:solidFill>
                  <a:srgbClr val="336600"/>
                </a:solidFill>
                <a:latin typeface="Arial"/>
                <a:cs typeface="Arial"/>
              </a:rPr>
              <a:t>–</a:t>
            </a:r>
            <a:r>
              <a:rPr sz="2800" spc="-125" dirty="0">
                <a:solidFill>
                  <a:srgbClr val="336600"/>
                </a:solidFill>
                <a:latin typeface="Arial"/>
                <a:cs typeface="Arial"/>
              </a:rPr>
              <a:t> </a:t>
            </a:r>
            <a:r>
              <a:rPr sz="2800" spc="-10" dirty="0">
                <a:solidFill>
                  <a:srgbClr val="336600"/>
                </a:solidFill>
                <a:latin typeface="Arial"/>
                <a:cs typeface="Arial"/>
              </a:rPr>
              <a:t>i.e.,</a:t>
            </a:r>
            <a:r>
              <a:rPr sz="2800" spc="-35" dirty="0">
                <a:solidFill>
                  <a:srgbClr val="336600"/>
                </a:solidFill>
                <a:latin typeface="Arial"/>
                <a:cs typeface="Arial"/>
              </a:rPr>
              <a:t> </a:t>
            </a:r>
            <a:r>
              <a:rPr sz="2800" spc="-15" dirty="0">
                <a:solidFill>
                  <a:srgbClr val="336600"/>
                </a:solidFill>
                <a:latin typeface="Arial"/>
                <a:cs typeface="Arial"/>
              </a:rPr>
              <a:t>consumes</a:t>
            </a:r>
            <a:r>
              <a:rPr sz="2800" spc="-40" dirty="0">
                <a:solidFill>
                  <a:srgbClr val="336600"/>
                </a:solidFill>
                <a:latin typeface="Arial"/>
                <a:cs typeface="Arial"/>
              </a:rPr>
              <a:t> </a:t>
            </a:r>
            <a:r>
              <a:rPr sz="2800" spc="-15" dirty="0">
                <a:solidFill>
                  <a:srgbClr val="336600"/>
                </a:solidFill>
                <a:latin typeface="Arial"/>
                <a:cs typeface="Arial"/>
              </a:rPr>
              <a:t>previously</a:t>
            </a:r>
            <a:endParaRPr sz="2800">
              <a:latin typeface="Arial"/>
              <a:cs typeface="Arial"/>
            </a:endParaRPr>
          </a:p>
        </p:txBody>
      </p:sp>
      <p:sp>
        <p:nvSpPr>
          <p:cNvPr id="7" name="object 7"/>
          <p:cNvSpPr txBox="1"/>
          <p:nvPr/>
        </p:nvSpPr>
        <p:spPr>
          <a:xfrm>
            <a:off x="1320419" y="5622544"/>
            <a:ext cx="5080000" cy="885190"/>
          </a:xfrm>
          <a:prstGeom prst="rect">
            <a:avLst/>
          </a:prstGeom>
        </p:spPr>
        <p:txBody>
          <a:bodyPr vert="horz" wrap="square" lIns="0" tIns="6350" rIns="0" bIns="0" rtlCol="0">
            <a:spAutoFit/>
          </a:bodyPr>
          <a:lstStyle/>
          <a:p>
            <a:pPr marL="12700" marR="5080">
              <a:lnSpc>
                <a:spcPct val="101400"/>
              </a:lnSpc>
              <a:spcBef>
                <a:spcPts val="50"/>
              </a:spcBef>
            </a:pPr>
            <a:r>
              <a:rPr sz="2800" spc="-15" dirty="0">
                <a:solidFill>
                  <a:srgbClr val="336600"/>
                </a:solidFill>
                <a:latin typeface="Arial"/>
                <a:cs typeface="Arial"/>
              </a:rPr>
              <a:t>generated</a:t>
            </a:r>
            <a:r>
              <a:rPr sz="2800" spc="-40" dirty="0">
                <a:solidFill>
                  <a:srgbClr val="336600"/>
                </a:solidFill>
                <a:latin typeface="Arial"/>
                <a:cs typeface="Arial"/>
              </a:rPr>
              <a:t> </a:t>
            </a:r>
            <a:r>
              <a:rPr sz="2800" spc="-15" dirty="0">
                <a:solidFill>
                  <a:srgbClr val="336600"/>
                </a:solidFill>
                <a:latin typeface="Arial"/>
                <a:cs typeface="Arial"/>
              </a:rPr>
              <a:t>symbols</a:t>
            </a:r>
            <a:r>
              <a:rPr sz="2800" spc="-45" dirty="0">
                <a:solidFill>
                  <a:srgbClr val="336600"/>
                </a:solidFill>
                <a:latin typeface="Arial"/>
                <a:cs typeface="Arial"/>
              </a:rPr>
              <a:t> </a:t>
            </a:r>
            <a:r>
              <a:rPr sz="2800" spc="-10" dirty="0">
                <a:solidFill>
                  <a:srgbClr val="336600"/>
                </a:solidFill>
                <a:latin typeface="Arial"/>
                <a:cs typeface="Arial"/>
              </a:rPr>
              <a:t>as</a:t>
            </a:r>
            <a:r>
              <a:rPr sz="2800" spc="-40" dirty="0">
                <a:solidFill>
                  <a:srgbClr val="336600"/>
                </a:solidFill>
                <a:latin typeface="Arial"/>
                <a:cs typeface="Arial"/>
              </a:rPr>
              <a:t> </a:t>
            </a:r>
            <a:r>
              <a:rPr sz="2800" spc="-15" dirty="0">
                <a:solidFill>
                  <a:srgbClr val="336600"/>
                </a:solidFill>
                <a:latin typeface="Arial"/>
                <a:cs typeface="Arial"/>
              </a:rPr>
              <a:t>additional </a:t>
            </a:r>
            <a:r>
              <a:rPr sz="2800" spc="-765" dirty="0">
                <a:solidFill>
                  <a:srgbClr val="336600"/>
                </a:solidFill>
                <a:latin typeface="Arial"/>
                <a:cs typeface="Arial"/>
              </a:rPr>
              <a:t> </a:t>
            </a:r>
            <a:r>
              <a:rPr sz="2800" spc="-10" dirty="0">
                <a:solidFill>
                  <a:srgbClr val="336600"/>
                </a:solidFill>
                <a:latin typeface="Arial"/>
                <a:cs typeface="Arial"/>
              </a:rPr>
              <a:t>input</a:t>
            </a:r>
            <a:r>
              <a:rPr sz="2800" spc="-35" dirty="0">
                <a:solidFill>
                  <a:srgbClr val="336600"/>
                </a:solidFill>
                <a:latin typeface="Arial"/>
                <a:cs typeface="Arial"/>
              </a:rPr>
              <a:t> </a:t>
            </a:r>
            <a:r>
              <a:rPr sz="2800" spc="-15" dirty="0">
                <a:solidFill>
                  <a:srgbClr val="336600"/>
                </a:solidFill>
                <a:latin typeface="Arial"/>
                <a:cs typeface="Arial"/>
              </a:rPr>
              <a:t>when</a:t>
            </a:r>
            <a:r>
              <a:rPr sz="2800" spc="-35" dirty="0">
                <a:solidFill>
                  <a:srgbClr val="336600"/>
                </a:solidFill>
                <a:latin typeface="Arial"/>
                <a:cs typeface="Arial"/>
              </a:rPr>
              <a:t> </a:t>
            </a:r>
            <a:r>
              <a:rPr sz="2800" spc="-15" dirty="0">
                <a:solidFill>
                  <a:srgbClr val="336600"/>
                </a:solidFill>
                <a:latin typeface="Arial"/>
                <a:cs typeface="Arial"/>
              </a:rPr>
              <a:t>generating</a:t>
            </a:r>
            <a:r>
              <a:rPr sz="2800" spc="-30" dirty="0">
                <a:solidFill>
                  <a:srgbClr val="336600"/>
                </a:solidFill>
                <a:latin typeface="Arial"/>
                <a:cs typeface="Arial"/>
              </a:rPr>
              <a:t> </a:t>
            </a:r>
            <a:r>
              <a:rPr sz="2800" spc="-10" dirty="0">
                <a:solidFill>
                  <a:srgbClr val="336600"/>
                </a:solidFill>
                <a:latin typeface="Arial"/>
                <a:cs typeface="Arial"/>
              </a:rPr>
              <a:t>the</a:t>
            </a:r>
            <a:r>
              <a:rPr sz="2800" spc="-35" dirty="0">
                <a:solidFill>
                  <a:srgbClr val="336600"/>
                </a:solidFill>
                <a:latin typeface="Arial"/>
                <a:cs typeface="Arial"/>
              </a:rPr>
              <a:t> </a:t>
            </a:r>
            <a:r>
              <a:rPr sz="2800" spc="-15" dirty="0">
                <a:solidFill>
                  <a:srgbClr val="336600"/>
                </a:solidFill>
                <a:latin typeface="Arial"/>
                <a:cs typeface="Arial"/>
              </a:rPr>
              <a:t>next</a:t>
            </a:r>
            <a:endParaRPr sz="2800">
              <a:latin typeface="Arial"/>
              <a:cs typeface="Arial"/>
            </a:endParaRPr>
          </a:p>
        </p:txBody>
      </p:sp>
      <p:grpSp>
        <p:nvGrpSpPr>
          <p:cNvPr id="8" name="object 8"/>
          <p:cNvGrpSpPr/>
          <p:nvPr/>
        </p:nvGrpSpPr>
        <p:grpSpPr>
          <a:xfrm>
            <a:off x="6074728" y="2972540"/>
            <a:ext cx="3359785" cy="2383155"/>
            <a:chOff x="6074728" y="2972540"/>
            <a:chExt cx="3359785" cy="2383155"/>
          </a:xfrm>
        </p:grpSpPr>
        <p:pic>
          <p:nvPicPr>
            <p:cNvPr id="9" name="object 9"/>
            <p:cNvPicPr/>
            <p:nvPr/>
          </p:nvPicPr>
          <p:blipFill>
            <a:blip r:embed="rId2" cstate="print"/>
            <a:stretch>
              <a:fillRect/>
            </a:stretch>
          </p:blipFill>
          <p:spPr>
            <a:xfrm>
              <a:off x="6084147" y="2995637"/>
              <a:ext cx="3340663" cy="2350533"/>
            </a:xfrm>
            <a:prstGeom prst="rect">
              <a:avLst/>
            </a:prstGeom>
          </p:spPr>
        </p:pic>
        <p:sp>
          <p:nvSpPr>
            <p:cNvPr id="10" name="object 10"/>
            <p:cNvSpPr/>
            <p:nvPr/>
          </p:nvSpPr>
          <p:spPr>
            <a:xfrm>
              <a:off x="6079437" y="2977250"/>
              <a:ext cx="3350260" cy="2373630"/>
            </a:xfrm>
            <a:custGeom>
              <a:avLst/>
              <a:gdLst/>
              <a:ahLst/>
              <a:cxnLst/>
              <a:rect l="l" t="t" r="r" b="b"/>
              <a:pathLst>
                <a:path w="3350259" h="2373629">
                  <a:moveTo>
                    <a:pt x="0" y="0"/>
                  </a:moveTo>
                  <a:lnTo>
                    <a:pt x="3350083" y="0"/>
                  </a:lnTo>
                  <a:lnTo>
                    <a:pt x="3350083" y="2373630"/>
                  </a:lnTo>
                  <a:lnTo>
                    <a:pt x="0" y="2373630"/>
                  </a:lnTo>
                  <a:lnTo>
                    <a:pt x="0" y="0"/>
                  </a:lnTo>
                  <a:close/>
                </a:path>
              </a:pathLst>
            </a:custGeom>
            <a:ln w="9419">
              <a:solidFill>
                <a:srgbClr val="000000"/>
              </a:solidFill>
            </a:ln>
          </p:spPr>
          <p:txBody>
            <a:bodyPr wrap="square" lIns="0" tIns="0" rIns="0" bIns="0" rtlCol="0"/>
            <a:lstStyle/>
            <a:p>
              <a:endParaRPr/>
            </a:p>
          </p:txBody>
        </p:sp>
      </p:grpSp>
      <p:sp>
        <p:nvSpPr>
          <p:cNvPr id="11" name="object 11"/>
          <p:cNvSpPr txBox="1"/>
          <p:nvPr/>
        </p:nvSpPr>
        <p:spPr>
          <a:xfrm>
            <a:off x="6795293" y="5468620"/>
            <a:ext cx="2604770" cy="913765"/>
          </a:xfrm>
          <a:prstGeom prst="rect">
            <a:avLst/>
          </a:prstGeom>
          <a:ln w="9419">
            <a:solidFill>
              <a:srgbClr val="000000"/>
            </a:solidFill>
          </a:ln>
        </p:spPr>
        <p:txBody>
          <a:bodyPr vert="horz" wrap="square" lIns="0" tIns="36194" rIns="0" bIns="0" rtlCol="0">
            <a:spAutoFit/>
          </a:bodyPr>
          <a:lstStyle/>
          <a:p>
            <a:pPr marL="90170" marR="106680">
              <a:lnSpc>
                <a:spcPct val="99400"/>
              </a:lnSpc>
              <a:spcBef>
                <a:spcPts val="284"/>
              </a:spcBef>
            </a:pPr>
            <a:r>
              <a:rPr sz="1800" dirty="0">
                <a:solidFill>
                  <a:srgbClr val="7030A0"/>
                </a:solidFill>
                <a:latin typeface="Arial"/>
                <a:cs typeface="Arial"/>
              </a:rPr>
              <a:t>A</a:t>
            </a:r>
            <a:r>
              <a:rPr sz="1800" spc="-120" dirty="0">
                <a:solidFill>
                  <a:srgbClr val="7030A0"/>
                </a:solidFill>
                <a:latin typeface="Arial"/>
                <a:cs typeface="Arial"/>
              </a:rPr>
              <a:t> </a:t>
            </a:r>
            <a:r>
              <a:rPr sz="1800" spc="-10" dirty="0">
                <a:solidFill>
                  <a:srgbClr val="7030A0"/>
                </a:solidFill>
                <a:latin typeface="Arial"/>
                <a:cs typeface="Arial"/>
              </a:rPr>
              <a:t>st</a:t>
            </a:r>
            <a:r>
              <a:rPr sz="1800" spc="-15" dirty="0">
                <a:solidFill>
                  <a:srgbClr val="7030A0"/>
                </a:solidFill>
                <a:latin typeface="Arial"/>
                <a:cs typeface="Arial"/>
              </a:rPr>
              <a:t>a</a:t>
            </a:r>
            <a:r>
              <a:rPr sz="1800" spc="-10" dirty="0">
                <a:solidFill>
                  <a:srgbClr val="7030A0"/>
                </a:solidFill>
                <a:latin typeface="Arial"/>
                <a:cs typeface="Arial"/>
              </a:rPr>
              <a:t>c</a:t>
            </a:r>
            <a:r>
              <a:rPr sz="1800" dirty="0">
                <a:solidFill>
                  <a:srgbClr val="7030A0"/>
                </a:solidFill>
                <a:latin typeface="Arial"/>
                <a:cs typeface="Arial"/>
              </a:rPr>
              <a:t>k</a:t>
            </a:r>
            <a:r>
              <a:rPr sz="1800" spc="-20" dirty="0">
                <a:solidFill>
                  <a:srgbClr val="7030A0"/>
                </a:solidFill>
                <a:latin typeface="Arial"/>
                <a:cs typeface="Arial"/>
              </a:rPr>
              <a:t> </a:t>
            </a:r>
            <a:r>
              <a:rPr sz="1800" spc="-15" dirty="0">
                <a:solidFill>
                  <a:srgbClr val="7030A0"/>
                </a:solidFill>
                <a:latin typeface="Arial"/>
                <a:cs typeface="Arial"/>
              </a:rPr>
              <a:t>o</a:t>
            </a:r>
            <a:r>
              <a:rPr sz="1800" dirty="0">
                <a:solidFill>
                  <a:srgbClr val="7030A0"/>
                </a:solidFill>
                <a:latin typeface="Arial"/>
                <a:cs typeface="Arial"/>
              </a:rPr>
              <a:t>f</a:t>
            </a:r>
            <a:r>
              <a:rPr sz="1800" spc="-15" dirty="0">
                <a:solidFill>
                  <a:srgbClr val="7030A0"/>
                </a:solidFill>
                <a:latin typeface="Arial"/>
                <a:cs typeface="Arial"/>
              </a:rPr>
              <a:t> en</a:t>
            </a:r>
            <a:r>
              <a:rPr sz="1800" spc="-10" dirty="0">
                <a:solidFill>
                  <a:srgbClr val="7030A0"/>
                </a:solidFill>
                <a:latin typeface="Arial"/>
                <a:cs typeface="Arial"/>
              </a:rPr>
              <a:t>c</a:t>
            </a:r>
            <a:r>
              <a:rPr sz="1800" spc="-15" dirty="0">
                <a:solidFill>
                  <a:srgbClr val="7030A0"/>
                </a:solidFill>
                <a:latin typeface="Arial"/>
                <a:cs typeface="Arial"/>
              </a:rPr>
              <a:t>ode</a:t>
            </a:r>
            <a:r>
              <a:rPr sz="1800" spc="-10" dirty="0">
                <a:solidFill>
                  <a:srgbClr val="7030A0"/>
                </a:solidFill>
                <a:latin typeface="Arial"/>
                <a:cs typeface="Arial"/>
              </a:rPr>
              <a:t>r</a:t>
            </a:r>
            <a:r>
              <a:rPr sz="1800" dirty="0">
                <a:solidFill>
                  <a:srgbClr val="7030A0"/>
                </a:solidFill>
                <a:latin typeface="Arial"/>
                <a:cs typeface="Arial"/>
              </a:rPr>
              <a:t>s  </a:t>
            </a:r>
            <a:r>
              <a:rPr sz="1800" spc="-10" dirty="0">
                <a:solidFill>
                  <a:srgbClr val="7030A0"/>
                </a:solidFill>
                <a:latin typeface="Arial"/>
                <a:cs typeface="Arial"/>
              </a:rPr>
              <a:t>and</a:t>
            </a:r>
            <a:r>
              <a:rPr sz="1800" spc="-35" dirty="0">
                <a:solidFill>
                  <a:srgbClr val="7030A0"/>
                </a:solidFill>
                <a:latin typeface="Arial"/>
                <a:cs typeface="Arial"/>
              </a:rPr>
              <a:t> </a:t>
            </a:r>
            <a:r>
              <a:rPr sz="1800" dirty="0">
                <a:solidFill>
                  <a:srgbClr val="7030A0"/>
                </a:solidFill>
                <a:latin typeface="Arial"/>
                <a:cs typeface="Arial"/>
              </a:rPr>
              <a:t>a</a:t>
            </a:r>
            <a:r>
              <a:rPr sz="1800" spc="-35" dirty="0">
                <a:solidFill>
                  <a:srgbClr val="7030A0"/>
                </a:solidFill>
                <a:latin typeface="Arial"/>
                <a:cs typeface="Arial"/>
              </a:rPr>
              <a:t> </a:t>
            </a:r>
            <a:r>
              <a:rPr sz="1800" spc="-15" dirty="0">
                <a:solidFill>
                  <a:srgbClr val="7030A0"/>
                </a:solidFill>
                <a:latin typeface="Arial"/>
                <a:cs typeface="Arial"/>
              </a:rPr>
              <a:t>stack</a:t>
            </a:r>
            <a:r>
              <a:rPr sz="1800" spc="-30" dirty="0">
                <a:solidFill>
                  <a:srgbClr val="7030A0"/>
                </a:solidFill>
                <a:latin typeface="Arial"/>
                <a:cs typeface="Arial"/>
              </a:rPr>
              <a:t> </a:t>
            </a:r>
            <a:r>
              <a:rPr sz="1800" spc="-10" dirty="0">
                <a:solidFill>
                  <a:srgbClr val="7030A0"/>
                </a:solidFill>
                <a:latin typeface="Arial"/>
                <a:cs typeface="Arial"/>
              </a:rPr>
              <a:t>of</a:t>
            </a:r>
            <a:r>
              <a:rPr sz="1800" spc="-30" dirty="0">
                <a:solidFill>
                  <a:srgbClr val="7030A0"/>
                </a:solidFill>
                <a:latin typeface="Arial"/>
                <a:cs typeface="Arial"/>
              </a:rPr>
              <a:t> </a:t>
            </a:r>
            <a:r>
              <a:rPr sz="1800" spc="-15" dirty="0">
                <a:solidFill>
                  <a:srgbClr val="7030A0"/>
                </a:solidFill>
                <a:latin typeface="Arial"/>
                <a:cs typeface="Arial"/>
              </a:rPr>
              <a:t>decoders </a:t>
            </a:r>
            <a:r>
              <a:rPr sz="1800" spc="-484" dirty="0">
                <a:solidFill>
                  <a:srgbClr val="7030A0"/>
                </a:solidFill>
                <a:latin typeface="Arial"/>
                <a:cs typeface="Arial"/>
              </a:rPr>
              <a:t> </a:t>
            </a:r>
            <a:r>
              <a:rPr sz="1800" spc="-10" dirty="0">
                <a:solidFill>
                  <a:srgbClr val="7030A0"/>
                </a:solidFill>
                <a:latin typeface="Arial"/>
                <a:cs typeface="Arial"/>
              </a:rPr>
              <a:t>are</a:t>
            </a:r>
            <a:r>
              <a:rPr sz="1800" spc="-25" dirty="0">
                <a:solidFill>
                  <a:srgbClr val="7030A0"/>
                </a:solidFill>
                <a:latin typeface="Arial"/>
                <a:cs typeface="Arial"/>
              </a:rPr>
              <a:t> </a:t>
            </a:r>
            <a:r>
              <a:rPr sz="1800" spc="-15" dirty="0">
                <a:solidFill>
                  <a:srgbClr val="7030A0"/>
                </a:solidFill>
                <a:latin typeface="Arial"/>
                <a:cs typeface="Arial"/>
              </a:rPr>
              <a:t>used</a:t>
            </a:r>
            <a:endParaRPr sz="1800">
              <a:latin typeface="Arial"/>
              <a:cs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15875">
              <a:lnSpc>
                <a:spcPct val="100000"/>
              </a:lnSpc>
              <a:spcBef>
                <a:spcPts val="100"/>
              </a:spcBef>
            </a:pPr>
            <a:r>
              <a:rPr spc="-25" dirty="0"/>
              <a:t>References</a:t>
            </a:r>
          </a:p>
        </p:txBody>
      </p:sp>
      <p:sp>
        <p:nvSpPr>
          <p:cNvPr id="5" name="object 5"/>
          <p:cNvSpPr txBox="1"/>
          <p:nvPr/>
        </p:nvSpPr>
        <p:spPr>
          <a:xfrm>
            <a:off x="585723" y="2033523"/>
            <a:ext cx="8662035" cy="4292600"/>
          </a:xfrm>
          <a:prstGeom prst="rect">
            <a:avLst/>
          </a:prstGeom>
        </p:spPr>
        <p:txBody>
          <a:bodyPr vert="horz" wrap="square" lIns="0" tIns="76200" rIns="0" bIns="0" rtlCol="0">
            <a:spAutoFit/>
          </a:bodyPr>
          <a:lstStyle/>
          <a:p>
            <a:pPr marL="351790" indent="-339090">
              <a:lnSpc>
                <a:spcPct val="100000"/>
              </a:lnSpc>
              <a:spcBef>
                <a:spcPts val="600"/>
              </a:spcBef>
              <a:buAutoNum type="arabicPeriod"/>
              <a:tabLst>
                <a:tab pos="351155" algn="l"/>
                <a:tab pos="351790" algn="l"/>
              </a:tabLst>
            </a:pPr>
            <a:r>
              <a:rPr sz="2000" spc="-15" dirty="0">
                <a:solidFill>
                  <a:srgbClr val="1716A8"/>
                </a:solidFill>
                <a:latin typeface="Arial"/>
                <a:cs typeface="Arial"/>
              </a:rPr>
              <a:t>Encoder-decoder</a:t>
            </a:r>
            <a:r>
              <a:rPr sz="2000" spc="-45" dirty="0">
                <a:solidFill>
                  <a:srgbClr val="1716A8"/>
                </a:solidFill>
                <a:latin typeface="Arial"/>
                <a:cs typeface="Arial"/>
              </a:rPr>
              <a:t> </a:t>
            </a:r>
            <a:r>
              <a:rPr sz="2000" spc="-10" dirty="0">
                <a:solidFill>
                  <a:srgbClr val="1716A8"/>
                </a:solidFill>
                <a:latin typeface="Arial"/>
                <a:cs typeface="Arial"/>
              </a:rPr>
              <a:t>RNN</a:t>
            </a:r>
            <a:endParaRPr sz="2000">
              <a:latin typeface="Arial"/>
              <a:cs typeface="Arial"/>
            </a:endParaRPr>
          </a:p>
          <a:p>
            <a:pPr marL="747395" lvl="1" indent="-282575">
              <a:lnSpc>
                <a:spcPct val="100000"/>
              </a:lnSpc>
              <a:spcBef>
                <a:spcPts val="400"/>
              </a:spcBef>
              <a:buChar char="–"/>
              <a:tabLst>
                <a:tab pos="746760" algn="l"/>
                <a:tab pos="747395" algn="l"/>
              </a:tabLst>
            </a:pPr>
            <a:r>
              <a:rPr sz="1600" spc="-10" dirty="0">
                <a:solidFill>
                  <a:srgbClr val="006B21"/>
                </a:solidFill>
                <a:latin typeface="Arial"/>
                <a:cs typeface="Arial"/>
              </a:rPr>
              <a:t>Jurafsky and</a:t>
            </a:r>
            <a:r>
              <a:rPr sz="1600" spc="-15" dirty="0">
                <a:solidFill>
                  <a:srgbClr val="006B21"/>
                </a:solidFill>
                <a:latin typeface="Arial"/>
                <a:cs typeface="Arial"/>
              </a:rPr>
              <a:t> </a:t>
            </a:r>
            <a:r>
              <a:rPr sz="1600" spc="-10" dirty="0">
                <a:solidFill>
                  <a:srgbClr val="006B21"/>
                </a:solidFill>
                <a:latin typeface="Arial"/>
                <a:cs typeface="Arial"/>
              </a:rPr>
              <a:t>Martin,</a:t>
            </a:r>
            <a:r>
              <a:rPr sz="1600" dirty="0">
                <a:solidFill>
                  <a:srgbClr val="006B21"/>
                </a:solidFill>
                <a:latin typeface="Arial"/>
                <a:cs typeface="Arial"/>
              </a:rPr>
              <a:t> </a:t>
            </a:r>
            <a:r>
              <a:rPr sz="1600" i="1" spc="-15" dirty="0">
                <a:solidFill>
                  <a:srgbClr val="006B21"/>
                </a:solidFill>
                <a:latin typeface="Arial"/>
                <a:cs typeface="Arial"/>
              </a:rPr>
              <a:t>Speech </a:t>
            </a:r>
            <a:r>
              <a:rPr sz="1600" i="1" spc="-10" dirty="0">
                <a:solidFill>
                  <a:srgbClr val="006B21"/>
                </a:solidFill>
                <a:latin typeface="Arial"/>
                <a:cs typeface="Arial"/>
              </a:rPr>
              <a:t>and</a:t>
            </a:r>
            <a:r>
              <a:rPr sz="1600" i="1" spc="-15" dirty="0">
                <a:solidFill>
                  <a:srgbClr val="006B21"/>
                </a:solidFill>
                <a:latin typeface="Arial"/>
                <a:cs typeface="Arial"/>
              </a:rPr>
              <a:t> Language Processing</a:t>
            </a:r>
            <a:r>
              <a:rPr sz="1600" spc="-15" dirty="0">
                <a:solidFill>
                  <a:srgbClr val="006B21"/>
                </a:solidFill>
                <a:latin typeface="Arial"/>
                <a:cs typeface="Arial"/>
              </a:rPr>
              <a:t>,</a:t>
            </a:r>
            <a:r>
              <a:rPr sz="1600" dirty="0">
                <a:solidFill>
                  <a:srgbClr val="006B21"/>
                </a:solidFill>
                <a:latin typeface="Arial"/>
                <a:cs typeface="Arial"/>
              </a:rPr>
              <a:t> </a:t>
            </a:r>
            <a:r>
              <a:rPr sz="1600" spc="-15" dirty="0">
                <a:solidFill>
                  <a:srgbClr val="006B21"/>
                </a:solidFill>
                <a:latin typeface="Arial"/>
                <a:cs typeface="Arial"/>
              </a:rPr>
              <a:t>2020</a:t>
            </a:r>
            <a:endParaRPr sz="1600">
              <a:latin typeface="Arial"/>
              <a:cs typeface="Arial"/>
            </a:endParaRPr>
          </a:p>
          <a:p>
            <a:pPr marL="351790" indent="-339090">
              <a:lnSpc>
                <a:spcPct val="100000"/>
              </a:lnSpc>
              <a:spcBef>
                <a:spcPts val="390"/>
              </a:spcBef>
              <a:buAutoNum type="arabicPeriod"/>
              <a:tabLst>
                <a:tab pos="351155" algn="l"/>
                <a:tab pos="351790" algn="l"/>
              </a:tabLst>
            </a:pPr>
            <a:r>
              <a:rPr sz="2000" spc="-15" dirty="0">
                <a:solidFill>
                  <a:srgbClr val="3333CC"/>
                </a:solidFill>
                <a:latin typeface="Arial"/>
                <a:cs typeface="Arial"/>
              </a:rPr>
              <a:t>Transformer</a:t>
            </a:r>
            <a:r>
              <a:rPr sz="2000" spc="-35" dirty="0">
                <a:solidFill>
                  <a:srgbClr val="3333CC"/>
                </a:solidFill>
                <a:latin typeface="Arial"/>
                <a:cs typeface="Arial"/>
              </a:rPr>
              <a:t> </a:t>
            </a:r>
            <a:r>
              <a:rPr sz="2000" spc="-15" dirty="0">
                <a:solidFill>
                  <a:srgbClr val="3333CC"/>
                </a:solidFill>
                <a:latin typeface="Arial"/>
                <a:cs typeface="Arial"/>
              </a:rPr>
              <a:t>Attention</a:t>
            </a:r>
            <a:r>
              <a:rPr sz="2000" spc="-40" dirty="0">
                <a:solidFill>
                  <a:srgbClr val="3333CC"/>
                </a:solidFill>
                <a:latin typeface="Arial"/>
                <a:cs typeface="Arial"/>
              </a:rPr>
              <a:t> </a:t>
            </a:r>
            <a:r>
              <a:rPr sz="2000" spc="-15" dirty="0">
                <a:solidFill>
                  <a:srgbClr val="3333CC"/>
                </a:solidFill>
                <a:latin typeface="Arial"/>
                <a:cs typeface="Arial"/>
              </a:rPr>
              <a:t>Models</a:t>
            </a:r>
            <a:endParaRPr sz="2000">
              <a:latin typeface="Arial"/>
              <a:cs typeface="Arial"/>
            </a:endParaRPr>
          </a:p>
          <a:p>
            <a:pPr marL="747395" lvl="1" indent="-282575">
              <a:lnSpc>
                <a:spcPct val="100000"/>
              </a:lnSpc>
              <a:spcBef>
                <a:spcPts val="395"/>
              </a:spcBef>
              <a:buChar char="–"/>
              <a:tabLst>
                <a:tab pos="746760" algn="l"/>
                <a:tab pos="747395" algn="l"/>
              </a:tabLst>
            </a:pPr>
            <a:r>
              <a:rPr sz="1600" spc="-10" dirty="0">
                <a:solidFill>
                  <a:srgbClr val="336600"/>
                </a:solidFill>
                <a:latin typeface="Arial"/>
                <a:cs typeface="Arial"/>
              </a:rPr>
              <a:t>A.</a:t>
            </a:r>
            <a:r>
              <a:rPr sz="1600" spc="-5" dirty="0">
                <a:solidFill>
                  <a:srgbClr val="336600"/>
                </a:solidFill>
                <a:latin typeface="Arial"/>
                <a:cs typeface="Arial"/>
              </a:rPr>
              <a:t> </a:t>
            </a:r>
            <a:r>
              <a:rPr sz="1600" spc="-15" dirty="0">
                <a:solidFill>
                  <a:srgbClr val="336600"/>
                </a:solidFill>
                <a:latin typeface="Arial"/>
                <a:cs typeface="Arial"/>
              </a:rPr>
              <a:t>Vaswani,</a:t>
            </a:r>
            <a:r>
              <a:rPr sz="1600" spc="5" dirty="0">
                <a:solidFill>
                  <a:srgbClr val="336600"/>
                </a:solidFill>
                <a:latin typeface="Arial"/>
                <a:cs typeface="Arial"/>
              </a:rPr>
              <a:t> </a:t>
            </a:r>
            <a:r>
              <a:rPr sz="1600" spc="-10" dirty="0">
                <a:solidFill>
                  <a:srgbClr val="336600"/>
                </a:solidFill>
                <a:latin typeface="Arial"/>
                <a:cs typeface="Arial"/>
              </a:rPr>
              <a:t>et.al.,</a:t>
            </a:r>
            <a:r>
              <a:rPr sz="1600" spc="5" dirty="0">
                <a:solidFill>
                  <a:srgbClr val="336600"/>
                </a:solidFill>
                <a:latin typeface="Arial"/>
                <a:cs typeface="Arial"/>
              </a:rPr>
              <a:t> </a:t>
            </a:r>
            <a:r>
              <a:rPr sz="1600" i="1" spc="-10" dirty="0">
                <a:solidFill>
                  <a:srgbClr val="336600"/>
                </a:solidFill>
                <a:latin typeface="Arial"/>
                <a:cs typeface="Arial"/>
              </a:rPr>
              <a:t>All</a:t>
            </a:r>
            <a:r>
              <a:rPr sz="1600" i="1" spc="-5" dirty="0">
                <a:solidFill>
                  <a:srgbClr val="336600"/>
                </a:solidFill>
                <a:latin typeface="Arial"/>
                <a:cs typeface="Arial"/>
              </a:rPr>
              <a:t> </a:t>
            </a:r>
            <a:r>
              <a:rPr sz="1600" i="1" spc="-10" dirty="0">
                <a:solidFill>
                  <a:srgbClr val="336600"/>
                </a:solidFill>
                <a:latin typeface="Arial"/>
                <a:cs typeface="Arial"/>
              </a:rPr>
              <a:t>you </a:t>
            </a:r>
            <a:r>
              <a:rPr sz="1600" i="1" spc="-15" dirty="0">
                <a:solidFill>
                  <a:srgbClr val="336600"/>
                </a:solidFill>
                <a:latin typeface="Arial"/>
                <a:cs typeface="Arial"/>
              </a:rPr>
              <a:t>need</a:t>
            </a:r>
            <a:r>
              <a:rPr sz="1600" i="1" spc="-10" dirty="0">
                <a:solidFill>
                  <a:srgbClr val="336600"/>
                </a:solidFill>
                <a:latin typeface="Arial"/>
                <a:cs typeface="Arial"/>
              </a:rPr>
              <a:t> </a:t>
            </a:r>
            <a:r>
              <a:rPr sz="1600" i="1" spc="-5" dirty="0">
                <a:solidFill>
                  <a:srgbClr val="336600"/>
                </a:solidFill>
                <a:latin typeface="Arial"/>
                <a:cs typeface="Arial"/>
              </a:rPr>
              <a:t>is</a:t>
            </a:r>
            <a:r>
              <a:rPr sz="1600" i="1" spc="-10" dirty="0">
                <a:solidFill>
                  <a:srgbClr val="336600"/>
                </a:solidFill>
                <a:latin typeface="Arial"/>
                <a:cs typeface="Arial"/>
              </a:rPr>
              <a:t> </a:t>
            </a:r>
            <a:r>
              <a:rPr sz="1600" i="1" spc="-15" dirty="0">
                <a:solidFill>
                  <a:srgbClr val="336600"/>
                </a:solidFill>
                <a:latin typeface="Arial"/>
                <a:cs typeface="Arial"/>
              </a:rPr>
              <a:t>Attention</a:t>
            </a:r>
            <a:r>
              <a:rPr sz="1600" spc="-15" dirty="0">
                <a:solidFill>
                  <a:srgbClr val="336600"/>
                </a:solidFill>
                <a:latin typeface="Arial"/>
                <a:cs typeface="Arial"/>
              </a:rPr>
              <a:t>,</a:t>
            </a:r>
            <a:r>
              <a:rPr sz="1600" spc="5" dirty="0">
                <a:solidFill>
                  <a:srgbClr val="336600"/>
                </a:solidFill>
                <a:latin typeface="Arial"/>
                <a:cs typeface="Arial"/>
              </a:rPr>
              <a:t> </a:t>
            </a:r>
            <a:r>
              <a:rPr sz="1600" spc="-10" dirty="0">
                <a:solidFill>
                  <a:srgbClr val="336600"/>
                </a:solidFill>
                <a:latin typeface="Arial"/>
                <a:cs typeface="Arial"/>
              </a:rPr>
              <a:t>NIPS</a:t>
            </a:r>
            <a:r>
              <a:rPr sz="1600" spc="-15" dirty="0">
                <a:solidFill>
                  <a:srgbClr val="336600"/>
                </a:solidFill>
                <a:latin typeface="Arial"/>
                <a:cs typeface="Arial"/>
              </a:rPr>
              <a:t> 2017</a:t>
            </a:r>
            <a:r>
              <a:rPr sz="1800" spc="-15" dirty="0">
                <a:solidFill>
                  <a:srgbClr val="336600"/>
                </a:solidFill>
                <a:latin typeface="Arial"/>
                <a:cs typeface="Arial"/>
              </a:rPr>
              <a:t>,</a:t>
            </a:r>
            <a:r>
              <a:rPr sz="1800" spc="-10" dirty="0">
                <a:solidFill>
                  <a:srgbClr val="009999"/>
                </a:solidFill>
                <a:latin typeface="Arial"/>
                <a:cs typeface="Arial"/>
              </a:rPr>
              <a:t> </a:t>
            </a:r>
            <a:r>
              <a:rPr sz="1600" u="sng" spc="-10" dirty="0">
                <a:solidFill>
                  <a:srgbClr val="009999"/>
                </a:solidFill>
                <a:uFill>
                  <a:solidFill>
                    <a:srgbClr val="009999"/>
                  </a:solidFill>
                </a:uFill>
                <a:latin typeface="Arial"/>
                <a:cs typeface="Arial"/>
              </a:rPr>
              <a:t>https://arxiv.org/abs/1706.03762</a:t>
            </a:r>
            <a:endParaRPr sz="1600">
              <a:latin typeface="Arial"/>
              <a:cs typeface="Arial"/>
            </a:endParaRPr>
          </a:p>
          <a:p>
            <a:pPr marL="351790" indent="-339090">
              <a:lnSpc>
                <a:spcPct val="100000"/>
              </a:lnSpc>
              <a:spcBef>
                <a:spcPts val="445"/>
              </a:spcBef>
              <a:buAutoNum type="arabicPeriod"/>
              <a:tabLst>
                <a:tab pos="351155" algn="l"/>
                <a:tab pos="351790" algn="l"/>
              </a:tabLst>
            </a:pPr>
            <a:r>
              <a:rPr sz="2000" spc="-15" dirty="0">
                <a:solidFill>
                  <a:srgbClr val="3333CC"/>
                </a:solidFill>
                <a:latin typeface="Arial"/>
                <a:cs typeface="Arial"/>
              </a:rPr>
              <a:t>Generative</a:t>
            </a:r>
            <a:r>
              <a:rPr sz="2000" spc="-40" dirty="0">
                <a:solidFill>
                  <a:srgbClr val="3333CC"/>
                </a:solidFill>
                <a:latin typeface="Arial"/>
                <a:cs typeface="Arial"/>
              </a:rPr>
              <a:t> </a:t>
            </a:r>
            <a:r>
              <a:rPr sz="2000" spc="-15" dirty="0">
                <a:solidFill>
                  <a:srgbClr val="3333CC"/>
                </a:solidFill>
                <a:latin typeface="Arial"/>
                <a:cs typeface="Arial"/>
              </a:rPr>
              <a:t>Pre-training</a:t>
            </a:r>
            <a:endParaRPr sz="2000">
              <a:latin typeface="Arial"/>
              <a:cs typeface="Arial"/>
            </a:endParaRPr>
          </a:p>
          <a:p>
            <a:pPr marL="747395" lvl="1" indent="-282575">
              <a:lnSpc>
                <a:spcPts val="1910"/>
              </a:lnSpc>
              <a:spcBef>
                <a:spcPts val="400"/>
              </a:spcBef>
              <a:buChar char="–"/>
              <a:tabLst>
                <a:tab pos="746760" algn="l"/>
                <a:tab pos="747395" algn="l"/>
              </a:tabLst>
            </a:pPr>
            <a:r>
              <a:rPr sz="1600" spc="-5" dirty="0">
                <a:solidFill>
                  <a:srgbClr val="336600"/>
                </a:solidFill>
                <a:latin typeface="Arial"/>
                <a:cs typeface="Arial"/>
              </a:rPr>
              <a:t>G. </a:t>
            </a:r>
            <a:r>
              <a:rPr sz="1600" spc="-15" dirty="0">
                <a:solidFill>
                  <a:srgbClr val="336600"/>
                </a:solidFill>
                <a:latin typeface="Arial"/>
                <a:cs typeface="Arial"/>
              </a:rPr>
              <a:t>Chatel</a:t>
            </a:r>
            <a:r>
              <a:rPr sz="1600" spc="-10" dirty="0">
                <a:solidFill>
                  <a:srgbClr val="336600"/>
                </a:solidFill>
                <a:latin typeface="Arial"/>
                <a:cs typeface="Arial"/>
              </a:rPr>
              <a:t> </a:t>
            </a:r>
            <a:r>
              <a:rPr sz="1600" spc="-15" dirty="0">
                <a:solidFill>
                  <a:srgbClr val="336600"/>
                </a:solidFill>
                <a:latin typeface="Arial"/>
                <a:cs typeface="Arial"/>
              </a:rPr>
              <a:t>Disaitek,</a:t>
            </a:r>
            <a:r>
              <a:rPr sz="1600" dirty="0">
                <a:solidFill>
                  <a:srgbClr val="336600"/>
                </a:solidFill>
                <a:latin typeface="Arial"/>
                <a:cs typeface="Arial"/>
              </a:rPr>
              <a:t> </a:t>
            </a:r>
            <a:r>
              <a:rPr sz="1600" i="1" spc="-10" dirty="0">
                <a:solidFill>
                  <a:srgbClr val="336600"/>
                </a:solidFill>
                <a:latin typeface="Arial"/>
                <a:cs typeface="Arial"/>
              </a:rPr>
              <a:t>Generative</a:t>
            </a:r>
            <a:r>
              <a:rPr sz="1600" i="1" spc="-20" dirty="0">
                <a:solidFill>
                  <a:srgbClr val="336600"/>
                </a:solidFill>
                <a:latin typeface="Arial"/>
                <a:cs typeface="Arial"/>
              </a:rPr>
              <a:t> </a:t>
            </a:r>
            <a:r>
              <a:rPr sz="1600" i="1" spc="-10" dirty="0">
                <a:solidFill>
                  <a:srgbClr val="336600"/>
                </a:solidFill>
                <a:latin typeface="Arial"/>
                <a:cs typeface="Arial"/>
              </a:rPr>
              <a:t>Pretraining</a:t>
            </a:r>
            <a:r>
              <a:rPr sz="1600" i="1" spc="-15" dirty="0">
                <a:solidFill>
                  <a:srgbClr val="336600"/>
                </a:solidFill>
                <a:latin typeface="Arial"/>
                <a:cs typeface="Arial"/>
              </a:rPr>
              <a:t> </a:t>
            </a:r>
            <a:r>
              <a:rPr sz="1600" i="1" spc="-10" dirty="0">
                <a:solidFill>
                  <a:srgbClr val="336600"/>
                </a:solidFill>
                <a:latin typeface="Arial"/>
                <a:cs typeface="Arial"/>
              </a:rPr>
              <a:t>of</a:t>
            </a:r>
            <a:r>
              <a:rPr sz="1600" i="1" dirty="0">
                <a:solidFill>
                  <a:srgbClr val="336600"/>
                </a:solidFill>
                <a:latin typeface="Arial"/>
                <a:cs typeface="Arial"/>
              </a:rPr>
              <a:t> </a:t>
            </a:r>
            <a:r>
              <a:rPr sz="1600" i="1" spc="-10" dirty="0">
                <a:solidFill>
                  <a:srgbClr val="336600"/>
                </a:solidFill>
                <a:latin typeface="Arial"/>
                <a:cs typeface="Arial"/>
              </a:rPr>
              <a:t>Transformer</a:t>
            </a:r>
            <a:r>
              <a:rPr sz="1600" i="1" dirty="0">
                <a:solidFill>
                  <a:srgbClr val="336600"/>
                </a:solidFill>
                <a:latin typeface="Arial"/>
                <a:cs typeface="Arial"/>
              </a:rPr>
              <a:t> </a:t>
            </a:r>
            <a:r>
              <a:rPr sz="1600" i="1" spc="-15" dirty="0">
                <a:solidFill>
                  <a:srgbClr val="336600"/>
                </a:solidFill>
                <a:latin typeface="Arial"/>
                <a:cs typeface="Arial"/>
              </a:rPr>
              <a:t>Networks</a:t>
            </a:r>
            <a:endParaRPr sz="1600">
              <a:latin typeface="Arial"/>
              <a:cs typeface="Arial"/>
            </a:endParaRPr>
          </a:p>
          <a:p>
            <a:pPr marL="747395">
              <a:lnSpc>
                <a:spcPts val="1910"/>
              </a:lnSpc>
            </a:pPr>
            <a:r>
              <a:rPr sz="1600" u="sng" spc="-10" dirty="0">
                <a:solidFill>
                  <a:srgbClr val="009999"/>
                </a:solidFill>
                <a:uFill>
                  <a:solidFill>
                    <a:srgbClr val="009999"/>
                  </a:solidFill>
                </a:uFill>
                <a:latin typeface="Arial"/>
                <a:cs typeface="Arial"/>
              </a:rPr>
              <a:t>https://nlpparis.files.wordpress.com/2019/01/gchatel_pretrained_transformer.pdf</a:t>
            </a:r>
            <a:endParaRPr sz="1600">
              <a:latin typeface="Arial"/>
              <a:cs typeface="Arial"/>
            </a:endParaRPr>
          </a:p>
          <a:p>
            <a:pPr marL="351790" indent="-339090">
              <a:lnSpc>
                <a:spcPct val="100000"/>
              </a:lnSpc>
              <a:spcBef>
                <a:spcPts val="390"/>
              </a:spcBef>
              <a:buAutoNum type="arabicPeriod" startAt="4"/>
              <a:tabLst>
                <a:tab pos="351155" algn="l"/>
                <a:tab pos="351790" algn="l"/>
              </a:tabLst>
            </a:pPr>
            <a:r>
              <a:rPr sz="2000" spc="-15" dirty="0">
                <a:solidFill>
                  <a:srgbClr val="3333CC"/>
                </a:solidFill>
                <a:latin typeface="Arial"/>
                <a:cs typeface="Arial"/>
              </a:rPr>
              <a:t>GPT</a:t>
            </a:r>
            <a:endParaRPr sz="2000">
              <a:latin typeface="Arial"/>
              <a:cs typeface="Arial"/>
            </a:endParaRPr>
          </a:p>
          <a:p>
            <a:pPr marL="747395" marR="902969" lvl="1" indent="-282575">
              <a:lnSpc>
                <a:spcPts val="1900"/>
              </a:lnSpc>
              <a:spcBef>
                <a:spcPts val="480"/>
              </a:spcBef>
              <a:buChar char="–"/>
              <a:tabLst>
                <a:tab pos="746760" algn="l"/>
                <a:tab pos="747395" algn="l"/>
              </a:tabLst>
            </a:pPr>
            <a:r>
              <a:rPr sz="1600" spc="-5" dirty="0">
                <a:solidFill>
                  <a:srgbClr val="336600"/>
                </a:solidFill>
                <a:latin typeface="Arial"/>
                <a:cs typeface="Arial"/>
              </a:rPr>
              <a:t>J.</a:t>
            </a:r>
            <a:r>
              <a:rPr sz="1600" spc="5" dirty="0">
                <a:solidFill>
                  <a:srgbClr val="336600"/>
                </a:solidFill>
                <a:latin typeface="Arial"/>
                <a:cs typeface="Arial"/>
              </a:rPr>
              <a:t> </a:t>
            </a:r>
            <a:r>
              <a:rPr sz="1600" spc="-15" dirty="0">
                <a:solidFill>
                  <a:srgbClr val="336600"/>
                </a:solidFill>
                <a:latin typeface="Arial"/>
                <a:cs typeface="Arial"/>
              </a:rPr>
              <a:t>Alammar,</a:t>
            </a:r>
            <a:r>
              <a:rPr sz="1600" spc="5" dirty="0">
                <a:solidFill>
                  <a:srgbClr val="336600"/>
                </a:solidFill>
                <a:latin typeface="Arial"/>
                <a:cs typeface="Arial"/>
              </a:rPr>
              <a:t> </a:t>
            </a:r>
            <a:r>
              <a:rPr sz="1600" spc="-10" dirty="0">
                <a:solidFill>
                  <a:srgbClr val="336600"/>
                </a:solidFill>
                <a:latin typeface="Arial"/>
                <a:cs typeface="Arial"/>
              </a:rPr>
              <a:t>The Illustrated GPT-2 </a:t>
            </a:r>
            <a:r>
              <a:rPr sz="1600" spc="-15" dirty="0">
                <a:solidFill>
                  <a:srgbClr val="336600"/>
                </a:solidFill>
                <a:latin typeface="Arial"/>
                <a:cs typeface="Arial"/>
              </a:rPr>
              <a:t>(Visualizing</a:t>
            </a:r>
            <a:r>
              <a:rPr sz="1600" spc="-5" dirty="0">
                <a:solidFill>
                  <a:srgbClr val="336600"/>
                </a:solidFill>
                <a:latin typeface="Arial"/>
                <a:cs typeface="Arial"/>
              </a:rPr>
              <a:t> </a:t>
            </a:r>
            <a:r>
              <a:rPr sz="1600" spc="-10" dirty="0">
                <a:solidFill>
                  <a:srgbClr val="336600"/>
                </a:solidFill>
                <a:latin typeface="Arial"/>
                <a:cs typeface="Arial"/>
              </a:rPr>
              <a:t>Transformer</a:t>
            </a:r>
            <a:r>
              <a:rPr sz="1600" spc="5" dirty="0">
                <a:solidFill>
                  <a:srgbClr val="336600"/>
                </a:solidFill>
                <a:latin typeface="Arial"/>
                <a:cs typeface="Arial"/>
              </a:rPr>
              <a:t> </a:t>
            </a:r>
            <a:r>
              <a:rPr sz="1600" spc="-15" dirty="0">
                <a:solidFill>
                  <a:srgbClr val="336600"/>
                </a:solidFill>
                <a:latin typeface="Arial"/>
                <a:cs typeface="Arial"/>
              </a:rPr>
              <a:t>Language</a:t>
            </a:r>
            <a:r>
              <a:rPr sz="1600" spc="-10" dirty="0">
                <a:solidFill>
                  <a:srgbClr val="336600"/>
                </a:solidFill>
                <a:latin typeface="Arial"/>
                <a:cs typeface="Arial"/>
              </a:rPr>
              <a:t> </a:t>
            </a:r>
            <a:r>
              <a:rPr sz="1600" spc="-15" dirty="0">
                <a:solidFill>
                  <a:srgbClr val="336600"/>
                </a:solidFill>
                <a:latin typeface="Arial"/>
                <a:cs typeface="Arial"/>
              </a:rPr>
              <a:t>Models) </a:t>
            </a:r>
            <a:r>
              <a:rPr sz="1600" spc="-430" dirty="0">
                <a:solidFill>
                  <a:srgbClr val="009999"/>
                </a:solidFill>
                <a:latin typeface="Arial"/>
                <a:cs typeface="Arial"/>
              </a:rPr>
              <a:t> </a:t>
            </a:r>
            <a:r>
              <a:rPr sz="1600" u="sng" spc="-10" dirty="0">
                <a:solidFill>
                  <a:srgbClr val="009999"/>
                </a:solidFill>
                <a:uFill>
                  <a:solidFill>
                    <a:srgbClr val="009999"/>
                  </a:solidFill>
                </a:uFill>
                <a:latin typeface="Arial"/>
                <a:cs typeface="Arial"/>
              </a:rPr>
              <a:t>https://jalammar.github.io/illustrated-gpt2/</a:t>
            </a:r>
            <a:endParaRPr sz="1600">
              <a:latin typeface="Arial"/>
              <a:cs typeface="Arial"/>
            </a:endParaRPr>
          </a:p>
          <a:p>
            <a:pPr marL="351790" indent="-339090">
              <a:lnSpc>
                <a:spcPct val="100000"/>
              </a:lnSpc>
              <a:spcBef>
                <a:spcPts val="305"/>
              </a:spcBef>
              <a:buAutoNum type="arabicPeriod" startAt="4"/>
              <a:tabLst>
                <a:tab pos="351155" algn="l"/>
                <a:tab pos="351790" algn="l"/>
              </a:tabLst>
            </a:pPr>
            <a:r>
              <a:rPr sz="2000" spc="-10" dirty="0">
                <a:solidFill>
                  <a:srgbClr val="3333CC"/>
                </a:solidFill>
                <a:latin typeface="Arial"/>
                <a:cs typeface="Arial"/>
              </a:rPr>
              <a:t>BERT</a:t>
            </a:r>
            <a:endParaRPr sz="2000">
              <a:latin typeface="Arial"/>
              <a:cs typeface="Arial"/>
            </a:endParaRPr>
          </a:p>
          <a:p>
            <a:pPr marL="747395" marR="532765" lvl="1" indent="-282575">
              <a:lnSpc>
                <a:spcPts val="1900"/>
              </a:lnSpc>
              <a:spcBef>
                <a:spcPts val="480"/>
              </a:spcBef>
              <a:buChar char="–"/>
              <a:tabLst>
                <a:tab pos="746760" algn="l"/>
                <a:tab pos="747395" algn="l"/>
              </a:tabLst>
            </a:pPr>
            <a:r>
              <a:rPr sz="1600" spc="-10" dirty="0">
                <a:solidFill>
                  <a:srgbClr val="336600"/>
                </a:solidFill>
                <a:latin typeface="Arial"/>
                <a:cs typeface="Arial"/>
              </a:rPr>
              <a:t>M. Rizvi, Demystifying </a:t>
            </a:r>
            <a:r>
              <a:rPr sz="1600" spc="-15" dirty="0">
                <a:solidFill>
                  <a:srgbClr val="336600"/>
                </a:solidFill>
                <a:latin typeface="Arial"/>
                <a:cs typeface="Arial"/>
              </a:rPr>
              <a:t>BERT: </a:t>
            </a:r>
            <a:r>
              <a:rPr sz="1600" dirty="0">
                <a:solidFill>
                  <a:srgbClr val="336600"/>
                </a:solidFill>
                <a:latin typeface="Arial"/>
                <a:cs typeface="Arial"/>
              </a:rPr>
              <a:t>A </a:t>
            </a:r>
            <a:r>
              <a:rPr sz="1600" spc="-15" dirty="0">
                <a:solidFill>
                  <a:srgbClr val="336600"/>
                </a:solidFill>
                <a:latin typeface="Arial"/>
                <a:cs typeface="Arial"/>
              </a:rPr>
              <a:t>Comprehensive </a:t>
            </a:r>
            <a:r>
              <a:rPr sz="1600" spc="-10" dirty="0">
                <a:solidFill>
                  <a:srgbClr val="336600"/>
                </a:solidFill>
                <a:latin typeface="Arial"/>
                <a:cs typeface="Arial"/>
              </a:rPr>
              <a:t>Guide </a:t>
            </a:r>
            <a:r>
              <a:rPr sz="1600" dirty="0">
                <a:solidFill>
                  <a:srgbClr val="336600"/>
                </a:solidFill>
                <a:latin typeface="Arial"/>
                <a:cs typeface="Arial"/>
              </a:rPr>
              <a:t>to </a:t>
            </a:r>
            <a:r>
              <a:rPr sz="1600" spc="-5" dirty="0">
                <a:solidFill>
                  <a:srgbClr val="336600"/>
                </a:solidFill>
                <a:latin typeface="Arial"/>
                <a:cs typeface="Arial"/>
              </a:rPr>
              <a:t>the </a:t>
            </a:r>
            <a:r>
              <a:rPr sz="1600" spc="-15" dirty="0">
                <a:solidFill>
                  <a:srgbClr val="336600"/>
                </a:solidFill>
                <a:latin typeface="Arial"/>
                <a:cs typeface="Arial"/>
              </a:rPr>
              <a:t>Groundbreaking NLP </a:t>
            </a:r>
            <a:r>
              <a:rPr sz="1600" spc="-430" dirty="0">
                <a:solidFill>
                  <a:srgbClr val="336600"/>
                </a:solidFill>
                <a:latin typeface="Arial"/>
                <a:cs typeface="Arial"/>
              </a:rPr>
              <a:t> </a:t>
            </a:r>
            <a:r>
              <a:rPr sz="1600" spc="-15" dirty="0">
                <a:solidFill>
                  <a:srgbClr val="336600"/>
                </a:solidFill>
                <a:latin typeface="Arial"/>
                <a:cs typeface="Arial"/>
              </a:rPr>
              <a:t>Framework</a:t>
            </a:r>
            <a:endParaRPr sz="1600">
              <a:latin typeface="Arial"/>
              <a:cs typeface="Arial"/>
            </a:endParaRPr>
          </a:p>
          <a:p>
            <a:pPr marL="469900">
              <a:lnSpc>
                <a:spcPct val="100000"/>
              </a:lnSpc>
              <a:spcBef>
                <a:spcPts val="234"/>
              </a:spcBef>
            </a:pPr>
            <a:r>
              <a:rPr sz="1400" u="sng" spc="-10" dirty="0">
                <a:solidFill>
                  <a:srgbClr val="009999"/>
                </a:solidFill>
                <a:uFill>
                  <a:solidFill>
                    <a:srgbClr val="009999"/>
                  </a:solidFill>
                </a:uFill>
                <a:latin typeface="Times New Roman"/>
                <a:cs typeface="Times New Roman"/>
              </a:rPr>
              <a:t> </a:t>
            </a:r>
            <a:r>
              <a:rPr sz="1400" u="sng" spc="-15" dirty="0">
                <a:solidFill>
                  <a:srgbClr val="009999"/>
                </a:solidFill>
                <a:uFill>
                  <a:solidFill>
                    <a:srgbClr val="009999"/>
                  </a:solidFill>
                </a:uFill>
                <a:latin typeface="Arial"/>
                <a:cs typeface="Arial"/>
              </a:rPr>
              <a:t>https://</a:t>
            </a:r>
            <a:r>
              <a:rPr sz="1400" u="sng" spc="-15" dirty="0">
                <a:solidFill>
                  <a:srgbClr val="009999"/>
                </a:solidFill>
                <a:uFill>
                  <a:solidFill>
                    <a:srgbClr val="009999"/>
                  </a:solidFill>
                </a:uFill>
                <a:latin typeface="Arial"/>
                <a:cs typeface="Arial"/>
                <a:hlinkClick r:id="rId2"/>
              </a:rPr>
              <a:t>www.analyticsvidhya.com/blog/2019/09/demystifying-bert-groundbreaking-nlp-.</a:t>
            </a:r>
            <a:r>
              <a:rPr sz="1400" u="sng" spc="25" dirty="0">
                <a:solidFill>
                  <a:srgbClr val="009999"/>
                </a:solidFill>
                <a:uFill>
                  <a:solidFill>
                    <a:srgbClr val="009999"/>
                  </a:solidFill>
                </a:uFill>
                <a:latin typeface="Arial"/>
                <a:cs typeface="Arial"/>
                <a:hlinkClick r:id="rId2"/>
              </a:rPr>
              <a:t> </a:t>
            </a:r>
            <a:r>
              <a:rPr sz="1400" u="sng" spc="-15" dirty="0">
                <a:solidFill>
                  <a:srgbClr val="009999"/>
                </a:solidFill>
                <a:uFill>
                  <a:solidFill>
                    <a:srgbClr val="009999"/>
                  </a:solidFill>
                </a:uFill>
                <a:latin typeface="Arial"/>
                <a:cs typeface="Arial"/>
                <a:hlinkClick r:id="rId2"/>
              </a:rPr>
              <a:t>framework/</a:t>
            </a:r>
            <a:endParaRPr sz="14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28600" y="78567"/>
            <a:ext cx="10406143" cy="1368323"/>
          </a:xfrm>
          <a:prstGeom prst="rect">
            <a:avLst/>
          </a:prstGeom>
        </p:spPr>
        <p:txBody>
          <a:bodyPr vert="horz" wrap="square" lIns="0" tIns="13970" rIns="0" bIns="0" rtlCol="0">
            <a:spAutoFit/>
          </a:bodyPr>
          <a:lstStyle/>
          <a:p>
            <a:pPr marL="13970">
              <a:spcBef>
                <a:spcPts val="110"/>
              </a:spcBef>
            </a:pPr>
            <a:r>
              <a:rPr spc="77" dirty="0"/>
              <a:t>Neural</a:t>
            </a:r>
            <a:r>
              <a:rPr spc="22" dirty="0"/>
              <a:t> </a:t>
            </a:r>
            <a:r>
              <a:rPr spc="99" dirty="0"/>
              <a:t>Machine</a:t>
            </a:r>
            <a:r>
              <a:rPr spc="-77" dirty="0"/>
              <a:t> </a:t>
            </a:r>
            <a:r>
              <a:rPr spc="61" dirty="0"/>
              <a:t>Translation</a:t>
            </a:r>
            <a:r>
              <a:rPr spc="28" dirty="0"/>
              <a:t> </a:t>
            </a:r>
            <a:r>
              <a:rPr spc="154" dirty="0"/>
              <a:t>by</a:t>
            </a:r>
            <a:r>
              <a:rPr spc="-125" dirty="0"/>
              <a:t> </a:t>
            </a:r>
            <a:r>
              <a:rPr spc="121" dirty="0"/>
              <a:t>Jointly</a:t>
            </a:r>
            <a:r>
              <a:rPr spc="28" dirty="0"/>
              <a:t> </a:t>
            </a:r>
            <a:r>
              <a:rPr spc="116" dirty="0"/>
              <a:t>Learning</a:t>
            </a:r>
            <a:r>
              <a:rPr spc="22" dirty="0"/>
              <a:t> </a:t>
            </a:r>
            <a:r>
              <a:rPr spc="88" dirty="0"/>
              <a:t>to</a:t>
            </a:r>
            <a:r>
              <a:rPr spc="-44" dirty="0"/>
              <a:t> </a:t>
            </a:r>
            <a:r>
              <a:rPr spc="110" dirty="0"/>
              <a:t>Align</a:t>
            </a:r>
            <a:r>
              <a:rPr spc="28" dirty="0"/>
              <a:t> </a:t>
            </a:r>
            <a:r>
              <a:rPr spc="125" dirty="0"/>
              <a:t>and</a:t>
            </a:r>
            <a:r>
              <a:rPr spc="-17" dirty="0"/>
              <a:t> </a:t>
            </a:r>
            <a:r>
              <a:rPr spc="50" dirty="0"/>
              <a:t>Translate</a:t>
            </a:r>
          </a:p>
        </p:txBody>
      </p:sp>
      <p:grpSp>
        <p:nvGrpSpPr>
          <p:cNvPr id="3" name="object 3"/>
          <p:cNvGrpSpPr/>
          <p:nvPr/>
        </p:nvGrpSpPr>
        <p:grpSpPr>
          <a:xfrm>
            <a:off x="384478" y="2032480"/>
            <a:ext cx="8896095" cy="4587050"/>
            <a:chOff x="349525" y="886550"/>
            <a:chExt cx="8087359" cy="4170045"/>
          </a:xfrm>
        </p:grpSpPr>
        <p:pic>
          <p:nvPicPr>
            <p:cNvPr id="4" name="object 4"/>
            <p:cNvPicPr/>
            <p:nvPr/>
          </p:nvPicPr>
          <p:blipFill>
            <a:blip r:embed="rId2" cstate="print"/>
            <a:stretch>
              <a:fillRect/>
            </a:stretch>
          </p:blipFill>
          <p:spPr>
            <a:xfrm>
              <a:off x="630875" y="3037151"/>
              <a:ext cx="7805600" cy="2019250"/>
            </a:xfrm>
            <a:prstGeom prst="rect">
              <a:avLst/>
            </a:prstGeom>
          </p:spPr>
        </p:pic>
        <p:pic>
          <p:nvPicPr>
            <p:cNvPr id="5" name="object 5"/>
            <p:cNvPicPr/>
            <p:nvPr/>
          </p:nvPicPr>
          <p:blipFill>
            <a:blip r:embed="rId3" cstate="print"/>
            <a:stretch>
              <a:fillRect/>
            </a:stretch>
          </p:blipFill>
          <p:spPr>
            <a:xfrm>
              <a:off x="349525" y="886550"/>
              <a:ext cx="1613574" cy="2776424"/>
            </a:xfrm>
            <a:prstGeom prst="rect">
              <a:avLst/>
            </a:prstGeom>
          </p:spPr>
        </p:pic>
        <p:pic>
          <p:nvPicPr>
            <p:cNvPr id="6" name="object 6"/>
            <p:cNvPicPr/>
            <p:nvPr/>
          </p:nvPicPr>
          <p:blipFill>
            <a:blip r:embed="rId4" cstate="print"/>
            <a:stretch>
              <a:fillRect/>
            </a:stretch>
          </p:blipFill>
          <p:spPr>
            <a:xfrm>
              <a:off x="2645180" y="1071787"/>
              <a:ext cx="2557599" cy="2863150"/>
            </a:xfrm>
            <a:prstGeom prst="rect">
              <a:avLst/>
            </a:prstGeom>
          </p:spPr>
        </p:pic>
      </p:grpSp>
      <p:sp>
        <p:nvSpPr>
          <p:cNvPr id="7" name="object 7"/>
          <p:cNvSpPr txBox="1"/>
          <p:nvPr/>
        </p:nvSpPr>
        <p:spPr>
          <a:xfrm>
            <a:off x="80328" y="1689748"/>
            <a:ext cx="5000562" cy="636328"/>
          </a:xfrm>
          <a:prstGeom prst="rect">
            <a:avLst/>
          </a:prstGeom>
        </p:spPr>
        <p:txBody>
          <a:bodyPr vert="horz" wrap="square" lIns="0" tIns="13970" rIns="0" bIns="0" rtlCol="0">
            <a:spAutoFit/>
          </a:bodyPr>
          <a:lstStyle/>
          <a:p>
            <a:pPr marL="13970">
              <a:spcBef>
                <a:spcPts val="110"/>
              </a:spcBef>
            </a:pPr>
            <a:r>
              <a:rPr sz="1320" b="1" spc="55" dirty="0">
                <a:latin typeface="Calibri"/>
                <a:cs typeface="Calibri"/>
              </a:rPr>
              <a:t>2014</a:t>
            </a:r>
            <a:r>
              <a:rPr sz="1320" spc="55" dirty="0">
                <a:latin typeface="Calibri"/>
                <a:cs typeface="Calibri"/>
              </a:rPr>
              <a:t>,</a:t>
            </a:r>
            <a:r>
              <a:rPr sz="1320" spc="17" dirty="0">
                <a:latin typeface="Calibri"/>
                <a:cs typeface="Calibri"/>
              </a:rPr>
              <a:t> </a:t>
            </a:r>
            <a:r>
              <a:rPr sz="1320" spc="66" dirty="0">
                <a:latin typeface="Calibri"/>
                <a:cs typeface="Calibri"/>
              </a:rPr>
              <a:t>Dzmitry</a:t>
            </a:r>
            <a:r>
              <a:rPr sz="1320" spc="17" dirty="0">
                <a:latin typeface="Calibri"/>
                <a:cs typeface="Calibri"/>
              </a:rPr>
              <a:t> </a:t>
            </a:r>
            <a:r>
              <a:rPr sz="1320" spc="55" dirty="0">
                <a:latin typeface="Calibri"/>
                <a:cs typeface="Calibri"/>
              </a:rPr>
              <a:t>Bahdanau,</a:t>
            </a:r>
            <a:r>
              <a:rPr sz="1320" spc="17" dirty="0">
                <a:latin typeface="Calibri"/>
                <a:cs typeface="Calibri"/>
              </a:rPr>
              <a:t> </a:t>
            </a:r>
            <a:r>
              <a:rPr sz="1320" spc="77" dirty="0">
                <a:latin typeface="Calibri"/>
                <a:cs typeface="Calibri"/>
              </a:rPr>
              <a:t>KyungHyun</a:t>
            </a:r>
            <a:r>
              <a:rPr sz="1320" spc="-11" dirty="0">
                <a:latin typeface="Calibri"/>
                <a:cs typeface="Calibri"/>
              </a:rPr>
              <a:t> </a:t>
            </a:r>
            <a:r>
              <a:rPr sz="1320" spc="94" dirty="0">
                <a:latin typeface="Calibri"/>
                <a:cs typeface="Calibri"/>
              </a:rPr>
              <a:t>Cho,</a:t>
            </a:r>
            <a:r>
              <a:rPr sz="1320" spc="-33" dirty="0">
                <a:latin typeface="Calibri"/>
                <a:cs typeface="Calibri"/>
              </a:rPr>
              <a:t> </a:t>
            </a:r>
            <a:r>
              <a:rPr sz="1320" spc="55" dirty="0">
                <a:latin typeface="Calibri"/>
                <a:cs typeface="Calibri"/>
              </a:rPr>
              <a:t>Yoshua</a:t>
            </a:r>
            <a:r>
              <a:rPr sz="1320" spc="17" dirty="0">
                <a:latin typeface="Calibri"/>
                <a:cs typeface="Calibri"/>
              </a:rPr>
              <a:t> </a:t>
            </a:r>
            <a:r>
              <a:rPr sz="1320" spc="55" dirty="0">
                <a:latin typeface="Calibri"/>
                <a:cs typeface="Calibri"/>
              </a:rPr>
              <a:t>Bengio</a:t>
            </a:r>
            <a:endParaRPr sz="1320">
              <a:latin typeface="Calibri"/>
              <a:cs typeface="Calibri"/>
            </a:endParaRPr>
          </a:p>
          <a:p>
            <a:pPr>
              <a:spcBef>
                <a:spcPts val="83"/>
              </a:spcBef>
            </a:pPr>
            <a:endParaRPr sz="1320">
              <a:latin typeface="Calibri"/>
              <a:cs typeface="Calibri"/>
            </a:endParaRPr>
          </a:p>
          <a:p>
            <a:pPr marR="5588" algn="r"/>
            <a:r>
              <a:rPr sz="1320" spc="77" dirty="0">
                <a:latin typeface="Calibri"/>
                <a:cs typeface="Calibri"/>
              </a:rPr>
              <a:t>Source</a:t>
            </a:r>
            <a:r>
              <a:rPr sz="1320" spc="28" dirty="0">
                <a:latin typeface="Calibri"/>
                <a:cs typeface="Calibri"/>
              </a:rPr>
              <a:t> </a:t>
            </a:r>
            <a:r>
              <a:rPr sz="1320" spc="-11" dirty="0">
                <a:latin typeface="Calibri"/>
                <a:cs typeface="Calibri"/>
              </a:rPr>
              <a:t>(input)</a:t>
            </a:r>
            <a:endParaRPr sz="1320">
              <a:latin typeface="Calibri"/>
              <a:cs typeface="Calibri"/>
            </a:endParaRPr>
          </a:p>
        </p:txBody>
      </p:sp>
      <p:sp>
        <p:nvSpPr>
          <p:cNvPr id="8" name="object 8"/>
          <p:cNvSpPr txBox="1"/>
          <p:nvPr/>
        </p:nvSpPr>
        <p:spPr>
          <a:xfrm>
            <a:off x="2733181" y="3329553"/>
            <a:ext cx="203133" cy="1165797"/>
          </a:xfrm>
          <a:prstGeom prst="rect">
            <a:avLst/>
          </a:prstGeom>
        </p:spPr>
        <p:txBody>
          <a:bodyPr vert="vert270" wrap="square" lIns="0" tIns="8382" rIns="0" bIns="0" rtlCol="0">
            <a:spAutoFit/>
          </a:bodyPr>
          <a:lstStyle/>
          <a:p>
            <a:pPr marL="13970">
              <a:spcBef>
                <a:spcPts val="66"/>
              </a:spcBef>
            </a:pPr>
            <a:r>
              <a:rPr sz="1320" dirty="0">
                <a:latin typeface="Calibri"/>
                <a:cs typeface="Calibri"/>
              </a:rPr>
              <a:t>Target</a:t>
            </a:r>
            <a:r>
              <a:rPr sz="1320" spc="292" dirty="0">
                <a:latin typeface="Calibri"/>
                <a:cs typeface="Calibri"/>
              </a:rPr>
              <a:t> </a:t>
            </a:r>
            <a:r>
              <a:rPr sz="1320" spc="-11" dirty="0">
                <a:latin typeface="Calibri"/>
                <a:cs typeface="Calibri"/>
              </a:rPr>
              <a:t>(output)</a:t>
            </a:r>
            <a:endParaRPr sz="1320">
              <a:latin typeface="Calibri"/>
              <a:cs typeface="Calibri"/>
            </a:endParaRPr>
          </a:p>
        </p:txBody>
      </p:sp>
      <p:grpSp>
        <p:nvGrpSpPr>
          <p:cNvPr id="9" name="object 9"/>
          <p:cNvGrpSpPr/>
          <p:nvPr/>
        </p:nvGrpSpPr>
        <p:grpSpPr>
          <a:xfrm>
            <a:off x="2938306" y="2281726"/>
            <a:ext cx="2218436" cy="2337181"/>
            <a:chOff x="2671187" y="1113137"/>
            <a:chExt cx="2016760" cy="2124710"/>
          </a:xfrm>
        </p:grpSpPr>
        <p:sp>
          <p:nvSpPr>
            <p:cNvPr id="10" name="object 10"/>
            <p:cNvSpPr/>
            <p:nvPr/>
          </p:nvSpPr>
          <p:spPr>
            <a:xfrm>
              <a:off x="4550524" y="1566924"/>
              <a:ext cx="0" cy="1489075"/>
            </a:xfrm>
            <a:custGeom>
              <a:avLst/>
              <a:gdLst/>
              <a:ahLst/>
              <a:cxnLst/>
              <a:rect l="l" t="t" r="r" b="b"/>
              <a:pathLst>
                <a:path h="1489075">
                  <a:moveTo>
                    <a:pt x="0" y="0"/>
                  </a:moveTo>
                  <a:lnTo>
                    <a:pt x="0" y="1488449"/>
                  </a:lnTo>
                </a:path>
              </a:pathLst>
            </a:custGeom>
            <a:ln w="9524">
              <a:solidFill>
                <a:srgbClr val="FF0000"/>
              </a:solidFill>
            </a:ln>
          </p:spPr>
          <p:txBody>
            <a:bodyPr wrap="square" lIns="0" tIns="0" rIns="0" bIns="0" rtlCol="0"/>
            <a:lstStyle/>
            <a:p>
              <a:endParaRPr sz="1980"/>
            </a:p>
          </p:txBody>
        </p:sp>
        <p:sp>
          <p:nvSpPr>
            <p:cNvPr id="11" name="object 11"/>
            <p:cNvSpPr/>
            <p:nvPr/>
          </p:nvSpPr>
          <p:spPr>
            <a:xfrm>
              <a:off x="4534792" y="3055374"/>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FF0000"/>
            </a:solidFill>
          </p:spPr>
          <p:txBody>
            <a:bodyPr wrap="square" lIns="0" tIns="0" rIns="0" bIns="0" rtlCol="0"/>
            <a:lstStyle/>
            <a:p>
              <a:endParaRPr sz="1980"/>
            </a:p>
          </p:txBody>
        </p:sp>
        <p:sp>
          <p:nvSpPr>
            <p:cNvPr id="12" name="object 12"/>
            <p:cNvSpPr/>
            <p:nvPr/>
          </p:nvSpPr>
          <p:spPr>
            <a:xfrm>
              <a:off x="4534792" y="3055374"/>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FF0000"/>
              </a:solidFill>
            </a:ln>
          </p:spPr>
          <p:txBody>
            <a:bodyPr wrap="square" lIns="0" tIns="0" rIns="0" bIns="0" rtlCol="0"/>
            <a:lstStyle/>
            <a:p>
              <a:endParaRPr sz="1980"/>
            </a:p>
          </p:txBody>
        </p:sp>
        <p:sp>
          <p:nvSpPr>
            <p:cNvPr id="13" name="object 13"/>
            <p:cNvSpPr/>
            <p:nvPr/>
          </p:nvSpPr>
          <p:spPr>
            <a:xfrm>
              <a:off x="4667150" y="1566924"/>
              <a:ext cx="0" cy="1489075"/>
            </a:xfrm>
            <a:custGeom>
              <a:avLst/>
              <a:gdLst/>
              <a:ahLst/>
              <a:cxnLst/>
              <a:rect l="l" t="t" r="r" b="b"/>
              <a:pathLst>
                <a:path h="1489075">
                  <a:moveTo>
                    <a:pt x="0" y="0"/>
                  </a:moveTo>
                  <a:lnTo>
                    <a:pt x="0" y="1488449"/>
                  </a:lnTo>
                </a:path>
              </a:pathLst>
            </a:custGeom>
            <a:ln w="9524">
              <a:solidFill>
                <a:srgbClr val="FF0000"/>
              </a:solidFill>
            </a:ln>
          </p:spPr>
          <p:txBody>
            <a:bodyPr wrap="square" lIns="0" tIns="0" rIns="0" bIns="0" rtlCol="0"/>
            <a:lstStyle/>
            <a:p>
              <a:endParaRPr sz="1980"/>
            </a:p>
          </p:txBody>
        </p:sp>
        <p:sp>
          <p:nvSpPr>
            <p:cNvPr id="14" name="object 14"/>
            <p:cNvSpPr/>
            <p:nvPr/>
          </p:nvSpPr>
          <p:spPr>
            <a:xfrm>
              <a:off x="4651417" y="3055374"/>
              <a:ext cx="31750" cy="43815"/>
            </a:xfrm>
            <a:custGeom>
              <a:avLst/>
              <a:gdLst/>
              <a:ahLst/>
              <a:cxnLst/>
              <a:rect l="l" t="t" r="r" b="b"/>
              <a:pathLst>
                <a:path w="31750" h="43814">
                  <a:moveTo>
                    <a:pt x="15732" y="43225"/>
                  </a:moveTo>
                  <a:lnTo>
                    <a:pt x="0" y="0"/>
                  </a:lnTo>
                  <a:lnTo>
                    <a:pt x="31465" y="0"/>
                  </a:lnTo>
                  <a:lnTo>
                    <a:pt x="15732" y="43225"/>
                  </a:lnTo>
                  <a:close/>
                </a:path>
              </a:pathLst>
            </a:custGeom>
            <a:solidFill>
              <a:srgbClr val="FF0000"/>
            </a:solidFill>
          </p:spPr>
          <p:txBody>
            <a:bodyPr wrap="square" lIns="0" tIns="0" rIns="0" bIns="0" rtlCol="0"/>
            <a:lstStyle/>
            <a:p>
              <a:endParaRPr sz="1980"/>
            </a:p>
          </p:txBody>
        </p:sp>
        <p:sp>
          <p:nvSpPr>
            <p:cNvPr id="15" name="object 15"/>
            <p:cNvSpPr/>
            <p:nvPr/>
          </p:nvSpPr>
          <p:spPr>
            <a:xfrm>
              <a:off x="4651417" y="3055374"/>
              <a:ext cx="31750" cy="43815"/>
            </a:xfrm>
            <a:custGeom>
              <a:avLst/>
              <a:gdLst/>
              <a:ahLst/>
              <a:cxnLst/>
              <a:rect l="l" t="t" r="r" b="b"/>
              <a:pathLst>
                <a:path w="31750" h="43814">
                  <a:moveTo>
                    <a:pt x="0" y="0"/>
                  </a:moveTo>
                  <a:lnTo>
                    <a:pt x="15732" y="43225"/>
                  </a:lnTo>
                  <a:lnTo>
                    <a:pt x="31465" y="0"/>
                  </a:lnTo>
                  <a:lnTo>
                    <a:pt x="0" y="0"/>
                  </a:lnTo>
                  <a:close/>
                </a:path>
              </a:pathLst>
            </a:custGeom>
            <a:ln w="9524">
              <a:solidFill>
                <a:srgbClr val="FF0000"/>
              </a:solidFill>
            </a:ln>
          </p:spPr>
          <p:txBody>
            <a:bodyPr wrap="square" lIns="0" tIns="0" rIns="0" bIns="0" rtlCol="0"/>
            <a:lstStyle/>
            <a:p>
              <a:endParaRPr sz="1980"/>
            </a:p>
          </p:txBody>
        </p:sp>
        <p:sp>
          <p:nvSpPr>
            <p:cNvPr id="16" name="object 16"/>
            <p:cNvSpPr/>
            <p:nvPr/>
          </p:nvSpPr>
          <p:spPr>
            <a:xfrm>
              <a:off x="3162480" y="3217344"/>
              <a:ext cx="1252220" cy="0"/>
            </a:xfrm>
            <a:custGeom>
              <a:avLst/>
              <a:gdLst/>
              <a:ahLst/>
              <a:cxnLst/>
              <a:rect l="l" t="t" r="r" b="b"/>
              <a:pathLst>
                <a:path w="1252220">
                  <a:moveTo>
                    <a:pt x="0" y="0"/>
                  </a:moveTo>
                  <a:lnTo>
                    <a:pt x="1252050" y="0"/>
                  </a:lnTo>
                </a:path>
              </a:pathLst>
            </a:custGeom>
            <a:ln w="9524">
              <a:solidFill>
                <a:srgbClr val="FF0000"/>
              </a:solidFill>
            </a:ln>
          </p:spPr>
          <p:txBody>
            <a:bodyPr wrap="square" lIns="0" tIns="0" rIns="0" bIns="0" rtlCol="0"/>
            <a:lstStyle/>
            <a:p>
              <a:endParaRPr sz="1980"/>
            </a:p>
          </p:txBody>
        </p:sp>
        <p:sp>
          <p:nvSpPr>
            <p:cNvPr id="17" name="object 17"/>
            <p:cNvSpPr/>
            <p:nvPr/>
          </p:nvSpPr>
          <p:spPr>
            <a:xfrm>
              <a:off x="4414530" y="3201611"/>
              <a:ext cx="43815" cy="31750"/>
            </a:xfrm>
            <a:custGeom>
              <a:avLst/>
              <a:gdLst/>
              <a:ahLst/>
              <a:cxnLst/>
              <a:rect l="l" t="t" r="r" b="b"/>
              <a:pathLst>
                <a:path w="43814" h="31750">
                  <a:moveTo>
                    <a:pt x="0" y="31465"/>
                  </a:moveTo>
                  <a:lnTo>
                    <a:pt x="0" y="0"/>
                  </a:lnTo>
                  <a:lnTo>
                    <a:pt x="43225" y="15732"/>
                  </a:lnTo>
                  <a:lnTo>
                    <a:pt x="0" y="31465"/>
                  </a:lnTo>
                  <a:close/>
                </a:path>
              </a:pathLst>
            </a:custGeom>
            <a:solidFill>
              <a:srgbClr val="FF0000"/>
            </a:solidFill>
          </p:spPr>
          <p:txBody>
            <a:bodyPr wrap="square" lIns="0" tIns="0" rIns="0" bIns="0" rtlCol="0"/>
            <a:lstStyle/>
            <a:p>
              <a:endParaRPr sz="1980"/>
            </a:p>
          </p:txBody>
        </p:sp>
        <p:sp>
          <p:nvSpPr>
            <p:cNvPr id="18" name="object 18"/>
            <p:cNvSpPr/>
            <p:nvPr/>
          </p:nvSpPr>
          <p:spPr>
            <a:xfrm>
              <a:off x="4414530" y="3201611"/>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FF0000"/>
              </a:solidFill>
            </a:ln>
          </p:spPr>
          <p:txBody>
            <a:bodyPr wrap="square" lIns="0" tIns="0" rIns="0" bIns="0" rtlCol="0"/>
            <a:lstStyle/>
            <a:p>
              <a:endParaRPr sz="1980"/>
            </a:p>
          </p:txBody>
        </p:sp>
        <p:sp>
          <p:nvSpPr>
            <p:cNvPr id="19" name="object 19"/>
            <p:cNvSpPr/>
            <p:nvPr/>
          </p:nvSpPr>
          <p:spPr>
            <a:xfrm>
              <a:off x="2675950" y="1117899"/>
              <a:ext cx="973455" cy="949960"/>
            </a:xfrm>
            <a:custGeom>
              <a:avLst/>
              <a:gdLst/>
              <a:ahLst/>
              <a:cxnLst/>
              <a:rect l="l" t="t" r="r" b="b"/>
              <a:pathLst>
                <a:path w="973454" h="949960">
                  <a:moveTo>
                    <a:pt x="0" y="534899"/>
                  </a:moveTo>
                  <a:lnTo>
                    <a:pt x="972899" y="534899"/>
                  </a:lnTo>
                  <a:lnTo>
                    <a:pt x="972899" y="949799"/>
                  </a:lnTo>
                  <a:lnTo>
                    <a:pt x="0" y="949799"/>
                  </a:lnTo>
                  <a:lnTo>
                    <a:pt x="0" y="534899"/>
                  </a:lnTo>
                  <a:close/>
                </a:path>
                <a:path w="973454" h="949960">
                  <a:moveTo>
                    <a:pt x="536624" y="0"/>
                  </a:moveTo>
                  <a:lnTo>
                    <a:pt x="972824" y="0"/>
                  </a:lnTo>
                  <a:lnTo>
                    <a:pt x="972824" y="949799"/>
                  </a:lnTo>
                  <a:lnTo>
                    <a:pt x="536624" y="949799"/>
                  </a:lnTo>
                  <a:lnTo>
                    <a:pt x="536624" y="0"/>
                  </a:lnTo>
                  <a:close/>
                </a:path>
              </a:pathLst>
            </a:custGeom>
            <a:ln w="9524">
              <a:solidFill>
                <a:srgbClr val="FF0000"/>
              </a:solidFill>
            </a:ln>
          </p:spPr>
          <p:txBody>
            <a:bodyPr wrap="square" lIns="0" tIns="0" rIns="0" bIns="0" rtlCol="0"/>
            <a:lstStyle/>
            <a:p>
              <a:endParaRPr sz="198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05771" y="2530249"/>
            <a:ext cx="4565396" cy="2701100"/>
            <a:chOff x="4914337" y="1339067"/>
            <a:chExt cx="4150360" cy="2455545"/>
          </a:xfrm>
        </p:grpSpPr>
        <p:sp>
          <p:nvSpPr>
            <p:cNvPr id="3" name="object 3"/>
            <p:cNvSpPr/>
            <p:nvPr/>
          </p:nvSpPr>
          <p:spPr>
            <a:xfrm>
              <a:off x="4919100" y="2431900"/>
              <a:ext cx="4140835" cy="1357630"/>
            </a:xfrm>
            <a:custGeom>
              <a:avLst/>
              <a:gdLst/>
              <a:ahLst/>
              <a:cxnLst/>
              <a:rect l="l" t="t" r="r" b="b"/>
              <a:pathLst>
                <a:path w="4140834" h="1357629">
                  <a:moveTo>
                    <a:pt x="4140299" y="1357499"/>
                  </a:moveTo>
                  <a:lnTo>
                    <a:pt x="0" y="1357499"/>
                  </a:lnTo>
                  <a:lnTo>
                    <a:pt x="0" y="0"/>
                  </a:lnTo>
                  <a:lnTo>
                    <a:pt x="4140299" y="0"/>
                  </a:lnTo>
                  <a:lnTo>
                    <a:pt x="4140299" y="1357499"/>
                  </a:lnTo>
                  <a:close/>
                </a:path>
              </a:pathLst>
            </a:custGeom>
            <a:solidFill>
              <a:srgbClr val="FAFAFA"/>
            </a:solidFill>
          </p:spPr>
          <p:txBody>
            <a:bodyPr wrap="square" lIns="0" tIns="0" rIns="0" bIns="0" rtlCol="0"/>
            <a:lstStyle/>
            <a:p>
              <a:endParaRPr sz="1980"/>
            </a:p>
          </p:txBody>
        </p:sp>
        <p:sp>
          <p:nvSpPr>
            <p:cNvPr id="4" name="object 4"/>
            <p:cNvSpPr/>
            <p:nvPr/>
          </p:nvSpPr>
          <p:spPr>
            <a:xfrm>
              <a:off x="4919100" y="2431900"/>
              <a:ext cx="4140835" cy="1357630"/>
            </a:xfrm>
            <a:custGeom>
              <a:avLst/>
              <a:gdLst/>
              <a:ahLst/>
              <a:cxnLst/>
              <a:rect l="l" t="t" r="r" b="b"/>
              <a:pathLst>
                <a:path w="4140834" h="1357629">
                  <a:moveTo>
                    <a:pt x="0" y="0"/>
                  </a:moveTo>
                  <a:lnTo>
                    <a:pt x="4140299" y="0"/>
                  </a:lnTo>
                  <a:lnTo>
                    <a:pt x="4140299" y="1357499"/>
                  </a:lnTo>
                  <a:lnTo>
                    <a:pt x="0" y="1357499"/>
                  </a:lnTo>
                  <a:lnTo>
                    <a:pt x="0" y="0"/>
                  </a:lnTo>
                  <a:close/>
                </a:path>
              </a:pathLst>
            </a:custGeom>
            <a:ln w="9524">
              <a:solidFill>
                <a:srgbClr val="B7B7B7"/>
              </a:solidFill>
            </a:ln>
          </p:spPr>
          <p:txBody>
            <a:bodyPr wrap="square" lIns="0" tIns="0" rIns="0" bIns="0" rtlCol="0"/>
            <a:lstStyle/>
            <a:p>
              <a:endParaRPr sz="1980"/>
            </a:p>
          </p:txBody>
        </p:sp>
        <p:sp>
          <p:nvSpPr>
            <p:cNvPr id="5" name="object 5"/>
            <p:cNvSpPr/>
            <p:nvPr/>
          </p:nvSpPr>
          <p:spPr>
            <a:xfrm>
              <a:off x="5264168" y="2715430"/>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6" name="object 6"/>
            <p:cNvSpPr/>
            <p:nvPr/>
          </p:nvSpPr>
          <p:spPr>
            <a:xfrm>
              <a:off x="5264168" y="2715430"/>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7" name="object 7"/>
            <p:cNvSpPr/>
            <p:nvPr/>
          </p:nvSpPr>
          <p:spPr>
            <a:xfrm>
              <a:off x="5264168" y="283666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8" name="object 8"/>
            <p:cNvSpPr/>
            <p:nvPr/>
          </p:nvSpPr>
          <p:spPr>
            <a:xfrm>
              <a:off x="5264168" y="283666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9" name="object 9"/>
            <p:cNvSpPr/>
            <p:nvPr/>
          </p:nvSpPr>
          <p:spPr>
            <a:xfrm>
              <a:off x="5264168" y="2957905"/>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10" name="object 10"/>
            <p:cNvSpPr/>
            <p:nvPr/>
          </p:nvSpPr>
          <p:spPr>
            <a:xfrm>
              <a:off x="5264168" y="2957905"/>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11" name="object 11"/>
            <p:cNvSpPr/>
            <p:nvPr/>
          </p:nvSpPr>
          <p:spPr>
            <a:xfrm>
              <a:off x="5264168" y="307914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12" name="object 12"/>
            <p:cNvSpPr/>
            <p:nvPr/>
          </p:nvSpPr>
          <p:spPr>
            <a:xfrm>
              <a:off x="5264168" y="307914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13" name="object 13"/>
            <p:cNvSpPr/>
            <p:nvPr/>
          </p:nvSpPr>
          <p:spPr>
            <a:xfrm>
              <a:off x="5264168" y="3200111"/>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14" name="object 14"/>
            <p:cNvSpPr/>
            <p:nvPr/>
          </p:nvSpPr>
          <p:spPr>
            <a:xfrm>
              <a:off x="5264168" y="3200111"/>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15" name="object 15"/>
            <p:cNvSpPr/>
            <p:nvPr/>
          </p:nvSpPr>
          <p:spPr>
            <a:xfrm>
              <a:off x="5264168" y="332161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16" name="object 16"/>
            <p:cNvSpPr/>
            <p:nvPr/>
          </p:nvSpPr>
          <p:spPr>
            <a:xfrm>
              <a:off x="5264168" y="332161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17" name="object 17"/>
            <p:cNvSpPr/>
            <p:nvPr/>
          </p:nvSpPr>
          <p:spPr>
            <a:xfrm>
              <a:off x="5447893" y="271544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18" name="object 18"/>
            <p:cNvSpPr/>
            <p:nvPr/>
          </p:nvSpPr>
          <p:spPr>
            <a:xfrm>
              <a:off x="5447893" y="271544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19" name="object 19"/>
            <p:cNvSpPr/>
            <p:nvPr/>
          </p:nvSpPr>
          <p:spPr>
            <a:xfrm>
              <a:off x="5447893" y="2836680"/>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20" name="object 20"/>
            <p:cNvSpPr/>
            <p:nvPr/>
          </p:nvSpPr>
          <p:spPr>
            <a:xfrm>
              <a:off x="5447893" y="2836680"/>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21" name="object 21"/>
            <p:cNvSpPr/>
            <p:nvPr/>
          </p:nvSpPr>
          <p:spPr>
            <a:xfrm>
              <a:off x="5447893" y="295791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22" name="object 22"/>
            <p:cNvSpPr/>
            <p:nvPr/>
          </p:nvSpPr>
          <p:spPr>
            <a:xfrm>
              <a:off x="5447893" y="295791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23" name="object 23"/>
            <p:cNvSpPr/>
            <p:nvPr/>
          </p:nvSpPr>
          <p:spPr>
            <a:xfrm>
              <a:off x="5447893" y="3079154"/>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24" name="object 24"/>
            <p:cNvSpPr/>
            <p:nvPr/>
          </p:nvSpPr>
          <p:spPr>
            <a:xfrm>
              <a:off x="5447893" y="3079154"/>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25" name="object 25"/>
            <p:cNvSpPr/>
            <p:nvPr/>
          </p:nvSpPr>
          <p:spPr>
            <a:xfrm>
              <a:off x="5447893" y="3200123"/>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26" name="object 26"/>
            <p:cNvSpPr/>
            <p:nvPr/>
          </p:nvSpPr>
          <p:spPr>
            <a:xfrm>
              <a:off x="5447893" y="3200123"/>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27" name="object 27"/>
            <p:cNvSpPr/>
            <p:nvPr/>
          </p:nvSpPr>
          <p:spPr>
            <a:xfrm>
              <a:off x="5447893" y="3321630"/>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28" name="object 28"/>
            <p:cNvSpPr/>
            <p:nvPr/>
          </p:nvSpPr>
          <p:spPr>
            <a:xfrm>
              <a:off x="5447893" y="3321630"/>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29" name="object 29"/>
            <p:cNvSpPr/>
            <p:nvPr/>
          </p:nvSpPr>
          <p:spPr>
            <a:xfrm>
              <a:off x="5631618" y="2715455"/>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30" name="object 30"/>
            <p:cNvSpPr/>
            <p:nvPr/>
          </p:nvSpPr>
          <p:spPr>
            <a:xfrm>
              <a:off x="5631618" y="2715455"/>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31" name="object 31"/>
            <p:cNvSpPr/>
            <p:nvPr/>
          </p:nvSpPr>
          <p:spPr>
            <a:xfrm>
              <a:off x="5631618" y="283669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32" name="object 32"/>
            <p:cNvSpPr/>
            <p:nvPr/>
          </p:nvSpPr>
          <p:spPr>
            <a:xfrm>
              <a:off x="5631618" y="283669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33" name="object 33"/>
            <p:cNvSpPr/>
            <p:nvPr/>
          </p:nvSpPr>
          <p:spPr>
            <a:xfrm>
              <a:off x="5631618" y="2957930"/>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34" name="object 34"/>
            <p:cNvSpPr/>
            <p:nvPr/>
          </p:nvSpPr>
          <p:spPr>
            <a:xfrm>
              <a:off x="5631618" y="2957930"/>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35" name="object 35"/>
            <p:cNvSpPr/>
            <p:nvPr/>
          </p:nvSpPr>
          <p:spPr>
            <a:xfrm>
              <a:off x="5631618" y="307916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36" name="object 36"/>
            <p:cNvSpPr/>
            <p:nvPr/>
          </p:nvSpPr>
          <p:spPr>
            <a:xfrm>
              <a:off x="5631618" y="307916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37" name="object 37"/>
            <p:cNvSpPr/>
            <p:nvPr/>
          </p:nvSpPr>
          <p:spPr>
            <a:xfrm>
              <a:off x="5631618" y="3200136"/>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38" name="object 38"/>
            <p:cNvSpPr/>
            <p:nvPr/>
          </p:nvSpPr>
          <p:spPr>
            <a:xfrm>
              <a:off x="5631618" y="3200136"/>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39" name="object 39"/>
            <p:cNvSpPr/>
            <p:nvPr/>
          </p:nvSpPr>
          <p:spPr>
            <a:xfrm>
              <a:off x="5631618" y="332164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40" name="object 40"/>
            <p:cNvSpPr/>
            <p:nvPr/>
          </p:nvSpPr>
          <p:spPr>
            <a:xfrm>
              <a:off x="5631618" y="332164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41" name="object 41"/>
            <p:cNvSpPr/>
            <p:nvPr/>
          </p:nvSpPr>
          <p:spPr>
            <a:xfrm>
              <a:off x="5815343" y="2715455"/>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42" name="object 42"/>
            <p:cNvSpPr/>
            <p:nvPr/>
          </p:nvSpPr>
          <p:spPr>
            <a:xfrm>
              <a:off x="5815343" y="2715455"/>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43" name="object 43"/>
            <p:cNvSpPr/>
            <p:nvPr/>
          </p:nvSpPr>
          <p:spPr>
            <a:xfrm>
              <a:off x="5815343" y="283669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44" name="object 44"/>
            <p:cNvSpPr/>
            <p:nvPr/>
          </p:nvSpPr>
          <p:spPr>
            <a:xfrm>
              <a:off x="5815343" y="283669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45" name="object 45"/>
            <p:cNvSpPr/>
            <p:nvPr/>
          </p:nvSpPr>
          <p:spPr>
            <a:xfrm>
              <a:off x="5815343" y="2957930"/>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46" name="object 46"/>
            <p:cNvSpPr/>
            <p:nvPr/>
          </p:nvSpPr>
          <p:spPr>
            <a:xfrm>
              <a:off x="5815343" y="2957930"/>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47" name="object 47"/>
            <p:cNvSpPr/>
            <p:nvPr/>
          </p:nvSpPr>
          <p:spPr>
            <a:xfrm>
              <a:off x="5815343" y="307916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48" name="object 48"/>
            <p:cNvSpPr/>
            <p:nvPr/>
          </p:nvSpPr>
          <p:spPr>
            <a:xfrm>
              <a:off x="5815343" y="307916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49" name="object 49"/>
            <p:cNvSpPr/>
            <p:nvPr/>
          </p:nvSpPr>
          <p:spPr>
            <a:xfrm>
              <a:off x="5815343" y="3200136"/>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50" name="object 50"/>
            <p:cNvSpPr/>
            <p:nvPr/>
          </p:nvSpPr>
          <p:spPr>
            <a:xfrm>
              <a:off x="5815343" y="3200136"/>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51" name="object 51"/>
            <p:cNvSpPr/>
            <p:nvPr/>
          </p:nvSpPr>
          <p:spPr>
            <a:xfrm>
              <a:off x="5815343" y="332164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52" name="object 52"/>
            <p:cNvSpPr/>
            <p:nvPr/>
          </p:nvSpPr>
          <p:spPr>
            <a:xfrm>
              <a:off x="5815343" y="332164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53" name="object 53"/>
            <p:cNvSpPr/>
            <p:nvPr/>
          </p:nvSpPr>
          <p:spPr>
            <a:xfrm>
              <a:off x="6344168" y="2715430"/>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54" name="object 54"/>
            <p:cNvSpPr/>
            <p:nvPr/>
          </p:nvSpPr>
          <p:spPr>
            <a:xfrm>
              <a:off x="6344168" y="2715430"/>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55" name="object 55"/>
            <p:cNvSpPr/>
            <p:nvPr/>
          </p:nvSpPr>
          <p:spPr>
            <a:xfrm>
              <a:off x="6344168" y="283666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56" name="object 56"/>
            <p:cNvSpPr/>
            <p:nvPr/>
          </p:nvSpPr>
          <p:spPr>
            <a:xfrm>
              <a:off x="6344168" y="283666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57" name="object 57"/>
            <p:cNvSpPr/>
            <p:nvPr/>
          </p:nvSpPr>
          <p:spPr>
            <a:xfrm>
              <a:off x="6344168" y="2957905"/>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58" name="object 58"/>
            <p:cNvSpPr/>
            <p:nvPr/>
          </p:nvSpPr>
          <p:spPr>
            <a:xfrm>
              <a:off x="6344168" y="2957905"/>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59" name="object 59"/>
            <p:cNvSpPr/>
            <p:nvPr/>
          </p:nvSpPr>
          <p:spPr>
            <a:xfrm>
              <a:off x="6344168" y="307914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60" name="object 60"/>
            <p:cNvSpPr/>
            <p:nvPr/>
          </p:nvSpPr>
          <p:spPr>
            <a:xfrm>
              <a:off x="6344168" y="307914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61" name="object 61"/>
            <p:cNvSpPr/>
            <p:nvPr/>
          </p:nvSpPr>
          <p:spPr>
            <a:xfrm>
              <a:off x="6344168" y="3200111"/>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62" name="object 62"/>
            <p:cNvSpPr/>
            <p:nvPr/>
          </p:nvSpPr>
          <p:spPr>
            <a:xfrm>
              <a:off x="6344168" y="3200111"/>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63" name="object 63"/>
            <p:cNvSpPr/>
            <p:nvPr/>
          </p:nvSpPr>
          <p:spPr>
            <a:xfrm>
              <a:off x="6344168" y="332161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FFF1CC"/>
            </a:solidFill>
          </p:spPr>
          <p:txBody>
            <a:bodyPr wrap="square" lIns="0" tIns="0" rIns="0" bIns="0" rtlCol="0"/>
            <a:lstStyle/>
            <a:p>
              <a:endParaRPr sz="1980"/>
            </a:p>
          </p:txBody>
        </p:sp>
        <p:sp>
          <p:nvSpPr>
            <p:cNvPr id="64" name="object 64"/>
            <p:cNvSpPr/>
            <p:nvPr/>
          </p:nvSpPr>
          <p:spPr>
            <a:xfrm>
              <a:off x="6344168" y="332161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7F6000"/>
              </a:solidFill>
            </a:ln>
          </p:spPr>
          <p:txBody>
            <a:bodyPr wrap="square" lIns="0" tIns="0" rIns="0" bIns="0" rtlCol="0"/>
            <a:lstStyle/>
            <a:p>
              <a:endParaRPr sz="1980"/>
            </a:p>
          </p:txBody>
        </p:sp>
        <p:sp>
          <p:nvSpPr>
            <p:cNvPr id="65" name="object 65"/>
            <p:cNvSpPr/>
            <p:nvPr/>
          </p:nvSpPr>
          <p:spPr>
            <a:xfrm>
              <a:off x="5797568" y="1343830"/>
              <a:ext cx="121285" cy="121285"/>
            </a:xfrm>
            <a:custGeom>
              <a:avLst/>
              <a:gdLst/>
              <a:ahLst/>
              <a:cxnLst/>
              <a:rect l="l" t="t" r="r" b="b"/>
              <a:pathLst>
                <a:path w="121285" h="121284">
                  <a:moveTo>
                    <a:pt x="121237" y="121237"/>
                  </a:moveTo>
                  <a:lnTo>
                    <a:pt x="0" y="121237"/>
                  </a:lnTo>
                  <a:lnTo>
                    <a:pt x="0" y="0"/>
                  </a:lnTo>
                  <a:lnTo>
                    <a:pt x="121237" y="0"/>
                  </a:lnTo>
                  <a:lnTo>
                    <a:pt x="121237" y="121237"/>
                  </a:lnTo>
                  <a:close/>
                </a:path>
              </a:pathLst>
            </a:custGeom>
            <a:solidFill>
              <a:srgbClr val="D9EAD3"/>
            </a:solidFill>
          </p:spPr>
          <p:txBody>
            <a:bodyPr wrap="square" lIns="0" tIns="0" rIns="0" bIns="0" rtlCol="0"/>
            <a:lstStyle/>
            <a:p>
              <a:endParaRPr sz="1980"/>
            </a:p>
          </p:txBody>
        </p:sp>
        <p:sp>
          <p:nvSpPr>
            <p:cNvPr id="66" name="object 66"/>
            <p:cNvSpPr/>
            <p:nvPr/>
          </p:nvSpPr>
          <p:spPr>
            <a:xfrm>
              <a:off x="5797568" y="1343830"/>
              <a:ext cx="121285" cy="121285"/>
            </a:xfrm>
            <a:custGeom>
              <a:avLst/>
              <a:gdLst/>
              <a:ahLst/>
              <a:cxnLst/>
              <a:rect l="l" t="t" r="r" b="b"/>
              <a:pathLst>
                <a:path w="121285" h="121284">
                  <a:moveTo>
                    <a:pt x="0" y="0"/>
                  </a:moveTo>
                  <a:lnTo>
                    <a:pt x="121237" y="0"/>
                  </a:lnTo>
                  <a:lnTo>
                    <a:pt x="121237" y="121237"/>
                  </a:lnTo>
                  <a:lnTo>
                    <a:pt x="0" y="121237"/>
                  </a:lnTo>
                  <a:lnTo>
                    <a:pt x="0" y="0"/>
                  </a:lnTo>
                  <a:close/>
                </a:path>
              </a:pathLst>
            </a:custGeom>
            <a:ln w="9524">
              <a:solidFill>
                <a:srgbClr val="274E13"/>
              </a:solidFill>
            </a:ln>
          </p:spPr>
          <p:txBody>
            <a:bodyPr wrap="square" lIns="0" tIns="0" rIns="0" bIns="0" rtlCol="0"/>
            <a:lstStyle/>
            <a:p>
              <a:endParaRPr sz="1980"/>
            </a:p>
          </p:txBody>
        </p:sp>
        <p:sp>
          <p:nvSpPr>
            <p:cNvPr id="67" name="object 67"/>
            <p:cNvSpPr/>
            <p:nvPr/>
          </p:nvSpPr>
          <p:spPr>
            <a:xfrm>
              <a:off x="5797568" y="1465067"/>
              <a:ext cx="121285" cy="121285"/>
            </a:xfrm>
            <a:custGeom>
              <a:avLst/>
              <a:gdLst/>
              <a:ahLst/>
              <a:cxnLst/>
              <a:rect l="l" t="t" r="r" b="b"/>
              <a:pathLst>
                <a:path w="121285" h="121284">
                  <a:moveTo>
                    <a:pt x="121237" y="121237"/>
                  </a:moveTo>
                  <a:lnTo>
                    <a:pt x="0" y="121237"/>
                  </a:lnTo>
                  <a:lnTo>
                    <a:pt x="0" y="0"/>
                  </a:lnTo>
                  <a:lnTo>
                    <a:pt x="121237" y="0"/>
                  </a:lnTo>
                  <a:lnTo>
                    <a:pt x="121237" y="121237"/>
                  </a:lnTo>
                  <a:close/>
                </a:path>
              </a:pathLst>
            </a:custGeom>
            <a:solidFill>
              <a:srgbClr val="D9EAD3"/>
            </a:solidFill>
          </p:spPr>
          <p:txBody>
            <a:bodyPr wrap="square" lIns="0" tIns="0" rIns="0" bIns="0" rtlCol="0"/>
            <a:lstStyle/>
            <a:p>
              <a:endParaRPr sz="1980"/>
            </a:p>
          </p:txBody>
        </p:sp>
        <p:sp>
          <p:nvSpPr>
            <p:cNvPr id="68" name="object 68"/>
            <p:cNvSpPr/>
            <p:nvPr/>
          </p:nvSpPr>
          <p:spPr>
            <a:xfrm>
              <a:off x="5797568" y="1465067"/>
              <a:ext cx="121285" cy="121285"/>
            </a:xfrm>
            <a:custGeom>
              <a:avLst/>
              <a:gdLst/>
              <a:ahLst/>
              <a:cxnLst/>
              <a:rect l="l" t="t" r="r" b="b"/>
              <a:pathLst>
                <a:path w="121285" h="121284">
                  <a:moveTo>
                    <a:pt x="0" y="0"/>
                  </a:moveTo>
                  <a:lnTo>
                    <a:pt x="121237" y="0"/>
                  </a:lnTo>
                  <a:lnTo>
                    <a:pt x="121237" y="121237"/>
                  </a:lnTo>
                  <a:lnTo>
                    <a:pt x="0" y="121237"/>
                  </a:lnTo>
                  <a:lnTo>
                    <a:pt x="0" y="0"/>
                  </a:lnTo>
                  <a:close/>
                </a:path>
              </a:pathLst>
            </a:custGeom>
            <a:ln w="9524">
              <a:solidFill>
                <a:srgbClr val="274E13"/>
              </a:solidFill>
            </a:ln>
          </p:spPr>
          <p:txBody>
            <a:bodyPr wrap="square" lIns="0" tIns="0" rIns="0" bIns="0" rtlCol="0"/>
            <a:lstStyle/>
            <a:p>
              <a:endParaRPr sz="1980"/>
            </a:p>
          </p:txBody>
        </p:sp>
        <p:sp>
          <p:nvSpPr>
            <p:cNvPr id="69" name="object 69"/>
            <p:cNvSpPr/>
            <p:nvPr/>
          </p:nvSpPr>
          <p:spPr>
            <a:xfrm>
              <a:off x="5797568" y="1586305"/>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D9EAD3"/>
            </a:solidFill>
          </p:spPr>
          <p:txBody>
            <a:bodyPr wrap="square" lIns="0" tIns="0" rIns="0" bIns="0" rtlCol="0"/>
            <a:lstStyle/>
            <a:p>
              <a:endParaRPr sz="1980"/>
            </a:p>
          </p:txBody>
        </p:sp>
        <p:sp>
          <p:nvSpPr>
            <p:cNvPr id="70" name="object 70"/>
            <p:cNvSpPr/>
            <p:nvPr/>
          </p:nvSpPr>
          <p:spPr>
            <a:xfrm>
              <a:off x="5797568" y="1586305"/>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274E13"/>
              </a:solidFill>
            </a:ln>
          </p:spPr>
          <p:txBody>
            <a:bodyPr wrap="square" lIns="0" tIns="0" rIns="0" bIns="0" rtlCol="0"/>
            <a:lstStyle/>
            <a:p>
              <a:endParaRPr sz="1980"/>
            </a:p>
          </p:txBody>
        </p:sp>
        <p:sp>
          <p:nvSpPr>
            <p:cNvPr id="71" name="object 71"/>
            <p:cNvSpPr/>
            <p:nvPr/>
          </p:nvSpPr>
          <p:spPr>
            <a:xfrm>
              <a:off x="5797568" y="1707542"/>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D9EAD3"/>
            </a:solidFill>
          </p:spPr>
          <p:txBody>
            <a:bodyPr wrap="square" lIns="0" tIns="0" rIns="0" bIns="0" rtlCol="0"/>
            <a:lstStyle/>
            <a:p>
              <a:endParaRPr sz="1980"/>
            </a:p>
          </p:txBody>
        </p:sp>
        <p:sp>
          <p:nvSpPr>
            <p:cNvPr id="72" name="object 72"/>
            <p:cNvSpPr/>
            <p:nvPr/>
          </p:nvSpPr>
          <p:spPr>
            <a:xfrm>
              <a:off x="5797568" y="1707542"/>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274E13"/>
              </a:solidFill>
            </a:ln>
          </p:spPr>
          <p:txBody>
            <a:bodyPr wrap="square" lIns="0" tIns="0" rIns="0" bIns="0" rtlCol="0"/>
            <a:lstStyle/>
            <a:p>
              <a:endParaRPr sz="1980"/>
            </a:p>
          </p:txBody>
        </p:sp>
        <p:sp>
          <p:nvSpPr>
            <p:cNvPr id="73" name="object 73"/>
            <p:cNvSpPr/>
            <p:nvPr/>
          </p:nvSpPr>
          <p:spPr>
            <a:xfrm>
              <a:off x="5797568" y="1828511"/>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D9EAD3"/>
            </a:solidFill>
          </p:spPr>
          <p:txBody>
            <a:bodyPr wrap="square" lIns="0" tIns="0" rIns="0" bIns="0" rtlCol="0"/>
            <a:lstStyle/>
            <a:p>
              <a:endParaRPr sz="1980"/>
            </a:p>
          </p:txBody>
        </p:sp>
        <p:sp>
          <p:nvSpPr>
            <p:cNvPr id="74" name="object 74"/>
            <p:cNvSpPr/>
            <p:nvPr/>
          </p:nvSpPr>
          <p:spPr>
            <a:xfrm>
              <a:off x="5797568" y="1828511"/>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274E13"/>
              </a:solidFill>
            </a:ln>
          </p:spPr>
          <p:txBody>
            <a:bodyPr wrap="square" lIns="0" tIns="0" rIns="0" bIns="0" rtlCol="0"/>
            <a:lstStyle/>
            <a:p>
              <a:endParaRPr sz="1980"/>
            </a:p>
          </p:txBody>
        </p:sp>
        <p:sp>
          <p:nvSpPr>
            <p:cNvPr id="75" name="object 75"/>
            <p:cNvSpPr/>
            <p:nvPr/>
          </p:nvSpPr>
          <p:spPr>
            <a:xfrm>
              <a:off x="5797568" y="1950017"/>
              <a:ext cx="121285" cy="121285"/>
            </a:xfrm>
            <a:custGeom>
              <a:avLst/>
              <a:gdLst/>
              <a:ahLst/>
              <a:cxnLst/>
              <a:rect l="l" t="t" r="r" b="b"/>
              <a:pathLst>
                <a:path w="121285" h="121285">
                  <a:moveTo>
                    <a:pt x="121237" y="121237"/>
                  </a:moveTo>
                  <a:lnTo>
                    <a:pt x="0" y="121237"/>
                  </a:lnTo>
                  <a:lnTo>
                    <a:pt x="0" y="0"/>
                  </a:lnTo>
                  <a:lnTo>
                    <a:pt x="121237" y="0"/>
                  </a:lnTo>
                  <a:lnTo>
                    <a:pt x="121237" y="121237"/>
                  </a:lnTo>
                  <a:close/>
                </a:path>
              </a:pathLst>
            </a:custGeom>
            <a:solidFill>
              <a:srgbClr val="D9EAD3"/>
            </a:solidFill>
          </p:spPr>
          <p:txBody>
            <a:bodyPr wrap="square" lIns="0" tIns="0" rIns="0" bIns="0" rtlCol="0"/>
            <a:lstStyle/>
            <a:p>
              <a:endParaRPr sz="1980"/>
            </a:p>
          </p:txBody>
        </p:sp>
        <p:sp>
          <p:nvSpPr>
            <p:cNvPr id="76" name="object 76"/>
            <p:cNvSpPr/>
            <p:nvPr/>
          </p:nvSpPr>
          <p:spPr>
            <a:xfrm>
              <a:off x="5797568" y="1950017"/>
              <a:ext cx="121285" cy="121285"/>
            </a:xfrm>
            <a:custGeom>
              <a:avLst/>
              <a:gdLst/>
              <a:ahLst/>
              <a:cxnLst/>
              <a:rect l="l" t="t" r="r" b="b"/>
              <a:pathLst>
                <a:path w="121285" h="121285">
                  <a:moveTo>
                    <a:pt x="0" y="0"/>
                  </a:moveTo>
                  <a:lnTo>
                    <a:pt x="121237" y="0"/>
                  </a:lnTo>
                  <a:lnTo>
                    <a:pt x="121237" y="121237"/>
                  </a:lnTo>
                  <a:lnTo>
                    <a:pt x="0" y="121237"/>
                  </a:lnTo>
                  <a:lnTo>
                    <a:pt x="0" y="0"/>
                  </a:lnTo>
                  <a:close/>
                </a:path>
              </a:pathLst>
            </a:custGeom>
            <a:ln w="9524">
              <a:solidFill>
                <a:srgbClr val="274E13"/>
              </a:solidFill>
            </a:ln>
          </p:spPr>
          <p:txBody>
            <a:bodyPr wrap="square" lIns="0" tIns="0" rIns="0" bIns="0" rtlCol="0"/>
            <a:lstStyle/>
            <a:p>
              <a:endParaRPr sz="1980"/>
            </a:p>
          </p:txBody>
        </p:sp>
      </p:grpSp>
      <p:sp>
        <p:nvSpPr>
          <p:cNvPr id="77" name="object 77"/>
          <p:cNvSpPr txBox="1">
            <a:spLocks noGrp="1"/>
          </p:cNvSpPr>
          <p:nvPr>
            <p:ph type="title"/>
          </p:nvPr>
        </p:nvSpPr>
        <p:spPr>
          <a:xfrm>
            <a:off x="1219200" y="111452"/>
            <a:ext cx="8650546" cy="691215"/>
          </a:xfrm>
          <a:prstGeom prst="rect">
            <a:avLst/>
          </a:prstGeom>
        </p:spPr>
        <p:txBody>
          <a:bodyPr vert="horz" wrap="square" lIns="0" tIns="13970" rIns="0" bIns="0" rtlCol="0">
            <a:spAutoFit/>
          </a:bodyPr>
          <a:lstStyle/>
          <a:p>
            <a:pPr marL="13970">
              <a:spcBef>
                <a:spcPts val="110"/>
              </a:spcBef>
            </a:pPr>
            <a:r>
              <a:rPr spc="55" dirty="0"/>
              <a:t>Attention </a:t>
            </a:r>
            <a:r>
              <a:rPr spc="88" dirty="0"/>
              <a:t>Is</a:t>
            </a:r>
            <a:r>
              <a:rPr spc="-17" dirty="0"/>
              <a:t> </a:t>
            </a:r>
            <a:r>
              <a:rPr dirty="0"/>
              <a:t>All</a:t>
            </a:r>
            <a:r>
              <a:rPr spc="-44" dirty="0"/>
              <a:t> </a:t>
            </a:r>
            <a:r>
              <a:rPr spc="77" dirty="0"/>
              <a:t>You</a:t>
            </a:r>
            <a:r>
              <a:rPr spc="55" dirty="0"/>
              <a:t> </a:t>
            </a:r>
            <a:r>
              <a:rPr spc="132" dirty="0"/>
              <a:t>Need</a:t>
            </a:r>
          </a:p>
        </p:txBody>
      </p:sp>
      <p:sp>
        <p:nvSpPr>
          <p:cNvPr id="78" name="object 78"/>
          <p:cNvSpPr txBox="1"/>
          <p:nvPr/>
        </p:nvSpPr>
        <p:spPr>
          <a:xfrm>
            <a:off x="6077323" y="2674884"/>
            <a:ext cx="152349" cy="519684"/>
          </a:xfrm>
          <a:prstGeom prst="rect">
            <a:avLst/>
          </a:prstGeom>
        </p:spPr>
        <p:txBody>
          <a:bodyPr vert="vert270" wrap="square" lIns="0" tIns="9779" rIns="0" bIns="0" rtlCol="0">
            <a:spAutoFit/>
          </a:bodyPr>
          <a:lstStyle/>
          <a:p>
            <a:pPr marL="13970">
              <a:spcBef>
                <a:spcPts val="77"/>
              </a:spcBef>
            </a:pPr>
            <a:r>
              <a:rPr sz="990" b="1" spc="88" dirty="0">
                <a:solidFill>
                  <a:srgbClr val="37761C"/>
                </a:solidFill>
                <a:latin typeface="Calibri"/>
                <a:cs typeface="Calibri"/>
              </a:rPr>
              <a:t>Query</a:t>
            </a:r>
            <a:r>
              <a:rPr sz="990" b="1" spc="28" dirty="0">
                <a:solidFill>
                  <a:srgbClr val="37761C"/>
                </a:solidFill>
                <a:latin typeface="Calibri"/>
                <a:cs typeface="Calibri"/>
              </a:rPr>
              <a:t> </a:t>
            </a:r>
            <a:r>
              <a:rPr sz="990" b="1" spc="22" dirty="0">
                <a:solidFill>
                  <a:srgbClr val="37761C"/>
                </a:solidFill>
                <a:latin typeface="Calibri"/>
                <a:cs typeface="Calibri"/>
              </a:rPr>
              <a:t>q</a:t>
            </a:r>
            <a:endParaRPr sz="990">
              <a:latin typeface="Calibri"/>
              <a:cs typeface="Calibri"/>
            </a:endParaRPr>
          </a:p>
        </p:txBody>
      </p:sp>
      <p:sp>
        <p:nvSpPr>
          <p:cNvPr id="79" name="object 79"/>
          <p:cNvSpPr txBox="1"/>
          <p:nvPr/>
        </p:nvSpPr>
        <p:spPr>
          <a:xfrm>
            <a:off x="5490583" y="4239795"/>
            <a:ext cx="152349" cy="419799"/>
          </a:xfrm>
          <a:prstGeom prst="rect">
            <a:avLst/>
          </a:prstGeom>
        </p:spPr>
        <p:txBody>
          <a:bodyPr vert="vert270" wrap="square" lIns="0" tIns="9779" rIns="0" bIns="0" rtlCol="0">
            <a:spAutoFit/>
          </a:bodyPr>
          <a:lstStyle/>
          <a:p>
            <a:pPr marL="13970">
              <a:spcBef>
                <a:spcPts val="77"/>
              </a:spcBef>
            </a:pPr>
            <a:r>
              <a:rPr sz="990" b="1" spc="94" dirty="0">
                <a:solidFill>
                  <a:srgbClr val="BE9000"/>
                </a:solidFill>
                <a:latin typeface="Calibri"/>
                <a:cs typeface="Calibri"/>
              </a:rPr>
              <a:t>Keys</a:t>
            </a:r>
            <a:r>
              <a:rPr sz="990" b="1" spc="17" dirty="0">
                <a:solidFill>
                  <a:srgbClr val="BE9000"/>
                </a:solidFill>
                <a:latin typeface="Calibri"/>
                <a:cs typeface="Calibri"/>
              </a:rPr>
              <a:t> </a:t>
            </a:r>
            <a:r>
              <a:rPr sz="990" b="1" spc="11" dirty="0">
                <a:solidFill>
                  <a:srgbClr val="BE9000"/>
                </a:solidFill>
                <a:latin typeface="Calibri"/>
                <a:cs typeface="Calibri"/>
              </a:rPr>
              <a:t>k</a:t>
            </a:r>
            <a:endParaRPr sz="990">
              <a:latin typeface="Calibri"/>
              <a:cs typeface="Calibri"/>
            </a:endParaRPr>
          </a:p>
        </p:txBody>
      </p:sp>
      <p:sp>
        <p:nvSpPr>
          <p:cNvPr id="80" name="object 80"/>
          <p:cNvSpPr txBox="1"/>
          <p:nvPr/>
        </p:nvSpPr>
        <p:spPr>
          <a:xfrm>
            <a:off x="8205411" y="4219346"/>
            <a:ext cx="152349" cy="525971"/>
          </a:xfrm>
          <a:prstGeom prst="rect">
            <a:avLst/>
          </a:prstGeom>
        </p:spPr>
        <p:txBody>
          <a:bodyPr vert="vert270" wrap="square" lIns="0" tIns="9779" rIns="0" bIns="0" rtlCol="0">
            <a:spAutoFit/>
          </a:bodyPr>
          <a:lstStyle/>
          <a:p>
            <a:pPr marL="13970">
              <a:spcBef>
                <a:spcPts val="77"/>
              </a:spcBef>
            </a:pPr>
            <a:r>
              <a:rPr sz="990" b="1" spc="55" dirty="0">
                <a:solidFill>
                  <a:srgbClr val="990000"/>
                </a:solidFill>
                <a:latin typeface="Calibri"/>
                <a:cs typeface="Calibri"/>
              </a:rPr>
              <a:t>Values</a:t>
            </a:r>
            <a:r>
              <a:rPr sz="990" b="1" spc="11" dirty="0">
                <a:solidFill>
                  <a:srgbClr val="990000"/>
                </a:solidFill>
                <a:latin typeface="Calibri"/>
                <a:cs typeface="Calibri"/>
              </a:rPr>
              <a:t> </a:t>
            </a:r>
            <a:r>
              <a:rPr sz="990" b="1" spc="44" dirty="0">
                <a:solidFill>
                  <a:srgbClr val="990000"/>
                </a:solidFill>
                <a:latin typeface="Calibri"/>
                <a:cs typeface="Calibri"/>
              </a:rPr>
              <a:t>v</a:t>
            </a:r>
            <a:endParaRPr sz="990">
              <a:latin typeface="Calibri"/>
              <a:cs typeface="Calibri"/>
            </a:endParaRPr>
          </a:p>
        </p:txBody>
      </p:sp>
      <p:grpSp>
        <p:nvGrpSpPr>
          <p:cNvPr id="81" name="object 81"/>
          <p:cNvGrpSpPr/>
          <p:nvPr/>
        </p:nvGrpSpPr>
        <p:grpSpPr>
          <a:xfrm>
            <a:off x="5852027" y="3314699"/>
            <a:ext cx="3965385" cy="1765808"/>
            <a:chOff x="5320024" y="2052204"/>
            <a:chExt cx="3604895" cy="1605280"/>
          </a:xfrm>
        </p:grpSpPr>
        <p:sp>
          <p:nvSpPr>
            <p:cNvPr id="82" name="object 82"/>
            <p:cNvSpPr/>
            <p:nvPr/>
          </p:nvSpPr>
          <p:spPr>
            <a:xfrm>
              <a:off x="7718013" y="2560914"/>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83" name="object 83"/>
            <p:cNvSpPr/>
            <p:nvPr/>
          </p:nvSpPr>
          <p:spPr>
            <a:xfrm>
              <a:off x="7718013" y="2560914"/>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84" name="object 84"/>
            <p:cNvSpPr/>
            <p:nvPr/>
          </p:nvSpPr>
          <p:spPr>
            <a:xfrm>
              <a:off x="7718013" y="268215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85" name="object 85"/>
            <p:cNvSpPr/>
            <p:nvPr/>
          </p:nvSpPr>
          <p:spPr>
            <a:xfrm>
              <a:off x="7718013" y="268215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86" name="object 86"/>
            <p:cNvSpPr/>
            <p:nvPr/>
          </p:nvSpPr>
          <p:spPr>
            <a:xfrm>
              <a:off x="7718013" y="2803389"/>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87" name="object 87"/>
            <p:cNvSpPr/>
            <p:nvPr/>
          </p:nvSpPr>
          <p:spPr>
            <a:xfrm>
              <a:off x="7718013" y="2803389"/>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88" name="object 88"/>
            <p:cNvSpPr/>
            <p:nvPr/>
          </p:nvSpPr>
          <p:spPr>
            <a:xfrm>
              <a:off x="7718013" y="292462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89" name="object 89"/>
            <p:cNvSpPr/>
            <p:nvPr/>
          </p:nvSpPr>
          <p:spPr>
            <a:xfrm>
              <a:off x="7718013" y="292462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90" name="object 90"/>
            <p:cNvSpPr/>
            <p:nvPr/>
          </p:nvSpPr>
          <p:spPr>
            <a:xfrm>
              <a:off x="7718013" y="3045595"/>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91" name="object 91"/>
            <p:cNvSpPr/>
            <p:nvPr/>
          </p:nvSpPr>
          <p:spPr>
            <a:xfrm>
              <a:off x="7718013" y="3045595"/>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92" name="object 92"/>
            <p:cNvSpPr/>
            <p:nvPr/>
          </p:nvSpPr>
          <p:spPr>
            <a:xfrm>
              <a:off x="7718013" y="3167102"/>
              <a:ext cx="121285" cy="121285"/>
            </a:xfrm>
            <a:custGeom>
              <a:avLst/>
              <a:gdLst/>
              <a:ahLst/>
              <a:cxnLst/>
              <a:rect l="l" t="t" r="r" b="b"/>
              <a:pathLst>
                <a:path w="121284" h="121285">
                  <a:moveTo>
                    <a:pt x="121199" y="121200"/>
                  </a:moveTo>
                  <a:lnTo>
                    <a:pt x="0" y="121200"/>
                  </a:lnTo>
                  <a:lnTo>
                    <a:pt x="0" y="0"/>
                  </a:lnTo>
                  <a:lnTo>
                    <a:pt x="121199" y="0"/>
                  </a:lnTo>
                  <a:lnTo>
                    <a:pt x="121199" y="121200"/>
                  </a:lnTo>
                  <a:close/>
                </a:path>
              </a:pathLst>
            </a:custGeom>
            <a:solidFill>
              <a:srgbClr val="F4CCCC"/>
            </a:solidFill>
          </p:spPr>
          <p:txBody>
            <a:bodyPr wrap="square" lIns="0" tIns="0" rIns="0" bIns="0" rtlCol="0"/>
            <a:lstStyle/>
            <a:p>
              <a:endParaRPr sz="1980"/>
            </a:p>
          </p:txBody>
        </p:sp>
        <p:sp>
          <p:nvSpPr>
            <p:cNvPr id="93" name="object 93"/>
            <p:cNvSpPr/>
            <p:nvPr/>
          </p:nvSpPr>
          <p:spPr>
            <a:xfrm>
              <a:off x="7718013" y="3167102"/>
              <a:ext cx="121285" cy="121285"/>
            </a:xfrm>
            <a:custGeom>
              <a:avLst/>
              <a:gdLst/>
              <a:ahLst/>
              <a:cxnLst/>
              <a:rect l="l" t="t" r="r" b="b"/>
              <a:pathLst>
                <a:path w="121284" h="121285">
                  <a:moveTo>
                    <a:pt x="0" y="0"/>
                  </a:moveTo>
                  <a:lnTo>
                    <a:pt x="121199" y="0"/>
                  </a:lnTo>
                  <a:lnTo>
                    <a:pt x="121199" y="121200"/>
                  </a:lnTo>
                  <a:lnTo>
                    <a:pt x="0" y="121200"/>
                  </a:lnTo>
                  <a:lnTo>
                    <a:pt x="0" y="0"/>
                  </a:lnTo>
                  <a:close/>
                </a:path>
              </a:pathLst>
            </a:custGeom>
            <a:ln w="9524">
              <a:solidFill>
                <a:srgbClr val="990000"/>
              </a:solidFill>
            </a:ln>
          </p:spPr>
          <p:txBody>
            <a:bodyPr wrap="square" lIns="0" tIns="0" rIns="0" bIns="0" rtlCol="0"/>
            <a:lstStyle/>
            <a:p>
              <a:endParaRPr sz="1980"/>
            </a:p>
          </p:txBody>
        </p:sp>
        <p:sp>
          <p:nvSpPr>
            <p:cNvPr id="94" name="object 94"/>
            <p:cNvSpPr/>
            <p:nvPr/>
          </p:nvSpPr>
          <p:spPr>
            <a:xfrm>
              <a:off x="7718026" y="328860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95" name="object 95"/>
            <p:cNvSpPr/>
            <p:nvPr/>
          </p:nvSpPr>
          <p:spPr>
            <a:xfrm>
              <a:off x="7718026" y="328860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96" name="object 96"/>
            <p:cNvSpPr/>
            <p:nvPr/>
          </p:nvSpPr>
          <p:spPr>
            <a:xfrm>
              <a:off x="7718026" y="340957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97" name="object 97"/>
            <p:cNvSpPr/>
            <p:nvPr/>
          </p:nvSpPr>
          <p:spPr>
            <a:xfrm>
              <a:off x="7718026" y="340957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98" name="object 98"/>
            <p:cNvSpPr/>
            <p:nvPr/>
          </p:nvSpPr>
          <p:spPr>
            <a:xfrm>
              <a:off x="7718026" y="353107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99" name="object 99"/>
            <p:cNvSpPr/>
            <p:nvPr/>
          </p:nvSpPr>
          <p:spPr>
            <a:xfrm>
              <a:off x="7718026" y="353107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00" name="object 100"/>
            <p:cNvSpPr/>
            <p:nvPr/>
          </p:nvSpPr>
          <p:spPr>
            <a:xfrm>
              <a:off x="7900517" y="2560914"/>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01" name="object 101"/>
            <p:cNvSpPr/>
            <p:nvPr/>
          </p:nvSpPr>
          <p:spPr>
            <a:xfrm>
              <a:off x="7900517" y="2560914"/>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02" name="object 102"/>
            <p:cNvSpPr/>
            <p:nvPr/>
          </p:nvSpPr>
          <p:spPr>
            <a:xfrm>
              <a:off x="7900517" y="268215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03" name="object 103"/>
            <p:cNvSpPr/>
            <p:nvPr/>
          </p:nvSpPr>
          <p:spPr>
            <a:xfrm>
              <a:off x="7900517" y="268215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04" name="object 104"/>
            <p:cNvSpPr/>
            <p:nvPr/>
          </p:nvSpPr>
          <p:spPr>
            <a:xfrm>
              <a:off x="7900517" y="2803389"/>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05" name="object 105"/>
            <p:cNvSpPr/>
            <p:nvPr/>
          </p:nvSpPr>
          <p:spPr>
            <a:xfrm>
              <a:off x="7900517" y="2803389"/>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06" name="object 106"/>
            <p:cNvSpPr/>
            <p:nvPr/>
          </p:nvSpPr>
          <p:spPr>
            <a:xfrm>
              <a:off x="7900517" y="292462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07" name="object 107"/>
            <p:cNvSpPr/>
            <p:nvPr/>
          </p:nvSpPr>
          <p:spPr>
            <a:xfrm>
              <a:off x="7900517" y="292462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08" name="object 108"/>
            <p:cNvSpPr/>
            <p:nvPr/>
          </p:nvSpPr>
          <p:spPr>
            <a:xfrm>
              <a:off x="7900517" y="3045595"/>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09" name="object 109"/>
            <p:cNvSpPr/>
            <p:nvPr/>
          </p:nvSpPr>
          <p:spPr>
            <a:xfrm>
              <a:off x="7900517" y="3045595"/>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10" name="object 110"/>
            <p:cNvSpPr/>
            <p:nvPr/>
          </p:nvSpPr>
          <p:spPr>
            <a:xfrm>
              <a:off x="7900517" y="3167102"/>
              <a:ext cx="121285" cy="121285"/>
            </a:xfrm>
            <a:custGeom>
              <a:avLst/>
              <a:gdLst/>
              <a:ahLst/>
              <a:cxnLst/>
              <a:rect l="l" t="t" r="r" b="b"/>
              <a:pathLst>
                <a:path w="121284" h="121285">
                  <a:moveTo>
                    <a:pt x="121199" y="121200"/>
                  </a:moveTo>
                  <a:lnTo>
                    <a:pt x="0" y="121200"/>
                  </a:lnTo>
                  <a:lnTo>
                    <a:pt x="0" y="0"/>
                  </a:lnTo>
                  <a:lnTo>
                    <a:pt x="121199" y="0"/>
                  </a:lnTo>
                  <a:lnTo>
                    <a:pt x="121199" y="121200"/>
                  </a:lnTo>
                  <a:close/>
                </a:path>
              </a:pathLst>
            </a:custGeom>
            <a:solidFill>
              <a:srgbClr val="F4CCCC"/>
            </a:solidFill>
          </p:spPr>
          <p:txBody>
            <a:bodyPr wrap="square" lIns="0" tIns="0" rIns="0" bIns="0" rtlCol="0"/>
            <a:lstStyle/>
            <a:p>
              <a:endParaRPr sz="1980"/>
            </a:p>
          </p:txBody>
        </p:sp>
        <p:sp>
          <p:nvSpPr>
            <p:cNvPr id="111" name="object 111"/>
            <p:cNvSpPr/>
            <p:nvPr/>
          </p:nvSpPr>
          <p:spPr>
            <a:xfrm>
              <a:off x="7900517" y="3167102"/>
              <a:ext cx="121285" cy="121285"/>
            </a:xfrm>
            <a:custGeom>
              <a:avLst/>
              <a:gdLst/>
              <a:ahLst/>
              <a:cxnLst/>
              <a:rect l="l" t="t" r="r" b="b"/>
              <a:pathLst>
                <a:path w="121284" h="121285">
                  <a:moveTo>
                    <a:pt x="0" y="0"/>
                  </a:moveTo>
                  <a:lnTo>
                    <a:pt x="121199" y="0"/>
                  </a:lnTo>
                  <a:lnTo>
                    <a:pt x="121199" y="121200"/>
                  </a:lnTo>
                  <a:lnTo>
                    <a:pt x="0" y="121200"/>
                  </a:lnTo>
                  <a:lnTo>
                    <a:pt x="0" y="0"/>
                  </a:lnTo>
                  <a:close/>
                </a:path>
              </a:pathLst>
            </a:custGeom>
            <a:ln w="9524">
              <a:solidFill>
                <a:srgbClr val="990000"/>
              </a:solidFill>
            </a:ln>
          </p:spPr>
          <p:txBody>
            <a:bodyPr wrap="square" lIns="0" tIns="0" rIns="0" bIns="0" rtlCol="0"/>
            <a:lstStyle/>
            <a:p>
              <a:endParaRPr sz="1980"/>
            </a:p>
          </p:txBody>
        </p:sp>
        <p:sp>
          <p:nvSpPr>
            <p:cNvPr id="112" name="object 112"/>
            <p:cNvSpPr/>
            <p:nvPr/>
          </p:nvSpPr>
          <p:spPr>
            <a:xfrm>
              <a:off x="7900530" y="328860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13" name="object 113"/>
            <p:cNvSpPr/>
            <p:nvPr/>
          </p:nvSpPr>
          <p:spPr>
            <a:xfrm>
              <a:off x="7900530" y="328860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14" name="object 114"/>
            <p:cNvSpPr/>
            <p:nvPr/>
          </p:nvSpPr>
          <p:spPr>
            <a:xfrm>
              <a:off x="7900530" y="340957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15" name="object 115"/>
            <p:cNvSpPr/>
            <p:nvPr/>
          </p:nvSpPr>
          <p:spPr>
            <a:xfrm>
              <a:off x="7900530" y="340957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16" name="object 116"/>
            <p:cNvSpPr/>
            <p:nvPr/>
          </p:nvSpPr>
          <p:spPr>
            <a:xfrm>
              <a:off x="7900530" y="353107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17" name="object 117"/>
            <p:cNvSpPr/>
            <p:nvPr/>
          </p:nvSpPr>
          <p:spPr>
            <a:xfrm>
              <a:off x="7900530" y="353107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18" name="object 118"/>
            <p:cNvSpPr/>
            <p:nvPr/>
          </p:nvSpPr>
          <p:spPr>
            <a:xfrm>
              <a:off x="8083021" y="2560914"/>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19" name="object 119"/>
            <p:cNvSpPr/>
            <p:nvPr/>
          </p:nvSpPr>
          <p:spPr>
            <a:xfrm>
              <a:off x="8083021" y="2560914"/>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20" name="object 120"/>
            <p:cNvSpPr/>
            <p:nvPr/>
          </p:nvSpPr>
          <p:spPr>
            <a:xfrm>
              <a:off x="8083021" y="268215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21" name="object 121"/>
            <p:cNvSpPr/>
            <p:nvPr/>
          </p:nvSpPr>
          <p:spPr>
            <a:xfrm>
              <a:off x="8083021" y="268215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22" name="object 122"/>
            <p:cNvSpPr/>
            <p:nvPr/>
          </p:nvSpPr>
          <p:spPr>
            <a:xfrm>
              <a:off x="8083021" y="2803389"/>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23" name="object 123"/>
            <p:cNvSpPr/>
            <p:nvPr/>
          </p:nvSpPr>
          <p:spPr>
            <a:xfrm>
              <a:off x="8083021" y="2803389"/>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24" name="object 124"/>
            <p:cNvSpPr/>
            <p:nvPr/>
          </p:nvSpPr>
          <p:spPr>
            <a:xfrm>
              <a:off x="8083021" y="292462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25" name="object 125"/>
            <p:cNvSpPr/>
            <p:nvPr/>
          </p:nvSpPr>
          <p:spPr>
            <a:xfrm>
              <a:off x="8083021" y="292462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26" name="object 126"/>
            <p:cNvSpPr/>
            <p:nvPr/>
          </p:nvSpPr>
          <p:spPr>
            <a:xfrm>
              <a:off x="8083021" y="3045595"/>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27" name="object 127"/>
            <p:cNvSpPr/>
            <p:nvPr/>
          </p:nvSpPr>
          <p:spPr>
            <a:xfrm>
              <a:off x="8083021" y="3045595"/>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28" name="object 128"/>
            <p:cNvSpPr/>
            <p:nvPr/>
          </p:nvSpPr>
          <p:spPr>
            <a:xfrm>
              <a:off x="8083021" y="3167102"/>
              <a:ext cx="121285" cy="121285"/>
            </a:xfrm>
            <a:custGeom>
              <a:avLst/>
              <a:gdLst/>
              <a:ahLst/>
              <a:cxnLst/>
              <a:rect l="l" t="t" r="r" b="b"/>
              <a:pathLst>
                <a:path w="121284" h="121285">
                  <a:moveTo>
                    <a:pt x="121199" y="121200"/>
                  </a:moveTo>
                  <a:lnTo>
                    <a:pt x="0" y="121200"/>
                  </a:lnTo>
                  <a:lnTo>
                    <a:pt x="0" y="0"/>
                  </a:lnTo>
                  <a:lnTo>
                    <a:pt x="121199" y="0"/>
                  </a:lnTo>
                  <a:lnTo>
                    <a:pt x="121199" y="121200"/>
                  </a:lnTo>
                  <a:close/>
                </a:path>
              </a:pathLst>
            </a:custGeom>
            <a:solidFill>
              <a:srgbClr val="F4CCCC"/>
            </a:solidFill>
          </p:spPr>
          <p:txBody>
            <a:bodyPr wrap="square" lIns="0" tIns="0" rIns="0" bIns="0" rtlCol="0"/>
            <a:lstStyle/>
            <a:p>
              <a:endParaRPr sz="1980"/>
            </a:p>
          </p:txBody>
        </p:sp>
        <p:sp>
          <p:nvSpPr>
            <p:cNvPr id="129" name="object 129"/>
            <p:cNvSpPr/>
            <p:nvPr/>
          </p:nvSpPr>
          <p:spPr>
            <a:xfrm>
              <a:off x="8083021" y="3167102"/>
              <a:ext cx="121285" cy="121285"/>
            </a:xfrm>
            <a:custGeom>
              <a:avLst/>
              <a:gdLst/>
              <a:ahLst/>
              <a:cxnLst/>
              <a:rect l="l" t="t" r="r" b="b"/>
              <a:pathLst>
                <a:path w="121284" h="121285">
                  <a:moveTo>
                    <a:pt x="0" y="0"/>
                  </a:moveTo>
                  <a:lnTo>
                    <a:pt x="121199" y="0"/>
                  </a:lnTo>
                  <a:lnTo>
                    <a:pt x="121199" y="121200"/>
                  </a:lnTo>
                  <a:lnTo>
                    <a:pt x="0" y="121200"/>
                  </a:lnTo>
                  <a:lnTo>
                    <a:pt x="0" y="0"/>
                  </a:lnTo>
                  <a:close/>
                </a:path>
              </a:pathLst>
            </a:custGeom>
            <a:ln w="9524">
              <a:solidFill>
                <a:srgbClr val="990000"/>
              </a:solidFill>
            </a:ln>
          </p:spPr>
          <p:txBody>
            <a:bodyPr wrap="square" lIns="0" tIns="0" rIns="0" bIns="0" rtlCol="0"/>
            <a:lstStyle/>
            <a:p>
              <a:endParaRPr sz="1980"/>
            </a:p>
          </p:txBody>
        </p:sp>
        <p:sp>
          <p:nvSpPr>
            <p:cNvPr id="130" name="object 130"/>
            <p:cNvSpPr/>
            <p:nvPr/>
          </p:nvSpPr>
          <p:spPr>
            <a:xfrm>
              <a:off x="8083034" y="328860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31" name="object 131"/>
            <p:cNvSpPr/>
            <p:nvPr/>
          </p:nvSpPr>
          <p:spPr>
            <a:xfrm>
              <a:off x="8083034" y="328860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32" name="object 132"/>
            <p:cNvSpPr/>
            <p:nvPr/>
          </p:nvSpPr>
          <p:spPr>
            <a:xfrm>
              <a:off x="8083034" y="340957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33" name="object 133"/>
            <p:cNvSpPr/>
            <p:nvPr/>
          </p:nvSpPr>
          <p:spPr>
            <a:xfrm>
              <a:off x="8083034" y="340957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34" name="object 134"/>
            <p:cNvSpPr/>
            <p:nvPr/>
          </p:nvSpPr>
          <p:spPr>
            <a:xfrm>
              <a:off x="8083034" y="353107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35" name="object 135"/>
            <p:cNvSpPr/>
            <p:nvPr/>
          </p:nvSpPr>
          <p:spPr>
            <a:xfrm>
              <a:off x="8083034" y="353107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36" name="object 136"/>
            <p:cNvSpPr/>
            <p:nvPr/>
          </p:nvSpPr>
          <p:spPr>
            <a:xfrm>
              <a:off x="8265524" y="2560914"/>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37" name="object 137"/>
            <p:cNvSpPr/>
            <p:nvPr/>
          </p:nvSpPr>
          <p:spPr>
            <a:xfrm>
              <a:off x="8265524" y="2560914"/>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38" name="object 138"/>
            <p:cNvSpPr/>
            <p:nvPr/>
          </p:nvSpPr>
          <p:spPr>
            <a:xfrm>
              <a:off x="8265524" y="268215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39" name="object 139"/>
            <p:cNvSpPr/>
            <p:nvPr/>
          </p:nvSpPr>
          <p:spPr>
            <a:xfrm>
              <a:off x="8265524" y="268215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40" name="object 140"/>
            <p:cNvSpPr/>
            <p:nvPr/>
          </p:nvSpPr>
          <p:spPr>
            <a:xfrm>
              <a:off x="8265524" y="2803389"/>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41" name="object 141"/>
            <p:cNvSpPr/>
            <p:nvPr/>
          </p:nvSpPr>
          <p:spPr>
            <a:xfrm>
              <a:off x="8265524" y="2803389"/>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42" name="object 142"/>
            <p:cNvSpPr/>
            <p:nvPr/>
          </p:nvSpPr>
          <p:spPr>
            <a:xfrm>
              <a:off x="8265524" y="292462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43" name="object 143"/>
            <p:cNvSpPr/>
            <p:nvPr/>
          </p:nvSpPr>
          <p:spPr>
            <a:xfrm>
              <a:off x="8265524" y="292462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44" name="object 144"/>
            <p:cNvSpPr/>
            <p:nvPr/>
          </p:nvSpPr>
          <p:spPr>
            <a:xfrm>
              <a:off x="8265524" y="3045595"/>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45" name="object 145"/>
            <p:cNvSpPr/>
            <p:nvPr/>
          </p:nvSpPr>
          <p:spPr>
            <a:xfrm>
              <a:off x="8265524" y="3045595"/>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46" name="object 146"/>
            <p:cNvSpPr/>
            <p:nvPr/>
          </p:nvSpPr>
          <p:spPr>
            <a:xfrm>
              <a:off x="8265524" y="3167102"/>
              <a:ext cx="121285" cy="121285"/>
            </a:xfrm>
            <a:custGeom>
              <a:avLst/>
              <a:gdLst/>
              <a:ahLst/>
              <a:cxnLst/>
              <a:rect l="l" t="t" r="r" b="b"/>
              <a:pathLst>
                <a:path w="121284" h="121285">
                  <a:moveTo>
                    <a:pt x="121199" y="121200"/>
                  </a:moveTo>
                  <a:lnTo>
                    <a:pt x="0" y="121200"/>
                  </a:lnTo>
                  <a:lnTo>
                    <a:pt x="0" y="0"/>
                  </a:lnTo>
                  <a:lnTo>
                    <a:pt x="121199" y="0"/>
                  </a:lnTo>
                  <a:lnTo>
                    <a:pt x="121199" y="121200"/>
                  </a:lnTo>
                  <a:close/>
                </a:path>
              </a:pathLst>
            </a:custGeom>
            <a:solidFill>
              <a:srgbClr val="F4CCCC"/>
            </a:solidFill>
          </p:spPr>
          <p:txBody>
            <a:bodyPr wrap="square" lIns="0" tIns="0" rIns="0" bIns="0" rtlCol="0"/>
            <a:lstStyle/>
            <a:p>
              <a:endParaRPr sz="1980"/>
            </a:p>
          </p:txBody>
        </p:sp>
        <p:sp>
          <p:nvSpPr>
            <p:cNvPr id="147" name="object 147"/>
            <p:cNvSpPr/>
            <p:nvPr/>
          </p:nvSpPr>
          <p:spPr>
            <a:xfrm>
              <a:off x="8265524" y="3167102"/>
              <a:ext cx="121285" cy="121285"/>
            </a:xfrm>
            <a:custGeom>
              <a:avLst/>
              <a:gdLst/>
              <a:ahLst/>
              <a:cxnLst/>
              <a:rect l="l" t="t" r="r" b="b"/>
              <a:pathLst>
                <a:path w="121284" h="121285">
                  <a:moveTo>
                    <a:pt x="0" y="0"/>
                  </a:moveTo>
                  <a:lnTo>
                    <a:pt x="121199" y="0"/>
                  </a:lnTo>
                  <a:lnTo>
                    <a:pt x="121199" y="121200"/>
                  </a:lnTo>
                  <a:lnTo>
                    <a:pt x="0" y="121200"/>
                  </a:lnTo>
                  <a:lnTo>
                    <a:pt x="0" y="0"/>
                  </a:lnTo>
                  <a:close/>
                </a:path>
              </a:pathLst>
            </a:custGeom>
            <a:ln w="9524">
              <a:solidFill>
                <a:srgbClr val="990000"/>
              </a:solidFill>
            </a:ln>
          </p:spPr>
          <p:txBody>
            <a:bodyPr wrap="square" lIns="0" tIns="0" rIns="0" bIns="0" rtlCol="0"/>
            <a:lstStyle/>
            <a:p>
              <a:endParaRPr sz="1980"/>
            </a:p>
          </p:txBody>
        </p:sp>
        <p:sp>
          <p:nvSpPr>
            <p:cNvPr id="148" name="object 148"/>
            <p:cNvSpPr/>
            <p:nvPr/>
          </p:nvSpPr>
          <p:spPr>
            <a:xfrm>
              <a:off x="8265537" y="328860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49" name="object 149"/>
            <p:cNvSpPr/>
            <p:nvPr/>
          </p:nvSpPr>
          <p:spPr>
            <a:xfrm>
              <a:off x="8265537" y="328860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50" name="object 150"/>
            <p:cNvSpPr/>
            <p:nvPr/>
          </p:nvSpPr>
          <p:spPr>
            <a:xfrm>
              <a:off x="8265537" y="340957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51" name="object 151"/>
            <p:cNvSpPr/>
            <p:nvPr/>
          </p:nvSpPr>
          <p:spPr>
            <a:xfrm>
              <a:off x="8265537" y="340957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52" name="object 152"/>
            <p:cNvSpPr/>
            <p:nvPr/>
          </p:nvSpPr>
          <p:spPr>
            <a:xfrm>
              <a:off x="8265537" y="353107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53" name="object 153"/>
            <p:cNvSpPr/>
            <p:nvPr/>
          </p:nvSpPr>
          <p:spPr>
            <a:xfrm>
              <a:off x="8265537" y="353107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54" name="object 154"/>
            <p:cNvSpPr/>
            <p:nvPr/>
          </p:nvSpPr>
          <p:spPr>
            <a:xfrm>
              <a:off x="8798924" y="2560914"/>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55" name="object 155"/>
            <p:cNvSpPr/>
            <p:nvPr/>
          </p:nvSpPr>
          <p:spPr>
            <a:xfrm>
              <a:off x="8798924" y="2560914"/>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56" name="object 156"/>
            <p:cNvSpPr/>
            <p:nvPr/>
          </p:nvSpPr>
          <p:spPr>
            <a:xfrm>
              <a:off x="8798924" y="268215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57" name="object 157"/>
            <p:cNvSpPr/>
            <p:nvPr/>
          </p:nvSpPr>
          <p:spPr>
            <a:xfrm>
              <a:off x="8798924" y="268215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58" name="object 158"/>
            <p:cNvSpPr/>
            <p:nvPr/>
          </p:nvSpPr>
          <p:spPr>
            <a:xfrm>
              <a:off x="8798924" y="2803389"/>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59" name="object 159"/>
            <p:cNvSpPr/>
            <p:nvPr/>
          </p:nvSpPr>
          <p:spPr>
            <a:xfrm>
              <a:off x="8798924" y="2803389"/>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60" name="object 160"/>
            <p:cNvSpPr/>
            <p:nvPr/>
          </p:nvSpPr>
          <p:spPr>
            <a:xfrm>
              <a:off x="8798924" y="292462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61" name="object 161"/>
            <p:cNvSpPr/>
            <p:nvPr/>
          </p:nvSpPr>
          <p:spPr>
            <a:xfrm>
              <a:off x="8798924" y="292462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62" name="object 162"/>
            <p:cNvSpPr/>
            <p:nvPr/>
          </p:nvSpPr>
          <p:spPr>
            <a:xfrm>
              <a:off x="8798924" y="3045595"/>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63" name="object 163"/>
            <p:cNvSpPr/>
            <p:nvPr/>
          </p:nvSpPr>
          <p:spPr>
            <a:xfrm>
              <a:off x="8798924" y="3045595"/>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64" name="object 164"/>
            <p:cNvSpPr/>
            <p:nvPr/>
          </p:nvSpPr>
          <p:spPr>
            <a:xfrm>
              <a:off x="8798924" y="3167102"/>
              <a:ext cx="121285" cy="121285"/>
            </a:xfrm>
            <a:custGeom>
              <a:avLst/>
              <a:gdLst/>
              <a:ahLst/>
              <a:cxnLst/>
              <a:rect l="l" t="t" r="r" b="b"/>
              <a:pathLst>
                <a:path w="121284" h="121285">
                  <a:moveTo>
                    <a:pt x="121199" y="121200"/>
                  </a:moveTo>
                  <a:lnTo>
                    <a:pt x="0" y="121200"/>
                  </a:lnTo>
                  <a:lnTo>
                    <a:pt x="0" y="0"/>
                  </a:lnTo>
                  <a:lnTo>
                    <a:pt x="121199" y="0"/>
                  </a:lnTo>
                  <a:lnTo>
                    <a:pt x="121199" y="121200"/>
                  </a:lnTo>
                  <a:close/>
                </a:path>
              </a:pathLst>
            </a:custGeom>
            <a:solidFill>
              <a:srgbClr val="F4CCCC"/>
            </a:solidFill>
          </p:spPr>
          <p:txBody>
            <a:bodyPr wrap="square" lIns="0" tIns="0" rIns="0" bIns="0" rtlCol="0"/>
            <a:lstStyle/>
            <a:p>
              <a:endParaRPr sz="1980"/>
            </a:p>
          </p:txBody>
        </p:sp>
        <p:sp>
          <p:nvSpPr>
            <p:cNvPr id="165" name="object 165"/>
            <p:cNvSpPr/>
            <p:nvPr/>
          </p:nvSpPr>
          <p:spPr>
            <a:xfrm>
              <a:off x="8798924" y="3167102"/>
              <a:ext cx="121285" cy="121285"/>
            </a:xfrm>
            <a:custGeom>
              <a:avLst/>
              <a:gdLst/>
              <a:ahLst/>
              <a:cxnLst/>
              <a:rect l="l" t="t" r="r" b="b"/>
              <a:pathLst>
                <a:path w="121284" h="121285">
                  <a:moveTo>
                    <a:pt x="0" y="0"/>
                  </a:moveTo>
                  <a:lnTo>
                    <a:pt x="121199" y="0"/>
                  </a:lnTo>
                  <a:lnTo>
                    <a:pt x="121199" y="121200"/>
                  </a:lnTo>
                  <a:lnTo>
                    <a:pt x="0" y="121200"/>
                  </a:lnTo>
                  <a:lnTo>
                    <a:pt x="0" y="0"/>
                  </a:lnTo>
                  <a:close/>
                </a:path>
              </a:pathLst>
            </a:custGeom>
            <a:ln w="9524">
              <a:solidFill>
                <a:srgbClr val="990000"/>
              </a:solidFill>
            </a:ln>
          </p:spPr>
          <p:txBody>
            <a:bodyPr wrap="square" lIns="0" tIns="0" rIns="0" bIns="0" rtlCol="0"/>
            <a:lstStyle/>
            <a:p>
              <a:endParaRPr sz="1980"/>
            </a:p>
          </p:txBody>
        </p:sp>
        <p:sp>
          <p:nvSpPr>
            <p:cNvPr id="166" name="object 166"/>
            <p:cNvSpPr/>
            <p:nvPr/>
          </p:nvSpPr>
          <p:spPr>
            <a:xfrm>
              <a:off x="8798937" y="3288602"/>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67" name="object 167"/>
            <p:cNvSpPr/>
            <p:nvPr/>
          </p:nvSpPr>
          <p:spPr>
            <a:xfrm>
              <a:off x="8798937" y="3288602"/>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68" name="object 168"/>
            <p:cNvSpPr/>
            <p:nvPr/>
          </p:nvSpPr>
          <p:spPr>
            <a:xfrm>
              <a:off x="8798937" y="340957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69" name="object 169"/>
            <p:cNvSpPr/>
            <p:nvPr/>
          </p:nvSpPr>
          <p:spPr>
            <a:xfrm>
              <a:off x="8798937" y="340957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70" name="object 170"/>
            <p:cNvSpPr/>
            <p:nvPr/>
          </p:nvSpPr>
          <p:spPr>
            <a:xfrm>
              <a:off x="8798937" y="3531077"/>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4CCCC"/>
            </a:solidFill>
          </p:spPr>
          <p:txBody>
            <a:bodyPr wrap="square" lIns="0" tIns="0" rIns="0" bIns="0" rtlCol="0"/>
            <a:lstStyle/>
            <a:p>
              <a:endParaRPr sz="1980"/>
            </a:p>
          </p:txBody>
        </p:sp>
        <p:sp>
          <p:nvSpPr>
            <p:cNvPr id="171" name="object 171"/>
            <p:cNvSpPr/>
            <p:nvPr/>
          </p:nvSpPr>
          <p:spPr>
            <a:xfrm>
              <a:off x="8798937" y="3531077"/>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990000"/>
              </a:solidFill>
            </a:ln>
          </p:spPr>
          <p:txBody>
            <a:bodyPr wrap="square" lIns="0" tIns="0" rIns="0" bIns="0" rtlCol="0"/>
            <a:lstStyle/>
            <a:p>
              <a:endParaRPr sz="1980"/>
            </a:p>
          </p:txBody>
        </p:sp>
        <p:sp>
          <p:nvSpPr>
            <p:cNvPr id="172" name="object 172"/>
            <p:cNvSpPr/>
            <p:nvPr/>
          </p:nvSpPr>
          <p:spPr>
            <a:xfrm>
              <a:off x="6417812" y="2317162"/>
              <a:ext cx="175260" cy="0"/>
            </a:xfrm>
            <a:custGeom>
              <a:avLst/>
              <a:gdLst/>
              <a:ahLst/>
              <a:cxnLst/>
              <a:rect l="l" t="t" r="r" b="b"/>
              <a:pathLst>
                <a:path w="175259">
                  <a:moveTo>
                    <a:pt x="0" y="0"/>
                  </a:moveTo>
                  <a:lnTo>
                    <a:pt x="175049" y="0"/>
                  </a:lnTo>
                </a:path>
              </a:pathLst>
            </a:custGeom>
            <a:ln w="9524">
              <a:solidFill>
                <a:srgbClr val="595959"/>
              </a:solidFill>
            </a:ln>
          </p:spPr>
          <p:txBody>
            <a:bodyPr wrap="square" lIns="0" tIns="0" rIns="0" bIns="0" rtlCol="0"/>
            <a:lstStyle/>
            <a:p>
              <a:endParaRPr sz="1980"/>
            </a:p>
          </p:txBody>
        </p:sp>
        <p:sp>
          <p:nvSpPr>
            <p:cNvPr id="173" name="object 173"/>
            <p:cNvSpPr/>
            <p:nvPr/>
          </p:nvSpPr>
          <p:spPr>
            <a:xfrm>
              <a:off x="6592862" y="2301429"/>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174" name="object 174"/>
            <p:cNvSpPr/>
            <p:nvPr/>
          </p:nvSpPr>
          <p:spPr>
            <a:xfrm>
              <a:off x="6592862" y="2301429"/>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75" name="object 175"/>
            <p:cNvSpPr/>
            <p:nvPr/>
          </p:nvSpPr>
          <p:spPr>
            <a:xfrm>
              <a:off x="5324786" y="2071330"/>
              <a:ext cx="533400" cy="644525"/>
            </a:xfrm>
            <a:custGeom>
              <a:avLst/>
              <a:gdLst/>
              <a:ahLst/>
              <a:cxnLst/>
              <a:rect l="l" t="t" r="r" b="b"/>
              <a:pathLst>
                <a:path w="533400" h="644525">
                  <a:moveTo>
                    <a:pt x="533399" y="0"/>
                  </a:moveTo>
                  <a:lnTo>
                    <a:pt x="0" y="644099"/>
                  </a:lnTo>
                </a:path>
              </a:pathLst>
            </a:custGeom>
            <a:ln w="9524">
              <a:solidFill>
                <a:srgbClr val="595959"/>
              </a:solidFill>
            </a:ln>
          </p:spPr>
          <p:txBody>
            <a:bodyPr wrap="square" lIns="0" tIns="0" rIns="0" bIns="0" rtlCol="0"/>
            <a:lstStyle/>
            <a:p>
              <a:endParaRPr sz="1980"/>
            </a:p>
          </p:txBody>
        </p:sp>
        <p:sp>
          <p:nvSpPr>
            <p:cNvPr id="176" name="object 176"/>
            <p:cNvSpPr/>
            <p:nvPr/>
          </p:nvSpPr>
          <p:spPr>
            <a:xfrm>
              <a:off x="5508386" y="2071254"/>
              <a:ext cx="349885" cy="644525"/>
            </a:xfrm>
            <a:custGeom>
              <a:avLst/>
              <a:gdLst/>
              <a:ahLst/>
              <a:cxnLst/>
              <a:rect l="l" t="t" r="r" b="b"/>
              <a:pathLst>
                <a:path w="349885" h="644525">
                  <a:moveTo>
                    <a:pt x="349799" y="0"/>
                  </a:moveTo>
                  <a:lnTo>
                    <a:pt x="0" y="644099"/>
                  </a:lnTo>
                </a:path>
              </a:pathLst>
            </a:custGeom>
            <a:ln w="19049">
              <a:solidFill>
                <a:srgbClr val="595959"/>
              </a:solidFill>
            </a:ln>
          </p:spPr>
          <p:txBody>
            <a:bodyPr wrap="square" lIns="0" tIns="0" rIns="0" bIns="0" rtlCol="0"/>
            <a:lstStyle/>
            <a:p>
              <a:endParaRPr sz="1980"/>
            </a:p>
          </p:txBody>
        </p:sp>
        <p:sp>
          <p:nvSpPr>
            <p:cNvPr id="177" name="object 177"/>
            <p:cNvSpPr/>
            <p:nvPr/>
          </p:nvSpPr>
          <p:spPr>
            <a:xfrm>
              <a:off x="5692286" y="2071254"/>
              <a:ext cx="166370" cy="644525"/>
            </a:xfrm>
            <a:custGeom>
              <a:avLst/>
              <a:gdLst/>
              <a:ahLst/>
              <a:cxnLst/>
              <a:rect l="l" t="t" r="r" b="b"/>
              <a:pathLst>
                <a:path w="166370" h="644525">
                  <a:moveTo>
                    <a:pt x="165899" y="0"/>
                  </a:moveTo>
                  <a:lnTo>
                    <a:pt x="0" y="644099"/>
                  </a:lnTo>
                </a:path>
              </a:pathLst>
            </a:custGeom>
            <a:ln w="38099">
              <a:solidFill>
                <a:srgbClr val="595959"/>
              </a:solidFill>
            </a:ln>
          </p:spPr>
          <p:txBody>
            <a:bodyPr wrap="square" lIns="0" tIns="0" rIns="0" bIns="0" rtlCol="0"/>
            <a:lstStyle/>
            <a:p>
              <a:endParaRPr sz="1980"/>
            </a:p>
          </p:txBody>
        </p:sp>
        <p:sp>
          <p:nvSpPr>
            <p:cNvPr id="178" name="object 178"/>
            <p:cNvSpPr/>
            <p:nvPr/>
          </p:nvSpPr>
          <p:spPr>
            <a:xfrm>
              <a:off x="5858186" y="2071254"/>
              <a:ext cx="17780" cy="644525"/>
            </a:xfrm>
            <a:custGeom>
              <a:avLst/>
              <a:gdLst/>
              <a:ahLst/>
              <a:cxnLst/>
              <a:rect l="l" t="t" r="r" b="b"/>
              <a:pathLst>
                <a:path w="17779" h="644525">
                  <a:moveTo>
                    <a:pt x="0" y="0"/>
                  </a:moveTo>
                  <a:lnTo>
                    <a:pt x="17699" y="644099"/>
                  </a:lnTo>
                </a:path>
              </a:pathLst>
            </a:custGeom>
            <a:ln w="19049">
              <a:solidFill>
                <a:srgbClr val="595959"/>
              </a:solidFill>
            </a:ln>
          </p:spPr>
          <p:txBody>
            <a:bodyPr wrap="square" lIns="0" tIns="0" rIns="0" bIns="0" rtlCol="0"/>
            <a:lstStyle/>
            <a:p>
              <a:endParaRPr sz="1980"/>
            </a:p>
          </p:txBody>
        </p:sp>
        <p:sp>
          <p:nvSpPr>
            <p:cNvPr id="179" name="object 179"/>
            <p:cNvSpPr/>
            <p:nvPr/>
          </p:nvSpPr>
          <p:spPr>
            <a:xfrm>
              <a:off x="5858186" y="2071254"/>
              <a:ext cx="546735" cy="644525"/>
            </a:xfrm>
            <a:custGeom>
              <a:avLst/>
              <a:gdLst/>
              <a:ahLst/>
              <a:cxnLst/>
              <a:rect l="l" t="t" r="r" b="b"/>
              <a:pathLst>
                <a:path w="546735" h="644525">
                  <a:moveTo>
                    <a:pt x="0" y="0"/>
                  </a:moveTo>
                  <a:lnTo>
                    <a:pt x="546599" y="644099"/>
                  </a:lnTo>
                </a:path>
              </a:pathLst>
            </a:custGeom>
            <a:ln w="9524">
              <a:solidFill>
                <a:srgbClr val="595959"/>
              </a:solidFill>
            </a:ln>
          </p:spPr>
          <p:txBody>
            <a:bodyPr wrap="square" lIns="0" tIns="0" rIns="0" bIns="0" rtlCol="0"/>
            <a:lstStyle/>
            <a:p>
              <a:endParaRPr sz="1980"/>
            </a:p>
          </p:txBody>
        </p:sp>
      </p:grpSp>
      <p:sp>
        <p:nvSpPr>
          <p:cNvPr id="180" name="object 180"/>
          <p:cNvSpPr txBox="1"/>
          <p:nvPr/>
        </p:nvSpPr>
        <p:spPr>
          <a:xfrm>
            <a:off x="80328" y="6485632"/>
            <a:ext cx="9295638" cy="183384"/>
          </a:xfrm>
          <a:prstGeom prst="rect">
            <a:avLst/>
          </a:prstGeom>
        </p:spPr>
        <p:txBody>
          <a:bodyPr vert="horz" wrap="square" lIns="0" tIns="13970" rIns="0" bIns="0" rtlCol="0">
            <a:spAutoFit/>
          </a:bodyPr>
          <a:lstStyle/>
          <a:p>
            <a:pPr marL="13970">
              <a:spcBef>
                <a:spcPts val="110"/>
              </a:spcBef>
            </a:pPr>
            <a:r>
              <a:rPr sz="1100" spc="22" dirty="0">
                <a:solidFill>
                  <a:srgbClr val="202124"/>
                </a:solidFill>
                <a:latin typeface="Calibri"/>
                <a:cs typeface="Calibri"/>
              </a:rPr>
              <a:t>Historical</a:t>
            </a:r>
            <a:r>
              <a:rPr sz="1100" spc="55" dirty="0">
                <a:solidFill>
                  <a:srgbClr val="202124"/>
                </a:solidFill>
                <a:latin typeface="Calibri"/>
                <a:cs typeface="Calibri"/>
              </a:rPr>
              <a:t> side-</a:t>
            </a:r>
            <a:r>
              <a:rPr sz="1100" spc="22" dirty="0">
                <a:solidFill>
                  <a:srgbClr val="202124"/>
                </a:solidFill>
                <a:latin typeface="Calibri"/>
                <a:cs typeface="Calibri"/>
              </a:rPr>
              <a:t>note:</a:t>
            </a:r>
            <a:r>
              <a:rPr sz="1100" spc="61" dirty="0">
                <a:solidFill>
                  <a:srgbClr val="202124"/>
                </a:solidFill>
                <a:latin typeface="Calibri"/>
                <a:cs typeface="Calibri"/>
              </a:rPr>
              <a:t> </a:t>
            </a:r>
            <a:r>
              <a:rPr sz="1100" spc="22" dirty="0">
                <a:solidFill>
                  <a:srgbClr val="202124"/>
                </a:solidFill>
                <a:latin typeface="Calibri"/>
                <a:cs typeface="Calibri"/>
              </a:rPr>
              <a:t>"non-</a:t>
            </a:r>
            <a:r>
              <a:rPr sz="1100" spc="55" dirty="0">
                <a:solidFill>
                  <a:srgbClr val="202124"/>
                </a:solidFill>
                <a:latin typeface="Calibri"/>
                <a:cs typeface="Calibri"/>
              </a:rPr>
              <a:t>local</a:t>
            </a:r>
            <a:r>
              <a:rPr sz="1100" spc="61" dirty="0">
                <a:solidFill>
                  <a:srgbClr val="202124"/>
                </a:solidFill>
                <a:latin typeface="Calibri"/>
                <a:cs typeface="Calibri"/>
              </a:rPr>
              <a:t> </a:t>
            </a:r>
            <a:r>
              <a:rPr sz="1100" spc="22" dirty="0">
                <a:solidFill>
                  <a:srgbClr val="202124"/>
                </a:solidFill>
                <a:latin typeface="Calibri"/>
                <a:cs typeface="Calibri"/>
              </a:rPr>
              <a:t>NNs"</a:t>
            </a:r>
            <a:r>
              <a:rPr sz="1100" spc="61" dirty="0">
                <a:solidFill>
                  <a:srgbClr val="202124"/>
                </a:solidFill>
                <a:latin typeface="Calibri"/>
                <a:cs typeface="Calibri"/>
              </a:rPr>
              <a:t> </a:t>
            </a:r>
            <a:r>
              <a:rPr sz="1100" spc="22" dirty="0">
                <a:solidFill>
                  <a:srgbClr val="202124"/>
                </a:solidFill>
                <a:latin typeface="Calibri"/>
                <a:cs typeface="Calibri"/>
              </a:rPr>
              <a:t>in</a:t>
            </a:r>
            <a:r>
              <a:rPr sz="1100" spc="61" dirty="0">
                <a:solidFill>
                  <a:srgbClr val="202124"/>
                </a:solidFill>
                <a:latin typeface="Calibri"/>
                <a:cs typeface="Calibri"/>
              </a:rPr>
              <a:t> </a:t>
            </a:r>
            <a:r>
              <a:rPr sz="1100" spc="55" dirty="0">
                <a:solidFill>
                  <a:srgbClr val="202124"/>
                </a:solidFill>
                <a:latin typeface="Calibri"/>
                <a:cs typeface="Calibri"/>
              </a:rPr>
              <a:t>computer</a:t>
            </a:r>
            <a:r>
              <a:rPr sz="1100" spc="61" dirty="0">
                <a:solidFill>
                  <a:srgbClr val="202124"/>
                </a:solidFill>
                <a:latin typeface="Calibri"/>
                <a:cs typeface="Calibri"/>
              </a:rPr>
              <a:t> </a:t>
            </a:r>
            <a:r>
              <a:rPr sz="1100" spc="22" dirty="0">
                <a:solidFill>
                  <a:srgbClr val="202124"/>
                </a:solidFill>
                <a:latin typeface="Calibri"/>
                <a:cs typeface="Calibri"/>
              </a:rPr>
              <a:t>vision</a:t>
            </a:r>
            <a:r>
              <a:rPr sz="1100" spc="61" dirty="0">
                <a:solidFill>
                  <a:srgbClr val="202124"/>
                </a:solidFill>
                <a:latin typeface="Calibri"/>
                <a:cs typeface="Calibri"/>
              </a:rPr>
              <a:t> and </a:t>
            </a:r>
            <a:r>
              <a:rPr sz="1100" spc="11" dirty="0">
                <a:solidFill>
                  <a:srgbClr val="202124"/>
                </a:solidFill>
                <a:latin typeface="Calibri"/>
                <a:cs typeface="Calibri"/>
              </a:rPr>
              <a:t>"relational</a:t>
            </a:r>
            <a:r>
              <a:rPr sz="1100" spc="61" dirty="0">
                <a:solidFill>
                  <a:srgbClr val="202124"/>
                </a:solidFill>
                <a:latin typeface="Calibri"/>
                <a:cs typeface="Calibri"/>
              </a:rPr>
              <a:t> </a:t>
            </a:r>
            <a:r>
              <a:rPr sz="1100" spc="22" dirty="0">
                <a:solidFill>
                  <a:srgbClr val="202124"/>
                </a:solidFill>
                <a:latin typeface="Calibri"/>
                <a:cs typeface="Calibri"/>
              </a:rPr>
              <a:t>NNs"</a:t>
            </a:r>
            <a:r>
              <a:rPr sz="1100" spc="61" dirty="0">
                <a:solidFill>
                  <a:srgbClr val="202124"/>
                </a:solidFill>
                <a:latin typeface="Calibri"/>
                <a:cs typeface="Calibri"/>
              </a:rPr>
              <a:t> </a:t>
            </a:r>
            <a:r>
              <a:rPr sz="1100" spc="22" dirty="0">
                <a:solidFill>
                  <a:srgbClr val="202124"/>
                </a:solidFill>
                <a:latin typeface="Calibri"/>
                <a:cs typeface="Calibri"/>
              </a:rPr>
              <a:t>in</a:t>
            </a:r>
            <a:r>
              <a:rPr sz="1100" spc="61" dirty="0">
                <a:solidFill>
                  <a:srgbClr val="202124"/>
                </a:solidFill>
                <a:latin typeface="Calibri"/>
                <a:cs typeface="Calibri"/>
              </a:rPr>
              <a:t> </a:t>
            </a:r>
            <a:r>
              <a:rPr sz="1100" spc="66" dirty="0">
                <a:solidFill>
                  <a:srgbClr val="202124"/>
                </a:solidFill>
                <a:latin typeface="Calibri"/>
                <a:cs typeface="Calibri"/>
              </a:rPr>
              <a:t>RL</a:t>
            </a:r>
            <a:r>
              <a:rPr sz="1100" spc="61" dirty="0">
                <a:solidFill>
                  <a:srgbClr val="202124"/>
                </a:solidFill>
                <a:latin typeface="Calibri"/>
                <a:cs typeface="Calibri"/>
              </a:rPr>
              <a:t> </a:t>
            </a:r>
            <a:r>
              <a:rPr sz="1100" spc="55" dirty="0">
                <a:solidFill>
                  <a:srgbClr val="202124"/>
                </a:solidFill>
                <a:latin typeface="Calibri"/>
                <a:cs typeface="Calibri"/>
              </a:rPr>
              <a:t>appeared</a:t>
            </a:r>
            <a:r>
              <a:rPr sz="1100" spc="61" dirty="0">
                <a:solidFill>
                  <a:srgbClr val="202124"/>
                </a:solidFill>
                <a:latin typeface="Calibri"/>
                <a:cs typeface="Calibri"/>
              </a:rPr>
              <a:t> </a:t>
            </a:r>
            <a:r>
              <a:rPr sz="1100" spc="22" dirty="0">
                <a:solidFill>
                  <a:srgbClr val="202124"/>
                </a:solidFill>
                <a:latin typeface="Calibri"/>
                <a:cs typeface="Calibri"/>
              </a:rPr>
              <a:t>almost</a:t>
            </a:r>
            <a:r>
              <a:rPr sz="1100" spc="61" dirty="0">
                <a:solidFill>
                  <a:srgbClr val="202124"/>
                </a:solidFill>
                <a:latin typeface="Calibri"/>
                <a:cs typeface="Calibri"/>
              </a:rPr>
              <a:t> </a:t>
            </a:r>
            <a:r>
              <a:rPr sz="1100" spc="22" dirty="0">
                <a:solidFill>
                  <a:srgbClr val="202124"/>
                </a:solidFill>
                <a:latin typeface="Calibri"/>
                <a:cs typeface="Calibri"/>
              </a:rPr>
              <a:t>at</a:t>
            </a:r>
            <a:r>
              <a:rPr sz="1100" spc="61" dirty="0">
                <a:solidFill>
                  <a:srgbClr val="202124"/>
                </a:solidFill>
                <a:latin typeface="Calibri"/>
                <a:cs typeface="Calibri"/>
              </a:rPr>
              <a:t> </a:t>
            </a:r>
            <a:r>
              <a:rPr sz="1100" spc="22" dirty="0">
                <a:solidFill>
                  <a:srgbClr val="202124"/>
                </a:solidFill>
                <a:latin typeface="Calibri"/>
                <a:cs typeface="Calibri"/>
              </a:rPr>
              <a:t>the</a:t>
            </a:r>
            <a:r>
              <a:rPr sz="1100" spc="61" dirty="0">
                <a:solidFill>
                  <a:srgbClr val="202124"/>
                </a:solidFill>
                <a:latin typeface="Calibri"/>
                <a:cs typeface="Calibri"/>
              </a:rPr>
              <a:t> </a:t>
            </a:r>
            <a:r>
              <a:rPr sz="1100" spc="72" dirty="0">
                <a:solidFill>
                  <a:srgbClr val="202124"/>
                </a:solidFill>
                <a:latin typeface="Calibri"/>
                <a:cs typeface="Calibri"/>
              </a:rPr>
              <a:t>same</a:t>
            </a:r>
            <a:r>
              <a:rPr sz="1100" spc="61" dirty="0">
                <a:solidFill>
                  <a:srgbClr val="202124"/>
                </a:solidFill>
                <a:latin typeface="Calibri"/>
                <a:cs typeface="Calibri"/>
              </a:rPr>
              <a:t> </a:t>
            </a:r>
            <a:r>
              <a:rPr sz="1100" spc="22" dirty="0">
                <a:solidFill>
                  <a:srgbClr val="202124"/>
                </a:solidFill>
                <a:latin typeface="Calibri"/>
                <a:cs typeface="Calibri"/>
              </a:rPr>
              <a:t>time</a:t>
            </a:r>
            <a:r>
              <a:rPr sz="1100" spc="61" dirty="0">
                <a:solidFill>
                  <a:srgbClr val="202124"/>
                </a:solidFill>
                <a:latin typeface="Calibri"/>
                <a:cs typeface="Calibri"/>
              </a:rPr>
              <a:t> and </a:t>
            </a:r>
            <a:r>
              <a:rPr sz="1100" spc="22" dirty="0">
                <a:solidFill>
                  <a:srgbClr val="202124"/>
                </a:solidFill>
                <a:latin typeface="Calibri"/>
                <a:cs typeface="Calibri"/>
              </a:rPr>
              <a:t>contain</a:t>
            </a:r>
            <a:r>
              <a:rPr sz="1100" spc="61" dirty="0">
                <a:solidFill>
                  <a:srgbClr val="202124"/>
                </a:solidFill>
                <a:latin typeface="Calibri"/>
                <a:cs typeface="Calibri"/>
              </a:rPr>
              <a:t> </a:t>
            </a:r>
            <a:r>
              <a:rPr sz="1100" spc="22" dirty="0">
                <a:solidFill>
                  <a:srgbClr val="202124"/>
                </a:solidFill>
                <a:latin typeface="Calibri"/>
                <a:cs typeface="Calibri"/>
              </a:rPr>
              <a:t>the</a:t>
            </a:r>
            <a:r>
              <a:rPr sz="1100" spc="61" dirty="0">
                <a:solidFill>
                  <a:srgbClr val="202124"/>
                </a:solidFill>
                <a:latin typeface="Calibri"/>
                <a:cs typeface="Calibri"/>
              </a:rPr>
              <a:t> </a:t>
            </a:r>
            <a:r>
              <a:rPr sz="1100" spc="72" dirty="0">
                <a:solidFill>
                  <a:srgbClr val="202124"/>
                </a:solidFill>
                <a:latin typeface="Calibri"/>
                <a:cs typeface="Calibri"/>
              </a:rPr>
              <a:t>same</a:t>
            </a:r>
            <a:r>
              <a:rPr sz="1100" spc="61" dirty="0">
                <a:solidFill>
                  <a:srgbClr val="202124"/>
                </a:solidFill>
                <a:latin typeface="Calibri"/>
                <a:cs typeface="Calibri"/>
              </a:rPr>
              <a:t> core </a:t>
            </a:r>
            <a:r>
              <a:rPr sz="1100" spc="-11" dirty="0">
                <a:solidFill>
                  <a:srgbClr val="202124"/>
                </a:solidFill>
                <a:latin typeface="Calibri"/>
                <a:cs typeface="Calibri"/>
              </a:rPr>
              <a:t>idea!</a:t>
            </a:r>
            <a:endParaRPr sz="1100">
              <a:latin typeface="Calibri"/>
              <a:cs typeface="Calibri"/>
            </a:endParaRPr>
          </a:p>
        </p:txBody>
      </p:sp>
      <p:graphicFrame>
        <p:nvGraphicFramePr>
          <p:cNvPr id="181" name="object 181"/>
          <p:cNvGraphicFramePr>
            <a:graphicFrameLocks noGrp="1"/>
          </p:cNvGraphicFramePr>
          <p:nvPr/>
        </p:nvGraphicFramePr>
        <p:xfrm>
          <a:off x="7399356" y="3534240"/>
          <a:ext cx="800480" cy="132715"/>
        </p:xfrm>
        <a:graphic>
          <a:graphicData uri="http://schemas.openxmlformats.org/drawingml/2006/table">
            <a:tbl>
              <a:tblPr firstRow="1" bandRow="1">
                <a:tableStyleId>{2D5ABB26-0587-4C30-8999-92F81FD0307C}</a:tableStyleId>
              </a:tblPr>
              <a:tblGrid>
                <a:gridCol w="133414">
                  <a:extLst>
                    <a:ext uri="{9D8B030D-6E8A-4147-A177-3AD203B41FA5}">
                      <a16:colId xmlns:a16="http://schemas.microsoft.com/office/drawing/2014/main" val="20000"/>
                    </a:ext>
                  </a:extLst>
                </a:gridCol>
                <a:gridCol w="133414">
                  <a:extLst>
                    <a:ext uri="{9D8B030D-6E8A-4147-A177-3AD203B41FA5}">
                      <a16:colId xmlns:a16="http://schemas.microsoft.com/office/drawing/2014/main" val="20001"/>
                    </a:ext>
                  </a:extLst>
                </a:gridCol>
                <a:gridCol w="133414">
                  <a:extLst>
                    <a:ext uri="{9D8B030D-6E8A-4147-A177-3AD203B41FA5}">
                      <a16:colId xmlns:a16="http://schemas.microsoft.com/office/drawing/2014/main" val="20002"/>
                    </a:ext>
                  </a:extLst>
                </a:gridCol>
                <a:gridCol w="133414">
                  <a:extLst>
                    <a:ext uri="{9D8B030D-6E8A-4147-A177-3AD203B41FA5}">
                      <a16:colId xmlns:a16="http://schemas.microsoft.com/office/drawing/2014/main" val="20003"/>
                    </a:ext>
                  </a:extLst>
                </a:gridCol>
                <a:gridCol w="133412">
                  <a:extLst>
                    <a:ext uri="{9D8B030D-6E8A-4147-A177-3AD203B41FA5}">
                      <a16:colId xmlns:a16="http://schemas.microsoft.com/office/drawing/2014/main" val="20004"/>
                    </a:ext>
                  </a:extLst>
                </a:gridCol>
                <a:gridCol w="133412">
                  <a:extLst>
                    <a:ext uri="{9D8B030D-6E8A-4147-A177-3AD203B41FA5}">
                      <a16:colId xmlns:a16="http://schemas.microsoft.com/office/drawing/2014/main" val="20005"/>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B7B7B7"/>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999999"/>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12700">
                      <a:solidFill>
                        <a:srgbClr val="595959"/>
                      </a:solidFill>
                      <a:prstDash val="solid"/>
                    </a:lnR>
                    <a:lnT w="9525">
                      <a:solidFill>
                        <a:srgbClr val="595959"/>
                      </a:solidFill>
                      <a:prstDash val="solid"/>
                    </a:lnT>
                    <a:lnB w="9525">
                      <a:solidFill>
                        <a:srgbClr val="595959"/>
                      </a:solidFill>
                      <a:prstDash val="solid"/>
                    </a:lnB>
                    <a:solidFill>
                      <a:srgbClr val="CCCCCC"/>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12700">
                      <a:solidFill>
                        <a:srgbClr val="595959"/>
                      </a:solidFill>
                      <a:prstDash val="solid"/>
                    </a:lnR>
                    <a:lnT w="9525">
                      <a:solidFill>
                        <a:srgbClr val="595959"/>
                      </a:solidFill>
                      <a:prstDash val="solid"/>
                    </a:lnT>
                    <a:lnB w="9525">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9525">
                      <a:solidFill>
                        <a:srgbClr val="595959"/>
                      </a:solidFill>
                      <a:prstDash val="solid"/>
                    </a:lnR>
                    <a:lnT w="9525">
                      <a:solidFill>
                        <a:srgbClr val="595959"/>
                      </a:solidFill>
                      <a:prstDash val="solid"/>
                    </a:lnT>
                    <a:lnB w="9525">
                      <a:solidFill>
                        <a:srgbClr val="595959"/>
                      </a:solidFill>
                      <a:prstDash val="solid"/>
                    </a:lnB>
                    <a:solidFill>
                      <a:srgbClr val="EEEEEE"/>
                    </a:solidFill>
                  </a:tcPr>
                </a:tc>
                <a:extLst>
                  <a:ext uri="{0D108BD9-81ED-4DB2-BD59-A6C34878D82A}">
                    <a16:rowId xmlns:a16="http://schemas.microsoft.com/office/drawing/2014/main" val="10000"/>
                  </a:ext>
                </a:extLst>
              </a:tr>
            </a:tbl>
          </a:graphicData>
        </a:graphic>
      </p:graphicFrame>
      <p:sp>
        <p:nvSpPr>
          <p:cNvPr id="182" name="object 182"/>
          <p:cNvSpPr txBox="1"/>
          <p:nvPr/>
        </p:nvSpPr>
        <p:spPr>
          <a:xfrm>
            <a:off x="7238895" y="3299904"/>
            <a:ext cx="1199325" cy="166456"/>
          </a:xfrm>
          <a:prstGeom prst="rect">
            <a:avLst/>
          </a:prstGeom>
        </p:spPr>
        <p:txBody>
          <a:bodyPr vert="horz" wrap="square" lIns="0" tIns="13970" rIns="0" bIns="0" rtlCol="0">
            <a:spAutoFit/>
          </a:bodyPr>
          <a:lstStyle/>
          <a:p>
            <a:pPr marL="13970">
              <a:spcBef>
                <a:spcPts val="110"/>
              </a:spcBef>
            </a:pPr>
            <a:r>
              <a:rPr sz="990" b="1" spc="22" dirty="0">
                <a:solidFill>
                  <a:srgbClr val="666666"/>
                </a:solidFill>
                <a:latin typeface="Calibri"/>
                <a:cs typeface="Calibri"/>
              </a:rPr>
              <a:t>Attention</a:t>
            </a:r>
            <a:r>
              <a:rPr sz="990" b="1" spc="110" dirty="0">
                <a:solidFill>
                  <a:srgbClr val="666666"/>
                </a:solidFill>
                <a:latin typeface="Calibri"/>
                <a:cs typeface="Calibri"/>
              </a:rPr>
              <a:t> </a:t>
            </a:r>
            <a:r>
              <a:rPr sz="990" b="1" spc="72" dirty="0">
                <a:solidFill>
                  <a:srgbClr val="666666"/>
                </a:solidFill>
                <a:latin typeface="Calibri"/>
                <a:cs typeface="Calibri"/>
              </a:rPr>
              <a:t>weights</a:t>
            </a:r>
            <a:r>
              <a:rPr sz="990" b="1" spc="105" dirty="0">
                <a:solidFill>
                  <a:srgbClr val="666666"/>
                </a:solidFill>
                <a:latin typeface="Calibri"/>
                <a:cs typeface="Calibri"/>
              </a:rPr>
              <a:t> </a:t>
            </a:r>
            <a:r>
              <a:rPr sz="990" b="1" dirty="0">
                <a:solidFill>
                  <a:srgbClr val="666666"/>
                </a:solidFill>
                <a:latin typeface="Calibri"/>
                <a:cs typeface="Calibri"/>
              </a:rPr>
              <a:t>a</a:t>
            </a:r>
            <a:endParaRPr sz="990">
              <a:latin typeface="Calibri"/>
              <a:cs typeface="Calibri"/>
            </a:endParaRPr>
          </a:p>
        </p:txBody>
      </p:sp>
      <p:sp>
        <p:nvSpPr>
          <p:cNvPr id="183" name="object 183"/>
          <p:cNvSpPr txBox="1"/>
          <p:nvPr/>
        </p:nvSpPr>
        <p:spPr>
          <a:xfrm>
            <a:off x="325902" y="1349438"/>
            <a:ext cx="9486329" cy="1650452"/>
          </a:xfrm>
          <a:prstGeom prst="rect">
            <a:avLst/>
          </a:prstGeom>
        </p:spPr>
        <p:txBody>
          <a:bodyPr vert="horz" wrap="square" lIns="0" tIns="13970" rIns="0" bIns="0" rtlCol="0">
            <a:spAutoFit/>
          </a:bodyPr>
          <a:lstStyle/>
          <a:p>
            <a:pPr marL="5588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spcBef>
                <a:spcPts val="886"/>
              </a:spcBef>
            </a:pPr>
            <a:endParaRPr sz="1320" dirty="0">
              <a:latin typeface="Calibri"/>
              <a:cs typeface="Calibri"/>
            </a:endParaRPr>
          </a:p>
          <a:p>
            <a:pPr marL="55880">
              <a:spcBef>
                <a:spcPts val="6"/>
              </a:spcBef>
            </a:pPr>
            <a:r>
              <a:rPr sz="1540" dirty="0">
                <a:solidFill>
                  <a:srgbClr val="202124"/>
                </a:solidFill>
                <a:latin typeface="Calibri"/>
                <a:cs typeface="Calibri"/>
              </a:rPr>
              <a:t>Attention</a:t>
            </a:r>
            <a:r>
              <a:rPr sz="1540" spc="88" dirty="0">
                <a:solidFill>
                  <a:srgbClr val="202124"/>
                </a:solidFill>
                <a:latin typeface="Calibri"/>
                <a:cs typeface="Calibri"/>
              </a:rPr>
              <a:t> </a:t>
            </a:r>
            <a:r>
              <a:rPr sz="1540" dirty="0">
                <a:solidFill>
                  <a:srgbClr val="202124"/>
                </a:solidFill>
                <a:latin typeface="Calibri"/>
                <a:cs typeface="Calibri"/>
              </a:rPr>
              <a:t>is</a:t>
            </a:r>
            <a:r>
              <a:rPr sz="1540" spc="94" dirty="0">
                <a:solidFill>
                  <a:srgbClr val="202124"/>
                </a:solidFill>
                <a:latin typeface="Calibri"/>
                <a:cs typeface="Calibri"/>
              </a:rPr>
              <a:t> </a:t>
            </a:r>
            <a:r>
              <a:rPr sz="1540" spc="72" dirty="0">
                <a:solidFill>
                  <a:srgbClr val="202124"/>
                </a:solidFill>
                <a:latin typeface="Calibri"/>
                <a:cs typeface="Calibri"/>
              </a:rPr>
              <a:t>a</a:t>
            </a:r>
            <a:r>
              <a:rPr sz="1540" spc="55" dirty="0">
                <a:solidFill>
                  <a:srgbClr val="202124"/>
                </a:solidFill>
                <a:latin typeface="Calibri"/>
                <a:cs typeface="Calibri"/>
              </a:rPr>
              <a:t> </a:t>
            </a:r>
            <a:r>
              <a:rPr sz="1540" spc="66" dirty="0">
                <a:solidFill>
                  <a:srgbClr val="202124"/>
                </a:solidFill>
                <a:latin typeface="Calibri"/>
                <a:cs typeface="Calibri"/>
              </a:rPr>
              <a:t>function</a:t>
            </a:r>
            <a:r>
              <a:rPr sz="1540" spc="94" dirty="0">
                <a:solidFill>
                  <a:srgbClr val="202124"/>
                </a:solidFill>
                <a:latin typeface="Calibri"/>
                <a:cs typeface="Calibri"/>
              </a:rPr>
              <a:t> </a:t>
            </a:r>
            <a:r>
              <a:rPr sz="1540" dirty="0">
                <a:solidFill>
                  <a:srgbClr val="202124"/>
                </a:solidFill>
                <a:latin typeface="Calibri"/>
                <a:cs typeface="Calibri"/>
              </a:rPr>
              <a:t>similar</a:t>
            </a:r>
            <a:r>
              <a:rPr sz="1540" spc="94" dirty="0">
                <a:solidFill>
                  <a:srgbClr val="202124"/>
                </a:solidFill>
                <a:latin typeface="Calibri"/>
                <a:cs typeface="Calibri"/>
              </a:rPr>
              <a:t> </a:t>
            </a:r>
            <a:r>
              <a:rPr sz="1540" dirty="0">
                <a:solidFill>
                  <a:srgbClr val="202124"/>
                </a:solidFill>
                <a:latin typeface="Calibri"/>
                <a:cs typeface="Calibri"/>
              </a:rPr>
              <a:t>to</a:t>
            </a:r>
            <a:r>
              <a:rPr sz="1540" spc="88" dirty="0">
                <a:solidFill>
                  <a:srgbClr val="202124"/>
                </a:solidFill>
                <a:latin typeface="Calibri"/>
                <a:cs typeface="Calibri"/>
              </a:rPr>
              <a:t> </a:t>
            </a:r>
            <a:r>
              <a:rPr sz="1540" spc="72" dirty="0">
                <a:solidFill>
                  <a:srgbClr val="202124"/>
                </a:solidFill>
                <a:latin typeface="Calibri"/>
                <a:cs typeface="Calibri"/>
              </a:rPr>
              <a:t>a</a:t>
            </a:r>
            <a:r>
              <a:rPr sz="1540" spc="94" dirty="0">
                <a:solidFill>
                  <a:srgbClr val="202124"/>
                </a:solidFill>
                <a:latin typeface="Calibri"/>
                <a:cs typeface="Calibri"/>
              </a:rPr>
              <a:t> </a:t>
            </a:r>
            <a:r>
              <a:rPr sz="1540" dirty="0">
                <a:solidFill>
                  <a:srgbClr val="202124"/>
                </a:solidFill>
                <a:latin typeface="Calibri"/>
                <a:cs typeface="Calibri"/>
              </a:rPr>
              <a:t>"soft"</a:t>
            </a:r>
            <a:r>
              <a:rPr sz="1540" spc="66" dirty="0">
                <a:solidFill>
                  <a:srgbClr val="202124"/>
                </a:solidFill>
                <a:latin typeface="Calibri"/>
                <a:cs typeface="Calibri"/>
              </a:rPr>
              <a:t> </a:t>
            </a:r>
            <a:r>
              <a:rPr sz="1540" spc="72" dirty="0">
                <a:solidFill>
                  <a:srgbClr val="BE9000"/>
                </a:solidFill>
                <a:latin typeface="Calibri"/>
                <a:cs typeface="Calibri"/>
              </a:rPr>
              <a:t>k</a:t>
            </a:r>
            <a:r>
              <a:rPr sz="1540" spc="72" dirty="0">
                <a:solidFill>
                  <a:srgbClr val="990000"/>
                </a:solidFill>
                <a:latin typeface="Calibri"/>
                <a:cs typeface="Calibri"/>
              </a:rPr>
              <a:t>v</a:t>
            </a:r>
            <a:r>
              <a:rPr sz="1540" spc="88" dirty="0">
                <a:solidFill>
                  <a:srgbClr val="990000"/>
                </a:solidFill>
                <a:latin typeface="Calibri"/>
                <a:cs typeface="Calibri"/>
              </a:rPr>
              <a:t> </a:t>
            </a:r>
            <a:r>
              <a:rPr sz="1540" spc="66" dirty="0">
                <a:solidFill>
                  <a:srgbClr val="202124"/>
                </a:solidFill>
                <a:latin typeface="Calibri"/>
                <a:cs typeface="Calibri"/>
              </a:rPr>
              <a:t>dictionary</a:t>
            </a:r>
            <a:r>
              <a:rPr sz="1540" spc="94" dirty="0">
                <a:solidFill>
                  <a:srgbClr val="202124"/>
                </a:solidFill>
                <a:latin typeface="Calibri"/>
                <a:cs typeface="Calibri"/>
              </a:rPr>
              <a:t> </a:t>
            </a:r>
            <a:r>
              <a:rPr sz="1540" spc="-11" dirty="0">
                <a:solidFill>
                  <a:srgbClr val="202124"/>
                </a:solidFill>
                <a:latin typeface="Calibri"/>
                <a:cs typeface="Calibri"/>
              </a:rPr>
              <a:t>lookup:</a:t>
            </a:r>
            <a:endParaRPr sz="1540" dirty="0">
              <a:latin typeface="Calibri"/>
              <a:cs typeface="Calibri"/>
            </a:endParaRPr>
          </a:p>
          <a:p>
            <a:pPr>
              <a:spcBef>
                <a:spcPts val="891"/>
              </a:spcBef>
            </a:pPr>
            <a:endParaRPr sz="1540" dirty="0">
              <a:latin typeface="Calibri"/>
              <a:cs typeface="Calibri"/>
            </a:endParaRPr>
          </a:p>
          <a:p>
            <a:pPr marL="55880">
              <a:tabLst>
                <a:tab pos="558102" algn="l"/>
              </a:tabLst>
            </a:pPr>
            <a:r>
              <a:rPr sz="1540" spc="-28" dirty="0">
                <a:latin typeface="Calibri"/>
                <a:cs typeface="Calibri"/>
              </a:rPr>
              <a:t>1.</a:t>
            </a:r>
            <a:r>
              <a:rPr sz="1540" dirty="0">
                <a:latin typeface="Calibri"/>
                <a:cs typeface="Calibri"/>
              </a:rPr>
              <a:t>	</a:t>
            </a:r>
            <a:r>
              <a:rPr sz="1540" dirty="0">
                <a:solidFill>
                  <a:srgbClr val="666666"/>
                </a:solidFill>
                <a:latin typeface="Calibri"/>
                <a:cs typeface="Calibri"/>
              </a:rPr>
              <a:t>Attention</a:t>
            </a:r>
            <a:r>
              <a:rPr sz="1540" spc="110" dirty="0">
                <a:solidFill>
                  <a:srgbClr val="666666"/>
                </a:solidFill>
                <a:latin typeface="Calibri"/>
                <a:cs typeface="Calibri"/>
              </a:rPr>
              <a:t> </a:t>
            </a:r>
            <a:r>
              <a:rPr sz="1540" spc="72" dirty="0">
                <a:solidFill>
                  <a:srgbClr val="666666"/>
                </a:solidFill>
                <a:latin typeface="Calibri"/>
                <a:cs typeface="Calibri"/>
              </a:rPr>
              <a:t>weights</a:t>
            </a:r>
            <a:r>
              <a:rPr sz="1540" spc="94" dirty="0">
                <a:solidFill>
                  <a:srgbClr val="666666"/>
                </a:solidFill>
                <a:latin typeface="Calibri"/>
                <a:cs typeface="Calibri"/>
              </a:rPr>
              <a:t> </a:t>
            </a:r>
            <a:r>
              <a:rPr sz="1540" dirty="0">
                <a:solidFill>
                  <a:srgbClr val="666666"/>
                </a:solidFill>
                <a:latin typeface="Cambria Math"/>
                <a:cs typeface="Cambria Math"/>
              </a:rPr>
              <a:t>a</a:t>
            </a:r>
            <a:r>
              <a:rPr sz="1485" baseline="-33950" dirty="0">
                <a:solidFill>
                  <a:srgbClr val="666666"/>
                </a:solidFill>
                <a:latin typeface="Cambria Math"/>
                <a:cs typeface="Cambria Math"/>
              </a:rPr>
              <a:t>1:N</a:t>
            </a:r>
            <a:r>
              <a:rPr sz="1485" spc="371" baseline="-33950" dirty="0">
                <a:solidFill>
                  <a:srgbClr val="666666"/>
                </a:solidFill>
                <a:latin typeface="Cambria Math"/>
                <a:cs typeface="Cambria Math"/>
              </a:rPr>
              <a:t> </a:t>
            </a:r>
            <a:r>
              <a:rPr sz="1540" dirty="0">
                <a:solidFill>
                  <a:srgbClr val="202124"/>
                </a:solidFill>
                <a:latin typeface="Calibri"/>
                <a:cs typeface="Calibri"/>
              </a:rPr>
              <a:t>are</a:t>
            </a:r>
            <a:r>
              <a:rPr sz="1540" spc="110" dirty="0">
                <a:solidFill>
                  <a:srgbClr val="202124"/>
                </a:solidFill>
                <a:latin typeface="Calibri"/>
                <a:cs typeface="Calibri"/>
              </a:rPr>
              <a:t> </a:t>
            </a:r>
            <a:r>
              <a:rPr sz="1540" spc="88" dirty="0">
                <a:solidFill>
                  <a:srgbClr val="202124"/>
                </a:solidFill>
                <a:latin typeface="Calibri"/>
                <a:cs typeface="Calibri"/>
              </a:rPr>
              <a:t>query-</a:t>
            </a:r>
            <a:r>
              <a:rPr sz="1540" spc="94" dirty="0">
                <a:solidFill>
                  <a:srgbClr val="202124"/>
                </a:solidFill>
                <a:latin typeface="Calibri"/>
                <a:cs typeface="Calibri"/>
              </a:rPr>
              <a:t>key</a:t>
            </a:r>
            <a:r>
              <a:rPr sz="1540" spc="116" dirty="0">
                <a:solidFill>
                  <a:srgbClr val="202124"/>
                </a:solidFill>
                <a:latin typeface="Calibri"/>
                <a:cs typeface="Calibri"/>
              </a:rPr>
              <a:t> </a:t>
            </a:r>
            <a:r>
              <a:rPr sz="1540" spc="-11" dirty="0">
                <a:solidFill>
                  <a:srgbClr val="202124"/>
                </a:solidFill>
                <a:latin typeface="Calibri"/>
                <a:cs typeface="Calibri"/>
              </a:rPr>
              <a:t>similarities:</a:t>
            </a:r>
            <a:endParaRPr sz="1540" dirty="0">
              <a:latin typeface="Calibri"/>
              <a:cs typeface="Calibri"/>
            </a:endParaRPr>
          </a:p>
          <a:p>
            <a:pPr marL="1564640">
              <a:spcBef>
                <a:spcPts val="369"/>
              </a:spcBef>
            </a:pPr>
            <a:r>
              <a:rPr sz="1540" dirty="0">
                <a:solidFill>
                  <a:srgbClr val="666666"/>
                </a:solidFill>
                <a:latin typeface="Cambria Math"/>
                <a:cs typeface="Cambria Math"/>
              </a:rPr>
              <a:t>â</a:t>
            </a:r>
            <a:r>
              <a:rPr sz="1485" baseline="-33950" dirty="0">
                <a:solidFill>
                  <a:srgbClr val="666666"/>
                </a:solidFill>
                <a:latin typeface="Cambria Math"/>
                <a:cs typeface="Cambria Math"/>
              </a:rPr>
              <a:t>i</a:t>
            </a:r>
            <a:r>
              <a:rPr sz="1485" spc="165" baseline="-33950" dirty="0">
                <a:solidFill>
                  <a:srgbClr val="666666"/>
                </a:solidFill>
                <a:latin typeface="Cambria Math"/>
                <a:cs typeface="Cambria Math"/>
              </a:rPr>
              <a:t> </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dirty="0">
                <a:solidFill>
                  <a:srgbClr val="37761C"/>
                </a:solidFill>
                <a:latin typeface="Cambria Math"/>
                <a:cs typeface="Cambria Math"/>
              </a:rPr>
              <a:t>q</a:t>
            </a:r>
            <a:r>
              <a:rPr sz="1540" spc="-11" dirty="0">
                <a:solidFill>
                  <a:srgbClr val="37761C"/>
                </a:solidFill>
                <a:latin typeface="Cambria Math"/>
                <a:cs typeface="Cambria Math"/>
              </a:rPr>
              <a:t> </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spc="-28" dirty="0">
                <a:solidFill>
                  <a:srgbClr val="BE9000"/>
                </a:solidFill>
                <a:latin typeface="Cambria Math"/>
                <a:cs typeface="Cambria Math"/>
              </a:rPr>
              <a:t>k</a:t>
            </a:r>
            <a:r>
              <a:rPr sz="1485" spc="-41" baseline="-33950" dirty="0">
                <a:solidFill>
                  <a:srgbClr val="BE9000"/>
                </a:solidFill>
                <a:latin typeface="Cambria Math"/>
                <a:cs typeface="Cambria Math"/>
              </a:rPr>
              <a:t>i</a:t>
            </a:r>
            <a:endParaRPr sz="1485" baseline="-33950" dirty="0">
              <a:latin typeface="Cambria Math"/>
              <a:cs typeface="Cambria Math"/>
            </a:endParaRPr>
          </a:p>
        </p:txBody>
      </p:sp>
      <p:sp>
        <p:nvSpPr>
          <p:cNvPr id="184" name="object 184"/>
          <p:cNvSpPr txBox="1"/>
          <p:nvPr/>
        </p:nvSpPr>
        <p:spPr>
          <a:xfrm>
            <a:off x="52388" y="3358587"/>
            <a:ext cx="5284153" cy="1050224"/>
          </a:xfrm>
          <a:prstGeom prst="rect">
            <a:avLst/>
          </a:prstGeom>
        </p:spPr>
        <p:txBody>
          <a:bodyPr vert="horz" wrap="square" lIns="0" tIns="13970" rIns="0" bIns="0" rtlCol="0">
            <a:spAutoFit/>
          </a:bodyPr>
          <a:lstStyle/>
          <a:p>
            <a:pPr marL="544830">
              <a:lnSpc>
                <a:spcPts val="1491"/>
              </a:lnSpc>
              <a:spcBef>
                <a:spcPts val="110"/>
              </a:spcBef>
            </a:pPr>
            <a:r>
              <a:rPr sz="1540" spc="66" dirty="0">
                <a:solidFill>
                  <a:srgbClr val="202124"/>
                </a:solidFill>
                <a:latin typeface="Calibri"/>
                <a:cs typeface="Calibri"/>
              </a:rPr>
              <a:t>Normalized</a:t>
            </a:r>
            <a:r>
              <a:rPr sz="1540" spc="28" dirty="0">
                <a:solidFill>
                  <a:srgbClr val="202124"/>
                </a:solidFill>
                <a:latin typeface="Calibri"/>
                <a:cs typeface="Calibri"/>
              </a:rPr>
              <a:t> </a:t>
            </a:r>
            <a:r>
              <a:rPr sz="1540" dirty="0">
                <a:solidFill>
                  <a:srgbClr val="202124"/>
                </a:solidFill>
                <a:latin typeface="Calibri"/>
                <a:cs typeface="Calibri"/>
              </a:rPr>
              <a:t>via</a:t>
            </a:r>
            <a:r>
              <a:rPr sz="1540" spc="28" dirty="0">
                <a:solidFill>
                  <a:srgbClr val="202124"/>
                </a:solidFill>
                <a:latin typeface="Calibri"/>
                <a:cs typeface="Calibri"/>
              </a:rPr>
              <a:t> </a:t>
            </a:r>
            <a:r>
              <a:rPr sz="1540" spc="55" dirty="0">
                <a:solidFill>
                  <a:srgbClr val="202124"/>
                </a:solidFill>
                <a:latin typeface="Calibri"/>
                <a:cs typeface="Calibri"/>
              </a:rPr>
              <a:t>softmax:</a:t>
            </a:r>
            <a:r>
              <a:rPr sz="1540" spc="17" dirty="0">
                <a:solidFill>
                  <a:srgbClr val="202124"/>
                </a:solidFill>
                <a:latin typeface="Calibri"/>
                <a:cs typeface="Calibri"/>
              </a:rPr>
              <a:t> </a:t>
            </a:r>
            <a:r>
              <a:rPr sz="1540" dirty="0">
                <a:solidFill>
                  <a:srgbClr val="666666"/>
                </a:solidFill>
                <a:latin typeface="Cambria Math"/>
                <a:cs typeface="Cambria Math"/>
              </a:rPr>
              <a:t>a</a:t>
            </a:r>
            <a:r>
              <a:rPr sz="1540" spc="330" dirty="0">
                <a:solidFill>
                  <a:srgbClr val="666666"/>
                </a:solidFill>
                <a:latin typeface="Cambria Math"/>
                <a:cs typeface="Cambria Math"/>
              </a:rPr>
              <a:t> </a:t>
            </a:r>
            <a:r>
              <a:rPr sz="1540" dirty="0">
                <a:solidFill>
                  <a:srgbClr val="666666"/>
                </a:solidFill>
                <a:latin typeface="Cambria Math"/>
                <a:cs typeface="Cambria Math"/>
              </a:rPr>
              <a:t>=</a:t>
            </a:r>
            <a:r>
              <a:rPr sz="1540" spc="17" dirty="0">
                <a:solidFill>
                  <a:srgbClr val="666666"/>
                </a:solidFill>
                <a:latin typeface="Cambria Math"/>
                <a:cs typeface="Cambria Math"/>
              </a:rPr>
              <a:t> </a:t>
            </a:r>
            <a:r>
              <a:rPr sz="1540" dirty="0">
                <a:solidFill>
                  <a:srgbClr val="666666"/>
                </a:solidFill>
                <a:latin typeface="Cambria Math"/>
                <a:cs typeface="Cambria Math"/>
              </a:rPr>
              <a:t>e</a:t>
            </a:r>
            <a:r>
              <a:rPr sz="1485" baseline="30864" dirty="0">
                <a:solidFill>
                  <a:srgbClr val="666666"/>
                </a:solidFill>
                <a:latin typeface="Cambria Math"/>
                <a:cs typeface="Cambria Math"/>
              </a:rPr>
              <a:t>âi</a:t>
            </a:r>
            <a:r>
              <a:rPr sz="1540" dirty="0">
                <a:solidFill>
                  <a:srgbClr val="666666"/>
                </a:solidFill>
                <a:latin typeface="Cambria Math"/>
                <a:cs typeface="Cambria Math"/>
              </a:rPr>
              <a:t>/</a:t>
            </a:r>
            <a:r>
              <a:rPr sz="1540" spc="17" dirty="0">
                <a:solidFill>
                  <a:srgbClr val="666666"/>
                </a:solidFill>
                <a:latin typeface="Cambria Math"/>
                <a:cs typeface="Cambria Math"/>
              </a:rPr>
              <a:t> </a:t>
            </a:r>
            <a:r>
              <a:rPr sz="1540" dirty="0">
                <a:solidFill>
                  <a:srgbClr val="666666"/>
                </a:solidFill>
                <a:latin typeface="Cambria Math"/>
                <a:cs typeface="Cambria Math"/>
              </a:rPr>
              <a:t>∑</a:t>
            </a:r>
            <a:r>
              <a:rPr sz="1540" spc="-50" dirty="0">
                <a:solidFill>
                  <a:srgbClr val="666666"/>
                </a:solidFill>
                <a:latin typeface="Cambria Math"/>
                <a:cs typeface="Cambria Math"/>
              </a:rPr>
              <a:t> </a:t>
            </a:r>
            <a:r>
              <a:rPr sz="1540" spc="-28" dirty="0">
                <a:solidFill>
                  <a:srgbClr val="666666"/>
                </a:solidFill>
                <a:latin typeface="Cambria Math"/>
                <a:cs typeface="Cambria Math"/>
              </a:rPr>
              <a:t>e</a:t>
            </a:r>
            <a:r>
              <a:rPr sz="1485" spc="-41" baseline="30864" dirty="0">
                <a:solidFill>
                  <a:srgbClr val="666666"/>
                </a:solidFill>
                <a:latin typeface="Cambria Math"/>
                <a:cs typeface="Cambria Math"/>
              </a:rPr>
              <a:t>âj</a:t>
            </a:r>
            <a:endParaRPr sz="1485" baseline="30864" dirty="0">
              <a:latin typeface="Cambria Math"/>
              <a:cs typeface="Cambria Math"/>
            </a:endParaRPr>
          </a:p>
          <a:p>
            <a:pPr marL="2786317">
              <a:lnSpc>
                <a:spcPts val="831"/>
              </a:lnSpc>
              <a:tabLst>
                <a:tab pos="3526727" algn="l"/>
              </a:tabLst>
            </a:pPr>
            <a:r>
              <a:rPr sz="990" spc="-55" dirty="0">
                <a:solidFill>
                  <a:srgbClr val="666666"/>
                </a:solidFill>
                <a:latin typeface="Cambria Math"/>
                <a:cs typeface="Cambria Math"/>
              </a:rPr>
              <a:t>i</a:t>
            </a:r>
            <a:r>
              <a:rPr sz="990" dirty="0">
                <a:solidFill>
                  <a:srgbClr val="666666"/>
                </a:solidFill>
                <a:latin typeface="Cambria Math"/>
                <a:cs typeface="Cambria Math"/>
              </a:rPr>
              <a:t>	</a:t>
            </a:r>
            <a:r>
              <a:rPr sz="990" spc="-55" dirty="0">
                <a:solidFill>
                  <a:srgbClr val="666666"/>
                </a:solidFill>
                <a:latin typeface="Cambria Math"/>
                <a:cs typeface="Cambria Math"/>
              </a:rPr>
              <a:t>j</a:t>
            </a:r>
            <a:endParaRPr sz="990" dirty="0">
              <a:latin typeface="Cambria Math"/>
              <a:cs typeface="Cambria Math"/>
            </a:endParaRPr>
          </a:p>
          <a:p>
            <a:pPr>
              <a:spcBef>
                <a:spcPts val="297"/>
              </a:spcBef>
            </a:pPr>
            <a:endParaRPr sz="990" dirty="0">
              <a:latin typeface="Cambria Math"/>
              <a:cs typeface="Cambria Math"/>
            </a:endParaRPr>
          </a:p>
          <a:p>
            <a:pPr marL="1550670" marR="61468" indent="-1508760">
              <a:lnSpc>
                <a:spcPct val="120000"/>
              </a:lnSpc>
              <a:tabLst>
                <a:tab pos="544132" algn="l"/>
              </a:tabLst>
            </a:pPr>
            <a:r>
              <a:rPr sz="1540" spc="-28" dirty="0">
                <a:solidFill>
                  <a:srgbClr val="202124"/>
                </a:solidFill>
                <a:latin typeface="Calibri"/>
                <a:cs typeface="Calibri"/>
              </a:rPr>
              <a:t>2.</a:t>
            </a:r>
            <a:r>
              <a:rPr sz="1540" dirty="0">
                <a:solidFill>
                  <a:srgbClr val="202124"/>
                </a:solidFill>
                <a:latin typeface="Calibri"/>
                <a:cs typeface="Calibri"/>
              </a:rPr>
              <a:t>	</a:t>
            </a:r>
            <a:r>
              <a:rPr sz="1540" spc="88" dirty="0">
                <a:solidFill>
                  <a:srgbClr val="1155CC"/>
                </a:solidFill>
                <a:latin typeface="Calibri"/>
                <a:cs typeface="Calibri"/>
              </a:rPr>
              <a:t>Output </a:t>
            </a:r>
            <a:r>
              <a:rPr sz="1540" dirty="0">
                <a:solidFill>
                  <a:srgbClr val="1155CC"/>
                </a:solidFill>
                <a:latin typeface="Cambria Math"/>
                <a:cs typeface="Cambria Math"/>
              </a:rPr>
              <a:t>z</a:t>
            </a:r>
            <a:r>
              <a:rPr sz="1540" spc="105" dirty="0">
                <a:solidFill>
                  <a:srgbClr val="1155CC"/>
                </a:solidFill>
                <a:latin typeface="Cambria Math"/>
                <a:cs typeface="Cambria Math"/>
              </a:rPr>
              <a:t> </a:t>
            </a:r>
            <a:r>
              <a:rPr sz="1540" dirty="0">
                <a:solidFill>
                  <a:srgbClr val="202124"/>
                </a:solidFill>
                <a:latin typeface="Calibri"/>
                <a:cs typeface="Calibri"/>
              </a:rPr>
              <a:t>is</a:t>
            </a:r>
            <a:r>
              <a:rPr sz="1540" spc="94" dirty="0">
                <a:solidFill>
                  <a:srgbClr val="202124"/>
                </a:solidFill>
                <a:latin typeface="Calibri"/>
                <a:cs typeface="Calibri"/>
              </a:rPr>
              <a:t> </a:t>
            </a:r>
            <a:r>
              <a:rPr sz="1540" dirty="0">
                <a:solidFill>
                  <a:srgbClr val="202124"/>
                </a:solidFill>
                <a:latin typeface="Calibri"/>
                <a:cs typeface="Calibri"/>
              </a:rPr>
              <a:t>attention-</a:t>
            </a:r>
            <a:r>
              <a:rPr sz="1540" spc="77" dirty="0">
                <a:solidFill>
                  <a:srgbClr val="202124"/>
                </a:solidFill>
                <a:latin typeface="Calibri"/>
                <a:cs typeface="Calibri"/>
              </a:rPr>
              <a:t>weighted</a:t>
            </a:r>
            <a:r>
              <a:rPr sz="1540" spc="88" dirty="0">
                <a:solidFill>
                  <a:srgbClr val="202124"/>
                </a:solidFill>
                <a:latin typeface="Calibri"/>
                <a:cs typeface="Calibri"/>
              </a:rPr>
              <a:t> </a:t>
            </a:r>
            <a:r>
              <a:rPr sz="1540" spc="77" dirty="0">
                <a:solidFill>
                  <a:srgbClr val="202124"/>
                </a:solidFill>
                <a:latin typeface="Calibri"/>
                <a:cs typeface="Calibri"/>
              </a:rPr>
              <a:t>average</a:t>
            </a:r>
            <a:r>
              <a:rPr sz="1540" spc="94" dirty="0">
                <a:solidFill>
                  <a:srgbClr val="202124"/>
                </a:solidFill>
                <a:latin typeface="Calibri"/>
                <a:cs typeface="Calibri"/>
              </a:rPr>
              <a:t> of</a:t>
            </a:r>
            <a:r>
              <a:rPr sz="1540" spc="55" dirty="0">
                <a:solidFill>
                  <a:srgbClr val="202124"/>
                </a:solidFill>
                <a:latin typeface="Calibri"/>
                <a:cs typeface="Calibri"/>
              </a:rPr>
              <a:t> </a:t>
            </a:r>
            <a:r>
              <a:rPr sz="1540" spc="55" dirty="0">
                <a:solidFill>
                  <a:srgbClr val="990000"/>
                </a:solidFill>
                <a:latin typeface="Calibri"/>
                <a:cs typeface="Calibri"/>
              </a:rPr>
              <a:t>values</a:t>
            </a:r>
            <a:r>
              <a:rPr sz="1540" spc="88" dirty="0">
                <a:solidFill>
                  <a:srgbClr val="990000"/>
                </a:solidFill>
                <a:latin typeface="Calibri"/>
                <a:cs typeface="Calibri"/>
              </a:rPr>
              <a:t> </a:t>
            </a:r>
            <a:r>
              <a:rPr sz="1540" spc="-11" dirty="0">
                <a:solidFill>
                  <a:srgbClr val="990000"/>
                </a:solidFill>
                <a:latin typeface="Cambria Math"/>
                <a:cs typeface="Cambria Math"/>
              </a:rPr>
              <a:t>v</a:t>
            </a:r>
            <a:r>
              <a:rPr sz="1485" spc="-17" baseline="-33950" dirty="0">
                <a:solidFill>
                  <a:srgbClr val="990000"/>
                </a:solidFill>
                <a:latin typeface="Cambria Math"/>
                <a:cs typeface="Cambria Math"/>
              </a:rPr>
              <a:t>1:N</a:t>
            </a:r>
            <a:r>
              <a:rPr sz="1540" spc="-11" dirty="0">
                <a:solidFill>
                  <a:srgbClr val="202124"/>
                </a:solidFill>
                <a:latin typeface="Calibri"/>
                <a:cs typeface="Calibri"/>
              </a:rPr>
              <a:t>: </a:t>
            </a:r>
            <a:r>
              <a:rPr sz="1540" dirty="0">
                <a:solidFill>
                  <a:srgbClr val="1155CC"/>
                </a:solidFill>
                <a:latin typeface="Cambria Math"/>
                <a:cs typeface="Cambria Math"/>
              </a:rPr>
              <a:t>z</a:t>
            </a:r>
            <a:r>
              <a:rPr sz="1540" spc="-17" dirty="0">
                <a:solidFill>
                  <a:srgbClr val="1155CC"/>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485" baseline="-33950" dirty="0">
                <a:solidFill>
                  <a:srgbClr val="202124"/>
                </a:solidFill>
                <a:latin typeface="Cambria Math"/>
                <a:cs typeface="Cambria Math"/>
              </a:rPr>
              <a:t>i</a:t>
            </a:r>
            <a:r>
              <a:rPr sz="1540" dirty="0">
                <a:solidFill>
                  <a:srgbClr val="666666"/>
                </a:solidFill>
                <a:latin typeface="Cambria Math"/>
                <a:cs typeface="Cambria Math"/>
              </a:rPr>
              <a:t>â</a:t>
            </a:r>
            <a:r>
              <a:rPr sz="1485" baseline="-33950" dirty="0">
                <a:solidFill>
                  <a:srgbClr val="666666"/>
                </a:solidFill>
                <a:latin typeface="Cambria Math"/>
                <a:cs typeface="Cambria Math"/>
              </a:rPr>
              <a:t>i</a:t>
            </a:r>
            <a:r>
              <a:rPr sz="1540" dirty="0">
                <a:solidFill>
                  <a:srgbClr val="990000"/>
                </a:solidFill>
                <a:latin typeface="Cambria Math"/>
                <a:cs typeface="Cambria Math"/>
              </a:rPr>
              <a:t>v</a:t>
            </a:r>
            <a:r>
              <a:rPr sz="1485" baseline="-33950" dirty="0">
                <a:solidFill>
                  <a:srgbClr val="990000"/>
                </a:solidFill>
                <a:latin typeface="Cambria Math"/>
                <a:cs typeface="Cambria Math"/>
              </a:rPr>
              <a:t>i</a:t>
            </a:r>
            <a:r>
              <a:rPr sz="1485" spc="165" baseline="-33950" dirty="0">
                <a:solidFill>
                  <a:srgbClr val="990000"/>
                </a:solidFill>
                <a:latin typeface="Cambria Math"/>
                <a:cs typeface="Cambria Math"/>
              </a:rPr>
              <a:t> </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dirty="0">
                <a:solidFill>
                  <a:srgbClr val="666666"/>
                </a:solidFill>
                <a:latin typeface="Cambria Math"/>
                <a:cs typeface="Cambria Math"/>
              </a:rPr>
              <a:t>â</a:t>
            </a:r>
            <a:r>
              <a:rPr sz="1540" spc="-17" dirty="0">
                <a:solidFill>
                  <a:srgbClr val="666666"/>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spc="-55" dirty="0">
                <a:solidFill>
                  <a:srgbClr val="990000"/>
                </a:solidFill>
                <a:latin typeface="Cambria Math"/>
                <a:cs typeface="Cambria Math"/>
              </a:rPr>
              <a:t>v</a:t>
            </a:r>
            <a:endParaRPr sz="1540" dirty="0">
              <a:latin typeface="Cambria Math"/>
              <a:cs typeface="Cambria Math"/>
            </a:endParaRPr>
          </a:p>
        </p:txBody>
      </p:sp>
      <p:grpSp>
        <p:nvGrpSpPr>
          <p:cNvPr id="185" name="object 185"/>
          <p:cNvGrpSpPr/>
          <p:nvPr/>
        </p:nvGrpSpPr>
        <p:grpSpPr>
          <a:xfrm>
            <a:off x="7294107" y="2245418"/>
            <a:ext cx="2456625" cy="3930460"/>
            <a:chOff x="6631006" y="1080130"/>
            <a:chExt cx="2233295" cy="3573145"/>
          </a:xfrm>
        </p:grpSpPr>
        <p:sp>
          <p:nvSpPr>
            <p:cNvPr id="186" name="object 186"/>
            <p:cNvSpPr/>
            <p:nvPr/>
          </p:nvSpPr>
          <p:spPr>
            <a:xfrm>
              <a:off x="8501181" y="1084892"/>
              <a:ext cx="121285" cy="121285"/>
            </a:xfrm>
            <a:custGeom>
              <a:avLst/>
              <a:gdLst/>
              <a:ahLst/>
              <a:cxnLst/>
              <a:rect l="l" t="t" r="r" b="b"/>
              <a:pathLst>
                <a:path w="121284" h="121284">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87" name="object 187"/>
            <p:cNvSpPr/>
            <p:nvPr/>
          </p:nvSpPr>
          <p:spPr>
            <a:xfrm>
              <a:off x="8501181" y="1084892"/>
              <a:ext cx="121285" cy="121285"/>
            </a:xfrm>
            <a:custGeom>
              <a:avLst/>
              <a:gdLst/>
              <a:ahLst/>
              <a:cxnLst/>
              <a:rect l="l" t="t" r="r" b="b"/>
              <a:pathLst>
                <a:path w="121284" h="121284">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188" name="object 188"/>
            <p:cNvSpPr/>
            <p:nvPr/>
          </p:nvSpPr>
          <p:spPr>
            <a:xfrm>
              <a:off x="8501181" y="1206130"/>
              <a:ext cx="121285" cy="121285"/>
            </a:xfrm>
            <a:custGeom>
              <a:avLst/>
              <a:gdLst/>
              <a:ahLst/>
              <a:cxnLst/>
              <a:rect l="l" t="t" r="r" b="b"/>
              <a:pathLst>
                <a:path w="121284" h="121284">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89" name="object 189"/>
            <p:cNvSpPr/>
            <p:nvPr/>
          </p:nvSpPr>
          <p:spPr>
            <a:xfrm>
              <a:off x="8501181" y="1206130"/>
              <a:ext cx="121285" cy="121285"/>
            </a:xfrm>
            <a:custGeom>
              <a:avLst/>
              <a:gdLst/>
              <a:ahLst/>
              <a:cxnLst/>
              <a:rect l="l" t="t" r="r" b="b"/>
              <a:pathLst>
                <a:path w="121284" h="121284">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190" name="object 190"/>
            <p:cNvSpPr/>
            <p:nvPr/>
          </p:nvSpPr>
          <p:spPr>
            <a:xfrm>
              <a:off x="8501181" y="1327367"/>
              <a:ext cx="121285" cy="121285"/>
            </a:xfrm>
            <a:custGeom>
              <a:avLst/>
              <a:gdLst/>
              <a:ahLst/>
              <a:cxnLst/>
              <a:rect l="l" t="t" r="r" b="b"/>
              <a:pathLst>
                <a:path w="121284" h="121284">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91" name="object 191"/>
            <p:cNvSpPr/>
            <p:nvPr/>
          </p:nvSpPr>
          <p:spPr>
            <a:xfrm>
              <a:off x="8501181" y="1327367"/>
              <a:ext cx="121285" cy="121285"/>
            </a:xfrm>
            <a:custGeom>
              <a:avLst/>
              <a:gdLst/>
              <a:ahLst/>
              <a:cxnLst/>
              <a:rect l="l" t="t" r="r" b="b"/>
              <a:pathLst>
                <a:path w="121284" h="121284">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192" name="object 192"/>
            <p:cNvSpPr/>
            <p:nvPr/>
          </p:nvSpPr>
          <p:spPr>
            <a:xfrm>
              <a:off x="8501181" y="1448605"/>
              <a:ext cx="121285" cy="121285"/>
            </a:xfrm>
            <a:custGeom>
              <a:avLst/>
              <a:gdLst/>
              <a:ahLst/>
              <a:cxnLst/>
              <a:rect l="l" t="t" r="r" b="b"/>
              <a:pathLst>
                <a:path w="121284" h="121284">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93" name="object 193"/>
            <p:cNvSpPr/>
            <p:nvPr/>
          </p:nvSpPr>
          <p:spPr>
            <a:xfrm>
              <a:off x="8501181" y="1448605"/>
              <a:ext cx="121285" cy="121285"/>
            </a:xfrm>
            <a:custGeom>
              <a:avLst/>
              <a:gdLst/>
              <a:ahLst/>
              <a:cxnLst/>
              <a:rect l="l" t="t" r="r" b="b"/>
              <a:pathLst>
                <a:path w="121284" h="121284">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194" name="object 194"/>
            <p:cNvSpPr/>
            <p:nvPr/>
          </p:nvSpPr>
          <p:spPr>
            <a:xfrm>
              <a:off x="8501181" y="156957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95" name="object 195"/>
            <p:cNvSpPr/>
            <p:nvPr/>
          </p:nvSpPr>
          <p:spPr>
            <a:xfrm>
              <a:off x="8501181" y="1569573"/>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196" name="object 196"/>
            <p:cNvSpPr/>
            <p:nvPr/>
          </p:nvSpPr>
          <p:spPr>
            <a:xfrm>
              <a:off x="8501181" y="169108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97" name="object 197"/>
            <p:cNvSpPr/>
            <p:nvPr/>
          </p:nvSpPr>
          <p:spPr>
            <a:xfrm>
              <a:off x="8501181" y="169108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198" name="object 198"/>
            <p:cNvSpPr/>
            <p:nvPr/>
          </p:nvSpPr>
          <p:spPr>
            <a:xfrm>
              <a:off x="8501193" y="1812580"/>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199" name="object 199"/>
            <p:cNvSpPr/>
            <p:nvPr/>
          </p:nvSpPr>
          <p:spPr>
            <a:xfrm>
              <a:off x="8501193" y="1812580"/>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200" name="object 200"/>
            <p:cNvSpPr/>
            <p:nvPr/>
          </p:nvSpPr>
          <p:spPr>
            <a:xfrm>
              <a:off x="8501193" y="193354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201" name="object 201"/>
            <p:cNvSpPr/>
            <p:nvPr/>
          </p:nvSpPr>
          <p:spPr>
            <a:xfrm>
              <a:off x="8501193" y="1933548"/>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202" name="object 202"/>
            <p:cNvSpPr/>
            <p:nvPr/>
          </p:nvSpPr>
          <p:spPr>
            <a:xfrm>
              <a:off x="8501193" y="2055055"/>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9DAF7"/>
            </a:solidFill>
          </p:spPr>
          <p:txBody>
            <a:bodyPr wrap="square" lIns="0" tIns="0" rIns="0" bIns="0" rtlCol="0"/>
            <a:lstStyle/>
            <a:p>
              <a:endParaRPr sz="1980"/>
            </a:p>
          </p:txBody>
        </p:sp>
        <p:sp>
          <p:nvSpPr>
            <p:cNvPr id="203" name="object 203"/>
            <p:cNvSpPr/>
            <p:nvPr/>
          </p:nvSpPr>
          <p:spPr>
            <a:xfrm>
              <a:off x="8501193" y="2055055"/>
              <a:ext cx="121285" cy="121285"/>
            </a:xfrm>
            <a:custGeom>
              <a:avLst/>
              <a:gdLst/>
              <a:ahLst/>
              <a:cxnLst/>
              <a:rect l="l" t="t" r="r" b="b"/>
              <a:pathLst>
                <a:path w="121284" h="121285">
                  <a:moveTo>
                    <a:pt x="0" y="0"/>
                  </a:moveTo>
                  <a:lnTo>
                    <a:pt x="121199" y="0"/>
                  </a:lnTo>
                  <a:lnTo>
                    <a:pt x="121199" y="121199"/>
                  </a:lnTo>
                  <a:lnTo>
                    <a:pt x="0" y="121199"/>
                  </a:lnTo>
                  <a:lnTo>
                    <a:pt x="0" y="0"/>
                  </a:lnTo>
                  <a:close/>
                </a:path>
              </a:pathLst>
            </a:custGeom>
            <a:ln w="9524">
              <a:solidFill>
                <a:srgbClr val="0B5394"/>
              </a:solidFill>
            </a:ln>
          </p:spPr>
          <p:txBody>
            <a:bodyPr wrap="square" lIns="0" tIns="0" rIns="0" bIns="0" rtlCol="0"/>
            <a:lstStyle/>
            <a:p>
              <a:endParaRPr sz="1980"/>
            </a:p>
          </p:txBody>
        </p:sp>
        <p:sp>
          <p:nvSpPr>
            <p:cNvPr id="204" name="object 204"/>
            <p:cNvSpPr/>
            <p:nvPr/>
          </p:nvSpPr>
          <p:spPr>
            <a:xfrm>
              <a:off x="8143593" y="2176255"/>
              <a:ext cx="418465" cy="384810"/>
            </a:xfrm>
            <a:custGeom>
              <a:avLst/>
              <a:gdLst/>
              <a:ahLst/>
              <a:cxnLst/>
              <a:rect l="l" t="t" r="r" b="b"/>
              <a:pathLst>
                <a:path w="418465" h="384810">
                  <a:moveTo>
                    <a:pt x="418199" y="0"/>
                  </a:moveTo>
                  <a:lnTo>
                    <a:pt x="0" y="384599"/>
                  </a:lnTo>
                </a:path>
              </a:pathLst>
            </a:custGeom>
            <a:ln w="38099">
              <a:solidFill>
                <a:srgbClr val="595959"/>
              </a:solidFill>
            </a:ln>
          </p:spPr>
          <p:txBody>
            <a:bodyPr wrap="square" lIns="0" tIns="0" rIns="0" bIns="0" rtlCol="0"/>
            <a:lstStyle/>
            <a:p>
              <a:endParaRPr sz="1980"/>
            </a:p>
          </p:txBody>
        </p:sp>
        <p:sp>
          <p:nvSpPr>
            <p:cNvPr id="205" name="object 205"/>
            <p:cNvSpPr/>
            <p:nvPr/>
          </p:nvSpPr>
          <p:spPr>
            <a:xfrm>
              <a:off x="7560812" y="2317162"/>
              <a:ext cx="175260" cy="0"/>
            </a:xfrm>
            <a:custGeom>
              <a:avLst/>
              <a:gdLst/>
              <a:ahLst/>
              <a:cxnLst/>
              <a:rect l="l" t="t" r="r" b="b"/>
              <a:pathLst>
                <a:path w="175259">
                  <a:moveTo>
                    <a:pt x="0" y="0"/>
                  </a:moveTo>
                  <a:lnTo>
                    <a:pt x="175049" y="0"/>
                  </a:lnTo>
                </a:path>
              </a:pathLst>
            </a:custGeom>
            <a:ln w="9524">
              <a:solidFill>
                <a:srgbClr val="595959"/>
              </a:solidFill>
            </a:ln>
          </p:spPr>
          <p:txBody>
            <a:bodyPr wrap="square" lIns="0" tIns="0" rIns="0" bIns="0" rtlCol="0"/>
            <a:lstStyle/>
            <a:p>
              <a:endParaRPr sz="1980"/>
            </a:p>
          </p:txBody>
        </p:sp>
        <p:sp>
          <p:nvSpPr>
            <p:cNvPr id="206" name="object 206"/>
            <p:cNvSpPr/>
            <p:nvPr/>
          </p:nvSpPr>
          <p:spPr>
            <a:xfrm>
              <a:off x="7735862" y="2301429"/>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207" name="object 207"/>
            <p:cNvSpPr/>
            <p:nvPr/>
          </p:nvSpPr>
          <p:spPr>
            <a:xfrm>
              <a:off x="7735862" y="2301429"/>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208" name="object 208"/>
            <p:cNvSpPr/>
            <p:nvPr/>
          </p:nvSpPr>
          <p:spPr>
            <a:xfrm>
              <a:off x="7778493" y="2201443"/>
              <a:ext cx="732155" cy="359410"/>
            </a:xfrm>
            <a:custGeom>
              <a:avLst/>
              <a:gdLst/>
              <a:ahLst/>
              <a:cxnLst/>
              <a:rect l="l" t="t" r="r" b="b"/>
              <a:pathLst>
                <a:path w="732154" h="359410">
                  <a:moveTo>
                    <a:pt x="731999" y="0"/>
                  </a:moveTo>
                  <a:lnTo>
                    <a:pt x="0" y="359411"/>
                  </a:lnTo>
                </a:path>
              </a:pathLst>
            </a:custGeom>
            <a:ln w="9524">
              <a:solidFill>
                <a:srgbClr val="595959"/>
              </a:solidFill>
            </a:ln>
          </p:spPr>
          <p:txBody>
            <a:bodyPr wrap="square" lIns="0" tIns="0" rIns="0" bIns="0" rtlCol="0"/>
            <a:lstStyle/>
            <a:p>
              <a:endParaRPr sz="1980"/>
            </a:p>
          </p:txBody>
        </p:sp>
        <p:sp>
          <p:nvSpPr>
            <p:cNvPr id="209" name="object 209"/>
            <p:cNvSpPr/>
            <p:nvPr/>
          </p:nvSpPr>
          <p:spPr>
            <a:xfrm>
              <a:off x="8503559" y="2182392"/>
              <a:ext cx="46355" cy="33655"/>
            </a:xfrm>
            <a:custGeom>
              <a:avLst/>
              <a:gdLst/>
              <a:ahLst/>
              <a:cxnLst/>
              <a:rect l="l" t="t" r="r" b="b"/>
              <a:pathLst>
                <a:path w="46354" h="33655">
                  <a:moveTo>
                    <a:pt x="13867" y="33173"/>
                  </a:moveTo>
                  <a:lnTo>
                    <a:pt x="0" y="4928"/>
                  </a:lnTo>
                  <a:lnTo>
                    <a:pt x="45734" y="0"/>
                  </a:lnTo>
                  <a:lnTo>
                    <a:pt x="13867" y="33173"/>
                  </a:lnTo>
                  <a:close/>
                </a:path>
              </a:pathLst>
            </a:custGeom>
            <a:solidFill>
              <a:srgbClr val="595959"/>
            </a:solidFill>
          </p:spPr>
          <p:txBody>
            <a:bodyPr wrap="square" lIns="0" tIns="0" rIns="0" bIns="0" rtlCol="0"/>
            <a:lstStyle/>
            <a:p>
              <a:endParaRPr sz="1980"/>
            </a:p>
          </p:txBody>
        </p:sp>
        <p:sp>
          <p:nvSpPr>
            <p:cNvPr id="210" name="object 210"/>
            <p:cNvSpPr/>
            <p:nvPr/>
          </p:nvSpPr>
          <p:spPr>
            <a:xfrm>
              <a:off x="8503559" y="2182392"/>
              <a:ext cx="46355" cy="33655"/>
            </a:xfrm>
            <a:custGeom>
              <a:avLst/>
              <a:gdLst/>
              <a:ahLst/>
              <a:cxnLst/>
              <a:rect l="l" t="t" r="r" b="b"/>
              <a:pathLst>
                <a:path w="46354" h="33655">
                  <a:moveTo>
                    <a:pt x="13867" y="33173"/>
                  </a:moveTo>
                  <a:lnTo>
                    <a:pt x="45734" y="0"/>
                  </a:lnTo>
                  <a:lnTo>
                    <a:pt x="0" y="4928"/>
                  </a:lnTo>
                  <a:lnTo>
                    <a:pt x="13867" y="33173"/>
                  </a:lnTo>
                  <a:close/>
                </a:path>
              </a:pathLst>
            </a:custGeom>
            <a:ln w="9524">
              <a:solidFill>
                <a:srgbClr val="595959"/>
              </a:solidFill>
            </a:ln>
          </p:spPr>
          <p:txBody>
            <a:bodyPr wrap="square" lIns="0" tIns="0" rIns="0" bIns="0" rtlCol="0"/>
            <a:lstStyle/>
            <a:p>
              <a:endParaRPr sz="1980"/>
            </a:p>
          </p:txBody>
        </p:sp>
        <p:sp>
          <p:nvSpPr>
            <p:cNvPr id="211" name="object 211"/>
            <p:cNvSpPr/>
            <p:nvPr/>
          </p:nvSpPr>
          <p:spPr>
            <a:xfrm>
              <a:off x="7961193" y="2237893"/>
              <a:ext cx="504825" cy="323215"/>
            </a:xfrm>
            <a:custGeom>
              <a:avLst/>
              <a:gdLst/>
              <a:ahLst/>
              <a:cxnLst/>
              <a:rect l="l" t="t" r="r" b="b"/>
              <a:pathLst>
                <a:path w="504825" h="323214">
                  <a:moveTo>
                    <a:pt x="504343" y="0"/>
                  </a:moveTo>
                  <a:lnTo>
                    <a:pt x="0" y="322961"/>
                  </a:lnTo>
                </a:path>
              </a:pathLst>
            </a:custGeom>
            <a:ln w="19049">
              <a:solidFill>
                <a:srgbClr val="595959"/>
              </a:solidFill>
            </a:ln>
          </p:spPr>
          <p:txBody>
            <a:bodyPr wrap="square" lIns="0" tIns="0" rIns="0" bIns="0" rtlCol="0"/>
            <a:lstStyle/>
            <a:p>
              <a:endParaRPr sz="1980"/>
            </a:p>
          </p:txBody>
        </p:sp>
        <p:pic>
          <p:nvPicPr>
            <p:cNvPr id="212" name="object 212"/>
            <p:cNvPicPr/>
            <p:nvPr/>
          </p:nvPicPr>
          <p:blipFill>
            <a:blip r:embed="rId2" cstate="print"/>
            <a:stretch>
              <a:fillRect/>
            </a:stretch>
          </p:blipFill>
          <p:spPr>
            <a:xfrm>
              <a:off x="8439044" y="2181748"/>
              <a:ext cx="108820" cy="92168"/>
            </a:xfrm>
            <a:prstGeom prst="rect">
              <a:avLst/>
            </a:prstGeom>
          </p:spPr>
        </p:pic>
        <p:sp>
          <p:nvSpPr>
            <p:cNvPr id="213" name="object 213"/>
            <p:cNvSpPr/>
            <p:nvPr/>
          </p:nvSpPr>
          <p:spPr>
            <a:xfrm>
              <a:off x="8325993" y="2273698"/>
              <a:ext cx="176530" cy="287655"/>
            </a:xfrm>
            <a:custGeom>
              <a:avLst/>
              <a:gdLst/>
              <a:ahLst/>
              <a:cxnLst/>
              <a:rect l="l" t="t" r="r" b="b"/>
              <a:pathLst>
                <a:path w="176529" h="287655">
                  <a:moveTo>
                    <a:pt x="176056" y="0"/>
                  </a:moveTo>
                  <a:lnTo>
                    <a:pt x="0" y="287156"/>
                  </a:lnTo>
                </a:path>
              </a:pathLst>
            </a:custGeom>
            <a:ln w="19049">
              <a:solidFill>
                <a:srgbClr val="595959"/>
              </a:solidFill>
            </a:ln>
          </p:spPr>
          <p:txBody>
            <a:bodyPr wrap="square" lIns="0" tIns="0" rIns="0" bIns="0" rtlCol="0"/>
            <a:lstStyle/>
            <a:p>
              <a:endParaRPr sz="1980"/>
            </a:p>
          </p:txBody>
        </p:sp>
        <p:pic>
          <p:nvPicPr>
            <p:cNvPr id="214" name="object 214"/>
            <p:cNvPicPr/>
            <p:nvPr/>
          </p:nvPicPr>
          <p:blipFill>
            <a:blip r:embed="rId3" cstate="print"/>
            <a:stretch>
              <a:fillRect/>
            </a:stretch>
          </p:blipFill>
          <p:spPr>
            <a:xfrm>
              <a:off x="8465700" y="2190472"/>
              <a:ext cx="91061" cy="109197"/>
            </a:xfrm>
            <a:prstGeom prst="rect">
              <a:avLst/>
            </a:prstGeom>
          </p:spPr>
        </p:pic>
        <p:sp>
          <p:nvSpPr>
            <p:cNvPr id="215" name="object 215"/>
            <p:cNvSpPr/>
            <p:nvPr/>
          </p:nvSpPr>
          <p:spPr>
            <a:xfrm>
              <a:off x="8596767" y="2221453"/>
              <a:ext cx="262890" cy="339725"/>
            </a:xfrm>
            <a:custGeom>
              <a:avLst/>
              <a:gdLst/>
              <a:ahLst/>
              <a:cxnLst/>
              <a:rect l="l" t="t" r="r" b="b"/>
              <a:pathLst>
                <a:path w="262890" h="339725">
                  <a:moveTo>
                    <a:pt x="0" y="0"/>
                  </a:moveTo>
                  <a:lnTo>
                    <a:pt x="262625" y="339401"/>
                  </a:lnTo>
                </a:path>
              </a:pathLst>
            </a:custGeom>
            <a:ln w="9524">
              <a:solidFill>
                <a:srgbClr val="595959"/>
              </a:solidFill>
            </a:ln>
          </p:spPr>
          <p:txBody>
            <a:bodyPr wrap="square" lIns="0" tIns="0" rIns="0" bIns="0" rtlCol="0"/>
            <a:lstStyle/>
            <a:p>
              <a:endParaRPr sz="1980"/>
            </a:p>
          </p:txBody>
        </p:sp>
        <p:sp>
          <p:nvSpPr>
            <p:cNvPr id="216" name="object 216"/>
            <p:cNvSpPr/>
            <p:nvPr/>
          </p:nvSpPr>
          <p:spPr>
            <a:xfrm>
              <a:off x="8570315" y="2187267"/>
              <a:ext cx="39370" cy="43815"/>
            </a:xfrm>
            <a:custGeom>
              <a:avLst/>
              <a:gdLst/>
              <a:ahLst/>
              <a:cxnLst/>
              <a:rect l="l" t="t" r="r" b="b"/>
              <a:pathLst>
                <a:path w="39370" h="43814">
                  <a:moveTo>
                    <a:pt x="14009" y="43813"/>
                  </a:moveTo>
                  <a:lnTo>
                    <a:pt x="0" y="0"/>
                  </a:lnTo>
                  <a:lnTo>
                    <a:pt x="38895" y="24557"/>
                  </a:lnTo>
                  <a:lnTo>
                    <a:pt x="14009" y="43813"/>
                  </a:lnTo>
                  <a:close/>
                </a:path>
              </a:pathLst>
            </a:custGeom>
            <a:solidFill>
              <a:srgbClr val="595959"/>
            </a:solidFill>
          </p:spPr>
          <p:txBody>
            <a:bodyPr wrap="square" lIns="0" tIns="0" rIns="0" bIns="0" rtlCol="0"/>
            <a:lstStyle/>
            <a:p>
              <a:endParaRPr sz="1980"/>
            </a:p>
          </p:txBody>
        </p:sp>
        <p:sp>
          <p:nvSpPr>
            <p:cNvPr id="217" name="object 217"/>
            <p:cNvSpPr/>
            <p:nvPr/>
          </p:nvSpPr>
          <p:spPr>
            <a:xfrm>
              <a:off x="8570315" y="2187267"/>
              <a:ext cx="39370" cy="43815"/>
            </a:xfrm>
            <a:custGeom>
              <a:avLst/>
              <a:gdLst/>
              <a:ahLst/>
              <a:cxnLst/>
              <a:rect l="l" t="t" r="r" b="b"/>
              <a:pathLst>
                <a:path w="39370" h="43814">
                  <a:moveTo>
                    <a:pt x="38895" y="24557"/>
                  </a:moveTo>
                  <a:lnTo>
                    <a:pt x="0" y="0"/>
                  </a:lnTo>
                  <a:lnTo>
                    <a:pt x="14009" y="43813"/>
                  </a:lnTo>
                  <a:lnTo>
                    <a:pt x="38895" y="24557"/>
                  </a:lnTo>
                  <a:close/>
                </a:path>
              </a:pathLst>
            </a:custGeom>
            <a:ln w="9524">
              <a:solidFill>
                <a:srgbClr val="595959"/>
              </a:solidFill>
            </a:ln>
          </p:spPr>
          <p:txBody>
            <a:bodyPr wrap="square" lIns="0" tIns="0" rIns="0" bIns="0" rtlCol="0"/>
            <a:lstStyle/>
            <a:p>
              <a:endParaRPr sz="1980"/>
            </a:p>
          </p:txBody>
        </p:sp>
        <p:pic>
          <p:nvPicPr>
            <p:cNvPr id="218" name="object 218"/>
            <p:cNvPicPr/>
            <p:nvPr/>
          </p:nvPicPr>
          <p:blipFill>
            <a:blip r:embed="rId4" cstate="print"/>
            <a:stretch>
              <a:fillRect/>
            </a:stretch>
          </p:blipFill>
          <p:spPr>
            <a:xfrm>
              <a:off x="6631006" y="4158467"/>
              <a:ext cx="130761" cy="494474"/>
            </a:xfrm>
            <a:prstGeom prst="rect">
              <a:avLst/>
            </a:prstGeom>
          </p:spPr>
        </p:pic>
        <p:pic>
          <p:nvPicPr>
            <p:cNvPr id="219" name="object 219"/>
            <p:cNvPicPr/>
            <p:nvPr/>
          </p:nvPicPr>
          <p:blipFill>
            <a:blip r:embed="rId5" cstate="print"/>
            <a:stretch>
              <a:fillRect/>
            </a:stretch>
          </p:blipFill>
          <p:spPr>
            <a:xfrm>
              <a:off x="6814731" y="4158480"/>
              <a:ext cx="130761" cy="494474"/>
            </a:xfrm>
            <a:prstGeom prst="rect">
              <a:avLst/>
            </a:prstGeom>
          </p:spPr>
        </p:pic>
        <p:pic>
          <p:nvPicPr>
            <p:cNvPr id="220" name="object 220"/>
            <p:cNvPicPr/>
            <p:nvPr/>
          </p:nvPicPr>
          <p:blipFill>
            <a:blip r:embed="rId4" cstate="print"/>
            <a:stretch>
              <a:fillRect/>
            </a:stretch>
          </p:blipFill>
          <p:spPr>
            <a:xfrm>
              <a:off x="6998456" y="4158492"/>
              <a:ext cx="130761" cy="494474"/>
            </a:xfrm>
            <a:prstGeom prst="rect">
              <a:avLst/>
            </a:prstGeom>
          </p:spPr>
        </p:pic>
        <p:pic>
          <p:nvPicPr>
            <p:cNvPr id="221" name="object 221"/>
            <p:cNvPicPr/>
            <p:nvPr/>
          </p:nvPicPr>
          <p:blipFill>
            <a:blip r:embed="rId4" cstate="print"/>
            <a:stretch>
              <a:fillRect/>
            </a:stretch>
          </p:blipFill>
          <p:spPr>
            <a:xfrm>
              <a:off x="7182181" y="4158492"/>
              <a:ext cx="130761" cy="494474"/>
            </a:xfrm>
            <a:prstGeom prst="rect">
              <a:avLst/>
            </a:prstGeom>
          </p:spPr>
        </p:pic>
        <p:pic>
          <p:nvPicPr>
            <p:cNvPr id="222" name="object 222"/>
            <p:cNvPicPr/>
            <p:nvPr/>
          </p:nvPicPr>
          <p:blipFill>
            <a:blip r:embed="rId4" cstate="print"/>
            <a:stretch>
              <a:fillRect/>
            </a:stretch>
          </p:blipFill>
          <p:spPr>
            <a:xfrm>
              <a:off x="7711006" y="4158467"/>
              <a:ext cx="130761" cy="494474"/>
            </a:xfrm>
            <a:prstGeom prst="rect">
              <a:avLst/>
            </a:prstGeom>
          </p:spPr>
        </p:pic>
      </p:grpSp>
      <p:sp>
        <p:nvSpPr>
          <p:cNvPr id="223" name="object 223"/>
          <p:cNvSpPr txBox="1"/>
          <p:nvPr/>
        </p:nvSpPr>
        <p:spPr>
          <a:xfrm>
            <a:off x="9011022" y="2569628"/>
            <a:ext cx="152349" cy="562990"/>
          </a:xfrm>
          <a:prstGeom prst="rect">
            <a:avLst/>
          </a:prstGeom>
        </p:spPr>
        <p:txBody>
          <a:bodyPr vert="vert270" wrap="square" lIns="0" tIns="9779" rIns="0" bIns="0" rtlCol="0">
            <a:spAutoFit/>
          </a:bodyPr>
          <a:lstStyle/>
          <a:p>
            <a:pPr marL="13970">
              <a:spcBef>
                <a:spcPts val="77"/>
              </a:spcBef>
            </a:pPr>
            <a:r>
              <a:rPr sz="990" b="1" spc="77" dirty="0">
                <a:solidFill>
                  <a:srgbClr val="1155CC"/>
                </a:solidFill>
                <a:latin typeface="Calibri"/>
                <a:cs typeface="Calibri"/>
              </a:rPr>
              <a:t>Output</a:t>
            </a:r>
            <a:r>
              <a:rPr sz="990" b="1" spc="11" dirty="0">
                <a:solidFill>
                  <a:srgbClr val="1155CC"/>
                </a:solidFill>
                <a:latin typeface="Calibri"/>
                <a:cs typeface="Calibri"/>
              </a:rPr>
              <a:t> </a:t>
            </a:r>
            <a:r>
              <a:rPr sz="990" b="1" spc="44" dirty="0">
                <a:solidFill>
                  <a:srgbClr val="1155CC"/>
                </a:solidFill>
                <a:latin typeface="Calibri"/>
                <a:cs typeface="Calibri"/>
              </a:rPr>
              <a:t>z</a:t>
            </a:r>
            <a:endParaRPr sz="990">
              <a:latin typeface="Calibri"/>
              <a:cs typeface="Calibri"/>
            </a:endParaRPr>
          </a:p>
        </p:txBody>
      </p:sp>
      <p:sp>
        <p:nvSpPr>
          <p:cNvPr id="224" name="object 224"/>
          <p:cNvSpPr txBox="1"/>
          <p:nvPr/>
        </p:nvSpPr>
        <p:spPr>
          <a:xfrm>
            <a:off x="80328" y="4678159"/>
            <a:ext cx="4906264" cy="251094"/>
          </a:xfrm>
          <a:prstGeom prst="rect">
            <a:avLst/>
          </a:prstGeom>
        </p:spPr>
        <p:txBody>
          <a:bodyPr vert="horz" wrap="square" lIns="0" tIns="13970" rIns="0" bIns="0" rtlCol="0">
            <a:spAutoFit/>
          </a:bodyPr>
          <a:lstStyle/>
          <a:p>
            <a:pPr marL="13970">
              <a:spcBef>
                <a:spcPts val="110"/>
              </a:spcBef>
              <a:tabLst>
                <a:tab pos="516192" algn="l"/>
              </a:tabLst>
            </a:pPr>
            <a:r>
              <a:rPr sz="1540" spc="-28" dirty="0">
                <a:solidFill>
                  <a:srgbClr val="202124"/>
                </a:solidFill>
                <a:latin typeface="Calibri"/>
                <a:cs typeface="Calibri"/>
              </a:rPr>
              <a:t>3.</a:t>
            </a:r>
            <a:r>
              <a:rPr sz="1540" dirty="0">
                <a:solidFill>
                  <a:srgbClr val="202124"/>
                </a:solidFill>
                <a:latin typeface="Calibri"/>
                <a:cs typeface="Calibri"/>
              </a:rPr>
              <a:t>	Usually,</a:t>
            </a:r>
            <a:r>
              <a:rPr sz="1540" spc="61" dirty="0">
                <a:solidFill>
                  <a:srgbClr val="202124"/>
                </a:solidFill>
                <a:latin typeface="Calibri"/>
                <a:cs typeface="Calibri"/>
              </a:rPr>
              <a:t> </a:t>
            </a:r>
            <a:r>
              <a:rPr sz="1540" dirty="0">
                <a:solidFill>
                  <a:srgbClr val="BE9000"/>
                </a:solidFill>
                <a:latin typeface="Cambria Math"/>
                <a:cs typeface="Cambria Math"/>
              </a:rPr>
              <a:t>k</a:t>
            </a:r>
            <a:r>
              <a:rPr sz="1540" spc="72" dirty="0">
                <a:solidFill>
                  <a:srgbClr val="BE9000"/>
                </a:solidFill>
                <a:latin typeface="Cambria Math"/>
                <a:cs typeface="Cambria Math"/>
              </a:rPr>
              <a:t> </a:t>
            </a:r>
            <a:r>
              <a:rPr sz="1540" spc="77" dirty="0">
                <a:solidFill>
                  <a:srgbClr val="202124"/>
                </a:solidFill>
                <a:latin typeface="Calibri"/>
                <a:cs typeface="Calibri"/>
              </a:rPr>
              <a:t>and</a:t>
            </a:r>
            <a:r>
              <a:rPr sz="1540" spc="61" dirty="0">
                <a:solidFill>
                  <a:srgbClr val="202124"/>
                </a:solidFill>
                <a:latin typeface="Calibri"/>
                <a:cs typeface="Calibri"/>
              </a:rPr>
              <a:t> </a:t>
            </a:r>
            <a:r>
              <a:rPr sz="1540" dirty="0">
                <a:solidFill>
                  <a:srgbClr val="990000"/>
                </a:solidFill>
                <a:latin typeface="Cambria Math"/>
                <a:cs typeface="Cambria Math"/>
              </a:rPr>
              <a:t>v</a:t>
            </a:r>
            <a:r>
              <a:rPr sz="1540" spc="72" dirty="0">
                <a:solidFill>
                  <a:srgbClr val="990000"/>
                </a:solidFill>
                <a:latin typeface="Cambria Math"/>
                <a:cs typeface="Cambria Math"/>
              </a:rPr>
              <a:t> </a:t>
            </a:r>
            <a:r>
              <a:rPr sz="1540" dirty="0">
                <a:solidFill>
                  <a:srgbClr val="202124"/>
                </a:solidFill>
                <a:latin typeface="Calibri"/>
                <a:cs typeface="Calibri"/>
              </a:rPr>
              <a:t>are</a:t>
            </a:r>
            <a:r>
              <a:rPr sz="1540" spc="61" dirty="0">
                <a:solidFill>
                  <a:srgbClr val="202124"/>
                </a:solidFill>
                <a:latin typeface="Calibri"/>
                <a:cs typeface="Calibri"/>
              </a:rPr>
              <a:t> </a:t>
            </a:r>
            <a:r>
              <a:rPr sz="1540" spc="72" dirty="0">
                <a:solidFill>
                  <a:srgbClr val="202124"/>
                </a:solidFill>
                <a:latin typeface="Calibri"/>
                <a:cs typeface="Calibri"/>
              </a:rPr>
              <a:t>derived</a:t>
            </a:r>
            <a:r>
              <a:rPr sz="1540" spc="28" dirty="0">
                <a:solidFill>
                  <a:srgbClr val="202124"/>
                </a:solidFill>
                <a:latin typeface="Calibri"/>
                <a:cs typeface="Calibri"/>
              </a:rPr>
              <a:t> </a:t>
            </a:r>
            <a:r>
              <a:rPr sz="1540" spc="77" dirty="0">
                <a:solidFill>
                  <a:srgbClr val="202124"/>
                </a:solidFill>
                <a:latin typeface="Calibri"/>
                <a:cs typeface="Calibri"/>
              </a:rPr>
              <a:t>from</a:t>
            </a:r>
            <a:r>
              <a:rPr sz="1540" spc="61" dirty="0">
                <a:solidFill>
                  <a:srgbClr val="202124"/>
                </a:solidFill>
                <a:latin typeface="Calibri"/>
                <a:cs typeface="Calibri"/>
              </a:rPr>
              <a:t> the </a:t>
            </a:r>
            <a:r>
              <a:rPr sz="1540" spc="99" dirty="0">
                <a:solidFill>
                  <a:srgbClr val="202124"/>
                </a:solidFill>
                <a:latin typeface="Calibri"/>
                <a:cs typeface="Calibri"/>
              </a:rPr>
              <a:t>same</a:t>
            </a:r>
            <a:r>
              <a:rPr sz="1540" spc="61" dirty="0">
                <a:solidFill>
                  <a:srgbClr val="202124"/>
                </a:solidFill>
                <a:latin typeface="Calibri"/>
                <a:cs typeface="Calibri"/>
              </a:rPr>
              <a:t> </a:t>
            </a:r>
            <a:r>
              <a:rPr sz="1540" dirty="0">
                <a:solidFill>
                  <a:srgbClr val="202124"/>
                </a:solidFill>
                <a:latin typeface="Calibri"/>
                <a:cs typeface="Calibri"/>
              </a:rPr>
              <a:t>input</a:t>
            </a:r>
            <a:r>
              <a:rPr sz="1540" spc="38" dirty="0">
                <a:solidFill>
                  <a:srgbClr val="202124"/>
                </a:solidFill>
                <a:latin typeface="Calibri"/>
                <a:cs typeface="Calibri"/>
              </a:rPr>
              <a:t> </a:t>
            </a:r>
            <a:r>
              <a:rPr sz="1540" spc="-28" dirty="0">
                <a:solidFill>
                  <a:srgbClr val="674EA7"/>
                </a:solidFill>
                <a:latin typeface="Cambria Math"/>
                <a:cs typeface="Cambria Math"/>
              </a:rPr>
              <a:t>x</a:t>
            </a:r>
            <a:r>
              <a:rPr sz="1540" spc="-28" dirty="0">
                <a:solidFill>
                  <a:srgbClr val="202124"/>
                </a:solidFill>
                <a:latin typeface="Calibri"/>
                <a:cs typeface="Calibri"/>
              </a:rPr>
              <a:t>:</a:t>
            </a:r>
            <a:endParaRPr sz="1540">
              <a:latin typeface="Calibri"/>
              <a:cs typeface="Calibri"/>
            </a:endParaRPr>
          </a:p>
        </p:txBody>
      </p:sp>
      <p:sp>
        <p:nvSpPr>
          <p:cNvPr id="225" name="object 225"/>
          <p:cNvSpPr txBox="1"/>
          <p:nvPr/>
        </p:nvSpPr>
        <p:spPr>
          <a:xfrm>
            <a:off x="1547178" y="4959795"/>
            <a:ext cx="2418906" cy="251094"/>
          </a:xfrm>
          <a:prstGeom prst="rect">
            <a:avLst/>
          </a:prstGeom>
        </p:spPr>
        <p:txBody>
          <a:bodyPr vert="horz" wrap="square" lIns="0" tIns="13970" rIns="0" bIns="0" rtlCol="0">
            <a:spAutoFit/>
          </a:bodyPr>
          <a:lstStyle/>
          <a:p>
            <a:pPr marL="55880">
              <a:spcBef>
                <a:spcPts val="110"/>
              </a:spcBef>
              <a:tabLst>
                <a:tab pos="1563942" algn="l"/>
              </a:tabLst>
            </a:pPr>
            <a:r>
              <a:rPr sz="1540" dirty="0">
                <a:solidFill>
                  <a:srgbClr val="BE9000"/>
                </a:solidFill>
                <a:latin typeface="Cambria Math"/>
                <a:cs typeface="Cambria Math"/>
              </a:rPr>
              <a:t>k</a:t>
            </a:r>
            <a:r>
              <a:rPr sz="1540" spc="-11" dirty="0">
                <a:solidFill>
                  <a:srgbClr val="BE9000"/>
                </a:solidFill>
                <a:latin typeface="Cambria Math"/>
                <a:cs typeface="Cambria Math"/>
              </a:rPr>
              <a:t> </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dirty="0">
                <a:solidFill>
                  <a:srgbClr val="BE9000"/>
                </a:solidFill>
                <a:latin typeface="Cambria Math"/>
                <a:cs typeface="Cambria Math"/>
              </a:rPr>
              <a:t>W</a:t>
            </a:r>
            <a:r>
              <a:rPr sz="1485" baseline="-33950" dirty="0">
                <a:solidFill>
                  <a:srgbClr val="BE9000"/>
                </a:solidFill>
                <a:latin typeface="Cambria Math"/>
                <a:cs typeface="Cambria Math"/>
              </a:rPr>
              <a:t>k </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spc="-55" dirty="0">
                <a:solidFill>
                  <a:srgbClr val="674EA7"/>
                </a:solidFill>
                <a:latin typeface="Cambria Math"/>
                <a:cs typeface="Cambria Math"/>
              </a:rPr>
              <a:t>x</a:t>
            </a:r>
            <a:r>
              <a:rPr sz="1540" dirty="0">
                <a:solidFill>
                  <a:srgbClr val="674EA7"/>
                </a:solidFill>
                <a:latin typeface="Cambria Math"/>
                <a:cs typeface="Cambria Math"/>
              </a:rPr>
              <a:t>	</a:t>
            </a:r>
            <a:r>
              <a:rPr sz="1540" dirty="0">
                <a:solidFill>
                  <a:srgbClr val="990000"/>
                </a:solidFill>
                <a:latin typeface="Cambria Math"/>
                <a:cs typeface="Cambria Math"/>
              </a:rPr>
              <a:t>v</a:t>
            </a:r>
            <a:r>
              <a:rPr sz="1540" spc="-11" dirty="0">
                <a:solidFill>
                  <a:srgbClr val="990000"/>
                </a:solidFill>
                <a:latin typeface="Cambria Math"/>
                <a:cs typeface="Cambria Math"/>
              </a:rPr>
              <a:t> </a:t>
            </a:r>
            <a:r>
              <a:rPr sz="1540" dirty="0">
                <a:solidFill>
                  <a:srgbClr val="202124"/>
                </a:solidFill>
                <a:latin typeface="Cambria Math"/>
                <a:cs typeface="Cambria Math"/>
              </a:rPr>
              <a:t>=</a:t>
            </a:r>
            <a:r>
              <a:rPr sz="1540" spc="-6" dirty="0">
                <a:solidFill>
                  <a:srgbClr val="202124"/>
                </a:solidFill>
                <a:latin typeface="Cambria Math"/>
                <a:cs typeface="Cambria Math"/>
              </a:rPr>
              <a:t> </a:t>
            </a:r>
            <a:r>
              <a:rPr sz="1540" dirty="0">
                <a:solidFill>
                  <a:srgbClr val="990000"/>
                </a:solidFill>
                <a:latin typeface="Cambria Math"/>
                <a:cs typeface="Cambria Math"/>
              </a:rPr>
              <a:t>W</a:t>
            </a:r>
            <a:r>
              <a:rPr sz="1485" baseline="-33950" dirty="0">
                <a:solidFill>
                  <a:srgbClr val="990000"/>
                </a:solidFill>
                <a:latin typeface="Cambria Math"/>
                <a:cs typeface="Cambria Math"/>
              </a:rPr>
              <a:t>v</a:t>
            </a:r>
            <a:r>
              <a:rPr sz="1485" spc="8" baseline="-33950" dirty="0">
                <a:solidFill>
                  <a:srgbClr val="990000"/>
                </a:solidFill>
                <a:latin typeface="Cambria Math"/>
                <a:cs typeface="Cambria Math"/>
              </a:rPr>
              <a:t> </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spc="-55" dirty="0">
                <a:solidFill>
                  <a:srgbClr val="674EA7"/>
                </a:solidFill>
                <a:latin typeface="Cambria Math"/>
                <a:cs typeface="Cambria Math"/>
              </a:rPr>
              <a:t>x</a:t>
            </a:r>
            <a:endParaRPr sz="1540">
              <a:latin typeface="Cambria Math"/>
              <a:cs typeface="Cambria Math"/>
            </a:endParaRPr>
          </a:p>
        </p:txBody>
      </p:sp>
      <p:sp>
        <p:nvSpPr>
          <p:cNvPr id="226" name="object 226"/>
          <p:cNvSpPr txBox="1"/>
          <p:nvPr/>
        </p:nvSpPr>
        <p:spPr>
          <a:xfrm>
            <a:off x="555308" y="5194490"/>
            <a:ext cx="4978210" cy="1163202"/>
          </a:xfrm>
          <a:prstGeom prst="rect">
            <a:avLst/>
          </a:prstGeom>
        </p:spPr>
        <p:txBody>
          <a:bodyPr vert="horz" wrap="square" lIns="0" tIns="60768" rIns="0" bIns="0" rtlCol="0">
            <a:spAutoFit/>
          </a:bodyPr>
          <a:lstStyle/>
          <a:p>
            <a:pPr marL="41910">
              <a:spcBef>
                <a:spcPts val="477"/>
              </a:spcBef>
            </a:pPr>
            <a:r>
              <a:rPr sz="1540" spc="66" dirty="0">
                <a:solidFill>
                  <a:srgbClr val="202124"/>
                </a:solidFill>
                <a:latin typeface="Calibri"/>
                <a:cs typeface="Calibri"/>
              </a:rPr>
              <a:t>The</a:t>
            </a:r>
            <a:r>
              <a:rPr sz="1540" spc="38" dirty="0">
                <a:solidFill>
                  <a:srgbClr val="202124"/>
                </a:solidFill>
                <a:latin typeface="Calibri"/>
                <a:cs typeface="Calibri"/>
              </a:rPr>
              <a:t> </a:t>
            </a:r>
            <a:r>
              <a:rPr sz="1540" spc="77" dirty="0">
                <a:solidFill>
                  <a:srgbClr val="202124"/>
                </a:solidFill>
                <a:latin typeface="Calibri"/>
                <a:cs typeface="Calibri"/>
              </a:rPr>
              <a:t>query</a:t>
            </a:r>
            <a:r>
              <a:rPr sz="1540" spc="44" dirty="0">
                <a:solidFill>
                  <a:srgbClr val="202124"/>
                </a:solidFill>
                <a:latin typeface="Calibri"/>
                <a:cs typeface="Calibri"/>
              </a:rPr>
              <a:t> </a:t>
            </a:r>
            <a:r>
              <a:rPr sz="1540" dirty="0">
                <a:solidFill>
                  <a:srgbClr val="37761C"/>
                </a:solidFill>
                <a:latin typeface="Cambria Math"/>
                <a:cs typeface="Cambria Math"/>
              </a:rPr>
              <a:t>q</a:t>
            </a:r>
            <a:r>
              <a:rPr sz="1540" spc="55" dirty="0">
                <a:solidFill>
                  <a:srgbClr val="37761C"/>
                </a:solidFill>
                <a:latin typeface="Cambria Math"/>
                <a:cs typeface="Cambria Math"/>
              </a:rPr>
              <a:t> </a:t>
            </a:r>
            <a:r>
              <a:rPr sz="1540" spc="99" dirty="0">
                <a:solidFill>
                  <a:srgbClr val="202124"/>
                </a:solidFill>
                <a:latin typeface="Calibri"/>
                <a:cs typeface="Calibri"/>
              </a:rPr>
              <a:t>can</a:t>
            </a:r>
            <a:r>
              <a:rPr sz="1540" spc="44" dirty="0">
                <a:solidFill>
                  <a:srgbClr val="202124"/>
                </a:solidFill>
                <a:latin typeface="Calibri"/>
                <a:cs typeface="Calibri"/>
              </a:rPr>
              <a:t> </a:t>
            </a:r>
            <a:r>
              <a:rPr sz="1540" spc="121" dirty="0">
                <a:solidFill>
                  <a:srgbClr val="202124"/>
                </a:solidFill>
                <a:latin typeface="Calibri"/>
                <a:cs typeface="Calibri"/>
              </a:rPr>
              <a:t>come</a:t>
            </a:r>
            <a:r>
              <a:rPr sz="1540" spc="11" dirty="0">
                <a:solidFill>
                  <a:srgbClr val="202124"/>
                </a:solidFill>
                <a:latin typeface="Calibri"/>
                <a:cs typeface="Calibri"/>
              </a:rPr>
              <a:t> </a:t>
            </a:r>
            <a:r>
              <a:rPr sz="1540" spc="77" dirty="0">
                <a:solidFill>
                  <a:srgbClr val="202124"/>
                </a:solidFill>
                <a:latin typeface="Calibri"/>
                <a:cs typeface="Calibri"/>
              </a:rPr>
              <a:t>from</a:t>
            </a:r>
            <a:r>
              <a:rPr sz="1540" spc="44" dirty="0">
                <a:solidFill>
                  <a:srgbClr val="202124"/>
                </a:solidFill>
                <a:latin typeface="Calibri"/>
                <a:cs typeface="Calibri"/>
              </a:rPr>
              <a:t> </a:t>
            </a:r>
            <a:r>
              <a:rPr sz="1540" spc="72" dirty="0">
                <a:solidFill>
                  <a:srgbClr val="202124"/>
                </a:solidFill>
                <a:latin typeface="Calibri"/>
                <a:cs typeface="Calibri"/>
              </a:rPr>
              <a:t>a</a:t>
            </a:r>
            <a:r>
              <a:rPr sz="1540" spc="44" dirty="0">
                <a:solidFill>
                  <a:srgbClr val="202124"/>
                </a:solidFill>
                <a:latin typeface="Calibri"/>
                <a:cs typeface="Calibri"/>
              </a:rPr>
              <a:t> </a:t>
            </a:r>
            <a:r>
              <a:rPr sz="1540" spc="66" dirty="0">
                <a:solidFill>
                  <a:srgbClr val="202124"/>
                </a:solidFill>
                <a:latin typeface="Calibri"/>
                <a:cs typeface="Calibri"/>
              </a:rPr>
              <a:t>separate</a:t>
            </a:r>
            <a:r>
              <a:rPr sz="1540" spc="38" dirty="0">
                <a:solidFill>
                  <a:srgbClr val="202124"/>
                </a:solidFill>
                <a:latin typeface="Calibri"/>
                <a:cs typeface="Calibri"/>
              </a:rPr>
              <a:t> </a:t>
            </a:r>
            <a:r>
              <a:rPr sz="1540" dirty="0">
                <a:solidFill>
                  <a:srgbClr val="202124"/>
                </a:solidFill>
                <a:latin typeface="Calibri"/>
                <a:cs typeface="Calibri"/>
              </a:rPr>
              <a:t>input</a:t>
            </a:r>
            <a:r>
              <a:rPr sz="1540" spc="28" dirty="0">
                <a:solidFill>
                  <a:srgbClr val="202124"/>
                </a:solidFill>
                <a:latin typeface="Calibri"/>
                <a:cs typeface="Calibri"/>
              </a:rPr>
              <a:t> </a:t>
            </a:r>
            <a:r>
              <a:rPr sz="1540" spc="-28" dirty="0">
                <a:solidFill>
                  <a:srgbClr val="674EA7"/>
                </a:solidFill>
                <a:latin typeface="Cambria Math"/>
                <a:cs typeface="Cambria Math"/>
              </a:rPr>
              <a:t>y</a:t>
            </a:r>
            <a:r>
              <a:rPr sz="1540" spc="-28" dirty="0">
                <a:latin typeface="Calibri"/>
                <a:cs typeface="Calibri"/>
              </a:rPr>
              <a:t>:</a:t>
            </a:r>
            <a:endParaRPr sz="1540">
              <a:latin typeface="Calibri"/>
              <a:cs typeface="Calibri"/>
            </a:endParaRPr>
          </a:p>
          <a:p>
            <a:pPr marL="1550670">
              <a:spcBef>
                <a:spcPts val="369"/>
              </a:spcBef>
            </a:pPr>
            <a:r>
              <a:rPr sz="1540" dirty="0">
                <a:solidFill>
                  <a:srgbClr val="37761C"/>
                </a:solidFill>
                <a:latin typeface="Cambria Math"/>
                <a:cs typeface="Cambria Math"/>
              </a:rPr>
              <a:t>q</a:t>
            </a:r>
            <a:r>
              <a:rPr sz="1540" spc="-11" dirty="0">
                <a:solidFill>
                  <a:srgbClr val="37761C"/>
                </a:solidFill>
                <a:latin typeface="Cambria Math"/>
                <a:cs typeface="Cambria Math"/>
              </a:rPr>
              <a:t> </a:t>
            </a:r>
            <a:r>
              <a:rPr sz="1540" dirty="0">
                <a:solidFill>
                  <a:srgbClr val="202124"/>
                </a:solidFill>
                <a:latin typeface="Cambria Math"/>
                <a:cs typeface="Cambria Math"/>
              </a:rPr>
              <a:t>=</a:t>
            </a:r>
            <a:r>
              <a:rPr sz="1540" spc="-6" dirty="0">
                <a:solidFill>
                  <a:srgbClr val="202124"/>
                </a:solidFill>
                <a:latin typeface="Cambria Math"/>
                <a:cs typeface="Cambria Math"/>
              </a:rPr>
              <a:t> </a:t>
            </a:r>
            <a:r>
              <a:rPr sz="1540" dirty="0">
                <a:solidFill>
                  <a:srgbClr val="37761C"/>
                </a:solidFill>
                <a:latin typeface="Cambria Math"/>
                <a:cs typeface="Cambria Math"/>
              </a:rPr>
              <a:t>W</a:t>
            </a:r>
            <a:r>
              <a:rPr sz="1485" baseline="-33950" dirty="0">
                <a:solidFill>
                  <a:srgbClr val="37761C"/>
                </a:solidFill>
                <a:latin typeface="Cambria Math"/>
                <a:cs typeface="Cambria Math"/>
              </a:rPr>
              <a:t>q</a:t>
            </a:r>
            <a:r>
              <a:rPr sz="1485" spc="182" baseline="-33950" dirty="0">
                <a:solidFill>
                  <a:srgbClr val="37761C"/>
                </a:solidFill>
                <a:latin typeface="Cambria Math"/>
                <a:cs typeface="Cambria Math"/>
              </a:rPr>
              <a:t> </a:t>
            </a:r>
            <a:r>
              <a:rPr sz="1540" dirty="0">
                <a:solidFill>
                  <a:srgbClr val="202124"/>
                </a:solidFill>
                <a:latin typeface="Cambria Math"/>
                <a:cs typeface="Cambria Math"/>
              </a:rPr>
              <a:t>·</a:t>
            </a:r>
            <a:r>
              <a:rPr sz="1540" spc="-6" dirty="0">
                <a:solidFill>
                  <a:srgbClr val="202124"/>
                </a:solidFill>
                <a:latin typeface="Cambria Math"/>
                <a:cs typeface="Cambria Math"/>
              </a:rPr>
              <a:t> </a:t>
            </a:r>
            <a:r>
              <a:rPr sz="1540" spc="-55" dirty="0">
                <a:solidFill>
                  <a:srgbClr val="674EA7"/>
                </a:solidFill>
                <a:latin typeface="Cambria Math"/>
                <a:cs typeface="Cambria Math"/>
              </a:rPr>
              <a:t>y</a:t>
            </a:r>
            <a:endParaRPr sz="1540">
              <a:latin typeface="Cambria Math"/>
              <a:cs typeface="Cambria Math"/>
            </a:endParaRPr>
          </a:p>
          <a:p>
            <a:pPr marL="41910">
              <a:spcBef>
                <a:spcPts val="369"/>
              </a:spcBef>
            </a:pPr>
            <a:r>
              <a:rPr sz="1540" spc="138" dirty="0">
                <a:solidFill>
                  <a:srgbClr val="202124"/>
                </a:solidFill>
                <a:latin typeface="Calibri"/>
                <a:cs typeface="Calibri"/>
              </a:rPr>
              <a:t>Or</a:t>
            </a:r>
            <a:r>
              <a:rPr sz="1540" spc="33" dirty="0">
                <a:solidFill>
                  <a:srgbClr val="202124"/>
                </a:solidFill>
                <a:latin typeface="Calibri"/>
                <a:cs typeface="Calibri"/>
              </a:rPr>
              <a:t> </a:t>
            </a:r>
            <a:r>
              <a:rPr sz="1540" spc="77" dirty="0">
                <a:solidFill>
                  <a:srgbClr val="202124"/>
                </a:solidFill>
                <a:latin typeface="Calibri"/>
                <a:cs typeface="Calibri"/>
              </a:rPr>
              <a:t>from</a:t>
            </a:r>
            <a:r>
              <a:rPr sz="1540" spc="66" dirty="0">
                <a:solidFill>
                  <a:srgbClr val="202124"/>
                </a:solidFill>
                <a:latin typeface="Calibri"/>
                <a:cs typeface="Calibri"/>
              </a:rPr>
              <a:t> </a:t>
            </a:r>
            <a:r>
              <a:rPr sz="1540" spc="61" dirty="0">
                <a:solidFill>
                  <a:srgbClr val="202124"/>
                </a:solidFill>
                <a:latin typeface="Calibri"/>
                <a:cs typeface="Calibri"/>
              </a:rPr>
              <a:t>the</a:t>
            </a:r>
            <a:r>
              <a:rPr sz="1540" spc="72" dirty="0">
                <a:solidFill>
                  <a:srgbClr val="202124"/>
                </a:solidFill>
                <a:latin typeface="Calibri"/>
                <a:cs typeface="Calibri"/>
              </a:rPr>
              <a:t> </a:t>
            </a:r>
            <a:r>
              <a:rPr sz="1540" spc="99" dirty="0">
                <a:solidFill>
                  <a:srgbClr val="202124"/>
                </a:solidFill>
                <a:latin typeface="Calibri"/>
                <a:cs typeface="Calibri"/>
              </a:rPr>
              <a:t>same</a:t>
            </a:r>
            <a:r>
              <a:rPr sz="1540" spc="66" dirty="0">
                <a:solidFill>
                  <a:srgbClr val="202124"/>
                </a:solidFill>
                <a:latin typeface="Calibri"/>
                <a:cs typeface="Calibri"/>
              </a:rPr>
              <a:t> </a:t>
            </a:r>
            <a:r>
              <a:rPr sz="1540" dirty="0">
                <a:solidFill>
                  <a:srgbClr val="202124"/>
                </a:solidFill>
                <a:latin typeface="Calibri"/>
                <a:cs typeface="Calibri"/>
              </a:rPr>
              <a:t>input</a:t>
            </a:r>
            <a:r>
              <a:rPr sz="1540" spc="55" dirty="0">
                <a:solidFill>
                  <a:srgbClr val="202124"/>
                </a:solidFill>
                <a:latin typeface="Calibri"/>
                <a:cs typeface="Calibri"/>
              </a:rPr>
              <a:t> </a:t>
            </a:r>
            <a:r>
              <a:rPr sz="1540" spc="-77" dirty="0">
                <a:solidFill>
                  <a:srgbClr val="674EA7"/>
                </a:solidFill>
                <a:latin typeface="Cambria Math"/>
                <a:cs typeface="Cambria Math"/>
              </a:rPr>
              <a:t>x</a:t>
            </a:r>
            <a:r>
              <a:rPr sz="1540" spc="-77" dirty="0">
                <a:solidFill>
                  <a:srgbClr val="202124"/>
                </a:solidFill>
                <a:latin typeface="Calibri"/>
                <a:cs typeface="Calibri"/>
              </a:rPr>
              <a:t>!</a:t>
            </a:r>
            <a:r>
              <a:rPr sz="1540" dirty="0">
                <a:solidFill>
                  <a:srgbClr val="202124"/>
                </a:solidFill>
                <a:latin typeface="Calibri"/>
                <a:cs typeface="Calibri"/>
              </a:rPr>
              <a:t> </a:t>
            </a:r>
            <a:r>
              <a:rPr sz="1540" spc="61" dirty="0">
                <a:solidFill>
                  <a:srgbClr val="202124"/>
                </a:solidFill>
                <a:latin typeface="Calibri"/>
                <a:cs typeface="Calibri"/>
              </a:rPr>
              <a:t>Then</a:t>
            </a:r>
            <a:r>
              <a:rPr sz="1540" spc="66" dirty="0">
                <a:solidFill>
                  <a:srgbClr val="202124"/>
                </a:solidFill>
                <a:latin typeface="Calibri"/>
                <a:cs typeface="Calibri"/>
              </a:rPr>
              <a:t> </a:t>
            </a:r>
            <a:r>
              <a:rPr sz="1540" spc="77" dirty="0">
                <a:solidFill>
                  <a:srgbClr val="202124"/>
                </a:solidFill>
                <a:latin typeface="Calibri"/>
                <a:cs typeface="Calibri"/>
              </a:rPr>
              <a:t>we</a:t>
            </a:r>
            <a:r>
              <a:rPr sz="1540" spc="72" dirty="0">
                <a:solidFill>
                  <a:srgbClr val="202124"/>
                </a:solidFill>
                <a:latin typeface="Calibri"/>
                <a:cs typeface="Calibri"/>
              </a:rPr>
              <a:t> </a:t>
            </a:r>
            <a:r>
              <a:rPr sz="1540" dirty="0">
                <a:solidFill>
                  <a:srgbClr val="202124"/>
                </a:solidFill>
                <a:latin typeface="Calibri"/>
                <a:cs typeface="Calibri"/>
              </a:rPr>
              <a:t>call</a:t>
            </a:r>
            <a:r>
              <a:rPr sz="1540" spc="66" dirty="0">
                <a:solidFill>
                  <a:srgbClr val="202124"/>
                </a:solidFill>
                <a:latin typeface="Calibri"/>
                <a:cs typeface="Calibri"/>
              </a:rPr>
              <a:t> </a:t>
            </a:r>
            <a:r>
              <a:rPr sz="1540" dirty="0">
                <a:solidFill>
                  <a:srgbClr val="202124"/>
                </a:solidFill>
                <a:latin typeface="Calibri"/>
                <a:cs typeface="Calibri"/>
              </a:rPr>
              <a:t>it</a:t>
            </a:r>
            <a:r>
              <a:rPr sz="1540" spc="66" dirty="0">
                <a:solidFill>
                  <a:srgbClr val="202124"/>
                </a:solidFill>
                <a:latin typeface="Calibri"/>
                <a:cs typeface="Calibri"/>
              </a:rPr>
              <a:t> </a:t>
            </a:r>
            <a:r>
              <a:rPr sz="1540" dirty="0">
                <a:solidFill>
                  <a:srgbClr val="202124"/>
                </a:solidFill>
                <a:latin typeface="Calibri"/>
                <a:cs typeface="Calibri"/>
              </a:rPr>
              <a:t>"self</a:t>
            </a:r>
            <a:r>
              <a:rPr sz="1540" spc="72" dirty="0">
                <a:solidFill>
                  <a:srgbClr val="202124"/>
                </a:solidFill>
                <a:latin typeface="Calibri"/>
                <a:cs typeface="Calibri"/>
              </a:rPr>
              <a:t> </a:t>
            </a:r>
            <a:r>
              <a:rPr sz="1540" spc="-11" dirty="0">
                <a:solidFill>
                  <a:srgbClr val="202124"/>
                </a:solidFill>
                <a:latin typeface="Calibri"/>
                <a:cs typeface="Calibri"/>
              </a:rPr>
              <a:t>attention":</a:t>
            </a:r>
            <a:endParaRPr sz="1540">
              <a:latin typeface="Calibri"/>
              <a:cs typeface="Calibri"/>
            </a:endParaRPr>
          </a:p>
          <a:p>
            <a:pPr marL="1550670">
              <a:spcBef>
                <a:spcPts val="374"/>
              </a:spcBef>
            </a:pPr>
            <a:r>
              <a:rPr sz="1540" dirty="0">
                <a:solidFill>
                  <a:srgbClr val="37761C"/>
                </a:solidFill>
                <a:latin typeface="Cambria Math"/>
                <a:cs typeface="Cambria Math"/>
              </a:rPr>
              <a:t>q</a:t>
            </a:r>
            <a:r>
              <a:rPr sz="1540" spc="-11" dirty="0">
                <a:solidFill>
                  <a:srgbClr val="37761C"/>
                </a:solidFill>
                <a:latin typeface="Cambria Math"/>
                <a:cs typeface="Cambria Math"/>
              </a:rPr>
              <a:t> </a:t>
            </a:r>
            <a:r>
              <a:rPr sz="1540" dirty="0">
                <a:solidFill>
                  <a:srgbClr val="202124"/>
                </a:solidFill>
                <a:latin typeface="Cambria Math"/>
                <a:cs typeface="Cambria Math"/>
              </a:rPr>
              <a:t>=</a:t>
            </a:r>
            <a:r>
              <a:rPr sz="1540" spc="-6" dirty="0">
                <a:solidFill>
                  <a:srgbClr val="202124"/>
                </a:solidFill>
                <a:latin typeface="Cambria Math"/>
                <a:cs typeface="Cambria Math"/>
              </a:rPr>
              <a:t> </a:t>
            </a:r>
            <a:r>
              <a:rPr sz="1540" dirty="0">
                <a:solidFill>
                  <a:srgbClr val="37761C"/>
                </a:solidFill>
                <a:latin typeface="Cambria Math"/>
                <a:cs typeface="Cambria Math"/>
              </a:rPr>
              <a:t>W</a:t>
            </a:r>
            <a:r>
              <a:rPr sz="1485" baseline="-33950" dirty="0">
                <a:solidFill>
                  <a:srgbClr val="37761C"/>
                </a:solidFill>
                <a:latin typeface="Cambria Math"/>
                <a:cs typeface="Cambria Math"/>
              </a:rPr>
              <a:t>q</a:t>
            </a:r>
            <a:r>
              <a:rPr sz="1485" spc="182" baseline="-33950" dirty="0">
                <a:solidFill>
                  <a:srgbClr val="37761C"/>
                </a:solidFill>
                <a:latin typeface="Cambria Math"/>
                <a:cs typeface="Cambria Math"/>
              </a:rPr>
              <a:t> </a:t>
            </a:r>
            <a:r>
              <a:rPr sz="1540" dirty="0">
                <a:solidFill>
                  <a:srgbClr val="202124"/>
                </a:solidFill>
                <a:latin typeface="Cambria Math"/>
                <a:cs typeface="Cambria Math"/>
              </a:rPr>
              <a:t>·</a:t>
            </a:r>
            <a:r>
              <a:rPr sz="1540" spc="-6" dirty="0">
                <a:solidFill>
                  <a:srgbClr val="202124"/>
                </a:solidFill>
                <a:latin typeface="Cambria Math"/>
                <a:cs typeface="Cambria Math"/>
              </a:rPr>
              <a:t> </a:t>
            </a:r>
            <a:r>
              <a:rPr sz="1540" spc="-55" dirty="0">
                <a:solidFill>
                  <a:srgbClr val="674EA7"/>
                </a:solidFill>
                <a:latin typeface="Cambria Math"/>
                <a:cs typeface="Cambria Math"/>
              </a:rPr>
              <a:t>x</a:t>
            </a:r>
            <a:endParaRPr sz="1540">
              <a:latin typeface="Cambria Math"/>
              <a:cs typeface="Cambria Math"/>
            </a:endParaRPr>
          </a:p>
        </p:txBody>
      </p:sp>
      <p:sp>
        <p:nvSpPr>
          <p:cNvPr id="227" name="object 227"/>
          <p:cNvSpPr txBox="1"/>
          <p:nvPr/>
        </p:nvSpPr>
        <p:spPr>
          <a:xfrm>
            <a:off x="6999343" y="5683521"/>
            <a:ext cx="152349" cy="444945"/>
          </a:xfrm>
          <a:prstGeom prst="rect">
            <a:avLst/>
          </a:prstGeom>
        </p:spPr>
        <p:txBody>
          <a:bodyPr vert="vert270" wrap="square" lIns="0" tIns="9779" rIns="0" bIns="0" rtlCol="0">
            <a:spAutoFit/>
          </a:bodyPr>
          <a:lstStyle/>
          <a:p>
            <a:pPr marL="13970">
              <a:spcBef>
                <a:spcPts val="77"/>
              </a:spcBef>
            </a:pPr>
            <a:r>
              <a:rPr sz="990" b="1" spc="55" dirty="0">
                <a:solidFill>
                  <a:srgbClr val="674EA7"/>
                </a:solidFill>
                <a:latin typeface="Calibri"/>
                <a:cs typeface="Calibri"/>
              </a:rPr>
              <a:t>Input</a:t>
            </a:r>
            <a:r>
              <a:rPr sz="990" b="1" spc="17" dirty="0">
                <a:solidFill>
                  <a:srgbClr val="674EA7"/>
                </a:solidFill>
                <a:latin typeface="Calibri"/>
                <a:cs typeface="Calibri"/>
              </a:rPr>
              <a:t> x</a:t>
            </a:r>
            <a:endParaRPr sz="990">
              <a:latin typeface="Calibri"/>
              <a:cs typeface="Calibri"/>
            </a:endParaRPr>
          </a:p>
        </p:txBody>
      </p:sp>
      <p:grpSp>
        <p:nvGrpSpPr>
          <p:cNvPr id="228" name="object 228"/>
          <p:cNvGrpSpPr/>
          <p:nvPr/>
        </p:nvGrpSpPr>
        <p:grpSpPr>
          <a:xfrm>
            <a:off x="6466551" y="5213094"/>
            <a:ext cx="2713673" cy="429578"/>
            <a:chOff x="5878682" y="3778017"/>
            <a:chExt cx="2466975" cy="390525"/>
          </a:xfrm>
        </p:grpSpPr>
        <p:sp>
          <p:nvSpPr>
            <p:cNvPr id="229" name="object 229"/>
            <p:cNvSpPr/>
            <p:nvPr/>
          </p:nvSpPr>
          <p:spPr>
            <a:xfrm>
              <a:off x="5924756" y="3812570"/>
              <a:ext cx="1139190" cy="351155"/>
            </a:xfrm>
            <a:custGeom>
              <a:avLst/>
              <a:gdLst/>
              <a:ahLst/>
              <a:cxnLst/>
              <a:rect l="l" t="t" r="r" b="b"/>
              <a:pathLst>
                <a:path w="1139190" h="351154">
                  <a:moveTo>
                    <a:pt x="1139079" y="350684"/>
                  </a:moveTo>
                  <a:lnTo>
                    <a:pt x="0" y="0"/>
                  </a:lnTo>
                </a:path>
              </a:pathLst>
            </a:custGeom>
            <a:ln w="9524">
              <a:solidFill>
                <a:srgbClr val="595959"/>
              </a:solidFill>
            </a:ln>
          </p:spPr>
          <p:txBody>
            <a:bodyPr wrap="square" lIns="0" tIns="0" rIns="0" bIns="0" rtlCol="0"/>
            <a:lstStyle/>
            <a:p>
              <a:endParaRPr sz="1980"/>
            </a:p>
          </p:txBody>
        </p:sp>
        <p:sp>
          <p:nvSpPr>
            <p:cNvPr id="230" name="object 230"/>
            <p:cNvSpPr/>
            <p:nvPr/>
          </p:nvSpPr>
          <p:spPr>
            <a:xfrm>
              <a:off x="5883445" y="3797534"/>
              <a:ext cx="46355" cy="30480"/>
            </a:xfrm>
            <a:custGeom>
              <a:avLst/>
              <a:gdLst/>
              <a:ahLst/>
              <a:cxnLst/>
              <a:rect l="l" t="t" r="r" b="b"/>
              <a:pathLst>
                <a:path w="46354" h="30479">
                  <a:moveTo>
                    <a:pt x="36682" y="30072"/>
                  </a:moveTo>
                  <a:lnTo>
                    <a:pt x="0" y="2317"/>
                  </a:lnTo>
                  <a:lnTo>
                    <a:pt x="45940" y="0"/>
                  </a:lnTo>
                  <a:lnTo>
                    <a:pt x="36682" y="30072"/>
                  </a:lnTo>
                  <a:close/>
                </a:path>
              </a:pathLst>
            </a:custGeom>
            <a:solidFill>
              <a:srgbClr val="595959"/>
            </a:solidFill>
          </p:spPr>
          <p:txBody>
            <a:bodyPr wrap="square" lIns="0" tIns="0" rIns="0" bIns="0" rtlCol="0"/>
            <a:lstStyle/>
            <a:p>
              <a:endParaRPr sz="1980"/>
            </a:p>
          </p:txBody>
        </p:sp>
        <p:sp>
          <p:nvSpPr>
            <p:cNvPr id="231" name="object 231"/>
            <p:cNvSpPr/>
            <p:nvPr/>
          </p:nvSpPr>
          <p:spPr>
            <a:xfrm>
              <a:off x="5883445" y="3797534"/>
              <a:ext cx="46355" cy="30480"/>
            </a:xfrm>
            <a:custGeom>
              <a:avLst/>
              <a:gdLst/>
              <a:ahLst/>
              <a:cxnLst/>
              <a:rect l="l" t="t" r="r" b="b"/>
              <a:pathLst>
                <a:path w="46354" h="30479">
                  <a:moveTo>
                    <a:pt x="45940" y="0"/>
                  </a:moveTo>
                  <a:lnTo>
                    <a:pt x="0" y="2317"/>
                  </a:lnTo>
                  <a:lnTo>
                    <a:pt x="36682" y="30072"/>
                  </a:lnTo>
                  <a:lnTo>
                    <a:pt x="45940" y="0"/>
                  </a:lnTo>
                  <a:close/>
                </a:path>
              </a:pathLst>
            </a:custGeom>
            <a:ln w="9524">
              <a:solidFill>
                <a:srgbClr val="595959"/>
              </a:solidFill>
            </a:ln>
          </p:spPr>
          <p:txBody>
            <a:bodyPr wrap="square" lIns="0" tIns="0" rIns="0" bIns="0" rtlCol="0"/>
            <a:lstStyle/>
            <a:p>
              <a:endParaRPr sz="1980"/>
            </a:p>
          </p:txBody>
        </p:sp>
        <p:sp>
          <p:nvSpPr>
            <p:cNvPr id="232" name="object 232"/>
            <p:cNvSpPr/>
            <p:nvPr/>
          </p:nvSpPr>
          <p:spPr>
            <a:xfrm>
              <a:off x="7063836" y="3797866"/>
              <a:ext cx="1235710" cy="365760"/>
            </a:xfrm>
            <a:custGeom>
              <a:avLst/>
              <a:gdLst/>
              <a:ahLst/>
              <a:cxnLst/>
              <a:rect l="l" t="t" r="r" b="b"/>
              <a:pathLst>
                <a:path w="1235709" h="365760">
                  <a:moveTo>
                    <a:pt x="0" y="365388"/>
                  </a:moveTo>
                  <a:lnTo>
                    <a:pt x="1235197" y="0"/>
                  </a:lnTo>
                </a:path>
              </a:pathLst>
            </a:custGeom>
            <a:ln w="9524">
              <a:solidFill>
                <a:srgbClr val="595959"/>
              </a:solidFill>
            </a:ln>
          </p:spPr>
          <p:txBody>
            <a:bodyPr wrap="square" lIns="0" tIns="0" rIns="0" bIns="0" rtlCol="0"/>
            <a:lstStyle/>
            <a:p>
              <a:endParaRPr sz="1980"/>
            </a:p>
          </p:txBody>
        </p:sp>
        <p:sp>
          <p:nvSpPr>
            <p:cNvPr id="233" name="object 233"/>
            <p:cNvSpPr/>
            <p:nvPr/>
          </p:nvSpPr>
          <p:spPr>
            <a:xfrm>
              <a:off x="8294570" y="3782780"/>
              <a:ext cx="46355" cy="30480"/>
            </a:xfrm>
            <a:custGeom>
              <a:avLst/>
              <a:gdLst/>
              <a:ahLst/>
              <a:cxnLst/>
              <a:rect l="l" t="t" r="r" b="b"/>
              <a:pathLst>
                <a:path w="46354" h="30479">
                  <a:moveTo>
                    <a:pt x="8925" y="30172"/>
                  </a:moveTo>
                  <a:lnTo>
                    <a:pt x="0" y="0"/>
                  </a:lnTo>
                  <a:lnTo>
                    <a:pt x="45913" y="2824"/>
                  </a:lnTo>
                  <a:lnTo>
                    <a:pt x="8925" y="30172"/>
                  </a:lnTo>
                  <a:close/>
                </a:path>
              </a:pathLst>
            </a:custGeom>
            <a:solidFill>
              <a:srgbClr val="595959"/>
            </a:solidFill>
          </p:spPr>
          <p:txBody>
            <a:bodyPr wrap="square" lIns="0" tIns="0" rIns="0" bIns="0" rtlCol="0"/>
            <a:lstStyle/>
            <a:p>
              <a:endParaRPr sz="1980"/>
            </a:p>
          </p:txBody>
        </p:sp>
        <p:sp>
          <p:nvSpPr>
            <p:cNvPr id="234" name="object 234"/>
            <p:cNvSpPr/>
            <p:nvPr/>
          </p:nvSpPr>
          <p:spPr>
            <a:xfrm>
              <a:off x="8294570" y="3782780"/>
              <a:ext cx="46355" cy="30480"/>
            </a:xfrm>
            <a:custGeom>
              <a:avLst/>
              <a:gdLst/>
              <a:ahLst/>
              <a:cxnLst/>
              <a:rect l="l" t="t" r="r" b="b"/>
              <a:pathLst>
                <a:path w="46354" h="30479">
                  <a:moveTo>
                    <a:pt x="8925" y="30172"/>
                  </a:moveTo>
                  <a:lnTo>
                    <a:pt x="45913" y="2824"/>
                  </a:lnTo>
                  <a:lnTo>
                    <a:pt x="0" y="0"/>
                  </a:lnTo>
                  <a:lnTo>
                    <a:pt x="8925" y="30172"/>
                  </a:lnTo>
                  <a:close/>
                </a:path>
              </a:pathLst>
            </a:custGeom>
            <a:ln w="9524">
              <a:solidFill>
                <a:srgbClr val="595959"/>
              </a:solidFill>
            </a:ln>
          </p:spPr>
          <p:txBody>
            <a:bodyPr wrap="square" lIns="0" tIns="0" rIns="0" bIns="0" rtlCol="0"/>
            <a:lstStyle/>
            <a:p>
              <a:endParaRPr sz="1980"/>
            </a:p>
          </p:txBody>
        </p:sp>
      </p:grpSp>
      <p:sp>
        <p:nvSpPr>
          <p:cNvPr id="235" name="object 235"/>
          <p:cNvSpPr txBox="1"/>
          <p:nvPr/>
        </p:nvSpPr>
        <p:spPr>
          <a:xfrm>
            <a:off x="6414031" y="5246624"/>
            <a:ext cx="208153" cy="251094"/>
          </a:xfrm>
          <a:prstGeom prst="rect">
            <a:avLst/>
          </a:prstGeom>
        </p:spPr>
        <p:txBody>
          <a:bodyPr vert="horz" wrap="square" lIns="0" tIns="13970" rIns="0" bIns="0" rtlCol="0">
            <a:spAutoFit/>
          </a:bodyPr>
          <a:lstStyle/>
          <a:p>
            <a:pPr marL="13970">
              <a:spcBef>
                <a:spcPts val="110"/>
              </a:spcBef>
            </a:pPr>
            <a:r>
              <a:rPr sz="1540" spc="-55" dirty="0">
                <a:solidFill>
                  <a:srgbClr val="BE9000"/>
                </a:solidFill>
                <a:latin typeface="Cambria Math"/>
                <a:cs typeface="Cambria Math"/>
              </a:rPr>
              <a:t>W</a:t>
            </a:r>
            <a:endParaRPr sz="1540">
              <a:latin typeface="Cambria Math"/>
              <a:cs typeface="Cambria Math"/>
            </a:endParaRPr>
          </a:p>
        </p:txBody>
      </p:sp>
      <p:sp>
        <p:nvSpPr>
          <p:cNvPr id="236" name="object 236"/>
          <p:cNvSpPr txBox="1"/>
          <p:nvPr/>
        </p:nvSpPr>
        <p:spPr>
          <a:xfrm>
            <a:off x="6594135" y="5385159"/>
            <a:ext cx="96393" cy="170688"/>
          </a:xfrm>
          <a:prstGeom prst="rect">
            <a:avLst/>
          </a:prstGeom>
        </p:spPr>
        <p:txBody>
          <a:bodyPr vert="horz" wrap="square" lIns="0" tIns="18161" rIns="0" bIns="0" rtlCol="0">
            <a:spAutoFit/>
          </a:bodyPr>
          <a:lstStyle/>
          <a:p>
            <a:pPr marL="13970">
              <a:spcBef>
                <a:spcPts val="143"/>
              </a:spcBef>
            </a:pPr>
            <a:r>
              <a:rPr sz="990" spc="-55" dirty="0">
                <a:solidFill>
                  <a:srgbClr val="BE9000"/>
                </a:solidFill>
                <a:latin typeface="Cambria Math"/>
                <a:cs typeface="Cambria Math"/>
              </a:rPr>
              <a:t>k</a:t>
            </a:r>
            <a:endParaRPr sz="990">
              <a:latin typeface="Cambria Math"/>
              <a:cs typeface="Cambria Math"/>
            </a:endParaRPr>
          </a:p>
        </p:txBody>
      </p:sp>
      <p:sp>
        <p:nvSpPr>
          <p:cNvPr id="237" name="object 237"/>
          <p:cNvSpPr txBox="1"/>
          <p:nvPr/>
        </p:nvSpPr>
        <p:spPr>
          <a:xfrm>
            <a:off x="8846979" y="5252081"/>
            <a:ext cx="208153" cy="251094"/>
          </a:xfrm>
          <a:prstGeom prst="rect">
            <a:avLst/>
          </a:prstGeom>
        </p:spPr>
        <p:txBody>
          <a:bodyPr vert="horz" wrap="square" lIns="0" tIns="13970" rIns="0" bIns="0" rtlCol="0">
            <a:spAutoFit/>
          </a:bodyPr>
          <a:lstStyle/>
          <a:p>
            <a:pPr marL="13970">
              <a:spcBef>
                <a:spcPts val="110"/>
              </a:spcBef>
            </a:pPr>
            <a:r>
              <a:rPr sz="1540" spc="-55" dirty="0">
                <a:solidFill>
                  <a:srgbClr val="990000"/>
                </a:solidFill>
                <a:latin typeface="Cambria Math"/>
                <a:cs typeface="Cambria Math"/>
              </a:rPr>
              <a:t>W</a:t>
            </a:r>
            <a:endParaRPr sz="1540">
              <a:latin typeface="Cambria Math"/>
              <a:cs typeface="Cambria Math"/>
            </a:endParaRPr>
          </a:p>
        </p:txBody>
      </p:sp>
      <p:sp>
        <p:nvSpPr>
          <p:cNvPr id="238" name="object 238"/>
          <p:cNvSpPr txBox="1"/>
          <p:nvPr/>
        </p:nvSpPr>
        <p:spPr>
          <a:xfrm>
            <a:off x="9027083" y="5390616"/>
            <a:ext cx="94298" cy="170688"/>
          </a:xfrm>
          <a:prstGeom prst="rect">
            <a:avLst/>
          </a:prstGeom>
        </p:spPr>
        <p:txBody>
          <a:bodyPr vert="horz" wrap="square" lIns="0" tIns="18161" rIns="0" bIns="0" rtlCol="0">
            <a:spAutoFit/>
          </a:bodyPr>
          <a:lstStyle/>
          <a:p>
            <a:pPr marL="13970">
              <a:spcBef>
                <a:spcPts val="143"/>
              </a:spcBef>
            </a:pPr>
            <a:r>
              <a:rPr sz="990" spc="-55" dirty="0">
                <a:solidFill>
                  <a:srgbClr val="990000"/>
                </a:solidFill>
                <a:latin typeface="Cambria Math"/>
                <a:cs typeface="Cambria Math"/>
              </a:rPr>
              <a:t>v</a:t>
            </a:r>
            <a:endParaRPr sz="990">
              <a:latin typeface="Cambria Math"/>
              <a:cs typeface="Cambria Math"/>
            </a:endParaRPr>
          </a:p>
        </p:txBody>
      </p:sp>
      <p:sp>
        <p:nvSpPr>
          <p:cNvPr id="239" name="object 239"/>
          <p:cNvSpPr txBox="1"/>
          <p:nvPr/>
        </p:nvSpPr>
        <p:spPr>
          <a:xfrm>
            <a:off x="8168518" y="5703607"/>
            <a:ext cx="167640" cy="251094"/>
          </a:xfrm>
          <a:prstGeom prst="rect">
            <a:avLst/>
          </a:prstGeom>
        </p:spPr>
        <p:txBody>
          <a:bodyPr vert="horz" wrap="square" lIns="0" tIns="13970" rIns="0" bIns="0" rtlCol="0">
            <a:spAutoFit/>
          </a:bodyPr>
          <a:lstStyle/>
          <a:p>
            <a:pPr marL="13970">
              <a:spcBef>
                <a:spcPts val="110"/>
              </a:spcBef>
            </a:pPr>
            <a:r>
              <a:rPr sz="1540" spc="-28" dirty="0">
                <a:solidFill>
                  <a:srgbClr val="202124"/>
                </a:solidFill>
                <a:latin typeface="Calibri"/>
                <a:cs typeface="Calibri"/>
              </a:rPr>
              <a:t>...</a:t>
            </a:r>
            <a:endParaRPr sz="1540">
              <a:latin typeface="Calibri"/>
              <a:cs typeface="Calibri"/>
            </a:endParaRPr>
          </a:p>
        </p:txBody>
      </p:sp>
      <p:sp>
        <p:nvSpPr>
          <p:cNvPr id="240" name="object 240"/>
          <p:cNvSpPr txBox="1"/>
          <p:nvPr/>
        </p:nvSpPr>
        <p:spPr>
          <a:xfrm>
            <a:off x="6676814" y="4249804"/>
            <a:ext cx="167640" cy="251094"/>
          </a:xfrm>
          <a:prstGeom prst="rect">
            <a:avLst/>
          </a:prstGeom>
        </p:spPr>
        <p:txBody>
          <a:bodyPr vert="horz" wrap="square" lIns="0" tIns="13970" rIns="0" bIns="0" rtlCol="0">
            <a:spAutoFit/>
          </a:bodyPr>
          <a:lstStyle/>
          <a:p>
            <a:pPr marL="13970">
              <a:spcBef>
                <a:spcPts val="110"/>
              </a:spcBef>
            </a:pPr>
            <a:r>
              <a:rPr sz="1540" spc="-28" dirty="0">
                <a:solidFill>
                  <a:srgbClr val="202124"/>
                </a:solidFill>
                <a:latin typeface="Calibri"/>
                <a:cs typeface="Calibri"/>
              </a:rPr>
              <a:t>...</a:t>
            </a:r>
            <a:endParaRPr sz="1540">
              <a:latin typeface="Calibri"/>
              <a:cs typeface="Calibri"/>
            </a:endParaRPr>
          </a:p>
        </p:txBody>
      </p:sp>
      <p:sp>
        <p:nvSpPr>
          <p:cNvPr id="241" name="object 241"/>
          <p:cNvSpPr txBox="1"/>
          <p:nvPr/>
        </p:nvSpPr>
        <p:spPr>
          <a:xfrm>
            <a:off x="9365280" y="4277115"/>
            <a:ext cx="167640" cy="251094"/>
          </a:xfrm>
          <a:prstGeom prst="rect">
            <a:avLst/>
          </a:prstGeom>
        </p:spPr>
        <p:txBody>
          <a:bodyPr vert="horz" wrap="square" lIns="0" tIns="13970" rIns="0" bIns="0" rtlCol="0">
            <a:spAutoFit/>
          </a:bodyPr>
          <a:lstStyle/>
          <a:p>
            <a:pPr marL="13970">
              <a:spcBef>
                <a:spcPts val="110"/>
              </a:spcBef>
            </a:pPr>
            <a:r>
              <a:rPr sz="1540" spc="-28" dirty="0">
                <a:solidFill>
                  <a:srgbClr val="202124"/>
                </a:solidFill>
                <a:latin typeface="Calibri"/>
                <a:cs typeface="Calibri"/>
              </a:rPr>
              <a:t>...</a:t>
            </a:r>
            <a:endParaRPr sz="1540">
              <a:latin typeface="Calibri"/>
              <a:cs typeface="Calibri"/>
            </a:endParaRPr>
          </a:p>
        </p:txBody>
      </p:sp>
      <p:sp>
        <p:nvSpPr>
          <p:cNvPr id="242" name="object 242"/>
          <p:cNvSpPr txBox="1"/>
          <p:nvPr/>
        </p:nvSpPr>
        <p:spPr>
          <a:xfrm>
            <a:off x="5451952" y="5036513"/>
            <a:ext cx="664274" cy="166456"/>
          </a:xfrm>
          <a:prstGeom prst="rect">
            <a:avLst/>
          </a:prstGeom>
        </p:spPr>
        <p:txBody>
          <a:bodyPr vert="horz" wrap="square" lIns="0" tIns="13970" rIns="0" bIns="0" rtlCol="0">
            <a:spAutoFit/>
          </a:bodyPr>
          <a:lstStyle/>
          <a:p>
            <a:pPr marL="13970">
              <a:spcBef>
                <a:spcPts val="110"/>
              </a:spcBef>
            </a:pPr>
            <a:r>
              <a:rPr sz="990" b="1" spc="55" dirty="0">
                <a:solidFill>
                  <a:srgbClr val="666666"/>
                </a:solidFill>
                <a:latin typeface="Calibri"/>
                <a:cs typeface="Calibri"/>
              </a:rPr>
              <a:t>Dictionary</a:t>
            </a:r>
            <a:endParaRPr sz="99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0328" y="1689748"/>
            <a:ext cx="9430449" cy="772776"/>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a:p>
            <a:pPr>
              <a:spcBef>
                <a:spcPts val="886"/>
              </a:spcBef>
            </a:pPr>
            <a:endParaRPr sz="1320">
              <a:latin typeface="Calibri"/>
              <a:cs typeface="Calibri"/>
            </a:endParaRPr>
          </a:p>
          <a:p>
            <a:pPr marL="13970">
              <a:spcBef>
                <a:spcPts val="6"/>
              </a:spcBef>
            </a:pPr>
            <a:r>
              <a:rPr sz="1540" spc="55" dirty="0">
                <a:solidFill>
                  <a:srgbClr val="202124"/>
                </a:solidFill>
                <a:latin typeface="Calibri"/>
                <a:cs typeface="Calibri"/>
              </a:rPr>
              <a:t>But</a:t>
            </a:r>
            <a:r>
              <a:rPr sz="1540" spc="110" dirty="0">
                <a:solidFill>
                  <a:srgbClr val="202124"/>
                </a:solidFill>
                <a:latin typeface="Calibri"/>
                <a:cs typeface="Calibri"/>
              </a:rPr>
              <a:t> </a:t>
            </a:r>
            <a:r>
              <a:rPr sz="1540" dirty="0">
                <a:solidFill>
                  <a:srgbClr val="202124"/>
                </a:solidFill>
                <a:latin typeface="Calibri"/>
                <a:cs typeface="Calibri"/>
              </a:rPr>
              <a:t>that's</a:t>
            </a:r>
            <a:r>
              <a:rPr sz="1540" spc="110" dirty="0">
                <a:solidFill>
                  <a:srgbClr val="202124"/>
                </a:solidFill>
                <a:latin typeface="Calibri"/>
                <a:cs typeface="Calibri"/>
              </a:rPr>
              <a:t> </a:t>
            </a:r>
            <a:r>
              <a:rPr sz="1540" dirty="0">
                <a:solidFill>
                  <a:srgbClr val="202124"/>
                </a:solidFill>
                <a:latin typeface="Calibri"/>
                <a:cs typeface="Calibri"/>
              </a:rPr>
              <a:t>not</a:t>
            </a:r>
            <a:r>
              <a:rPr sz="1540" spc="110" dirty="0">
                <a:solidFill>
                  <a:srgbClr val="202124"/>
                </a:solidFill>
                <a:latin typeface="Calibri"/>
                <a:cs typeface="Calibri"/>
              </a:rPr>
              <a:t> </a:t>
            </a:r>
            <a:r>
              <a:rPr sz="1540" dirty="0">
                <a:solidFill>
                  <a:srgbClr val="202124"/>
                </a:solidFill>
                <a:latin typeface="Calibri"/>
                <a:cs typeface="Calibri"/>
              </a:rPr>
              <a:t>actually</a:t>
            </a:r>
            <a:r>
              <a:rPr sz="1540" spc="110" dirty="0">
                <a:solidFill>
                  <a:srgbClr val="202124"/>
                </a:solidFill>
                <a:latin typeface="Calibri"/>
                <a:cs typeface="Calibri"/>
              </a:rPr>
              <a:t> </a:t>
            </a:r>
            <a:r>
              <a:rPr sz="1540" spc="-38" dirty="0">
                <a:solidFill>
                  <a:srgbClr val="202124"/>
                </a:solidFill>
                <a:latin typeface="Calibri"/>
                <a:cs typeface="Calibri"/>
              </a:rPr>
              <a:t>it!</a:t>
            </a:r>
            <a:r>
              <a:rPr sz="1540" spc="33" dirty="0">
                <a:solidFill>
                  <a:srgbClr val="202124"/>
                </a:solidFill>
                <a:latin typeface="Calibri"/>
                <a:cs typeface="Calibri"/>
              </a:rPr>
              <a:t> </a:t>
            </a:r>
            <a:r>
              <a:rPr sz="1540" spc="55" dirty="0">
                <a:solidFill>
                  <a:srgbClr val="202124"/>
                </a:solidFill>
                <a:latin typeface="Calibri"/>
                <a:cs typeface="Calibri"/>
              </a:rPr>
              <a:t>There</a:t>
            </a:r>
            <a:r>
              <a:rPr sz="1540" spc="110" dirty="0">
                <a:solidFill>
                  <a:srgbClr val="202124"/>
                </a:solidFill>
                <a:latin typeface="Calibri"/>
                <a:cs typeface="Calibri"/>
              </a:rPr>
              <a:t> </a:t>
            </a:r>
            <a:r>
              <a:rPr sz="1540" dirty="0">
                <a:solidFill>
                  <a:srgbClr val="202124"/>
                </a:solidFill>
                <a:latin typeface="Calibri"/>
                <a:cs typeface="Calibri"/>
              </a:rPr>
              <a:t>are</a:t>
            </a:r>
            <a:r>
              <a:rPr sz="1540" spc="116" dirty="0">
                <a:solidFill>
                  <a:srgbClr val="202124"/>
                </a:solidFill>
                <a:latin typeface="Calibri"/>
                <a:cs typeface="Calibri"/>
              </a:rPr>
              <a:t> </a:t>
            </a:r>
            <a:r>
              <a:rPr sz="1540" spc="72" dirty="0">
                <a:solidFill>
                  <a:srgbClr val="202124"/>
                </a:solidFill>
                <a:latin typeface="Calibri"/>
                <a:cs typeface="Calibri"/>
              </a:rPr>
              <a:t>a few</a:t>
            </a:r>
            <a:r>
              <a:rPr sz="1540" spc="116" dirty="0">
                <a:solidFill>
                  <a:srgbClr val="202124"/>
                </a:solidFill>
                <a:latin typeface="Calibri"/>
                <a:cs typeface="Calibri"/>
              </a:rPr>
              <a:t> </a:t>
            </a:r>
            <a:r>
              <a:rPr sz="1540" spc="72" dirty="0">
                <a:solidFill>
                  <a:srgbClr val="202124"/>
                </a:solidFill>
                <a:latin typeface="Calibri"/>
                <a:cs typeface="Calibri"/>
              </a:rPr>
              <a:t>more</a:t>
            </a:r>
            <a:r>
              <a:rPr sz="1540" spc="110" dirty="0">
                <a:solidFill>
                  <a:srgbClr val="202124"/>
                </a:solidFill>
                <a:latin typeface="Calibri"/>
                <a:cs typeface="Calibri"/>
              </a:rPr>
              <a:t> </a:t>
            </a:r>
            <a:r>
              <a:rPr sz="1540" spc="-11" dirty="0">
                <a:solidFill>
                  <a:srgbClr val="202124"/>
                </a:solidFill>
                <a:latin typeface="Calibri"/>
                <a:cs typeface="Calibri"/>
              </a:rPr>
              <a:t>details:</a:t>
            </a:r>
            <a:endParaRPr sz="1540">
              <a:latin typeface="Calibri"/>
              <a:cs typeface="Calibri"/>
            </a:endParaRPr>
          </a:p>
        </p:txBody>
      </p:sp>
      <p:sp>
        <p:nvSpPr>
          <p:cNvPr id="3" name="object 3"/>
          <p:cNvSpPr txBox="1">
            <a:spLocks noGrp="1"/>
          </p:cNvSpPr>
          <p:nvPr>
            <p:ph type="title"/>
          </p:nvPr>
        </p:nvSpPr>
        <p:spPr>
          <a:xfrm>
            <a:off x="2300247" y="415095"/>
            <a:ext cx="7055592" cy="691215"/>
          </a:xfrm>
          <a:prstGeom prst="rect">
            <a:avLst/>
          </a:prstGeom>
        </p:spPr>
        <p:txBody>
          <a:bodyPr vert="horz" wrap="square" lIns="0" tIns="13970" rIns="0" bIns="0" rtlCol="0">
            <a:spAutoFit/>
          </a:bodyPr>
          <a:lstStyle/>
          <a:p>
            <a:pPr marL="13970">
              <a:spcBef>
                <a:spcPts val="110"/>
              </a:spcBef>
            </a:pPr>
            <a:r>
              <a:rPr spc="55" dirty="0"/>
              <a:t>Attention </a:t>
            </a:r>
            <a:r>
              <a:rPr spc="88" dirty="0"/>
              <a:t>Is</a:t>
            </a:r>
            <a:r>
              <a:rPr spc="-17" dirty="0"/>
              <a:t> </a:t>
            </a:r>
            <a:r>
              <a:rPr dirty="0"/>
              <a:t>All</a:t>
            </a:r>
            <a:r>
              <a:rPr spc="-44" dirty="0"/>
              <a:t> </a:t>
            </a:r>
            <a:r>
              <a:rPr spc="77" dirty="0"/>
              <a:t>You</a:t>
            </a:r>
            <a:r>
              <a:rPr spc="55" dirty="0"/>
              <a:t> </a:t>
            </a:r>
            <a:r>
              <a:rPr spc="132" dirty="0"/>
              <a:t>Need</a:t>
            </a:r>
          </a:p>
        </p:txBody>
      </p:sp>
      <p:graphicFrame>
        <p:nvGraphicFramePr>
          <p:cNvPr id="4" name="object 4"/>
          <p:cNvGraphicFramePr>
            <a:graphicFrameLocks noGrp="1"/>
          </p:cNvGraphicFramePr>
          <p:nvPr/>
        </p:nvGraphicFramePr>
        <p:xfrm>
          <a:off x="6372086" y="2865529"/>
          <a:ext cx="522478" cy="796989"/>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1"/>
                  </a:ext>
                </a:extLst>
              </a:tr>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2"/>
                  </a:ext>
                </a:extLst>
              </a:tr>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12700">
                      <a:solidFill>
                        <a:srgbClr val="274E13"/>
                      </a:solidFill>
                      <a:prstDash val="solid"/>
                    </a:lnB>
                    <a:solidFill>
                      <a:srgbClr val="D9EAD3"/>
                    </a:solidFill>
                  </a:tcPr>
                </a:tc>
                <a:extLst>
                  <a:ext uri="{0D108BD9-81ED-4DB2-BD59-A6C34878D82A}">
                    <a16:rowId xmlns:a16="http://schemas.microsoft.com/office/drawing/2014/main" val="10003"/>
                  </a:ext>
                </a:extLst>
              </a:tr>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12700">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12700">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12700">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12700">
                      <a:solidFill>
                        <a:srgbClr val="274E13"/>
                      </a:solidFill>
                      <a:prstDash val="solid"/>
                    </a:lnT>
                    <a:lnB w="12700">
                      <a:solidFill>
                        <a:srgbClr val="274E13"/>
                      </a:solidFill>
                      <a:prstDash val="solid"/>
                    </a:lnB>
                    <a:solidFill>
                      <a:srgbClr val="D9EAD3"/>
                    </a:solidFill>
                  </a:tcPr>
                </a:tc>
                <a:extLst>
                  <a:ext uri="{0D108BD9-81ED-4DB2-BD59-A6C34878D82A}">
                    <a16:rowId xmlns:a16="http://schemas.microsoft.com/office/drawing/2014/main" val="10004"/>
                  </a:ext>
                </a:extLst>
              </a:tr>
              <a:tr h="133414">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12700">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12700">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12700">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12700">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5"/>
                  </a:ext>
                </a:extLst>
              </a:tr>
            </a:tbl>
          </a:graphicData>
        </a:graphic>
      </p:graphicFrame>
      <p:sp>
        <p:nvSpPr>
          <p:cNvPr id="5" name="object 5"/>
          <p:cNvSpPr txBox="1"/>
          <p:nvPr/>
        </p:nvSpPr>
        <p:spPr>
          <a:xfrm>
            <a:off x="6077323" y="2894085"/>
            <a:ext cx="152349" cy="752285"/>
          </a:xfrm>
          <a:prstGeom prst="rect">
            <a:avLst/>
          </a:prstGeom>
        </p:spPr>
        <p:txBody>
          <a:bodyPr vert="vert270" wrap="square" lIns="0" tIns="9779" rIns="0" bIns="0" rtlCol="0">
            <a:spAutoFit/>
          </a:bodyPr>
          <a:lstStyle/>
          <a:p>
            <a:pPr marL="13970">
              <a:spcBef>
                <a:spcPts val="77"/>
              </a:spcBef>
            </a:pPr>
            <a:r>
              <a:rPr sz="990" b="1" spc="77" dirty="0">
                <a:solidFill>
                  <a:srgbClr val="37761C"/>
                </a:solidFill>
                <a:latin typeface="Calibri"/>
                <a:cs typeface="Calibri"/>
              </a:rPr>
              <a:t>Queries</a:t>
            </a:r>
            <a:r>
              <a:rPr sz="990" b="1" spc="17" dirty="0">
                <a:solidFill>
                  <a:srgbClr val="37761C"/>
                </a:solidFill>
                <a:latin typeface="Calibri"/>
                <a:cs typeface="Calibri"/>
              </a:rPr>
              <a:t> </a:t>
            </a:r>
            <a:r>
              <a:rPr sz="990" b="1" spc="-22" dirty="0">
                <a:solidFill>
                  <a:srgbClr val="37761C"/>
                </a:solidFill>
                <a:latin typeface="Calibri"/>
                <a:cs typeface="Calibri"/>
              </a:rPr>
              <a:t>q</a:t>
            </a:r>
            <a:r>
              <a:rPr sz="990" b="1" spc="-33" baseline="-32407" dirty="0">
                <a:solidFill>
                  <a:srgbClr val="37761C"/>
                </a:solidFill>
                <a:latin typeface="Calibri"/>
                <a:cs typeface="Calibri"/>
              </a:rPr>
              <a:t>1:M</a:t>
            </a:r>
            <a:endParaRPr sz="990" baseline="-32407">
              <a:latin typeface="Calibri"/>
              <a:cs typeface="Calibri"/>
            </a:endParaRPr>
          </a:p>
        </p:txBody>
      </p:sp>
      <p:grpSp>
        <p:nvGrpSpPr>
          <p:cNvPr id="6" name="object 6"/>
          <p:cNvGrpSpPr/>
          <p:nvPr/>
        </p:nvGrpSpPr>
        <p:grpSpPr>
          <a:xfrm>
            <a:off x="7059593" y="3347671"/>
            <a:ext cx="245872" cy="45403"/>
            <a:chOff x="6417812" y="2082178"/>
            <a:chExt cx="223520" cy="41275"/>
          </a:xfrm>
        </p:grpSpPr>
        <p:sp>
          <p:nvSpPr>
            <p:cNvPr id="7" name="object 7"/>
            <p:cNvSpPr/>
            <p:nvPr/>
          </p:nvSpPr>
          <p:spPr>
            <a:xfrm>
              <a:off x="6417812" y="2102673"/>
              <a:ext cx="175260" cy="0"/>
            </a:xfrm>
            <a:custGeom>
              <a:avLst/>
              <a:gdLst/>
              <a:ahLst/>
              <a:cxnLst/>
              <a:rect l="l" t="t" r="r" b="b"/>
              <a:pathLst>
                <a:path w="175259">
                  <a:moveTo>
                    <a:pt x="0" y="0"/>
                  </a:moveTo>
                  <a:lnTo>
                    <a:pt x="175049" y="0"/>
                  </a:lnTo>
                </a:path>
              </a:pathLst>
            </a:custGeom>
            <a:ln w="9524">
              <a:solidFill>
                <a:srgbClr val="595959"/>
              </a:solidFill>
            </a:ln>
          </p:spPr>
          <p:txBody>
            <a:bodyPr wrap="square" lIns="0" tIns="0" rIns="0" bIns="0" rtlCol="0"/>
            <a:lstStyle/>
            <a:p>
              <a:endParaRPr sz="1980"/>
            </a:p>
          </p:txBody>
        </p:sp>
        <p:sp>
          <p:nvSpPr>
            <p:cNvPr id="8" name="object 8"/>
            <p:cNvSpPr/>
            <p:nvPr/>
          </p:nvSpPr>
          <p:spPr>
            <a:xfrm>
              <a:off x="6592862" y="2086940"/>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9" name="object 9"/>
            <p:cNvSpPr/>
            <p:nvPr/>
          </p:nvSpPr>
          <p:spPr>
            <a:xfrm>
              <a:off x="6592862" y="2086940"/>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grpSp>
      <p:graphicFrame>
        <p:nvGraphicFramePr>
          <p:cNvPr id="10" name="object 10"/>
          <p:cNvGraphicFramePr>
            <a:graphicFrameLocks noGrp="1"/>
          </p:cNvGraphicFramePr>
          <p:nvPr/>
        </p:nvGraphicFramePr>
        <p:xfrm>
          <a:off x="7399356" y="3115181"/>
          <a:ext cx="800480" cy="512002"/>
        </p:xfrm>
        <a:graphic>
          <a:graphicData uri="http://schemas.openxmlformats.org/drawingml/2006/table">
            <a:tbl>
              <a:tblPr firstRow="1" bandRow="1">
                <a:tableStyleId>{2D5ABB26-0587-4C30-8999-92F81FD0307C}</a:tableStyleId>
              </a:tblPr>
              <a:tblGrid>
                <a:gridCol w="133414">
                  <a:extLst>
                    <a:ext uri="{9D8B030D-6E8A-4147-A177-3AD203B41FA5}">
                      <a16:colId xmlns:a16="http://schemas.microsoft.com/office/drawing/2014/main" val="20000"/>
                    </a:ext>
                  </a:extLst>
                </a:gridCol>
                <a:gridCol w="133414">
                  <a:extLst>
                    <a:ext uri="{9D8B030D-6E8A-4147-A177-3AD203B41FA5}">
                      <a16:colId xmlns:a16="http://schemas.microsoft.com/office/drawing/2014/main" val="20001"/>
                    </a:ext>
                  </a:extLst>
                </a:gridCol>
                <a:gridCol w="133414">
                  <a:extLst>
                    <a:ext uri="{9D8B030D-6E8A-4147-A177-3AD203B41FA5}">
                      <a16:colId xmlns:a16="http://schemas.microsoft.com/office/drawing/2014/main" val="20002"/>
                    </a:ext>
                  </a:extLst>
                </a:gridCol>
                <a:gridCol w="133414">
                  <a:extLst>
                    <a:ext uri="{9D8B030D-6E8A-4147-A177-3AD203B41FA5}">
                      <a16:colId xmlns:a16="http://schemas.microsoft.com/office/drawing/2014/main" val="20003"/>
                    </a:ext>
                  </a:extLst>
                </a:gridCol>
                <a:gridCol w="133412">
                  <a:extLst>
                    <a:ext uri="{9D8B030D-6E8A-4147-A177-3AD203B41FA5}">
                      <a16:colId xmlns:a16="http://schemas.microsoft.com/office/drawing/2014/main" val="20004"/>
                    </a:ext>
                  </a:extLst>
                </a:gridCol>
                <a:gridCol w="133412">
                  <a:extLst>
                    <a:ext uri="{9D8B030D-6E8A-4147-A177-3AD203B41FA5}">
                      <a16:colId xmlns:a16="http://schemas.microsoft.com/office/drawing/2014/main" val="20005"/>
                    </a:ext>
                  </a:extLst>
                </a:gridCol>
              </a:tblGrid>
              <a:tr h="130620">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B7B7B7"/>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999999"/>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12700">
                      <a:solidFill>
                        <a:srgbClr val="595959"/>
                      </a:solidFill>
                      <a:prstDash val="solid"/>
                    </a:lnR>
                    <a:lnT w="9525">
                      <a:solidFill>
                        <a:srgbClr val="595959"/>
                      </a:solidFill>
                      <a:prstDash val="solid"/>
                    </a:lnT>
                    <a:lnB w="19050">
                      <a:solidFill>
                        <a:srgbClr val="595959"/>
                      </a:solidFill>
                      <a:prstDash val="solid"/>
                    </a:lnB>
                    <a:solidFill>
                      <a:srgbClr val="CCCCCC"/>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12700">
                      <a:solidFill>
                        <a:srgbClr val="595959"/>
                      </a:solidFill>
                      <a:prstDash val="solid"/>
                    </a:lnR>
                    <a:lnT w="9525">
                      <a:solidFill>
                        <a:srgbClr val="595959"/>
                      </a:solidFill>
                      <a:prstDash val="solid"/>
                    </a:lnT>
                    <a:lnB w="19050">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EEEEEE"/>
                    </a:solidFill>
                  </a:tcPr>
                </a:tc>
                <a:extLst>
                  <a:ext uri="{0D108BD9-81ED-4DB2-BD59-A6C34878D82A}">
                    <a16:rowId xmlns:a16="http://schemas.microsoft.com/office/drawing/2014/main" val="10000"/>
                  </a:ext>
                </a:extLst>
              </a:tr>
              <a:tr h="120142">
                <a:tc>
                  <a:txBody>
                    <a:bodyPr/>
                    <a:lstStyle/>
                    <a:p>
                      <a:pPr>
                        <a:lnSpc>
                          <a:spcPct val="100000"/>
                        </a:lnSpc>
                      </a:pPr>
                      <a:endParaRPr sz="600">
                        <a:latin typeface="Times New Roman"/>
                        <a:cs typeface="Times New Roman"/>
                      </a:endParaRPr>
                    </a:p>
                  </a:txBody>
                  <a:tcPr marL="0" marR="0" marT="0" marB="0">
                    <a:lnL w="9525">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666666"/>
                    </a:solidFill>
                  </a:tcPr>
                </a:tc>
                <a:tc>
                  <a:txBody>
                    <a:bodyPr/>
                    <a:lstStyle/>
                    <a:p>
                      <a:pPr>
                        <a:lnSpc>
                          <a:spcPct val="100000"/>
                        </a:lnSpc>
                      </a:pPr>
                      <a:endParaRPr sz="600">
                        <a:latin typeface="Times New Roman"/>
                        <a:cs typeface="Times New Roman"/>
                      </a:endParaRPr>
                    </a:p>
                  </a:txBody>
                  <a:tcPr marL="0" marR="0" marT="0" marB="0">
                    <a:lnL w="9525">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B7B7B7"/>
                    </a:solidFill>
                  </a:tcPr>
                </a:tc>
                <a:tc>
                  <a:txBody>
                    <a:bodyPr/>
                    <a:lstStyle/>
                    <a:p>
                      <a:pPr>
                        <a:lnSpc>
                          <a:spcPct val="100000"/>
                        </a:lnSpc>
                      </a:pPr>
                      <a:endParaRPr sz="600">
                        <a:latin typeface="Times New Roman"/>
                        <a:cs typeface="Times New Roman"/>
                      </a:endParaRPr>
                    </a:p>
                  </a:txBody>
                  <a:tcPr marL="0" marR="0" marT="0" marB="0">
                    <a:lnL w="9525">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CCCCCC"/>
                    </a:solidFill>
                  </a:tcPr>
                </a:tc>
                <a:tc>
                  <a:txBody>
                    <a:bodyPr/>
                    <a:lstStyle/>
                    <a:p>
                      <a:pPr>
                        <a:lnSpc>
                          <a:spcPct val="100000"/>
                        </a:lnSpc>
                      </a:pPr>
                      <a:endParaRPr sz="600">
                        <a:latin typeface="Times New Roman"/>
                        <a:cs typeface="Times New Roman"/>
                      </a:endParaRPr>
                    </a:p>
                  </a:txBody>
                  <a:tcPr marL="0" marR="0" marT="0" marB="0">
                    <a:lnL w="9525">
                      <a:solidFill>
                        <a:srgbClr val="595959"/>
                      </a:solidFill>
                      <a:prstDash val="solid"/>
                    </a:lnL>
                    <a:lnR w="12700">
                      <a:solidFill>
                        <a:srgbClr val="595959"/>
                      </a:solidFill>
                      <a:prstDash val="solid"/>
                    </a:lnR>
                    <a:lnT w="19050">
                      <a:solidFill>
                        <a:srgbClr val="595959"/>
                      </a:solidFill>
                      <a:prstDash val="solid"/>
                    </a:lnT>
                    <a:lnB w="9525">
                      <a:solidFill>
                        <a:srgbClr val="595959"/>
                      </a:solidFill>
                      <a:prstDash val="solid"/>
                    </a:lnB>
                    <a:solidFill>
                      <a:srgbClr val="CCCCCC"/>
                    </a:solidFill>
                  </a:tcPr>
                </a:tc>
                <a:tc>
                  <a:txBody>
                    <a:bodyPr/>
                    <a:lstStyle/>
                    <a:p>
                      <a:pPr>
                        <a:lnSpc>
                          <a:spcPct val="100000"/>
                        </a:lnSpc>
                      </a:pPr>
                      <a:endParaRPr sz="600">
                        <a:latin typeface="Times New Roman"/>
                        <a:cs typeface="Times New Roman"/>
                      </a:endParaRPr>
                    </a:p>
                  </a:txBody>
                  <a:tcPr marL="0" marR="0" marT="0" marB="0">
                    <a:lnL w="12700">
                      <a:solidFill>
                        <a:srgbClr val="595959"/>
                      </a:solidFill>
                      <a:prstDash val="solid"/>
                    </a:lnL>
                    <a:lnR w="12700">
                      <a:solidFill>
                        <a:srgbClr val="595959"/>
                      </a:solidFill>
                      <a:prstDash val="solid"/>
                    </a:lnR>
                    <a:lnT w="19050">
                      <a:solidFill>
                        <a:srgbClr val="595959"/>
                      </a:solidFill>
                      <a:prstDash val="solid"/>
                    </a:lnT>
                    <a:lnB w="9525">
                      <a:solidFill>
                        <a:srgbClr val="595959"/>
                      </a:solidFill>
                      <a:prstDash val="solid"/>
                    </a:lnB>
                    <a:solidFill>
                      <a:srgbClr val="F3F3F3"/>
                    </a:solidFill>
                  </a:tcPr>
                </a:tc>
                <a:tc>
                  <a:txBody>
                    <a:bodyPr/>
                    <a:lstStyle/>
                    <a:p>
                      <a:pPr>
                        <a:lnSpc>
                          <a:spcPct val="100000"/>
                        </a:lnSpc>
                      </a:pPr>
                      <a:endParaRPr sz="600">
                        <a:latin typeface="Times New Roman"/>
                        <a:cs typeface="Times New Roman"/>
                      </a:endParaRPr>
                    </a:p>
                  </a:txBody>
                  <a:tcPr marL="0" marR="0" marT="0" marB="0">
                    <a:lnL w="12700">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D9D9D9"/>
                    </a:solidFill>
                  </a:tcPr>
                </a:tc>
                <a:extLst>
                  <a:ext uri="{0D108BD9-81ED-4DB2-BD59-A6C34878D82A}">
                    <a16:rowId xmlns:a16="http://schemas.microsoft.com/office/drawing/2014/main" val="10001"/>
                  </a:ext>
                </a:extLst>
              </a:tr>
              <a:tr h="130620">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D9D9D9"/>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F3F3F3"/>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12700">
                      <a:solidFill>
                        <a:srgbClr val="595959"/>
                      </a:solidFill>
                      <a:prstDash val="solid"/>
                    </a:lnR>
                    <a:lnT w="9525">
                      <a:solidFill>
                        <a:srgbClr val="595959"/>
                      </a:solidFill>
                      <a:prstDash val="solid"/>
                    </a:lnT>
                    <a:lnB w="19050">
                      <a:solidFill>
                        <a:srgbClr val="595959"/>
                      </a:solidFill>
                      <a:prstDash val="solid"/>
                    </a:lnB>
                    <a:solidFill>
                      <a:srgbClr val="D9D9D9"/>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12700">
                      <a:solidFill>
                        <a:srgbClr val="595959"/>
                      </a:solidFill>
                      <a:prstDash val="solid"/>
                    </a:lnR>
                    <a:lnT w="9525">
                      <a:solidFill>
                        <a:srgbClr val="595959"/>
                      </a:solidFill>
                      <a:prstDash val="solid"/>
                    </a:lnT>
                    <a:lnB w="19050">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9525">
                      <a:solidFill>
                        <a:srgbClr val="595959"/>
                      </a:solidFill>
                      <a:prstDash val="solid"/>
                    </a:lnR>
                    <a:lnT w="9525">
                      <a:solidFill>
                        <a:srgbClr val="595959"/>
                      </a:solidFill>
                      <a:prstDash val="solid"/>
                    </a:lnT>
                    <a:lnB w="19050">
                      <a:solidFill>
                        <a:srgbClr val="595959"/>
                      </a:solidFill>
                      <a:prstDash val="solid"/>
                    </a:lnB>
                    <a:solidFill>
                      <a:srgbClr val="CCCCCC"/>
                    </a:solidFill>
                  </a:tcPr>
                </a:tc>
                <a:extLst>
                  <a:ext uri="{0D108BD9-81ED-4DB2-BD59-A6C34878D82A}">
                    <a16:rowId xmlns:a16="http://schemas.microsoft.com/office/drawing/2014/main" val="10002"/>
                  </a:ext>
                </a:extLst>
              </a:tr>
              <a:tr h="130620">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CCCCCC"/>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EEEEEE"/>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999999"/>
                    </a:solidFill>
                  </a:tcPr>
                </a:tc>
                <a:tc>
                  <a:txBody>
                    <a:bodyPr/>
                    <a:lstStyle/>
                    <a:p>
                      <a:pPr>
                        <a:lnSpc>
                          <a:spcPct val="100000"/>
                        </a:lnSpc>
                      </a:pPr>
                      <a:endParaRPr sz="700">
                        <a:latin typeface="Times New Roman"/>
                        <a:cs typeface="Times New Roman"/>
                      </a:endParaRPr>
                    </a:p>
                  </a:txBody>
                  <a:tcPr marL="0" marR="0" marT="0" marB="0">
                    <a:lnL w="9525">
                      <a:solidFill>
                        <a:srgbClr val="595959"/>
                      </a:solidFill>
                      <a:prstDash val="solid"/>
                    </a:lnL>
                    <a:lnR w="12700">
                      <a:solidFill>
                        <a:srgbClr val="595959"/>
                      </a:solidFill>
                      <a:prstDash val="solid"/>
                    </a:lnR>
                    <a:lnT w="19050">
                      <a:solidFill>
                        <a:srgbClr val="595959"/>
                      </a:solidFill>
                      <a:prstDash val="solid"/>
                    </a:lnT>
                    <a:lnB w="9525">
                      <a:solidFill>
                        <a:srgbClr val="595959"/>
                      </a:solidFill>
                      <a:prstDash val="solid"/>
                    </a:lnB>
                    <a:solidFill>
                      <a:srgbClr val="CCCCCC"/>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12700">
                      <a:solidFill>
                        <a:srgbClr val="595959"/>
                      </a:solidFill>
                      <a:prstDash val="solid"/>
                    </a:lnR>
                    <a:lnT w="19050">
                      <a:solidFill>
                        <a:srgbClr val="595959"/>
                      </a:solidFill>
                      <a:prstDash val="solid"/>
                    </a:lnT>
                    <a:lnB w="9525">
                      <a:solidFill>
                        <a:srgbClr val="595959"/>
                      </a:solidFill>
                      <a:prstDash val="solid"/>
                    </a:lnB>
                    <a:solidFill>
                      <a:srgbClr val="CCCCCC"/>
                    </a:solidFill>
                  </a:tcPr>
                </a:tc>
                <a:tc>
                  <a:txBody>
                    <a:bodyPr/>
                    <a:lstStyle/>
                    <a:p>
                      <a:pPr>
                        <a:lnSpc>
                          <a:spcPct val="100000"/>
                        </a:lnSpc>
                      </a:pPr>
                      <a:endParaRPr sz="700">
                        <a:latin typeface="Times New Roman"/>
                        <a:cs typeface="Times New Roman"/>
                      </a:endParaRPr>
                    </a:p>
                  </a:txBody>
                  <a:tcPr marL="0" marR="0" marT="0" marB="0">
                    <a:lnL w="12700">
                      <a:solidFill>
                        <a:srgbClr val="595959"/>
                      </a:solidFill>
                      <a:prstDash val="solid"/>
                    </a:lnL>
                    <a:lnR w="9525">
                      <a:solidFill>
                        <a:srgbClr val="595959"/>
                      </a:solidFill>
                      <a:prstDash val="solid"/>
                    </a:lnR>
                    <a:lnT w="19050">
                      <a:solidFill>
                        <a:srgbClr val="595959"/>
                      </a:solidFill>
                      <a:prstDash val="solid"/>
                    </a:lnT>
                    <a:lnB w="9525">
                      <a:solidFill>
                        <a:srgbClr val="595959"/>
                      </a:solidFill>
                      <a:prstDash val="solid"/>
                    </a:lnB>
                    <a:solidFill>
                      <a:srgbClr val="EEEEEE"/>
                    </a:solidFill>
                  </a:tcPr>
                </a:tc>
                <a:extLst>
                  <a:ext uri="{0D108BD9-81ED-4DB2-BD59-A6C34878D82A}">
                    <a16:rowId xmlns:a16="http://schemas.microsoft.com/office/drawing/2014/main" val="10003"/>
                  </a:ext>
                </a:extLst>
              </a:tr>
            </a:tbl>
          </a:graphicData>
        </a:graphic>
      </p:graphicFrame>
      <p:sp>
        <p:nvSpPr>
          <p:cNvPr id="11" name="object 11"/>
          <p:cNvSpPr txBox="1"/>
          <p:nvPr/>
        </p:nvSpPr>
        <p:spPr>
          <a:xfrm>
            <a:off x="7260011" y="2880804"/>
            <a:ext cx="1128078" cy="166456"/>
          </a:xfrm>
          <a:prstGeom prst="rect">
            <a:avLst/>
          </a:prstGeom>
        </p:spPr>
        <p:txBody>
          <a:bodyPr vert="horz" wrap="square" lIns="0" tIns="13970" rIns="0" bIns="0" rtlCol="0">
            <a:spAutoFit/>
          </a:bodyPr>
          <a:lstStyle/>
          <a:p>
            <a:pPr marL="13970">
              <a:spcBef>
                <a:spcPts val="110"/>
              </a:spcBef>
            </a:pPr>
            <a:r>
              <a:rPr sz="990" b="1" spc="22" dirty="0">
                <a:solidFill>
                  <a:srgbClr val="666666"/>
                </a:solidFill>
                <a:latin typeface="Calibri"/>
                <a:cs typeface="Calibri"/>
              </a:rPr>
              <a:t>Attention</a:t>
            </a:r>
            <a:r>
              <a:rPr sz="990" b="1" spc="121" dirty="0">
                <a:solidFill>
                  <a:srgbClr val="666666"/>
                </a:solidFill>
                <a:latin typeface="Calibri"/>
                <a:cs typeface="Calibri"/>
              </a:rPr>
              <a:t> </a:t>
            </a:r>
            <a:r>
              <a:rPr sz="990" b="1" spc="55" dirty="0">
                <a:solidFill>
                  <a:srgbClr val="666666"/>
                </a:solidFill>
                <a:latin typeface="Calibri"/>
                <a:cs typeface="Calibri"/>
              </a:rPr>
              <a:t>matrix</a:t>
            </a:r>
            <a:r>
              <a:rPr sz="990" b="1" spc="83" dirty="0">
                <a:solidFill>
                  <a:srgbClr val="666666"/>
                </a:solidFill>
                <a:latin typeface="Calibri"/>
                <a:cs typeface="Calibri"/>
              </a:rPr>
              <a:t> </a:t>
            </a:r>
            <a:r>
              <a:rPr sz="990" b="1" spc="50" dirty="0">
                <a:solidFill>
                  <a:srgbClr val="666666"/>
                </a:solidFill>
                <a:latin typeface="Calibri"/>
                <a:cs typeface="Calibri"/>
              </a:rPr>
              <a:t>A</a:t>
            </a:r>
            <a:endParaRPr sz="990">
              <a:latin typeface="Calibri"/>
              <a:cs typeface="Calibri"/>
            </a:endParaRPr>
          </a:p>
        </p:txBody>
      </p:sp>
      <p:graphicFrame>
        <p:nvGraphicFramePr>
          <p:cNvPr id="12" name="object 12"/>
          <p:cNvGraphicFramePr>
            <a:graphicFrameLocks noGrp="1"/>
          </p:cNvGraphicFramePr>
          <p:nvPr/>
        </p:nvGraphicFramePr>
        <p:xfrm>
          <a:off x="9094600" y="2580698"/>
          <a:ext cx="522478" cy="1195833"/>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1"/>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2"/>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3"/>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4"/>
                  </a:ext>
                </a:extLst>
              </a:tr>
              <a:tr h="133414">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5"/>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6"/>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7"/>
                  </a:ext>
                </a:extLst>
              </a:tr>
              <a:tr h="133414">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8"/>
                  </a:ext>
                </a:extLst>
              </a:tr>
            </a:tbl>
          </a:graphicData>
        </a:graphic>
      </p:graphicFrame>
      <p:grpSp>
        <p:nvGrpSpPr>
          <p:cNvPr id="13" name="object 13"/>
          <p:cNvGrpSpPr/>
          <p:nvPr/>
        </p:nvGrpSpPr>
        <p:grpSpPr>
          <a:xfrm>
            <a:off x="8316893" y="3347671"/>
            <a:ext cx="245872" cy="45403"/>
            <a:chOff x="7560812" y="2082178"/>
            <a:chExt cx="223520" cy="41275"/>
          </a:xfrm>
        </p:grpSpPr>
        <p:sp>
          <p:nvSpPr>
            <p:cNvPr id="14" name="object 14"/>
            <p:cNvSpPr/>
            <p:nvPr/>
          </p:nvSpPr>
          <p:spPr>
            <a:xfrm>
              <a:off x="7560812" y="2102673"/>
              <a:ext cx="175260" cy="0"/>
            </a:xfrm>
            <a:custGeom>
              <a:avLst/>
              <a:gdLst/>
              <a:ahLst/>
              <a:cxnLst/>
              <a:rect l="l" t="t" r="r" b="b"/>
              <a:pathLst>
                <a:path w="175259">
                  <a:moveTo>
                    <a:pt x="0" y="0"/>
                  </a:moveTo>
                  <a:lnTo>
                    <a:pt x="175049" y="0"/>
                  </a:lnTo>
                </a:path>
              </a:pathLst>
            </a:custGeom>
            <a:ln w="9524">
              <a:solidFill>
                <a:srgbClr val="595959"/>
              </a:solidFill>
            </a:ln>
          </p:spPr>
          <p:txBody>
            <a:bodyPr wrap="square" lIns="0" tIns="0" rIns="0" bIns="0" rtlCol="0"/>
            <a:lstStyle/>
            <a:p>
              <a:endParaRPr sz="1980"/>
            </a:p>
          </p:txBody>
        </p:sp>
        <p:sp>
          <p:nvSpPr>
            <p:cNvPr id="15" name="object 15"/>
            <p:cNvSpPr/>
            <p:nvPr/>
          </p:nvSpPr>
          <p:spPr>
            <a:xfrm>
              <a:off x="7735862" y="2086940"/>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16" name="object 16"/>
            <p:cNvSpPr/>
            <p:nvPr/>
          </p:nvSpPr>
          <p:spPr>
            <a:xfrm>
              <a:off x="7735862" y="2086940"/>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grpSp>
      <p:sp>
        <p:nvSpPr>
          <p:cNvPr id="17" name="object 17"/>
          <p:cNvSpPr txBox="1"/>
          <p:nvPr/>
        </p:nvSpPr>
        <p:spPr>
          <a:xfrm>
            <a:off x="8759562" y="2804403"/>
            <a:ext cx="152349" cy="764159"/>
          </a:xfrm>
          <a:prstGeom prst="rect">
            <a:avLst/>
          </a:prstGeom>
        </p:spPr>
        <p:txBody>
          <a:bodyPr vert="vert270" wrap="square" lIns="0" tIns="9779" rIns="0" bIns="0" rtlCol="0">
            <a:spAutoFit/>
          </a:bodyPr>
          <a:lstStyle/>
          <a:p>
            <a:pPr marL="13970">
              <a:spcBef>
                <a:spcPts val="77"/>
              </a:spcBef>
            </a:pPr>
            <a:r>
              <a:rPr sz="990" b="1" spc="77" dirty="0">
                <a:solidFill>
                  <a:srgbClr val="1155CC"/>
                </a:solidFill>
                <a:latin typeface="Calibri"/>
                <a:cs typeface="Calibri"/>
              </a:rPr>
              <a:t>Outputs</a:t>
            </a:r>
            <a:r>
              <a:rPr sz="990" b="1" spc="38" dirty="0">
                <a:solidFill>
                  <a:srgbClr val="1155CC"/>
                </a:solidFill>
                <a:latin typeface="Calibri"/>
                <a:cs typeface="Calibri"/>
              </a:rPr>
              <a:t> </a:t>
            </a:r>
            <a:r>
              <a:rPr sz="990" b="1" spc="-22" dirty="0">
                <a:solidFill>
                  <a:srgbClr val="1155CC"/>
                </a:solidFill>
                <a:latin typeface="Calibri"/>
                <a:cs typeface="Calibri"/>
              </a:rPr>
              <a:t>z</a:t>
            </a:r>
            <a:r>
              <a:rPr sz="990" b="1" spc="-33" baseline="-32407" dirty="0">
                <a:solidFill>
                  <a:srgbClr val="1155CC"/>
                </a:solidFill>
                <a:latin typeface="Calibri"/>
                <a:cs typeface="Calibri"/>
              </a:rPr>
              <a:t>1:M</a:t>
            </a:r>
            <a:endParaRPr sz="990" baseline="-32407">
              <a:latin typeface="Calibri"/>
              <a:cs typeface="Calibri"/>
            </a:endParaRPr>
          </a:p>
        </p:txBody>
      </p:sp>
      <p:sp>
        <p:nvSpPr>
          <p:cNvPr id="18" name="object 18"/>
          <p:cNvSpPr txBox="1"/>
          <p:nvPr/>
        </p:nvSpPr>
        <p:spPr>
          <a:xfrm>
            <a:off x="52388" y="2580738"/>
            <a:ext cx="4734433" cy="564322"/>
          </a:xfrm>
          <a:prstGeom prst="rect">
            <a:avLst/>
          </a:prstGeom>
        </p:spPr>
        <p:txBody>
          <a:bodyPr vert="horz" wrap="square" lIns="0" tIns="13970" rIns="0" bIns="0" rtlCol="0">
            <a:spAutoFit/>
          </a:bodyPr>
          <a:lstStyle/>
          <a:p>
            <a:pPr marL="544830" marR="47498" indent="-502920">
              <a:lnSpc>
                <a:spcPct val="120000"/>
              </a:lnSpc>
              <a:spcBef>
                <a:spcPts val="110"/>
              </a:spcBef>
              <a:tabLst>
                <a:tab pos="544132" algn="l"/>
              </a:tabLst>
            </a:pPr>
            <a:r>
              <a:rPr sz="1540" spc="-28" dirty="0">
                <a:solidFill>
                  <a:srgbClr val="202124"/>
                </a:solidFill>
                <a:latin typeface="Calibri"/>
                <a:cs typeface="Calibri"/>
              </a:rPr>
              <a:t>1.</a:t>
            </a:r>
            <a:r>
              <a:rPr sz="1540" dirty="0">
                <a:solidFill>
                  <a:srgbClr val="202124"/>
                </a:solidFill>
                <a:latin typeface="Calibri"/>
                <a:cs typeface="Calibri"/>
              </a:rPr>
              <a:t>	We</a:t>
            </a:r>
            <a:r>
              <a:rPr sz="1540" spc="94" dirty="0">
                <a:solidFill>
                  <a:srgbClr val="202124"/>
                </a:solidFill>
                <a:latin typeface="Calibri"/>
                <a:cs typeface="Calibri"/>
              </a:rPr>
              <a:t> </a:t>
            </a:r>
            <a:r>
              <a:rPr sz="1540" dirty="0">
                <a:solidFill>
                  <a:srgbClr val="202124"/>
                </a:solidFill>
                <a:latin typeface="Calibri"/>
                <a:cs typeface="Calibri"/>
              </a:rPr>
              <a:t>usually</a:t>
            </a:r>
            <a:r>
              <a:rPr sz="1540" spc="94" dirty="0">
                <a:solidFill>
                  <a:srgbClr val="202124"/>
                </a:solidFill>
                <a:latin typeface="Calibri"/>
                <a:cs typeface="Calibri"/>
              </a:rPr>
              <a:t> </a:t>
            </a:r>
            <a:r>
              <a:rPr sz="1540" spc="83" dirty="0">
                <a:solidFill>
                  <a:srgbClr val="202124"/>
                </a:solidFill>
                <a:latin typeface="Calibri"/>
                <a:cs typeface="Calibri"/>
              </a:rPr>
              <a:t>use</a:t>
            </a:r>
            <a:r>
              <a:rPr sz="1540" spc="94" dirty="0">
                <a:solidFill>
                  <a:srgbClr val="202124"/>
                </a:solidFill>
                <a:latin typeface="Calibri"/>
                <a:cs typeface="Calibri"/>
              </a:rPr>
              <a:t> </a:t>
            </a:r>
            <a:r>
              <a:rPr sz="1540" b="1" spc="116" dirty="0">
                <a:solidFill>
                  <a:srgbClr val="202124"/>
                </a:solidFill>
                <a:latin typeface="Calibri"/>
                <a:cs typeface="Calibri"/>
              </a:rPr>
              <a:t>many</a:t>
            </a:r>
            <a:r>
              <a:rPr sz="1540" b="1" spc="94" dirty="0">
                <a:solidFill>
                  <a:srgbClr val="202124"/>
                </a:solidFill>
                <a:latin typeface="Calibri"/>
                <a:cs typeface="Calibri"/>
              </a:rPr>
              <a:t> </a:t>
            </a:r>
            <a:r>
              <a:rPr sz="1540" b="1" spc="110" dirty="0">
                <a:solidFill>
                  <a:srgbClr val="37761C"/>
                </a:solidFill>
                <a:latin typeface="Calibri"/>
                <a:cs typeface="Calibri"/>
              </a:rPr>
              <a:t>queries</a:t>
            </a:r>
            <a:r>
              <a:rPr sz="1540" b="1" spc="94" dirty="0">
                <a:solidFill>
                  <a:srgbClr val="37761C"/>
                </a:solidFill>
                <a:latin typeface="Calibri"/>
                <a:cs typeface="Calibri"/>
              </a:rPr>
              <a:t> </a:t>
            </a:r>
            <a:r>
              <a:rPr sz="1540" dirty="0">
                <a:solidFill>
                  <a:srgbClr val="37761C"/>
                </a:solidFill>
                <a:latin typeface="Cambria Math"/>
                <a:cs typeface="Cambria Math"/>
              </a:rPr>
              <a:t>q</a:t>
            </a:r>
            <a:r>
              <a:rPr sz="1485" baseline="-33950" dirty="0">
                <a:solidFill>
                  <a:srgbClr val="37761C"/>
                </a:solidFill>
                <a:latin typeface="Cambria Math"/>
                <a:cs typeface="Cambria Math"/>
              </a:rPr>
              <a:t>1:M</a:t>
            </a:r>
            <a:r>
              <a:rPr sz="1540" dirty="0">
                <a:solidFill>
                  <a:srgbClr val="202124"/>
                </a:solidFill>
                <a:latin typeface="Calibri"/>
                <a:cs typeface="Calibri"/>
              </a:rPr>
              <a:t>,</a:t>
            </a:r>
            <a:r>
              <a:rPr sz="1540" spc="99" dirty="0">
                <a:solidFill>
                  <a:srgbClr val="202124"/>
                </a:solidFill>
                <a:latin typeface="Calibri"/>
                <a:cs typeface="Calibri"/>
              </a:rPr>
              <a:t> </a:t>
            </a:r>
            <a:r>
              <a:rPr sz="1540" dirty="0">
                <a:solidFill>
                  <a:srgbClr val="202124"/>
                </a:solidFill>
                <a:latin typeface="Calibri"/>
                <a:cs typeface="Calibri"/>
              </a:rPr>
              <a:t>not</a:t>
            </a:r>
            <a:r>
              <a:rPr sz="1540" spc="94" dirty="0">
                <a:solidFill>
                  <a:srgbClr val="202124"/>
                </a:solidFill>
                <a:latin typeface="Calibri"/>
                <a:cs typeface="Calibri"/>
              </a:rPr>
              <a:t> </a:t>
            </a:r>
            <a:r>
              <a:rPr sz="1540" dirty="0">
                <a:solidFill>
                  <a:srgbClr val="202124"/>
                </a:solidFill>
                <a:latin typeface="Calibri"/>
                <a:cs typeface="Calibri"/>
              </a:rPr>
              <a:t>just</a:t>
            </a:r>
            <a:r>
              <a:rPr sz="1540" spc="99" dirty="0">
                <a:solidFill>
                  <a:srgbClr val="202124"/>
                </a:solidFill>
                <a:latin typeface="Calibri"/>
                <a:cs typeface="Calibri"/>
              </a:rPr>
              <a:t> </a:t>
            </a:r>
            <a:r>
              <a:rPr sz="1540" spc="-22" dirty="0">
                <a:solidFill>
                  <a:srgbClr val="202124"/>
                </a:solidFill>
                <a:latin typeface="Calibri"/>
                <a:cs typeface="Calibri"/>
              </a:rPr>
              <a:t>one. </a:t>
            </a:r>
            <a:r>
              <a:rPr sz="1540" spc="83" dirty="0">
                <a:solidFill>
                  <a:srgbClr val="202124"/>
                </a:solidFill>
                <a:latin typeface="Calibri"/>
                <a:cs typeface="Calibri"/>
              </a:rPr>
              <a:t>Stacking</a:t>
            </a:r>
            <a:r>
              <a:rPr sz="1540" spc="116" dirty="0">
                <a:solidFill>
                  <a:srgbClr val="202124"/>
                </a:solidFill>
                <a:latin typeface="Calibri"/>
                <a:cs typeface="Calibri"/>
              </a:rPr>
              <a:t> </a:t>
            </a:r>
            <a:r>
              <a:rPr sz="1540" spc="72" dirty="0">
                <a:solidFill>
                  <a:srgbClr val="202124"/>
                </a:solidFill>
                <a:latin typeface="Calibri"/>
                <a:cs typeface="Calibri"/>
              </a:rPr>
              <a:t>them</a:t>
            </a:r>
            <a:r>
              <a:rPr sz="1540" spc="116" dirty="0">
                <a:solidFill>
                  <a:srgbClr val="202124"/>
                </a:solidFill>
                <a:latin typeface="Calibri"/>
                <a:cs typeface="Calibri"/>
              </a:rPr>
              <a:t> </a:t>
            </a:r>
            <a:r>
              <a:rPr sz="1540" spc="66" dirty="0">
                <a:solidFill>
                  <a:srgbClr val="202124"/>
                </a:solidFill>
                <a:latin typeface="Calibri"/>
                <a:cs typeface="Calibri"/>
              </a:rPr>
              <a:t>leads</a:t>
            </a:r>
            <a:r>
              <a:rPr sz="1540" spc="121" dirty="0">
                <a:solidFill>
                  <a:srgbClr val="202124"/>
                </a:solidFill>
                <a:latin typeface="Calibri"/>
                <a:cs typeface="Calibri"/>
              </a:rPr>
              <a:t> </a:t>
            </a:r>
            <a:r>
              <a:rPr sz="1540" dirty="0">
                <a:solidFill>
                  <a:srgbClr val="202124"/>
                </a:solidFill>
                <a:latin typeface="Calibri"/>
                <a:cs typeface="Calibri"/>
              </a:rPr>
              <a:t>to</a:t>
            </a:r>
            <a:r>
              <a:rPr sz="1540" spc="116" dirty="0">
                <a:solidFill>
                  <a:srgbClr val="202124"/>
                </a:solidFill>
                <a:latin typeface="Calibri"/>
                <a:cs typeface="Calibri"/>
              </a:rPr>
              <a:t> </a:t>
            </a:r>
            <a:r>
              <a:rPr sz="1540" spc="61" dirty="0">
                <a:solidFill>
                  <a:srgbClr val="202124"/>
                </a:solidFill>
                <a:latin typeface="Calibri"/>
                <a:cs typeface="Calibri"/>
              </a:rPr>
              <a:t>the</a:t>
            </a:r>
            <a:r>
              <a:rPr sz="1540" spc="99" dirty="0">
                <a:solidFill>
                  <a:srgbClr val="202124"/>
                </a:solidFill>
                <a:latin typeface="Calibri"/>
                <a:cs typeface="Calibri"/>
              </a:rPr>
              <a:t> </a:t>
            </a:r>
            <a:r>
              <a:rPr sz="1540" dirty="0">
                <a:solidFill>
                  <a:srgbClr val="666666"/>
                </a:solidFill>
                <a:latin typeface="Calibri"/>
                <a:cs typeface="Calibri"/>
              </a:rPr>
              <a:t>Attention</a:t>
            </a:r>
            <a:r>
              <a:rPr sz="1540" spc="116" dirty="0">
                <a:solidFill>
                  <a:srgbClr val="666666"/>
                </a:solidFill>
                <a:latin typeface="Calibri"/>
                <a:cs typeface="Calibri"/>
              </a:rPr>
              <a:t> </a:t>
            </a:r>
            <a:r>
              <a:rPr sz="1540" dirty="0">
                <a:solidFill>
                  <a:srgbClr val="666666"/>
                </a:solidFill>
                <a:latin typeface="Calibri"/>
                <a:cs typeface="Calibri"/>
              </a:rPr>
              <a:t>matrix</a:t>
            </a:r>
            <a:r>
              <a:rPr sz="1540" spc="105" dirty="0">
                <a:solidFill>
                  <a:srgbClr val="666666"/>
                </a:solidFill>
                <a:latin typeface="Calibri"/>
                <a:cs typeface="Calibri"/>
              </a:rPr>
              <a:t> </a:t>
            </a:r>
            <a:r>
              <a:rPr sz="1540" b="1" spc="-55" dirty="0">
                <a:solidFill>
                  <a:srgbClr val="666666"/>
                </a:solidFill>
                <a:latin typeface="Cambria Math"/>
                <a:cs typeface="Cambria Math"/>
              </a:rPr>
              <a:t>A</a:t>
            </a:r>
            <a:endParaRPr sz="1540">
              <a:latin typeface="Cambria Math"/>
              <a:cs typeface="Cambria Math"/>
            </a:endParaRPr>
          </a:p>
        </p:txBody>
      </p:sp>
      <p:sp>
        <p:nvSpPr>
          <p:cNvPr id="19" name="object 19"/>
          <p:cNvSpPr txBox="1"/>
          <p:nvPr/>
        </p:nvSpPr>
        <p:spPr>
          <a:xfrm>
            <a:off x="4540935" y="3047847"/>
            <a:ext cx="461010" cy="170688"/>
          </a:xfrm>
          <a:prstGeom prst="rect">
            <a:avLst/>
          </a:prstGeom>
        </p:spPr>
        <p:txBody>
          <a:bodyPr vert="horz" wrap="square" lIns="0" tIns="18161" rIns="0" bIns="0" rtlCol="0">
            <a:spAutoFit/>
          </a:bodyPr>
          <a:lstStyle/>
          <a:p>
            <a:pPr marL="13970">
              <a:spcBef>
                <a:spcPts val="143"/>
              </a:spcBef>
            </a:pPr>
            <a:r>
              <a:rPr sz="990" spc="-11" dirty="0">
                <a:solidFill>
                  <a:srgbClr val="666666"/>
                </a:solidFill>
                <a:latin typeface="Cambria Math"/>
                <a:cs typeface="Cambria Math"/>
              </a:rPr>
              <a:t>1:N,1:M</a:t>
            </a:r>
            <a:endParaRPr sz="990">
              <a:latin typeface="Cambria Math"/>
              <a:cs typeface="Cambria Math"/>
            </a:endParaRPr>
          </a:p>
        </p:txBody>
      </p:sp>
      <p:sp>
        <p:nvSpPr>
          <p:cNvPr id="20" name="object 20"/>
          <p:cNvSpPr txBox="1"/>
          <p:nvPr/>
        </p:nvSpPr>
        <p:spPr>
          <a:xfrm>
            <a:off x="541338" y="3073598"/>
            <a:ext cx="5098352" cy="721993"/>
          </a:xfrm>
          <a:prstGeom prst="rect">
            <a:avLst/>
          </a:prstGeom>
        </p:spPr>
        <p:txBody>
          <a:bodyPr vert="horz" wrap="square" lIns="0" tIns="131318" rIns="0" bIns="0" rtlCol="0">
            <a:spAutoFit/>
          </a:bodyPr>
          <a:lstStyle/>
          <a:p>
            <a:pPr marL="55880">
              <a:spcBef>
                <a:spcPts val="1034"/>
              </a:spcBef>
            </a:pPr>
            <a:r>
              <a:rPr sz="1540" spc="77" dirty="0">
                <a:latin typeface="Calibri"/>
                <a:cs typeface="Calibri"/>
              </a:rPr>
              <a:t>and</a:t>
            </a:r>
            <a:r>
              <a:rPr sz="1540" spc="33" dirty="0">
                <a:latin typeface="Calibri"/>
                <a:cs typeface="Calibri"/>
              </a:rPr>
              <a:t> </a:t>
            </a:r>
            <a:r>
              <a:rPr sz="1540" spc="72" dirty="0">
                <a:latin typeface="Calibri"/>
                <a:cs typeface="Calibri"/>
              </a:rPr>
              <a:t>subsequently</a:t>
            </a:r>
            <a:r>
              <a:rPr sz="1540" spc="38" dirty="0">
                <a:latin typeface="Calibri"/>
                <a:cs typeface="Calibri"/>
              </a:rPr>
              <a:t> </a:t>
            </a:r>
            <a:r>
              <a:rPr sz="1540" dirty="0">
                <a:latin typeface="Calibri"/>
                <a:cs typeface="Calibri"/>
              </a:rPr>
              <a:t>to</a:t>
            </a:r>
            <a:r>
              <a:rPr sz="1540" spc="33" dirty="0">
                <a:latin typeface="Calibri"/>
                <a:cs typeface="Calibri"/>
              </a:rPr>
              <a:t> </a:t>
            </a:r>
            <a:r>
              <a:rPr sz="1540" spc="77" dirty="0">
                <a:latin typeface="Calibri"/>
                <a:cs typeface="Calibri"/>
              </a:rPr>
              <a:t>many</a:t>
            </a:r>
            <a:r>
              <a:rPr sz="1540" spc="38" dirty="0">
                <a:latin typeface="Calibri"/>
                <a:cs typeface="Calibri"/>
              </a:rPr>
              <a:t> </a:t>
            </a:r>
            <a:r>
              <a:rPr sz="1540" spc="44" dirty="0">
                <a:latin typeface="Calibri"/>
                <a:cs typeface="Calibri"/>
              </a:rPr>
              <a:t>outputs:</a:t>
            </a:r>
            <a:endParaRPr sz="1540">
              <a:latin typeface="Calibri"/>
              <a:cs typeface="Calibri"/>
            </a:endParaRPr>
          </a:p>
          <a:p>
            <a:pPr marL="55880">
              <a:spcBef>
                <a:spcPts val="924"/>
              </a:spcBef>
            </a:pPr>
            <a:r>
              <a:rPr sz="1540" dirty="0">
                <a:solidFill>
                  <a:srgbClr val="0B5394"/>
                </a:solidFill>
                <a:latin typeface="Cambria Math"/>
                <a:cs typeface="Cambria Math"/>
              </a:rPr>
              <a:t>z</a:t>
            </a:r>
            <a:r>
              <a:rPr sz="1485" baseline="-33950" dirty="0">
                <a:solidFill>
                  <a:srgbClr val="0B5394"/>
                </a:solidFill>
                <a:latin typeface="Cambria Math"/>
                <a:cs typeface="Cambria Math"/>
              </a:rPr>
              <a:t>1:M</a:t>
            </a:r>
            <a:r>
              <a:rPr sz="1485" spc="156" baseline="-33950" dirty="0">
                <a:solidFill>
                  <a:srgbClr val="0B539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Attn(</a:t>
            </a:r>
            <a:r>
              <a:rPr sz="1540" dirty="0">
                <a:solidFill>
                  <a:srgbClr val="37761C"/>
                </a:solidFill>
                <a:latin typeface="Cambria Math"/>
                <a:cs typeface="Cambria Math"/>
              </a:rPr>
              <a:t>q</a:t>
            </a:r>
            <a:r>
              <a:rPr sz="1485" baseline="-33950" dirty="0">
                <a:solidFill>
                  <a:srgbClr val="37761C"/>
                </a:solidFill>
                <a:latin typeface="Cambria Math"/>
                <a:cs typeface="Cambria Math"/>
              </a:rPr>
              <a:t>1:M</a:t>
            </a:r>
            <a:r>
              <a:rPr sz="1540" dirty="0">
                <a:solidFill>
                  <a:srgbClr val="202124"/>
                </a:solidFill>
                <a:latin typeface="Cambria Math"/>
                <a:cs typeface="Cambria Math"/>
              </a:rPr>
              <a:t>,</a:t>
            </a:r>
            <a:r>
              <a:rPr sz="1540" dirty="0">
                <a:solidFill>
                  <a:srgbClr val="674EA7"/>
                </a:solidFill>
                <a:latin typeface="Cambria Math"/>
                <a:cs typeface="Cambria Math"/>
              </a:rPr>
              <a:t>x</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[Attn(</a:t>
            </a:r>
            <a:r>
              <a:rPr sz="1540" dirty="0">
                <a:solidFill>
                  <a:srgbClr val="37761C"/>
                </a:solidFill>
                <a:latin typeface="Cambria Math"/>
                <a:cs typeface="Cambria Math"/>
              </a:rPr>
              <a:t>q</a:t>
            </a:r>
            <a:r>
              <a:rPr sz="1485" baseline="-33950" dirty="0">
                <a:solidFill>
                  <a:srgbClr val="37761C"/>
                </a:solidFill>
                <a:latin typeface="Cambria Math"/>
                <a:cs typeface="Cambria Math"/>
              </a:rPr>
              <a:t>1</a:t>
            </a:r>
            <a:r>
              <a:rPr sz="1540" dirty="0">
                <a:solidFill>
                  <a:srgbClr val="202124"/>
                </a:solidFill>
                <a:latin typeface="Cambria Math"/>
                <a:cs typeface="Cambria Math"/>
              </a:rPr>
              <a:t>,</a:t>
            </a:r>
            <a:r>
              <a:rPr sz="1540" dirty="0">
                <a:solidFill>
                  <a:srgbClr val="674EA7"/>
                </a:solidFill>
                <a:latin typeface="Cambria Math"/>
                <a:cs typeface="Cambria Math"/>
              </a:rPr>
              <a:t>x</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spc="-11" dirty="0">
                <a:solidFill>
                  <a:srgbClr val="202124"/>
                </a:solidFill>
                <a:latin typeface="Cambria Math"/>
                <a:cs typeface="Cambria Math"/>
              </a:rPr>
              <a:t>Attn(</a:t>
            </a:r>
            <a:r>
              <a:rPr sz="1540" spc="-11" dirty="0">
                <a:solidFill>
                  <a:srgbClr val="37761C"/>
                </a:solidFill>
                <a:latin typeface="Cambria Math"/>
                <a:cs typeface="Cambria Math"/>
              </a:rPr>
              <a:t>q</a:t>
            </a:r>
            <a:r>
              <a:rPr sz="1485" spc="-17" baseline="-33950" dirty="0">
                <a:solidFill>
                  <a:srgbClr val="37761C"/>
                </a:solidFill>
                <a:latin typeface="Cambria Math"/>
                <a:cs typeface="Cambria Math"/>
              </a:rPr>
              <a:t>2</a:t>
            </a:r>
            <a:r>
              <a:rPr sz="1540" spc="-11" dirty="0">
                <a:solidFill>
                  <a:srgbClr val="202124"/>
                </a:solidFill>
                <a:latin typeface="Cambria Math"/>
                <a:cs typeface="Cambria Math"/>
              </a:rPr>
              <a:t>,</a:t>
            </a:r>
            <a:r>
              <a:rPr sz="1540" spc="-11" dirty="0">
                <a:solidFill>
                  <a:srgbClr val="674EA7"/>
                </a:solidFill>
                <a:latin typeface="Cambria Math"/>
                <a:cs typeface="Cambria Math"/>
              </a:rPr>
              <a:t>x</a:t>
            </a:r>
            <a:r>
              <a:rPr sz="1540" spc="-11"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spc="-11" dirty="0">
                <a:solidFill>
                  <a:srgbClr val="202124"/>
                </a:solidFill>
                <a:latin typeface="Cambria Math"/>
                <a:cs typeface="Cambria Math"/>
              </a:rPr>
              <a:t>Attn(</a:t>
            </a:r>
            <a:r>
              <a:rPr sz="1540" spc="-11" dirty="0">
                <a:solidFill>
                  <a:srgbClr val="37761C"/>
                </a:solidFill>
                <a:latin typeface="Cambria Math"/>
                <a:cs typeface="Cambria Math"/>
              </a:rPr>
              <a:t>q</a:t>
            </a:r>
            <a:r>
              <a:rPr sz="1485" spc="-17" baseline="-33950" dirty="0">
                <a:solidFill>
                  <a:srgbClr val="37761C"/>
                </a:solidFill>
                <a:latin typeface="Cambria Math"/>
                <a:cs typeface="Cambria Math"/>
              </a:rPr>
              <a:t>M</a:t>
            </a:r>
            <a:r>
              <a:rPr sz="1540" spc="-11" dirty="0">
                <a:solidFill>
                  <a:srgbClr val="202124"/>
                </a:solidFill>
                <a:latin typeface="Cambria Math"/>
                <a:cs typeface="Cambria Math"/>
              </a:rPr>
              <a:t>,</a:t>
            </a:r>
            <a:r>
              <a:rPr sz="1540" spc="-11" dirty="0">
                <a:solidFill>
                  <a:srgbClr val="674EA7"/>
                </a:solidFill>
                <a:latin typeface="Cambria Math"/>
                <a:cs typeface="Cambria Math"/>
              </a:rPr>
              <a:t>x</a:t>
            </a:r>
            <a:r>
              <a:rPr sz="1540" spc="-11" dirty="0">
                <a:solidFill>
                  <a:srgbClr val="202124"/>
                </a:solidFill>
                <a:latin typeface="Cambria Math"/>
                <a:cs typeface="Cambria Math"/>
              </a:rPr>
              <a:t>)]</a:t>
            </a:r>
            <a:endParaRPr sz="1540">
              <a:latin typeface="Cambria Math"/>
              <a:cs typeface="Cambria Math"/>
            </a:endParaRPr>
          </a:p>
        </p:txBody>
      </p:sp>
      <p:grpSp>
        <p:nvGrpSpPr>
          <p:cNvPr id="21" name="object 21"/>
          <p:cNvGrpSpPr/>
          <p:nvPr/>
        </p:nvGrpSpPr>
        <p:grpSpPr>
          <a:xfrm>
            <a:off x="7128881" y="4389768"/>
            <a:ext cx="115951" cy="642620"/>
            <a:chOff x="6480801" y="3029539"/>
            <a:chExt cx="105410" cy="584200"/>
          </a:xfrm>
        </p:grpSpPr>
        <p:sp>
          <p:nvSpPr>
            <p:cNvPr id="22" name="object 22"/>
            <p:cNvSpPr/>
            <p:nvPr/>
          </p:nvSpPr>
          <p:spPr>
            <a:xfrm>
              <a:off x="6485563" y="303430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3" name="object 23"/>
            <p:cNvSpPr/>
            <p:nvPr/>
          </p:nvSpPr>
          <p:spPr>
            <a:xfrm>
              <a:off x="6485563" y="303430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4" name="object 24"/>
            <p:cNvSpPr/>
            <p:nvPr/>
          </p:nvSpPr>
          <p:spPr>
            <a:xfrm>
              <a:off x="6485563" y="313004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5" name="object 25"/>
            <p:cNvSpPr/>
            <p:nvPr/>
          </p:nvSpPr>
          <p:spPr>
            <a:xfrm>
              <a:off x="6485563" y="313004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6" name="object 26"/>
            <p:cNvSpPr/>
            <p:nvPr/>
          </p:nvSpPr>
          <p:spPr>
            <a:xfrm>
              <a:off x="6485563" y="322578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7" name="object 27"/>
            <p:cNvSpPr/>
            <p:nvPr/>
          </p:nvSpPr>
          <p:spPr>
            <a:xfrm>
              <a:off x="6485563" y="322578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8" name="object 28"/>
            <p:cNvSpPr/>
            <p:nvPr/>
          </p:nvSpPr>
          <p:spPr>
            <a:xfrm>
              <a:off x="6485563" y="332152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9" name="object 29"/>
            <p:cNvSpPr/>
            <p:nvPr/>
          </p:nvSpPr>
          <p:spPr>
            <a:xfrm>
              <a:off x="6485563" y="332152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0" name="object 30"/>
            <p:cNvSpPr/>
            <p:nvPr/>
          </p:nvSpPr>
          <p:spPr>
            <a:xfrm>
              <a:off x="6485563" y="341705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1" name="object 31"/>
            <p:cNvSpPr/>
            <p:nvPr/>
          </p:nvSpPr>
          <p:spPr>
            <a:xfrm>
              <a:off x="6485563" y="341705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2" name="object 32"/>
            <p:cNvSpPr/>
            <p:nvPr/>
          </p:nvSpPr>
          <p:spPr>
            <a:xfrm>
              <a:off x="6485563" y="351300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3" name="object 33"/>
            <p:cNvSpPr/>
            <p:nvPr/>
          </p:nvSpPr>
          <p:spPr>
            <a:xfrm>
              <a:off x="6485563" y="351300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grpSp>
      <p:sp>
        <p:nvSpPr>
          <p:cNvPr id="34" name="object 34"/>
          <p:cNvSpPr txBox="1"/>
          <p:nvPr/>
        </p:nvSpPr>
        <p:spPr>
          <a:xfrm>
            <a:off x="6928042" y="4428867"/>
            <a:ext cx="115416" cy="562990"/>
          </a:xfrm>
          <a:prstGeom prst="rect">
            <a:avLst/>
          </a:prstGeom>
        </p:spPr>
        <p:txBody>
          <a:bodyPr vert="vert270" wrap="square" lIns="0" tIns="0" rIns="0" bIns="0" rtlCol="0">
            <a:spAutoFit/>
          </a:bodyPr>
          <a:lstStyle/>
          <a:p>
            <a:pPr>
              <a:lnSpc>
                <a:spcPts val="897"/>
              </a:lnSpc>
            </a:pPr>
            <a:r>
              <a:rPr sz="770" b="1" spc="61" dirty="0">
                <a:solidFill>
                  <a:srgbClr val="37761C"/>
                </a:solidFill>
                <a:latin typeface="Calibri"/>
                <a:cs typeface="Calibri"/>
              </a:rPr>
              <a:t>Queries</a:t>
            </a:r>
            <a:r>
              <a:rPr sz="770" b="1" spc="22" dirty="0">
                <a:solidFill>
                  <a:srgbClr val="37761C"/>
                </a:solidFill>
                <a:latin typeface="Calibri"/>
                <a:cs typeface="Calibri"/>
              </a:rPr>
              <a:t> </a:t>
            </a:r>
            <a:r>
              <a:rPr sz="770" b="1" spc="-22" dirty="0">
                <a:solidFill>
                  <a:srgbClr val="37761C"/>
                </a:solidFill>
                <a:latin typeface="Calibri"/>
                <a:cs typeface="Calibri"/>
              </a:rPr>
              <a:t>q</a:t>
            </a:r>
            <a:r>
              <a:rPr sz="743" b="1" spc="-33" baseline="-30864" dirty="0">
                <a:solidFill>
                  <a:srgbClr val="37761C"/>
                </a:solidFill>
                <a:latin typeface="Calibri"/>
                <a:cs typeface="Calibri"/>
              </a:rPr>
              <a:t>1:M</a:t>
            </a:r>
            <a:endParaRPr sz="743" baseline="-30864">
              <a:latin typeface="Calibri"/>
              <a:cs typeface="Calibri"/>
            </a:endParaRPr>
          </a:p>
        </p:txBody>
      </p:sp>
      <p:grpSp>
        <p:nvGrpSpPr>
          <p:cNvPr id="35" name="object 35"/>
          <p:cNvGrpSpPr/>
          <p:nvPr/>
        </p:nvGrpSpPr>
        <p:grpSpPr>
          <a:xfrm>
            <a:off x="7667736" y="4586918"/>
            <a:ext cx="915035" cy="225614"/>
            <a:chOff x="6970669" y="3208766"/>
            <a:chExt cx="831850" cy="205104"/>
          </a:xfrm>
        </p:grpSpPr>
        <p:sp>
          <p:nvSpPr>
            <p:cNvPr id="36" name="object 36"/>
            <p:cNvSpPr/>
            <p:nvPr/>
          </p:nvSpPr>
          <p:spPr>
            <a:xfrm>
              <a:off x="6975431" y="3392859"/>
              <a:ext cx="126364" cy="0"/>
            </a:xfrm>
            <a:custGeom>
              <a:avLst/>
              <a:gdLst/>
              <a:ahLst/>
              <a:cxnLst/>
              <a:rect l="l" t="t" r="r" b="b"/>
              <a:pathLst>
                <a:path w="126365">
                  <a:moveTo>
                    <a:pt x="0" y="0"/>
                  </a:moveTo>
                  <a:lnTo>
                    <a:pt x="126242" y="0"/>
                  </a:lnTo>
                </a:path>
              </a:pathLst>
            </a:custGeom>
            <a:ln w="9524">
              <a:solidFill>
                <a:srgbClr val="595959"/>
              </a:solidFill>
            </a:ln>
          </p:spPr>
          <p:txBody>
            <a:bodyPr wrap="square" lIns="0" tIns="0" rIns="0" bIns="0" rtlCol="0"/>
            <a:lstStyle/>
            <a:p>
              <a:endParaRPr sz="1980"/>
            </a:p>
          </p:txBody>
        </p:sp>
        <p:sp>
          <p:nvSpPr>
            <p:cNvPr id="37" name="object 37"/>
            <p:cNvSpPr/>
            <p:nvPr/>
          </p:nvSpPr>
          <p:spPr>
            <a:xfrm>
              <a:off x="7101673" y="3377127"/>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38" name="object 38"/>
            <p:cNvSpPr/>
            <p:nvPr/>
          </p:nvSpPr>
          <p:spPr>
            <a:xfrm>
              <a:off x="7101673" y="337712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39" name="object 39"/>
            <p:cNvSpPr/>
            <p:nvPr/>
          </p:nvSpPr>
          <p:spPr>
            <a:xfrm>
              <a:off x="7223142" y="3213529"/>
              <a:ext cx="95885" cy="92710"/>
            </a:xfrm>
            <a:custGeom>
              <a:avLst/>
              <a:gdLst/>
              <a:ahLst/>
              <a:cxnLst/>
              <a:rect l="l" t="t" r="r" b="b"/>
              <a:pathLst>
                <a:path w="95884" h="92710">
                  <a:moveTo>
                    <a:pt x="0" y="92491"/>
                  </a:moveTo>
                  <a:lnTo>
                    <a:pt x="95724" y="92491"/>
                  </a:lnTo>
                  <a:lnTo>
                    <a:pt x="95724" y="0"/>
                  </a:lnTo>
                  <a:lnTo>
                    <a:pt x="0" y="0"/>
                  </a:lnTo>
                  <a:lnTo>
                    <a:pt x="0" y="92491"/>
                  </a:lnTo>
                  <a:close/>
                </a:path>
              </a:pathLst>
            </a:custGeom>
            <a:solidFill>
              <a:srgbClr val="EEEEEE"/>
            </a:solidFill>
          </p:spPr>
          <p:txBody>
            <a:bodyPr wrap="square" lIns="0" tIns="0" rIns="0" bIns="0" rtlCol="0"/>
            <a:lstStyle/>
            <a:p>
              <a:endParaRPr sz="1980"/>
            </a:p>
          </p:txBody>
        </p:sp>
        <p:sp>
          <p:nvSpPr>
            <p:cNvPr id="40" name="object 40"/>
            <p:cNvSpPr/>
            <p:nvPr/>
          </p:nvSpPr>
          <p:spPr>
            <a:xfrm>
              <a:off x="7223142" y="3213529"/>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1" name="object 41"/>
            <p:cNvSpPr/>
            <p:nvPr/>
          </p:nvSpPr>
          <p:spPr>
            <a:xfrm>
              <a:off x="7318895" y="321352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B7B7B7"/>
            </a:solidFill>
          </p:spPr>
          <p:txBody>
            <a:bodyPr wrap="square" lIns="0" tIns="0" rIns="0" bIns="0" rtlCol="0"/>
            <a:lstStyle/>
            <a:p>
              <a:endParaRPr sz="1980"/>
            </a:p>
          </p:txBody>
        </p:sp>
        <p:sp>
          <p:nvSpPr>
            <p:cNvPr id="42" name="object 42"/>
            <p:cNvSpPr/>
            <p:nvPr/>
          </p:nvSpPr>
          <p:spPr>
            <a:xfrm>
              <a:off x="7318895" y="321352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3" name="object 43"/>
            <p:cNvSpPr/>
            <p:nvPr/>
          </p:nvSpPr>
          <p:spPr>
            <a:xfrm>
              <a:off x="7414649" y="3213529"/>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999999"/>
            </a:solidFill>
          </p:spPr>
          <p:txBody>
            <a:bodyPr wrap="square" lIns="0" tIns="0" rIns="0" bIns="0" rtlCol="0"/>
            <a:lstStyle/>
            <a:p>
              <a:endParaRPr sz="1980"/>
            </a:p>
          </p:txBody>
        </p:sp>
        <p:sp>
          <p:nvSpPr>
            <p:cNvPr id="44" name="object 44"/>
            <p:cNvSpPr/>
            <p:nvPr/>
          </p:nvSpPr>
          <p:spPr>
            <a:xfrm>
              <a:off x="7414649" y="321352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5" name="object 45"/>
            <p:cNvSpPr/>
            <p:nvPr/>
          </p:nvSpPr>
          <p:spPr>
            <a:xfrm>
              <a:off x="7510402" y="321352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46" name="object 46"/>
            <p:cNvSpPr/>
            <p:nvPr/>
          </p:nvSpPr>
          <p:spPr>
            <a:xfrm>
              <a:off x="7510402" y="321352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7" name="object 47"/>
            <p:cNvSpPr/>
            <p:nvPr/>
          </p:nvSpPr>
          <p:spPr>
            <a:xfrm>
              <a:off x="7605944" y="321352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48" name="object 48"/>
            <p:cNvSpPr/>
            <p:nvPr/>
          </p:nvSpPr>
          <p:spPr>
            <a:xfrm>
              <a:off x="7605944" y="321352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9" name="object 49"/>
            <p:cNvSpPr/>
            <p:nvPr/>
          </p:nvSpPr>
          <p:spPr>
            <a:xfrm>
              <a:off x="7701909" y="3213529"/>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50" name="object 50"/>
            <p:cNvSpPr/>
            <p:nvPr/>
          </p:nvSpPr>
          <p:spPr>
            <a:xfrm>
              <a:off x="7701909" y="321352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grpSp>
      <p:sp>
        <p:nvSpPr>
          <p:cNvPr id="51" name="object 51"/>
          <p:cNvSpPr txBox="1"/>
          <p:nvPr/>
        </p:nvSpPr>
        <p:spPr>
          <a:xfrm>
            <a:off x="7849150" y="4417348"/>
            <a:ext cx="855663" cy="115416"/>
          </a:xfrm>
          <a:prstGeom prst="rect">
            <a:avLst/>
          </a:prstGeom>
        </p:spPr>
        <p:txBody>
          <a:bodyPr vert="horz" wrap="square" lIns="0" tIns="0" rIns="0" bIns="0" rtlCol="0">
            <a:spAutoFit/>
          </a:bodyPr>
          <a:lstStyle/>
          <a:p>
            <a:pPr>
              <a:lnSpc>
                <a:spcPts val="897"/>
              </a:lnSpc>
            </a:pPr>
            <a:r>
              <a:rPr sz="770" b="1" spc="22" dirty="0">
                <a:solidFill>
                  <a:srgbClr val="666666"/>
                </a:solidFill>
                <a:latin typeface="Calibri"/>
                <a:cs typeface="Calibri"/>
              </a:rPr>
              <a:t>Attention</a:t>
            </a:r>
            <a:r>
              <a:rPr sz="770" b="1" spc="160" dirty="0">
                <a:solidFill>
                  <a:srgbClr val="666666"/>
                </a:solidFill>
                <a:latin typeface="Calibri"/>
                <a:cs typeface="Calibri"/>
              </a:rPr>
              <a:t> </a:t>
            </a:r>
            <a:r>
              <a:rPr sz="770" b="1" spc="22" dirty="0">
                <a:solidFill>
                  <a:srgbClr val="666666"/>
                </a:solidFill>
                <a:latin typeface="Calibri"/>
                <a:cs typeface="Calibri"/>
              </a:rPr>
              <a:t>matrix</a:t>
            </a:r>
            <a:r>
              <a:rPr sz="770" b="1" spc="116" dirty="0">
                <a:solidFill>
                  <a:srgbClr val="666666"/>
                </a:solidFill>
                <a:latin typeface="Calibri"/>
                <a:cs typeface="Calibri"/>
              </a:rPr>
              <a:t> </a:t>
            </a:r>
            <a:r>
              <a:rPr sz="770" b="1" spc="28" dirty="0">
                <a:solidFill>
                  <a:srgbClr val="666666"/>
                </a:solidFill>
                <a:latin typeface="Calibri"/>
                <a:cs typeface="Calibri"/>
              </a:rPr>
              <a:t>A</a:t>
            </a:r>
            <a:endParaRPr sz="770">
              <a:latin typeface="Calibri"/>
              <a:cs typeface="Calibri"/>
            </a:endParaRPr>
          </a:p>
        </p:txBody>
      </p:sp>
      <p:grpSp>
        <p:nvGrpSpPr>
          <p:cNvPr id="52" name="object 52"/>
          <p:cNvGrpSpPr/>
          <p:nvPr/>
        </p:nvGrpSpPr>
        <p:grpSpPr>
          <a:xfrm>
            <a:off x="8660751" y="4164837"/>
            <a:ext cx="734822" cy="959041"/>
            <a:chOff x="7873410" y="2825056"/>
            <a:chExt cx="668020" cy="871855"/>
          </a:xfrm>
        </p:grpSpPr>
        <p:sp>
          <p:nvSpPr>
            <p:cNvPr id="53" name="object 53"/>
            <p:cNvSpPr/>
            <p:nvPr/>
          </p:nvSpPr>
          <p:spPr>
            <a:xfrm>
              <a:off x="8440327" y="282981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4" name="object 54"/>
            <p:cNvSpPr/>
            <p:nvPr/>
          </p:nvSpPr>
          <p:spPr>
            <a:xfrm>
              <a:off x="8440327" y="282981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5" name="object 55"/>
            <p:cNvSpPr/>
            <p:nvPr/>
          </p:nvSpPr>
          <p:spPr>
            <a:xfrm>
              <a:off x="8440327" y="292556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6" name="object 56"/>
            <p:cNvSpPr/>
            <p:nvPr/>
          </p:nvSpPr>
          <p:spPr>
            <a:xfrm>
              <a:off x="8440327" y="292556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7" name="object 57"/>
            <p:cNvSpPr/>
            <p:nvPr/>
          </p:nvSpPr>
          <p:spPr>
            <a:xfrm>
              <a:off x="8440327" y="302130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8" name="object 58"/>
            <p:cNvSpPr/>
            <p:nvPr/>
          </p:nvSpPr>
          <p:spPr>
            <a:xfrm>
              <a:off x="8440327" y="302130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9" name="object 59"/>
            <p:cNvSpPr/>
            <p:nvPr/>
          </p:nvSpPr>
          <p:spPr>
            <a:xfrm>
              <a:off x="8440327" y="3117042"/>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60" name="object 60"/>
            <p:cNvSpPr/>
            <p:nvPr/>
          </p:nvSpPr>
          <p:spPr>
            <a:xfrm>
              <a:off x="8440327" y="3117042"/>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1" name="object 61"/>
            <p:cNvSpPr/>
            <p:nvPr/>
          </p:nvSpPr>
          <p:spPr>
            <a:xfrm>
              <a:off x="8440327" y="321257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62" name="object 62"/>
            <p:cNvSpPr/>
            <p:nvPr/>
          </p:nvSpPr>
          <p:spPr>
            <a:xfrm>
              <a:off x="8440327" y="321257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3" name="object 63"/>
            <p:cNvSpPr/>
            <p:nvPr/>
          </p:nvSpPr>
          <p:spPr>
            <a:xfrm>
              <a:off x="8440327" y="330852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64" name="object 64"/>
            <p:cNvSpPr/>
            <p:nvPr/>
          </p:nvSpPr>
          <p:spPr>
            <a:xfrm>
              <a:off x="8440327" y="330852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5" name="object 65"/>
            <p:cNvSpPr/>
            <p:nvPr/>
          </p:nvSpPr>
          <p:spPr>
            <a:xfrm>
              <a:off x="8440338" y="340447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6" name="object 66"/>
            <p:cNvSpPr/>
            <p:nvPr/>
          </p:nvSpPr>
          <p:spPr>
            <a:xfrm>
              <a:off x="8440338" y="340447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7" name="object 67"/>
            <p:cNvSpPr/>
            <p:nvPr/>
          </p:nvSpPr>
          <p:spPr>
            <a:xfrm>
              <a:off x="8440338" y="350000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8" name="object 68"/>
            <p:cNvSpPr/>
            <p:nvPr/>
          </p:nvSpPr>
          <p:spPr>
            <a:xfrm>
              <a:off x="8440338" y="350000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9" name="object 69"/>
            <p:cNvSpPr/>
            <p:nvPr/>
          </p:nvSpPr>
          <p:spPr>
            <a:xfrm>
              <a:off x="8440338" y="359595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0" name="object 70"/>
            <p:cNvSpPr/>
            <p:nvPr/>
          </p:nvSpPr>
          <p:spPr>
            <a:xfrm>
              <a:off x="8440338" y="359595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1" name="object 71"/>
            <p:cNvSpPr/>
            <p:nvPr/>
          </p:nvSpPr>
          <p:spPr>
            <a:xfrm>
              <a:off x="7878173" y="3392859"/>
              <a:ext cx="126364" cy="0"/>
            </a:xfrm>
            <a:custGeom>
              <a:avLst/>
              <a:gdLst/>
              <a:ahLst/>
              <a:cxnLst/>
              <a:rect l="l" t="t" r="r" b="b"/>
              <a:pathLst>
                <a:path w="126365">
                  <a:moveTo>
                    <a:pt x="0" y="0"/>
                  </a:moveTo>
                  <a:lnTo>
                    <a:pt x="126241" y="0"/>
                  </a:lnTo>
                </a:path>
              </a:pathLst>
            </a:custGeom>
            <a:ln w="9524">
              <a:solidFill>
                <a:srgbClr val="595959"/>
              </a:solidFill>
            </a:ln>
          </p:spPr>
          <p:txBody>
            <a:bodyPr wrap="square" lIns="0" tIns="0" rIns="0" bIns="0" rtlCol="0"/>
            <a:lstStyle/>
            <a:p>
              <a:endParaRPr sz="1980"/>
            </a:p>
          </p:txBody>
        </p:sp>
        <p:sp>
          <p:nvSpPr>
            <p:cNvPr id="72" name="object 72"/>
            <p:cNvSpPr/>
            <p:nvPr/>
          </p:nvSpPr>
          <p:spPr>
            <a:xfrm>
              <a:off x="8004415" y="3377127"/>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73" name="object 73"/>
            <p:cNvSpPr/>
            <p:nvPr/>
          </p:nvSpPr>
          <p:spPr>
            <a:xfrm>
              <a:off x="8004415" y="337712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grpSp>
      <p:sp>
        <p:nvSpPr>
          <p:cNvPr id="74" name="object 74"/>
          <p:cNvSpPr txBox="1"/>
          <p:nvPr/>
        </p:nvSpPr>
        <p:spPr>
          <a:xfrm>
            <a:off x="9046476" y="4358117"/>
            <a:ext cx="115416" cy="572072"/>
          </a:xfrm>
          <a:prstGeom prst="rect">
            <a:avLst/>
          </a:prstGeom>
        </p:spPr>
        <p:txBody>
          <a:bodyPr vert="vert270" wrap="square" lIns="0" tIns="0" rIns="0" bIns="0" rtlCol="0">
            <a:spAutoFit/>
          </a:bodyPr>
          <a:lstStyle/>
          <a:p>
            <a:pPr>
              <a:lnSpc>
                <a:spcPts val="897"/>
              </a:lnSpc>
            </a:pPr>
            <a:r>
              <a:rPr sz="770" b="1" spc="66" dirty="0">
                <a:solidFill>
                  <a:srgbClr val="1155CC"/>
                </a:solidFill>
                <a:latin typeface="Calibri"/>
                <a:cs typeface="Calibri"/>
              </a:rPr>
              <a:t>Outputs</a:t>
            </a:r>
            <a:r>
              <a:rPr sz="770" b="1" spc="28" dirty="0">
                <a:solidFill>
                  <a:srgbClr val="1155CC"/>
                </a:solidFill>
                <a:latin typeface="Calibri"/>
                <a:cs typeface="Calibri"/>
              </a:rPr>
              <a:t> </a:t>
            </a:r>
            <a:r>
              <a:rPr sz="770" b="1" spc="-22" dirty="0">
                <a:solidFill>
                  <a:srgbClr val="1155CC"/>
                </a:solidFill>
                <a:latin typeface="Calibri"/>
                <a:cs typeface="Calibri"/>
              </a:rPr>
              <a:t>z</a:t>
            </a:r>
            <a:r>
              <a:rPr sz="743" b="1" spc="-33" baseline="-30864" dirty="0">
                <a:solidFill>
                  <a:srgbClr val="1155CC"/>
                </a:solidFill>
                <a:latin typeface="Calibri"/>
                <a:cs typeface="Calibri"/>
              </a:rPr>
              <a:t>1:M</a:t>
            </a:r>
            <a:endParaRPr sz="743" baseline="-30864">
              <a:latin typeface="Calibri"/>
              <a:cs typeface="Calibri"/>
            </a:endParaRPr>
          </a:p>
        </p:txBody>
      </p:sp>
      <p:grpSp>
        <p:nvGrpSpPr>
          <p:cNvPr id="75" name="object 75"/>
          <p:cNvGrpSpPr/>
          <p:nvPr/>
        </p:nvGrpSpPr>
        <p:grpSpPr>
          <a:xfrm>
            <a:off x="6898742" y="4138246"/>
            <a:ext cx="2861755" cy="1044956"/>
            <a:chOff x="6271583" y="2800883"/>
            <a:chExt cx="2601595" cy="949960"/>
          </a:xfrm>
        </p:grpSpPr>
        <p:sp>
          <p:nvSpPr>
            <p:cNvPr id="76" name="object 76"/>
            <p:cNvSpPr/>
            <p:nvPr/>
          </p:nvSpPr>
          <p:spPr>
            <a:xfrm>
              <a:off x="6578066" y="303430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77" name="object 77"/>
            <p:cNvSpPr/>
            <p:nvPr/>
          </p:nvSpPr>
          <p:spPr>
            <a:xfrm>
              <a:off x="6578066" y="303430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78" name="object 78"/>
            <p:cNvSpPr/>
            <p:nvPr/>
          </p:nvSpPr>
          <p:spPr>
            <a:xfrm>
              <a:off x="6578066" y="313004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79" name="object 79"/>
            <p:cNvSpPr/>
            <p:nvPr/>
          </p:nvSpPr>
          <p:spPr>
            <a:xfrm>
              <a:off x="6578066" y="313004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80" name="object 80"/>
            <p:cNvSpPr/>
            <p:nvPr/>
          </p:nvSpPr>
          <p:spPr>
            <a:xfrm>
              <a:off x="6578066" y="322578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81" name="object 81"/>
            <p:cNvSpPr/>
            <p:nvPr/>
          </p:nvSpPr>
          <p:spPr>
            <a:xfrm>
              <a:off x="6578066" y="322578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82" name="object 82"/>
            <p:cNvSpPr/>
            <p:nvPr/>
          </p:nvSpPr>
          <p:spPr>
            <a:xfrm>
              <a:off x="6578066" y="332152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83" name="object 83"/>
            <p:cNvSpPr/>
            <p:nvPr/>
          </p:nvSpPr>
          <p:spPr>
            <a:xfrm>
              <a:off x="6578066" y="332152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84" name="object 84"/>
            <p:cNvSpPr/>
            <p:nvPr/>
          </p:nvSpPr>
          <p:spPr>
            <a:xfrm>
              <a:off x="6578066" y="341705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85" name="object 85"/>
            <p:cNvSpPr/>
            <p:nvPr/>
          </p:nvSpPr>
          <p:spPr>
            <a:xfrm>
              <a:off x="6578066" y="341705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86" name="object 86"/>
            <p:cNvSpPr/>
            <p:nvPr/>
          </p:nvSpPr>
          <p:spPr>
            <a:xfrm>
              <a:off x="6578066" y="351300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87" name="object 87"/>
            <p:cNvSpPr/>
            <p:nvPr/>
          </p:nvSpPr>
          <p:spPr>
            <a:xfrm>
              <a:off x="6578066" y="351300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88" name="object 88"/>
            <p:cNvSpPr/>
            <p:nvPr/>
          </p:nvSpPr>
          <p:spPr>
            <a:xfrm>
              <a:off x="6671684" y="3034302"/>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D9EAD3"/>
            </a:solidFill>
          </p:spPr>
          <p:txBody>
            <a:bodyPr wrap="square" lIns="0" tIns="0" rIns="0" bIns="0" rtlCol="0"/>
            <a:lstStyle/>
            <a:p>
              <a:endParaRPr sz="1980"/>
            </a:p>
          </p:txBody>
        </p:sp>
        <p:sp>
          <p:nvSpPr>
            <p:cNvPr id="89" name="object 89"/>
            <p:cNvSpPr/>
            <p:nvPr/>
          </p:nvSpPr>
          <p:spPr>
            <a:xfrm>
              <a:off x="6671684" y="3034302"/>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90" name="object 90"/>
            <p:cNvSpPr/>
            <p:nvPr/>
          </p:nvSpPr>
          <p:spPr>
            <a:xfrm>
              <a:off x="6671684" y="3130043"/>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D9EAD3"/>
            </a:solidFill>
          </p:spPr>
          <p:txBody>
            <a:bodyPr wrap="square" lIns="0" tIns="0" rIns="0" bIns="0" rtlCol="0"/>
            <a:lstStyle/>
            <a:p>
              <a:endParaRPr sz="1980"/>
            </a:p>
          </p:txBody>
        </p:sp>
        <p:sp>
          <p:nvSpPr>
            <p:cNvPr id="91" name="object 91"/>
            <p:cNvSpPr/>
            <p:nvPr/>
          </p:nvSpPr>
          <p:spPr>
            <a:xfrm>
              <a:off x="6671684" y="3130043"/>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92" name="object 92"/>
            <p:cNvSpPr/>
            <p:nvPr/>
          </p:nvSpPr>
          <p:spPr>
            <a:xfrm>
              <a:off x="6671684" y="3225784"/>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D9EAD3"/>
            </a:solidFill>
          </p:spPr>
          <p:txBody>
            <a:bodyPr wrap="square" lIns="0" tIns="0" rIns="0" bIns="0" rtlCol="0"/>
            <a:lstStyle/>
            <a:p>
              <a:endParaRPr sz="1980"/>
            </a:p>
          </p:txBody>
        </p:sp>
        <p:sp>
          <p:nvSpPr>
            <p:cNvPr id="93" name="object 93"/>
            <p:cNvSpPr/>
            <p:nvPr/>
          </p:nvSpPr>
          <p:spPr>
            <a:xfrm>
              <a:off x="6671684" y="3225784"/>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94" name="object 94"/>
            <p:cNvSpPr/>
            <p:nvPr/>
          </p:nvSpPr>
          <p:spPr>
            <a:xfrm>
              <a:off x="6671684" y="3321525"/>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D9EAD3"/>
            </a:solidFill>
          </p:spPr>
          <p:txBody>
            <a:bodyPr wrap="square" lIns="0" tIns="0" rIns="0" bIns="0" rtlCol="0"/>
            <a:lstStyle/>
            <a:p>
              <a:endParaRPr sz="1980"/>
            </a:p>
          </p:txBody>
        </p:sp>
        <p:sp>
          <p:nvSpPr>
            <p:cNvPr id="95" name="object 95"/>
            <p:cNvSpPr/>
            <p:nvPr/>
          </p:nvSpPr>
          <p:spPr>
            <a:xfrm>
              <a:off x="6671684" y="3321525"/>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96" name="object 96"/>
            <p:cNvSpPr/>
            <p:nvPr/>
          </p:nvSpPr>
          <p:spPr>
            <a:xfrm>
              <a:off x="6671684" y="3417054"/>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D9EAD3"/>
            </a:solidFill>
          </p:spPr>
          <p:txBody>
            <a:bodyPr wrap="square" lIns="0" tIns="0" rIns="0" bIns="0" rtlCol="0"/>
            <a:lstStyle/>
            <a:p>
              <a:endParaRPr sz="1980"/>
            </a:p>
          </p:txBody>
        </p:sp>
        <p:sp>
          <p:nvSpPr>
            <p:cNvPr id="97" name="object 97"/>
            <p:cNvSpPr/>
            <p:nvPr/>
          </p:nvSpPr>
          <p:spPr>
            <a:xfrm>
              <a:off x="6671684" y="3417054"/>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98" name="object 98"/>
            <p:cNvSpPr/>
            <p:nvPr/>
          </p:nvSpPr>
          <p:spPr>
            <a:xfrm>
              <a:off x="6671684" y="3513008"/>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D9EAD3"/>
            </a:solidFill>
          </p:spPr>
          <p:txBody>
            <a:bodyPr wrap="square" lIns="0" tIns="0" rIns="0" bIns="0" rtlCol="0"/>
            <a:lstStyle/>
            <a:p>
              <a:endParaRPr sz="1980"/>
            </a:p>
          </p:txBody>
        </p:sp>
        <p:sp>
          <p:nvSpPr>
            <p:cNvPr id="99" name="object 99"/>
            <p:cNvSpPr/>
            <p:nvPr/>
          </p:nvSpPr>
          <p:spPr>
            <a:xfrm>
              <a:off x="6671684" y="3513008"/>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00" name="object 100"/>
            <p:cNvSpPr/>
            <p:nvPr/>
          </p:nvSpPr>
          <p:spPr>
            <a:xfrm>
              <a:off x="6764187" y="303430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101" name="object 101"/>
            <p:cNvSpPr/>
            <p:nvPr/>
          </p:nvSpPr>
          <p:spPr>
            <a:xfrm>
              <a:off x="6764187" y="303430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02" name="object 102"/>
            <p:cNvSpPr/>
            <p:nvPr/>
          </p:nvSpPr>
          <p:spPr>
            <a:xfrm>
              <a:off x="6764187" y="313004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103" name="object 103"/>
            <p:cNvSpPr/>
            <p:nvPr/>
          </p:nvSpPr>
          <p:spPr>
            <a:xfrm>
              <a:off x="6764187" y="313004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04" name="object 104"/>
            <p:cNvSpPr/>
            <p:nvPr/>
          </p:nvSpPr>
          <p:spPr>
            <a:xfrm>
              <a:off x="6764187" y="322578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105" name="object 105"/>
            <p:cNvSpPr/>
            <p:nvPr/>
          </p:nvSpPr>
          <p:spPr>
            <a:xfrm>
              <a:off x="6764187" y="322578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06" name="object 106"/>
            <p:cNvSpPr/>
            <p:nvPr/>
          </p:nvSpPr>
          <p:spPr>
            <a:xfrm>
              <a:off x="6764187" y="332152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107" name="object 107"/>
            <p:cNvSpPr/>
            <p:nvPr/>
          </p:nvSpPr>
          <p:spPr>
            <a:xfrm>
              <a:off x="6764187" y="332152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08" name="object 108"/>
            <p:cNvSpPr/>
            <p:nvPr/>
          </p:nvSpPr>
          <p:spPr>
            <a:xfrm>
              <a:off x="6764187" y="341705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109" name="object 109"/>
            <p:cNvSpPr/>
            <p:nvPr/>
          </p:nvSpPr>
          <p:spPr>
            <a:xfrm>
              <a:off x="6764187" y="341705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10" name="object 110"/>
            <p:cNvSpPr/>
            <p:nvPr/>
          </p:nvSpPr>
          <p:spPr>
            <a:xfrm>
              <a:off x="6764187" y="351300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111" name="object 111"/>
            <p:cNvSpPr/>
            <p:nvPr/>
          </p:nvSpPr>
          <p:spPr>
            <a:xfrm>
              <a:off x="6764187" y="351300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112" name="object 112"/>
            <p:cNvSpPr/>
            <p:nvPr/>
          </p:nvSpPr>
          <p:spPr>
            <a:xfrm>
              <a:off x="7223142" y="3306020"/>
              <a:ext cx="95885" cy="88265"/>
            </a:xfrm>
            <a:custGeom>
              <a:avLst/>
              <a:gdLst/>
              <a:ahLst/>
              <a:cxnLst/>
              <a:rect l="l" t="t" r="r" b="b"/>
              <a:pathLst>
                <a:path w="95884" h="88264">
                  <a:moveTo>
                    <a:pt x="0" y="88033"/>
                  </a:moveTo>
                  <a:lnTo>
                    <a:pt x="95724" y="88033"/>
                  </a:lnTo>
                  <a:lnTo>
                    <a:pt x="95724" y="0"/>
                  </a:lnTo>
                  <a:lnTo>
                    <a:pt x="0" y="0"/>
                  </a:lnTo>
                  <a:lnTo>
                    <a:pt x="0" y="88033"/>
                  </a:lnTo>
                  <a:close/>
                </a:path>
              </a:pathLst>
            </a:custGeom>
            <a:solidFill>
              <a:srgbClr val="666666"/>
            </a:solidFill>
          </p:spPr>
          <p:txBody>
            <a:bodyPr wrap="square" lIns="0" tIns="0" rIns="0" bIns="0" rtlCol="0"/>
            <a:lstStyle/>
            <a:p>
              <a:endParaRPr sz="1980"/>
            </a:p>
          </p:txBody>
        </p:sp>
        <p:sp>
          <p:nvSpPr>
            <p:cNvPr id="113" name="object 113"/>
            <p:cNvSpPr/>
            <p:nvPr/>
          </p:nvSpPr>
          <p:spPr>
            <a:xfrm>
              <a:off x="7223142" y="3306020"/>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114" name="object 114"/>
            <p:cNvSpPr/>
            <p:nvPr/>
          </p:nvSpPr>
          <p:spPr>
            <a:xfrm>
              <a:off x="7318895" y="3306020"/>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B7B7B7"/>
            </a:solidFill>
          </p:spPr>
          <p:txBody>
            <a:bodyPr wrap="square" lIns="0" tIns="0" rIns="0" bIns="0" rtlCol="0"/>
            <a:lstStyle/>
            <a:p>
              <a:endParaRPr sz="1980"/>
            </a:p>
          </p:txBody>
        </p:sp>
        <p:sp>
          <p:nvSpPr>
            <p:cNvPr id="115" name="object 115"/>
            <p:cNvSpPr/>
            <p:nvPr/>
          </p:nvSpPr>
          <p:spPr>
            <a:xfrm>
              <a:off x="7318895" y="330602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16" name="object 116"/>
            <p:cNvSpPr/>
            <p:nvPr/>
          </p:nvSpPr>
          <p:spPr>
            <a:xfrm>
              <a:off x="7414649" y="3306020"/>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CCCCCC"/>
            </a:solidFill>
          </p:spPr>
          <p:txBody>
            <a:bodyPr wrap="square" lIns="0" tIns="0" rIns="0" bIns="0" rtlCol="0"/>
            <a:lstStyle/>
            <a:p>
              <a:endParaRPr sz="1980"/>
            </a:p>
          </p:txBody>
        </p:sp>
        <p:sp>
          <p:nvSpPr>
            <p:cNvPr id="117" name="object 117"/>
            <p:cNvSpPr/>
            <p:nvPr/>
          </p:nvSpPr>
          <p:spPr>
            <a:xfrm>
              <a:off x="7414649" y="330602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18" name="object 118"/>
            <p:cNvSpPr/>
            <p:nvPr/>
          </p:nvSpPr>
          <p:spPr>
            <a:xfrm>
              <a:off x="7510402" y="3306020"/>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CCCCCC"/>
            </a:solidFill>
          </p:spPr>
          <p:txBody>
            <a:bodyPr wrap="square" lIns="0" tIns="0" rIns="0" bIns="0" rtlCol="0"/>
            <a:lstStyle/>
            <a:p>
              <a:endParaRPr sz="1980"/>
            </a:p>
          </p:txBody>
        </p:sp>
        <p:sp>
          <p:nvSpPr>
            <p:cNvPr id="119" name="object 119"/>
            <p:cNvSpPr/>
            <p:nvPr/>
          </p:nvSpPr>
          <p:spPr>
            <a:xfrm>
              <a:off x="7510402" y="330602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20" name="object 120"/>
            <p:cNvSpPr/>
            <p:nvPr/>
          </p:nvSpPr>
          <p:spPr>
            <a:xfrm>
              <a:off x="7605944" y="330602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F3F3F3"/>
            </a:solidFill>
          </p:spPr>
          <p:txBody>
            <a:bodyPr wrap="square" lIns="0" tIns="0" rIns="0" bIns="0" rtlCol="0"/>
            <a:lstStyle/>
            <a:p>
              <a:endParaRPr sz="1980"/>
            </a:p>
          </p:txBody>
        </p:sp>
        <p:sp>
          <p:nvSpPr>
            <p:cNvPr id="121" name="object 121"/>
            <p:cNvSpPr/>
            <p:nvPr/>
          </p:nvSpPr>
          <p:spPr>
            <a:xfrm>
              <a:off x="7605944" y="330602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22" name="object 122"/>
            <p:cNvSpPr/>
            <p:nvPr/>
          </p:nvSpPr>
          <p:spPr>
            <a:xfrm>
              <a:off x="7701909" y="3306020"/>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D9D9D9"/>
            </a:solidFill>
          </p:spPr>
          <p:txBody>
            <a:bodyPr wrap="square" lIns="0" tIns="0" rIns="0" bIns="0" rtlCol="0"/>
            <a:lstStyle/>
            <a:p>
              <a:endParaRPr sz="1980"/>
            </a:p>
          </p:txBody>
        </p:sp>
        <p:sp>
          <p:nvSpPr>
            <p:cNvPr id="123" name="object 123"/>
            <p:cNvSpPr/>
            <p:nvPr/>
          </p:nvSpPr>
          <p:spPr>
            <a:xfrm>
              <a:off x="7701909" y="330602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24" name="object 124"/>
            <p:cNvSpPr/>
            <p:nvPr/>
          </p:nvSpPr>
          <p:spPr>
            <a:xfrm>
              <a:off x="7223142" y="3394054"/>
              <a:ext cx="95885" cy="92710"/>
            </a:xfrm>
            <a:custGeom>
              <a:avLst/>
              <a:gdLst/>
              <a:ahLst/>
              <a:cxnLst/>
              <a:rect l="l" t="t" r="r" b="b"/>
              <a:pathLst>
                <a:path w="95884" h="92710">
                  <a:moveTo>
                    <a:pt x="0" y="92491"/>
                  </a:moveTo>
                  <a:lnTo>
                    <a:pt x="95724" y="92491"/>
                  </a:lnTo>
                  <a:lnTo>
                    <a:pt x="95724" y="0"/>
                  </a:lnTo>
                  <a:lnTo>
                    <a:pt x="0" y="0"/>
                  </a:lnTo>
                  <a:lnTo>
                    <a:pt x="0" y="92491"/>
                  </a:lnTo>
                  <a:close/>
                </a:path>
              </a:pathLst>
            </a:custGeom>
            <a:solidFill>
              <a:srgbClr val="EEEEEE"/>
            </a:solidFill>
          </p:spPr>
          <p:txBody>
            <a:bodyPr wrap="square" lIns="0" tIns="0" rIns="0" bIns="0" rtlCol="0"/>
            <a:lstStyle/>
            <a:p>
              <a:endParaRPr sz="1980"/>
            </a:p>
          </p:txBody>
        </p:sp>
        <p:sp>
          <p:nvSpPr>
            <p:cNvPr id="125" name="object 125"/>
            <p:cNvSpPr/>
            <p:nvPr/>
          </p:nvSpPr>
          <p:spPr>
            <a:xfrm>
              <a:off x="7223142" y="3394054"/>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126" name="object 126"/>
            <p:cNvSpPr/>
            <p:nvPr/>
          </p:nvSpPr>
          <p:spPr>
            <a:xfrm>
              <a:off x="7318895" y="3394054"/>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D9D9D9"/>
            </a:solidFill>
          </p:spPr>
          <p:txBody>
            <a:bodyPr wrap="square" lIns="0" tIns="0" rIns="0" bIns="0" rtlCol="0"/>
            <a:lstStyle/>
            <a:p>
              <a:endParaRPr sz="1980"/>
            </a:p>
          </p:txBody>
        </p:sp>
        <p:sp>
          <p:nvSpPr>
            <p:cNvPr id="127" name="object 127"/>
            <p:cNvSpPr/>
            <p:nvPr/>
          </p:nvSpPr>
          <p:spPr>
            <a:xfrm>
              <a:off x="7318895" y="3394054"/>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28" name="object 128"/>
            <p:cNvSpPr/>
            <p:nvPr/>
          </p:nvSpPr>
          <p:spPr>
            <a:xfrm>
              <a:off x="7414649" y="3394054"/>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F3F3F3"/>
            </a:solidFill>
          </p:spPr>
          <p:txBody>
            <a:bodyPr wrap="square" lIns="0" tIns="0" rIns="0" bIns="0" rtlCol="0"/>
            <a:lstStyle/>
            <a:p>
              <a:endParaRPr sz="1980"/>
            </a:p>
          </p:txBody>
        </p:sp>
        <p:sp>
          <p:nvSpPr>
            <p:cNvPr id="129" name="object 129"/>
            <p:cNvSpPr/>
            <p:nvPr/>
          </p:nvSpPr>
          <p:spPr>
            <a:xfrm>
              <a:off x="7414649" y="3394054"/>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30" name="object 130"/>
            <p:cNvSpPr/>
            <p:nvPr/>
          </p:nvSpPr>
          <p:spPr>
            <a:xfrm>
              <a:off x="7510402" y="3394054"/>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D9D9D9"/>
            </a:solidFill>
          </p:spPr>
          <p:txBody>
            <a:bodyPr wrap="square" lIns="0" tIns="0" rIns="0" bIns="0" rtlCol="0"/>
            <a:lstStyle/>
            <a:p>
              <a:endParaRPr sz="1980"/>
            </a:p>
          </p:txBody>
        </p:sp>
        <p:sp>
          <p:nvSpPr>
            <p:cNvPr id="131" name="object 131"/>
            <p:cNvSpPr/>
            <p:nvPr/>
          </p:nvSpPr>
          <p:spPr>
            <a:xfrm>
              <a:off x="7510402" y="3394054"/>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32" name="object 132"/>
            <p:cNvSpPr/>
            <p:nvPr/>
          </p:nvSpPr>
          <p:spPr>
            <a:xfrm>
              <a:off x="7605944" y="3394054"/>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133" name="object 133"/>
            <p:cNvSpPr/>
            <p:nvPr/>
          </p:nvSpPr>
          <p:spPr>
            <a:xfrm>
              <a:off x="7605944" y="3394054"/>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34" name="object 134"/>
            <p:cNvSpPr/>
            <p:nvPr/>
          </p:nvSpPr>
          <p:spPr>
            <a:xfrm>
              <a:off x="7701909" y="3394054"/>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CCCCCC"/>
            </a:solidFill>
          </p:spPr>
          <p:txBody>
            <a:bodyPr wrap="square" lIns="0" tIns="0" rIns="0" bIns="0" rtlCol="0"/>
            <a:lstStyle/>
            <a:p>
              <a:endParaRPr sz="1980"/>
            </a:p>
          </p:txBody>
        </p:sp>
        <p:sp>
          <p:nvSpPr>
            <p:cNvPr id="135" name="object 135"/>
            <p:cNvSpPr/>
            <p:nvPr/>
          </p:nvSpPr>
          <p:spPr>
            <a:xfrm>
              <a:off x="7701909" y="3394054"/>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36" name="object 136"/>
            <p:cNvSpPr/>
            <p:nvPr/>
          </p:nvSpPr>
          <p:spPr>
            <a:xfrm>
              <a:off x="7223142" y="348654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CCCCC"/>
            </a:solidFill>
          </p:spPr>
          <p:txBody>
            <a:bodyPr wrap="square" lIns="0" tIns="0" rIns="0" bIns="0" rtlCol="0"/>
            <a:lstStyle/>
            <a:p>
              <a:endParaRPr sz="1980"/>
            </a:p>
          </p:txBody>
        </p:sp>
        <p:sp>
          <p:nvSpPr>
            <p:cNvPr id="137" name="object 137"/>
            <p:cNvSpPr/>
            <p:nvPr/>
          </p:nvSpPr>
          <p:spPr>
            <a:xfrm>
              <a:off x="7223142" y="3486545"/>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138" name="object 138"/>
            <p:cNvSpPr/>
            <p:nvPr/>
          </p:nvSpPr>
          <p:spPr>
            <a:xfrm>
              <a:off x="7318895" y="348654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139" name="object 139"/>
            <p:cNvSpPr/>
            <p:nvPr/>
          </p:nvSpPr>
          <p:spPr>
            <a:xfrm>
              <a:off x="7318895" y="348654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40" name="object 140"/>
            <p:cNvSpPr/>
            <p:nvPr/>
          </p:nvSpPr>
          <p:spPr>
            <a:xfrm>
              <a:off x="7414649" y="348654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999999"/>
            </a:solidFill>
          </p:spPr>
          <p:txBody>
            <a:bodyPr wrap="square" lIns="0" tIns="0" rIns="0" bIns="0" rtlCol="0"/>
            <a:lstStyle/>
            <a:p>
              <a:endParaRPr sz="1980"/>
            </a:p>
          </p:txBody>
        </p:sp>
        <p:sp>
          <p:nvSpPr>
            <p:cNvPr id="141" name="object 141"/>
            <p:cNvSpPr/>
            <p:nvPr/>
          </p:nvSpPr>
          <p:spPr>
            <a:xfrm>
              <a:off x="7414649" y="348654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42" name="object 142"/>
            <p:cNvSpPr/>
            <p:nvPr/>
          </p:nvSpPr>
          <p:spPr>
            <a:xfrm>
              <a:off x="7510402" y="348654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143" name="object 143"/>
            <p:cNvSpPr/>
            <p:nvPr/>
          </p:nvSpPr>
          <p:spPr>
            <a:xfrm>
              <a:off x="7510402" y="348654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44" name="object 144"/>
            <p:cNvSpPr/>
            <p:nvPr/>
          </p:nvSpPr>
          <p:spPr>
            <a:xfrm>
              <a:off x="7605944" y="348654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145" name="object 145"/>
            <p:cNvSpPr/>
            <p:nvPr/>
          </p:nvSpPr>
          <p:spPr>
            <a:xfrm>
              <a:off x="7605944" y="348654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46" name="object 146"/>
            <p:cNvSpPr/>
            <p:nvPr/>
          </p:nvSpPr>
          <p:spPr>
            <a:xfrm>
              <a:off x="7701909" y="348654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147" name="object 147"/>
            <p:cNvSpPr/>
            <p:nvPr/>
          </p:nvSpPr>
          <p:spPr>
            <a:xfrm>
              <a:off x="7701909" y="348654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148" name="object 148"/>
            <p:cNvSpPr/>
            <p:nvPr/>
          </p:nvSpPr>
          <p:spPr>
            <a:xfrm>
              <a:off x="8532831" y="282981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149" name="object 149"/>
            <p:cNvSpPr/>
            <p:nvPr/>
          </p:nvSpPr>
          <p:spPr>
            <a:xfrm>
              <a:off x="8532831" y="282981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50" name="object 150"/>
            <p:cNvSpPr/>
            <p:nvPr/>
          </p:nvSpPr>
          <p:spPr>
            <a:xfrm>
              <a:off x="8532831" y="292556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151" name="object 151"/>
            <p:cNvSpPr/>
            <p:nvPr/>
          </p:nvSpPr>
          <p:spPr>
            <a:xfrm>
              <a:off x="8532831" y="292556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52" name="object 152"/>
            <p:cNvSpPr/>
            <p:nvPr/>
          </p:nvSpPr>
          <p:spPr>
            <a:xfrm>
              <a:off x="8532831" y="302130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153" name="object 153"/>
            <p:cNvSpPr/>
            <p:nvPr/>
          </p:nvSpPr>
          <p:spPr>
            <a:xfrm>
              <a:off x="8532831" y="302130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54" name="object 154"/>
            <p:cNvSpPr/>
            <p:nvPr/>
          </p:nvSpPr>
          <p:spPr>
            <a:xfrm>
              <a:off x="8532831" y="3117042"/>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155" name="object 155"/>
            <p:cNvSpPr/>
            <p:nvPr/>
          </p:nvSpPr>
          <p:spPr>
            <a:xfrm>
              <a:off x="8532831" y="3117042"/>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56" name="object 156"/>
            <p:cNvSpPr/>
            <p:nvPr/>
          </p:nvSpPr>
          <p:spPr>
            <a:xfrm>
              <a:off x="8532831" y="321257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157" name="object 157"/>
            <p:cNvSpPr/>
            <p:nvPr/>
          </p:nvSpPr>
          <p:spPr>
            <a:xfrm>
              <a:off x="8532831" y="321257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58" name="object 158"/>
            <p:cNvSpPr/>
            <p:nvPr/>
          </p:nvSpPr>
          <p:spPr>
            <a:xfrm>
              <a:off x="8532831" y="330852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159" name="object 159"/>
            <p:cNvSpPr/>
            <p:nvPr/>
          </p:nvSpPr>
          <p:spPr>
            <a:xfrm>
              <a:off x="8532831" y="330852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60" name="object 160"/>
            <p:cNvSpPr/>
            <p:nvPr/>
          </p:nvSpPr>
          <p:spPr>
            <a:xfrm>
              <a:off x="8532841" y="340447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61" name="object 161"/>
            <p:cNvSpPr/>
            <p:nvPr/>
          </p:nvSpPr>
          <p:spPr>
            <a:xfrm>
              <a:off x="8532841" y="340447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62" name="object 162"/>
            <p:cNvSpPr/>
            <p:nvPr/>
          </p:nvSpPr>
          <p:spPr>
            <a:xfrm>
              <a:off x="8532841" y="350000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63" name="object 163"/>
            <p:cNvSpPr/>
            <p:nvPr/>
          </p:nvSpPr>
          <p:spPr>
            <a:xfrm>
              <a:off x="8532841" y="350000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64" name="object 164"/>
            <p:cNvSpPr/>
            <p:nvPr/>
          </p:nvSpPr>
          <p:spPr>
            <a:xfrm>
              <a:off x="8532841" y="359595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65" name="object 165"/>
            <p:cNvSpPr/>
            <p:nvPr/>
          </p:nvSpPr>
          <p:spPr>
            <a:xfrm>
              <a:off x="8532841" y="359595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66" name="object 166"/>
            <p:cNvSpPr/>
            <p:nvPr/>
          </p:nvSpPr>
          <p:spPr>
            <a:xfrm>
              <a:off x="8626449" y="282981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67" name="object 167"/>
            <p:cNvSpPr/>
            <p:nvPr/>
          </p:nvSpPr>
          <p:spPr>
            <a:xfrm>
              <a:off x="8626449" y="282981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68" name="object 168"/>
            <p:cNvSpPr/>
            <p:nvPr/>
          </p:nvSpPr>
          <p:spPr>
            <a:xfrm>
              <a:off x="8626449" y="292556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69" name="object 169"/>
            <p:cNvSpPr/>
            <p:nvPr/>
          </p:nvSpPr>
          <p:spPr>
            <a:xfrm>
              <a:off x="8626449" y="292556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70" name="object 170"/>
            <p:cNvSpPr/>
            <p:nvPr/>
          </p:nvSpPr>
          <p:spPr>
            <a:xfrm>
              <a:off x="8626449" y="302130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71" name="object 171"/>
            <p:cNvSpPr/>
            <p:nvPr/>
          </p:nvSpPr>
          <p:spPr>
            <a:xfrm>
              <a:off x="8626449" y="302130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72" name="object 172"/>
            <p:cNvSpPr/>
            <p:nvPr/>
          </p:nvSpPr>
          <p:spPr>
            <a:xfrm>
              <a:off x="8626449" y="311704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73" name="object 173"/>
            <p:cNvSpPr/>
            <p:nvPr/>
          </p:nvSpPr>
          <p:spPr>
            <a:xfrm>
              <a:off x="8626449" y="311704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74" name="object 174"/>
            <p:cNvSpPr/>
            <p:nvPr/>
          </p:nvSpPr>
          <p:spPr>
            <a:xfrm>
              <a:off x="8626449" y="321257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75" name="object 175"/>
            <p:cNvSpPr/>
            <p:nvPr/>
          </p:nvSpPr>
          <p:spPr>
            <a:xfrm>
              <a:off x="8626449" y="321257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76" name="object 176"/>
            <p:cNvSpPr/>
            <p:nvPr/>
          </p:nvSpPr>
          <p:spPr>
            <a:xfrm>
              <a:off x="8626449" y="330852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77" name="object 177"/>
            <p:cNvSpPr/>
            <p:nvPr/>
          </p:nvSpPr>
          <p:spPr>
            <a:xfrm>
              <a:off x="8626449" y="330852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78" name="object 178"/>
            <p:cNvSpPr/>
            <p:nvPr/>
          </p:nvSpPr>
          <p:spPr>
            <a:xfrm>
              <a:off x="8626459" y="3404473"/>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179" name="object 179"/>
            <p:cNvSpPr/>
            <p:nvPr/>
          </p:nvSpPr>
          <p:spPr>
            <a:xfrm>
              <a:off x="8626459" y="3404473"/>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80" name="object 180"/>
            <p:cNvSpPr/>
            <p:nvPr/>
          </p:nvSpPr>
          <p:spPr>
            <a:xfrm>
              <a:off x="8626459" y="3500002"/>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181" name="object 181"/>
            <p:cNvSpPr/>
            <p:nvPr/>
          </p:nvSpPr>
          <p:spPr>
            <a:xfrm>
              <a:off x="8626459" y="3500002"/>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82" name="object 182"/>
            <p:cNvSpPr/>
            <p:nvPr/>
          </p:nvSpPr>
          <p:spPr>
            <a:xfrm>
              <a:off x="8626459" y="3595956"/>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183" name="object 183"/>
            <p:cNvSpPr/>
            <p:nvPr/>
          </p:nvSpPr>
          <p:spPr>
            <a:xfrm>
              <a:off x="8626459" y="3595956"/>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84" name="object 184"/>
            <p:cNvSpPr/>
            <p:nvPr/>
          </p:nvSpPr>
          <p:spPr>
            <a:xfrm>
              <a:off x="8718952" y="282981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85" name="object 185"/>
            <p:cNvSpPr/>
            <p:nvPr/>
          </p:nvSpPr>
          <p:spPr>
            <a:xfrm>
              <a:off x="8718952" y="282981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86" name="object 186"/>
            <p:cNvSpPr/>
            <p:nvPr/>
          </p:nvSpPr>
          <p:spPr>
            <a:xfrm>
              <a:off x="8718952" y="292556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87" name="object 187"/>
            <p:cNvSpPr/>
            <p:nvPr/>
          </p:nvSpPr>
          <p:spPr>
            <a:xfrm>
              <a:off x="8718952" y="292556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88" name="object 188"/>
            <p:cNvSpPr/>
            <p:nvPr/>
          </p:nvSpPr>
          <p:spPr>
            <a:xfrm>
              <a:off x="8718952" y="302130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89" name="object 189"/>
            <p:cNvSpPr/>
            <p:nvPr/>
          </p:nvSpPr>
          <p:spPr>
            <a:xfrm>
              <a:off x="8718952" y="302130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90" name="object 190"/>
            <p:cNvSpPr/>
            <p:nvPr/>
          </p:nvSpPr>
          <p:spPr>
            <a:xfrm>
              <a:off x="8718952" y="311704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91" name="object 191"/>
            <p:cNvSpPr/>
            <p:nvPr/>
          </p:nvSpPr>
          <p:spPr>
            <a:xfrm>
              <a:off x="8718952" y="311704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92" name="object 192"/>
            <p:cNvSpPr/>
            <p:nvPr/>
          </p:nvSpPr>
          <p:spPr>
            <a:xfrm>
              <a:off x="8718952" y="321257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93" name="object 193"/>
            <p:cNvSpPr/>
            <p:nvPr/>
          </p:nvSpPr>
          <p:spPr>
            <a:xfrm>
              <a:off x="8718952" y="321257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94" name="object 194"/>
            <p:cNvSpPr/>
            <p:nvPr/>
          </p:nvSpPr>
          <p:spPr>
            <a:xfrm>
              <a:off x="8718952" y="330852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95" name="object 195"/>
            <p:cNvSpPr/>
            <p:nvPr/>
          </p:nvSpPr>
          <p:spPr>
            <a:xfrm>
              <a:off x="8718952" y="330852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96" name="object 196"/>
            <p:cNvSpPr/>
            <p:nvPr/>
          </p:nvSpPr>
          <p:spPr>
            <a:xfrm>
              <a:off x="8718962" y="340447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97" name="object 197"/>
            <p:cNvSpPr/>
            <p:nvPr/>
          </p:nvSpPr>
          <p:spPr>
            <a:xfrm>
              <a:off x="8718962" y="340447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198" name="object 198"/>
            <p:cNvSpPr/>
            <p:nvPr/>
          </p:nvSpPr>
          <p:spPr>
            <a:xfrm>
              <a:off x="8718962" y="350000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199" name="object 199"/>
            <p:cNvSpPr/>
            <p:nvPr/>
          </p:nvSpPr>
          <p:spPr>
            <a:xfrm>
              <a:off x="8718962" y="350000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00" name="object 200"/>
            <p:cNvSpPr/>
            <p:nvPr/>
          </p:nvSpPr>
          <p:spPr>
            <a:xfrm>
              <a:off x="8718962" y="359595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01" name="object 201"/>
            <p:cNvSpPr/>
            <p:nvPr/>
          </p:nvSpPr>
          <p:spPr>
            <a:xfrm>
              <a:off x="8718962" y="359595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02" name="object 202"/>
            <p:cNvSpPr/>
            <p:nvPr/>
          </p:nvSpPr>
          <p:spPr>
            <a:xfrm>
              <a:off x="6271583" y="2800883"/>
              <a:ext cx="2601595" cy="949960"/>
            </a:xfrm>
            <a:custGeom>
              <a:avLst/>
              <a:gdLst/>
              <a:ahLst/>
              <a:cxnLst/>
              <a:rect l="l" t="t" r="r" b="b"/>
              <a:pathLst>
                <a:path w="2601595" h="949960">
                  <a:moveTo>
                    <a:pt x="2601600" y="949799"/>
                  </a:moveTo>
                  <a:lnTo>
                    <a:pt x="0" y="949799"/>
                  </a:lnTo>
                  <a:lnTo>
                    <a:pt x="0" y="0"/>
                  </a:lnTo>
                  <a:lnTo>
                    <a:pt x="2601600" y="0"/>
                  </a:lnTo>
                  <a:lnTo>
                    <a:pt x="2601600" y="949799"/>
                  </a:lnTo>
                  <a:close/>
                </a:path>
              </a:pathLst>
            </a:custGeom>
            <a:solidFill>
              <a:srgbClr val="FFFFFF">
                <a:alpha val="66848"/>
              </a:srgbClr>
            </a:solidFill>
          </p:spPr>
          <p:txBody>
            <a:bodyPr wrap="square" lIns="0" tIns="0" rIns="0" bIns="0" rtlCol="0"/>
            <a:lstStyle/>
            <a:p>
              <a:endParaRPr sz="1980"/>
            </a:p>
          </p:txBody>
        </p:sp>
        <p:sp>
          <p:nvSpPr>
            <p:cNvPr id="203" name="object 203"/>
            <p:cNvSpPr/>
            <p:nvPr/>
          </p:nvSpPr>
          <p:spPr>
            <a:xfrm>
              <a:off x="6437585" y="298632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04" name="object 204"/>
            <p:cNvSpPr/>
            <p:nvPr/>
          </p:nvSpPr>
          <p:spPr>
            <a:xfrm>
              <a:off x="6437585" y="298632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05" name="object 205"/>
            <p:cNvSpPr/>
            <p:nvPr/>
          </p:nvSpPr>
          <p:spPr>
            <a:xfrm>
              <a:off x="6437585" y="308206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06" name="object 206"/>
            <p:cNvSpPr/>
            <p:nvPr/>
          </p:nvSpPr>
          <p:spPr>
            <a:xfrm>
              <a:off x="6437585" y="308206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07" name="object 207"/>
            <p:cNvSpPr/>
            <p:nvPr/>
          </p:nvSpPr>
          <p:spPr>
            <a:xfrm>
              <a:off x="6437585" y="317780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08" name="object 208"/>
            <p:cNvSpPr/>
            <p:nvPr/>
          </p:nvSpPr>
          <p:spPr>
            <a:xfrm>
              <a:off x="6437585" y="317780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09" name="object 209"/>
            <p:cNvSpPr/>
            <p:nvPr/>
          </p:nvSpPr>
          <p:spPr>
            <a:xfrm>
              <a:off x="6437585" y="32735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10" name="object 210"/>
            <p:cNvSpPr/>
            <p:nvPr/>
          </p:nvSpPr>
          <p:spPr>
            <a:xfrm>
              <a:off x="6437585" y="32735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11" name="object 211"/>
            <p:cNvSpPr/>
            <p:nvPr/>
          </p:nvSpPr>
          <p:spPr>
            <a:xfrm>
              <a:off x="6437585" y="336907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12" name="object 212"/>
            <p:cNvSpPr/>
            <p:nvPr/>
          </p:nvSpPr>
          <p:spPr>
            <a:xfrm>
              <a:off x="6437585" y="336907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13" name="object 213"/>
            <p:cNvSpPr/>
            <p:nvPr/>
          </p:nvSpPr>
          <p:spPr>
            <a:xfrm>
              <a:off x="6437585" y="346503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14" name="object 214"/>
            <p:cNvSpPr/>
            <p:nvPr/>
          </p:nvSpPr>
          <p:spPr>
            <a:xfrm>
              <a:off x="6437585" y="346503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grpSp>
      <p:sp>
        <p:nvSpPr>
          <p:cNvPr id="215" name="object 215"/>
          <p:cNvSpPr txBox="1"/>
          <p:nvPr/>
        </p:nvSpPr>
        <p:spPr>
          <a:xfrm>
            <a:off x="6875266" y="4376091"/>
            <a:ext cx="115416" cy="562990"/>
          </a:xfrm>
          <a:prstGeom prst="rect">
            <a:avLst/>
          </a:prstGeom>
        </p:spPr>
        <p:txBody>
          <a:bodyPr vert="vert270" wrap="square" lIns="0" tIns="0" rIns="0" bIns="0" rtlCol="0">
            <a:spAutoFit/>
          </a:bodyPr>
          <a:lstStyle/>
          <a:p>
            <a:pPr>
              <a:lnSpc>
                <a:spcPts val="897"/>
              </a:lnSpc>
            </a:pPr>
            <a:r>
              <a:rPr sz="770" b="1" spc="61" dirty="0">
                <a:solidFill>
                  <a:srgbClr val="37761C"/>
                </a:solidFill>
                <a:latin typeface="Calibri"/>
                <a:cs typeface="Calibri"/>
              </a:rPr>
              <a:t>Queries</a:t>
            </a:r>
            <a:r>
              <a:rPr sz="770" b="1" spc="22" dirty="0">
                <a:solidFill>
                  <a:srgbClr val="37761C"/>
                </a:solidFill>
                <a:latin typeface="Calibri"/>
                <a:cs typeface="Calibri"/>
              </a:rPr>
              <a:t> </a:t>
            </a:r>
            <a:r>
              <a:rPr sz="770" b="1" spc="-22" dirty="0">
                <a:solidFill>
                  <a:srgbClr val="37761C"/>
                </a:solidFill>
                <a:latin typeface="Calibri"/>
                <a:cs typeface="Calibri"/>
              </a:rPr>
              <a:t>q</a:t>
            </a:r>
            <a:r>
              <a:rPr sz="743" b="1" spc="-33" baseline="-30864" dirty="0">
                <a:solidFill>
                  <a:srgbClr val="37761C"/>
                </a:solidFill>
                <a:latin typeface="Calibri"/>
                <a:cs typeface="Calibri"/>
              </a:rPr>
              <a:t>1:M</a:t>
            </a:r>
            <a:endParaRPr sz="743" baseline="-30864">
              <a:latin typeface="Calibri"/>
              <a:cs typeface="Calibri"/>
            </a:endParaRPr>
          </a:p>
        </p:txBody>
      </p:sp>
      <p:grpSp>
        <p:nvGrpSpPr>
          <p:cNvPr id="216" name="object 216"/>
          <p:cNvGrpSpPr/>
          <p:nvPr/>
        </p:nvGrpSpPr>
        <p:grpSpPr>
          <a:xfrm>
            <a:off x="7614961" y="4534143"/>
            <a:ext cx="915035" cy="225614"/>
            <a:chOff x="6922692" y="3160789"/>
            <a:chExt cx="831850" cy="205104"/>
          </a:xfrm>
        </p:grpSpPr>
        <p:sp>
          <p:nvSpPr>
            <p:cNvPr id="217" name="object 217"/>
            <p:cNvSpPr/>
            <p:nvPr/>
          </p:nvSpPr>
          <p:spPr>
            <a:xfrm>
              <a:off x="6927454" y="3344882"/>
              <a:ext cx="126364" cy="0"/>
            </a:xfrm>
            <a:custGeom>
              <a:avLst/>
              <a:gdLst/>
              <a:ahLst/>
              <a:cxnLst/>
              <a:rect l="l" t="t" r="r" b="b"/>
              <a:pathLst>
                <a:path w="126365">
                  <a:moveTo>
                    <a:pt x="0" y="0"/>
                  </a:moveTo>
                  <a:lnTo>
                    <a:pt x="126240" y="0"/>
                  </a:lnTo>
                </a:path>
              </a:pathLst>
            </a:custGeom>
            <a:ln w="9524">
              <a:solidFill>
                <a:srgbClr val="595959"/>
              </a:solidFill>
            </a:ln>
          </p:spPr>
          <p:txBody>
            <a:bodyPr wrap="square" lIns="0" tIns="0" rIns="0" bIns="0" rtlCol="0"/>
            <a:lstStyle/>
            <a:p>
              <a:endParaRPr sz="1980"/>
            </a:p>
          </p:txBody>
        </p:sp>
        <p:sp>
          <p:nvSpPr>
            <p:cNvPr id="218" name="object 218"/>
            <p:cNvSpPr/>
            <p:nvPr/>
          </p:nvSpPr>
          <p:spPr>
            <a:xfrm>
              <a:off x="7053695" y="3329149"/>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219" name="object 219"/>
            <p:cNvSpPr/>
            <p:nvPr/>
          </p:nvSpPr>
          <p:spPr>
            <a:xfrm>
              <a:off x="7053695" y="3329149"/>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220" name="object 220"/>
            <p:cNvSpPr/>
            <p:nvPr/>
          </p:nvSpPr>
          <p:spPr>
            <a:xfrm>
              <a:off x="7175165" y="316555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221" name="object 221"/>
            <p:cNvSpPr/>
            <p:nvPr/>
          </p:nvSpPr>
          <p:spPr>
            <a:xfrm>
              <a:off x="7175165" y="316555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22" name="object 222"/>
            <p:cNvSpPr/>
            <p:nvPr/>
          </p:nvSpPr>
          <p:spPr>
            <a:xfrm>
              <a:off x="7270918" y="316555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B7B7B7"/>
            </a:solidFill>
          </p:spPr>
          <p:txBody>
            <a:bodyPr wrap="square" lIns="0" tIns="0" rIns="0" bIns="0" rtlCol="0"/>
            <a:lstStyle/>
            <a:p>
              <a:endParaRPr sz="1980"/>
            </a:p>
          </p:txBody>
        </p:sp>
        <p:sp>
          <p:nvSpPr>
            <p:cNvPr id="223" name="object 223"/>
            <p:cNvSpPr/>
            <p:nvPr/>
          </p:nvSpPr>
          <p:spPr>
            <a:xfrm>
              <a:off x="7270918" y="316555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24" name="object 224"/>
            <p:cNvSpPr/>
            <p:nvPr/>
          </p:nvSpPr>
          <p:spPr>
            <a:xfrm>
              <a:off x="7366671" y="316555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999999"/>
            </a:solidFill>
          </p:spPr>
          <p:txBody>
            <a:bodyPr wrap="square" lIns="0" tIns="0" rIns="0" bIns="0" rtlCol="0"/>
            <a:lstStyle/>
            <a:p>
              <a:endParaRPr sz="1980"/>
            </a:p>
          </p:txBody>
        </p:sp>
        <p:sp>
          <p:nvSpPr>
            <p:cNvPr id="225" name="object 225"/>
            <p:cNvSpPr/>
            <p:nvPr/>
          </p:nvSpPr>
          <p:spPr>
            <a:xfrm>
              <a:off x="7366671" y="316555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26" name="object 226"/>
            <p:cNvSpPr/>
            <p:nvPr/>
          </p:nvSpPr>
          <p:spPr>
            <a:xfrm>
              <a:off x="7462424" y="316555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CCCCC"/>
            </a:solidFill>
          </p:spPr>
          <p:txBody>
            <a:bodyPr wrap="square" lIns="0" tIns="0" rIns="0" bIns="0" rtlCol="0"/>
            <a:lstStyle/>
            <a:p>
              <a:endParaRPr sz="1980"/>
            </a:p>
          </p:txBody>
        </p:sp>
        <p:sp>
          <p:nvSpPr>
            <p:cNvPr id="227" name="object 227"/>
            <p:cNvSpPr/>
            <p:nvPr/>
          </p:nvSpPr>
          <p:spPr>
            <a:xfrm>
              <a:off x="7462424" y="3165551"/>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228" name="object 228"/>
            <p:cNvSpPr/>
            <p:nvPr/>
          </p:nvSpPr>
          <p:spPr>
            <a:xfrm>
              <a:off x="7557966" y="316555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229" name="object 229"/>
            <p:cNvSpPr/>
            <p:nvPr/>
          </p:nvSpPr>
          <p:spPr>
            <a:xfrm>
              <a:off x="7557966" y="316555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30" name="object 230"/>
            <p:cNvSpPr/>
            <p:nvPr/>
          </p:nvSpPr>
          <p:spPr>
            <a:xfrm>
              <a:off x="7653931" y="316555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231" name="object 231"/>
            <p:cNvSpPr/>
            <p:nvPr/>
          </p:nvSpPr>
          <p:spPr>
            <a:xfrm>
              <a:off x="7653931" y="316555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grpSp>
      <p:sp>
        <p:nvSpPr>
          <p:cNvPr id="232" name="object 232"/>
          <p:cNvSpPr txBox="1"/>
          <p:nvPr/>
        </p:nvSpPr>
        <p:spPr>
          <a:xfrm>
            <a:off x="7796375" y="4364573"/>
            <a:ext cx="855663" cy="115416"/>
          </a:xfrm>
          <a:prstGeom prst="rect">
            <a:avLst/>
          </a:prstGeom>
        </p:spPr>
        <p:txBody>
          <a:bodyPr vert="horz" wrap="square" lIns="0" tIns="0" rIns="0" bIns="0" rtlCol="0">
            <a:spAutoFit/>
          </a:bodyPr>
          <a:lstStyle/>
          <a:p>
            <a:pPr>
              <a:lnSpc>
                <a:spcPts val="897"/>
              </a:lnSpc>
            </a:pPr>
            <a:r>
              <a:rPr sz="770" b="1" spc="22" dirty="0">
                <a:solidFill>
                  <a:srgbClr val="666666"/>
                </a:solidFill>
                <a:latin typeface="Calibri"/>
                <a:cs typeface="Calibri"/>
              </a:rPr>
              <a:t>Attention</a:t>
            </a:r>
            <a:r>
              <a:rPr sz="770" b="1" spc="160" dirty="0">
                <a:solidFill>
                  <a:srgbClr val="666666"/>
                </a:solidFill>
                <a:latin typeface="Calibri"/>
                <a:cs typeface="Calibri"/>
              </a:rPr>
              <a:t> </a:t>
            </a:r>
            <a:r>
              <a:rPr sz="770" b="1" spc="22" dirty="0">
                <a:solidFill>
                  <a:srgbClr val="666666"/>
                </a:solidFill>
                <a:latin typeface="Calibri"/>
                <a:cs typeface="Calibri"/>
              </a:rPr>
              <a:t>matrix</a:t>
            </a:r>
            <a:r>
              <a:rPr sz="770" b="1" spc="116" dirty="0">
                <a:solidFill>
                  <a:srgbClr val="666666"/>
                </a:solidFill>
                <a:latin typeface="Calibri"/>
                <a:cs typeface="Calibri"/>
              </a:rPr>
              <a:t> </a:t>
            </a:r>
            <a:r>
              <a:rPr sz="770" b="1" spc="28" dirty="0">
                <a:solidFill>
                  <a:srgbClr val="666666"/>
                </a:solidFill>
                <a:latin typeface="Calibri"/>
                <a:cs typeface="Calibri"/>
              </a:rPr>
              <a:t>A</a:t>
            </a:r>
            <a:endParaRPr sz="770">
              <a:latin typeface="Calibri"/>
              <a:cs typeface="Calibri"/>
            </a:endParaRPr>
          </a:p>
        </p:txBody>
      </p:sp>
      <p:grpSp>
        <p:nvGrpSpPr>
          <p:cNvPr id="233" name="object 233"/>
          <p:cNvGrpSpPr/>
          <p:nvPr/>
        </p:nvGrpSpPr>
        <p:grpSpPr>
          <a:xfrm>
            <a:off x="8607976" y="4112061"/>
            <a:ext cx="734822" cy="959041"/>
            <a:chOff x="7825433" y="2777078"/>
            <a:chExt cx="668020" cy="871855"/>
          </a:xfrm>
        </p:grpSpPr>
        <p:sp>
          <p:nvSpPr>
            <p:cNvPr id="234" name="object 234"/>
            <p:cNvSpPr/>
            <p:nvPr/>
          </p:nvSpPr>
          <p:spPr>
            <a:xfrm>
              <a:off x="8392350" y="278184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35" name="object 235"/>
            <p:cNvSpPr/>
            <p:nvPr/>
          </p:nvSpPr>
          <p:spPr>
            <a:xfrm>
              <a:off x="8392350" y="278184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36" name="object 236"/>
            <p:cNvSpPr/>
            <p:nvPr/>
          </p:nvSpPr>
          <p:spPr>
            <a:xfrm>
              <a:off x="8392350" y="287758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37" name="object 237"/>
            <p:cNvSpPr/>
            <p:nvPr/>
          </p:nvSpPr>
          <p:spPr>
            <a:xfrm>
              <a:off x="8392350" y="287758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38" name="object 238"/>
            <p:cNvSpPr/>
            <p:nvPr/>
          </p:nvSpPr>
          <p:spPr>
            <a:xfrm>
              <a:off x="8392350" y="297332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39" name="object 239"/>
            <p:cNvSpPr/>
            <p:nvPr/>
          </p:nvSpPr>
          <p:spPr>
            <a:xfrm>
              <a:off x="8392350" y="297332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40" name="object 240"/>
            <p:cNvSpPr/>
            <p:nvPr/>
          </p:nvSpPr>
          <p:spPr>
            <a:xfrm>
              <a:off x="8392350" y="306906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41" name="object 241"/>
            <p:cNvSpPr/>
            <p:nvPr/>
          </p:nvSpPr>
          <p:spPr>
            <a:xfrm>
              <a:off x="8392350" y="306906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42" name="object 242"/>
            <p:cNvSpPr/>
            <p:nvPr/>
          </p:nvSpPr>
          <p:spPr>
            <a:xfrm>
              <a:off x="8392350" y="316459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43" name="object 243"/>
            <p:cNvSpPr/>
            <p:nvPr/>
          </p:nvSpPr>
          <p:spPr>
            <a:xfrm>
              <a:off x="8392350" y="316459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44" name="object 244"/>
            <p:cNvSpPr/>
            <p:nvPr/>
          </p:nvSpPr>
          <p:spPr>
            <a:xfrm>
              <a:off x="8392350" y="32605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245" name="object 245"/>
            <p:cNvSpPr/>
            <p:nvPr/>
          </p:nvSpPr>
          <p:spPr>
            <a:xfrm>
              <a:off x="8392350" y="32605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46" name="object 246"/>
            <p:cNvSpPr/>
            <p:nvPr/>
          </p:nvSpPr>
          <p:spPr>
            <a:xfrm>
              <a:off x="8392359" y="335649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247" name="object 247"/>
            <p:cNvSpPr/>
            <p:nvPr/>
          </p:nvSpPr>
          <p:spPr>
            <a:xfrm>
              <a:off x="8392359" y="335649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48" name="object 248"/>
            <p:cNvSpPr/>
            <p:nvPr/>
          </p:nvSpPr>
          <p:spPr>
            <a:xfrm>
              <a:off x="8392359" y="3452024"/>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249" name="object 249"/>
            <p:cNvSpPr/>
            <p:nvPr/>
          </p:nvSpPr>
          <p:spPr>
            <a:xfrm>
              <a:off x="8392359" y="3452024"/>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50" name="object 250"/>
            <p:cNvSpPr/>
            <p:nvPr/>
          </p:nvSpPr>
          <p:spPr>
            <a:xfrm>
              <a:off x="8392359" y="354797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251" name="object 251"/>
            <p:cNvSpPr/>
            <p:nvPr/>
          </p:nvSpPr>
          <p:spPr>
            <a:xfrm>
              <a:off x="8392359" y="354797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252" name="object 252"/>
            <p:cNvSpPr/>
            <p:nvPr/>
          </p:nvSpPr>
          <p:spPr>
            <a:xfrm>
              <a:off x="7830195" y="3344882"/>
              <a:ext cx="126364" cy="0"/>
            </a:xfrm>
            <a:custGeom>
              <a:avLst/>
              <a:gdLst/>
              <a:ahLst/>
              <a:cxnLst/>
              <a:rect l="l" t="t" r="r" b="b"/>
              <a:pathLst>
                <a:path w="126365">
                  <a:moveTo>
                    <a:pt x="0" y="0"/>
                  </a:moveTo>
                  <a:lnTo>
                    <a:pt x="126241" y="0"/>
                  </a:lnTo>
                </a:path>
              </a:pathLst>
            </a:custGeom>
            <a:ln w="9524">
              <a:solidFill>
                <a:srgbClr val="595959"/>
              </a:solidFill>
            </a:ln>
          </p:spPr>
          <p:txBody>
            <a:bodyPr wrap="square" lIns="0" tIns="0" rIns="0" bIns="0" rtlCol="0"/>
            <a:lstStyle/>
            <a:p>
              <a:endParaRPr sz="1980"/>
            </a:p>
          </p:txBody>
        </p:sp>
        <p:sp>
          <p:nvSpPr>
            <p:cNvPr id="253" name="object 253"/>
            <p:cNvSpPr/>
            <p:nvPr/>
          </p:nvSpPr>
          <p:spPr>
            <a:xfrm>
              <a:off x="7956437" y="3329149"/>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254" name="object 254"/>
            <p:cNvSpPr/>
            <p:nvPr/>
          </p:nvSpPr>
          <p:spPr>
            <a:xfrm>
              <a:off x="7956437" y="3329149"/>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grpSp>
      <p:sp>
        <p:nvSpPr>
          <p:cNvPr id="255" name="object 255"/>
          <p:cNvSpPr txBox="1"/>
          <p:nvPr/>
        </p:nvSpPr>
        <p:spPr>
          <a:xfrm>
            <a:off x="8993699" y="4305342"/>
            <a:ext cx="115416" cy="572072"/>
          </a:xfrm>
          <a:prstGeom prst="rect">
            <a:avLst/>
          </a:prstGeom>
        </p:spPr>
        <p:txBody>
          <a:bodyPr vert="vert270" wrap="square" lIns="0" tIns="0" rIns="0" bIns="0" rtlCol="0">
            <a:spAutoFit/>
          </a:bodyPr>
          <a:lstStyle/>
          <a:p>
            <a:pPr>
              <a:lnSpc>
                <a:spcPts val="897"/>
              </a:lnSpc>
            </a:pPr>
            <a:r>
              <a:rPr sz="770" b="1" spc="66" dirty="0">
                <a:solidFill>
                  <a:srgbClr val="1155CC"/>
                </a:solidFill>
                <a:latin typeface="Calibri"/>
                <a:cs typeface="Calibri"/>
              </a:rPr>
              <a:t>Outputs</a:t>
            </a:r>
            <a:r>
              <a:rPr sz="770" b="1" spc="28" dirty="0">
                <a:solidFill>
                  <a:srgbClr val="1155CC"/>
                </a:solidFill>
                <a:latin typeface="Calibri"/>
                <a:cs typeface="Calibri"/>
              </a:rPr>
              <a:t> </a:t>
            </a:r>
            <a:r>
              <a:rPr sz="770" b="1" spc="-22" dirty="0">
                <a:solidFill>
                  <a:srgbClr val="1155CC"/>
                </a:solidFill>
                <a:latin typeface="Calibri"/>
                <a:cs typeface="Calibri"/>
              </a:rPr>
              <a:t>z</a:t>
            </a:r>
            <a:r>
              <a:rPr sz="743" b="1" spc="-33" baseline="-30864" dirty="0">
                <a:solidFill>
                  <a:srgbClr val="1155CC"/>
                </a:solidFill>
                <a:latin typeface="Calibri"/>
                <a:cs typeface="Calibri"/>
              </a:rPr>
              <a:t>1:M</a:t>
            </a:r>
            <a:endParaRPr sz="743" baseline="-30864">
              <a:latin typeface="Calibri"/>
              <a:cs typeface="Calibri"/>
            </a:endParaRPr>
          </a:p>
        </p:txBody>
      </p:sp>
      <p:grpSp>
        <p:nvGrpSpPr>
          <p:cNvPr id="256" name="object 256"/>
          <p:cNvGrpSpPr/>
          <p:nvPr/>
        </p:nvGrpSpPr>
        <p:grpSpPr>
          <a:xfrm>
            <a:off x="6845966" y="4085471"/>
            <a:ext cx="2861755" cy="1044956"/>
            <a:chOff x="6223605" y="2752905"/>
            <a:chExt cx="2601595" cy="949960"/>
          </a:xfrm>
        </p:grpSpPr>
        <p:sp>
          <p:nvSpPr>
            <p:cNvPr id="257" name="object 257"/>
            <p:cNvSpPr/>
            <p:nvPr/>
          </p:nvSpPr>
          <p:spPr>
            <a:xfrm>
              <a:off x="6530088" y="298632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58" name="object 258"/>
            <p:cNvSpPr/>
            <p:nvPr/>
          </p:nvSpPr>
          <p:spPr>
            <a:xfrm>
              <a:off x="6530088" y="298632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59" name="object 259"/>
            <p:cNvSpPr/>
            <p:nvPr/>
          </p:nvSpPr>
          <p:spPr>
            <a:xfrm>
              <a:off x="6530088" y="308206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60" name="object 260"/>
            <p:cNvSpPr/>
            <p:nvPr/>
          </p:nvSpPr>
          <p:spPr>
            <a:xfrm>
              <a:off x="6530088" y="308206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61" name="object 261"/>
            <p:cNvSpPr/>
            <p:nvPr/>
          </p:nvSpPr>
          <p:spPr>
            <a:xfrm>
              <a:off x="6530088" y="317780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62" name="object 262"/>
            <p:cNvSpPr/>
            <p:nvPr/>
          </p:nvSpPr>
          <p:spPr>
            <a:xfrm>
              <a:off x="6530088" y="317780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63" name="object 263"/>
            <p:cNvSpPr/>
            <p:nvPr/>
          </p:nvSpPr>
          <p:spPr>
            <a:xfrm>
              <a:off x="6530088" y="32735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64" name="object 264"/>
            <p:cNvSpPr/>
            <p:nvPr/>
          </p:nvSpPr>
          <p:spPr>
            <a:xfrm>
              <a:off x="6530088" y="32735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65" name="object 265"/>
            <p:cNvSpPr/>
            <p:nvPr/>
          </p:nvSpPr>
          <p:spPr>
            <a:xfrm>
              <a:off x="6530088" y="336907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66" name="object 266"/>
            <p:cNvSpPr/>
            <p:nvPr/>
          </p:nvSpPr>
          <p:spPr>
            <a:xfrm>
              <a:off x="6530088" y="336907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67" name="object 267"/>
            <p:cNvSpPr/>
            <p:nvPr/>
          </p:nvSpPr>
          <p:spPr>
            <a:xfrm>
              <a:off x="6530088" y="346503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68" name="object 268"/>
            <p:cNvSpPr/>
            <p:nvPr/>
          </p:nvSpPr>
          <p:spPr>
            <a:xfrm>
              <a:off x="6530088" y="346503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69" name="object 269"/>
            <p:cNvSpPr/>
            <p:nvPr/>
          </p:nvSpPr>
          <p:spPr>
            <a:xfrm>
              <a:off x="6623706" y="2986324"/>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270" name="object 270"/>
            <p:cNvSpPr/>
            <p:nvPr/>
          </p:nvSpPr>
          <p:spPr>
            <a:xfrm>
              <a:off x="6623706" y="2986324"/>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71" name="object 271"/>
            <p:cNvSpPr/>
            <p:nvPr/>
          </p:nvSpPr>
          <p:spPr>
            <a:xfrm>
              <a:off x="6623706" y="308206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272" name="object 272"/>
            <p:cNvSpPr/>
            <p:nvPr/>
          </p:nvSpPr>
          <p:spPr>
            <a:xfrm>
              <a:off x="6623706" y="308206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73" name="object 273"/>
            <p:cNvSpPr/>
            <p:nvPr/>
          </p:nvSpPr>
          <p:spPr>
            <a:xfrm>
              <a:off x="6623706" y="3177806"/>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274" name="object 274"/>
            <p:cNvSpPr/>
            <p:nvPr/>
          </p:nvSpPr>
          <p:spPr>
            <a:xfrm>
              <a:off x="6623706" y="3177806"/>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75" name="object 275"/>
            <p:cNvSpPr/>
            <p:nvPr/>
          </p:nvSpPr>
          <p:spPr>
            <a:xfrm>
              <a:off x="6623706" y="327354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276" name="object 276"/>
            <p:cNvSpPr/>
            <p:nvPr/>
          </p:nvSpPr>
          <p:spPr>
            <a:xfrm>
              <a:off x="6623706" y="327354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77" name="object 277"/>
            <p:cNvSpPr/>
            <p:nvPr/>
          </p:nvSpPr>
          <p:spPr>
            <a:xfrm>
              <a:off x="6623706" y="3369076"/>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278" name="object 278"/>
            <p:cNvSpPr/>
            <p:nvPr/>
          </p:nvSpPr>
          <p:spPr>
            <a:xfrm>
              <a:off x="6623706" y="3369076"/>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79" name="object 279"/>
            <p:cNvSpPr/>
            <p:nvPr/>
          </p:nvSpPr>
          <p:spPr>
            <a:xfrm>
              <a:off x="6623706" y="346503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280" name="object 280"/>
            <p:cNvSpPr/>
            <p:nvPr/>
          </p:nvSpPr>
          <p:spPr>
            <a:xfrm>
              <a:off x="6623706" y="346503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81" name="object 281"/>
            <p:cNvSpPr/>
            <p:nvPr/>
          </p:nvSpPr>
          <p:spPr>
            <a:xfrm>
              <a:off x="6716209" y="298632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82" name="object 282"/>
            <p:cNvSpPr/>
            <p:nvPr/>
          </p:nvSpPr>
          <p:spPr>
            <a:xfrm>
              <a:off x="6716209" y="298632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83" name="object 283"/>
            <p:cNvSpPr/>
            <p:nvPr/>
          </p:nvSpPr>
          <p:spPr>
            <a:xfrm>
              <a:off x="6716209" y="308206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84" name="object 284"/>
            <p:cNvSpPr/>
            <p:nvPr/>
          </p:nvSpPr>
          <p:spPr>
            <a:xfrm>
              <a:off x="6716209" y="308206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85" name="object 285"/>
            <p:cNvSpPr/>
            <p:nvPr/>
          </p:nvSpPr>
          <p:spPr>
            <a:xfrm>
              <a:off x="6716209" y="317780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86" name="object 286"/>
            <p:cNvSpPr/>
            <p:nvPr/>
          </p:nvSpPr>
          <p:spPr>
            <a:xfrm>
              <a:off x="6716209" y="317780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87" name="object 287"/>
            <p:cNvSpPr/>
            <p:nvPr/>
          </p:nvSpPr>
          <p:spPr>
            <a:xfrm>
              <a:off x="6716209" y="32735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88" name="object 288"/>
            <p:cNvSpPr/>
            <p:nvPr/>
          </p:nvSpPr>
          <p:spPr>
            <a:xfrm>
              <a:off x="6716209" y="32735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89" name="object 289"/>
            <p:cNvSpPr/>
            <p:nvPr/>
          </p:nvSpPr>
          <p:spPr>
            <a:xfrm>
              <a:off x="6716209" y="336907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90" name="object 290"/>
            <p:cNvSpPr/>
            <p:nvPr/>
          </p:nvSpPr>
          <p:spPr>
            <a:xfrm>
              <a:off x="6716209" y="336907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91" name="object 291"/>
            <p:cNvSpPr/>
            <p:nvPr/>
          </p:nvSpPr>
          <p:spPr>
            <a:xfrm>
              <a:off x="6716209" y="346503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292" name="object 292"/>
            <p:cNvSpPr/>
            <p:nvPr/>
          </p:nvSpPr>
          <p:spPr>
            <a:xfrm>
              <a:off x="6716209" y="346503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293" name="object 293"/>
            <p:cNvSpPr/>
            <p:nvPr/>
          </p:nvSpPr>
          <p:spPr>
            <a:xfrm>
              <a:off x="7175165" y="3258042"/>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666666"/>
            </a:solidFill>
          </p:spPr>
          <p:txBody>
            <a:bodyPr wrap="square" lIns="0" tIns="0" rIns="0" bIns="0" rtlCol="0"/>
            <a:lstStyle/>
            <a:p>
              <a:endParaRPr sz="1980"/>
            </a:p>
          </p:txBody>
        </p:sp>
        <p:sp>
          <p:nvSpPr>
            <p:cNvPr id="294" name="object 294"/>
            <p:cNvSpPr/>
            <p:nvPr/>
          </p:nvSpPr>
          <p:spPr>
            <a:xfrm>
              <a:off x="7175165" y="3258042"/>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95" name="object 295"/>
            <p:cNvSpPr/>
            <p:nvPr/>
          </p:nvSpPr>
          <p:spPr>
            <a:xfrm>
              <a:off x="7270918" y="3258042"/>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B7B7B7"/>
            </a:solidFill>
          </p:spPr>
          <p:txBody>
            <a:bodyPr wrap="square" lIns="0" tIns="0" rIns="0" bIns="0" rtlCol="0"/>
            <a:lstStyle/>
            <a:p>
              <a:endParaRPr sz="1980"/>
            </a:p>
          </p:txBody>
        </p:sp>
        <p:sp>
          <p:nvSpPr>
            <p:cNvPr id="296" name="object 296"/>
            <p:cNvSpPr/>
            <p:nvPr/>
          </p:nvSpPr>
          <p:spPr>
            <a:xfrm>
              <a:off x="7270918" y="3258042"/>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97" name="object 297"/>
            <p:cNvSpPr/>
            <p:nvPr/>
          </p:nvSpPr>
          <p:spPr>
            <a:xfrm>
              <a:off x="7366671" y="3258042"/>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CCCCCC"/>
            </a:solidFill>
          </p:spPr>
          <p:txBody>
            <a:bodyPr wrap="square" lIns="0" tIns="0" rIns="0" bIns="0" rtlCol="0"/>
            <a:lstStyle/>
            <a:p>
              <a:endParaRPr sz="1980"/>
            </a:p>
          </p:txBody>
        </p:sp>
        <p:sp>
          <p:nvSpPr>
            <p:cNvPr id="298" name="object 298"/>
            <p:cNvSpPr/>
            <p:nvPr/>
          </p:nvSpPr>
          <p:spPr>
            <a:xfrm>
              <a:off x="7366671" y="3258042"/>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299" name="object 299"/>
            <p:cNvSpPr/>
            <p:nvPr/>
          </p:nvSpPr>
          <p:spPr>
            <a:xfrm>
              <a:off x="7462424" y="3258042"/>
              <a:ext cx="95885" cy="88265"/>
            </a:xfrm>
            <a:custGeom>
              <a:avLst/>
              <a:gdLst/>
              <a:ahLst/>
              <a:cxnLst/>
              <a:rect l="l" t="t" r="r" b="b"/>
              <a:pathLst>
                <a:path w="95884" h="88264">
                  <a:moveTo>
                    <a:pt x="0" y="88033"/>
                  </a:moveTo>
                  <a:lnTo>
                    <a:pt x="95724" y="88033"/>
                  </a:lnTo>
                  <a:lnTo>
                    <a:pt x="95724" y="0"/>
                  </a:lnTo>
                  <a:lnTo>
                    <a:pt x="0" y="0"/>
                  </a:lnTo>
                  <a:lnTo>
                    <a:pt x="0" y="88033"/>
                  </a:lnTo>
                  <a:close/>
                </a:path>
              </a:pathLst>
            </a:custGeom>
            <a:solidFill>
              <a:srgbClr val="CCCCCC"/>
            </a:solidFill>
          </p:spPr>
          <p:txBody>
            <a:bodyPr wrap="square" lIns="0" tIns="0" rIns="0" bIns="0" rtlCol="0"/>
            <a:lstStyle/>
            <a:p>
              <a:endParaRPr sz="1980"/>
            </a:p>
          </p:txBody>
        </p:sp>
        <p:sp>
          <p:nvSpPr>
            <p:cNvPr id="300" name="object 300"/>
            <p:cNvSpPr/>
            <p:nvPr/>
          </p:nvSpPr>
          <p:spPr>
            <a:xfrm>
              <a:off x="7462424" y="3258042"/>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301" name="object 301"/>
            <p:cNvSpPr/>
            <p:nvPr/>
          </p:nvSpPr>
          <p:spPr>
            <a:xfrm>
              <a:off x="7557966" y="325804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F3F3F3"/>
            </a:solidFill>
          </p:spPr>
          <p:txBody>
            <a:bodyPr wrap="square" lIns="0" tIns="0" rIns="0" bIns="0" rtlCol="0"/>
            <a:lstStyle/>
            <a:p>
              <a:endParaRPr sz="1980"/>
            </a:p>
          </p:txBody>
        </p:sp>
        <p:sp>
          <p:nvSpPr>
            <p:cNvPr id="302" name="object 302"/>
            <p:cNvSpPr/>
            <p:nvPr/>
          </p:nvSpPr>
          <p:spPr>
            <a:xfrm>
              <a:off x="7557966" y="3258042"/>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03" name="object 303"/>
            <p:cNvSpPr/>
            <p:nvPr/>
          </p:nvSpPr>
          <p:spPr>
            <a:xfrm>
              <a:off x="7653931" y="3258042"/>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D9D9D9"/>
            </a:solidFill>
          </p:spPr>
          <p:txBody>
            <a:bodyPr wrap="square" lIns="0" tIns="0" rIns="0" bIns="0" rtlCol="0"/>
            <a:lstStyle/>
            <a:p>
              <a:endParaRPr sz="1980"/>
            </a:p>
          </p:txBody>
        </p:sp>
        <p:sp>
          <p:nvSpPr>
            <p:cNvPr id="304" name="object 304"/>
            <p:cNvSpPr/>
            <p:nvPr/>
          </p:nvSpPr>
          <p:spPr>
            <a:xfrm>
              <a:off x="7653931" y="3258042"/>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05" name="object 305"/>
            <p:cNvSpPr/>
            <p:nvPr/>
          </p:nvSpPr>
          <p:spPr>
            <a:xfrm>
              <a:off x="7175165" y="3346076"/>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306" name="object 306"/>
            <p:cNvSpPr/>
            <p:nvPr/>
          </p:nvSpPr>
          <p:spPr>
            <a:xfrm>
              <a:off x="7175165" y="3346076"/>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07" name="object 307"/>
            <p:cNvSpPr/>
            <p:nvPr/>
          </p:nvSpPr>
          <p:spPr>
            <a:xfrm>
              <a:off x="7270918" y="3346076"/>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D9D9D9"/>
            </a:solidFill>
          </p:spPr>
          <p:txBody>
            <a:bodyPr wrap="square" lIns="0" tIns="0" rIns="0" bIns="0" rtlCol="0"/>
            <a:lstStyle/>
            <a:p>
              <a:endParaRPr sz="1980"/>
            </a:p>
          </p:txBody>
        </p:sp>
        <p:sp>
          <p:nvSpPr>
            <p:cNvPr id="308" name="object 308"/>
            <p:cNvSpPr/>
            <p:nvPr/>
          </p:nvSpPr>
          <p:spPr>
            <a:xfrm>
              <a:off x="7270918" y="3346076"/>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09" name="object 309"/>
            <p:cNvSpPr/>
            <p:nvPr/>
          </p:nvSpPr>
          <p:spPr>
            <a:xfrm>
              <a:off x="7366671" y="3346076"/>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F3F3F3"/>
            </a:solidFill>
          </p:spPr>
          <p:txBody>
            <a:bodyPr wrap="square" lIns="0" tIns="0" rIns="0" bIns="0" rtlCol="0"/>
            <a:lstStyle/>
            <a:p>
              <a:endParaRPr sz="1980"/>
            </a:p>
          </p:txBody>
        </p:sp>
        <p:sp>
          <p:nvSpPr>
            <p:cNvPr id="310" name="object 310"/>
            <p:cNvSpPr/>
            <p:nvPr/>
          </p:nvSpPr>
          <p:spPr>
            <a:xfrm>
              <a:off x="7366671" y="3346076"/>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11" name="object 311"/>
            <p:cNvSpPr/>
            <p:nvPr/>
          </p:nvSpPr>
          <p:spPr>
            <a:xfrm>
              <a:off x="7462424" y="3346076"/>
              <a:ext cx="95885" cy="92710"/>
            </a:xfrm>
            <a:custGeom>
              <a:avLst/>
              <a:gdLst/>
              <a:ahLst/>
              <a:cxnLst/>
              <a:rect l="l" t="t" r="r" b="b"/>
              <a:pathLst>
                <a:path w="95884" h="92710">
                  <a:moveTo>
                    <a:pt x="0" y="92491"/>
                  </a:moveTo>
                  <a:lnTo>
                    <a:pt x="95724" y="92491"/>
                  </a:lnTo>
                  <a:lnTo>
                    <a:pt x="95724" y="0"/>
                  </a:lnTo>
                  <a:lnTo>
                    <a:pt x="0" y="0"/>
                  </a:lnTo>
                  <a:lnTo>
                    <a:pt x="0" y="92491"/>
                  </a:lnTo>
                  <a:close/>
                </a:path>
              </a:pathLst>
            </a:custGeom>
            <a:solidFill>
              <a:srgbClr val="D9D9D9"/>
            </a:solidFill>
          </p:spPr>
          <p:txBody>
            <a:bodyPr wrap="square" lIns="0" tIns="0" rIns="0" bIns="0" rtlCol="0"/>
            <a:lstStyle/>
            <a:p>
              <a:endParaRPr sz="1980"/>
            </a:p>
          </p:txBody>
        </p:sp>
        <p:sp>
          <p:nvSpPr>
            <p:cNvPr id="312" name="object 312"/>
            <p:cNvSpPr/>
            <p:nvPr/>
          </p:nvSpPr>
          <p:spPr>
            <a:xfrm>
              <a:off x="7462424" y="3346076"/>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313" name="object 313"/>
            <p:cNvSpPr/>
            <p:nvPr/>
          </p:nvSpPr>
          <p:spPr>
            <a:xfrm>
              <a:off x="7557966" y="3346076"/>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314" name="object 314"/>
            <p:cNvSpPr/>
            <p:nvPr/>
          </p:nvSpPr>
          <p:spPr>
            <a:xfrm>
              <a:off x="7557966" y="3346076"/>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15" name="object 315"/>
            <p:cNvSpPr/>
            <p:nvPr/>
          </p:nvSpPr>
          <p:spPr>
            <a:xfrm>
              <a:off x="7653931" y="3346076"/>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CCCCCC"/>
            </a:solidFill>
          </p:spPr>
          <p:txBody>
            <a:bodyPr wrap="square" lIns="0" tIns="0" rIns="0" bIns="0" rtlCol="0"/>
            <a:lstStyle/>
            <a:p>
              <a:endParaRPr sz="1980"/>
            </a:p>
          </p:txBody>
        </p:sp>
        <p:sp>
          <p:nvSpPr>
            <p:cNvPr id="316" name="object 316"/>
            <p:cNvSpPr/>
            <p:nvPr/>
          </p:nvSpPr>
          <p:spPr>
            <a:xfrm>
              <a:off x="7653931" y="3346076"/>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17" name="object 317"/>
            <p:cNvSpPr/>
            <p:nvPr/>
          </p:nvSpPr>
          <p:spPr>
            <a:xfrm>
              <a:off x="7175165" y="34385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318" name="object 318"/>
            <p:cNvSpPr/>
            <p:nvPr/>
          </p:nvSpPr>
          <p:spPr>
            <a:xfrm>
              <a:off x="7175165" y="3438568"/>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19" name="object 319"/>
            <p:cNvSpPr/>
            <p:nvPr/>
          </p:nvSpPr>
          <p:spPr>
            <a:xfrm>
              <a:off x="7270918" y="34385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320" name="object 320"/>
            <p:cNvSpPr/>
            <p:nvPr/>
          </p:nvSpPr>
          <p:spPr>
            <a:xfrm>
              <a:off x="7270918" y="3438568"/>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21" name="object 321"/>
            <p:cNvSpPr/>
            <p:nvPr/>
          </p:nvSpPr>
          <p:spPr>
            <a:xfrm>
              <a:off x="7366671" y="34385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999999"/>
            </a:solidFill>
          </p:spPr>
          <p:txBody>
            <a:bodyPr wrap="square" lIns="0" tIns="0" rIns="0" bIns="0" rtlCol="0"/>
            <a:lstStyle/>
            <a:p>
              <a:endParaRPr sz="1980"/>
            </a:p>
          </p:txBody>
        </p:sp>
        <p:sp>
          <p:nvSpPr>
            <p:cNvPr id="322" name="object 322"/>
            <p:cNvSpPr/>
            <p:nvPr/>
          </p:nvSpPr>
          <p:spPr>
            <a:xfrm>
              <a:off x="7366671" y="3438568"/>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23" name="object 323"/>
            <p:cNvSpPr/>
            <p:nvPr/>
          </p:nvSpPr>
          <p:spPr>
            <a:xfrm>
              <a:off x="7462424" y="343856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CCCCC"/>
            </a:solidFill>
          </p:spPr>
          <p:txBody>
            <a:bodyPr wrap="square" lIns="0" tIns="0" rIns="0" bIns="0" rtlCol="0"/>
            <a:lstStyle/>
            <a:p>
              <a:endParaRPr sz="1980"/>
            </a:p>
          </p:txBody>
        </p:sp>
        <p:sp>
          <p:nvSpPr>
            <p:cNvPr id="324" name="object 324"/>
            <p:cNvSpPr/>
            <p:nvPr/>
          </p:nvSpPr>
          <p:spPr>
            <a:xfrm>
              <a:off x="7462424" y="3438568"/>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325" name="object 325"/>
            <p:cNvSpPr/>
            <p:nvPr/>
          </p:nvSpPr>
          <p:spPr>
            <a:xfrm>
              <a:off x="7557966" y="34385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326" name="object 326"/>
            <p:cNvSpPr/>
            <p:nvPr/>
          </p:nvSpPr>
          <p:spPr>
            <a:xfrm>
              <a:off x="7557966" y="3438568"/>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27" name="object 327"/>
            <p:cNvSpPr/>
            <p:nvPr/>
          </p:nvSpPr>
          <p:spPr>
            <a:xfrm>
              <a:off x="7653931" y="34385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328" name="object 328"/>
            <p:cNvSpPr/>
            <p:nvPr/>
          </p:nvSpPr>
          <p:spPr>
            <a:xfrm>
              <a:off x="7653931" y="3438568"/>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329" name="object 329"/>
            <p:cNvSpPr/>
            <p:nvPr/>
          </p:nvSpPr>
          <p:spPr>
            <a:xfrm>
              <a:off x="8484853" y="278184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30" name="object 330"/>
            <p:cNvSpPr/>
            <p:nvPr/>
          </p:nvSpPr>
          <p:spPr>
            <a:xfrm>
              <a:off x="8484853" y="278184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31" name="object 331"/>
            <p:cNvSpPr/>
            <p:nvPr/>
          </p:nvSpPr>
          <p:spPr>
            <a:xfrm>
              <a:off x="8484853" y="287758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32" name="object 332"/>
            <p:cNvSpPr/>
            <p:nvPr/>
          </p:nvSpPr>
          <p:spPr>
            <a:xfrm>
              <a:off x="8484853" y="287758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33" name="object 333"/>
            <p:cNvSpPr/>
            <p:nvPr/>
          </p:nvSpPr>
          <p:spPr>
            <a:xfrm>
              <a:off x="8484853" y="297332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34" name="object 334"/>
            <p:cNvSpPr/>
            <p:nvPr/>
          </p:nvSpPr>
          <p:spPr>
            <a:xfrm>
              <a:off x="8484853" y="297332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35" name="object 335"/>
            <p:cNvSpPr/>
            <p:nvPr/>
          </p:nvSpPr>
          <p:spPr>
            <a:xfrm>
              <a:off x="8484853" y="306906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36" name="object 336"/>
            <p:cNvSpPr/>
            <p:nvPr/>
          </p:nvSpPr>
          <p:spPr>
            <a:xfrm>
              <a:off x="8484853" y="306906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37" name="object 337"/>
            <p:cNvSpPr/>
            <p:nvPr/>
          </p:nvSpPr>
          <p:spPr>
            <a:xfrm>
              <a:off x="8484853" y="316459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38" name="object 338"/>
            <p:cNvSpPr/>
            <p:nvPr/>
          </p:nvSpPr>
          <p:spPr>
            <a:xfrm>
              <a:off x="8484853" y="316459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39" name="object 339"/>
            <p:cNvSpPr/>
            <p:nvPr/>
          </p:nvSpPr>
          <p:spPr>
            <a:xfrm>
              <a:off x="8484853" y="32605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40" name="object 340"/>
            <p:cNvSpPr/>
            <p:nvPr/>
          </p:nvSpPr>
          <p:spPr>
            <a:xfrm>
              <a:off x="8484853" y="32605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41" name="object 341"/>
            <p:cNvSpPr/>
            <p:nvPr/>
          </p:nvSpPr>
          <p:spPr>
            <a:xfrm>
              <a:off x="8484863" y="335649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42" name="object 342"/>
            <p:cNvSpPr/>
            <p:nvPr/>
          </p:nvSpPr>
          <p:spPr>
            <a:xfrm>
              <a:off x="8484863" y="335649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43" name="object 343"/>
            <p:cNvSpPr/>
            <p:nvPr/>
          </p:nvSpPr>
          <p:spPr>
            <a:xfrm>
              <a:off x="8484863" y="3452024"/>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44" name="object 344"/>
            <p:cNvSpPr/>
            <p:nvPr/>
          </p:nvSpPr>
          <p:spPr>
            <a:xfrm>
              <a:off x="8484863" y="3452024"/>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45" name="object 345"/>
            <p:cNvSpPr/>
            <p:nvPr/>
          </p:nvSpPr>
          <p:spPr>
            <a:xfrm>
              <a:off x="8484863" y="354797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46" name="object 346"/>
            <p:cNvSpPr/>
            <p:nvPr/>
          </p:nvSpPr>
          <p:spPr>
            <a:xfrm>
              <a:off x="8484863" y="354797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47" name="object 347"/>
            <p:cNvSpPr/>
            <p:nvPr/>
          </p:nvSpPr>
          <p:spPr>
            <a:xfrm>
              <a:off x="8578470" y="278184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48" name="object 348"/>
            <p:cNvSpPr/>
            <p:nvPr/>
          </p:nvSpPr>
          <p:spPr>
            <a:xfrm>
              <a:off x="8578470" y="278184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49" name="object 349"/>
            <p:cNvSpPr/>
            <p:nvPr/>
          </p:nvSpPr>
          <p:spPr>
            <a:xfrm>
              <a:off x="8578470" y="287758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50" name="object 350"/>
            <p:cNvSpPr/>
            <p:nvPr/>
          </p:nvSpPr>
          <p:spPr>
            <a:xfrm>
              <a:off x="8578470" y="287758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51" name="object 351"/>
            <p:cNvSpPr/>
            <p:nvPr/>
          </p:nvSpPr>
          <p:spPr>
            <a:xfrm>
              <a:off x="8578470" y="297332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52" name="object 352"/>
            <p:cNvSpPr/>
            <p:nvPr/>
          </p:nvSpPr>
          <p:spPr>
            <a:xfrm>
              <a:off x="8578470" y="297332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53" name="object 353"/>
            <p:cNvSpPr/>
            <p:nvPr/>
          </p:nvSpPr>
          <p:spPr>
            <a:xfrm>
              <a:off x="8578470" y="306906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54" name="object 354"/>
            <p:cNvSpPr/>
            <p:nvPr/>
          </p:nvSpPr>
          <p:spPr>
            <a:xfrm>
              <a:off x="8578470" y="306906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55" name="object 355"/>
            <p:cNvSpPr/>
            <p:nvPr/>
          </p:nvSpPr>
          <p:spPr>
            <a:xfrm>
              <a:off x="8578470" y="316459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56" name="object 356"/>
            <p:cNvSpPr/>
            <p:nvPr/>
          </p:nvSpPr>
          <p:spPr>
            <a:xfrm>
              <a:off x="8578470" y="316459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57" name="object 357"/>
            <p:cNvSpPr/>
            <p:nvPr/>
          </p:nvSpPr>
          <p:spPr>
            <a:xfrm>
              <a:off x="8578470" y="32605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58" name="object 358"/>
            <p:cNvSpPr/>
            <p:nvPr/>
          </p:nvSpPr>
          <p:spPr>
            <a:xfrm>
              <a:off x="8578470" y="32605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59" name="object 359"/>
            <p:cNvSpPr/>
            <p:nvPr/>
          </p:nvSpPr>
          <p:spPr>
            <a:xfrm>
              <a:off x="8578481" y="335649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60" name="object 360"/>
            <p:cNvSpPr/>
            <p:nvPr/>
          </p:nvSpPr>
          <p:spPr>
            <a:xfrm>
              <a:off x="8578481" y="335649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61" name="object 361"/>
            <p:cNvSpPr/>
            <p:nvPr/>
          </p:nvSpPr>
          <p:spPr>
            <a:xfrm>
              <a:off x="8578481" y="345202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62" name="object 362"/>
            <p:cNvSpPr/>
            <p:nvPr/>
          </p:nvSpPr>
          <p:spPr>
            <a:xfrm>
              <a:off x="8578481" y="345202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63" name="object 363"/>
            <p:cNvSpPr/>
            <p:nvPr/>
          </p:nvSpPr>
          <p:spPr>
            <a:xfrm>
              <a:off x="8578481" y="354797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364" name="object 364"/>
            <p:cNvSpPr/>
            <p:nvPr/>
          </p:nvSpPr>
          <p:spPr>
            <a:xfrm>
              <a:off x="8578481" y="354797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65" name="object 365"/>
            <p:cNvSpPr/>
            <p:nvPr/>
          </p:nvSpPr>
          <p:spPr>
            <a:xfrm>
              <a:off x="8670974" y="278184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66" name="object 366"/>
            <p:cNvSpPr/>
            <p:nvPr/>
          </p:nvSpPr>
          <p:spPr>
            <a:xfrm>
              <a:off x="8670974" y="278184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67" name="object 367"/>
            <p:cNvSpPr/>
            <p:nvPr/>
          </p:nvSpPr>
          <p:spPr>
            <a:xfrm>
              <a:off x="8670974" y="2877582"/>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68" name="object 368"/>
            <p:cNvSpPr/>
            <p:nvPr/>
          </p:nvSpPr>
          <p:spPr>
            <a:xfrm>
              <a:off x="8670974" y="2877582"/>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69" name="object 369"/>
            <p:cNvSpPr/>
            <p:nvPr/>
          </p:nvSpPr>
          <p:spPr>
            <a:xfrm>
              <a:off x="8670974" y="297332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70" name="object 370"/>
            <p:cNvSpPr/>
            <p:nvPr/>
          </p:nvSpPr>
          <p:spPr>
            <a:xfrm>
              <a:off x="8670974" y="2973323"/>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71" name="object 371"/>
            <p:cNvSpPr/>
            <p:nvPr/>
          </p:nvSpPr>
          <p:spPr>
            <a:xfrm>
              <a:off x="8670974" y="3069064"/>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72" name="object 372"/>
            <p:cNvSpPr/>
            <p:nvPr/>
          </p:nvSpPr>
          <p:spPr>
            <a:xfrm>
              <a:off x="8670974" y="3069064"/>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73" name="object 373"/>
            <p:cNvSpPr/>
            <p:nvPr/>
          </p:nvSpPr>
          <p:spPr>
            <a:xfrm>
              <a:off x="8670974" y="316459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74" name="object 374"/>
            <p:cNvSpPr/>
            <p:nvPr/>
          </p:nvSpPr>
          <p:spPr>
            <a:xfrm>
              <a:off x="8670974" y="3164593"/>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75" name="object 375"/>
            <p:cNvSpPr/>
            <p:nvPr/>
          </p:nvSpPr>
          <p:spPr>
            <a:xfrm>
              <a:off x="8670974" y="326054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376" name="object 376"/>
            <p:cNvSpPr/>
            <p:nvPr/>
          </p:nvSpPr>
          <p:spPr>
            <a:xfrm>
              <a:off x="8670974" y="326054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77" name="object 377"/>
            <p:cNvSpPr/>
            <p:nvPr/>
          </p:nvSpPr>
          <p:spPr>
            <a:xfrm>
              <a:off x="8670984" y="3356495"/>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378" name="object 378"/>
            <p:cNvSpPr/>
            <p:nvPr/>
          </p:nvSpPr>
          <p:spPr>
            <a:xfrm>
              <a:off x="8670984" y="3356495"/>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79" name="object 379"/>
            <p:cNvSpPr/>
            <p:nvPr/>
          </p:nvSpPr>
          <p:spPr>
            <a:xfrm>
              <a:off x="8670984" y="3452024"/>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380" name="object 380"/>
            <p:cNvSpPr/>
            <p:nvPr/>
          </p:nvSpPr>
          <p:spPr>
            <a:xfrm>
              <a:off x="8670984" y="3452024"/>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81" name="object 381"/>
            <p:cNvSpPr/>
            <p:nvPr/>
          </p:nvSpPr>
          <p:spPr>
            <a:xfrm>
              <a:off x="8670984" y="3547978"/>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382" name="object 382"/>
            <p:cNvSpPr/>
            <p:nvPr/>
          </p:nvSpPr>
          <p:spPr>
            <a:xfrm>
              <a:off x="8670984" y="3547978"/>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383" name="object 383"/>
            <p:cNvSpPr/>
            <p:nvPr/>
          </p:nvSpPr>
          <p:spPr>
            <a:xfrm>
              <a:off x="6223605" y="2752905"/>
              <a:ext cx="2601595" cy="949960"/>
            </a:xfrm>
            <a:custGeom>
              <a:avLst/>
              <a:gdLst/>
              <a:ahLst/>
              <a:cxnLst/>
              <a:rect l="l" t="t" r="r" b="b"/>
              <a:pathLst>
                <a:path w="2601595" h="949960">
                  <a:moveTo>
                    <a:pt x="2601599" y="949799"/>
                  </a:moveTo>
                  <a:lnTo>
                    <a:pt x="0" y="949799"/>
                  </a:lnTo>
                  <a:lnTo>
                    <a:pt x="0" y="0"/>
                  </a:lnTo>
                  <a:lnTo>
                    <a:pt x="2601599" y="0"/>
                  </a:lnTo>
                  <a:lnTo>
                    <a:pt x="2601599" y="949799"/>
                  </a:lnTo>
                  <a:close/>
                </a:path>
              </a:pathLst>
            </a:custGeom>
            <a:solidFill>
              <a:srgbClr val="FFFFFF">
                <a:alpha val="66848"/>
              </a:srgbClr>
            </a:solidFill>
          </p:spPr>
          <p:txBody>
            <a:bodyPr wrap="square" lIns="0" tIns="0" rIns="0" bIns="0" rtlCol="0"/>
            <a:lstStyle/>
            <a:p>
              <a:endParaRPr sz="1980"/>
            </a:p>
          </p:txBody>
        </p:sp>
        <p:sp>
          <p:nvSpPr>
            <p:cNvPr id="384" name="object 384"/>
            <p:cNvSpPr/>
            <p:nvPr/>
          </p:nvSpPr>
          <p:spPr>
            <a:xfrm>
              <a:off x="6389607" y="2938346"/>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85" name="object 385"/>
            <p:cNvSpPr/>
            <p:nvPr/>
          </p:nvSpPr>
          <p:spPr>
            <a:xfrm>
              <a:off x="6389607" y="2938346"/>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86" name="object 386"/>
            <p:cNvSpPr/>
            <p:nvPr/>
          </p:nvSpPr>
          <p:spPr>
            <a:xfrm>
              <a:off x="6389607" y="3034087"/>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87" name="object 387"/>
            <p:cNvSpPr/>
            <p:nvPr/>
          </p:nvSpPr>
          <p:spPr>
            <a:xfrm>
              <a:off x="6389607" y="3034087"/>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88" name="object 388"/>
            <p:cNvSpPr/>
            <p:nvPr/>
          </p:nvSpPr>
          <p:spPr>
            <a:xfrm>
              <a:off x="6389607" y="3129828"/>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89" name="object 389"/>
            <p:cNvSpPr/>
            <p:nvPr/>
          </p:nvSpPr>
          <p:spPr>
            <a:xfrm>
              <a:off x="6389607" y="3129828"/>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90" name="object 390"/>
            <p:cNvSpPr/>
            <p:nvPr/>
          </p:nvSpPr>
          <p:spPr>
            <a:xfrm>
              <a:off x="6389607" y="3225570"/>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91" name="object 391"/>
            <p:cNvSpPr/>
            <p:nvPr/>
          </p:nvSpPr>
          <p:spPr>
            <a:xfrm>
              <a:off x="6389607" y="3225570"/>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92" name="object 392"/>
            <p:cNvSpPr/>
            <p:nvPr/>
          </p:nvSpPr>
          <p:spPr>
            <a:xfrm>
              <a:off x="6389607" y="3321099"/>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93" name="object 393"/>
            <p:cNvSpPr/>
            <p:nvPr/>
          </p:nvSpPr>
          <p:spPr>
            <a:xfrm>
              <a:off x="6389607" y="3321099"/>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394" name="object 394"/>
            <p:cNvSpPr/>
            <p:nvPr/>
          </p:nvSpPr>
          <p:spPr>
            <a:xfrm>
              <a:off x="6389607" y="3417052"/>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395" name="object 395"/>
            <p:cNvSpPr/>
            <p:nvPr/>
          </p:nvSpPr>
          <p:spPr>
            <a:xfrm>
              <a:off x="6389607" y="3417052"/>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grpSp>
      <p:sp>
        <p:nvSpPr>
          <p:cNvPr id="396" name="object 396"/>
          <p:cNvSpPr txBox="1"/>
          <p:nvPr/>
        </p:nvSpPr>
        <p:spPr>
          <a:xfrm>
            <a:off x="6822491" y="4323315"/>
            <a:ext cx="115416" cy="562990"/>
          </a:xfrm>
          <a:prstGeom prst="rect">
            <a:avLst/>
          </a:prstGeom>
        </p:spPr>
        <p:txBody>
          <a:bodyPr vert="vert270" wrap="square" lIns="0" tIns="0" rIns="0" bIns="0" rtlCol="0">
            <a:spAutoFit/>
          </a:bodyPr>
          <a:lstStyle/>
          <a:p>
            <a:pPr>
              <a:lnSpc>
                <a:spcPts val="897"/>
              </a:lnSpc>
            </a:pPr>
            <a:r>
              <a:rPr sz="770" b="1" spc="61" dirty="0">
                <a:solidFill>
                  <a:srgbClr val="37761C"/>
                </a:solidFill>
                <a:latin typeface="Calibri"/>
                <a:cs typeface="Calibri"/>
              </a:rPr>
              <a:t>Queries</a:t>
            </a:r>
            <a:r>
              <a:rPr sz="770" b="1" spc="22" dirty="0">
                <a:solidFill>
                  <a:srgbClr val="37761C"/>
                </a:solidFill>
                <a:latin typeface="Calibri"/>
                <a:cs typeface="Calibri"/>
              </a:rPr>
              <a:t> </a:t>
            </a:r>
            <a:r>
              <a:rPr sz="770" b="1" spc="-22" dirty="0">
                <a:solidFill>
                  <a:srgbClr val="37761C"/>
                </a:solidFill>
                <a:latin typeface="Calibri"/>
                <a:cs typeface="Calibri"/>
              </a:rPr>
              <a:t>q</a:t>
            </a:r>
            <a:r>
              <a:rPr sz="743" b="1" spc="-33" baseline="-30864" dirty="0">
                <a:solidFill>
                  <a:srgbClr val="37761C"/>
                </a:solidFill>
                <a:latin typeface="Calibri"/>
                <a:cs typeface="Calibri"/>
              </a:rPr>
              <a:t>1:M</a:t>
            </a:r>
            <a:endParaRPr sz="743" baseline="-30864">
              <a:latin typeface="Calibri"/>
              <a:cs typeface="Calibri"/>
            </a:endParaRPr>
          </a:p>
        </p:txBody>
      </p:sp>
      <p:grpSp>
        <p:nvGrpSpPr>
          <p:cNvPr id="397" name="object 397"/>
          <p:cNvGrpSpPr/>
          <p:nvPr/>
        </p:nvGrpSpPr>
        <p:grpSpPr>
          <a:xfrm>
            <a:off x="7562184" y="4481367"/>
            <a:ext cx="915035" cy="225614"/>
            <a:chOff x="6874713" y="3112811"/>
            <a:chExt cx="831850" cy="205104"/>
          </a:xfrm>
        </p:grpSpPr>
        <p:sp>
          <p:nvSpPr>
            <p:cNvPr id="398" name="object 398"/>
            <p:cNvSpPr/>
            <p:nvPr/>
          </p:nvSpPr>
          <p:spPr>
            <a:xfrm>
              <a:off x="6879476" y="3296904"/>
              <a:ext cx="126364" cy="0"/>
            </a:xfrm>
            <a:custGeom>
              <a:avLst/>
              <a:gdLst/>
              <a:ahLst/>
              <a:cxnLst/>
              <a:rect l="l" t="t" r="r" b="b"/>
              <a:pathLst>
                <a:path w="126365">
                  <a:moveTo>
                    <a:pt x="0" y="0"/>
                  </a:moveTo>
                  <a:lnTo>
                    <a:pt x="126241" y="0"/>
                  </a:lnTo>
                </a:path>
              </a:pathLst>
            </a:custGeom>
            <a:ln w="9524">
              <a:solidFill>
                <a:srgbClr val="595959"/>
              </a:solidFill>
            </a:ln>
          </p:spPr>
          <p:txBody>
            <a:bodyPr wrap="square" lIns="0" tIns="0" rIns="0" bIns="0" rtlCol="0"/>
            <a:lstStyle/>
            <a:p>
              <a:endParaRPr sz="1980"/>
            </a:p>
          </p:txBody>
        </p:sp>
        <p:sp>
          <p:nvSpPr>
            <p:cNvPr id="399" name="object 399"/>
            <p:cNvSpPr/>
            <p:nvPr/>
          </p:nvSpPr>
          <p:spPr>
            <a:xfrm>
              <a:off x="7005717" y="3281171"/>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400" name="object 400"/>
            <p:cNvSpPr/>
            <p:nvPr/>
          </p:nvSpPr>
          <p:spPr>
            <a:xfrm>
              <a:off x="7005717" y="3281171"/>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401" name="object 401"/>
            <p:cNvSpPr/>
            <p:nvPr/>
          </p:nvSpPr>
          <p:spPr>
            <a:xfrm>
              <a:off x="7127187" y="3117573"/>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402" name="object 402"/>
            <p:cNvSpPr/>
            <p:nvPr/>
          </p:nvSpPr>
          <p:spPr>
            <a:xfrm>
              <a:off x="7127187" y="311757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03" name="object 403"/>
            <p:cNvSpPr/>
            <p:nvPr/>
          </p:nvSpPr>
          <p:spPr>
            <a:xfrm>
              <a:off x="7222940" y="311757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B7B7B7"/>
            </a:solidFill>
          </p:spPr>
          <p:txBody>
            <a:bodyPr wrap="square" lIns="0" tIns="0" rIns="0" bIns="0" rtlCol="0"/>
            <a:lstStyle/>
            <a:p>
              <a:endParaRPr sz="1980"/>
            </a:p>
          </p:txBody>
        </p:sp>
        <p:sp>
          <p:nvSpPr>
            <p:cNvPr id="404" name="object 404"/>
            <p:cNvSpPr/>
            <p:nvPr/>
          </p:nvSpPr>
          <p:spPr>
            <a:xfrm>
              <a:off x="7222940" y="3117573"/>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05" name="object 405"/>
            <p:cNvSpPr/>
            <p:nvPr/>
          </p:nvSpPr>
          <p:spPr>
            <a:xfrm>
              <a:off x="7318694" y="3117573"/>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999999"/>
            </a:solidFill>
          </p:spPr>
          <p:txBody>
            <a:bodyPr wrap="square" lIns="0" tIns="0" rIns="0" bIns="0" rtlCol="0"/>
            <a:lstStyle/>
            <a:p>
              <a:endParaRPr sz="1980"/>
            </a:p>
          </p:txBody>
        </p:sp>
        <p:sp>
          <p:nvSpPr>
            <p:cNvPr id="406" name="object 406"/>
            <p:cNvSpPr/>
            <p:nvPr/>
          </p:nvSpPr>
          <p:spPr>
            <a:xfrm>
              <a:off x="7318694" y="311757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07" name="object 407"/>
            <p:cNvSpPr/>
            <p:nvPr/>
          </p:nvSpPr>
          <p:spPr>
            <a:xfrm>
              <a:off x="7414447" y="311757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408" name="object 408"/>
            <p:cNvSpPr/>
            <p:nvPr/>
          </p:nvSpPr>
          <p:spPr>
            <a:xfrm>
              <a:off x="7414447" y="311757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09" name="object 409"/>
            <p:cNvSpPr/>
            <p:nvPr/>
          </p:nvSpPr>
          <p:spPr>
            <a:xfrm>
              <a:off x="7509987" y="311757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EEEEEE"/>
            </a:solidFill>
          </p:spPr>
          <p:txBody>
            <a:bodyPr wrap="square" lIns="0" tIns="0" rIns="0" bIns="0" rtlCol="0"/>
            <a:lstStyle/>
            <a:p>
              <a:endParaRPr sz="1980"/>
            </a:p>
          </p:txBody>
        </p:sp>
        <p:sp>
          <p:nvSpPr>
            <p:cNvPr id="410" name="object 410"/>
            <p:cNvSpPr/>
            <p:nvPr/>
          </p:nvSpPr>
          <p:spPr>
            <a:xfrm>
              <a:off x="7509987" y="3117573"/>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11" name="object 411"/>
            <p:cNvSpPr/>
            <p:nvPr/>
          </p:nvSpPr>
          <p:spPr>
            <a:xfrm>
              <a:off x="7605953" y="3117573"/>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412" name="object 412"/>
            <p:cNvSpPr/>
            <p:nvPr/>
          </p:nvSpPr>
          <p:spPr>
            <a:xfrm>
              <a:off x="7605953" y="311757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grpSp>
      <p:sp>
        <p:nvSpPr>
          <p:cNvPr id="413" name="object 413"/>
          <p:cNvSpPr txBox="1"/>
          <p:nvPr/>
        </p:nvSpPr>
        <p:spPr>
          <a:xfrm>
            <a:off x="7743600" y="4311798"/>
            <a:ext cx="855663" cy="115416"/>
          </a:xfrm>
          <a:prstGeom prst="rect">
            <a:avLst/>
          </a:prstGeom>
        </p:spPr>
        <p:txBody>
          <a:bodyPr vert="horz" wrap="square" lIns="0" tIns="0" rIns="0" bIns="0" rtlCol="0">
            <a:spAutoFit/>
          </a:bodyPr>
          <a:lstStyle/>
          <a:p>
            <a:pPr>
              <a:lnSpc>
                <a:spcPts val="897"/>
              </a:lnSpc>
            </a:pPr>
            <a:r>
              <a:rPr sz="770" b="1" spc="22" dirty="0">
                <a:solidFill>
                  <a:srgbClr val="666666"/>
                </a:solidFill>
                <a:latin typeface="Calibri"/>
                <a:cs typeface="Calibri"/>
              </a:rPr>
              <a:t>Attention</a:t>
            </a:r>
            <a:r>
              <a:rPr sz="770" b="1" spc="160" dirty="0">
                <a:solidFill>
                  <a:srgbClr val="666666"/>
                </a:solidFill>
                <a:latin typeface="Calibri"/>
                <a:cs typeface="Calibri"/>
              </a:rPr>
              <a:t> </a:t>
            </a:r>
            <a:r>
              <a:rPr sz="770" b="1" spc="22" dirty="0">
                <a:solidFill>
                  <a:srgbClr val="666666"/>
                </a:solidFill>
                <a:latin typeface="Calibri"/>
                <a:cs typeface="Calibri"/>
              </a:rPr>
              <a:t>matrix</a:t>
            </a:r>
            <a:r>
              <a:rPr sz="770" b="1" spc="116" dirty="0">
                <a:solidFill>
                  <a:srgbClr val="666666"/>
                </a:solidFill>
                <a:latin typeface="Calibri"/>
                <a:cs typeface="Calibri"/>
              </a:rPr>
              <a:t> </a:t>
            </a:r>
            <a:r>
              <a:rPr sz="770" b="1" spc="28" dirty="0">
                <a:solidFill>
                  <a:srgbClr val="666666"/>
                </a:solidFill>
                <a:latin typeface="Calibri"/>
                <a:cs typeface="Calibri"/>
              </a:rPr>
              <a:t>A</a:t>
            </a:r>
            <a:endParaRPr sz="770">
              <a:latin typeface="Calibri"/>
              <a:cs typeface="Calibri"/>
            </a:endParaRPr>
          </a:p>
        </p:txBody>
      </p:sp>
      <p:grpSp>
        <p:nvGrpSpPr>
          <p:cNvPr id="414" name="object 414"/>
          <p:cNvGrpSpPr/>
          <p:nvPr/>
        </p:nvGrpSpPr>
        <p:grpSpPr>
          <a:xfrm>
            <a:off x="8555201" y="4059286"/>
            <a:ext cx="734822" cy="959041"/>
            <a:chOff x="7777455" y="2729101"/>
            <a:chExt cx="668020" cy="871855"/>
          </a:xfrm>
        </p:grpSpPr>
        <p:sp>
          <p:nvSpPr>
            <p:cNvPr id="415" name="object 415"/>
            <p:cNvSpPr/>
            <p:nvPr/>
          </p:nvSpPr>
          <p:spPr>
            <a:xfrm>
              <a:off x="8344372" y="273386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416" name="object 416"/>
            <p:cNvSpPr/>
            <p:nvPr/>
          </p:nvSpPr>
          <p:spPr>
            <a:xfrm>
              <a:off x="8344372" y="2733863"/>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17" name="object 417"/>
            <p:cNvSpPr/>
            <p:nvPr/>
          </p:nvSpPr>
          <p:spPr>
            <a:xfrm>
              <a:off x="8344372" y="2829604"/>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418" name="object 418"/>
            <p:cNvSpPr/>
            <p:nvPr/>
          </p:nvSpPr>
          <p:spPr>
            <a:xfrm>
              <a:off x="8344372" y="2829604"/>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19" name="object 419"/>
            <p:cNvSpPr/>
            <p:nvPr/>
          </p:nvSpPr>
          <p:spPr>
            <a:xfrm>
              <a:off x="8344372" y="292534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420" name="object 420"/>
            <p:cNvSpPr/>
            <p:nvPr/>
          </p:nvSpPr>
          <p:spPr>
            <a:xfrm>
              <a:off x="8344372" y="292534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21" name="object 421"/>
            <p:cNvSpPr/>
            <p:nvPr/>
          </p:nvSpPr>
          <p:spPr>
            <a:xfrm>
              <a:off x="8344372" y="302108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422" name="object 422"/>
            <p:cNvSpPr/>
            <p:nvPr/>
          </p:nvSpPr>
          <p:spPr>
            <a:xfrm>
              <a:off x="8344372" y="302108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23" name="object 423"/>
            <p:cNvSpPr/>
            <p:nvPr/>
          </p:nvSpPr>
          <p:spPr>
            <a:xfrm>
              <a:off x="8344372" y="3116616"/>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424" name="object 424"/>
            <p:cNvSpPr/>
            <p:nvPr/>
          </p:nvSpPr>
          <p:spPr>
            <a:xfrm>
              <a:off x="8344372" y="3116616"/>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25" name="object 425"/>
            <p:cNvSpPr/>
            <p:nvPr/>
          </p:nvSpPr>
          <p:spPr>
            <a:xfrm>
              <a:off x="8344372" y="321256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426" name="object 426"/>
            <p:cNvSpPr/>
            <p:nvPr/>
          </p:nvSpPr>
          <p:spPr>
            <a:xfrm>
              <a:off x="8344372" y="321256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27" name="object 427"/>
            <p:cNvSpPr/>
            <p:nvPr/>
          </p:nvSpPr>
          <p:spPr>
            <a:xfrm>
              <a:off x="8344382" y="330851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428" name="object 428"/>
            <p:cNvSpPr/>
            <p:nvPr/>
          </p:nvSpPr>
          <p:spPr>
            <a:xfrm>
              <a:off x="8344382" y="330851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29" name="object 429"/>
            <p:cNvSpPr/>
            <p:nvPr/>
          </p:nvSpPr>
          <p:spPr>
            <a:xfrm>
              <a:off x="8344382" y="34040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430" name="object 430"/>
            <p:cNvSpPr/>
            <p:nvPr/>
          </p:nvSpPr>
          <p:spPr>
            <a:xfrm>
              <a:off x="8344382" y="34040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31" name="object 431"/>
            <p:cNvSpPr/>
            <p:nvPr/>
          </p:nvSpPr>
          <p:spPr>
            <a:xfrm>
              <a:off x="8344382" y="350000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432" name="object 432"/>
            <p:cNvSpPr/>
            <p:nvPr/>
          </p:nvSpPr>
          <p:spPr>
            <a:xfrm>
              <a:off x="8344382" y="350000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433" name="object 433"/>
            <p:cNvSpPr/>
            <p:nvPr/>
          </p:nvSpPr>
          <p:spPr>
            <a:xfrm>
              <a:off x="7782218" y="3296904"/>
              <a:ext cx="126364" cy="0"/>
            </a:xfrm>
            <a:custGeom>
              <a:avLst/>
              <a:gdLst/>
              <a:ahLst/>
              <a:cxnLst/>
              <a:rect l="l" t="t" r="r" b="b"/>
              <a:pathLst>
                <a:path w="126365">
                  <a:moveTo>
                    <a:pt x="0" y="0"/>
                  </a:moveTo>
                  <a:lnTo>
                    <a:pt x="126241" y="0"/>
                  </a:lnTo>
                </a:path>
              </a:pathLst>
            </a:custGeom>
            <a:ln w="9524">
              <a:solidFill>
                <a:srgbClr val="595959"/>
              </a:solidFill>
            </a:ln>
          </p:spPr>
          <p:txBody>
            <a:bodyPr wrap="square" lIns="0" tIns="0" rIns="0" bIns="0" rtlCol="0"/>
            <a:lstStyle/>
            <a:p>
              <a:endParaRPr sz="1980"/>
            </a:p>
          </p:txBody>
        </p:sp>
        <p:sp>
          <p:nvSpPr>
            <p:cNvPr id="434" name="object 434"/>
            <p:cNvSpPr/>
            <p:nvPr/>
          </p:nvSpPr>
          <p:spPr>
            <a:xfrm>
              <a:off x="7908459" y="3281172"/>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435" name="object 435"/>
            <p:cNvSpPr/>
            <p:nvPr/>
          </p:nvSpPr>
          <p:spPr>
            <a:xfrm>
              <a:off x="7908459" y="3281172"/>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grpSp>
      <p:sp>
        <p:nvSpPr>
          <p:cNvPr id="436" name="object 436"/>
          <p:cNvSpPr txBox="1"/>
          <p:nvPr/>
        </p:nvSpPr>
        <p:spPr>
          <a:xfrm>
            <a:off x="8940924" y="4252566"/>
            <a:ext cx="115416" cy="572072"/>
          </a:xfrm>
          <a:prstGeom prst="rect">
            <a:avLst/>
          </a:prstGeom>
        </p:spPr>
        <p:txBody>
          <a:bodyPr vert="vert270" wrap="square" lIns="0" tIns="0" rIns="0" bIns="0" rtlCol="0">
            <a:spAutoFit/>
          </a:bodyPr>
          <a:lstStyle/>
          <a:p>
            <a:pPr>
              <a:lnSpc>
                <a:spcPts val="897"/>
              </a:lnSpc>
            </a:pPr>
            <a:r>
              <a:rPr sz="770" b="1" spc="66" dirty="0">
                <a:solidFill>
                  <a:srgbClr val="1155CC"/>
                </a:solidFill>
                <a:latin typeface="Calibri"/>
                <a:cs typeface="Calibri"/>
              </a:rPr>
              <a:t>Outputs</a:t>
            </a:r>
            <a:r>
              <a:rPr sz="770" b="1" spc="28" dirty="0">
                <a:solidFill>
                  <a:srgbClr val="1155CC"/>
                </a:solidFill>
                <a:latin typeface="Calibri"/>
                <a:cs typeface="Calibri"/>
              </a:rPr>
              <a:t> </a:t>
            </a:r>
            <a:r>
              <a:rPr sz="770" b="1" spc="-22" dirty="0">
                <a:solidFill>
                  <a:srgbClr val="1155CC"/>
                </a:solidFill>
                <a:latin typeface="Calibri"/>
                <a:cs typeface="Calibri"/>
              </a:rPr>
              <a:t>z</a:t>
            </a:r>
            <a:r>
              <a:rPr sz="743" b="1" spc="-33" baseline="-30864" dirty="0">
                <a:solidFill>
                  <a:srgbClr val="1155CC"/>
                </a:solidFill>
                <a:latin typeface="Calibri"/>
                <a:cs typeface="Calibri"/>
              </a:rPr>
              <a:t>1:M</a:t>
            </a:r>
            <a:endParaRPr sz="743" baseline="-30864">
              <a:latin typeface="Calibri"/>
              <a:cs typeface="Calibri"/>
            </a:endParaRPr>
          </a:p>
        </p:txBody>
      </p:sp>
      <p:grpSp>
        <p:nvGrpSpPr>
          <p:cNvPr id="437" name="object 437"/>
          <p:cNvGrpSpPr/>
          <p:nvPr/>
        </p:nvGrpSpPr>
        <p:grpSpPr>
          <a:xfrm>
            <a:off x="6793190" y="4032695"/>
            <a:ext cx="2861755" cy="1044956"/>
            <a:chOff x="6175627" y="2704927"/>
            <a:chExt cx="2601595" cy="949960"/>
          </a:xfrm>
        </p:grpSpPr>
        <p:sp>
          <p:nvSpPr>
            <p:cNvPr id="438" name="object 438"/>
            <p:cNvSpPr/>
            <p:nvPr/>
          </p:nvSpPr>
          <p:spPr>
            <a:xfrm>
              <a:off x="6482110" y="293834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39" name="object 439"/>
            <p:cNvSpPr/>
            <p:nvPr/>
          </p:nvSpPr>
          <p:spPr>
            <a:xfrm>
              <a:off x="6482110" y="293834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40" name="object 440"/>
            <p:cNvSpPr/>
            <p:nvPr/>
          </p:nvSpPr>
          <p:spPr>
            <a:xfrm>
              <a:off x="6482110" y="303408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41" name="object 441"/>
            <p:cNvSpPr/>
            <p:nvPr/>
          </p:nvSpPr>
          <p:spPr>
            <a:xfrm>
              <a:off x="6482110" y="303408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42" name="object 442"/>
            <p:cNvSpPr/>
            <p:nvPr/>
          </p:nvSpPr>
          <p:spPr>
            <a:xfrm>
              <a:off x="6482110" y="312982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43" name="object 443"/>
            <p:cNvSpPr/>
            <p:nvPr/>
          </p:nvSpPr>
          <p:spPr>
            <a:xfrm>
              <a:off x="6482110" y="312982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44" name="object 444"/>
            <p:cNvSpPr/>
            <p:nvPr/>
          </p:nvSpPr>
          <p:spPr>
            <a:xfrm>
              <a:off x="6482110" y="322557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45" name="object 445"/>
            <p:cNvSpPr/>
            <p:nvPr/>
          </p:nvSpPr>
          <p:spPr>
            <a:xfrm>
              <a:off x="6482110" y="322557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46" name="object 446"/>
            <p:cNvSpPr/>
            <p:nvPr/>
          </p:nvSpPr>
          <p:spPr>
            <a:xfrm>
              <a:off x="6482110" y="332109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47" name="object 447"/>
            <p:cNvSpPr/>
            <p:nvPr/>
          </p:nvSpPr>
          <p:spPr>
            <a:xfrm>
              <a:off x="6482110" y="332109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48" name="object 448"/>
            <p:cNvSpPr/>
            <p:nvPr/>
          </p:nvSpPr>
          <p:spPr>
            <a:xfrm>
              <a:off x="6482110" y="341705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49" name="object 449"/>
            <p:cNvSpPr/>
            <p:nvPr/>
          </p:nvSpPr>
          <p:spPr>
            <a:xfrm>
              <a:off x="6482110" y="341705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50" name="object 450"/>
            <p:cNvSpPr/>
            <p:nvPr/>
          </p:nvSpPr>
          <p:spPr>
            <a:xfrm>
              <a:off x="6575728" y="293834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51" name="object 451"/>
            <p:cNvSpPr/>
            <p:nvPr/>
          </p:nvSpPr>
          <p:spPr>
            <a:xfrm>
              <a:off x="6575728" y="293834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52" name="object 452"/>
            <p:cNvSpPr/>
            <p:nvPr/>
          </p:nvSpPr>
          <p:spPr>
            <a:xfrm>
              <a:off x="6575728" y="303408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53" name="object 453"/>
            <p:cNvSpPr/>
            <p:nvPr/>
          </p:nvSpPr>
          <p:spPr>
            <a:xfrm>
              <a:off x="6575728" y="303408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54" name="object 454"/>
            <p:cNvSpPr/>
            <p:nvPr/>
          </p:nvSpPr>
          <p:spPr>
            <a:xfrm>
              <a:off x="6575728" y="312982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55" name="object 455"/>
            <p:cNvSpPr/>
            <p:nvPr/>
          </p:nvSpPr>
          <p:spPr>
            <a:xfrm>
              <a:off x="6575728" y="312982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56" name="object 456"/>
            <p:cNvSpPr/>
            <p:nvPr/>
          </p:nvSpPr>
          <p:spPr>
            <a:xfrm>
              <a:off x="6575728" y="322557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57" name="object 457"/>
            <p:cNvSpPr/>
            <p:nvPr/>
          </p:nvSpPr>
          <p:spPr>
            <a:xfrm>
              <a:off x="6575728" y="322557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58" name="object 458"/>
            <p:cNvSpPr/>
            <p:nvPr/>
          </p:nvSpPr>
          <p:spPr>
            <a:xfrm>
              <a:off x="6575728" y="332109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59" name="object 459"/>
            <p:cNvSpPr/>
            <p:nvPr/>
          </p:nvSpPr>
          <p:spPr>
            <a:xfrm>
              <a:off x="6575728" y="332109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60" name="object 460"/>
            <p:cNvSpPr/>
            <p:nvPr/>
          </p:nvSpPr>
          <p:spPr>
            <a:xfrm>
              <a:off x="6575728" y="341705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61" name="object 461"/>
            <p:cNvSpPr/>
            <p:nvPr/>
          </p:nvSpPr>
          <p:spPr>
            <a:xfrm>
              <a:off x="6575728" y="341705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62" name="object 462"/>
            <p:cNvSpPr/>
            <p:nvPr/>
          </p:nvSpPr>
          <p:spPr>
            <a:xfrm>
              <a:off x="6668231" y="293834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63" name="object 463"/>
            <p:cNvSpPr/>
            <p:nvPr/>
          </p:nvSpPr>
          <p:spPr>
            <a:xfrm>
              <a:off x="6668231" y="293834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64" name="object 464"/>
            <p:cNvSpPr/>
            <p:nvPr/>
          </p:nvSpPr>
          <p:spPr>
            <a:xfrm>
              <a:off x="6668231" y="303408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65" name="object 465"/>
            <p:cNvSpPr/>
            <p:nvPr/>
          </p:nvSpPr>
          <p:spPr>
            <a:xfrm>
              <a:off x="6668231" y="303408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66" name="object 466"/>
            <p:cNvSpPr/>
            <p:nvPr/>
          </p:nvSpPr>
          <p:spPr>
            <a:xfrm>
              <a:off x="6668231" y="312982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67" name="object 467"/>
            <p:cNvSpPr/>
            <p:nvPr/>
          </p:nvSpPr>
          <p:spPr>
            <a:xfrm>
              <a:off x="6668231" y="312982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68" name="object 468"/>
            <p:cNvSpPr/>
            <p:nvPr/>
          </p:nvSpPr>
          <p:spPr>
            <a:xfrm>
              <a:off x="6668231" y="322557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69" name="object 469"/>
            <p:cNvSpPr/>
            <p:nvPr/>
          </p:nvSpPr>
          <p:spPr>
            <a:xfrm>
              <a:off x="6668231" y="322557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70" name="object 470"/>
            <p:cNvSpPr/>
            <p:nvPr/>
          </p:nvSpPr>
          <p:spPr>
            <a:xfrm>
              <a:off x="6668231" y="332109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71" name="object 471"/>
            <p:cNvSpPr/>
            <p:nvPr/>
          </p:nvSpPr>
          <p:spPr>
            <a:xfrm>
              <a:off x="6668231" y="332109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72" name="object 472"/>
            <p:cNvSpPr/>
            <p:nvPr/>
          </p:nvSpPr>
          <p:spPr>
            <a:xfrm>
              <a:off x="6668231" y="341705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473" name="object 473"/>
            <p:cNvSpPr/>
            <p:nvPr/>
          </p:nvSpPr>
          <p:spPr>
            <a:xfrm>
              <a:off x="6668231" y="341705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474" name="object 474"/>
            <p:cNvSpPr/>
            <p:nvPr/>
          </p:nvSpPr>
          <p:spPr>
            <a:xfrm>
              <a:off x="7127187" y="3210065"/>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666666"/>
            </a:solidFill>
          </p:spPr>
          <p:txBody>
            <a:bodyPr wrap="square" lIns="0" tIns="0" rIns="0" bIns="0" rtlCol="0"/>
            <a:lstStyle/>
            <a:p>
              <a:endParaRPr sz="1980"/>
            </a:p>
          </p:txBody>
        </p:sp>
        <p:sp>
          <p:nvSpPr>
            <p:cNvPr id="475" name="object 475"/>
            <p:cNvSpPr/>
            <p:nvPr/>
          </p:nvSpPr>
          <p:spPr>
            <a:xfrm>
              <a:off x="7127187" y="321006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76" name="object 476"/>
            <p:cNvSpPr/>
            <p:nvPr/>
          </p:nvSpPr>
          <p:spPr>
            <a:xfrm>
              <a:off x="7222940" y="3210065"/>
              <a:ext cx="95885" cy="88265"/>
            </a:xfrm>
            <a:custGeom>
              <a:avLst/>
              <a:gdLst/>
              <a:ahLst/>
              <a:cxnLst/>
              <a:rect l="l" t="t" r="r" b="b"/>
              <a:pathLst>
                <a:path w="95884" h="88264">
                  <a:moveTo>
                    <a:pt x="0" y="88033"/>
                  </a:moveTo>
                  <a:lnTo>
                    <a:pt x="95724" y="88033"/>
                  </a:lnTo>
                  <a:lnTo>
                    <a:pt x="95724" y="0"/>
                  </a:lnTo>
                  <a:lnTo>
                    <a:pt x="0" y="0"/>
                  </a:lnTo>
                  <a:lnTo>
                    <a:pt x="0" y="88033"/>
                  </a:lnTo>
                  <a:close/>
                </a:path>
              </a:pathLst>
            </a:custGeom>
            <a:solidFill>
              <a:srgbClr val="B7B7B7"/>
            </a:solidFill>
          </p:spPr>
          <p:txBody>
            <a:bodyPr wrap="square" lIns="0" tIns="0" rIns="0" bIns="0" rtlCol="0"/>
            <a:lstStyle/>
            <a:p>
              <a:endParaRPr sz="1980"/>
            </a:p>
          </p:txBody>
        </p:sp>
        <p:sp>
          <p:nvSpPr>
            <p:cNvPr id="477" name="object 477"/>
            <p:cNvSpPr/>
            <p:nvPr/>
          </p:nvSpPr>
          <p:spPr>
            <a:xfrm>
              <a:off x="7222940" y="3210065"/>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78" name="object 478"/>
            <p:cNvSpPr/>
            <p:nvPr/>
          </p:nvSpPr>
          <p:spPr>
            <a:xfrm>
              <a:off x="7318694" y="3210065"/>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CCCCCC"/>
            </a:solidFill>
          </p:spPr>
          <p:txBody>
            <a:bodyPr wrap="square" lIns="0" tIns="0" rIns="0" bIns="0" rtlCol="0"/>
            <a:lstStyle/>
            <a:p>
              <a:endParaRPr sz="1980"/>
            </a:p>
          </p:txBody>
        </p:sp>
        <p:sp>
          <p:nvSpPr>
            <p:cNvPr id="479" name="object 479"/>
            <p:cNvSpPr/>
            <p:nvPr/>
          </p:nvSpPr>
          <p:spPr>
            <a:xfrm>
              <a:off x="7318694" y="321006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80" name="object 480"/>
            <p:cNvSpPr/>
            <p:nvPr/>
          </p:nvSpPr>
          <p:spPr>
            <a:xfrm>
              <a:off x="7414447" y="3210065"/>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CCCCCC"/>
            </a:solidFill>
          </p:spPr>
          <p:txBody>
            <a:bodyPr wrap="square" lIns="0" tIns="0" rIns="0" bIns="0" rtlCol="0"/>
            <a:lstStyle/>
            <a:p>
              <a:endParaRPr sz="1980"/>
            </a:p>
          </p:txBody>
        </p:sp>
        <p:sp>
          <p:nvSpPr>
            <p:cNvPr id="481" name="object 481"/>
            <p:cNvSpPr/>
            <p:nvPr/>
          </p:nvSpPr>
          <p:spPr>
            <a:xfrm>
              <a:off x="7414447" y="321006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82" name="object 482"/>
            <p:cNvSpPr/>
            <p:nvPr/>
          </p:nvSpPr>
          <p:spPr>
            <a:xfrm>
              <a:off x="7509988" y="321006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F3F3F3"/>
            </a:solidFill>
          </p:spPr>
          <p:txBody>
            <a:bodyPr wrap="square" lIns="0" tIns="0" rIns="0" bIns="0" rtlCol="0"/>
            <a:lstStyle/>
            <a:p>
              <a:endParaRPr sz="1980"/>
            </a:p>
          </p:txBody>
        </p:sp>
        <p:sp>
          <p:nvSpPr>
            <p:cNvPr id="483" name="object 483"/>
            <p:cNvSpPr/>
            <p:nvPr/>
          </p:nvSpPr>
          <p:spPr>
            <a:xfrm>
              <a:off x="7509988" y="3210065"/>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84" name="object 484"/>
            <p:cNvSpPr/>
            <p:nvPr/>
          </p:nvSpPr>
          <p:spPr>
            <a:xfrm>
              <a:off x="7605953" y="3210065"/>
              <a:ext cx="95885" cy="88265"/>
            </a:xfrm>
            <a:custGeom>
              <a:avLst/>
              <a:gdLst/>
              <a:ahLst/>
              <a:cxnLst/>
              <a:rect l="l" t="t" r="r" b="b"/>
              <a:pathLst>
                <a:path w="95884" h="88264">
                  <a:moveTo>
                    <a:pt x="0" y="88033"/>
                  </a:moveTo>
                  <a:lnTo>
                    <a:pt x="95723" y="88033"/>
                  </a:lnTo>
                  <a:lnTo>
                    <a:pt x="95723" y="0"/>
                  </a:lnTo>
                  <a:lnTo>
                    <a:pt x="0" y="0"/>
                  </a:lnTo>
                  <a:lnTo>
                    <a:pt x="0" y="88033"/>
                  </a:lnTo>
                  <a:close/>
                </a:path>
              </a:pathLst>
            </a:custGeom>
            <a:solidFill>
              <a:srgbClr val="D9D9D9"/>
            </a:solidFill>
          </p:spPr>
          <p:txBody>
            <a:bodyPr wrap="square" lIns="0" tIns="0" rIns="0" bIns="0" rtlCol="0"/>
            <a:lstStyle/>
            <a:p>
              <a:endParaRPr sz="1980"/>
            </a:p>
          </p:txBody>
        </p:sp>
        <p:sp>
          <p:nvSpPr>
            <p:cNvPr id="485" name="object 485"/>
            <p:cNvSpPr/>
            <p:nvPr/>
          </p:nvSpPr>
          <p:spPr>
            <a:xfrm>
              <a:off x="7605953" y="321006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86" name="object 486"/>
            <p:cNvSpPr/>
            <p:nvPr/>
          </p:nvSpPr>
          <p:spPr>
            <a:xfrm>
              <a:off x="7127187" y="3298099"/>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487" name="object 487"/>
            <p:cNvSpPr/>
            <p:nvPr/>
          </p:nvSpPr>
          <p:spPr>
            <a:xfrm>
              <a:off x="7127187" y="329809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88" name="object 488"/>
            <p:cNvSpPr/>
            <p:nvPr/>
          </p:nvSpPr>
          <p:spPr>
            <a:xfrm>
              <a:off x="7222940" y="3298099"/>
              <a:ext cx="95885" cy="92710"/>
            </a:xfrm>
            <a:custGeom>
              <a:avLst/>
              <a:gdLst/>
              <a:ahLst/>
              <a:cxnLst/>
              <a:rect l="l" t="t" r="r" b="b"/>
              <a:pathLst>
                <a:path w="95884" h="92710">
                  <a:moveTo>
                    <a:pt x="0" y="92491"/>
                  </a:moveTo>
                  <a:lnTo>
                    <a:pt x="95724" y="92491"/>
                  </a:lnTo>
                  <a:lnTo>
                    <a:pt x="95724" y="0"/>
                  </a:lnTo>
                  <a:lnTo>
                    <a:pt x="0" y="0"/>
                  </a:lnTo>
                  <a:lnTo>
                    <a:pt x="0" y="92491"/>
                  </a:lnTo>
                  <a:close/>
                </a:path>
              </a:pathLst>
            </a:custGeom>
            <a:solidFill>
              <a:srgbClr val="D9D9D9"/>
            </a:solidFill>
          </p:spPr>
          <p:txBody>
            <a:bodyPr wrap="square" lIns="0" tIns="0" rIns="0" bIns="0" rtlCol="0"/>
            <a:lstStyle/>
            <a:p>
              <a:endParaRPr sz="1980"/>
            </a:p>
          </p:txBody>
        </p:sp>
        <p:sp>
          <p:nvSpPr>
            <p:cNvPr id="489" name="object 489"/>
            <p:cNvSpPr/>
            <p:nvPr/>
          </p:nvSpPr>
          <p:spPr>
            <a:xfrm>
              <a:off x="7222940" y="3298099"/>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90" name="object 490"/>
            <p:cNvSpPr/>
            <p:nvPr/>
          </p:nvSpPr>
          <p:spPr>
            <a:xfrm>
              <a:off x="7318694" y="3298099"/>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F3F3F3"/>
            </a:solidFill>
          </p:spPr>
          <p:txBody>
            <a:bodyPr wrap="square" lIns="0" tIns="0" rIns="0" bIns="0" rtlCol="0"/>
            <a:lstStyle/>
            <a:p>
              <a:endParaRPr sz="1980"/>
            </a:p>
          </p:txBody>
        </p:sp>
        <p:sp>
          <p:nvSpPr>
            <p:cNvPr id="491" name="object 491"/>
            <p:cNvSpPr/>
            <p:nvPr/>
          </p:nvSpPr>
          <p:spPr>
            <a:xfrm>
              <a:off x="7318694" y="329809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92" name="object 492"/>
            <p:cNvSpPr/>
            <p:nvPr/>
          </p:nvSpPr>
          <p:spPr>
            <a:xfrm>
              <a:off x="7414447" y="3298099"/>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D9D9D9"/>
            </a:solidFill>
          </p:spPr>
          <p:txBody>
            <a:bodyPr wrap="square" lIns="0" tIns="0" rIns="0" bIns="0" rtlCol="0"/>
            <a:lstStyle/>
            <a:p>
              <a:endParaRPr sz="1980"/>
            </a:p>
          </p:txBody>
        </p:sp>
        <p:sp>
          <p:nvSpPr>
            <p:cNvPr id="493" name="object 493"/>
            <p:cNvSpPr/>
            <p:nvPr/>
          </p:nvSpPr>
          <p:spPr>
            <a:xfrm>
              <a:off x="7414447" y="329809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94" name="object 494"/>
            <p:cNvSpPr/>
            <p:nvPr/>
          </p:nvSpPr>
          <p:spPr>
            <a:xfrm>
              <a:off x="7509988" y="3298099"/>
              <a:ext cx="95885" cy="92710"/>
            </a:xfrm>
            <a:custGeom>
              <a:avLst/>
              <a:gdLst/>
              <a:ahLst/>
              <a:cxnLst/>
              <a:rect l="l" t="t" r="r" b="b"/>
              <a:pathLst>
                <a:path w="95884" h="92710">
                  <a:moveTo>
                    <a:pt x="0" y="92491"/>
                  </a:moveTo>
                  <a:lnTo>
                    <a:pt x="95724" y="92491"/>
                  </a:lnTo>
                  <a:lnTo>
                    <a:pt x="95724" y="0"/>
                  </a:lnTo>
                  <a:lnTo>
                    <a:pt x="0" y="0"/>
                  </a:lnTo>
                  <a:lnTo>
                    <a:pt x="0" y="92491"/>
                  </a:lnTo>
                  <a:close/>
                </a:path>
              </a:pathLst>
            </a:custGeom>
            <a:solidFill>
              <a:srgbClr val="EEEEEE"/>
            </a:solidFill>
          </p:spPr>
          <p:txBody>
            <a:bodyPr wrap="square" lIns="0" tIns="0" rIns="0" bIns="0" rtlCol="0"/>
            <a:lstStyle/>
            <a:p>
              <a:endParaRPr sz="1980"/>
            </a:p>
          </p:txBody>
        </p:sp>
        <p:sp>
          <p:nvSpPr>
            <p:cNvPr id="495" name="object 495"/>
            <p:cNvSpPr/>
            <p:nvPr/>
          </p:nvSpPr>
          <p:spPr>
            <a:xfrm>
              <a:off x="7509988" y="3298099"/>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496" name="object 496"/>
            <p:cNvSpPr/>
            <p:nvPr/>
          </p:nvSpPr>
          <p:spPr>
            <a:xfrm>
              <a:off x="7605953" y="3298099"/>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CCCCCC"/>
            </a:solidFill>
          </p:spPr>
          <p:txBody>
            <a:bodyPr wrap="square" lIns="0" tIns="0" rIns="0" bIns="0" rtlCol="0"/>
            <a:lstStyle/>
            <a:p>
              <a:endParaRPr sz="1980"/>
            </a:p>
          </p:txBody>
        </p:sp>
        <p:sp>
          <p:nvSpPr>
            <p:cNvPr id="497" name="object 497"/>
            <p:cNvSpPr/>
            <p:nvPr/>
          </p:nvSpPr>
          <p:spPr>
            <a:xfrm>
              <a:off x="7605953" y="3298099"/>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498" name="object 498"/>
            <p:cNvSpPr/>
            <p:nvPr/>
          </p:nvSpPr>
          <p:spPr>
            <a:xfrm>
              <a:off x="7127187" y="339059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499" name="object 499"/>
            <p:cNvSpPr/>
            <p:nvPr/>
          </p:nvSpPr>
          <p:spPr>
            <a:xfrm>
              <a:off x="7127187" y="339059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00" name="object 500"/>
            <p:cNvSpPr/>
            <p:nvPr/>
          </p:nvSpPr>
          <p:spPr>
            <a:xfrm>
              <a:off x="7222940" y="339059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EEEEEE"/>
            </a:solidFill>
          </p:spPr>
          <p:txBody>
            <a:bodyPr wrap="square" lIns="0" tIns="0" rIns="0" bIns="0" rtlCol="0"/>
            <a:lstStyle/>
            <a:p>
              <a:endParaRPr sz="1980"/>
            </a:p>
          </p:txBody>
        </p:sp>
        <p:sp>
          <p:nvSpPr>
            <p:cNvPr id="501" name="object 501"/>
            <p:cNvSpPr/>
            <p:nvPr/>
          </p:nvSpPr>
          <p:spPr>
            <a:xfrm>
              <a:off x="7222940" y="3390590"/>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502" name="object 502"/>
            <p:cNvSpPr/>
            <p:nvPr/>
          </p:nvSpPr>
          <p:spPr>
            <a:xfrm>
              <a:off x="7318694" y="339059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999999"/>
            </a:solidFill>
          </p:spPr>
          <p:txBody>
            <a:bodyPr wrap="square" lIns="0" tIns="0" rIns="0" bIns="0" rtlCol="0"/>
            <a:lstStyle/>
            <a:p>
              <a:endParaRPr sz="1980"/>
            </a:p>
          </p:txBody>
        </p:sp>
        <p:sp>
          <p:nvSpPr>
            <p:cNvPr id="503" name="object 503"/>
            <p:cNvSpPr/>
            <p:nvPr/>
          </p:nvSpPr>
          <p:spPr>
            <a:xfrm>
              <a:off x="7318694" y="339059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04" name="object 504"/>
            <p:cNvSpPr/>
            <p:nvPr/>
          </p:nvSpPr>
          <p:spPr>
            <a:xfrm>
              <a:off x="7414447" y="339059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505" name="object 505"/>
            <p:cNvSpPr/>
            <p:nvPr/>
          </p:nvSpPr>
          <p:spPr>
            <a:xfrm>
              <a:off x="7414447" y="339059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06" name="object 506"/>
            <p:cNvSpPr/>
            <p:nvPr/>
          </p:nvSpPr>
          <p:spPr>
            <a:xfrm>
              <a:off x="7509988" y="339059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CCCCC"/>
            </a:solidFill>
          </p:spPr>
          <p:txBody>
            <a:bodyPr wrap="square" lIns="0" tIns="0" rIns="0" bIns="0" rtlCol="0"/>
            <a:lstStyle/>
            <a:p>
              <a:endParaRPr sz="1980"/>
            </a:p>
          </p:txBody>
        </p:sp>
        <p:sp>
          <p:nvSpPr>
            <p:cNvPr id="507" name="object 507"/>
            <p:cNvSpPr/>
            <p:nvPr/>
          </p:nvSpPr>
          <p:spPr>
            <a:xfrm>
              <a:off x="7509988" y="3390590"/>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508" name="object 508"/>
            <p:cNvSpPr/>
            <p:nvPr/>
          </p:nvSpPr>
          <p:spPr>
            <a:xfrm>
              <a:off x="7605953" y="339059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509" name="object 509"/>
            <p:cNvSpPr/>
            <p:nvPr/>
          </p:nvSpPr>
          <p:spPr>
            <a:xfrm>
              <a:off x="7605953" y="3390590"/>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10" name="object 510"/>
            <p:cNvSpPr/>
            <p:nvPr/>
          </p:nvSpPr>
          <p:spPr>
            <a:xfrm>
              <a:off x="8436875" y="273386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11" name="object 511"/>
            <p:cNvSpPr/>
            <p:nvPr/>
          </p:nvSpPr>
          <p:spPr>
            <a:xfrm>
              <a:off x="8436875" y="2733863"/>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12" name="object 512"/>
            <p:cNvSpPr/>
            <p:nvPr/>
          </p:nvSpPr>
          <p:spPr>
            <a:xfrm>
              <a:off x="8436875" y="2829604"/>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13" name="object 513"/>
            <p:cNvSpPr/>
            <p:nvPr/>
          </p:nvSpPr>
          <p:spPr>
            <a:xfrm>
              <a:off x="8436875" y="2829604"/>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14" name="object 514"/>
            <p:cNvSpPr/>
            <p:nvPr/>
          </p:nvSpPr>
          <p:spPr>
            <a:xfrm>
              <a:off x="8436875" y="292534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15" name="object 515"/>
            <p:cNvSpPr/>
            <p:nvPr/>
          </p:nvSpPr>
          <p:spPr>
            <a:xfrm>
              <a:off x="8436875" y="292534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16" name="object 516"/>
            <p:cNvSpPr/>
            <p:nvPr/>
          </p:nvSpPr>
          <p:spPr>
            <a:xfrm>
              <a:off x="8436875" y="302108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17" name="object 517"/>
            <p:cNvSpPr/>
            <p:nvPr/>
          </p:nvSpPr>
          <p:spPr>
            <a:xfrm>
              <a:off x="8436875" y="302108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18" name="object 518"/>
            <p:cNvSpPr/>
            <p:nvPr/>
          </p:nvSpPr>
          <p:spPr>
            <a:xfrm>
              <a:off x="8436875" y="3116616"/>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19" name="object 519"/>
            <p:cNvSpPr/>
            <p:nvPr/>
          </p:nvSpPr>
          <p:spPr>
            <a:xfrm>
              <a:off x="8436875" y="3116616"/>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20" name="object 520"/>
            <p:cNvSpPr/>
            <p:nvPr/>
          </p:nvSpPr>
          <p:spPr>
            <a:xfrm>
              <a:off x="8436875" y="321256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21" name="object 521"/>
            <p:cNvSpPr/>
            <p:nvPr/>
          </p:nvSpPr>
          <p:spPr>
            <a:xfrm>
              <a:off x="8436875" y="321256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22" name="object 522"/>
            <p:cNvSpPr/>
            <p:nvPr/>
          </p:nvSpPr>
          <p:spPr>
            <a:xfrm>
              <a:off x="8436885" y="330851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23" name="object 523"/>
            <p:cNvSpPr/>
            <p:nvPr/>
          </p:nvSpPr>
          <p:spPr>
            <a:xfrm>
              <a:off x="8436885" y="330851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24" name="object 524"/>
            <p:cNvSpPr/>
            <p:nvPr/>
          </p:nvSpPr>
          <p:spPr>
            <a:xfrm>
              <a:off x="8436885" y="340404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25" name="object 525"/>
            <p:cNvSpPr/>
            <p:nvPr/>
          </p:nvSpPr>
          <p:spPr>
            <a:xfrm>
              <a:off x="8436885" y="340404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26" name="object 526"/>
            <p:cNvSpPr/>
            <p:nvPr/>
          </p:nvSpPr>
          <p:spPr>
            <a:xfrm>
              <a:off x="8436885" y="350000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27" name="object 527"/>
            <p:cNvSpPr/>
            <p:nvPr/>
          </p:nvSpPr>
          <p:spPr>
            <a:xfrm>
              <a:off x="8436885" y="350000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28" name="object 528"/>
            <p:cNvSpPr/>
            <p:nvPr/>
          </p:nvSpPr>
          <p:spPr>
            <a:xfrm>
              <a:off x="8530493" y="273386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29" name="object 529"/>
            <p:cNvSpPr/>
            <p:nvPr/>
          </p:nvSpPr>
          <p:spPr>
            <a:xfrm>
              <a:off x="8530493" y="273386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30" name="object 530"/>
            <p:cNvSpPr/>
            <p:nvPr/>
          </p:nvSpPr>
          <p:spPr>
            <a:xfrm>
              <a:off x="8530493" y="2829604"/>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31" name="object 531"/>
            <p:cNvSpPr/>
            <p:nvPr/>
          </p:nvSpPr>
          <p:spPr>
            <a:xfrm>
              <a:off x="8530493" y="2829604"/>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32" name="object 532"/>
            <p:cNvSpPr/>
            <p:nvPr/>
          </p:nvSpPr>
          <p:spPr>
            <a:xfrm>
              <a:off x="8530493" y="292534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33" name="object 533"/>
            <p:cNvSpPr/>
            <p:nvPr/>
          </p:nvSpPr>
          <p:spPr>
            <a:xfrm>
              <a:off x="8530493" y="292534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34" name="object 534"/>
            <p:cNvSpPr/>
            <p:nvPr/>
          </p:nvSpPr>
          <p:spPr>
            <a:xfrm>
              <a:off x="8530493" y="302108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35" name="object 535"/>
            <p:cNvSpPr/>
            <p:nvPr/>
          </p:nvSpPr>
          <p:spPr>
            <a:xfrm>
              <a:off x="8530493" y="302108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36" name="object 536"/>
            <p:cNvSpPr/>
            <p:nvPr/>
          </p:nvSpPr>
          <p:spPr>
            <a:xfrm>
              <a:off x="8530493" y="311661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37" name="object 537"/>
            <p:cNvSpPr/>
            <p:nvPr/>
          </p:nvSpPr>
          <p:spPr>
            <a:xfrm>
              <a:off x="8530493" y="311661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38" name="object 538"/>
            <p:cNvSpPr/>
            <p:nvPr/>
          </p:nvSpPr>
          <p:spPr>
            <a:xfrm>
              <a:off x="8530493" y="321256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539" name="object 539"/>
            <p:cNvSpPr/>
            <p:nvPr/>
          </p:nvSpPr>
          <p:spPr>
            <a:xfrm>
              <a:off x="8530493" y="321256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40" name="object 540"/>
            <p:cNvSpPr/>
            <p:nvPr/>
          </p:nvSpPr>
          <p:spPr>
            <a:xfrm>
              <a:off x="8530502" y="330851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41" name="object 541"/>
            <p:cNvSpPr/>
            <p:nvPr/>
          </p:nvSpPr>
          <p:spPr>
            <a:xfrm>
              <a:off x="8530502" y="330851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42" name="object 542"/>
            <p:cNvSpPr/>
            <p:nvPr/>
          </p:nvSpPr>
          <p:spPr>
            <a:xfrm>
              <a:off x="8530502" y="340404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43" name="object 543"/>
            <p:cNvSpPr/>
            <p:nvPr/>
          </p:nvSpPr>
          <p:spPr>
            <a:xfrm>
              <a:off x="8530502" y="340404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44" name="object 544"/>
            <p:cNvSpPr/>
            <p:nvPr/>
          </p:nvSpPr>
          <p:spPr>
            <a:xfrm>
              <a:off x="8530502" y="350000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45" name="object 545"/>
            <p:cNvSpPr/>
            <p:nvPr/>
          </p:nvSpPr>
          <p:spPr>
            <a:xfrm>
              <a:off x="8530502" y="350000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46" name="object 546"/>
            <p:cNvSpPr/>
            <p:nvPr/>
          </p:nvSpPr>
          <p:spPr>
            <a:xfrm>
              <a:off x="8622996" y="2733863"/>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547" name="object 547"/>
            <p:cNvSpPr/>
            <p:nvPr/>
          </p:nvSpPr>
          <p:spPr>
            <a:xfrm>
              <a:off x="8622996" y="2733863"/>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48" name="object 548"/>
            <p:cNvSpPr/>
            <p:nvPr/>
          </p:nvSpPr>
          <p:spPr>
            <a:xfrm>
              <a:off x="8622996" y="2829604"/>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549" name="object 549"/>
            <p:cNvSpPr/>
            <p:nvPr/>
          </p:nvSpPr>
          <p:spPr>
            <a:xfrm>
              <a:off x="8622996" y="2829604"/>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50" name="object 550"/>
            <p:cNvSpPr/>
            <p:nvPr/>
          </p:nvSpPr>
          <p:spPr>
            <a:xfrm>
              <a:off x="8622996" y="2925345"/>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551" name="object 551"/>
            <p:cNvSpPr/>
            <p:nvPr/>
          </p:nvSpPr>
          <p:spPr>
            <a:xfrm>
              <a:off x="8622996" y="2925345"/>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52" name="object 552"/>
            <p:cNvSpPr/>
            <p:nvPr/>
          </p:nvSpPr>
          <p:spPr>
            <a:xfrm>
              <a:off x="8622996" y="3021087"/>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553" name="object 553"/>
            <p:cNvSpPr/>
            <p:nvPr/>
          </p:nvSpPr>
          <p:spPr>
            <a:xfrm>
              <a:off x="8622996" y="3021087"/>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54" name="object 554"/>
            <p:cNvSpPr/>
            <p:nvPr/>
          </p:nvSpPr>
          <p:spPr>
            <a:xfrm>
              <a:off x="8622996" y="3116616"/>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555" name="object 555"/>
            <p:cNvSpPr/>
            <p:nvPr/>
          </p:nvSpPr>
          <p:spPr>
            <a:xfrm>
              <a:off x="8622996" y="3116616"/>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56" name="object 556"/>
            <p:cNvSpPr/>
            <p:nvPr/>
          </p:nvSpPr>
          <p:spPr>
            <a:xfrm>
              <a:off x="8622996" y="3212569"/>
              <a:ext cx="95885" cy="95885"/>
            </a:xfrm>
            <a:custGeom>
              <a:avLst/>
              <a:gdLst/>
              <a:ahLst/>
              <a:cxnLst/>
              <a:rect l="l" t="t" r="r" b="b"/>
              <a:pathLst>
                <a:path w="95884" h="95885">
                  <a:moveTo>
                    <a:pt x="95722" y="95711"/>
                  </a:moveTo>
                  <a:lnTo>
                    <a:pt x="0" y="95711"/>
                  </a:lnTo>
                  <a:lnTo>
                    <a:pt x="0" y="0"/>
                  </a:lnTo>
                  <a:lnTo>
                    <a:pt x="95722" y="0"/>
                  </a:lnTo>
                  <a:lnTo>
                    <a:pt x="95722" y="95711"/>
                  </a:lnTo>
                  <a:close/>
                </a:path>
              </a:pathLst>
            </a:custGeom>
            <a:solidFill>
              <a:srgbClr val="C9DAF7"/>
            </a:solidFill>
          </p:spPr>
          <p:txBody>
            <a:bodyPr wrap="square" lIns="0" tIns="0" rIns="0" bIns="0" rtlCol="0"/>
            <a:lstStyle/>
            <a:p>
              <a:endParaRPr sz="1980"/>
            </a:p>
          </p:txBody>
        </p:sp>
        <p:sp>
          <p:nvSpPr>
            <p:cNvPr id="557" name="object 557"/>
            <p:cNvSpPr/>
            <p:nvPr/>
          </p:nvSpPr>
          <p:spPr>
            <a:xfrm>
              <a:off x="8622996" y="3212569"/>
              <a:ext cx="95885" cy="95885"/>
            </a:xfrm>
            <a:custGeom>
              <a:avLst/>
              <a:gdLst/>
              <a:ahLst/>
              <a:cxnLst/>
              <a:rect l="l" t="t" r="r" b="b"/>
              <a:pathLst>
                <a:path w="95884" h="95885">
                  <a:moveTo>
                    <a:pt x="0" y="0"/>
                  </a:moveTo>
                  <a:lnTo>
                    <a:pt x="95722" y="0"/>
                  </a:lnTo>
                  <a:lnTo>
                    <a:pt x="95722"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58" name="object 558"/>
            <p:cNvSpPr/>
            <p:nvPr/>
          </p:nvSpPr>
          <p:spPr>
            <a:xfrm>
              <a:off x="8623006" y="330851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59" name="object 559"/>
            <p:cNvSpPr/>
            <p:nvPr/>
          </p:nvSpPr>
          <p:spPr>
            <a:xfrm>
              <a:off x="8623006" y="330851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60" name="object 560"/>
            <p:cNvSpPr/>
            <p:nvPr/>
          </p:nvSpPr>
          <p:spPr>
            <a:xfrm>
              <a:off x="8623006" y="340404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61" name="object 561"/>
            <p:cNvSpPr/>
            <p:nvPr/>
          </p:nvSpPr>
          <p:spPr>
            <a:xfrm>
              <a:off x="8623006" y="340404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62" name="object 562"/>
            <p:cNvSpPr/>
            <p:nvPr/>
          </p:nvSpPr>
          <p:spPr>
            <a:xfrm>
              <a:off x="8623006" y="350000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563" name="object 563"/>
            <p:cNvSpPr/>
            <p:nvPr/>
          </p:nvSpPr>
          <p:spPr>
            <a:xfrm>
              <a:off x="8623006" y="350000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564" name="object 564"/>
            <p:cNvSpPr/>
            <p:nvPr/>
          </p:nvSpPr>
          <p:spPr>
            <a:xfrm>
              <a:off x="6175627" y="2704927"/>
              <a:ext cx="2601595" cy="949960"/>
            </a:xfrm>
            <a:custGeom>
              <a:avLst/>
              <a:gdLst/>
              <a:ahLst/>
              <a:cxnLst/>
              <a:rect l="l" t="t" r="r" b="b"/>
              <a:pathLst>
                <a:path w="2601595" h="949960">
                  <a:moveTo>
                    <a:pt x="2601600" y="949799"/>
                  </a:moveTo>
                  <a:lnTo>
                    <a:pt x="0" y="949799"/>
                  </a:lnTo>
                  <a:lnTo>
                    <a:pt x="0" y="0"/>
                  </a:lnTo>
                  <a:lnTo>
                    <a:pt x="2601600" y="0"/>
                  </a:lnTo>
                  <a:lnTo>
                    <a:pt x="2601600" y="949799"/>
                  </a:lnTo>
                  <a:close/>
                </a:path>
              </a:pathLst>
            </a:custGeom>
            <a:solidFill>
              <a:srgbClr val="FFFFFF">
                <a:alpha val="66848"/>
              </a:srgbClr>
            </a:solidFill>
          </p:spPr>
          <p:txBody>
            <a:bodyPr wrap="square" lIns="0" tIns="0" rIns="0" bIns="0" rtlCol="0"/>
            <a:lstStyle/>
            <a:p>
              <a:endParaRPr sz="1980"/>
            </a:p>
          </p:txBody>
        </p:sp>
        <p:sp>
          <p:nvSpPr>
            <p:cNvPr id="565" name="object 565"/>
            <p:cNvSpPr/>
            <p:nvPr/>
          </p:nvSpPr>
          <p:spPr>
            <a:xfrm>
              <a:off x="6341629" y="2890368"/>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566" name="object 566"/>
            <p:cNvSpPr/>
            <p:nvPr/>
          </p:nvSpPr>
          <p:spPr>
            <a:xfrm>
              <a:off x="6341629" y="2890368"/>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567" name="object 567"/>
            <p:cNvSpPr/>
            <p:nvPr/>
          </p:nvSpPr>
          <p:spPr>
            <a:xfrm>
              <a:off x="6341629" y="2986109"/>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568" name="object 568"/>
            <p:cNvSpPr/>
            <p:nvPr/>
          </p:nvSpPr>
          <p:spPr>
            <a:xfrm>
              <a:off x="6341629" y="2986109"/>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569" name="object 569"/>
            <p:cNvSpPr/>
            <p:nvPr/>
          </p:nvSpPr>
          <p:spPr>
            <a:xfrm>
              <a:off x="6341629" y="3081851"/>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570" name="object 570"/>
            <p:cNvSpPr/>
            <p:nvPr/>
          </p:nvSpPr>
          <p:spPr>
            <a:xfrm>
              <a:off x="6341629" y="3081851"/>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571" name="object 571"/>
            <p:cNvSpPr/>
            <p:nvPr/>
          </p:nvSpPr>
          <p:spPr>
            <a:xfrm>
              <a:off x="6341629" y="3177592"/>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572" name="object 572"/>
            <p:cNvSpPr/>
            <p:nvPr/>
          </p:nvSpPr>
          <p:spPr>
            <a:xfrm>
              <a:off x="6341629" y="3177592"/>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573" name="object 573"/>
            <p:cNvSpPr/>
            <p:nvPr/>
          </p:nvSpPr>
          <p:spPr>
            <a:xfrm>
              <a:off x="6341629" y="3273121"/>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574" name="object 574"/>
            <p:cNvSpPr/>
            <p:nvPr/>
          </p:nvSpPr>
          <p:spPr>
            <a:xfrm>
              <a:off x="6341629" y="3273121"/>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575" name="object 575"/>
            <p:cNvSpPr/>
            <p:nvPr/>
          </p:nvSpPr>
          <p:spPr>
            <a:xfrm>
              <a:off x="6341629" y="3369074"/>
              <a:ext cx="95885" cy="95885"/>
            </a:xfrm>
            <a:custGeom>
              <a:avLst/>
              <a:gdLst/>
              <a:ahLst/>
              <a:cxnLst/>
              <a:rect l="l" t="t" r="r" b="b"/>
              <a:pathLst>
                <a:path w="95885"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576" name="object 576"/>
            <p:cNvSpPr/>
            <p:nvPr/>
          </p:nvSpPr>
          <p:spPr>
            <a:xfrm>
              <a:off x="6341629" y="3369074"/>
              <a:ext cx="95885" cy="95885"/>
            </a:xfrm>
            <a:custGeom>
              <a:avLst/>
              <a:gdLst/>
              <a:ahLst/>
              <a:cxnLst/>
              <a:rect l="l" t="t" r="r" b="b"/>
              <a:pathLst>
                <a:path w="95885"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grpSp>
      <p:sp>
        <p:nvSpPr>
          <p:cNvPr id="577" name="object 577"/>
          <p:cNvSpPr txBox="1"/>
          <p:nvPr/>
        </p:nvSpPr>
        <p:spPr>
          <a:xfrm>
            <a:off x="5871336" y="4234542"/>
            <a:ext cx="261239" cy="136832"/>
          </a:xfrm>
          <a:prstGeom prst="rect">
            <a:avLst/>
          </a:prstGeom>
        </p:spPr>
        <p:txBody>
          <a:bodyPr vert="horz" wrap="square" lIns="0" tIns="18161" rIns="0" bIns="0" rtlCol="0">
            <a:spAutoFit/>
          </a:bodyPr>
          <a:lstStyle/>
          <a:p>
            <a:pPr marL="13970">
              <a:spcBef>
                <a:spcPts val="143"/>
              </a:spcBef>
              <a:tabLst>
                <a:tab pos="217932" algn="l"/>
              </a:tabLst>
            </a:pPr>
            <a:r>
              <a:rPr sz="770" spc="-55" dirty="0">
                <a:latin typeface="Cambria Math"/>
                <a:cs typeface="Cambria Math"/>
              </a:rPr>
              <a:t>1</a:t>
            </a:r>
            <a:r>
              <a:rPr sz="770" dirty="0">
                <a:latin typeface="Cambria Math"/>
                <a:cs typeface="Cambria Math"/>
              </a:rPr>
              <a:t>	</a:t>
            </a:r>
            <a:r>
              <a:rPr sz="770" spc="-55" dirty="0">
                <a:solidFill>
                  <a:srgbClr val="37761C"/>
                </a:solidFill>
                <a:latin typeface="Cambria Math"/>
                <a:cs typeface="Cambria Math"/>
              </a:rPr>
              <a:t>i</a:t>
            </a:r>
            <a:endParaRPr sz="770">
              <a:latin typeface="Cambria Math"/>
              <a:cs typeface="Cambria Math"/>
            </a:endParaRPr>
          </a:p>
        </p:txBody>
      </p:sp>
      <p:sp>
        <p:nvSpPr>
          <p:cNvPr id="578" name="object 578"/>
          <p:cNvSpPr txBox="1"/>
          <p:nvPr/>
        </p:nvSpPr>
        <p:spPr>
          <a:xfrm>
            <a:off x="5588176" y="4125692"/>
            <a:ext cx="713867" cy="200311"/>
          </a:xfrm>
          <a:prstGeom prst="rect">
            <a:avLst/>
          </a:prstGeom>
        </p:spPr>
        <p:txBody>
          <a:bodyPr vert="horz" wrap="square" lIns="0" tIns="13970" rIns="0" bIns="0" rtlCol="0">
            <a:spAutoFit/>
          </a:bodyPr>
          <a:lstStyle/>
          <a:p>
            <a:pPr marL="13970">
              <a:spcBef>
                <a:spcPts val="110"/>
              </a:spcBef>
            </a:pPr>
            <a:r>
              <a:rPr sz="1210" dirty="0">
                <a:latin typeface="Cambria Math"/>
                <a:cs typeface="Cambria Math"/>
              </a:rPr>
              <a:t>Attn</a:t>
            </a:r>
            <a:r>
              <a:rPr sz="1210" spc="116" dirty="0">
                <a:latin typeface="Cambria Math"/>
                <a:cs typeface="Cambria Math"/>
              </a:rPr>
              <a:t> </a:t>
            </a:r>
            <a:r>
              <a:rPr sz="1210" dirty="0">
                <a:latin typeface="Cambria Math"/>
                <a:cs typeface="Cambria Math"/>
              </a:rPr>
              <a:t>(</a:t>
            </a:r>
            <a:r>
              <a:rPr sz="1210" dirty="0">
                <a:solidFill>
                  <a:srgbClr val="37761C"/>
                </a:solidFill>
                <a:latin typeface="Cambria Math"/>
                <a:cs typeface="Cambria Math"/>
              </a:rPr>
              <a:t>q</a:t>
            </a:r>
            <a:r>
              <a:rPr sz="1210" spc="-61" dirty="0">
                <a:solidFill>
                  <a:srgbClr val="37761C"/>
                </a:solidFill>
                <a:latin typeface="Cambria Math"/>
                <a:cs typeface="Cambria Math"/>
              </a:rPr>
              <a:t> </a:t>
            </a:r>
            <a:r>
              <a:rPr sz="1210" spc="-28" dirty="0">
                <a:latin typeface="Cambria Math"/>
                <a:cs typeface="Cambria Math"/>
              </a:rPr>
              <a:t>,</a:t>
            </a:r>
            <a:r>
              <a:rPr sz="1210" spc="-28" dirty="0">
                <a:solidFill>
                  <a:srgbClr val="674EA7"/>
                </a:solidFill>
                <a:latin typeface="Cambria Math"/>
                <a:cs typeface="Cambria Math"/>
              </a:rPr>
              <a:t>x</a:t>
            </a:r>
            <a:r>
              <a:rPr sz="1210" spc="-28" dirty="0">
                <a:latin typeface="Cambria Math"/>
                <a:cs typeface="Cambria Math"/>
              </a:rPr>
              <a:t>)</a:t>
            </a:r>
            <a:endParaRPr sz="1210">
              <a:latin typeface="Cambria Math"/>
              <a:cs typeface="Cambria Math"/>
            </a:endParaRPr>
          </a:p>
        </p:txBody>
      </p:sp>
      <p:sp>
        <p:nvSpPr>
          <p:cNvPr id="579" name="object 579"/>
          <p:cNvSpPr txBox="1"/>
          <p:nvPr/>
        </p:nvSpPr>
        <p:spPr>
          <a:xfrm>
            <a:off x="5154547" y="4310096"/>
            <a:ext cx="1320165" cy="200311"/>
          </a:xfrm>
          <a:prstGeom prst="rect">
            <a:avLst/>
          </a:prstGeom>
        </p:spPr>
        <p:txBody>
          <a:bodyPr vert="horz" wrap="square" lIns="0" tIns="13970" rIns="0" bIns="0" rtlCol="0">
            <a:spAutoFit/>
          </a:bodyPr>
          <a:lstStyle/>
          <a:p>
            <a:pPr marL="41910">
              <a:spcBef>
                <a:spcPts val="110"/>
              </a:spcBef>
            </a:pPr>
            <a:r>
              <a:rPr sz="1210" dirty="0">
                <a:solidFill>
                  <a:srgbClr val="0B5394"/>
                </a:solidFill>
                <a:latin typeface="Cambria Math"/>
                <a:cs typeface="Cambria Math"/>
              </a:rPr>
              <a:t>z</a:t>
            </a:r>
            <a:r>
              <a:rPr sz="1155" baseline="-31746" dirty="0">
                <a:solidFill>
                  <a:srgbClr val="0B5394"/>
                </a:solidFill>
                <a:latin typeface="Cambria Math"/>
                <a:cs typeface="Cambria Math"/>
              </a:rPr>
              <a:t>i</a:t>
            </a:r>
            <a:r>
              <a:rPr sz="1155" spc="123" baseline="-31746" dirty="0">
                <a:solidFill>
                  <a:srgbClr val="0B5394"/>
                </a:solidFill>
                <a:latin typeface="Cambria Math"/>
                <a:cs typeface="Cambria Math"/>
              </a:rPr>
              <a:t> </a:t>
            </a:r>
            <a:r>
              <a:rPr sz="1210" dirty="0">
                <a:latin typeface="Cambria Math"/>
                <a:cs typeface="Cambria Math"/>
              </a:rPr>
              <a:t>=</a:t>
            </a:r>
            <a:r>
              <a:rPr sz="1210" spc="-6" dirty="0">
                <a:latin typeface="Cambria Math"/>
                <a:cs typeface="Cambria Math"/>
              </a:rPr>
              <a:t> </a:t>
            </a:r>
            <a:r>
              <a:rPr sz="1210" spc="-11" dirty="0">
                <a:latin typeface="Cambria Math"/>
                <a:cs typeface="Cambria Math"/>
              </a:rPr>
              <a:t>⎛Attn</a:t>
            </a:r>
            <a:r>
              <a:rPr sz="1155" spc="-17" baseline="-31746" dirty="0">
                <a:latin typeface="Cambria Math"/>
                <a:cs typeface="Cambria Math"/>
              </a:rPr>
              <a:t>2</a:t>
            </a:r>
            <a:r>
              <a:rPr sz="1210" spc="-11" dirty="0">
                <a:latin typeface="Cambria Math"/>
                <a:cs typeface="Cambria Math"/>
              </a:rPr>
              <a:t>(</a:t>
            </a:r>
            <a:r>
              <a:rPr sz="1210" spc="-11" dirty="0">
                <a:solidFill>
                  <a:srgbClr val="37761C"/>
                </a:solidFill>
                <a:latin typeface="Cambria Math"/>
                <a:cs typeface="Cambria Math"/>
              </a:rPr>
              <a:t>q</a:t>
            </a:r>
            <a:r>
              <a:rPr sz="1155" spc="-17" baseline="-31746" dirty="0">
                <a:solidFill>
                  <a:srgbClr val="37761C"/>
                </a:solidFill>
                <a:latin typeface="Cambria Math"/>
                <a:cs typeface="Cambria Math"/>
              </a:rPr>
              <a:t>i</a:t>
            </a:r>
            <a:r>
              <a:rPr sz="1210" spc="-11" dirty="0">
                <a:latin typeface="Cambria Math"/>
                <a:cs typeface="Cambria Math"/>
              </a:rPr>
              <a:t>,</a:t>
            </a:r>
            <a:r>
              <a:rPr sz="1210" spc="-11" dirty="0">
                <a:solidFill>
                  <a:srgbClr val="674EA7"/>
                </a:solidFill>
                <a:latin typeface="Cambria Math"/>
                <a:cs typeface="Cambria Math"/>
              </a:rPr>
              <a:t>x</a:t>
            </a:r>
            <a:r>
              <a:rPr sz="1210" spc="-11" dirty="0">
                <a:latin typeface="Cambria Math"/>
                <a:cs typeface="Cambria Math"/>
              </a:rPr>
              <a:t>)</a:t>
            </a:r>
            <a:r>
              <a:rPr sz="1210" spc="22" dirty="0">
                <a:latin typeface="Cambria Math"/>
                <a:cs typeface="Cambria Math"/>
              </a:rPr>
              <a:t> </a:t>
            </a:r>
            <a:r>
              <a:rPr sz="1210" spc="-55" dirty="0">
                <a:latin typeface="Cambria Math"/>
                <a:cs typeface="Cambria Math"/>
              </a:rPr>
              <a:t>⎞</a:t>
            </a:r>
            <a:endParaRPr sz="1210">
              <a:latin typeface="Cambria Math"/>
              <a:cs typeface="Cambria Math"/>
            </a:endParaRPr>
          </a:p>
        </p:txBody>
      </p:sp>
      <p:sp>
        <p:nvSpPr>
          <p:cNvPr id="580" name="object 580"/>
          <p:cNvSpPr txBox="1"/>
          <p:nvPr/>
        </p:nvSpPr>
        <p:spPr>
          <a:xfrm>
            <a:off x="5791021" y="4494501"/>
            <a:ext cx="154369" cy="200311"/>
          </a:xfrm>
          <a:prstGeom prst="rect">
            <a:avLst/>
          </a:prstGeom>
        </p:spPr>
        <p:txBody>
          <a:bodyPr vert="horz" wrap="square" lIns="0" tIns="13970" rIns="0" bIns="0" rtlCol="0">
            <a:spAutoFit/>
          </a:bodyPr>
          <a:lstStyle/>
          <a:p>
            <a:pPr marL="13970">
              <a:spcBef>
                <a:spcPts val="110"/>
              </a:spcBef>
            </a:pPr>
            <a:r>
              <a:rPr sz="1210" spc="-22" dirty="0">
                <a:latin typeface="Cambria Math"/>
                <a:cs typeface="Cambria Math"/>
              </a:rPr>
              <a:t>....</a:t>
            </a:r>
            <a:endParaRPr sz="1210">
              <a:latin typeface="Cambria Math"/>
              <a:cs typeface="Cambria Math"/>
            </a:endParaRPr>
          </a:p>
        </p:txBody>
      </p:sp>
      <p:sp>
        <p:nvSpPr>
          <p:cNvPr id="581" name="object 581"/>
          <p:cNvSpPr txBox="1"/>
          <p:nvPr/>
        </p:nvSpPr>
        <p:spPr>
          <a:xfrm>
            <a:off x="5892461" y="4787754"/>
            <a:ext cx="268923" cy="136832"/>
          </a:xfrm>
          <a:prstGeom prst="rect">
            <a:avLst/>
          </a:prstGeom>
        </p:spPr>
        <p:txBody>
          <a:bodyPr vert="horz" wrap="square" lIns="0" tIns="18161" rIns="0" bIns="0" rtlCol="0">
            <a:spAutoFit/>
          </a:bodyPr>
          <a:lstStyle/>
          <a:p>
            <a:pPr marL="13970">
              <a:spcBef>
                <a:spcPts val="143"/>
              </a:spcBef>
              <a:tabLst>
                <a:tab pos="225614" algn="l"/>
              </a:tabLst>
            </a:pPr>
            <a:r>
              <a:rPr sz="770" spc="-55" dirty="0">
                <a:latin typeface="Cambria Math"/>
                <a:cs typeface="Cambria Math"/>
              </a:rPr>
              <a:t>K</a:t>
            </a:r>
            <a:r>
              <a:rPr sz="770" dirty="0">
                <a:latin typeface="Cambria Math"/>
                <a:cs typeface="Cambria Math"/>
              </a:rPr>
              <a:t>	</a:t>
            </a:r>
            <a:r>
              <a:rPr sz="770" spc="-55" dirty="0">
                <a:solidFill>
                  <a:srgbClr val="37761C"/>
                </a:solidFill>
                <a:latin typeface="Cambria Math"/>
                <a:cs typeface="Cambria Math"/>
              </a:rPr>
              <a:t>i</a:t>
            </a:r>
            <a:endParaRPr sz="770">
              <a:latin typeface="Cambria Math"/>
              <a:cs typeface="Cambria Math"/>
            </a:endParaRPr>
          </a:p>
        </p:txBody>
      </p:sp>
      <p:sp>
        <p:nvSpPr>
          <p:cNvPr id="582" name="object 582"/>
          <p:cNvSpPr txBox="1"/>
          <p:nvPr/>
        </p:nvSpPr>
        <p:spPr>
          <a:xfrm>
            <a:off x="5459147" y="4678904"/>
            <a:ext cx="988378" cy="200311"/>
          </a:xfrm>
          <a:prstGeom prst="rect">
            <a:avLst/>
          </a:prstGeom>
        </p:spPr>
        <p:txBody>
          <a:bodyPr vert="horz" wrap="square" lIns="0" tIns="13970" rIns="0" bIns="0" rtlCol="0">
            <a:spAutoFit/>
          </a:bodyPr>
          <a:lstStyle/>
          <a:p>
            <a:pPr marL="13970">
              <a:spcBef>
                <a:spcPts val="110"/>
              </a:spcBef>
            </a:pPr>
            <a:r>
              <a:rPr sz="1210" dirty="0">
                <a:latin typeface="Cambria Math"/>
                <a:cs typeface="Cambria Math"/>
              </a:rPr>
              <a:t>⎝</a:t>
            </a:r>
            <a:r>
              <a:rPr sz="1210" spc="-28" dirty="0">
                <a:latin typeface="Cambria Math"/>
                <a:cs typeface="Cambria Math"/>
              </a:rPr>
              <a:t> </a:t>
            </a:r>
            <a:r>
              <a:rPr sz="1210" dirty="0">
                <a:latin typeface="Cambria Math"/>
                <a:cs typeface="Cambria Math"/>
              </a:rPr>
              <a:t>Attn</a:t>
            </a:r>
            <a:r>
              <a:rPr sz="1210" spc="182" dirty="0">
                <a:latin typeface="Cambria Math"/>
                <a:cs typeface="Cambria Math"/>
              </a:rPr>
              <a:t> </a:t>
            </a:r>
            <a:r>
              <a:rPr sz="1210" dirty="0">
                <a:latin typeface="Cambria Math"/>
                <a:cs typeface="Cambria Math"/>
              </a:rPr>
              <a:t>(</a:t>
            </a:r>
            <a:r>
              <a:rPr sz="1210" dirty="0">
                <a:solidFill>
                  <a:srgbClr val="37761C"/>
                </a:solidFill>
                <a:latin typeface="Cambria Math"/>
                <a:cs typeface="Cambria Math"/>
              </a:rPr>
              <a:t>q</a:t>
            </a:r>
            <a:r>
              <a:rPr sz="1210" spc="-61" dirty="0">
                <a:solidFill>
                  <a:srgbClr val="37761C"/>
                </a:solidFill>
                <a:latin typeface="Cambria Math"/>
                <a:cs typeface="Cambria Math"/>
              </a:rPr>
              <a:t> </a:t>
            </a:r>
            <a:r>
              <a:rPr sz="1210" spc="-22" dirty="0">
                <a:latin typeface="Cambria Math"/>
                <a:cs typeface="Cambria Math"/>
              </a:rPr>
              <a:t>,</a:t>
            </a:r>
            <a:r>
              <a:rPr sz="1210" spc="-22" dirty="0">
                <a:solidFill>
                  <a:srgbClr val="674EA7"/>
                </a:solidFill>
                <a:latin typeface="Cambria Math"/>
                <a:cs typeface="Cambria Math"/>
              </a:rPr>
              <a:t>x</a:t>
            </a:r>
            <a:r>
              <a:rPr sz="1210" spc="-22" dirty="0">
                <a:latin typeface="Cambria Math"/>
                <a:cs typeface="Cambria Math"/>
              </a:rPr>
              <a:t>)⎠</a:t>
            </a:r>
            <a:endParaRPr sz="1210">
              <a:latin typeface="Cambria Math"/>
              <a:cs typeface="Cambria Math"/>
            </a:endParaRPr>
          </a:p>
        </p:txBody>
      </p:sp>
      <p:sp>
        <p:nvSpPr>
          <p:cNvPr id="583" name="object 583"/>
          <p:cNvSpPr txBox="1"/>
          <p:nvPr/>
        </p:nvSpPr>
        <p:spPr>
          <a:xfrm>
            <a:off x="80328" y="4052617"/>
            <a:ext cx="5265992" cy="251094"/>
          </a:xfrm>
          <a:prstGeom prst="rect">
            <a:avLst/>
          </a:prstGeom>
        </p:spPr>
        <p:txBody>
          <a:bodyPr vert="horz" wrap="square" lIns="0" tIns="13970" rIns="0" bIns="0" rtlCol="0">
            <a:spAutoFit/>
          </a:bodyPr>
          <a:lstStyle/>
          <a:p>
            <a:pPr marL="13970">
              <a:spcBef>
                <a:spcPts val="110"/>
              </a:spcBef>
              <a:tabLst>
                <a:tab pos="516192" algn="l"/>
              </a:tabLst>
            </a:pPr>
            <a:r>
              <a:rPr sz="1540" spc="-28" dirty="0">
                <a:solidFill>
                  <a:srgbClr val="202124"/>
                </a:solidFill>
                <a:latin typeface="Calibri"/>
                <a:cs typeface="Calibri"/>
              </a:rPr>
              <a:t>2.</a:t>
            </a:r>
            <a:r>
              <a:rPr sz="1540" dirty="0">
                <a:solidFill>
                  <a:srgbClr val="202124"/>
                </a:solidFill>
                <a:latin typeface="Calibri"/>
                <a:cs typeface="Calibri"/>
              </a:rPr>
              <a:t>	We</a:t>
            </a:r>
            <a:r>
              <a:rPr sz="1540" spc="105" dirty="0">
                <a:solidFill>
                  <a:srgbClr val="202124"/>
                </a:solidFill>
                <a:latin typeface="Calibri"/>
                <a:cs typeface="Calibri"/>
              </a:rPr>
              <a:t> </a:t>
            </a:r>
            <a:r>
              <a:rPr sz="1540" dirty="0">
                <a:solidFill>
                  <a:srgbClr val="202124"/>
                </a:solidFill>
                <a:latin typeface="Calibri"/>
                <a:cs typeface="Calibri"/>
              </a:rPr>
              <a:t>usually</a:t>
            </a:r>
            <a:r>
              <a:rPr sz="1540" spc="110" dirty="0">
                <a:solidFill>
                  <a:srgbClr val="202124"/>
                </a:solidFill>
                <a:latin typeface="Calibri"/>
                <a:cs typeface="Calibri"/>
              </a:rPr>
              <a:t> </a:t>
            </a:r>
            <a:r>
              <a:rPr sz="1540" spc="83" dirty="0">
                <a:solidFill>
                  <a:srgbClr val="202124"/>
                </a:solidFill>
                <a:latin typeface="Calibri"/>
                <a:cs typeface="Calibri"/>
              </a:rPr>
              <a:t>use</a:t>
            </a:r>
            <a:r>
              <a:rPr sz="1540" spc="110" dirty="0">
                <a:solidFill>
                  <a:srgbClr val="202124"/>
                </a:solidFill>
                <a:latin typeface="Calibri"/>
                <a:cs typeface="Calibri"/>
              </a:rPr>
              <a:t> </a:t>
            </a:r>
            <a:r>
              <a:rPr sz="1540" spc="55" dirty="0">
                <a:solidFill>
                  <a:srgbClr val="202124"/>
                </a:solidFill>
                <a:latin typeface="Calibri"/>
                <a:cs typeface="Calibri"/>
              </a:rPr>
              <a:t>"</a:t>
            </a:r>
            <a:r>
              <a:rPr sz="1540" b="1" spc="55" dirty="0">
                <a:solidFill>
                  <a:srgbClr val="202124"/>
                </a:solidFill>
                <a:latin typeface="Calibri"/>
                <a:cs typeface="Calibri"/>
              </a:rPr>
              <a:t>multi-</a:t>
            </a:r>
            <a:r>
              <a:rPr sz="1540" b="1" spc="88" dirty="0">
                <a:solidFill>
                  <a:srgbClr val="202124"/>
                </a:solidFill>
                <a:latin typeface="Calibri"/>
                <a:cs typeface="Calibri"/>
              </a:rPr>
              <a:t>head</a:t>
            </a:r>
            <a:r>
              <a:rPr sz="1540" spc="88" dirty="0">
                <a:solidFill>
                  <a:srgbClr val="202124"/>
                </a:solidFill>
                <a:latin typeface="Calibri"/>
                <a:cs typeface="Calibri"/>
              </a:rPr>
              <a:t>"</a:t>
            </a:r>
            <a:r>
              <a:rPr sz="1540" spc="110" dirty="0">
                <a:solidFill>
                  <a:srgbClr val="202124"/>
                </a:solidFill>
                <a:latin typeface="Calibri"/>
                <a:cs typeface="Calibri"/>
              </a:rPr>
              <a:t> </a:t>
            </a:r>
            <a:r>
              <a:rPr sz="1540" dirty="0">
                <a:solidFill>
                  <a:srgbClr val="202124"/>
                </a:solidFill>
                <a:latin typeface="Calibri"/>
                <a:cs typeface="Calibri"/>
              </a:rPr>
              <a:t>attention.</a:t>
            </a:r>
            <a:r>
              <a:rPr sz="1540" spc="28" dirty="0">
                <a:solidFill>
                  <a:srgbClr val="202124"/>
                </a:solidFill>
                <a:latin typeface="Calibri"/>
                <a:cs typeface="Calibri"/>
              </a:rPr>
              <a:t> </a:t>
            </a:r>
            <a:r>
              <a:rPr sz="1540" spc="55" dirty="0">
                <a:solidFill>
                  <a:srgbClr val="202124"/>
                </a:solidFill>
                <a:latin typeface="Calibri"/>
                <a:cs typeface="Calibri"/>
              </a:rPr>
              <a:t>This</a:t>
            </a:r>
            <a:r>
              <a:rPr sz="1540" spc="110" dirty="0">
                <a:solidFill>
                  <a:srgbClr val="202124"/>
                </a:solidFill>
                <a:latin typeface="Calibri"/>
                <a:cs typeface="Calibri"/>
              </a:rPr>
              <a:t> </a:t>
            </a:r>
            <a:r>
              <a:rPr sz="1540" spc="88" dirty="0">
                <a:solidFill>
                  <a:srgbClr val="202124"/>
                </a:solidFill>
                <a:latin typeface="Calibri"/>
                <a:cs typeface="Calibri"/>
              </a:rPr>
              <a:t>means</a:t>
            </a:r>
            <a:r>
              <a:rPr sz="1540" spc="110" dirty="0">
                <a:solidFill>
                  <a:srgbClr val="202124"/>
                </a:solidFill>
                <a:latin typeface="Calibri"/>
                <a:cs typeface="Calibri"/>
              </a:rPr>
              <a:t> </a:t>
            </a:r>
            <a:r>
              <a:rPr sz="1540" spc="33" dirty="0">
                <a:solidFill>
                  <a:srgbClr val="202124"/>
                </a:solidFill>
                <a:latin typeface="Calibri"/>
                <a:cs typeface="Calibri"/>
              </a:rPr>
              <a:t>the</a:t>
            </a:r>
            <a:endParaRPr sz="1540">
              <a:latin typeface="Calibri"/>
              <a:cs typeface="Calibri"/>
            </a:endParaRPr>
          </a:p>
        </p:txBody>
      </p:sp>
      <p:sp>
        <p:nvSpPr>
          <p:cNvPr id="584" name="object 584"/>
          <p:cNvSpPr txBox="1"/>
          <p:nvPr/>
        </p:nvSpPr>
        <p:spPr>
          <a:xfrm>
            <a:off x="583248" y="4334252"/>
            <a:ext cx="4296474" cy="251094"/>
          </a:xfrm>
          <a:prstGeom prst="rect">
            <a:avLst/>
          </a:prstGeom>
        </p:spPr>
        <p:txBody>
          <a:bodyPr vert="horz" wrap="square" lIns="0" tIns="13970" rIns="0" bIns="0" rtlCol="0">
            <a:spAutoFit/>
          </a:bodyPr>
          <a:lstStyle/>
          <a:p>
            <a:pPr marL="13970">
              <a:spcBef>
                <a:spcPts val="110"/>
              </a:spcBef>
            </a:pPr>
            <a:r>
              <a:rPr sz="1540" spc="55" dirty="0">
                <a:solidFill>
                  <a:srgbClr val="202124"/>
                </a:solidFill>
                <a:latin typeface="Calibri"/>
                <a:cs typeface="Calibri"/>
              </a:rPr>
              <a:t>operation</a:t>
            </a:r>
            <a:r>
              <a:rPr sz="1540" spc="28" dirty="0">
                <a:solidFill>
                  <a:srgbClr val="202124"/>
                </a:solidFill>
                <a:latin typeface="Calibri"/>
                <a:cs typeface="Calibri"/>
              </a:rPr>
              <a:t> </a:t>
            </a:r>
            <a:r>
              <a:rPr sz="1540" dirty="0">
                <a:solidFill>
                  <a:srgbClr val="202124"/>
                </a:solidFill>
                <a:latin typeface="Calibri"/>
                <a:cs typeface="Calibri"/>
              </a:rPr>
              <a:t>is</a:t>
            </a:r>
            <a:r>
              <a:rPr sz="1540" spc="28" dirty="0">
                <a:solidFill>
                  <a:srgbClr val="202124"/>
                </a:solidFill>
                <a:latin typeface="Calibri"/>
                <a:cs typeface="Calibri"/>
              </a:rPr>
              <a:t> </a:t>
            </a:r>
            <a:r>
              <a:rPr sz="1540" spc="72" dirty="0">
                <a:solidFill>
                  <a:srgbClr val="202124"/>
                </a:solidFill>
                <a:latin typeface="Calibri"/>
                <a:cs typeface="Calibri"/>
              </a:rPr>
              <a:t>repeated</a:t>
            </a:r>
            <a:r>
              <a:rPr sz="1540" spc="33" dirty="0">
                <a:solidFill>
                  <a:srgbClr val="202124"/>
                </a:solidFill>
                <a:latin typeface="Calibri"/>
                <a:cs typeface="Calibri"/>
              </a:rPr>
              <a:t> </a:t>
            </a:r>
            <a:r>
              <a:rPr sz="1540" spc="160" dirty="0">
                <a:solidFill>
                  <a:srgbClr val="202124"/>
                </a:solidFill>
                <a:latin typeface="Calibri"/>
                <a:cs typeface="Calibri"/>
              </a:rPr>
              <a:t>K</a:t>
            </a:r>
            <a:r>
              <a:rPr sz="1540" spc="28" dirty="0">
                <a:solidFill>
                  <a:srgbClr val="202124"/>
                </a:solidFill>
                <a:latin typeface="Calibri"/>
                <a:cs typeface="Calibri"/>
              </a:rPr>
              <a:t> </a:t>
            </a:r>
            <a:r>
              <a:rPr sz="1540" spc="66" dirty="0">
                <a:solidFill>
                  <a:srgbClr val="202124"/>
                </a:solidFill>
                <a:latin typeface="Calibri"/>
                <a:cs typeface="Calibri"/>
              </a:rPr>
              <a:t>times</a:t>
            </a:r>
            <a:r>
              <a:rPr sz="1540" spc="33" dirty="0">
                <a:solidFill>
                  <a:srgbClr val="202124"/>
                </a:solidFill>
                <a:latin typeface="Calibri"/>
                <a:cs typeface="Calibri"/>
              </a:rPr>
              <a:t> </a:t>
            </a:r>
            <a:r>
              <a:rPr sz="1540" spc="77" dirty="0">
                <a:solidFill>
                  <a:srgbClr val="202124"/>
                </a:solidFill>
                <a:latin typeface="Calibri"/>
                <a:cs typeface="Calibri"/>
              </a:rPr>
              <a:t>and</a:t>
            </a:r>
            <a:r>
              <a:rPr sz="1540" spc="28" dirty="0">
                <a:solidFill>
                  <a:srgbClr val="202124"/>
                </a:solidFill>
                <a:latin typeface="Calibri"/>
                <a:cs typeface="Calibri"/>
              </a:rPr>
              <a:t> </a:t>
            </a:r>
            <a:r>
              <a:rPr sz="1540" spc="61" dirty="0">
                <a:solidFill>
                  <a:srgbClr val="202124"/>
                </a:solidFill>
                <a:latin typeface="Calibri"/>
                <a:cs typeface="Calibri"/>
              </a:rPr>
              <a:t>the</a:t>
            </a:r>
            <a:r>
              <a:rPr sz="1540" spc="28" dirty="0">
                <a:solidFill>
                  <a:srgbClr val="202124"/>
                </a:solidFill>
                <a:latin typeface="Calibri"/>
                <a:cs typeface="Calibri"/>
              </a:rPr>
              <a:t> </a:t>
            </a:r>
            <a:r>
              <a:rPr sz="1540" spc="55" dirty="0">
                <a:solidFill>
                  <a:srgbClr val="202124"/>
                </a:solidFill>
                <a:latin typeface="Calibri"/>
                <a:cs typeface="Calibri"/>
              </a:rPr>
              <a:t>results</a:t>
            </a:r>
            <a:r>
              <a:rPr sz="1540" spc="33" dirty="0">
                <a:solidFill>
                  <a:srgbClr val="202124"/>
                </a:solidFill>
                <a:latin typeface="Calibri"/>
                <a:cs typeface="Calibri"/>
              </a:rPr>
              <a:t> </a:t>
            </a:r>
            <a:r>
              <a:rPr sz="1540" spc="-28" dirty="0">
                <a:solidFill>
                  <a:srgbClr val="202124"/>
                </a:solidFill>
                <a:latin typeface="Calibri"/>
                <a:cs typeface="Calibri"/>
              </a:rPr>
              <a:t>are</a:t>
            </a:r>
            <a:endParaRPr sz="1540">
              <a:latin typeface="Calibri"/>
              <a:cs typeface="Calibri"/>
            </a:endParaRPr>
          </a:p>
        </p:txBody>
      </p:sp>
      <p:sp>
        <p:nvSpPr>
          <p:cNvPr id="585" name="object 585"/>
          <p:cNvSpPr txBox="1"/>
          <p:nvPr/>
        </p:nvSpPr>
        <p:spPr>
          <a:xfrm>
            <a:off x="583248" y="4615887"/>
            <a:ext cx="4668076" cy="251094"/>
          </a:xfrm>
          <a:prstGeom prst="rect">
            <a:avLst/>
          </a:prstGeom>
        </p:spPr>
        <p:txBody>
          <a:bodyPr vert="horz" wrap="square" lIns="0" tIns="13970" rIns="0" bIns="0" rtlCol="0">
            <a:spAutoFit/>
          </a:bodyPr>
          <a:lstStyle/>
          <a:p>
            <a:pPr marL="13970">
              <a:spcBef>
                <a:spcPts val="110"/>
              </a:spcBef>
            </a:pPr>
            <a:r>
              <a:rPr sz="1540" spc="77" dirty="0">
                <a:solidFill>
                  <a:srgbClr val="202124"/>
                </a:solidFill>
                <a:latin typeface="Calibri"/>
                <a:cs typeface="Calibri"/>
              </a:rPr>
              <a:t>concatenated</a:t>
            </a:r>
            <a:r>
              <a:rPr sz="1540" spc="22" dirty="0">
                <a:solidFill>
                  <a:srgbClr val="202124"/>
                </a:solidFill>
                <a:latin typeface="Calibri"/>
                <a:cs typeface="Calibri"/>
              </a:rPr>
              <a:t> </a:t>
            </a:r>
            <a:r>
              <a:rPr sz="1540" spc="66" dirty="0">
                <a:solidFill>
                  <a:srgbClr val="202124"/>
                </a:solidFill>
                <a:latin typeface="Calibri"/>
                <a:cs typeface="Calibri"/>
              </a:rPr>
              <a:t>along</a:t>
            </a:r>
            <a:r>
              <a:rPr sz="1540" spc="22" dirty="0">
                <a:solidFill>
                  <a:srgbClr val="202124"/>
                </a:solidFill>
                <a:latin typeface="Calibri"/>
                <a:cs typeface="Calibri"/>
              </a:rPr>
              <a:t> </a:t>
            </a:r>
            <a:r>
              <a:rPr sz="1540" spc="61" dirty="0">
                <a:solidFill>
                  <a:srgbClr val="202124"/>
                </a:solidFill>
                <a:latin typeface="Calibri"/>
                <a:cs typeface="Calibri"/>
              </a:rPr>
              <a:t>the</a:t>
            </a:r>
            <a:r>
              <a:rPr sz="1540" spc="-6" dirty="0">
                <a:solidFill>
                  <a:srgbClr val="202124"/>
                </a:solidFill>
                <a:latin typeface="Calibri"/>
                <a:cs typeface="Calibri"/>
              </a:rPr>
              <a:t> </a:t>
            </a:r>
            <a:r>
              <a:rPr sz="1540" spc="55" dirty="0">
                <a:solidFill>
                  <a:srgbClr val="202124"/>
                </a:solidFill>
                <a:latin typeface="Calibri"/>
                <a:cs typeface="Calibri"/>
              </a:rPr>
              <a:t>feature</a:t>
            </a:r>
            <a:r>
              <a:rPr sz="1540" spc="28" dirty="0">
                <a:solidFill>
                  <a:srgbClr val="202124"/>
                </a:solidFill>
                <a:latin typeface="Calibri"/>
                <a:cs typeface="Calibri"/>
              </a:rPr>
              <a:t> </a:t>
            </a:r>
            <a:r>
              <a:rPr sz="1540" spc="50" dirty="0">
                <a:solidFill>
                  <a:srgbClr val="202124"/>
                </a:solidFill>
                <a:latin typeface="Calibri"/>
                <a:cs typeface="Calibri"/>
              </a:rPr>
              <a:t>dimension.</a:t>
            </a:r>
            <a:r>
              <a:rPr sz="1540" spc="-11" dirty="0">
                <a:solidFill>
                  <a:srgbClr val="202124"/>
                </a:solidFill>
                <a:latin typeface="Calibri"/>
                <a:cs typeface="Calibri"/>
              </a:rPr>
              <a:t> </a:t>
            </a:r>
            <a:r>
              <a:rPr sz="1540" b="1" spc="72" dirty="0">
                <a:solidFill>
                  <a:srgbClr val="202124"/>
                </a:solidFill>
                <a:latin typeface="Cambria Math"/>
                <a:cs typeface="Cambria Math"/>
              </a:rPr>
              <a:t>W</a:t>
            </a:r>
            <a:r>
              <a:rPr sz="1540" spc="72" dirty="0">
                <a:solidFill>
                  <a:srgbClr val="202124"/>
                </a:solidFill>
                <a:latin typeface="Calibri"/>
                <a:cs typeface="Calibri"/>
              </a:rPr>
              <a:t>s</a:t>
            </a:r>
            <a:r>
              <a:rPr sz="1540" spc="22" dirty="0">
                <a:solidFill>
                  <a:srgbClr val="202124"/>
                </a:solidFill>
                <a:latin typeface="Calibri"/>
                <a:cs typeface="Calibri"/>
              </a:rPr>
              <a:t> </a:t>
            </a:r>
            <a:r>
              <a:rPr sz="1540" spc="-11" dirty="0">
                <a:solidFill>
                  <a:srgbClr val="202124"/>
                </a:solidFill>
                <a:latin typeface="Calibri"/>
                <a:cs typeface="Calibri"/>
              </a:rPr>
              <a:t>differ.</a:t>
            </a:r>
            <a:endParaRPr sz="1540">
              <a:latin typeface="Calibri"/>
              <a:cs typeface="Calibri"/>
            </a:endParaRPr>
          </a:p>
        </p:txBody>
      </p:sp>
      <p:sp>
        <p:nvSpPr>
          <p:cNvPr id="586" name="object 586"/>
          <p:cNvSpPr txBox="1"/>
          <p:nvPr/>
        </p:nvSpPr>
        <p:spPr>
          <a:xfrm>
            <a:off x="6755746" y="4256569"/>
            <a:ext cx="118494" cy="590931"/>
          </a:xfrm>
          <a:prstGeom prst="rect">
            <a:avLst/>
          </a:prstGeom>
        </p:spPr>
        <p:txBody>
          <a:bodyPr vert="vert270" wrap="square" lIns="0" tIns="10478" rIns="0" bIns="0" rtlCol="0">
            <a:spAutoFit/>
          </a:bodyPr>
          <a:lstStyle/>
          <a:p>
            <a:pPr marL="13970">
              <a:spcBef>
                <a:spcPts val="83"/>
              </a:spcBef>
            </a:pPr>
            <a:r>
              <a:rPr sz="770" b="1" spc="61" dirty="0">
                <a:solidFill>
                  <a:srgbClr val="37761C"/>
                </a:solidFill>
                <a:latin typeface="Calibri"/>
                <a:cs typeface="Calibri"/>
              </a:rPr>
              <a:t>Queries</a:t>
            </a:r>
            <a:r>
              <a:rPr sz="770" b="1" spc="22" dirty="0">
                <a:solidFill>
                  <a:srgbClr val="37761C"/>
                </a:solidFill>
                <a:latin typeface="Calibri"/>
                <a:cs typeface="Calibri"/>
              </a:rPr>
              <a:t> </a:t>
            </a:r>
            <a:r>
              <a:rPr sz="770" b="1" spc="-22" dirty="0">
                <a:solidFill>
                  <a:srgbClr val="37761C"/>
                </a:solidFill>
                <a:latin typeface="Calibri"/>
                <a:cs typeface="Calibri"/>
              </a:rPr>
              <a:t>q</a:t>
            </a:r>
            <a:r>
              <a:rPr sz="743" b="1" spc="-33" baseline="-30864" dirty="0">
                <a:solidFill>
                  <a:srgbClr val="37761C"/>
                </a:solidFill>
                <a:latin typeface="Calibri"/>
                <a:cs typeface="Calibri"/>
              </a:rPr>
              <a:t>1:M</a:t>
            </a:r>
            <a:endParaRPr sz="743" baseline="-30864">
              <a:latin typeface="Calibri"/>
              <a:cs typeface="Calibri"/>
            </a:endParaRPr>
          </a:p>
        </p:txBody>
      </p:sp>
      <p:grpSp>
        <p:nvGrpSpPr>
          <p:cNvPr id="587" name="object 587"/>
          <p:cNvGrpSpPr/>
          <p:nvPr/>
        </p:nvGrpSpPr>
        <p:grpSpPr>
          <a:xfrm>
            <a:off x="7509410" y="4428592"/>
            <a:ext cx="915035" cy="225614"/>
            <a:chOff x="6826736" y="3064833"/>
            <a:chExt cx="831850" cy="205104"/>
          </a:xfrm>
        </p:grpSpPr>
        <p:sp>
          <p:nvSpPr>
            <p:cNvPr id="588" name="object 588"/>
            <p:cNvSpPr/>
            <p:nvPr/>
          </p:nvSpPr>
          <p:spPr>
            <a:xfrm>
              <a:off x="6831499" y="3248926"/>
              <a:ext cx="126364" cy="0"/>
            </a:xfrm>
            <a:custGeom>
              <a:avLst/>
              <a:gdLst/>
              <a:ahLst/>
              <a:cxnLst/>
              <a:rect l="l" t="t" r="r" b="b"/>
              <a:pathLst>
                <a:path w="126365">
                  <a:moveTo>
                    <a:pt x="0" y="0"/>
                  </a:moveTo>
                  <a:lnTo>
                    <a:pt x="126241" y="0"/>
                  </a:lnTo>
                </a:path>
              </a:pathLst>
            </a:custGeom>
            <a:ln w="9524">
              <a:solidFill>
                <a:srgbClr val="595959"/>
              </a:solidFill>
            </a:ln>
          </p:spPr>
          <p:txBody>
            <a:bodyPr wrap="square" lIns="0" tIns="0" rIns="0" bIns="0" rtlCol="0"/>
            <a:lstStyle/>
            <a:p>
              <a:endParaRPr sz="1980"/>
            </a:p>
          </p:txBody>
        </p:sp>
        <p:sp>
          <p:nvSpPr>
            <p:cNvPr id="589" name="object 589"/>
            <p:cNvSpPr/>
            <p:nvPr/>
          </p:nvSpPr>
          <p:spPr>
            <a:xfrm>
              <a:off x="6957740" y="3233194"/>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590" name="object 590"/>
            <p:cNvSpPr/>
            <p:nvPr/>
          </p:nvSpPr>
          <p:spPr>
            <a:xfrm>
              <a:off x="6957740" y="3233194"/>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591" name="object 591"/>
            <p:cNvSpPr/>
            <p:nvPr/>
          </p:nvSpPr>
          <p:spPr>
            <a:xfrm>
              <a:off x="7079209" y="3069595"/>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592" name="object 592"/>
            <p:cNvSpPr/>
            <p:nvPr/>
          </p:nvSpPr>
          <p:spPr>
            <a:xfrm>
              <a:off x="7079209" y="306959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93" name="object 593"/>
            <p:cNvSpPr/>
            <p:nvPr/>
          </p:nvSpPr>
          <p:spPr>
            <a:xfrm>
              <a:off x="7174963" y="306959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B7B7B7"/>
            </a:solidFill>
          </p:spPr>
          <p:txBody>
            <a:bodyPr wrap="square" lIns="0" tIns="0" rIns="0" bIns="0" rtlCol="0"/>
            <a:lstStyle/>
            <a:p>
              <a:endParaRPr sz="1980"/>
            </a:p>
          </p:txBody>
        </p:sp>
        <p:sp>
          <p:nvSpPr>
            <p:cNvPr id="594" name="object 594"/>
            <p:cNvSpPr/>
            <p:nvPr/>
          </p:nvSpPr>
          <p:spPr>
            <a:xfrm>
              <a:off x="7174963" y="306959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95" name="object 595"/>
            <p:cNvSpPr/>
            <p:nvPr/>
          </p:nvSpPr>
          <p:spPr>
            <a:xfrm>
              <a:off x="7270716" y="3069595"/>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999999"/>
            </a:solidFill>
          </p:spPr>
          <p:txBody>
            <a:bodyPr wrap="square" lIns="0" tIns="0" rIns="0" bIns="0" rtlCol="0"/>
            <a:lstStyle/>
            <a:p>
              <a:endParaRPr sz="1980"/>
            </a:p>
          </p:txBody>
        </p:sp>
        <p:sp>
          <p:nvSpPr>
            <p:cNvPr id="596" name="object 596"/>
            <p:cNvSpPr/>
            <p:nvPr/>
          </p:nvSpPr>
          <p:spPr>
            <a:xfrm>
              <a:off x="7270716" y="306959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597" name="object 597"/>
            <p:cNvSpPr/>
            <p:nvPr/>
          </p:nvSpPr>
          <p:spPr>
            <a:xfrm>
              <a:off x="7366469" y="306959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CCCCC"/>
            </a:solidFill>
          </p:spPr>
          <p:txBody>
            <a:bodyPr wrap="square" lIns="0" tIns="0" rIns="0" bIns="0" rtlCol="0"/>
            <a:lstStyle/>
            <a:p>
              <a:endParaRPr sz="1980"/>
            </a:p>
          </p:txBody>
        </p:sp>
        <p:sp>
          <p:nvSpPr>
            <p:cNvPr id="598" name="object 598"/>
            <p:cNvSpPr/>
            <p:nvPr/>
          </p:nvSpPr>
          <p:spPr>
            <a:xfrm>
              <a:off x="7366469" y="3069595"/>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599" name="object 599"/>
            <p:cNvSpPr/>
            <p:nvPr/>
          </p:nvSpPr>
          <p:spPr>
            <a:xfrm>
              <a:off x="7462011" y="306959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600" name="object 600"/>
            <p:cNvSpPr/>
            <p:nvPr/>
          </p:nvSpPr>
          <p:spPr>
            <a:xfrm>
              <a:off x="7462011" y="306959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01" name="object 601"/>
            <p:cNvSpPr/>
            <p:nvPr/>
          </p:nvSpPr>
          <p:spPr>
            <a:xfrm>
              <a:off x="7557976" y="3069595"/>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602" name="object 602"/>
            <p:cNvSpPr/>
            <p:nvPr/>
          </p:nvSpPr>
          <p:spPr>
            <a:xfrm>
              <a:off x="7557976" y="3069595"/>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grpSp>
      <p:sp>
        <p:nvSpPr>
          <p:cNvPr id="603" name="object 603"/>
          <p:cNvSpPr txBox="1"/>
          <p:nvPr/>
        </p:nvSpPr>
        <p:spPr>
          <a:xfrm>
            <a:off x="7676853" y="4241727"/>
            <a:ext cx="883603" cy="132600"/>
          </a:xfrm>
          <a:prstGeom prst="rect">
            <a:avLst/>
          </a:prstGeom>
        </p:spPr>
        <p:txBody>
          <a:bodyPr vert="horz" wrap="square" lIns="0" tIns="13970" rIns="0" bIns="0" rtlCol="0">
            <a:spAutoFit/>
          </a:bodyPr>
          <a:lstStyle/>
          <a:p>
            <a:pPr marL="13970">
              <a:spcBef>
                <a:spcPts val="110"/>
              </a:spcBef>
            </a:pPr>
            <a:r>
              <a:rPr sz="770" b="1" spc="22" dirty="0">
                <a:solidFill>
                  <a:srgbClr val="666666"/>
                </a:solidFill>
                <a:latin typeface="Calibri"/>
                <a:cs typeface="Calibri"/>
              </a:rPr>
              <a:t>Attention</a:t>
            </a:r>
            <a:r>
              <a:rPr sz="770" b="1" spc="160" dirty="0">
                <a:solidFill>
                  <a:srgbClr val="666666"/>
                </a:solidFill>
                <a:latin typeface="Calibri"/>
                <a:cs typeface="Calibri"/>
              </a:rPr>
              <a:t> </a:t>
            </a:r>
            <a:r>
              <a:rPr sz="770" b="1" spc="22" dirty="0">
                <a:solidFill>
                  <a:srgbClr val="666666"/>
                </a:solidFill>
                <a:latin typeface="Calibri"/>
                <a:cs typeface="Calibri"/>
              </a:rPr>
              <a:t>matrix</a:t>
            </a:r>
            <a:r>
              <a:rPr sz="770" b="1" spc="116" dirty="0">
                <a:solidFill>
                  <a:srgbClr val="666666"/>
                </a:solidFill>
                <a:latin typeface="Calibri"/>
                <a:cs typeface="Calibri"/>
              </a:rPr>
              <a:t> </a:t>
            </a:r>
            <a:r>
              <a:rPr sz="770" b="1" spc="28" dirty="0">
                <a:solidFill>
                  <a:srgbClr val="666666"/>
                </a:solidFill>
                <a:latin typeface="Calibri"/>
                <a:cs typeface="Calibri"/>
              </a:rPr>
              <a:t>A</a:t>
            </a:r>
            <a:endParaRPr sz="770">
              <a:latin typeface="Calibri"/>
              <a:cs typeface="Calibri"/>
            </a:endParaRPr>
          </a:p>
        </p:txBody>
      </p:sp>
      <p:grpSp>
        <p:nvGrpSpPr>
          <p:cNvPr id="604" name="object 604"/>
          <p:cNvGrpSpPr/>
          <p:nvPr/>
        </p:nvGrpSpPr>
        <p:grpSpPr>
          <a:xfrm>
            <a:off x="7072307" y="4006511"/>
            <a:ext cx="2471293" cy="959041"/>
            <a:chOff x="6429370" y="2681123"/>
            <a:chExt cx="2246630" cy="871855"/>
          </a:xfrm>
        </p:grpSpPr>
        <p:sp>
          <p:nvSpPr>
            <p:cNvPr id="605" name="object 605"/>
            <p:cNvSpPr/>
            <p:nvPr/>
          </p:nvSpPr>
          <p:spPr>
            <a:xfrm>
              <a:off x="8296394" y="268588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06" name="object 606"/>
            <p:cNvSpPr/>
            <p:nvPr/>
          </p:nvSpPr>
          <p:spPr>
            <a:xfrm>
              <a:off x="8296394" y="268588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07" name="object 607"/>
            <p:cNvSpPr/>
            <p:nvPr/>
          </p:nvSpPr>
          <p:spPr>
            <a:xfrm>
              <a:off x="8296394" y="278162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08" name="object 608"/>
            <p:cNvSpPr/>
            <p:nvPr/>
          </p:nvSpPr>
          <p:spPr>
            <a:xfrm>
              <a:off x="8296394" y="278162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09" name="object 609"/>
            <p:cNvSpPr/>
            <p:nvPr/>
          </p:nvSpPr>
          <p:spPr>
            <a:xfrm>
              <a:off x="8296394" y="28773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10" name="object 610"/>
            <p:cNvSpPr/>
            <p:nvPr/>
          </p:nvSpPr>
          <p:spPr>
            <a:xfrm>
              <a:off x="8296394" y="287736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11" name="object 611"/>
            <p:cNvSpPr/>
            <p:nvPr/>
          </p:nvSpPr>
          <p:spPr>
            <a:xfrm>
              <a:off x="8296394" y="297310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12" name="object 612"/>
            <p:cNvSpPr/>
            <p:nvPr/>
          </p:nvSpPr>
          <p:spPr>
            <a:xfrm>
              <a:off x="8296394" y="297310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13" name="object 613"/>
            <p:cNvSpPr/>
            <p:nvPr/>
          </p:nvSpPr>
          <p:spPr>
            <a:xfrm>
              <a:off x="8296394" y="306863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14" name="object 614"/>
            <p:cNvSpPr/>
            <p:nvPr/>
          </p:nvSpPr>
          <p:spPr>
            <a:xfrm>
              <a:off x="8296394" y="306863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15" name="object 615"/>
            <p:cNvSpPr/>
            <p:nvPr/>
          </p:nvSpPr>
          <p:spPr>
            <a:xfrm>
              <a:off x="8296394" y="316459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16" name="object 616"/>
            <p:cNvSpPr/>
            <p:nvPr/>
          </p:nvSpPr>
          <p:spPr>
            <a:xfrm>
              <a:off x="8296394" y="316459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17" name="object 617"/>
            <p:cNvSpPr/>
            <p:nvPr/>
          </p:nvSpPr>
          <p:spPr>
            <a:xfrm>
              <a:off x="8296405" y="326054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18" name="object 618"/>
            <p:cNvSpPr/>
            <p:nvPr/>
          </p:nvSpPr>
          <p:spPr>
            <a:xfrm>
              <a:off x="8296405" y="326054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19" name="object 619"/>
            <p:cNvSpPr/>
            <p:nvPr/>
          </p:nvSpPr>
          <p:spPr>
            <a:xfrm>
              <a:off x="8296405" y="335606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20" name="object 620"/>
            <p:cNvSpPr/>
            <p:nvPr/>
          </p:nvSpPr>
          <p:spPr>
            <a:xfrm>
              <a:off x="8296405" y="335606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21" name="object 621"/>
            <p:cNvSpPr/>
            <p:nvPr/>
          </p:nvSpPr>
          <p:spPr>
            <a:xfrm>
              <a:off x="8296405" y="345202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22" name="object 622"/>
            <p:cNvSpPr/>
            <p:nvPr/>
          </p:nvSpPr>
          <p:spPr>
            <a:xfrm>
              <a:off x="8296405" y="345202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623" name="object 623"/>
            <p:cNvSpPr/>
            <p:nvPr/>
          </p:nvSpPr>
          <p:spPr>
            <a:xfrm>
              <a:off x="7734240" y="3248926"/>
              <a:ext cx="126364" cy="0"/>
            </a:xfrm>
            <a:custGeom>
              <a:avLst/>
              <a:gdLst/>
              <a:ahLst/>
              <a:cxnLst/>
              <a:rect l="l" t="t" r="r" b="b"/>
              <a:pathLst>
                <a:path w="126365">
                  <a:moveTo>
                    <a:pt x="0" y="0"/>
                  </a:moveTo>
                  <a:lnTo>
                    <a:pt x="126241" y="0"/>
                  </a:lnTo>
                </a:path>
              </a:pathLst>
            </a:custGeom>
            <a:ln w="9524">
              <a:solidFill>
                <a:srgbClr val="595959"/>
              </a:solidFill>
            </a:ln>
          </p:spPr>
          <p:txBody>
            <a:bodyPr wrap="square" lIns="0" tIns="0" rIns="0" bIns="0" rtlCol="0"/>
            <a:lstStyle/>
            <a:p>
              <a:endParaRPr sz="1980"/>
            </a:p>
          </p:txBody>
        </p:sp>
        <p:sp>
          <p:nvSpPr>
            <p:cNvPr id="624" name="object 624"/>
            <p:cNvSpPr/>
            <p:nvPr/>
          </p:nvSpPr>
          <p:spPr>
            <a:xfrm>
              <a:off x="7860482" y="3233194"/>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625" name="object 625"/>
            <p:cNvSpPr/>
            <p:nvPr/>
          </p:nvSpPr>
          <p:spPr>
            <a:xfrm>
              <a:off x="7860482" y="3233194"/>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626" name="object 626"/>
            <p:cNvSpPr/>
            <p:nvPr/>
          </p:nvSpPr>
          <p:spPr>
            <a:xfrm>
              <a:off x="6434133" y="28903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27" name="object 627"/>
            <p:cNvSpPr/>
            <p:nvPr/>
          </p:nvSpPr>
          <p:spPr>
            <a:xfrm>
              <a:off x="6434133" y="289036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28" name="object 628"/>
            <p:cNvSpPr/>
            <p:nvPr/>
          </p:nvSpPr>
          <p:spPr>
            <a:xfrm>
              <a:off x="6434133" y="298611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29" name="object 629"/>
            <p:cNvSpPr/>
            <p:nvPr/>
          </p:nvSpPr>
          <p:spPr>
            <a:xfrm>
              <a:off x="6434133" y="298611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30" name="object 630"/>
            <p:cNvSpPr/>
            <p:nvPr/>
          </p:nvSpPr>
          <p:spPr>
            <a:xfrm>
              <a:off x="6434133" y="308185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31" name="object 631"/>
            <p:cNvSpPr/>
            <p:nvPr/>
          </p:nvSpPr>
          <p:spPr>
            <a:xfrm>
              <a:off x="6434133" y="308185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32" name="object 632"/>
            <p:cNvSpPr/>
            <p:nvPr/>
          </p:nvSpPr>
          <p:spPr>
            <a:xfrm>
              <a:off x="6434133" y="317759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33" name="object 633"/>
            <p:cNvSpPr/>
            <p:nvPr/>
          </p:nvSpPr>
          <p:spPr>
            <a:xfrm>
              <a:off x="6434133" y="317759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34" name="object 634"/>
            <p:cNvSpPr/>
            <p:nvPr/>
          </p:nvSpPr>
          <p:spPr>
            <a:xfrm>
              <a:off x="6434133" y="327312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35" name="object 635"/>
            <p:cNvSpPr/>
            <p:nvPr/>
          </p:nvSpPr>
          <p:spPr>
            <a:xfrm>
              <a:off x="6434133" y="327312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36" name="object 636"/>
            <p:cNvSpPr/>
            <p:nvPr/>
          </p:nvSpPr>
          <p:spPr>
            <a:xfrm>
              <a:off x="6434133" y="336907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37" name="object 637"/>
            <p:cNvSpPr/>
            <p:nvPr/>
          </p:nvSpPr>
          <p:spPr>
            <a:xfrm>
              <a:off x="6434133" y="336907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38" name="object 638"/>
            <p:cNvSpPr/>
            <p:nvPr/>
          </p:nvSpPr>
          <p:spPr>
            <a:xfrm>
              <a:off x="6527750" y="289036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639" name="object 639"/>
            <p:cNvSpPr/>
            <p:nvPr/>
          </p:nvSpPr>
          <p:spPr>
            <a:xfrm>
              <a:off x="6527750" y="289036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40" name="object 640"/>
            <p:cNvSpPr/>
            <p:nvPr/>
          </p:nvSpPr>
          <p:spPr>
            <a:xfrm>
              <a:off x="6527750" y="298611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641" name="object 641"/>
            <p:cNvSpPr/>
            <p:nvPr/>
          </p:nvSpPr>
          <p:spPr>
            <a:xfrm>
              <a:off x="6527750" y="298611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42" name="object 642"/>
            <p:cNvSpPr/>
            <p:nvPr/>
          </p:nvSpPr>
          <p:spPr>
            <a:xfrm>
              <a:off x="6527750" y="308185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643" name="object 643"/>
            <p:cNvSpPr/>
            <p:nvPr/>
          </p:nvSpPr>
          <p:spPr>
            <a:xfrm>
              <a:off x="6527750" y="308185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44" name="object 644"/>
            <p:cNvSpPr/>
            <p:nvPr/>
          </p:nvSpPr>
          <p:spPr>
            <a:xfrm>
              <a:off x="6527750" y="3177592"/>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645" name="object 645"/>
            <p:cNvSpPr/>
            <p:nvPr/>
          </p:nvSpPr>
          <p:spPr>
            <a:xfrm>
              <a:off x="6527750" y="3177592"/>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46" name="object 646"/>
            <p:cNvSpPr/>
            <p:nvPr/>
          </p:nvSpPr>
          <p:spPr>
            <a:xfrm>
              <a:off x="6527750" y="327312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647" name="object 647"/>
            <p:cNvSpPr/>
            <p:nvPr/>
          </p:nvSpPr>
          <p:spPr>
            <a:xfrm>
              <a:off x="6527750" y="327312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48" name="object 648"/>
            <p:cNvSpPr/>
            <p:nvPr/>
          </p:nvSpPr>
          <p:spPr>
            <a:xfrm>
              <a:off x="6527750" y="3369075"/>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D9EAD3"/>
            </a:solidFill>
          </p:spPr>
          <p:txBody>
            <a:bodyPr wrap="square" lIns="0" tIns="0" rIns="0" bIns="0" rtlCol="0"/>
            <a:lstStyle/>
            <a:p>
              <a:endParaRPr sz="1980"/>
            </a:p>
          </p:txBody>
        </p:sp>
        <p:sp>
          <p:nvSpPr>
            <p:cNvPr id="649" name="object 649"/>
            <p:cNvSpPr/>
            <p:nvPr/>
          </p:nvSpPr>
          <p:spPr>
            <a:xfrm>
              <a:off x="6527750" y="3369075"/>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50" name="object 650"/>
            <p:cNvSpPr/>
            <p:nvPr/>
          </p:nvSpPr>
          <p:spPr>
            <a:xfrm>
              <a:off x="6620253" y="28903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51" name="object 651"/>
            <p:cNvSpPr/>
            <p:nvPr/>
          </p:nvSpPr>
          <p:spPr>
            <a:xfrm>
              <a:off x="6620253" y="289036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52" name="object 652"/>
            <p:cNvSpPr/>
            <p:nvPr/>
          </p:nvSpPr>
          <p:spPr>
            <a:xfrm>
              <a:off x="6620253" y="298611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53" name="object 653"/>
            <p:cNvSpPr/>
            <p:nvPr/>
          </p:nvSpPr>
          <p:spPr>
            <a:xfrm>
              <a:off x="6620253" y="298611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54" name="object 654"/>
            <p:cNvSpPr/>
            <p:nvPr/>
          </p:nvSpPr>
          <p:spPr>
            <a:xfrm>
              <a:off x="6620253" y="308185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55" name="object 655"/>
            <p:cNvSpPr/>
            <p:nvPr/>
          </p:nvSpPr>
          <p:spPr>
            <a:xfrm>
              <a:off x="6620253" y="308185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56" name="object 656"/>
            <p:cNvSpPr/>
            <p:nvPr/>
          </p:nvSpPr>
          <p:spPr>
            <a:xfrm>
              <a:off x="6620253" y="3177592"/>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57" name="object 657"/>
            <p:cNvSpPr/>
            <p:nvPr/>
          </p:nvSpPr>
          <p:spPr>
            <a:xfrm>
              <a:off x="6620253" y="3177592"/>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58" name="object 658"/>
            <p:cNvSpPr/>
            <p:nvPr/>
          </p:nvSpPr>
          <p:spPr>
            <a:xfrm>
              <a:off x="6620253" y="327312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59" name="object 659"/>
            <p:cNvSpPr/>
            <p:nvPr/>
          </p:nvSpPr>
          <p:spPr>
            <a:xfrm>
              <a:off x="6620253" y="327312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60" name="object 660"/>
            <p:cNvSpPr/>
            <p:nvPr/>
          </p:nvSpPr>
          <p:spPr>
            <a:xfrm>
              <a:off x="6620253" y="3369075"/>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D9EAD3"/>
            </a:solidFill>
          </p:spPr>
          <p:txBody>
            <a:bodyPr wrap="square" lIns="0" tIns="0" rIns="0" bIns="0" rtlCol="0"/>
            <a:lstStyle/>
            <a:p>
              <a:endParaRPr sz="1980"/>
            </a:p>
          </p:txBody>
        </p:sp>
        <p:sp>
          <p:nvSpPr>
            <p:cNvPr id="661" name="object 661"/>
            <p:cNvSpPr/>
            <p:nvPr/>
          </p:nvSpPr>
          <p:spPr>
            <a:xfrm>
              <a:off x="6620253" y="3369075"/>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274E13"/>
              </a:solidFill>
            </a:ln>
          </p:spPr>
          <p:txBody>
            <a:bodyPr wrap="square" lIns="0" tIns="0" rIns="0" bIns="0" rtlCol="0"/>
            <a:lstStyle/>
            <a:p>
              <a:endParaRPr sz="1980"/>
            </a:p>
          </p:txBody>
        </p:sp>
        <p:sp>
          <p:nvSpPr>
            <p:cNvPr id="662" name="object 662"/>
            <p:cNvSpPr/>
            <p:nvPr/>
          </p:nvSpPr>
          <p:spPr>
            <a:xfrm>
              <a:off x="7079209" y="3162087"/>
              <a:ext cx="95885" cy="88265"/>
            </a:xfrm>
            <a:custGeom>
              <a:avLst/>
              <a:gdLst/>
              <a:ahLst/>
              <a:cxnLst/>
              <a:rect l="l" t="t" r="r" b="b"/>
              <a:pathLst>
                <a:path w="95884" h="88264">
                  <a:moveTo>
                    <a:pt x="0" y="88034"/>
                  </a:moveTo>
                  <a:lnTo>
                    <a:pt x="95723" y="88034"/>
                  </a:lnTo>
                  <a:lnTo>
                    <a:pt x="95723" y="0"/>
                  </a:lnTo>
                  <a:lnTo>
                    <a:pt x="0" y="0"/>
                  </a:lnTo>
                  <a:lnTo>
                    <a:pt x="0" y="88034"/>
                  </a:lnTo>
                  <a:close/>
                </a:path>
              </a:pathLst>
            </a:custGeom>
            <a:solidFill>
              <a:srgbClr val="666666"/>
            </a:solidFill>
          </p:spPr>
          <p:txBody>
            <a:bodyPr wrap="square" lIns="0" tIns="0" rIns="0" bIns="0" rtlCol="0"/>
            <a:lstStyle/>
            <a:p>
              <a:endParaRPr sz="1980"/>
            </a:p>
          </p:txBody>
        </p:sp>
        <p:sp>
          <p:nvSpPr>
            <p:cNvPr id="663" name="object 663"/>
            <p:cNvSpPr/>
            <p:nvPr/>
          </p:nvSpPr>
          <p:spPr>
            <a:xfrm>
              <a:off x="7079209" y="3162087"/>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64" name="object 664"/>
            <p:cNvSpPr/>
            <p:nvPr/>
          </p:nvSpPr>
          <p:spPr>
            <a:xfrm>
              <a:off x="7174963" y="3162087"/>
              <a:ext cx="95885" cy="88265"/>
            </a:xfrm>
            <a:custGeom>
              <a:avLst/>
              <a:gdLst/>
              <a:ahLst/>
              <a:cxnLst/>
              <a:rect l="l" t="t" r="r" b="b"/>
              <a:pathLst>
                <a:path w="95884" h="88264">
                  <a:moveTo>
                    <a:pt x="0" y="88034"/>
                  </a:moveTo>
                  <a:lnTo>
                    <a:pt x="95723" y="88034"/>
                  </a:lnTo>
                  <a:lnTo>
                    <a:pt x="95723" y="0"/>
                  </a:lnTo>
                  <a:lnTo>
                    <a:pt x="0" y="0"/>
                  </a:lnTo>
                  <a:lnTo>
                    <a:pt x="0" y="88034"/>
                  </a:lnTo>
                  <a:close/>
                </a:path>
              </a:pathLst>
            </a:custGeom>
            <a:solidFill>
              <a:srgbClr val="B7B7B7"/>
            </a:solidFill>
          </p:spPr>
          <p:txBody>
            <a:bodyPr wrap="square" lIns="0" tIns="0" rIns="0" bIns="0" rtlCol="0"/>
            <a:lstStyle/>
            <a:p>
              <a:endParaRPr sz="1980"/>
            </a:p>
          </p:txBody>
        </p:sp>
        <p:sp>
          <p:nvSpPr>
            <p:cNvPr id="665" name="object 665"/>
            <p:cNvSpPr/>
            <p:nvPr/>
          </p:nvSpPr>
          <p:spPr>
            <a:xfrm>
              <a:off x="7174963" y="3162087"/>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66" name="object 666"/>
            <p:cNvSpPr/>
            <p:nvPr/>
          </p:nvSpPr>
          <p:spPr>
            <a:xfrm>
              <a:off x="7270716" y="3162087"/>
              <a:ext cx="95885" cy="88265"/>
            </a:xfrm>
            <a:custGeom>
              <a:avLst/>
              <a:gdLst/>
              <a:ahLst/>
              <a:cxnLst/>
              <a:rect l="l" t="t" r="r" b="b"/>
              <a:pathLst>
                <a:path w="95884" h="88264">
                  <a:moveTo>
                    <a:pt x="0" y="88034"/>
                  </a:moveTo>
                  <a:lnTo>
                    <a:pt x="95723" y="88034"/>
                  </a:lnTo>
                  <a:lnTo>
                    <a:pt x="95723" y="0"/>
                  </a:lnTo>
                  <a:lnTo>
                    <a:pt x="0" y="0"/>
                  </a:lnTo>
                  <a:lnTo>
                    <a:pt x="0" y="88034"/>
                  </a:lnTo>
                  <a:close/>
                </a:path>
              </a:pathLst>
            </a:custGeom>
            <a:solidFill>
              <a:srgbClr val="CCCCCC"/>
            </a:solidFill>
          </p:spPr>
          <p:txBody>
            <a:bodyPr wrap="square" lIns="0" tIns="0" rIns="0" bIns="0" rtlCol="0"/>
            <a:lstStyle/>
            <a:p>
              <a:endParaRPr sz="1980"/>
            </a:p>
          </p:txBody>
        </p:sp>
        <p:sp>
          <p:nvSpPr>
            <p:cNvPr id="667" name="object 667"/>
            <p:cNvSpPr/>
            <p:nvPr/>
          </p:nvSpPr>
          <p:spPr>
            <a:xfrm>
              <a:off x="7270716" y="3162087"/>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68" name="object 668"/>
            <p:cNvSpPr/>
            <p:nvPr/>
          </p:nvSpPr>
          <p:spPr>
            <a:xfrm>
              <a:off x="7366469" y="3162087"/>
              <a:ext cx="95885" cy="88265"/>
            </a:xfrm>
            <a:custGeom>
              <a:avLst/>
              <a:gdLst/>
              <a:ahLst/>
              <a:cxnLst/>
              <a:rect l="l" t="t" r="r" b="b"/>
              <a:pathLst>
                <a:path w="95884" h="88264">
                  <a:moveTo>
                    <a:pt x="0" y="88034"/>
                  </a:moveTo>
                  <a:lnTo>
                    <a:pt x="95724" y="88034"/>
                  </a:lnTo>
                  <a:lnTo>
                    <a:pt x="95724" y="0"/>
                  </a:lnTo>
                  <a:lnTo>
                    <a:pt x="0" y="0"/>
                  </a:lnTo>
                  <a:lnTo>
                    <a:pt x="0" y="88034"/>
                  </a:lnTo>
                  <a:close/>
                </a:path>
              </a:pathLst>
            </a:custGeom>
            <a:solidFill>
              <a:srgbClr val="CCCCCC"/>
            </a:solidFill>
          </p:spPr>
          <p:txBody>
            <a:bodyPr wrap="square" lIns="0" tIns="0" rIns="0" bIns="0" rtlCol="0"/>
            <a:lstStyle/>
            <a:p>
              <a:endParaRPr sz="1980"/>
            </a:p>
          </p:txBody>
        </p:sp>
        <p:sp>
          <p:nvSpPr>
            <p:cNvPr id="669" name="object 669"/>
            <p:cNvSpPr/>
            <p:nvPr/>
          </p:nvSpPr>
          <p:spPr>
            <a:xfrm>
              <a:off x="7366469" y="3162087"/>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670" name="object 670"/>
            <p:cNvSpPr/>
            <p:nvPr/>
          </p:nvSpPr>
          <p:spPr>
            <a:xfrm>
              <a:off x="7462011" y="316208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F3F3F3"/>
            </a:solidFill>
          </p:spPr>
          <p:txBody>
            <a:bodyPr wrap="square" lIns="0" tIns="0" rIns="0" bIns="0" rtlCol="0"/>
            <a:lstStyle/>
            <a:p>
              <a:endParaRPr sz="1980"/>
            </a:p>
          </p:txBody>
        </p:sp>
        <p:sp>
          <p:nvSpPr>
            <p:cNvPr id="671" name="object 671"/>
            <p:cNvSpPr/>
            <p:nvPr/>
          </p:nvSpPr>
          <p:spPr>
            <a:xfrm>
              <a:off x="7462011" y="3162087"/>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72" name="object 672"/>
            <p:cNvSpPr/>
            <p:nvPr/>
          </p:nvSpPr>
          <p:spPr>
            <a:xfrm>
              <a:off x="7557976" y="3162087"/>
              <a:ext cx="95885" cy="88265"/>
            </a:xfrm>
            <a:custGeom>
              <a:avLst/>
              <a:gdLst/>
              <a:ahLst/>
              <a:cxnLst/>
              <a:rect l="l" t="t" r="r" b="b"/>
              <a:pathLst>
                <a:path w="95884" h="88264">
                  <a:moveTo>
                    <a:pt x="0" y="88034"/>
                  </a:moveTo>
                  <a:lnTo>
                    <a:pt x="95723" y="88034"/>
                  </a:lnTo>
                  <a:lnTo>
                    <a:pt x="95723" y="0"/>
                  </a:lnTo>
                  <a:lnTo>
                    <a:pt x="0" y="0"/>
                  </a:lnTo>
                  <a:lnTo>
                    <a:pt x="0" y="88034"/>
                  </a:lnTo>
                  <a:close/>
                </a:path>
              </a:pathLst>
            </a:custGeom>
            <a:solidFill>
              <a:srgbClr val="D9D9D9"/>
            </a:solidFill>
          </p:spPr>
          <p:txBody>
            <a:bodyPr wrap="square" lIns="0" tIns="0" rIns="0" bIns="0" rtlCol="0"/>
            <a:lstStyle/>
            <a:p>
              <a:endParaRPr sz="1980"/>
            </a:p>
          </p:txBody>
        </p:sp>
        <p:sp>
          <p:nvSpPr>
            <p:cNvPr id="673" name="object 673"/>
            <p:cNvSpPr/>
            <p:nvPr/>
          </p:nvSpPr>
          <p:spPr>
            <a:xfrm>
              <a:off x="7557976" y="3162087"/>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74" name="object 674"/>
            <p:cNvSpPr/>
            <p:nvPr/>
          </p:nvSpPr>
          <p:spPr>
            <a:xfrm>
              <a:off x="7079209" y="325012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675" name="object 675"/>
            <p:cNvSpPr/>
            <p:nvPr/>
          </p:nvSpPr>
          <p:spPr>
            <a:xfrm>
              <a:off x="7079209" y="325012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76" name="object 676"/>
            <p:cNvSpPr/>
            <p:nvPr/>
          </p:nvSpPr>
          <p:spPr>
            <a:xfrm>
              <a:off x="7174963" y="325012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D9D9D9"/>
            </a:solidFill>
          </p:spPr>
          <p:txBody>
            <a:bodyPr wrap="square" lIns="0" tIns="0" rIns="0" bIns="0" rtlCol="0"/>
            <a:lstStyle/>
            <a:p>
              <a:endParaRPr sz="1980"/>
            </a:p>
          </p:txBody>
        </p:sp>
        <p:sp>
          <p:nvSpPr>
            <p:cNvPr id="677" name="object 677"/>
            <p:cNvSpPr/>
            <p:nvPr/>
          </p:nvSpPr>
          <p:spPr>
            <a:xfrm>
              <a:off x="7174963" y="325012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78" name="object 678"/>
            <p:cNvSpPr/>
            <p:nvPr/>
          </p:nvSpPr>
          <p:spPr>
            <a:xfrm>
              <a:off x="7270716" y="325012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F3F3F3"/>
            </a:solidFill>
          </p:spPr>
          <p:txBody>
            <a:bodyPr wrap="square" lIns="0" tIns="0" rIns="0" bIns="0" rtlCol="0"/>
            <a:lstStyle/>
            <a:p>
              <a:endParaRPr sz="1980"/>
            </a:p>
          </p:txBody>
        </p:sp>
        <p:sp>
          <p:nvSpPr>
            <p:cNvPr id="679" name="object 679"/>
            <p:cNvSpPr/>
            <p:nvPr/>
          </p:nvSpPr>
          <p:spPr>
            <a:xfrm>
              <a:off x="7270716" y="325012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80" name="object 680"/>
            <p:cNvSpPr/>
            <p:nvPr/>
          </p:nvSpPr>
          <p:spPr>
            <a:xfrm>
              <a:off x="7366469" y="3250121"/>
              <a:ext cx="95885" cy="92710"/>
            </a:xfrm>
            <a:custGeom>
              <a:avLst/>
              <a:gdLst/>
              <a:ahLst/>
              <a:cxnLst/>
              <a:rect l="l" t="t" r="r" b="b"/>
              <a:pathLst>
                <a:path w="95884" h="92710">
                  <a:moveTo>
                    <a:pt x="0" y="92491"/>
                  </a:moveTo>
                  <a:lnTo>
                    <a:pt x="95724" y="92491"/>
                  </a:lnTo>
                  <a:lnTo>
                    <a:pt x="95724" y="0"/>
                  </a:lnTo>
                  <a:lnTo>
                    <a:pt x="0" y="0"/>
                  </a:lnTo>
                  <a:lnTo>
                    <a:pt x="0" y="92491"/>
                  </a:lnTo>
                  <a:close/>
                </a:path>
              </a:pathLst>
            </a:custGeom>
            <a:solidFill>
              <a:srgbClr val="D9D9D9"/>
            </a:solidFill>
          </p:spPr>
          <p:txBody>
            <a:bodyPr wrap="square" lIns="0" tIns="0" rIns="0" bIns="0" rtlCol="0"/>
            <a:lstStyle/>
            <a:p>
              <a:endParaRPr sz="1980"/>
            </a:p>
          </p:txBody>
        </p:sp>
        <p:sp>
          <p:nvSpPr>
            <p:cNvPr id="681" name="object 681"/>
            <p:cNvSpPr/>
            <p:nvPr/>
          </p:nvSpPr>
          <p:spPr>
            <a:xfrm>
              <a:off x="7366469" y="3250121"/>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682" name="object 682"/>
            <p:cNvSpPr/>
            <p:nvPr/>
          </p:nvSpPr>
          <p:spPr>
            <a:xfrm>
              <a:off x="7462011" y="325012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EEEEEE"/>
            </a:solidFill>
          </p:spPr>
          <p:txBody>
            <a:bodyPr wrap="square" lIns="0" tIns="0" rIns="0" bIns="0" rtlCol="0"/>
            <a:lstStyle/>
            <a:p>
              <a:endParaRPr sz="1980"/>
            </a:p>
          </p:txBody>
        </p:sp>
        <p:sp>
          <p:nvSpPr>
            <p:cNvPr id="683" name="object 683"/>
            <p:cNvSpPr/>
            <p:nvPr/>
          </p:nvSpPr>
          <p:spPr>
            <a:xfrm>
              <a:off x="7462011" y="325012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84" name="object 684"/>
            <p:cNvSpPr/>
            <p:nvPr/>
          </p:nvSpPr>
          <p:spPr>
            <a:xfrm>
              <a:off x="7557976" y="3250121"/>
              <a:ext cx="95885" cy="92710"/>
            </a:xfrm>
            <a:custGeom>
              <a:avLst/>
              <a:gdLst/>
              <a:ahLst/>
              <a:cxnLst/>
              <a:rect l="l" t="t" r="r" b="b"/>
              <a:pathLst>
                <a:path w="95884" h="92710">
                  <a:moveTo>
                    <a:pt x="0" y="92491"/>
                  </a:moveTo>
                  <a:lnTo>
                    <a:pt x="95723" y="92491"/>
                  </a:lnTo>
                  <a:lnTo>
                    <a:pt x="95723" y="0"/>
                  </a:lnTo>
                  <a:lnTo>
                    <a:pt x="0" y="0"/>
                  </a:lnTo>
                  <a:lnTo>
                    <a:pt x="0" y="92491"/>
                  </a:lnTo>
                  <a:close/>
                </a:path>
              </a:pathLst>
            </a:custGeom>
            <a:solidFill>
              <a:srgbClr val="CCCCCC"/>
            </a:solidFill>
          </p:spPr>
          <p:txBody>
            <a:bodyPr wrap="square" lIns="0" tIns="0" rIns="0" bIns="0" rtlCol="0"/>
            <a:lstStyle/>
            <a:p>
              <a:endParaRPr sz="1980"/>
            </a:p>
          </p:txBody>
        </p:sp>
        <p:sp>
          <p:nvSpPr>
            <p:cNvPr id="685" name="object 685"/>
            <p:cNvSpPr/>
            <p:nvPr/>
          </p:nvSpPr>
          <p:spPr>
            <a:xfrm>
              <a:off x="7557976" y="3250121"/>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86" name="object 686"/>
            <p:cNvSpPr/>
            <p:nvPr/>
          </p:nvSpPr>
          <p:spPr>
            <a:xfrm>
              <a:off x="7079209" y="334261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687" name="object 687"/>
            <p:cNvSpPr/>
            <p:nvPr/>
          </p:nvSpPr>
          <p:spPr>
            <a:xfrm>
              <a:off x="7079209" y="334261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88" name="object 688"/>
            <p:cNvSpPr/>
            <p:nvPr/>
          </p:nvSpPr>
          <p:spPr>
            <a:xfrm>
              <a:off x="7174963" y="334261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689" name="object 689"/>
            <p:cNvSpPr/>
            <p:nvPr/>
          </p:nvSpPr>
          <p:spPr>
            <a:xfrm>
              <a:off x="7174963" y="334261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90" name="object 690"/>
            <p:cNvSpPr/>
            <p:nvPr/>
          </p:nvSpPr>
          <p:spPr>
            <a:xfrm>
              <a:off x="7270716" y="334261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999999"/>
            </a:solidFill>
          </p:spPr>
          <p:txBody>
            <a:bodyPr wrap="square" lIns="0" tIns="0" rIns="0" bIns="0" rtlCol="0"/>
            <a:lstStyle/>
            <a:p>
              <a:endParaRPr sz="1980"/>
            </a:p>
          </p:txBody>
        </p:sp>
        <p:sp>
          <p:nvSpPr>
            <p:cNvPr id="691" name="object 691"/>
            <p:cNvSpPr/>
            <p:nvPr/>
          </p:nvSpPr>
          <p:spPr>
            <a:xfrm>
              <a:off x="7270716" y="334261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92" name="object 692"/>
            <p:cNvSpPr/>
            <p:nvPr/>
          </p:nvSpPr>
          <p:spPr>
            <a:xfrm>
              <a:off x="7366469" y="334261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CCCCC"/>
            </a:solidFill>
          </p:spPr>
          <p:txBody>
            <a:bodyPr wrap="square" lIns="0" tIns="0" rIns="0" bIns="0" rtlCol="0"/>
            <a:lstStyle/>
            <a:p>
              <a:endParaRPr sz="1980"/>
            </a:p>
          </p:txBody>
        </p:sp>
        <p:sp>
          <p:nvSpPr>
            <p:cNvPr id="693" name="object 693"/>
            <p:cNvSpPr/>
            <p:nvPr/>
          </p:nvSpPr>
          <p:spPr>
            <a:xfrm>
              <a:off x="7366469" y="3342613"/>
              <a:ext cx="95885" cy="95885"/>
            </a:xfrm>
            <a:custGeom>
              <a:avLst/>
              <a:gdLst/>
              <a:ahLst/>
              <a:cxnLst/>
              <a:rect l="l" t="t" r="r" b="b"/>
              <a:pathLst>
                <a:path w="95884" h="95885">
                  <a:moveTo>
                    <a:pt x="0" y="95711"/>
                  </a:moveTo>
                  <a:lnTo>
                    <a:pt x="0" y="0"/>
                  </a:lnTo>
                  <a:lnTo>
                    <a:pt x="95724" y="0"/>
                  </a:lnTo>
                  <a:lnTo>
                    <a:pt x="95724" y="95711"/>
                  </a:lnTo>
                  <a:lnTo>
                    <a:pt x="0" y="95711"/>
                  </a:lnTo>
                  <a:close/>
                </a:path>
              </a:pathLst>
            </a:custGeom>
            <a:ln w="9524">
              <a:solidFill>
                <a:srgbClr val="595959"/>
              </a:solidFill>
            </a:ln>
          </p:spPr>
          <p:txBody>
            <a:bodyPr wrap="square" lIns="0" tIns="0" rIns="0" bIns="0" rtlCol="0"/>
            <a:lstStyle/>
            <a:p>
              <a:endParaRPr sz="1980"/>
            </a:p>
          </p:txBody>
        </p:sp>
        <p:sp>
          <p:nvSpPr>
            <p:cNvPr id="694" name="object 694"/>
            <p:cNvSpPr/>
            <p:nvPr/>
          </p:nvSpPr>
          <p:spPr>
            <a:xfrm>
              <a:off x="7462011" y="334261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CCCCC"/>
            </a:solidFill>
          </p:spPr>
          <p:txBody>
            <a:bodyPr wrap="square" lIns="0" tIns="0" rIns="0" bIns="0" rtlCol="0"/>
            <a:lstStyle/>
            <a:p>
              <a:endParaRPr sz="1980"/>
            </a:p>
          </p:txBody>
        </p:sp>
        <p:sp>
          <p:nvSpPr>
            <p:cNvPr id="695" name="object 695"/>
            <p:cNvSpPr/>
            <p:nvPr/>
          </p:nvSpPr>
          <p:spPr>
            <a:xfrm>
              <a:off x="7462011" y="334261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96" name="object 696"/>
            <p:cNvSpPr/>
            <p:nvPr/>
          </p:nvSpPr>
          <p:spPr>
            <a:xfrm>
              <a:off x="7557976" y="334261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EEEEEE"/>
            </a:solidFill>
          </p:spPr>
          <p:txBody>
            <a:bodyPr wrap="square" lIns="0" tIns="0" rIns="0" bIns="0" rtlCol="0"/>
            <a:lstStyle/>
            <a:p>
              <a:endParaRPr sz="1980"/>
            </a:p>
          </p:txBody>
        </p:sp>
        <p:sp>
          <p:nvSpPr>
            <p:cNvPr id="697" name="object 697"/>
            <p:cNvSpPr/>
            <p:nvPr/>
          </p:nvSpPr>
          <p:spPr>
            <a:xfrm>
              <a:off x="7557976" y="3342613"/>
              <a:ext cx="95885" cy="95885"/>
            </a:xfrm>
            <a:custGeom>
              <a:avLst/>
              <a:gdLst/>
              <a:ahLst/>
              <a:cxnLst/>
              <a:rect l="l" t="t" r="r" b="b"/>
              <a:pathLst>
                <a:path w="95884" h="95885">
                  <a:moveTo>
                    <a:pt x="0" y="95711"/>
                  </a:moveTo>
                  <a:lnTo>
                    <a:pt x="0" y="0"/>
                  </a:lnTo>
                  <a:lnTo>
                    <a:pt x="95723" y="0"/>
                  </a:lnTo>
                  <a:lnTo>
                    <a:pt x="95723" y="95711"/>
                  </a:lnTo>
                  <a:lnTo>
                    <a:pt x="0" y="95711"/>
                  </a:lnTo>
                  <a:close/>
                </a:path>
              </a:pathLst>
            </a:custGeom>
            <a:ln w="9524">
              <a:solidFill>
                <a:srgbClr val="595959"/>
              </a:solidFill>
            </a:ln>
          </p:spPr>
          <p:txBody>
            <a:bodyPr wrap="square" lIns="0" tIns="0" rIns="0" bIns="0" rtlCol="0"/>
            <a:lstStyle/>
            <a:p>
              <a:endParaRPr sz="1980"/>
            </a:p>
          </p:txBody>
        </p:sp>
        <p:sp>
          <p:nvSpPr>
            <p:cNvPr id="698" name="object 698"/>
            <p:cNvSpPr/>
            <p:nvPr/>
          </p:nvSpPr>
          <p:spPr>
            <a:xfrm>
              <a:off x="8388898" y="2685886"/>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699" name="object 699"/>
            <p:cNvSpPr/>
            <p:nvPr/>
          </p:nvSpPr>
          <p:spPr>
            <a:xfrm>
              <a:off x="8388898" y="2685886"/>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00" name="object 700"/>
            <p:cNvSpPr/>
            <p:nvPr/>
          </p:nvSpPr>
          <p:spPr>
            <a:xfrm>
              <a:off x="8388898" y="2781627"/>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01" name="object 701"/>
            <p:cNvSpPr/>
            <p:nvPr/>
          </p:nvSpPr>
          <p:spPr>
            <a:xfrm>
              <a:off x="8388898" y="2781627"/>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02" name="object 702"/>
            <p:cNvSpPr/>
            <p:nvPr/>
          </p:nvSpPr>
          <p:spPr>
            <a:xfrm>
              <a:off x="8388898" y="287736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03" name="object 703"/>
            <p:cNvSpPr/>
            <p:nvPr/>
          </p:nvSpPr>
          <p:spPr>
            <a:xfrm>
              <a:off x="8388898" y="287736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04" name="object 704"/>
            <p:cNvSpPr/>
            <p:nvPr/>
          </p:nvSpPr>
          <p:spPr>
            <a:xfrm>
              <a:off x="8388898" y="297310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05" name="object 705"/>
            <p:cNvSpPr/>
            <p:nvPr/>
          </p:nvSpPr>
          <p:spPr>
            <a:xfrm>
              <a:off x="8388898" y="297310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06" name="object 706"/>
            <p:cNvSpPr/>
            <p:nvPr/>
          </p:nvSpPr>
          <p:spPr>
            <a:xfrm>
              <a:off x="8388898" y="3068638"/>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07" name="object 707"/>
            <p:cNvSpPr/>
            <p:nvPr/>
          </p:nvSpPr>
          <p:spPr>
            <a:xfrm>
              <a:off x="8388898" y="3068638"/>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08" name="object 708"/>
            <p:cNvSpPr/>
            <p:nvPr/>
          </p:nvSpPr>
          <p:spPr>
            <a:xfrm>
              <a:off x="8388898" y="3164591"/>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09" name="object 709"/>
            <p:cNvSpPr/>
            <p:nvPr/>
          </p:nvSpPr>
          <p:spPr>
            <a:xfrm>
              <a:off x="8388898" y="3164591"/>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10" name="object 710"/>
            <p:cNvSpPr/>
            <p:nvPr/>
          </p:nvSpPr>
          <p:spPr>
            <a:xfrm>
              <a:off x="8388907" y="3260540"/>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11" name="object 711"/>
            <p:cNvSpPr/>
            <p:nvPr/>
          </p:nvSpPr>
          <p:spPr>
            <a:xfrm>
              <a:off x="8388907" y="3260540"/>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12" name="object 712"/>
            <p:cNvSpPr/>
            <p:nvPr/>
          </p:nvSpPr>
          <p:spPr>
            <a:xfrm>
              <a:off x="8388907" y="335606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13" name="object 713"/>
            <p:cNvSpPr/>
            <p:nvPr/>
          </p:nvSpPr>
          <p:spPr>
            <a:xfrm>
              <a:off x="8388907" y="335606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14" name="object 714"/>
            <p:cNvSpPr/>
            <p:nvPr/>
          </p:nvSpPr>
          <p:spPr>
            <a:xfrm>
              <a:off x="8388907" y="3452023"/>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15" name="object 715"/>
            <p:cNvSpPr/>
            <p:nvPr/>
          </p:nvSpPr>
          <p:spPr>
            <a:xfrm>
              <a:off x="8388907" y="3452023"/>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16" name="object 716"/>
            <p:cNvSpPr/>
            <p:nvPr/>
          </p:nvSpPr>
          <p:spPr>
            <a:xfrm>
              <a:off x="8482515" y="2685886"/>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17" name="object 717"/>
            <p:cNvSpPr/>
            <p:nvPr/>
          </p:nvSpPr>
          <p:spPr>
            <a:xfrm>
              <a:off x="8482515" y="2685886"/>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18" name="object 718"/>
            <p:cNvSpPr/>
            <p:nvPr/>
          </p:nvSpPr>
          <p:spPr>
            <a:xfrm>
              <a:off x="8482515" y="278162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19" name="object 719"/>
            <p:cNvSpPr/>
            <p:nvPr/>
          </p:nvSpPr>
          <p:spPr>
            <a:xfrm>
              <a:off x="8482515" y="278162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20" name="object 720"/>
            <p:cNvSpPr/>
            <p:nvPr/>
          </p:nvSpPr>
          <p:spPr>
            <a:xfrm>
              <a:off x="8482515" y="287736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21" name="object 721"/>
            <p:cNvSpPr/>
            <p:nvPr/>
          </p:nvSpPr>
          <p:spPr>
            <a:xfrm>
              <a:off x="8482515" y="287736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22" name="object 722"/>
            <p:cNvSpPr/>
            <p:nvPr/>
          </p:nvSpPr>
          <p:spPr>
            <a:xfrm>
              <a:off x="8482515" y="297310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23" name="object 723"/>
            <p:cNvSpPr/>
            <p:nvPr/>
          </p:nvSpPr>
          <p:spPr>
            <a:xfrm>
              <a:off x="8482515" y="297310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24" name="object 724"/>
            <p:cNvSpPr/>
            <p:nvPr/>
          </p:nvSpPr>
          <p:spPr>
            <a:xfrm>
              <a:off x="8482515" y="306863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25" name="object 725"/>
            <p:cNvSpPr/>
            <p:nvPr/>
          </p:nvSpPr>
          <p:spPr>
            <a:xfrm>
              <a:off x="8482515" y="306863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26" name="object 726"/>
            <p:cNvSpPr/>
            <p:nvPr/>
          </p:nvSpPr>
          <p:spPr>
            <a:xfrm>
              <a:off x="8482515" y="316459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27" name="object 727"/>
            <p:cNvSpPr/>
            <p:nvPr/>
          </p:nvSpPr>
          <p:spPr>
            <a:xfrm>
              <a:off x="8482515" y="316459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28" name="object 728"/>
            <p:cNvSpPr/>
            <p:nvPr/>
          </p:nvSpPr>
          <p:spPr>
            <a:xfrm>
              <a:off x="8482525" y="326054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29" name="object 729"/>
            <p:cNvSpPr/>
            <p:nvPr/>
          </p:nvSpPr>
          <p:spPr>
            <a:xfrm>
              <a:off x="8482525" y="326054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30" name="object 730"/>
            <p:cNvSpPr/>
            <p:nvPr/>
          </p:nvSpPr>
          <p:spPr>
            <a:xfrm>
              <a:off x="8482525" y="335606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31" name="object 731"/>
            <p:cNvSpPr/>
            <p:nvPr/>
          </p:nvSpPr>
          <p:spPr>
            <a:xfrm>
              <a:off x="8482525" y="335606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32" name="object 732"/>
            <p:cNvSpPr/>
            <p:nvPr/>
          </p:nvSpPr>
          <p:spPr>
            <a:xfrm>
              <a:off x="8482525" y="345202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33" name="object 733"/>
            <p:cNvSpPr/>
            <p:nvPr/>
          </p:nvSpPr>
          <p:spPr>
            <a:xfrm>
              <a:off x="8482525" y="345202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34" name="object 734"/>
            <p:cNvSpPr/>
            <p:nvPr/>
          </p:nvSpPr>
          <p:spPr>
            <a:xfrm>
              <a:off x="8575018" y="2685886"/>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35" name="object 735"/>
            <p:cNvSpPr/>
            <p:nvPr/>
          </p:nvSpPr>
          <p:spPr>
            <a:xfrm>
              <a:off x="8575018" y="2685886"/>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36" name="object 736"/>
            <p:cNvSpPr/>
            <p:nvPr/>
          </p:nvSpPr>
          <p:spPr>
            <a:xfrm>
              <a:off x="8575018" y="2781627"/>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37" name="object 737"/>
            <p:cNvSpPr/>
            <p:nvPr/>
          </p:nvSpPr>
          <p:spPr>
            <a:xfrm>
              <a:off x="8575018" y="2781627"/>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38" name="object 738"/>
            <p:cNvSpPr/>
            <p:nvPr/>
          </p:nvSpPr>
          <p:spPr>
            <a:xfrm>
              <a:off x="8575018" y="287736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39" name="object 739"/>
            <p:cNvSpPr/>
            <p:nvPr/>
          </p:nvSpPr>
          <p:spPr>
            <a:xfrm>
              <a:off x="8575018" y="287736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40" name="object 740"/>
            <p:cNvSpPr/>
            <p:nvPr/>
          </p:nvSpPr>
          <p:spPr>
            <a:xfrm>
              <a:off x="8575018" y="2973109"/>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41" name="object 741"/>
            <p:cNvSpPr/>
            <p:nvPr/>
          </p:nvSpPr>
          <p:spPr>
            <a:xfrm>
              <a:off x="8575018" y="2973109"/>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42" name="object 742"/>
            <p:cNvSpPr/>
            <p:nvPr/>
          </p:nvSpPr>
          <p:spPr>
            <a:xfrm>
              <a:off x="8575018" y="3068638"/>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43" name="object 743"/>
            <p:cNvSpPr/>
            <p:nvPr/>
          </p:nvSpPr>
          <p:spPr>
            <a:xfrm>
              <a:off x="8575018" y="3068638"/>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44" name="object 744"/>
            <p:cNvSpPr/>
            <p:nvPr/>
          </p:nvSpPr>
          <p:spPr>
            <a:xfrm>
              <a:off x="8575018" y="3164591"/>
              <a:ext cx="95885" cy="95885"/>
            </a:xfrm>
            <a:custGeom>
              <a:avLst/>
              <a:gdLst/>
              <a:ahLst/>
              <a:cxnLst/>
              <a:rect l="l" t="t" r="r" b="b"/>
              <a:pathLst>
                <a:path w="95884" h="95885">
                  <a:moveTo>
                    <a:pt x="95724" y="95711"/>
                  </a:moveTo>
                  <a:lnTo>
                    <a:pt x="0" y="95711"/>
                  </a:lnTo>
                  <a:lnTo>
                    <a:pt x="0" y="0"/>
                  </a:lnTo>
                  <a:lnTo>
                    <a:pt x="95724" y="0"/>
                  </a:lnTo>
                  <a:lnTo>
                    <a:pt x="95724" y="95711"/>
                  </a:lnTo>
                  <a:close/>
                </a:path>
              </a:pathLst>
            </a:custGeom>
            <a:solidFill>
              <a:srgbClr val="C9DAF7"/>
            </a:solidFill>
          </p:spPr>
          <p:txBody>
            <a:bodyPr wrap="square" lIns="0" tIns="0" rIns="0" bIns="0" rtlCol="0"/>
            <a:lstStyle/>
            <a:p>
              <a:endParaRPr sz="1980"/>
            </a:p>
          </p:txBody>
        </p:sp>
        <p:sp>
          <p:nvSpPr>
            <p:cNvPr id="745" name="object 745"/>
            <p:cNvSpPr/>
            <p:nvPr/>
          </p:nvSpPr>
          <p:spPr>
            <a:xfrm>
              <a:off x="8575018" y="3164591"/>
              <a:ext cx="95885" cy="95885"/>
            </a:xfrm>
            <a:custGeom>
              <a:avLst/>
              <a:gdLst/>
              <a:ahLst/>
              <a:cxnLst/>
              <a:rect l="l" t="t" r="r" b="b"/>
              <a:pathLst>
                <a:path w="95884" h="95885">
                  <a:moveTo>
                    <a:pt x="0" y="0"/>
                  </a:moveTo>
                  <a:lnTo>
                    <a:pt x="95724" y="0"/>
                  </a:lnTo>
                  <a:lnTo>
                    <a:pt x="95724"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46" name="object 746"/>
            <p:cNvSpPr/>
            <p:nvPr/>
          </p:nvSpPr>
          <p:spPr>
            <a:xfrm>
              <a:off x="8575028" y="3260540"/>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47" name="object 747"/>
            <p:cNvSpPr/>
            <p:nvPr/>
          </p:nvSpPr>
          <p:spPr>
            <a:xfrm>
              <a:off x="8575028" y="3260540"/>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48" name="object 748"/>
            <p:cNvSpPr/>
            <p:nvPr/>
          </p:nvSpPr>
          <p:spPr>
            <a:xfrm>
              <a:off x="8575028" y="3356069"/>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49" name="object 749"/>
            <p:cNvSpPr/>
            <p:nvPr/>
          </p:nvSpPr>
          <p:spPr>
            <a:xfrm>
              <a:off x="8575028" y="3356069"/>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sp>
          <p:nvSpPr>
            <p:cNvPr id="750" name="object 750"/>
            <p:cNvSpPr/>
            <p:nvPr/>
          </p:nvSpPr>
          <p:spPr>
            <a:xfrm>
              <a:off x="8575028" y="3452023"/>
              <a:ext cx="95885" cy="95885"/>
            </a:xfrm>
            <a:custGeom>
              <a:avLst/>
              <a:gdLst/>
              <a:ahLst/>
              <a:cxnLst/>
              <a:rect l="l" t="t" r="r" b="b"/>
              <a:pathLst>
                <a:path w="95884" h="95885">
                  <a:moveTo>
                    <a:pt x="95723" y="95711"/>
                  </a:moveTo>
                  <a:lnTo>
                    <a:pt x="0" y="95711"/>
                  </a:lnTo>
                  <a:lnTo>
                    <a:pt x="0" y="0"/>
                  </a:lnTo>
                  <a:lnTo>
                    <a:pt x="95723" y="0"/>
                  </a:lnTo>
                  <a:lnTo>
                    <a:pt x="95723" y="95711"/>
                  </a:lnTo>
                  <a:close/>
                </a:path>
              </a:pathLst>
            </a:custGeom>
            <a:solidFill>
              <a:srgbClr val="C9DAF7"/>
            </a:solidFill>
          </p:spPr>
          <p:txBody>
            <a:bodyPr wrap="square" lIns="0" tIns="0" rIns="0" bIns="0" rtlCol="0"/>
            <a:lstStyle/>
            <a:p>
              <a:endParaRPr sz="1980"/>
            </a:p>
          </p:txBody>
        </p:sp>
        <p:sp>
          <p:nvSpPr>
            <p:cNvPr id="751" name="object 751"/>
            <p:cNvSpPr/>
            <p:nvPr/>
          </p:nvSpPr>
          <p:spPr>
            <a:xfrm>
              <a:off x="8575028" y="3452023"/>
              <a:ext cx="95885" cy="95885"/>
            </a:xfrm>
            <a:custGeom>
              <a:avLst/>
              <a:gdLst/>
              <a:ahLst/>
              <a:cxnLst/>
              <a:rect l="l" t="t" r="r" b="b"/>
              <a:pathLst>
                <a:path w="95884" h="95885">
                  <a:moveTo>
                    <a:pt x="0" y="0"/>
                  </a:moveTo>
                  <a:lnTo>
                    <a:pt x="95723" y="0"/>
                  </a:lnTo>
                  <a:lnTo>
                    <a:pt x="95723" y="95711"/>
                  </a:lnTo>
                  <a:lnTo>
                    <a:pt x="0" y="95711"/>
                  </a:lnTo>
                  <a:lnTo>
                    <a:pt x="0" y="0"/>
                  </a:lnTo>
                  <a:close/>
                </a:path>
              </a:pathLst>
            </a:custGeom>
            <a:ln w="9524">
              <a:solidFill>
                <a:srgbClr val="0B5394"/>
              </a:solidFill>
            </a:ln>
          </p:spPr>
          <p:txBody>
            <a:bodyPr wrap="square" lIns="0" tIns="0" rIns="0" bIns="0" rtlCol="0"/>
            <a:lstStyle/>
            <a:p>
              <a:endParaRPr sz="1980"/>
            </a:p>
          </p:txBody>
        </p:sp>
      </p:grpSp>
      <p:sp>
        <p:nvSpPr>
          <p:cNvPr id="752" name="object 752"/>
          <p:cNvSpPr txBox="1"/>
          <p:nvPr/>
        </p:nvSpPr>
        <p:spPr>
          <a:xfrm>
            <a:off x="8874178" y="4185821"/>
            <a:ext cx="118494" cy="600012"/>
          </a:xfrm>
          <a:prstGeom prst="rect">
            <a:avLst/>
          </a:prstGeom>
        </p:spPr>
        <p:txBody>
          <a:bodyPr vert="vert270" wrap="square" lIns="0" tIns="10478" rIns="0" bIns="0" rtlCol="0">
            <a:spAutoFit/>
          </a:bodyPr>
          <a:lstStyle/>
          <a:p>
            <a:pPr marL="13970">
              <a:spcBef>
                <a:spcPts val="83"/>
              </a:spcBef>
            </a:pPr>
            <a:r>
              <a:rPr sz="770" b="1" spc="66" dirty="0">
                <a:solidFill>
                  <a:srgbClr val="1155CC"/>
                </a:solidFill>
                <a:latin typeface="Calibri"/>
                <a:cs typeface="Calibri"/>
              </a:rPr>
              <a:t>Outputs</a:t>
            </a:r>
            <a:r>
              <a:rPr sz="770" b="1" spc="28" dirty="0">
                <a:solidFill>
                  <a:srgbClr val="1155CC"/>
                </a:solidFill>
                <a:latin typeface="Calibri"/>
                <a:cs typeface="Calibri"/>
              </a:rPr>
              <a:t> </a:t>
            </a:r>
            <a:r>
              <a:rPr sz="770" b="1" spc="-22" dirty="0">
                <a:solidFill>
                  <a:srgbClr val="1155CC"/>
                </a:solidFill>
                <a:latin typeface="Calibri"/>
                <a:cs typeface="Calibri"/>
              </a:rPr>
              <a:t>z</a:t>
            </a:r>
            <a:r>
              <a:rPr sz="743" b="1" spc="-33" baseline="-30864" dirty="0">
                <a:solidFill>
                  <a:srgbClr val="1155CC"/>
                </a:solidFill>
                <a:latin typeface="Calibri"/>
                <a:cs typeface="Calibri"/>
              </a:rPr>
              <a:t>1:M</a:t>
            </a:r>
            <a:endParaRPr sz="743" baseline="-30864">
              <a:latin typeface="Calibri"/>
              <a:cs typeface="Calibri"/>
            </a:endParaRPr>
          </a:p>
        </p:txBody>
      </p:sp>
      <p:grpSp>
        <p:nvGrpSpPr>
          <p:cNvPr id="753" name="object 753"/>
          <p:cNvGrpSpPr/>
          <p:nvPr/>
        </p:nvGrpSpPr>
        <p:grpSpPr>
          <a:xfrm>
            <a:off x="7588728" y="5986792"/>
            <a:ext cx="810959" cy="143891"/>
            <a:chOff x="6898843" y="4481379"/>
            <a:chExt cx="737235" cy="130810"/>
          </a:xfrm>
        </p:grpSpPr>
        <p:sp>
          <p:nvSpPr>
            <p:cNvPr id="754" name="object 754"/>
            <p:cNvSpPr/>
            <p:nvPr/>
          </p:nvSpPr>
          <p:spPr>
            <a:xfrm>
              <a:off x="6903605" y="44861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755" name="object 755"/>
            <p:cNvSpPr/>
            <p:nvPr/>
          </p:nvSpPr>
          <p:spPr>
            <a:xfrm>
              <a:off x="6903605" y="44861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56" name="object 756"/>
            <p:cNvSpPr/>
            <p:nvPr/>
          </p:nvSpPr>
          <p:spPr>
            <a:xfrm>
              <a:off x="7024843" y="4486141"/>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B7B7B7"/>
            </a:solidFill>
          </p:spPr>
          <p:txBody>
            <a:bodyPr wrap="square" lIns="0" tIns="0" rIns="0" bIns="0" rtlCol="0"/>
            <a:lstStyle/>
            <a:p>
              <a:endParaRPr sz="1980"/>
            </a:p>
          </p:txBody>
        </p:sp>
        <p:sp>
          <p:nvSpPr>
            <p:cNvPr id="757" name="object 757"/>
            <p:cNvSpPr/>
            <p:nvPr/>
          </p:nvSpPr>
          <p:spPr>
            <a:xfrm>
              <a:off x="7024843" y="44861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58" name="object 758"/>
            <p:cNvSpPr/>
            <p:nvPr/>
          </p:nvSpPr>
          <p:spPr>
            <a:xfrm>
              <a:off x="7146080" y="44861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999999"/>
            </a:solidFill>
          </p:spPr>
          <p:txBody>
            <a:bodyPr wrap="square" lIns="0" tIns="0" rIns="0" bIns="0" rtlCol="0"/>
            <a:lstStyle/>
            <a:p>
              <a:endParaRPr sz="1980"/>
            </a:p>
          </p:txBody>
        </p:sp>
        <p:sp>
          <p:nvSpPr>
            <p:cNvPr id="759" name="object 759"/>
            <p:cNvSpPr/>
            <p:nvPr/>
          </p:nvSpPr>
          <p:spPr>
            <a:xfrm>
              <a:off x="7146080" y="44861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60" name="object 760"/>
            <p:cNvSpPr/>
            <p:nvPr/>
          </p:nvSpPr>
          <p:spPr>
            <a:xfrm>
              <a:off x="7267318" y="4486141"/>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761" name="object 761"/>
            <p:cNvSpPr/>
            <p:nvPr/>
          </p:nvSpPr>
          <p:spPr>
            <a:xfrm>
              <a:off x="7267318" y="44861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62" name="object 762"/>
            <p:cNvSpPr/>
            <p:nvPr/>
          </p:nvSpPr>
          <p:spPr>
            <a:xfrm>
              <a:off x="7388287" y="4486141"/>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763" name="object 763"/>
            <p:cNvSpPr/>
            <p:nvPr/>
          </p:nvSpPr>
          <p:spPr>
            <a:xfrm>
              <a:off x="7388287" y="44861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64" name="object 764"/>
            <p:cNvSpPr/>
            <p:nvPr/>
          </p:nvSpPr>
          <p:spPr>
            <a:xfrm>
              <a:off x="7509792" y="44861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765" name="object 765"/>
            <p:cNvSpPr/>
            <p:nvPr/>
          </p:nvSpPr>
          <p:spPr>
            <a:xfrm>
              <a:off x="7509792" y="44861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grpSp>
      <p:sp>
        <p:nvSpPr>
          <p:cNvPr id="766" name="object 766"/>
          <p:cNvSpPr txBox="1"/>
          <p:nvPr/>
        </p:nvSpPr>
        <p:spPr>
          <a:xfrm>
            <a:off x="7463353" y="5770660"/>
            <a:ext cx="1100138" cy="148887"/>
          </a:xfrm>
          <a:prstGeom prst="rect">
            <a:avLst/>
          </a:prstGeom>
        </p:spPr>
        <p:txBody>
          <a:bodyPr vert="horz" wrap="square" lIns="0" tIns="0" rIns="0" bIns="0" rtlCol="0">
            <a:spAutoFit/>
          </a:bodyPr>
          <a:lstStyle/>
          <a:p>
            <a:pPr>
              <a:lnSpc>
                <a:spcPts val="1155"/>
              </a:lnSpc>
            </a:pPr>
            <a:r>
              <a:rPr sz="990" b="1" spc="22" dirty="0">
                <a:solidFill>
                  <a:srgbClr val="666666"/>
                </a:solidFill>
                <a:latin typeface="Calibri"/>
                <a:cs typeface="Calibri"/>
              </a:rPr>
              <a:t>Attention</a:t>
            </a:r>
            <a:r>
              <a:rPr sz="990" b="1" spc="121" dirty="0">
                <a:solidFill>
                  <a:srgbClr val="666666"/>
                </a:solidFill>
                <a:latin typeface="Calibri"/>
                <a:cs typeface="Calibri"/>
              </a:rPr>
              <a:t> </a:t>
            </a:r>
            <a:r>
              <a:rPr sz="990" b="1" spc="55" dirty="0">
                <a:solidFill>
                  <a:srgbClr val="666666"/>
                </a:solidFill>
                <a:latin typeface="Calibri"/>
                <a:cs typeface="Calibri"/>
              </a:rPr>
              <a:t>matrix</a:t>
            </a:r>
            <a:r>
              <a:rPr sz="990" b="1" spc="83" dirty="0">
                <a:solidFill>
                  <a:srgbClr val="666666"/>
                </a:solidFill>
                <a:latin typeface="Calibri"/>
                <a:cs typeface="Calibri"/>
              </a:rPr>
              <a:t> </a:t>
            </a:r>
            <a:r>
              <a:rPr sz="990" b="1" spc="50" dirty="0">
                <a:solidFill>
                  <a:srgbClr val="666666"/>
                </a:solidFill>
                <a:latin typeface="Calibri"/>
                <a:cs typeface="Calibri"/>
              </a:rPr>
              <a:t>A</a:t>
            </a:r>
            <a:endParaRPr sz="990">
              <a:latin typeface="Calibri"/>
              <a:cs typeface="Calibri"/>
            </a:endParaRPr>
          </a:p>
        </p:txBody>
      </p:sp>
      <p:grpSp>
        <p:nvGrpSpPr>
          <p:cNvPr id="767" name="object 767"/>
          <p:cNvGrpSpPr/>
          <p:nvPr/>
        </p:nvGrpSpPr>
        <p:grpSpPr>
          <a:xfrm>
            <a:off x="7261298" y="5703076"/>
            <a:ext cx="1492695" cy="892683"/>
            <a:chOff x="6601180" y="4223455"/>
            <a:chExt cx="1356995" cy="811530"/>
          </a:xfrm>
        </p:grpSpPr>
        <p:sp>
          <p:nvSpPr>
            <p:cNvPr id="768" name="object 768"/>
            <p:cNvSpPr/>
            <p:nvPr/>
          </p:nvSpPr>
          <p:spPr>
            <a:xfrm>
              <a:off x="6903605" y="4603263"/>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666666"/>
            </a:solidFill>
          </p:spPr>
          <p:txBody>
            <a:bodyPr wrap="square" lIns="0" tIns="0" rIns="0" bIns="0" rtlCol="0"/>
            <a:lstStyle/>
            <a:p>
              <a:endParaRPr sz="1980"/>
            </a:p>
          </p:txBody>
        </p:sp>
        <p:sp>
          <p:nvSpPr>
            <p:cNvPr id="769" name="object 769"/>
            <p:cNvSpPr/>
            <p:nvPr/>
          </p:nvSpPr>
          <p:spPr>
            <a:xfrm>
              <a:off x="6903605" y="46032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70" name="object 770"/>
            <p:cNvSpPr/>
            <p:nvPr/>
          </p:nvSpPr>
          <p:spPr>
            <a:xfrm>
              <a:off x="7024843" y="4603263"/>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B7B7B7"/>
            </a:solidFill>
          </p:spPr>
          <p:txBody>
            <a:bodyPr wrap="square" lIns="0" tIns="0" rIns="0" bIns="0" rtlCol="0"/>
            <a:lstStyle/>
            <a:p>
              <a:endParaRPr sz="1980"/>
            </a:p>
          </p:txBody>
        </p:sp>
        <p:sp>
          <p:nvSpPr>
            <p:cNvPr id="771" name="object 771"/>
            <p:cNvSpPr/>
            <p:nvPr/>
          </p:nvSpPr>
          <p:spPr>
            <a:xfrm>
              <a:off x="7024843" y="46032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72" name="object 772"/>
            <p:cNvSpPr/>
            <p:nvPr/>
          </p:nvSpPr>
          <p:spPr>
            <a:xfrm>
              <a:off x="7146080" y="4603263"/>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CCCCCC"/>
            </a:solidFill>
          </p:spPr>
          <p:txBody>
            <a:bodyPr wrap="square" lIns="0" tIns="0" rIns="0" bIns="0" rtlCol="0"/>
            <a:lstStyle/>
            <a:p>
              <a:endParaRPr sz="1980"/>
            </a:p>
          </p:txBody>
        </p:sp>
        <p:sp>
          <p:nvSpPr>
            <p:cNvPr id="773" name="object 773"/>
            <p:cNvSpPr/>
            <p:nvPr/>
          </p:nvSpPr>
          <p:spPr>
            <a:xfrm>
              <a:off x="7146080" y="46032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74" name="object 774"/>
            <p:cNvSpPr/>
            <p:nvPr/>
          </p:nvSpPr>
          <p:spPr>
            <a:xfrm>
              <a:off x="7267318" y="4603263"/>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CCCCCC"/>
            </a:solidFill>
          </p:spPr>
          <p:txBody>
            <a:bodyPr wrap="square" lIns="0" tIns="0" rIns="0" bIns="0" rtlCol="0"/>
            <a:lstStyle/>
            <a:p>
              <a:endParaRPr sz="1980"/>
            </a:p>
          </p:txBody>
        </p:sp>
        <p:sp>
          <p:nvSpPr>
            <p:cNvPr id="775" name="object 775"/>
            <p:cNvSpPr/>
            <p:nvPr/>
          </p:nvSpPr>
          <p:spPr>
            <a:xfrm>
              <a:off x="7267318" y="46032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76" name="object 776"/>
            <p:cNvSpPr/>
            <p:nvPr/>
          </p:nvSpPr>
          <p:spPr>
            <a:xfrm>
              <a:off x="7388287" y="46032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3F3F3"/>
            </a:solidFill>
          </p:spPr>
          <p:txBody>
            <a:bodyPr wrap="square" lIns="0" tIns="0" rIns="0" bIns="0" rtlCol="0"/>
            <a:lstStyle/>
            <a:p>
              <a:endParaRPr sz="1980"/>
            </a:p>
          </p:txBody>
        </p:sp>
        <p:sp>
          <p:nvSpPr>
            <p:cNvPr id="777" name="object 777"/>
            <p:cNvSpPr/>
            <p:nvPr/>
          </p:nvSpPr>
          <p:spPr>
            <a:xfrm>
              <a:off x="7388287" y="46032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78" name="object 778"/>
            <p:cNvSpPr/>
            <p:nvPr/>
          </p:nvSpPr>
          <p:spPr>
            <a:xfrm>
              <a:off x="7509792" y="4603263"/>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D9D9D9"/>
            </a:solidFill>
          </p:spPr>
          <p:txBody>
            <a:bodyPr wrap="square" lIns="0" tIns="0" rIns="0" bIns="0" rtlCol="0"/>
            <a:lstStyle/>
            <a:p>
              <a:endParaRPr sz="1980"/>
            </a:p>
          </p:txBody>
        </p:sp>
        <p:sp>
          <p:nvSpPr>
            <p:cNvPr id="779" name="object 779"/>
            <p:cNvSpPr/>
            <p:nvPr/>
          </p:nvSpPr>
          <p:spPr>
            <a:xfrm>
              <a:off x="7509792" y="46032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80" name="object 780"/>
            <p:cNvSpPr/>
            <p:nvPr/>
          </p:nvSpPr>
          <p:spPr>
            <a:xfrm>
              <a:off x="6903605" y="47147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781" name="object 781"/>
            <p:cNvSpPr/>
            <p:nvPr/>
          </p:nvSpPr>
          <p:spPr>
            <a:xfrm>
              <a:off x="6903605" y="47147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82" name="object 782"/>
            <p:cNvSpPr/>
            <p:nvPr/>
          </p:nvSpPr>
          <p:spPr>
            <a:xfrm>
              <a:off x="7024843" y="47147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D9D9D9"/>
            </a:solidFill>
          </p:spPr>
          <p:txBody>
            <a:bodyPr wrap="square" lIns="0" tIns="0" rIns="0" bIns="0" rtlCol="0"/>
            <a:lstStyle/>
            <a:p>
              <a:endParaRPr sz="1980"/>
            </a:p>
          </p:txBody>
        </p:sp>
        <p:sp>
          <p:nvSpPr>
            <p:cNvPr id="783" name="object 783"/>
            <p:cNvSpPr/>
            <p:nvPr/>
          </p:nvSpPr>
          <p:spPr>
            <a:xfrm>
              <a:off x="7024843" y="47147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84" name="object 784"/>
            <p:cNvSpPr/>
            <p:nvPr/>
          </p:nvSpPr>
          <p:spPr>
            <a:xfrm>
              <a:off x="7146080" y="47147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F3F3F3"/>
            </a:solidFill>
          </p:spPr>
          <p:txBody>
            <a:bodyPr wrap="square" lIns="0" tIns="0" rIns="0" bIns="0" rtlCol="0"/>
            <a:lstStyle/>
            <a:p>
              <a:endParaRPr sz="1980"/>
            </a:p>
          </p:txBody>
        </p:sp>
        <p:sp>
          <p:nvSpPr>
            <p:cNvPr id="785" name="object 785"/>
            <p:cNvSpPr/>
            <p:nvPr/>
          </p:nvSpPr>
          <p:spPr>
            <a:xfrm>
              <a:off x="7146080" y="47147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86" name="object 786"/>
            <p:cNvSpPr/>
            <p:nvPr/>
          </p:nvSpPr>
          <p:spPr>
            <a:xfrm>
              <a:off x="7267318" y="47147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D9D9D9"/>
            </a:solidFill>
          </p:spPr>
          <p:txBody>
            <a:bodyPr wrap="square" lIns="0" tIns="0" rIns="0" bIns="0" rtlCol="0"/>
            <a:lstStyle/>
            <a:p>
              <a:endParaRPr sz="1980"/>
            </a:p>
          </p:txBody>
        </p:sp>
        <p:sp>
          <p:nvSpPr>
            <p:cNvPr id="787" name="object 787"/>
            <p:cNvSpPr/>
            <p:nvPr/>
          </p:nvSpPr>
          <p:spPr>
            <a:xfrm>
              <a:off x="7267318" y="47147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88" name="object 788"/>
            <p:cNvSpPr/>
            <p:nvPr/>
          </p:nvSpPr>
          <p:spPr>
            <a:xfrm>
              <a:off x="7388287" y="47147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789" name="object 789"/>
            <p:cNvSpPr/>
            <p:nvPr/>
          </p:nvSpPr>
          <p:spPr>
            <a:xfrm>
              <a:off x="7388287" y="47147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90" name="object 790"/>
            <p:cNvSpPr/>
            <p:nvPr/>
          </p:nvSpPr>
          <p:spPr>
            <a:xfrm>
              <a:off x="7509792" y="4714741"/>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CCCCCC"/>
            </a:solidFill>
          </p:spPr>
          <p:txBody>
            <a:bodyPr wrap="square" lIns="0" tIns="0" rIns="0" bIns="0" rtlCol="0"/>
            <a:lstStyle/>
            <a:p>
              <a:endParaRPr sz="1980"/>
            </a:p>
          </p:txBody>
        </p:sp>
        <p:sp>
          <p:nvSpPr>
            <p:cNvPr id="791" name="object 791"/>
            <p:cNvSpPr/>
            <p:nvPr/>
          </p:nvSpPr>
          <p:spPr>
            <a:xfrm>
              <a:off x="7509792" y="4714741"/>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92" name="object 792"/>
            <p:cNvSpPr/>
            <p:nvPr/>
          </p:nvSpPr>
          <p:spPr>
            <a:xfrm>
              <a:off x="6903605" y="48318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793" name="object 793"/>
            <p:cNvSpPr/>
            <p:nvPr/>
          </p:nvSpPr>
          <p:spPr>
            <a:xfrm>
              <a:off x="6903605" y="48318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94" name="object 794"/>
            <p:cNvSpPr/>
            <p:nvPr/>
          </p:nvSpPr>
          <p:spPr>
            <a:xfrm>
              <a:off x="7024843" y="48318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795" name="object 795"/>
            <p:cNvSpPr/>
            <p:nvPr/>
          </p:nvSpPr>
          <p:spPr>
            <a:xfrm>
              <a:off x="7024843" y="48318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96" name="object 796"/>
            <p:cNvSpPr/>
            <p:nvPr/>
          </p:nvSpPr>
          <p:spPr>
            <a:xfrm>
              <a:off x="7146080" y="48318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999999"/>
            </a:solidFill>
          </p:spPr>
          <p:txBody>
            <a:bodyPr wrap="square" lIns="0" tIns="0" rIns="0" bIns="0" rtlCol="0"/>
            <a:lstStyle/>
            <a:p>
              <a:endParaRPr sz="1980"/>
            </a:p>
          </p:txBody>
        </p:sp>
        <p:sp>
          <p:nvSpPr>
            <p:cNvPr id="797" name="object 797"/>
            <p:cNvSpPr/>
            <p:nvPr/>
          </p:nvSpPr>
          <p:spPr>
            <a:xfrm>
              <a:off x="7146080" y="48318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798" name="object 798"/>
            <p:cNvSpPr/>
            <p:nvPr/>
          </p:nvSpPr>
          <p:spPr>
            <a:xfrm>
              <a:off x="7267318" y="48318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799" name="object 799"/>
            <p:cNvSpPr/>
            <p:nvPr/>
          </p:nvSpPr>
          <p:spPr>
            <a:xfrm>
              <a:off x="7267318" y="48318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00" name="object 800"/>
            <p:cNvSpPr/>
            <p:nvPr/>
          </p:nvSpPr>
          <p:spPr>
            <a:xfrm>
              <a:off x="7388287" y="48318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801" name="object 801"/>
            <p:cNvSpPr/>
            <p:nvPr/>
          </p:nvSpPr>
          <p:spPr>
            <a:xfrm>
              <a:off x="7388287" y="48318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02" name="object 802"/>
            <p:cNvSpPr/>
            <p:nvPr/>
          </p:nvSpPr>
          <p:spPr>
            <a:xfrm>
              <a:off x="7509792" y="48318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803" name="object 803"/>
            <p:cNvSpPr/>
            <p:nvPr/>
          </p:nvSpPr>
          <p:spPr>
            <a:xfrm>
              <a:off x="7509792" y="48318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04" name="object 804"/>
            <p:cNvSpPr/>
            <p:nvPr/>
          </p:nvSpPr>
          <p:spPr>
            <a:xfrm>
              <a:off x="6601180" y="4223455"/>
              <a:ext cx="1356995" cy="811530"/>
            </a:xfrm>
            <a:custGeom>
              <a:avLst/>
              <a:gdLst/>
              <a:ahLst/>
              <a:cxnLst/>
              <a:rect l="l" t="t" r="r" b="b"/>
              <a:pathLst>
                <a:path w="1356995" h="811529">
                  <a:moveTo>
                    <a:pt x="1356599" y="811499"/>
                  </a:moveTo>
                  <a:lnTo>
                    <a:pt x="0" y="811499"/>
                  </a:lnTo>
                  <a:lnTo>
                    <a:pt x="0" y="0"/>
                  </a:lnTo>
                  <a:lnTo>
                    <a:pt x="1356599" y="0"/>
                  </a:lnTo>
                  <a:lnTo>
                    <a:pt x="1356599" y="811499"/>
                  </a:lnTo>
                  <a:close/>
                </a:path>
              </a:pathLst>
            </a:custGeom>
            <a:solidFill>
              <a:srgbClr val="FFFFFF">
                <a:alpha val="66848"/>
              </a:srgbClr>
            </a:solidFill>
          </p:spPr>
          <p:txBody>
            <a:bodyPr wrap="square" lIns="0" tIns="0" rIns="0" bIns="0" rtlCol="0"/>
            <a:lstStyle/>
            <a:p>
              <a:endParaRPr sz="1980"/>
            </a:p>
          </p:txBody>
        </p:sp>
        <p:sp>
          <p:nvSpPr>
            <p:cNvPr id="805" name="object 805"/>
            <p:cNvSpPr/>
            <p:nvPr/>
          </p:nvSpPr>
          <p:spPr>
            <a:xfrm>
              <a:off x="6855627" y="44381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06" name="object 806"/>
            <p:cNvSpPr/>
            <p:nvPr/>
          </p:nvSpPr>
          <p:spPr>
            <a:xfrm>
              <a:off x="6855627" y="44381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07" name="object 807"/>
            <p:cNvSpPr/>
            <p:nvPr/>
          </p:nvSpPr>
          <p:spPr>
            <a:xfrm>
              <a:off x="6976865" y="44381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B7B7B7"/>
            </a:solidFill>
          </p:spPr>
          <p:txBody>
            <a:bodyPr wrap="square" lIns="0" tIns="0" rIns="0" bIns="0" rtlCol="0"/>
            <a:lstStyle/>
            <a:p>
              <a:endParaRPr sz="1980"/>
            </a:p>
          </p:txBody>
        </p:sp>
        <p:sp>
          <p:nvSpPr>
            <p:cNvPr id="808" name="object 808"/>
            <p:cNvSpPr/>
            <p:nvPr/>
          </p:nvSpPr>
          <p:spPr>
            <a:xfrm>
              <a:off x="6976865" y="44381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09" name="object 809"/>
            <p:cNvSpPr/>
            <p:nvPr/>
          </p:nvSpPr>
          <p:spPr>
            <a:xfrm>
              <a:off x="7098102" y="44381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999999"/>
            </a:solidFill>
          </p:spPr>
          <p:txBody>
            <a:bodyPr wrap="square" lIns="0" tIns="0" rIns="0" bIns="0" rtlCol="0"/>
            <a:lstStyle/>
            <a:p>
              <a:endParaRPr sz="1980"/>
            </a:p>
          </p:txBody>
        </p:sp>
        <p:sp>
          <p:nvSpPr>
            <p:cNvPr id="810" name="object 810"/>
            <p:cNvSpPr/>
            <p:nvPr/>
          </p:nvSpPr>
          <p:spPr>
            <a:xfrm>
              <a:off x="7098102" y="44381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11" name="object 811"/>
            <p:cNvSpPr/>
            <p:nvPr/>
          </p:nvSpPr>
          <p:spPr>
            <a:xfrm>
              <a:off x="7219340" y="44381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812" name="object 812"/>
            <p:cNvSpPr/>
            <p:nvPr/>
          </p:nvSpPr>
          <p:spPr>
            <a:xfrm>
              <a:off x="7219340" y="44381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13" name="object 813"/>
            <p:cNvSpPr/>
            <p:nvPr/>
          </p:nvSpPr>
          <p:spPr>
            <a:xfrm>
              <a:off x="7340308" y="4438163"/>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814" name="object 814"/>
            <p:cNvSpPr/>
            <p:nvPr/>
          </p:nvSpPr>
          <p:spPr>
            <a:xfrm>
              <a:off x="7340308" y="44381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15" name="object 815"/>
            <p:cNvSpPr/>
            <p:nvPr/>
          </p:nvSpPr>
          <p:spPr>
            <a:xfrm>
              <a:off x="7461815" y="44381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16" name="object 816"/>
            <p:cNvSpPr/>
            <p:nvPr/>
          </p:nvSpPr>
          <p:spPr>
            <a:xfrm>
              <a:off x="7461815" y="44381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grpSp>
      <p:sp>
        <p:nvSpPr>
          <p:cNvPr id="817" name="object 817"/>
          <p:cNvSpPr txBox="1"/>
          <p:nvPr/>
        </p:nvSpPr>
        <p:spPr>
          <a:xfrm>
            <a:off x="7410577" y="5717883"/>
            <a:ext cx="1100138" cy="148887"/>
          </a:xfrm>
          <a:prstGeom prst="rect">
            <a:avLst/>
          </a:prstGeom>
        </p:spPr>
        <p:txBody>
          <a:bodyPr vert="horz" wrap="square" lIns="0" tIns="0" rIns="0" bIns="0" rtlCol="0">
            <a:spAutoFit/>
          </a:bodyPr>
          <a:lstStyle/>
          <a:p>
            <a:pPr>
              <a:lnSpc>
                <a:spcPts val="1155"/>
              </a:lnSpc>
            </a:pPr>
            <a:r>
              <a:rPr sz="990" b="1" spc="22" dirty="0">
                <a:solidFill>
                  <a:srgbClr val="666666"/>
                </a:solidFill>
                <a:latin typeface="Calibri"/>
                <a:cs typeface="Calibri"/>
              </a:rPr>
              <a:t>Attention</a:t>
            </a:r>
            <a:r>
              <a:rPr sz="990" b="1" spc="121" dirty="0">
                <a:solidFill>
                  <a:srgbClr val="666666"/>
                </a:solidFill>
                <a:latin typeface="Calibri"/>
                <a:cs typeface="Calibri"/>
              </a:rPr>
              <a:t> </a:t>
            </a:r>
            <a:r>
              <a:rPr sz="990" b="1" spc="55" dirty="0">
                <a:solidFill>
                  <a:srgbClr val="666666"/>
                </a:solidFill>
                <a:latin typeface="Calibri"/>
                <a:cs typeface="Calibri"/>
              </a:rPr>
              <a:t>matrix</a:t>
            </a:r>
            <a:r>
              <a:rPr sz="990" b="1" spc="83" dirty="0">
                <a:solidFill>
                  <a:srgbClr val="666666"/>
                </a:solidFill>
                <a:latin typeface="Calibri"/>
                <a:cs typeface="Calibri"/>
              </a:rPr>
              <a:t> </a:t>
            </a:r>
            <a:r>
              <a:rPr sz="990" b="1" spc="50" dirty="0">
                <a:solidFill>
                  <a:srgbClr val="666666"/>
                </a:solidFill>
                <a:latin typeface="Calibri"/>
                <a:cs typeface="Calibri"/>
              </a:rPr>
              <a:t>A</a:t>
            </a:r>
            <a:endParaRPr sz="990">
              <a:latin typeface="Calibri"/>
              <a:cs typeface="Calibri"/>
            </a:endParaRPr>
          </a:p>
        </p:txBody>
      </p:sp>
      <p:grpSp>
        <p:nvGrpSpPr>
          <p:cNvPr id="818" name="object 818"/>
          <p:cNvGrpSpPr/>
          <p:nvPr/>
        </p:nvGrpSpPr>
        <p:grpSpPr>
          <a:xfrm>
            <a:off x="7138175" y="5650300"/>
            <a:ext cx="1563243" cy="892683"/>
            <a:chOff x="6489250" y="4175477"/>
            <a:chExt cx="1421130" cy="811530"/>
          </a:xfrm>
        </p:grpSpPr>
        <p:sp>
          <p:nvSpPr>
            <p:cNvPr id="819" name="object 819"/>
            <p:cNvSpPr/>
            <p:nvPr/>
          </p:nvSpPr>
          <p:spPr>
            <a:xfrm>
              <a:off x="6855627" y="4555286"/>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666666"/>
            </a:solidFill>
          </p:spPr>
          <p:txBody>
            <a:bodyPr wrap="square" lIns="0" tIns="0" rIns="0" bIns="0" rtlCol="0"/>
            <a:lstStyle/>
            <a:p>
              <a:endParaRPr sz="1980"/>
            </a:p>
          </p:txBody>
        </p:sp>
        <p:sp>
          <p:nvSpPr>
            <p:cNvPr id="820" name="object 820"/>
            <p:cNvSpPr/>
            <p:nvPr/>
          </p:nvSpPr>
          <p:spPr>
            <a:xfrm>
              <a:off x="6855627" y="45552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21" name="object 821"/>
            <p:cNvSpPr/>
            <p:nvPr/>
          </p:nvSpPr>
          <p:spPr>
            <a:xfrm>
              <a:off x="6976865" y="4555286"/>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B7B7B7"/>
            </a:solidFill>
          </p:spPr>
          <p:txBody>
            <a:bodyPr wrap="square" lIns="0" tIns="0" rIns="0" bIns="0" rtlCol="0"/>
            <a:lstStyle/>
            <a:p>
              <a:endParaRPr sz="1980"/>
            </a:p>
          </p:txBody>
        </p:sp>
        <p:sp>
          <p:nvSpPr>
            <p:cNvPr id="822" name="object 822"/>
            <p:cNvSpPr/>
            <p:nvPr/>
          </p:nvSpPr>
          <p:spPr>
            <a:xfrm>
              <a:off x="6976865" y="45552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23" name="object 823"/>
            <p:cNvSpPr/>
            <p:nvPr/>
          </p:nvSpPr>
          <p:spPr>
            <a:xfrm>
              <a:off x="7098102" y="4555286"/>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CCCCCC"/>
            </a:solidFill>
          </p:spPr>
          <p:txBody>
            <a:bodyPr wrap="square" lIns="0" tIns="0" rIns="0" bIns="0" rtlCol="0"/>
            <a:lstStyle/>
            <a:p>
              <a:endParaRPr sz="1980"/>
            </a:p>
          </p:txBody>
        </p:sp>
        <p:sp>
          <p:nvSpPr>
            <p:cNvPr id="824" name="object 824"/>
            <p:cNvSpPr/>
            <p:nvPr/>
          </p:nvSpPr>
          <p:spPr>
            <a:xfrm>
              <a:off x="7098102" y="45552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25" name="object 825"/>
            <p:cNvSpPr/>
            <p:nvPr/>
          </p:nvSpPr>
          <p:spPr>
            <a:xfrm>
              <a:off x="7219340" y="4555286"/>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CCCCCC"/>
            </a:solidFill>
          </p:spPr>
          <p:txBody>
            <a:bodyPr wrap="square" lIns="0" tIns="0" rIns="0" bIns="0" rtlCol="0"/>
            <a:lstStyle/>
            <a:p>
              <a:endParaRPr sz="1980"/>
            </a:p>
          </p:txBody>
        </p:sp>
        <p:sp>
          <p:nvSpPr>
            <p:cNvPr id="826" name="object 826"/>
            <p:cNvSpPr/>
            <p:nvPr/>
          </p:nvSpPr>
          <p:spPr>
            <a:xfrm>
              <a:off x="7219340" y="45552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27" name="object 827"/>
            <p:cNvSpPr/>
            <p:nvPr/>
          </p:nvSpPr>
          <p:spPr>
            <a:xfrm>
              <a:off x="7340308" y="45552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3F3F3"/>
            </a:solidFill>
          </p:spPr>
          <p:txBody>
            <a:bodyPr wrap="square" lIns="0" tIns="0" rIns="0" bIns="0" rtlCol="0"/>
            <a:lstStyle/>
            <a:p>
              <a:endParaRPr sz="1980"/>
            </a:p>
          </p:txBody>
        </p:sp>
        <p:sp>
          <p:nvSpPr>
            <p:cNvPr id="828" name="object 828"/>
            <p:cNvSpPr/>
            <p:nvPr/>
          </p:nvSpPr>
          <p:spPr>
            <a:xfrm>
              <a:off x="7340308" y="45552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29" name="object 829"/>
            <p:cNvSpPr/>
            <p:nvPr/>
          </p:nvSpPr>
          <p:spPr>
            <a:xfrm>
              <a:off x="7461814" y="4555286"/>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D9D9D9"/>
            </a:solidFill>
          </p:spPr>
          <p:txBody>
            <a:bodyPr wrap="square" lIns="0" tIns="0" rIns="0" bIns="0" rtlCol="0"/>
            <a:lstStyle/>
            <a:p>
              <a:endParaRPr sz="1980"/>
            </a:p>
          </p:txBody>
        </p:sp>
        <p:sp>
          <p:nvSpPr>
            <p:cNvPr id="830" name="object 830"/>
            <p:cNvSpPr/>
            <p:nvPr/>
          </p:nvSpPr>
          <p:spPr>
            <a:xfrm>
              <a:off x="7461814" y="45552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31" name="object 831"/>
            <p:cNvSpPr/>
            <p:nvPr/>
          </p:nvSpPr>
          <p:spPr>
            <a:xfrm>
              <a:off x="6855627" y="46667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32" name="object 832"/>
            <p:cNvSpPr/>
            <p:nvPr/>
          </p:nvSpPr>
          <p:spPr>
            <a:xfrm>
              <a:off x="6855627" y="46667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33" name="object 833"/>
            <p:cNvSpPr/>
            <p:nvPr/>
          </p:nvSpPr>
          <p:spPr>
            <a:xfrm>
              <a:off x="6976865" y="46667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D9D9D9"/>
            </a:solidFill>
          </p:spPr>
          <p:txBody>
            <a:bodyPr wrap="square" lIns="0" tIns="0" rIns="0" bIns="0" rtlCol="0"/>
            <a:lstStyle/>
            <a:p>
              <a:endParaRPr sz="1980"/>
            </a:p>
          </p:txBody>
        </p:sp>
        <p:sp>
          <p:nvSpPr>
            <p:cNvPr id="834" name="object 834"/>
            <p:cNvSpPr/>
            <p:nvPr/>
          </p:nvSpPr>
          <p:spPr>
            <a:xfrm>
              <a:off x="6976865" y="46667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35" name="object 835"/>
            <p:cNvSpPr/>
            <p:nvPr/>
          </p:nvSpPr>
          <p:spPr>
            <a:xfrm>
              <a:off x="7098102" y="46667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F3F3F3"/>
            </a:solidFill>
          </p:spPr>
          <p:txBody>
            <a:bodyPr wrap="square" lIns="0" tIns="0" rIns="0" bIns="0" rtlCol="0"/>
            <a:lstStyle/>
            <a:p>
              <a:endParaRPr sz="1980"/>
            </a:p>
          </p:txBody>
        </p:sp>
        <p:sp>
          <p:nvSpPr>
            <p:cNvPr id="836" name="object 836"/>
            <p:cNvSpPr/>
            <p:nvPr/>
          </p:nvSpPr>
          <p:spPr>
            <a:xfrm>
              <a:off x="7098102" y="46667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37" name="object 837"/>
            <p:cNvSpPr/>
            <p:nvPr/>
          </p:nvSpPr>
          <p:spPr>
            <a:xfrm>
              <a:off x="7219340" y="46667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D9D9D9"/>
            </a:solidFill>
          </p:spPr>
          <p:txBody>
            <a:bodyPr wrap="square" lIns="0" tIns="0" rIns="0" bIns="0" rtlCol="0"/>
            <a:lstStyle/>
            <a:p>
              <a:endParaRPr sz="1980"/>
            </a:p>
          </p:txBody>
        </p:sp>
        <p:sp>
          <p:nvSpPr>
            <p:cNvPr id="838" name="object 838"/>
            <p:cNvSpPr/>
            <p:nvPr/>
          </p:nvSpPr>
          <p:spPr>
            <a:xfrm>
              <a:off x="7219340" y="46667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39" name="object 839"/>
            <p:cNvSpPr/>
            <p:nvPr/>
          </p:nvSpPr>
          <p:spPr>
            <a:xfrm>
              <a:off x="7340308" y="46667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40" name="object 840"/>
            <p:cNvSpPr/>
            <p:nvPr/>
          </p:nvSpPr>
          <p:spPr>
            <a:xfrm>
              <a:off x="7340308" y="46667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41" name="object 841"/>
            <p:cNvSpPr/>
            <p:nvPr/>
          </p:nvSpPr>
          <p:spPr>
            <a:xfrm>
              <a:off x="7461814" y="4666763"/>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CCCCCC"/>
            </a:solidFill>
          </p:spPr>
          <p:txBody>
            <a:bodyPr wrap="square" lIns="0" tIns="0" rIns="0" bIns="0" rtlCol="0"/>
            <a:lstStyle/>
            <a:p>
              <a:endParaRPr sz="1980"/>
            </a:p>
          </p:txBody>
        </p:sp>
        <p:sp>
          <p:nvSpPr>
            <p:cNvPr id="842" name="object 842"/>
            <p:cNvSpPr/>
            <p:nvPr/>
          </p:nvSpPr>
          <p:spPr>
            <a:xfrm>
              <a:off x="7461814" y="4666763"/>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43" name="object 843"/>
            <p:cNvSpPr/>
            <p:nvPr/>
          </p:nvSpPr>
          <p:spPr>
            <a:xfrm>
              <a:off x="6855627" y="47838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844" name="object 844"/>
            <p:cNvSpPr/>
            <p:nvPr/>
          </p:nvSpPr>
          <p:spPr>
            <a:xfrm>
              <a:off x="6855627" y="47838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45" name="object 845"/>
            <p:cNvSpPr/>
            <p:nvPr/>
          </p:nvSpPr>
          <p:spPr>
            <a:xfrm>
              <a:off x="6976865" y="47838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846" name="object 846"/>
            <p:cNvSpPr/>
            <p:nvPr/>
          </p:nvSpPr>
          <p:spPr>
            <a:xfrm>
              <a:off x="6976865" y="47838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47" name="object 847"/>
            <p:cNvSpPr/>
            <p:nvPr/>
          </p:nvSpPr>
          <p:spPr>
            <a:xfrm>
              <a:off x="7098102" y="47838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999999"/>
            </a:solidFill>
          </p:spPr>
          <p:txBody>
            <a:bodyPr wrap="square" lIns="0" tIns="0" rIns="0" bIns="0" rtlCol="0"/>
            <a:lstStyle/>
            <a:p>
              <a:endParaRPr sz="1980"/>
            </a:p>
          </p:txBody>
        </p:sp>
        <p:sp>
          <p:nvSpPr>
            <p:cNvPr id="848" name="object 848"/>
            <p:cNvSpPr/>
            <p:nvPr/>
          </p:nvSpPr>
          <p:spPr>
            <a:xfrm>
              <a:off x="7098102" y="47838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49" name="object 849"/>
            <p:cNvSpPr/>
            <p:nvPr/>
          </p:nvSpPr>
          <p:spPr>
            <a:xfrm>
              <a:off x="7219340" y="47838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850" name="object 850"/>
            <p:cNvSpPr/>
            <p:nvPr/>
          </p:nvSpPr>
          <p:spPr>
            <a:xfrm>
              <a:off x="7219340" y="47838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51" name="object 851"/>
            <p:cNvSpPr/>
            <p:nvPr/>
          </p:nvSpPr>
          <p:spPr>
            <a:xfrm>
              <a:off x="7340308" y="47838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852" name="object 852"/>
            <p:cNvSpPr/>
            <p:nvPr/>
          </p:nvSpPr>
          <p:spPr>
            <a:xfrm>
              <a:off x="7340308" y="47838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53" name="object 853"/>
            <p:cNvSpPr/>
            <p:nvPr/>
          </p:nvSpPr>
          <p:spPr>
            <a:xfrm>
              <a:off x="7461814" y="47838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854" name="object 854"/>
            <p:cNvSpPr/>
            <p:nvPr/>
          </p:nvSpPr>
          <p:spPr>
            <a:xfrm>
              <a:off x="7461814" y="47838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55" name="object 855"/>
            <p:cNvSpPr/>
            <p:nvPr/>
          </p:nvSpPr>
          <p:spPr>
            <a:xfrm>
              <a:off x="6553202" y="4175477"/>
              <a:ext cx="1356995" cy="811530"/>
            </a:xfrm>
            <a:custGeom>
              <a:avLst/>
              <a:gdLst/>
              <a:ahLst/>
              <a:cxnLst/>
              <a:rect l="l" t="t" r="r" b="b"/>
              <a:pathLst>
                <a:path w="1356995" h="811529">
                  <a:moveTo>
                    <a:pt x="1356600" y="811499"/>
                  </a:moveTo>
                  <a:lnTo>
                    <a:pt x="0" y="811499"/>
                  </a:lnTo>
                  <a:lnTo>
                    <a:pt x="0" y="0"/>
                  </a:lnTo>
                  <a:lnTo>
                    <a:pt x="1356600" y="0"/>
                  </a:lnTo>
                  <a:lnTo>
                    <a:pt x="1356600" y="811499"/>
                  </a:lnTo>
                  <a:close/>
                </a:path>
              </a:pathLst>
            </a:custGeom>
            <a:solidFill>
              <a:srgbClr val="FFFFFF">
                <a:alpha val="66848"/>
              </a:srgbClr>
            </a:solidFill>
          </p:spPr>
          <p:txBody>
            <a:bodyPr wrap="square" lIns="0" tIns="0" rIns="0" bIns="0" rtlCol="0"/>
            <a:lstStyle/>
            <a:p>
              <a:endParaRPr sz="1980"/>
            </a:p>
          </p:txBody>
        </p:sp>
        <p:sp>
          <p:nvSpPr>
            <p:cNvPr id="856" name="object 856"/>
            <p:cNvSpPr/>
            <p:nvPr/>
          </p:nvSpPr>
          <p:spPr>
            <a:xfrm>
              <a:off x="6494012" y="4617273"/>
              <a:ext cx="175260" cy="0"/>
            </a:xfrm>
            <a:custGeom>
              <a:avLst/>
              <a:gdLst/>
              <a:ahLst/>
              <a:cxnLst/>
              <a:rect l="l" t="t" r="r" b="b"/>
              <a:pathLst>
                <a:path w="175259">
                  <a:moveTo>
                    <a:pt x="0" y="0"/>
                  </a:moveTo>
                  <a:lnTo>
                    <a:pt x="175049" y="0"/>
                  </a:lnTo>
                </a:path>
              </a:pathLst>
            </a:custGeom>
            <a:ln w="9524">
              <a:solidFill>
                <a:srgbClr val="595959"/>
              </a:solidFill>
            </a:ln>
          </p:spPr>
          <p:txBody>
            <a:bodyPr wrap="square" lIns="0" tIns="0" rIns="0" bIns="0" rtlCol="0"/>
            <a:lstStyle/>
            <a:p>
              <a:endParaRPr sz="1980"/>
            </a:p>
          </p:txBody>
        </p:sp>
        <p:sp>
          <p:nvSpPr>
            <p:cNvPr id="857" name="object 857"/>
            <p:cNvSpPr/>
            <p:nvPr/>
          </p:nvSpPr>
          <p:spPr>
            <a:xfrm>
              <a:off x="6669062" y="4601540"/>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858" name="object 858"/>
            <p:cNvSpPr/>
            <p:nvPr/>
          </p:nvSpPr>
          <p:spPr>
            <a:xfrm>
              <a:off x="6669062" y="4601540"/>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859" name="object 859"/>
            <p:cNvSpPr/>
            <p:nvPr/>
          </p:nvSpPr>
          <p:spPr>
            <a:xfrm>
              <a:off x="6807650" y="43901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60" name="object 860"/>
            <p:cNvSpPr/>
            <p:nvPr/>
          </p:nvSpPr>
          <p:spPr>
            <a:xfrm>
              <a:off x="6807650" y="43901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61" name="object 861"/>
            <p:cNvSpPr/>
            <p:nvPr/>
          </p:nvSpPr>
          <p:spPr>
            <a:xfrm>
              <a:off x="6928887" y="43901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B7B7B7"/>
            </a:solidFill>
          </p:spPr>
          <p:txBody>
            <a:bodyPr wrap="square" lIns="0" tIns="0" rIns="0" bIns="0" rtlCol="0"/>
            <a:lstStyle/>
            <a:p>
              <a:endParaRPr sz="1980"/>
            </a:p>
          </p:txBody>
        </p:sp>
        <p:sp>
          <p:nvSpPr>
            <p:cNvPr id="862" name="object 862"/>
            <p:cNvSpPr/>
            <p:nvPr/>
          </p:nvSpPr>
          <p:spPr>
            <a:xfrm>
              <a:off x="6928887" y="43901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63" name="object 863"/>
            <p:cNvSpPr/>
            <p:nvPr/>
          </p:nvSpPr>
          <p:spPr>
            <a:xfrm>
              <a:off x="7050125" y="43901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999999"/>
            </a:solidFill>
          </p:spPr>
          <p:txBody>
            <a:bodyPr wrap="square" lIns="0" tIns="0" rIns="0" bIns="0" rtlCol="0"/>
            <a:lstStyle/>
            <a:p>
              <a:endParaRPr sz="1980"/>
            </a:p>
          </p:txBody>
        </p:sp>
        <p:sp>
          <p:nvSpPr>
            <p:cNvPr id="864" name="object 864"/>
            <p:cNvSpPr/>
            <p:nvPr/>
          </p:nvSpPr>
          <p:spPr>
            <a:xfrm>
              <a:off x="7050125" y="43901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65" name="object 865"/>
            <p:cNvSpPr/>
            <p:nvPr/>
          </p:nvSpPr>
          <p:spPr>
            <a:xfrm>
              <a:off x="7171361" y="43901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866" name="object 866"/>
            <p:cNvSpPr/>
            <p:nvPr/>
          </p:nvSpPr>
          <p:spPr>
            <a:xfrm>
              <a:off x="7171361" y="43901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67" name="object 867"/>
            <p:cNvSpPr/>
            <p:nvPr/>
          </p:nvSpPr>
          <p:spPr>
            <a:xfrm>
              <a:off x="7292330" y="4390186"/>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868" name="object 868"/>
            <p:cNvSpPr/>
            <p:nvPr/>
          </p:nvSpPr>
          <p:spPr>
            <a:xfrm>
              <a:off x="7292330" y="43901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69" name="object 869"/>
            <p:cNvSpPr/>
            <p:nvPr/>
          </p:nvSpPr>
          <p:spPr>
            <a:xfrm>
              <a:off x="7413836" y="43901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70" name="object 870"/>
            <p:cNvSpPr/>
            <p:nvPr/>
          </p:nvSpPr>
          <p:spPr>
            <a:xfrm>
              <a:off x="7413836" y="43901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grpSp>
      <p:graphicFrame>
        <p:nvGraphicFramePr>
          <p:cNvPr id="871" name="object 871"/>
          <p:cNvGraphicFramePr>
            <a:graphicFrameLocks noGrp="1"/>
          </p:cNvGraphicFramePr>
          <p:nvPr/>
        </p:nvGraphicFramePr>
        <p:xfrm>
          <a:off x="6455906" y="5547769"/>
          <a:ext cx="522478" cy="265430"/>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1"/>
                  </a:ext>
                </a:extLst>
              </a:tr>
            </a:tbl>
          </a:graphicData>
        </a:graphic>
      </p:graphicFrame>
      <p:graphicFrame>
        <p:nvGraphicFramePr>
          <p:cNvPr id="872" name="object 872"/>
          <p:cNvGraphicFramePr>
            <a:graphicFrameLocks noGrp="1"/>
          </p:cNvGraphicFramePr>
          <p:nvPr/>
        </p:nvGraphicFramePr>
        <p:xfrm>
          <a:off x="6455906" y="5898311"/>
          <a:ext cx="522478" cy="265430"/>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1"/>
                  </a:ext>
                </a:extLst>
              </a:tr>
            </a:tbl>
          </a:graphicData>
        </a:graphic>
      </p:graphicFrame>
      <p:graphicFrame>
        <p:nvGraphicFramePr>
          <p:cNvPr id="873" name="object 873"/>
          <p:cNvGraphicFramePr>
            <a:graphicFrameLocks noGrp="1"/>
          </p:cNvGraphicFramePr>
          <p:nvPr/>
        </p:nvGraphicFramePr>
        <p:xfrm>
          <a:off x="6455906" y="6248558"/>
          <a:ext cx="522478" cy="266828"/>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3414">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9525">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9525">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9525">
                      <a:solidFill>
                        <a:srgbClr val="274E13"/>
                      </a:solidFill>
                      <a:prstDash val="solid"/>
                    </a:lnT>
                    <a:lnB w="12700">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9525">
                      <a:solidFill>
                        <a:srgbClr val="274E13"/>
                      </a:solidFill>
                      <a:prstDash val="solid"/>
                    </a:lnT>
                    <a:lnB w="12700">
                      <a:solidFill>
                        <a:srgbClr val="274E13"/>
                      </a:solidFill>
                      <a:prstDash val="solid"/>
                    </a:lnB>
                    <a:solidFill>
                      <a:srgbClr val="D9EAD3"/>
                    </a:solidFill>
                  </a:tcPr>
                </a:tc>
                <a:extLst>
                  <a:ext uri="{0D108BD9-81ED-4DB2-BD59-A6C34878D82A}">
                    <a16:rowId xmlns:a16="http://schemas.microsoft.com/office/drawing/2014/main" val="10000"/>
                  </a:ext>
                </a:extLst>
              </a:tr>
              <a:tr h="133414">
                <a:tc>
                  <a:txBody>
                    <a:bodyPr/>
                    <a:lstStyle/>
                    <a:p>
                      <a:pPr>
                        <a:lnSpc>
                          <a:spcPct val="100000"/>
                        </a:lnSpc>
                      </a:pPr>
                      <a:endParaRPr sz="700">
                        <a:latin typeface="Times New Roman"/>
                        <a:cs typeface="Times New Roman"/>
                      </a:endParaRPr>
                    </a:p>
                  </a:txBody>
                  <a:tcPr marL="0" marR="0" marT="0" marB="0">
                    <a:lnL w="9525">
                      <a:solidFill>
                        <a:srgbClr val="274E13"/>
                      </a:solidFill>
                      <a:prstDash val="solid"/>
                    </a:lnL>
                    <a:lnR w="19050">
                      <a:solidFill>
                        <a:srgbClr val="274E13"/>
                      </a:solidFill>
                      <a:prstDash val="solid"/>
                    </a:lnR>
                    <a:lnT w="12700">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12700">
                      <a:solidFill>
                        <a:srgbClr val="274E13"/>
                      </a:solidFill>
                      <a:prstDash val="solid"/>
                    </a:lnR>
                    <a:lnT w="12700">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2700">
                      <a:solidFill>
                        <a:srgbClr val="274E13"/>
                      </a:solidFill>
                      <a:prstDash val="solid"/>
                    </a:lnL>
                    <a:lnR w="19050">
                      <a:solidFill>
                        <a:srgbClr val="274E13"/>
                      </a:solidFill>
                      <a:prstDash val="solid"/>
                    </a:lnR>
                    <a:lnT w="12700">
                      <a:solidFill>
                        <a:srgbClr val="274E13"/>
                      </a:solidFill>
                      <a:prstDash val="solid"/>
                    </a:lnT>
                    <a:lnB w="9525">
                      <a:solidFill>
                        <a:srgbClr val="274E13"/>
                      </a:solidFill>
                      <a:prstDash val="solid"/>
                    </a:lnB>
                    <a:solidFill>
                      <a:srgbClr val="D9EAD3"/>
                    </a:solidFill>
                  </a:tcPr>
                </a:tc>
                <a:tc>
                  <a:txBody>
                    <a:bodyPr/>
                    <a:lstStyle/>
                    <a:p>
                      <a:pPr>
                        <a:lnSpc>
                          <a:spcPct val="100000"/>
                        </a:lnSpc>
                      </a:pPr>
                      <a:endParaRPr sz="700">
                        <a:latin typeface="Times New Roman"/>
                        <a:cs typeface="Times New Roman"/>
                      </a:endParaRPr>
                    </a:p>
                  </a:txBody>
                  <a:tcPr marL="0" marR="0" marT="0" marB="0">
                    <a:lnL w="19050">
                      <a:solidFill>
                        <a:srgbClr val="274E13"/>
                      </a:solidFill>
                      <a:prstDash val="solid"/>
                    </a:lnL>
                    <a:lnR w="9525">
                      <a:solidFill>
                        <a:srgbClr val="274E13"/>
                      </a:solidFill>
                      <a:prstDash val="solid"/>
                    </a:lnR>
                    <a:lnT w="12700">
                      <a:solidFill>
                        <a:srgbClr val="274E13"/>
                      </a:solidFill>
                      <a:prstDash val="solid"/>
                    </a:lnT>
                    <a:lnB w="9525">
                      <a:solidFill>
                        <a:srgbClr val="274E13"/>
                      </a:solidFill>
                      <a:prstDash val="solid"/>
                    </a:lnB>
                    <a:solidFill>
                      <a:srgbClr val="D9EAD3"/>
                    </a:solidFill>
                  </a:tcPr>
                </a:tc>
                <a:extLst>
                  <a:ext uri="{0D108BD9-81ED-4DB2-BD59-A6C34878D82A}">
                    <a16:rowId xmlns:a16="http://schemas.microsoft.com/office/drawing/2014/main" val="10001"/>
                  </a:ext>
                </a:extLst>
              </a:tr>
            </a:tbl>
          </a:graphicData>
        </a:graphic>
      </p:graphicFrame>
      <p:sp>
        <p:nvSpPr>
          <p:cNvPr id="874" name="object 874"/>
          <p:cNvSpPr txBox="1"/>
          <p:nvPr/>
        </p:nvSpPr>
        <p:spPr>
          <a:xfrm>
            <a:off x="6161143" y="5660146"/>
            <a:ext cx="152349" cy="752285"/>
          </a:xfrm>
          <a:prstGeom prst="rect">
            <a:avLst/>
          </a:prstGeom>
        </p:spPr>
        <p:txBody>
          <a:bodyPr vert="vert270" wrap="square" lIns="0" tIns="9779" rIns="0" bIns="0" rtlCol="0">
            <a:spAutoFit/>
          </a:bodyPr>
          <a:lstStyle/>
          <a:p>
            <a:pPr marL="13970">
              <a:spcBef>
                <a:spcPts val="77"/>
              </a:spcBef>
            </a:pPr>
            <a:r>
              <a:rPr sz="990" b="1" spc="77" dirty="0">
                <a:solidFill>
                  <a:srgbClr val="37761C"/>
                </a:solidFill>
                <a:latin typeface="Calibri"/>
                <a:cs typeface="Calibri"/>
              </a:rPr>
              <a:t>Queries</a:t>
            </a:r>
            <a:r>
              <a:rPr sz="990" b="1" spc="17" dirty="0">
                <a:solidFill>
                  <a:srgbClr val="37761C"/>
                </a:solidFill>
                <a:latin typeface="Calibri"/>
                <a:cs typeface="Calibri"/>
              </a:rPr>
              <a:t> </a:t>
            </a:r>
            <a:r>
              <a:rPr sz="990" b="1" spc="-22" dirty="0">
                <a:solidFill>
                  <a:srgbClr val="37761C"/>
                </a:solidFill>
                <a:latin typeface="Calibri"/>
                <a:cs typeface="Calibri"/>
              </a:rPr>
              <a:t>q</a:t>
            </a:r>
            <a:r>
              <a:rPr sz="990" b="1" spc="-33" baseline="-32407" dirty="0">
                <a:solidFill>
                  <a:srgbClr val="37761C"/>
                </a:solidFill>
                <a:latin typeface="Calibri"/>
                <a:cs typeface="Calibri"/>
              </a:rPr>
              <a:t>1:M</a:t>
            </a:r>
            <a:endParaRPr sz="990" baseline="-32407">
              <a:latin typeface="Calibri"/>
              <a:cs typeface="Calibri"/>
            </a:endParaRPr>
          </a:p>
        </p:txBody>
      </p:sp>
      <p:sp>
        <p:nvSpPr>
          <p:cNvPr id="875" name="object 875"/>
          <p:cNvSpPr txBox="1"/>
          <p:nvPr/>
        </p:nvSpPr>
        <p:spPr>
          <a:xfrm>
            <a:off x="7343831" y="5646864"/>
            <a:ext cx="1128078" cy="166456"/>
          </a:xfrm>
          <a:prstGeom prst="rect">
            <a:avLst/>
          </a:prstGeom>
        </p:spPr>
        <p:txBody>
          <a:bodyPr vert="horz" wrap="square" lIns="0" tIns="13970" rIns="0" bIns="0" rtlCol="0">
            <a:spAutoFit/>
          </a:bodyPr>
          <a:lstStyle/>
          <a:p>
            <a:pPr marL="13970">
              <a:spcBef>
                <a:spcPts val="110"/>
              </a:spcBef>
            </a:pPr>
            <a:r>
              <a:rPr sz="990" b="1" spc="22" dirty="0">
                <a:solidFill>
                  <a:srgbClr val="666666"/>
                </a:solidFill>
                <a:latin typeface="Calibri"/>
                <a:cs typeface="Calibri"/>
              </a:rPr>
              <a:t>Attention</a:t>
            </a:r>
            <a:r>
              <a:rPr sz="990" b="1" spc="121" dirty="0">
                <a:solidFill>
                  <a:srgbClr val="666666"/>
                </a:solidFill>
                <a:latin typeface="Calibri"/>
                <a:cs typeface="Calibri"/>
              </a:rPr>
              <a:t> </a:t>
            </a:r>
            <a:r>
              <a:rPr sz="990" b="1" spc="55" dirty="0">
                <a:solidFill>
                  <a:srgbClr val="666666"/>
                </a:solidFill>
                <a:latin typeface="Calibri"/>
                <a:cs typeface="Calibri"/>
              </a:rPr>
              <a:t>matrix</a:t>
            </a:r>
            <a:r>
              <a:rPr sz="990" b="1" spc="83" dirty="0">
                <a:solidFill>
                  <a:srgbClr val="666666"/>
                </a:solidFill>
                <a:latin typeface="Calibri"/>
                <a:cs typeface="Calibri"/>
              </a:rPr>
              <a:t> </a:t>
            </a:r>
            <a:r>
              <a:rPr sz="990" b="1" spc="50" dirty="0">
                <a:solidFill>
                  <a:srgbClr val="666666"/>
                </a:solidFill>
                <a:latin typeface="Calibri"/>
                <a:cs typeface="Calibri"/>
              </a:rPr>
              <a:t>A</a:t>
            </a:r>
            <a:endParaRPr sz="990">
              <a:latin typeface="Calibri"/>
              <a:cs typeface="Calibri"/>
            </a:endParaRPr>
          </a:p>
        </p:txBody>
      </p:sp>
      <p:graphicFrame>
        <p:nvGraphicFramePr>
          <p:cNvPr id="876" name="object 876"/>
          <p:cNvGraphicFramePr>
            <a:graphicFrameLocks noGrp="1"/>
          </p:cNvGraphicFramePr>
          <p:nvPr/>
        </p:nvGraphicFramePr>
        <p:xfrm>
          <a:off x="9178420" y="5262938"/>
          <a:ext cx="522478" cy="398145"/>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1"/>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2"/>
                  </a:ext>
                </a:extLst>
              </a:tr>
            </a:tbl>
          </a:graphicData>
        </a:graphic>
      </p:graphicFrame>
      <p:graphicFrame>
        <p:nvGraphicFramePr>
          <p:cNvPr id="877" name="object 877"/>
          <p:cNvGraphicFramePr>
            <a:graphicFrameLocks noGrp="1"/>
          </p:cNvGraphicFramePr>
          <p:nvPr/>
        </p:nvGraphicFramePr>
        <p:xfrm>
          <a:off x="9178420" y="5746842"/>
          <a:ext cx="522478" cy="398844"/>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1"/>
                  </a:ext>
                </a:extLst>
              </a:tr>
              <a:tr h="133414">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2"/>
                  </a:ext>
                </a:extLst>
              </a:tr>
            </a:tbl>
          </a:graphicData>
        </a:graphic>
      </p:graphicFrame>
      <p:graphicFrame>
        <p:nvGraphicFramePr>
          <p:cNvPr id="878" name="object 878"/>
          <p:cNvGraphicFramePr>
            <a:graphicFrameLocks noGrp="1"/>
          </p:cNvGraphicFramePr>
          <p:nvPr/>
        </p:nvGraphicFramePr>
        <p:xfrm>
          <a:off x="9178433" y="6231034"/>
          <a:ext cx="522478" cy="398844"/>
        </p:xfrm>
        <a:graphic>
          <a:graphicData uri="http://schemas.openxmlformats.org/drawingml/2006/table">
            <a:tbl>
              <a:tblPr firstRow="1" bandRow="1">
                <a:tableStyleId>{2D5ABB26-0587-4C30-8999-92F81FD0307C}</a:tableStyleId>
              </a:tblPr>
              <a:tblGrid>
                <a:gridCol w="131318">
                  <a:extLst>
                    <a:ext uri="{9D8B030D-6E8A-4147-A177-3AD203B41FA5}">
                      <a16:colId xmlns:a16="http://schemas.microsoft.com/office/drawing/2014/main" val="20000"/>
                    </a:ext>
                  </a:extLst>
                </a:gridCol>
                <a:gridCol w="129921">
                  <a:extLst>
                    <a:ext uri="{9D8B030D-6E8A-4147-A177-3AD203B41FA5}">
                      <a16:colId xmlns:a16="http://schemas.microsoft.com/office/drawing/2014/main" val="20001"/>
                    </a:ext>
                  </a:extLst>
                </a:gridCol>
                <a:gridCol w="129921">
                  <a:extLst>
                    <a:ext uri="{9D8B030D-6E8A-4147-A177-3AD203B41FA5}">
                      <a16:colId xmlns:a16="http://schemas.microsoft.com/office/drawing/2014/main" val="20002"/>
                    </a:ext>
                  </a:extLst>
                </a:gridCol>
                <a:gridCol w="131318">
                  <a:extLst>
                    <a:ext uri="{9D8B030D-6E8A-4147-A177-3AD203B41FA5}">
                      <a16:colId xmlns:a16="http://schemas.microsoft.com/office/drawing/2014/main" val="20003"/>
                    </a:ext>
                  </a:extLst>
                </a:gridCol>
              </a:tblGrid>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9525">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9525">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0"/>
                  </a:ext>
                </a:extLst>
              </a:tr>
              <a:tr h="132715">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12700">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12700">
                      <a:solidFill>
                        <a:srgbClr val="0B5394"/>
                      </a:solidFill>
                      <a:prstDash val="solid"/>
                    </a:lnB>
                    <a:solidFill>
                      <a:srgbClr val="C9DAF7"/>
                    </a:solidFill>
                  </a:tcPr>
                </a:tc>
                <a:extLst>
                  <a:ext uri="{0D108BD9-81ED-4DB2-BD59-A6C34878D82A}">
                    <a16:rowId xmlns:a16="http://schemas.microsoft.com/office/drawing/2014/main" val="10001"/>
                  </a:ext>
                </a:extLst>
              </a:tr>
              <a:tr h="133414">
                <a:tc>
                  <a:txBody>
                    <a:bodyPr/>
                    <a:lstStyle/>
                    <a:p>
                      <a:pPr>
                        <a:lnSpc>
                          <a:spcPct val="100000"/>
                        </a:lnSpc>
                      </a:pPr>
                      <a:endParaRPr sz="700">
                        <a:latin typeface="Times New Roman"/>
                        <a:cs typeface="Times New Roman"/>
                      </a:endParaRPr>
                    </a:p>
                  </a:txBody>
                  <a:tcPr marL="0" marR="0" marT="0" marB="0">
                    <a:lnL w="9525">
                      <a:solidFill>
                        <a:srgbClr val="0B5394"/>
                      </a:solidFill>
                      <a:prstDash val="solid"/>
                    </a:lnL>
                    <a:lnR w="1905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1270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2700">
                      <a:solidFill>
                        <a:srgbClr val="0B5394"/>
                      </a:solidFill>
                      <a:prstDash val="solid"/>
                    </a:lnL>
                    <a:lnR w="19050">
                      <a:solidFill>
                        <a:srgbClr val="0B5394"/>
                      </a:solidFill>
                      <a:prstDash val="solid"/>
                    </a:lnR>
                    <a:lnT w="12700">
                      <a:solidFill>
                        <a:srgbClr val="0B5394"/>
                      </a:solidFill>
                      <a:prstDash val="solid"/>
                    </a:lnT>
                    <a:lnB w="9525">
                      <a:solidFill>
                        <a:srgbClr val="0B5394"/>
                      </a:solidFill>
                      <a:prstDash val="solid"/>
                    </a:lnB>
                    <a:solidFill>
                      <a:srgbClr val="C9DAF7"/>
                    </a:solidFill>
                  </a:tcPr>
                </a:tc>
                <a:tc>
                  <a:txBody>
                    <a:bodyPr/>
                    <a:lstStyle/>
                    <a:p>
                      <a:pPr>
                        <a:lnSpc>
                          <a:spcPct val="100000"/>
                        </a:lnSpc>
                      </a:pPr>
                      <a:endParaRPr sz="700">
                        <a:latin typeface="Times New Roman"/>
                        <a:cs typeface="Times New Roman"/>
                      </a:endParaRPr>
                    </a:p>
                  </a:txBody>
                  <a:tcPr marL="0" marR="0" marT="0" marB="0">
                    <a:lnL w="19050">
                      <a:solidFill>
                        <a:srgbClr val="0B5394"/>
                      </a:solidFill>
                      <a:prstDash val="solid"/>
                    </a:lnL>
                    <a:lnR w="9525">
                      <a:solidFill>
                        <a:srgbClr val="0B5394"/>
                      </a:solidFill>
                      <a:prstDash val="solid"/>
                    </a:lnR>
                    <a:lnT w="12700">
                      <a:solidFill>
                        <a:srgbClr val="0B5394"/>
                      </a:solidFill>
                      <a:prstDash val="solid"/>
                    </a:lnT>
                    <a:lnB w="9525">
                      <a:solidFill>
                        <a:srgbClr val="0B5394"/>
                      </a:solidFill>
                      <a:prstDash val="solid"/>
                    </a:lnB>
                    <a:solidFill>
                      <a:srgbClr val="C9DAF7"/>
                    </a:solidFill>
                  </a:tcPr>
                </a:tc>
                <a:extLst>
                  <a:ext uri="{0D108BD9-81ED-4DB2-BD59-A6C34878D82A}">
                    <a16:rowId xmlns:a16="http://schemas.microsoft.com/office/drawing/2014/main" val="10002"/>
                  </a:ext>
                </a:extLst>
              </a:tr>
            </a:tbl>
          </a:graphicData>
        </a:graphic>
      </p:graphicFrame>
      <p:grpSp>
        <p:nvGrpSpPr>
          <p:cNvPr id="879" name="object 879"/>
          <p:cNvGrpSpPr/>
          <p:nvPr/>
        </p:nvGrpSpPr>
        <p:grpSpPr>
          <a:xfrm>
            <a:off x="7483176" y="6010076"/>
            <a:ext cx="1163003" cy="395351"/>
            <a:chOff x="6802887" y="4502546"/>
            <a:chExt cx="1057275" cy="359410"/>
          </a:xfrm>
        </p:grpSpPr>
        <p:sp>
          <p:nvSpPr>
            <p:cNvPr id="880" name="object 880"/>
            <p:cNvSpPr/>
            <p:nvPr/>
          </p:nvSpPr>
          <p:spPr>
            <a:xfrm>
              <a:off x="7637012" y="4617273"/>
              <a:ext cx="175260" cy="0"/>
            </a:xfrm>
            <a:custGeom>
              <a:avLst/>
              <a:gdLst/>
              <a:ahLst/>
              <a:cxnLst/>
              <a:rect l="l" t="t" r="r" b="b"/>
              <a:pathLst>
                <a:path w="175259">
                  <a:moveTo>
                    <a:pt x="0" y="0"/>
                  </a:moveTo>
                  <a:lnTo>
                    <a:pt x="175049" y="0"/>
                  </a:lnTo>
                </a:path>
              </a:pathLst>
            </a:custGeom>
            <a:ln w="9524">
              <a:solidFill>
                <a:srgbClr val="595959"/>
              </a:solidFill>
            </a:ln>
          </p:spPr>
          <p:txBody>
            <a:bodyPr wrap="square" lIns="0" tIns="0" rIns="0" bIns="0" rtlCol="0"/>
            <a:lstStyle/>
            <a:p>
              <a:endParaRPr sz="1980"/>
            </a:p>
          </p:txBody>
        </p:sp>
        <p:sp>
          <p:nvSpPr>
            <p:cNvPr id="881" name="object 881"/>
            <p:cNvSpPr/>
            <p:nvPr/>
          </p:nvSpPr>
          <p:spPr>
            <a:xfrm>
              <a:off x="7812062" y="4601540"/>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882" name="object 882"/>
            <p:cNvSpPr/>
            <p:nvPr/>
          </p:nvSpPr>
          <p:spPr>
            <a:xfrm>
              <a:off x="7812062" y="4601540"/>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883" name="object 883"/>
            <p:cNvSpPr/>
            <p:nvPr/>
          </p:nvSpPr>
          <p:spPr>
            <a:xfrm>
              <a:off x="6807650" y="4507308"/>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666666"/>
            </a:solidFill>
          </p:spPr>
          <p:txBody>
            <a:bodyPr wrap="square" lIns="0" tIns="0" rIns="0" bIns="0" rtlCol="0"/>
            <a:lstStyle/>
            <a:p>
              <a:endParaRPr sz="1980"/>
            </a:p>
          </p:txBody>
        </p:sp>
        <p:sp>
          <p:nvSpPr>
            <p:cNvPr id="884" name="object 884"/>
            <p:cNvSpPr/>
            <p:nvPr/>
          </p:nvSpPr>
          <p:spPr>
            <a:xfrm>
              <a:off x="6807650" y="45073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85" name="object 885"/>
            <p:cNvSpPr/>
            <p:nvPr/>
          </p:nvSpPr>
          <p:spPr>
            <a:xfrm>
              <a:off x="6928887" y="4507308"/>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B7B7B7"/>
            </a:solidFill>
          </p:spPr>
          <p:txBody>
            <a:bodyPr wrap="square" lIns="0" tIns="0" rIns="0" bIns="0" rtlCol="0"/>
            <a:lstStyle/>
            <a:p>
              <a:endParaRPr sz="1980"/>
            </a:p>
          </p:txBody>
        </p:sp>
        <p:sp>
          <p:nvSpPr>
            <p:cNvPr id="886" name="object 886"/>
            <p:cNvSpPr/>
            <p:nvPr/>
          </p:nvSpPr>
          <p:spPr>
            <a:xfrm>
              <a:off x="6928887" y="45073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87" name="object 887"/>
            <p:cNvSpPr/>
            <p:nvPr/>
          </p:nvSpPr>
          <p:spPr>
            <a:xfrm>
              <a:off x="7050125" y="4507308"/>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CCCCCC"/>
            </a:solidFill>
          </p:spPr>
          <p:txBody>
            <a:bodyPr wrap="square" lIns="0" tIns="0" rIns="0" bIns="0" rtlCol="0"/>
            <a:lstStyle/>
            <a:p>
              <a:endParaRPr sz="1980"/>
            </a:p>
          </p:txBody>
        </p:sp>
        <p:sp>
          <p:nvSpPr>
            <p:cNvPr id="888" name="object 888"/>
            <p:cNvSpPr/>
            <p:nvPr/>
          </p:nvSpPr>
          <p:spPr>
            <a:xfrm>
              <a:off x="7050125" y="45073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89" name="object 889"/>
            <p:cNvSpPr/>
            <p:nvPr/>
          </p:nvSpPr>
          <p:spPr>
            <a:xfrm>
              <a:off x="7171362" y="4507308"/>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CCCCCC"/>
            </a:solidFill>
          </p:spPr>
          <p:txBody>
            <a:bodyPr wrap="square" lIns="0" tIns="0" rIns="0" bIns="0" rtlCol="0"/>
            <a:lstStyle/>
            <a:p>
              <a:endParaRPr sz="1980"/>
            </a:p>
          </p:txBody>
        </p:sp>
        <p:sp>
          <p:nvSpPr>
            <p:cNvPr id="890" name="object 890"/>
            <p:cNvSpPr/>
            <p:nvPr/>
          </p:nvSpPr>
          <p:spPr>
            <a:xfrm>
              <a:off x="7171362" y="45073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91" name="object 891"/>
            <p:cNvSpPr/>
            <p:nvPr/>
          </p:nvSpPr>
          <p:spPr>
            <a:xfrm>
              <a:off x="7292330" y="45073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F3F3F3"/>
            </a:solidFill>
          </p:spPr>
          <p:txBody>
            <a:bodyPr wrap="square" lIns="0" tIns="0" rIns="0" bIns="0" rtlCol="0"/>
            <a:lstStyle/>
            <a:p>
              <a:endParaRPr sz="1980"/>
            </a:p>
          </p:txBody>
        </p:sp>
        <p:sp>
          <p:nvSpPr>
            <p:cNvPr id="892" name="object 892"/>
            <p:cNvSpPr/>
            <p:nvPr/>
          </p:nvSpPr>
          <p:spPr>
            <a:xfrm>
              <a:off x="7292330" y="45073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93" name="object 893"/>
            <p:cNvSpPr/>
            <p:nvPr/>
          </p:nvSpPr>
          <p:spPr>
            <a:xfrm>
              <a:off x="7413837" y="4507308"/>
              <a:ext cx="121285" cy="111760"/>
            </a:xfrm>
            <a:custGeom>
              <a:avLst/>
              <a:gdLst/>
              <a:ahLst/>
              <a:cxnLst/>
              <a:rect l="l" t="t" r="r" b="b"/>
              <a:pathLst>
                <a:path w="121284" h="111760">
                  <a:moveTo>
                    <a:pt x="0" y="111477"/>
                  </a:moveTo>
                  <a:lnTo>
                    <a:pt x="121199" y="111477"/>
                  </a:lnTo>
                  <a:lnTo>
                    <a:pt x="121199" y="0"/>
                  </a:lnTo>
                  <a:lnTo>
                    <a:pt x="0" y="0"/>
                  </a:lnTo>
                  <a:lnTo>
                    <a:pt x="0" y="111477"/>
                  </a:lnTo>
                  <a:close/>
                </a:path>
              </a:pathLst>
            </a:custGeom>
            <a:solidFill>
              <a:srgbClr val="D9D9D9"/>
            </a:solidFill>
          </p:spPr>
          <p:txBody>
            <a:bodyPr wrap="square" lIns="0" tIns="0" rIns="0" bIns="0" rtlCol="0"/>
            <a:lstStyle/>
            <a:p>
              <a:endParaRPr sz="1980"/>
            </a:p>
          </p:txBody>
        </p:sp>
        <p:sp>
          <p:nvSpPr>
            <p:cNvPr id="894" name="object 894"/>
            <p:cNvSpPr/>
            <p:nvPr/>
          </p:nvSpPr>
          <p:spPr>
            <a:xfrm>
              <a:off x="7413837" y="45073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95" name="object 895"/>
            <p:cNvSpPr/>
            <p:nvPr/>
          </p:nvSpPr>
          <p:spPr>
            <a:xfrm>
              <a:off x="6807650" y="46187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896" name="object 896"/>
            <p:cNvSpPr/>
            <p:nvPr/>
          </p:nvSpPr>
          <p:spPr>
            <a:xfrm>
              <a:off x="6807650" y="46187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97" name="object 897"/>
            <p:cNvSpPr/>
            <p:nvPr/>
          </p:nvSpPr>
          <p:spPr>
            <a:xfrm>
              <a:off x="6928887" y="46187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D9D9D9"/>
            </a:solidFill>
          </p:spPr>
          <p:txBody>
            <a:bodyPr wrap="square" lIns="0" tIns="0" rIns="0" bIns="0" rtlCol="0"/>
            <a:lstStyle/>
            <a:p>
              <a:endParaRPr sz="1980"/>
            </a:p>
          </p:txBody>
        </p:sp>
        <p:sp>
          <p:nvSpPr>
            <p:cNvPr id="898" name="object 898"/>
            <p:cNvSpPr/>
            <p:nvPr/>
          </p:nvSpPr>
          <p:spPr>
            <a:xfrm>
              <a:off x="6928887" y="46187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899" name="object 899"/>
            <p:cNvSpPr/>
            <p:nvPr/>
          </p:nvSpPr>
          <p:spPr>
            <a:xfrm>
              <a:off x="7050125" y="46187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F3F3F3"/>
            </a:solidFill>
          </p:spPr>
          <p:txBody>
            <a:bodyPr wrap="square" lIns="0" tIns="0" rIns="0" bIns="0" rtlCol="0"/>
            <a:lstStyle/>
            <a:p>
              <a:endParaRPr sz="1980"/>
            </a:p>
          </p:txBody>
        </p:sp>
        <p:sp>
          <p:nvSpPr>
            <p:cNvPr id="900" name="object 900"/>
            <p:cNvSpPr/>
            <p:nvPr/>
          </p:nvSpPr>
          <p:spPr>
            <a:xfrm>
              <a:off x="7050125" y="46187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01" name="object 901"/>
            <p:cNvSpPr/>
            <p:nvPr/>
          </p:nvSpPr>
          <p:spPr>
            <a:xfrm>
              <a:off x="7171362" y="46187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D9D9D9"/>
            </a:solidFill>
          </p:spPr>
          <p:txBody>
            <a:bodyPr wrap="square" lIns="0" tIns="0" rIns="0" bIns="0" rtlCol="0"/>
            <a:lstStyle/>
            <a:p>
              <a:endParaRPr sz="1980"/>
            </a:p>
          </p:txBody>
        </p:sp>
        <p:sp>
          <p:nvSpPr>
            <p:cNvPr id="902" name="object 902"/>
            <p:cNvSpPr/>
            <p:nvPr/>
          </p:nvSpPr>
          <p:spPr>
            <a:xfrm>
              <a:off x="7171362" y="46187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03" name="object 903"/>
            <p:cNvSpPr/>
            <p:nvPr/>
          </p:nvSpPr>
          <p:spPr>
            <a:xfrm>
              <a:off x="7292330" y="46187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EEEEEE"/>
            </a:solidFill>
          </p:spPr>
          <p:txBody>
            <a:bodyPr wrap="square" lIns="0" tIns="0" rIns="0" bIns="0" rtlCol="0"/>
            <a:lstStyle/>
            <a:p>
              <a:endParaRPr sz="1980"/>
            </a:p>
          </p:txBody>
        </p:sp>
        <p:sp>
          <p:nvSpPr>
            <p:cNvPr id="904" name="object 904"/>
            <p:cNvSpPr/>
            <p:nvPr/>
          </p:nvSpPr>
          <p:spPr>
            <a:xfrm>
              <a:off x="7292330" y="46187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05" name="object 905"/>
            <p:cNvSpPr/>
            <p:nvPr/>
          </p:nvSpPr>
          <p:spPr>
            <a:xfrm>
              <a:off x="7413837" y="4618786"/>
              <a:ext cx="121285" cy="117475"/>
            </a:xfrm>
            <a:custGeom>
              <a:avLst/>
              <a:gdLst/>
              <a:ahLst/>
              <a:cxnLst/>
              <a:rect l="l" t="t" r="r" b="b"/>
              <a:pathLst>
                <a:path w="121284" h="117475">
                  <a:moveTo>
                    <a:pt x="0" y="117122"/>
                  </a:moveTo>
                  <a:lnTo>
                    <a:pt x="121199" y="117122"/>
                  </a:lnTo>
                  <a:lnTo>
                    <a:pt x="121199" y="0"/>
                  </a:lnTo>
                  <a:lnTo>
                    <a:pt x="0" y="0"/>
                  </a:lnTo>
                  <a:lnTo>
                    <a:pt x="0" y="117122"/>
                  </a:lnTo>
                  <a:close/>
                </a:path>
              </a:pathLst>
            </a:custGeom>
            <a:solidFill>
              <a:srgbClr val="CCCCCC"/>
            </a:solidFill>
          </p:spPr>
          <p:txBody>
            <a:bodyPr wrap="square" lIns="0" tIns="0" rIns="0" bIns="0" rtlCol="0"/>
            <a:lstStyle/>
            <a:p>
              <a:endParaRPr sz="1980"/>
            </a:p>
          </p:txBody>
        </p:sp>
        <p:sp>
          <p:nvSpPr>
            <p:cNvPr id="906" name="object 906"/>
            <p:cNvSpPr/>
            <p:nvPr/>
          </p:nvSpPr>
          <p:spPr>
            <a:xfrm>
              <a:off x="7413837" y="4618786"/>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07" name="object 907"/>
            <p:cNvSpPr/>
            <p:nvPr/>
          </p:nvSpPr>
          <p:spPr>
            <a:xfrm>
              <a:off x="6807650" y="47359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908" name="object 908"/>
            <p:cNvSpPr/>
            <p:nvPr/>
          </p:nvSpPr>
          <p:spPr>
            <a:xfrm>
              <a:off x="6807650" y="47359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09" name="object 909"/>
            <p:cNvSpPr/>
            <p:nvPr/>
          </p:nvSpPr>
          <p:spPr>
            <a:xfrm>
              <a:off x="6928887" y="47359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910" name="object 910"/>
            <p:cNvSpPr/>
            <p:nvPr/>
          </p:nvSpPr>
          <p:spPr>
            <a:xfrm>
              <a:off x="6928887" y="47359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11" name="object 911"/>
            <p:cNvSpPr/>
            <p:nvPr/>
          </p:nvSpPr>
          <p:spPr>
            <a:xfrm>
              <a:off x="7050125" y="47359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999999"/>
            </a:solidFill>
          </p:spPr>
          <p:txBody>
            <a:bodyPr wrap="square" lIns="0" tIns="0" rIns="0" bIns="0" rtlCol="0"/>
            <a:lstStyle/>
            <a:p>
              <a:endParaRPr sz="1980"/>
            </a:p>
          </p:txBody>
        </p:sp>
        <p:sp>
          <p:nvSpPr>
            <p:cNvPr id="912" name="object 912"/>
            <p:cNvSpPr/>
            <p:nvPr/>
          </p:nvSpPr>
          <p:spPr>
            <a:xfrm>
              <a:off x="7050125" y="47359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13" name="object 913"/>
            <p:cNvSpPr/>
            <p:nvPr/>
          </p:nvSpPr>
          <p:spPr>
            <a:xfrm>
              <a:off x="7171362" y="47359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914" name="object 914"/>
            <p:cNvSpPr/>
            <p:nvPr/>
          </p:nvSpPr>
          <p:spPr>
            <a:xfrm>
              <a:off x="7171362" y="47359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15" name="object 915"/>
            <p:cNvSpPr/>
            <p:nvPr/>
          </p:nvSpPr>
          <p:spPr>
            <a:xfrm>
              <a:off x="7292330" y="47359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CCCCCC"/>
            </a:solidFill>
          </p:spPr>
          <p:txBody>
            <a:bodyPr wrap="square" lIns="0" tIns="0" rIns="0" bIns="0" rtlCol="0"/>
            <a:lstStyle/>
            <a:p>
              <a:endParaRPr sz="1980"/>
            </a:p>
          </p:txBody>
        </p:sp>
        <p:sp>
          <p:nvSpPr>
            <p:cNvPr id="916" name="object 916"/>
            <p:cNvSpPr/>
            <p:nvPr/>
          </p:nvSpPr>
          <p:spPr>
            <a:xfrm>
              <a:off x="7292330" y="47359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sp>
          <p:nvSpPr>
            <p:cNvPr id="917" name="object 917"/>
            <p:cNvSpPr/>
            <p:nvPr/>
          </p:nvSpPr>
          <p:spPr>
            <a:xfrm>
              <a:off x="7413837" y="4735908"/>
              <a:ext cx="121285" cy="121285"/>
            </a:xfrm>
            <a:custGeom>
              <a:avLst/>
              <a:gdLst/>
              <a:ahLst/>
              <a:cxnLst/>
              <a:rect l="l" t="t" r="r" b="b"/>
              <a:pathLst>
                <a:path w="121284" h="121285">
                  <a:moveTo>
                    <a:pt x="121199" y="121199"/>
                  </a:moveTo>
                  <a:lnTo>
                    <a:pt x="0" y="121199"/>
                  </a:lnTo>
                  <a:lnTo>
                    <a:pt x="0" y="0"/>
                  </a:lnTo>
                  <a:lnTo>
                    <a:pt x="121199" y="0"/>
                  </a:lnTo>
                  <a:lnTo>
                    <a:pt x="121199" y="121199"/>
                  </a:lnTo>
                  <a:close/>
                </a:path>
              </a:pathLst>
            </a:custGeom>
            <a:solidFill>
              <a:srgbClr val="EEEEEE"/>
            </a:solidFill>
          </p:spPr>
          <p:txBody>
            <a:bodyPr wrap="square" lIns="0" tIns="0" rIns="0" bIns="0" rtlCol="0"/>
            <a:lstStyle/>
            <a:p>
              <a:endParaRPr sz="1980"/>
            </a:p>
          </p:txBody>
        </p:sp>
        <p:sp>
          <p:nvSpPr>
            <p:cNvPr id="918" name="object 918"/>
            <p:cNvSpPr/>
            <p:nvPr/>
          </p:nvSpPr>
          <p:spPr>
            <a:xfrm>
              <a:off x="7413837" y="4735908"/>
              <a:ext cx="121285" cy="121285"/>
            </a:xfrm>
            <a:custGeom>
              <a:avLst/>
              <a:gdLst/>
              <a:ahLst/>
              <a:cxnLst/>
              <a:rect l="l" t="t" r="r" b="b"/>
              <a:pathLst>
                <a:path w="121284" h="121285">
                  <a:moveTo>
                    <a:pt x="0" y="121199"/>
                  </a:moveTo>
                  <a:lnTo>
                    <a:pt x="0" y="0"/>
                  </a:lnTo>
                  <a:lnTo>
                    <a:pt x="121199" y="0"/>
                  </a:lnTo>
                  <a:lnTo>
                    <a:pt x="121199" y="121199"/>
                  </a:lnTo>
                  <a:lnTo>
                    <a:pt x="0" y="121199"/>
                  </a:lnTo>
                  <a:close/>
                </a:path>
              </a:pathLst>
            </a:custGeom>
            <a:ln w="9524">
              <a:solidFill>
                <a:srgbClr val="595959"/>
              </a:solidFill>
            </a:ln>
          </p:spPr>
          <p:txBody>
            <a:bodyPr wrap="square" lIns="0" tIns="0" rIns="0" bIns="0" rtlCol="0"/>
            <a:lstStyle/>
            <a:p>
              <a:endParaRPr sz="1980"/>
            </a:p>
          </p:txBody>
        </p:sp>
      </p:grpSp>
      <p:sp>
        <p:nvSpPr>
          <p:cNvPr id="919" name="object 919"/>
          <p:cNvSpPr txBox="1"/>
          <p:nvPr/>
        </p:nvSpPr>
        <p:spPr>
          <a:xfrm>
            <a:off x="8843382" y="5570463"/>
            <a:ext cx="152349" cy="764159"/>
          </a:xfrm>
          <a:prstGeom prst="rect">
            <a:avLst/>
          </a:prstGeom>
        </p:spPr>
        <p:txBody>
          <a:bodyPr vert="vert270" wrap="square" lIns="0" tIns="9779" rIns="0" bIns="0" rtlCol="0">
            <a:spAutoFit/>
          </a:bodyPr>
          <a:lstStyle/>
          <a:p>
            <a:pPr marL="13970">
              <a:spcBef>
                <a:spcPts val="77"/>
              </a:spcBef>
            </a:pPr>
            <a:r>
              <a:rPr sz="990" b="1" spc="77" dirty="0">
                <a:solidFill>
                  <a:srgbClr val="1155CC"/>
                </a:solidFill>
                <a:latin typeface="Calibri"/>
                <a:cs typeface="Calibri"/>
              </a:rPr>
              <a:t>Outputs</a:t>
            </a:r>
            <a:r>
              <a:rPr sz="990" b="1" spc="38" dirty="0">
                <a:solidFill>
                  <a:srgbClr val="1155CC"/>
                </a:solidFill>
                <a:latin typeface="Calibri"/>
                <a:cs typeface="Calibri"/>
              </a:rPr>
              <a:t> </a:t>
            </a:r>
            <a:r>
              <a:rPr sz="990" b="1" spc="-22" dirty="0">
                <a:solidFill>
                  <a:srgbClr val="1155CC"/>
                </a:solidFill>
                <a:latin typeface="Calibri"/>
                <a:cs typeface="Calibri"/>
              </a:rPr>
              <a:t>z</a:t>
            </a:r>
            <a:r>
              <a:rPr sz="990" b="1" spc="-33" baseline="-32407" dirty="0">
                <a:solidFill>
                  <a:srgbClr val="1155CC"/>
                </a:solidFill>
                <a:latin typeface="Calibri"/>
                <a:cs typeface="Calibri"/>
              </a:rPr>
              <a:t>1:M</a:t>
            </a:r>
            <a:endParaRPr sz="990" baseline="-32407">
              <a:latin typeface="Calibri"/>
              <a:cs typeface="Calibri"/>
            </a:endParaRPr>
          </a:p>
        </p:txBody>
      </p:sp>
      <p:sp>
        <p:nvSpPr>
          <p:cNvPr id="920" name="object 920"/>
          <p:cNvSpPr txBox="1"/>
          <p:nvPr/>
        </p:nvSpPr>
        <p:spPr>
          <a:xfrm>
            <a:off x="52387" y="5108749"/>
            <a:ext cx="3975862" cy="1074397"/>
          </a:xfrm>
          <a:prstGeom prst="rect">
            <a:avLst/>
          </a:prstGeom>
        </p:spPr>
        <p:txBody>
          <a:bodyPr vert="horz" wrap="square" lIns="0" tIns="131318" rIns="0" bIns="0" rtlCol="0">
            <a:spAutoFit/>
          </a:bodyPr>
          <a:lstStyle/>
          <a:p>
            <a:pPr marL="41910">
              <a:spcBef>
                <a:spcPts val="1034"/>
              </a:spcBef>
              <a:tabLst>
                <a:tab pos="544132" algn="l"/>
              </a:tabLst>
            </a:pPr>
            <a:r>
              <a:rPr sz="1540" spc="-28" dirty="0">
                <a:solidFill>
                  <a:srgbClr val="202124"/>
                </a:solidFill>
                <a:latin typeface="Calibri"/>
                <a:cs typeface="Calibri"/>
              </a:rPr>
              <a:t>3.</a:t>
            </a:r>
            <a:r>
              <a:rPr sz="1540" dirty="0">
                <a:solidFill>
                  <a:srgbClr val="202124"/>
                </a:solidFill>
                <a:latin typeface="Calibri"/>
                <a:cs typeface="Calibri"/>
              </a:rPr>
              <a:t>	</a:t>
            </a:r>
            <a:r>
              <a:rPr sz="1540" spc="66" dirty="0">
                <a:solidFill>
                  <a:srgbClr val="202124"/>
                </a:solidFill>
                <a:latin typeface="Calibri"/>
                <a:cs typeface="Calibri"/>
              </a:rPr>
              <a:t>The</a:t>
            </a:r>
            <a:r>
              <a:rPr sz="1540" spc="22" dirty="0">
                <a:solidFill>
                  <a:srgbClr val="202124"/>
                </a:solidFill>
                <a:latin typeface="Calibri"/>
                <a:cs typeface="Calibri"/>
              </a:rPr>
              <a:t> </a:t>
            </a:r>
            <a:r>
              <a:rPr sz="1540" spc="88" dirty="0">
                <a:solidFill>
                  <a:srgbClr val="202124"/>
                </a:solidFill>
                <a:latin typeface="Calibri"/>
                <a:cs typeface="Calibri"/>
              </a:rPr>
              <a:t>most</a:t>
            </a:r>
            <a:r>
              <a:rPr sz="1540" spc="22" dirty="0">
                <a:solidFill>
                  <a:srgbClr val="202124"/>
                </a:solidFill>
                <a:latin typeface="Calibri"/>
                <a:cs typeface="Calibri"/>
              </a:rPr>
              <a:t> </a:t>
            </a:r>
            <a:r>
              <a:rPr sz="1540" spc="83" dirty="0">
                <a:solidFill>
                  <a:srgbClr val="202124"/>
                </a:solidFill>
                <a:latin typeface="Calibri"/>
                <a:cs typeface="Calibri"/>
              </a:rPr>
              <a:t>commonly</a:t>
            </a:r>
            <a:r>
              <a:rPr sz="1540" spc="22" dirty="0">
                <a:solidFill>
                  <a:srgbClr val="202124"/>
                </a:solidFill>
                <a:latin typeface="Calibri"/>
                <a:cs typeface="Calibri"/>
              </a:rPr>
              <a:t> </a:t>
            </a:r>
            <a:r>
              <a:rPr sz="1540" spc="88" dirty="0">
                <a:solidFill>
                  <a:srgbClr val="202124"/>
                </a:solidFill>
                <a:latin typeface="Calibri"/>
                <a:cs typeface="Calibri"/>
              </a:rPr>
              <a:t>seen</a:t>
            </a:r>
            <a:r>
              <a:rPr sz="1540" spc="-6" dirty="0">
                <a:solidFill>
                  <a:srgbClr val="202124"/>
                </a:solidFill>
                <a:latin typeface="Calibri"/>
                <a:cs typeface="Calibri"/>
              </a:rPr>
              <a:t> </a:t>
            </a:r>
            <a:r>
              <a:rPr sz="1540" spc="-11" dirty="0">
                <a:solidFill>
                  <a:srgbClr val="202124"/>
                </a:solidFill>
                <a:latin typeface="Calibri"/>
                <a:cs typeface="Calibri"/>
              </a:rPr>
              <a:t>formulation:</a:t>
            </a:r>
            <a:endParaRPr sz="1540">
              <a:latin typeface="Calibri"/>
              <a:cs typeface="Calibri"/>
            </a:endParaRPr>
          </a:p>
          <a:p>
            <a:pPr marL="1047750">
              <a:spcBef>
                <a:spcPts val="924"/>
              </a:spcBef>
            </a:pPr>
            <a:r>
              <a:rPr sz="1540" dirty="0">
                <a:solidFill>
                  <a:srgbClr val="0B5394"/>
                </a:solidFill>
                <a:latin typeface="Cambria Math"/>
                <a:cs typeface="Cambria Math"/>
              </a:rPr>
              <a:t>z</a:t>
            </a:r>
            <a:r>
              <a:rPr sz="1540" spc="-17" dirty="0">
                <a:solidFill>
                  <a:srgbClr val="0B539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spc="-11" dirty="0">
                <a:solidFill>
                  <a:srgbClr val="202124"/>
                </a:solidFill>
                <a:latin typeface="Cambria Math"/>
                <a:cs typeface="Cambria Math"/>
              </a:rPr>
              <a:t>softmax(</a:t>
            </a:r>
            <a:r>
              <a:rPr sz="1540" spc="-11" dirty="0">
                <a:solidFill>
                  <a:srgbClr val="37761C"/>
                </a:solidFill>
                <a:latin typeface="Cambria Math"/>
                <a:cs typeface="Cambria Math"/>
              </a:rPr>
              <a:t>Q</a:t>
            </a:r>
            <a:r>
              <a:rPr sz="1540" spc="-11" dirty="0">
                <a:solidFill>
                  <a:srgbClr val="BE9000"/>
                </a:solidFill>
                <a:latin typeface="Cambria Math"/>
                <a:cs typeface="Cambria Math"/>
              </a:rPr>
              <a:t>K'</a:t>
            </a:r>
            <a:r>
              <a:rPr sz="1540" spc="-11" dirty="0">
                <a:solidFill>
                  <a:srgbClr val="202124"/>
                </a:solidFill>
                <a:latin typeface="Cambria Math"/>
                <a:cs typeface="Cambria Math"/>
              </a:rPr>
              <a:t>/√d</a:t>
            </a:r>
            <a:r>
              <a:rPr sz="1485" spc="-17" baseline="-33950" dirty="0">
                <a:solidFill>
                  <a:srgbClr val="202124"/>
                </a:solidFill>
                <a:latin typeface="Cambria Math"/>
                <a:cs typeface="Cambria Math"/>
              </a:rPr>
              <a:t>key</a:t>
            </a:r>
            <a:r>
              <a:rPr sz="1540" spc="-11" dirty="0">
                <a:solidFill>
                  <a:srgbClr val="202124"/>
                </a:solidFill>
                <a:latin typeface="Cambria Math"/>
                <a:cs typeface="Cambria Math"/>
              </a:rPr>
              <a:t>)</a:t>
            </a:r>
            <a:r>
              <a:rPr sz="1540" spc="-11" dirty="0">
                <a:solidFill>
                  <a:srgbClr val="990000"/>
                </a:solidFill>
                <a:latin typeface="Cambria Math"/>
                <a:cs typeface="Cambria Math"/>
              </a:rPr>
              <a:t>V</a:t>
            </a:r>
            <a:endParaRPr sz="1540">
              <a:latin typeface="Cambria Math"/>
              <a:cs typeface="Cambria Math"/>
            </a:endParaRPr>
          </a:p>
          <a:p>
            <a:pPr marL="3493" algn="ctr">
              <a:spcBef>
                <a:spcPts val="924"/>
              </a:spcBef>
            </a:pPr>
            <a:r>
              <a:rPr sz="1540" spc="61" dirty="0">
                <a:solidFill>
                  <a:srgbClr val="202124"/>
                </a:solidFill>
                <a:latin typeface="Calibri"/>
                <a:cs typeface="Calibri"/>
              </a:rPr>
              <a:t>Note</a:t>
            </a:r>
            <a:r>
              <a:rPr sz="1540" spc="72" dirty="0">
                <a:solidFill>
                  <a:srgbClr val="202124"/>
                </a:solidFill>
                <a:latin typeface="Calibri"/>
                <a:cs typeface="Calibri"/>
              </a:rPr>
              <a:t> </a:t>
            </a:r>
            <a:r>
              <a:rPr sz="1540" dirty="0">
                <a:solidFill>
                  <a:srgbClr val="202124"/>
                </a:solidFill>
                <a:latin typeface="Calibri"/>
                <a:cs typeface="Calibri"/>
              </a:rPr>
              <a:t>that</a:t>
            </a:r>
            <a:r>
              <a:rPr sz="1540" spc="77" dirty="0">
                <a:solidFill>
                  <a:srgbClr val="202124"/>
                </a:solidFill>
                <a:latin typeface="Calibri"/>
                <a:cs typeface="Calibri"/>
              </a:rPr>
              <a:t> </a:t>
            </a:r>
            <a:r>
              <a:rPr sz="1540" spc="61" dirty="0">
                <a:solidFill>
                  <a:srgbClr val="202124"/>
                </a:solidFill>
                <a:latin typeface="Calibri"/>
                <a:cs typeface="Calibri"/>
              </a:rPr>
              <a:t>the</a:t>
            </a:r>
            <a:r>
              <a:rPr sz="1540" spc="77" dirty="0">
                <a:solidFill>
                  <a:srgbClr val="202124"/>
                </a:solidFill>
                <a:latin typeface="Calibri"/>
                <a:cs typeface="Calibri"/>
              </a:rPr>
              <a:t> </a:t>
            </a:r>
            <a:r>
              <a:rPr sz="1540" spc="66" dirty="0">
                <a:solidFill>
                  <a:srgbClr val="202124"/>
                </a:solidFill>
                <a:latin typeface="Calibri"/>
                <a:cs typeface="Calibri"/>
              </a:rPr>
              <a:t>complexity</a:t>
            </a:r>
            <a:r>
              <a:rPr sz="1540" spc="77" dirty="0">
                <a:solidFill>
                  <a:srgbClr val="202124"/>
                </a:solidFill>
                <a:latin typeface="Calibri"/>
                <a:cs typeface="Calibri"/>
              </a:rPr>
              <a:t> </a:t>
            </a:r>
            <a:r>
              <a:rPr sz="1540" dirty="0">
                <a:solidFill>
                  <a:srgbClr val="202124"/>
                </a:solidFill>
                <a:latin typeface="Calibri"/>
                <a:cs typeface="Calibri"/>
              </a:rPr>
              <a:t>is</a:t>
            </a:r>
            <a:r>
              <a:rPr sz="1540" spc="44" dirty="0">
                <a:solidFill>
                  <a:srgbClr val="202124"/>
                </a:solidFill>
                <a:latin typeface="Calibri"/>
                <a:cs typeface="Calibri"/>
              </a:rPr>
              <a:t> </a:t>
            </a:r>
            <a:r>
              <a:rPr sz="1540" spc="55" dirty="0">
                <a:solidFill>
                  <a:srgbClr val="202124"/>
                </a:solidFill>
                <a:latin typeface="Calibri"/>
                <a:cs typeface="Calibri"/>
              </a:rPr>
              <a:t>O(N²)</a:t>
            </a:r>
            <a:endParaRPr sz="154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ctrTitle"/>
          </p:nvPr>
        </p:nvSpPr>
        <p:spPr>
          <a:xfrm>
            <a:off x="653796" y="187199"/>
            <a:ext cx="9404604"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sp>
        <p:nvSpPr>
          <p:cNvPr id="4" name="object 4"/>
          <p:cNvSpPr txBox="1"/>
          <p:nvPr/>
        </p:nvSpPr>
        <p:spPr>
          <a:xfrm>
            <a:off x="80328" y="1689749"/>
            <a:ext cx="9430449" cy="217239"/>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p:txBody>
      </p:sp>
      <p:pic>
        <p:nvPicPr>
          <p:cNvPr id="5" name="object 5"/>
          <p:cNvPicPr/>
          <p:nvPr/>
        </p:nvPicPr>
        <p:blipFill>
          <a:blip r:embed="rId2" cstate="print"/>
          <a:stretch>
            <a:fillRect/>
          </a:stretch>
        </p:blipFill>
        <p:spPr>
          <a:xfrm>
            <a:off x="459428" y="2577146"/>
            <a:ext cx="2534151" cy="3534383"/>
          </a:xfrm>
          <a:prstGeom prst="rect">
            <a:avLst/>
          </a:prstGeom>
        </p:spPr>
      </p:pic>
      <p:sp>
        <p:nvSpPr>
          <p:cNvPr id="6" name="object 6"/>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572700" y="109170"/>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354044" y="280363"/>
            <a:ext cx="9108802"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grpSp>
        <p:nvGrpSpPr>
          <p:cNvPr id="4" name="object 4"/>
          <p:cNvGrpSpPr/>
          <p:nvPr/>
        </p:nvGrpSpPr>
        <p:grpSpPr>
          <a:xfrm>
            <a:off x="459428" y="2562954"/>
            <a:ext cx="2534158" cy="3668522"/>
            <a:chOff x="417662" y="1368799"/>
            <a:chExt cx="2303780" cy="3335020"/>
          </a:xfrm>
        </p:grpSpPr>
        <p:pic>
          <p:nvPicPr>
            <p:cNvPr id="5" name="object 5"/>
            <p:cNvPicPr/>
            <p:nvPr/>
          </p:nvPicPr>
          <p:blipFill>
            <a:blip r:embed="rId2" cstate="print"/>
            <a:stretch>
              <a:fillRect/>
            </a:stretch>
          </p:blipFill>
          <p:spPr>
            <a:xfrm>
              <a:off x="417662" y="1381701"/>
              <a:ext cx="2303774" cy="3213075"/>
            </a:xfrm>
            <a:prstGeom prst="rect">
              <a:avLst/>
            </a:prstGeom>
          </p:spPr>
        </p:pic>
        <p:sp>
          <p:nvSpPr>
            <p:cNvPr id="6" name="object 6"/>
            <p:cNvSpPr/>
            <p:nvPr/>
          </p:nvSpPr>
          <p:spPr>
            <a:xfrm>
              <a:off x="425589" y="1368805"/>
              <a:ext cx="2296160" cy="3335020"/>
            </a:xfrm>
            <a:custGeom>
              <a:avLst/>
              <a:gdLst/>
              <a:ahLst/>
              <a:cxnLst/>
              <a:rect l="l" t="t" r="r" b="b"/>
              <a:pathLst>
                <a:path w="2296160" h="3335020">
                  <a:moveTo>
                    <a:pt x="2295601" y="0"/>
                  </a:moveTo>
                  <a:lnTo>
                    <a:pt x="0" y="0"/>
                  </a:lnTo>
                  <a:lnTo>
                    <a:pt x="0" y="2366695"/>
                  </a:lnTo>
                  <a:lnTo>
                    <a:pt x="1102702" y="2366695"/>
                  </a:lnTo>
                  <a:lnTo>
                    <a:pt x="1102702" y="3334804"/>
                  </a:lnTo>
                  <a:lnTo>
                    <a:pt x="2295499" y="3334804"/>
                  </a:lnTo>
                  <a:lnTo>
                    <a:pt x="2295499" y="2366695"/>
                  </a:lnTo>
                  <a:lnTo>
                    <a:pt x="2295601" y="0"/>
                  </a:lnTo>
                  <a:close/>
                </a:path>
              </a:pathLst>
            </a:custGeom>
            <a:solidFill>
              <a:srgbClr val="FFFFFF">
                <a:alpha val="92698"/>
              </a:srgbClr>
            </a:solidFill>
          </p:spPr>
          <p:txBody>
            <a:bodyPr wrap="square" lIns="0" tIns="0" rIns="0" bIns="0" rtlCol="0"/>
            <a:lstStyle/>
            <a:p>
              <a:endParaRPr sz="1980"/>
            </a:p>
          </p:txBody>
        </p:sp>
      </p:grpSp>
      <p:sp>
        <p:nvSpPr>
          <p:cNvPr id="7" name="object 7"/>
          <p:cNvSpPr txBox="1"/>
          <p:nvPr/>
        </p:nvSpPr>
        <p:spPr>
          <a:xfrm>
            <a:off x="167290" y="1722936"/>
            <a:ext cx="9723819" cy="3002617"/>
          </a:xfrm>
          <a:prstGeom prst="rect">
            <a:avLst/>
          </a:prstGeom>
        </p:spPr>
        <p:txBody>
          <a:bodyPr vert="horz" wrap="square" lIns="0" tIns="13970" rIns="0" bIns="0" rtlCol="0">
            <a:spAutoFit/>
          </a:bodyPr>
          <a:lstStyle/>
          <a:p>
            <a:pPr marR="284290" algn="r">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lnSpc>
                <a:spcPct val="100000"/>
              </a:lnSpc>
            </a:pPr>
            <a:endParaRPr sz="1320" dirty="0">
              <a:latin typeface="Calibri"/>
              <a:cs typeface="Calibri"/>
            </a:endParaRPr>
          </a:p>
          <a:p>
            <a:pPr>
              <a:spcBef>
                <a:spcPts val="594"/>
              </a:spcBef>
            </a:pPr>
            <a:endParaRPr sz="1320" dirty="0">
              <a:latin typeface="Calibri"/>
              <a:cs typeface="Calibri"/>
            </a:endParaRPr>
          </a:p>
          <a:p>
            <a:pPr marL="253554" algn="ctr">
              <a:spcBef>
                <a:spcPts val="6"/>
              </a:spcBef>
            </a:pPr>
            <a:r>
              <a:rPr sz="1540" b="1" spc="88" dirty="0">
                <a:solidFill>
                  <a:srgbClr val="202124"/>
                </a:solidFill>
                <a:latin typeface="Calibri"/>
                <a:cs typeface="Calibri"/>
              </a:rPr>
              <a:t>Input</a:t>
            </a:r>
            <a:r>
              <a:rPr sz="1540" b="1" spc="28" dirty="0">
                <a:solidFill>
                  <a:srgbClr val="202124"/>
                </a:solidFill>
                <a:latin typeface="Calibri"/>
                <a:cs typeface="Calibri"/>
              </a:rPr>
              <a:t> </a:t>
            </a:r>
            <a:r>
              <a:rPr sz="1540" b="1" spc="83" dirty="0">
                <a:solidFill>
                  <a:srgbClr val="202124"/>
                </a:solidFill>
                <a:latin typeface="Calibri"/>
                <a:cs typeface="Calibri"/>
              </a:rPr>
              <a:t>(Tokenization</a:t>
            </a:r>
            <a:r>
              <a:rPr sz="1540" b="1" spc="28" dirty="0">
                <a:solidFill>
                  <a:srgbClr val="202124"/>
                </a:solidFill>
                <a:latin typeface="Calibri"/>
                <a:cs typeface="Calibri"/>
              </a:rPr>
              <a:t> </a:t>
            </a:r>
            <a:r>
              <a:rPr sz="1540" b="1" spc="99" dirty="0">
                <a:solidFill>
                  <a:srgbClr val="202124"/>
                </a:solidFill>
                <a:latin typeface="Calibri"/>
                <a:cs typeface="Calibri"/>
              </a:rPr>
              <a:t>and)</a:t>
            </a:r>
            <a:r>
              <a:rPr sz="1540" b="1" spc="28" dirty="0">
                <a:solidFill>
                  <a:srgbClr val="202124"/>
                </a:solidFill>
                <a:latin typeface="Calibri"/>
                <a:cs typeface="Calibri"/>
              </a:rPr>
              <a:t> </a:t>
            </a:r>
            <a:r>
              <a:rPr sz="1540" b="1" spc="116" dirty="0">
                <a:solidFill>
                  <a:srgbClr val="202124"/>
                </a:solidFill>
                <a:latin typeface="Calibri"/>
                <a:cs typeface="Calibri"/>
              </a:rPr>
              <a:t>Embedding</a:t>
            </a:r>
            <a:endParaRPr sz="1540" dirty="0">
              <a:latin typeface="Calibri"/>
              <a:cs typeface="Calibri"/>
            </a:endParaRPr>
          </a:p>
          <a:p>
            <a:pPr marR="324803" algn="r">
              <a:spcBef>
                <a:spcPts val="1452"/>
              </a:spcBef>
            </a:pPr>
            <a:r>
              <a:rPr sz="1540" dirty="0">
                <a:solidFill>
                  <a:srgbClr val="202124"/>
                </a:solidFill>
                <a:latin typeface="Calibri"/>
                <a:cs typeface="Calibri"/>
              </a:rPr>
              <a:t>Input</a:t>
            </a:r>
            <a:r>
              <a:rPr sz="1540" spc="132" dirty="0">
                <a:solidFill>
                  <a:srgbClr val="202124"/>
                </a:solidFill>
                <a:latin typeface="Calibri"/>
                <a:cs typeface="Calibri"/>
              </a:rPr>
              <a:t> </a:t>
            </a:r>
            <a:r>
              <a:rPr sz="1540" dirty="0">
                <a:solidFill>
                  <a:srgbClr val="202124"/>
                </a:solidFill>
                <a:latin typeface="Calibri"/>
                <a:cs typeface="Calibri"/>
              </a:rPr>
              <a:t>text</a:t>
            </a:r>
            <a:r>
              <a:rPr sz="1540" spc="132" dirty="0">
                <a:solidFill>
                  <a:srgbClr val="202124"/>
                </a:solidFill>
                <a:latin typeface="Calibri"/>
                <a:cs typeface="Calibri"/>
              </a:rPr>
              <a:t> </a:t>
            </a:r>
            <a:r>
              <a:rPr sz="1540" dirty="0">
                <a:solidFill>
                  <a:srgbClr val="202124"/>
                </a:solidFill>
                <a:latin typeface="Calibri"/>
                <a:cs typeface="Calibri"/>
              </a:rPr>
              <a:t>is</a:t>
            </a:r>
            <a:r>
              <a:rPr sz="1540" spc="94" dirty="0">
                <a:solidFill>
                  <a:srgbClr val="202124"/>
                </a:solidFill>
                <a:latin typeface="Calibri"/>
                <a:cs typeface="Calibri"/>
              </a:rPr>
              <a:t> </a:t>
            </a:r>
            <a:r>
              <a:rPr sz="1540" dirty="0">
                <a:solidFill>
                  <a:srgbClr val="202124"/>
                </a:solidFill>
                <a:latin typeface="Calibri"/>
                <a:cs typeface="Calibri"/>
              </a:rPr>
              <a:t>first</a:t>
            </a:r>
            <a:r>
              <a:rPr sz="1540" spc="132" dirty="0">
                <a:solidFill>
                  <a:srgbClr val="202124"/>
                </a:solidFill>
                <a:latin typeface="Calibri"/>
                <a:cs typeface="Calibri"/>
              </a:rPr>
              <a:t> </a:t>
            </a:r>
            <a:r>
              <a:rPr sz="1540" dirty="0">
                <a:solidFill>
                  <a:srgbClr val="202124"/>
                </a:solidFill>
                <a:latin typeface="Calibri"/>
                <a:cs typeface="Calibri"/>
              </a:rPr>
              <a:t>split</a:t>
            </a:r>
            <a:r>
              <a:rPr sz="1540" spc="132" dirty="0">
                <a:solidFill>
                  <a:srgbClr val="202124"/>
                </a:solidFill>
                <a:latin typeface="Calibri"/>
                <a:cs typeface="Calibri"/>
              </a:rPr>
              <a:t> </a:t>
            </a:r>
            <a:r>
              <a:rPr sz="1540" dirty="0">
                <a:solidFill>
                  <a:srgbClr val="202124"/>
                </a:solidFill>
                <a:latin typeface="Calibri"/>
                <a:cs typeface="Calibri"/>
              </a:rPr>
              <a:t>into</a:t>
            </a:r>
            <a:r>
              <a:rPr sz="1540" spc="132" dirty="0">
                <a:solidFill>
                  <a:srgbClr val="202124"/>
                </a:solidFill>
                <a:latin typeface="Calibri"/>
                <a:cs typeface="Calibri"/>
              </a:rPr>
              <a:t> </a:t>
            </a:r>
            <a:r>
              <a:rPr sz="1540" spc="77" dirty="0">
                <a:solidFill>
                  <a:srgbClr val="202124"/>
                </a:solidFill>
                <a:latin typeface="Calibri"/>
                <a:cs typeface="Calibri"/>
              </a:rPr>
              <a:t>pieces.</a:t>
            </a:r>
            <a:r>
              <a:rPr sz="1540" spc="99" dirty="0">
                <a:solidFill>
                  <a:srgbClr val="202124"/>
                </a:solidFill>
                <a:latin typeface="Calibri"/>
                <a:cs typeface="Calibri"/>
              </a:rPr>
              <a:t> </a:t>
            </a:r>
            <a:r>
              <a:rPr sz="1540" spc="132" dirty="0">
                <a:solidFill>
                  <a:srgbClr val="202124"/>
                </a:solidFill>
                <a:latin typeface="Calibri"/>
                <a:cs typeface="Calibri"/>
              </a:rPr>
              <a:t>Can </a:t>
            </a:r>
            <a:r>
              <a:rPr sz="1540" spc="99" dirty="0">
                <a:solidFill>
                  <a:srgbClr val="202124"/>
                </a:solidFill>
                <a:latin typeface="Calibri"/>
                <a:cs typeface="Calibri"/>
              </a:rPr>
              <a:t>be</a:t>
            </a:r>
            <a:r>
              <a:rPr sz="1540" spc="132" dirty="0">
                <a:solidFill>
                  <a:srgbClr val="202124"/>
                </a:solidFill>
                <a:latin typeface="Calibri"/>
                <a:cs typeface="Calibri"/>
              </a:rPr>
              <a:t> </a:t>
            </a:r>
            <a:r>
              <a:rPr sz="1540" spc="66" dirty="0">
                <a:solidFill>
                  <a:srgbClr val="202124"/>
                </a:solidFill>
                <a:latin typeface="Calibri"/>
                <a:cs typeface="Calibri"/>
              </a:rPr>
              <a:t>characters,</a:t>
            </a:r>
            <a:r>
              <a:rPr sz="1540" spc="132" dirty="0">
                <a:solidFill>
                  <a:srgbClr val="202124"/>
                </a:solidFill>
                <a:latin typeface="Calibri"/>
                <a:cs typeface="Calibri"/>
              </a:rPr>
              <a:t> </a:t>
            </a:r>
            <a:r>
              <a:rPr sz="1540" dirty="0">
                <a:solidFill>
                  <a:srgbClr val="202124"/>
                </a:solidFill>
                <a:latin typeface="Calibri"/>
                <a:cs typeface="Calibri"/>
              </a:rPr>
              <a:t>word,</a:t>
            </a:r>
            <a:r>
              <a:rPr sz="1540" spc="132" dirty="0">
                <a:solidFill>
                  <a:srgbClr val="202124"/>
                </a:solidFill>
                <a:latin typeface="Calibri"/>
                <a:cs typeface="Calibri"/>
              </a:rPr>
              <a:t> </a:t>
            </a:r>
            <a:r>
              <a:rPr sz="1540" spc="-11" dirty="0">
                <a:solidFill>
                  <a:srgbClr val="202124"/>
                </a:solidFill>
                <a:latin typeface="Calibri"/>
                <a:cs typeface="Calibri"/>
              </a:rPr>
              <a:t>"tokens":</a:t>
            </a:r>
            <a:endParaRPr sz="1540" dirty="0">
              <a:latin typeface="Calibri"/>
              <a:cs typeface="Calibri"/>
            </a:endParaRPr>
          </a:p>
          <a:p>
            <a:pPr marL="3464560">
              <a:spcBef>
                <a:spcPts val="941"/>
              </a:spcBef>
            </a:pPr>
            <a:r>
              <a:rPr sz="1100" dirty="0">
                <a:solidFill>
                  <a:srgbClr val="202124"/>
                </a:solidFill>
                <a:latin typeface="Courier New"/>
                <a:cs typeface="Courier New"/>
              </a:rPr>
              <a:t>"The</a:t>
            </a:r>
            <a:r>
              <a:rPr sz="1100" spc="-44" dirty="0">
                <a:solidFill>
                  <a:srgbClr val="202124"/>
                </a:solidFill>
                <a:latin typeface="Courier New"/>
                <a:cs typeface="Courier New"/>
              </a:rPr>
              <a:t> </a:t>
            </a:r>
            <a:r>
              <a:rPr sz="1100" dirty="0">
                <a:solidFill>
                  <a:srgbClr val="202124"/>
                </a:solidFill>
                <a:latin typeface="Courier New"/>
                <a:cs typeface="Courier New"/>
              </a:rPr>
              <a:t>detective</a:t>
            </a:r>
            <a:r>
              <a:rPr sz="1100" spc="-38" dirty="0">
                <a:solidFill>
                  <a:srgbClr val="202124"/>
                </a:solidFill>
                <a:latin typeface="Courier New"/>
                <a:cs typeface="Courier New"/>
              </a:rPr>
              <a:t> </a:t>
            </a:r>
            <a:r>
              <a:rPr sz="1100" dirty="0">
                <a:solidFill>
                  <a:srgbClr val="202124"/>
                </a:solidFill>
                <a:latin typeface="Courier New"/>
                <a:cs typeface="Courier New"/>
              </a:rPr>
              <a:t>investigated"</a:t>
            </a:r>
            <a:r>
              <a:rPr sz="1100" spc="-38" dirty="0">
                <a:solidFill>
                  <a:srgbClr val="202124"/>
                </a:solidFill>
                <a:latin typeface="Courier New"/>
                <a:cs typeface="Courier New"/>
              </a:rPr>
              <a:t> </a:t>
            </a:r>
            <a:r>
              <a:rPr sz="1100" spc="-11" dirty="0">
                <a:solidFill>
                  <a:srgbClr val="202124"/>
                </a:solidFill>
                <a:latin typeface="Courier New"/>
                <a:cs typeface="Courier New"/>
              </a:rPr>
              <a:t>-</a:t>
            </a:r>
            <a:r>
              <a:rPr sz="1100" dirty="0">
                <a:solidFill>
                  <a:srgbClr val="202124"/>
                </a:solidFill>
                <a:latin typeface="Courier New"/>
                <a:cs typeface="Courier New"/>
              </a:rPr>
              <a:t>&gt;</a:t>
            </a:r>
            <a:r>
              <a:rPr sz="1100" spc="-38" dirty="0">
                <a:solidFill>
                  <a:srgbClr val="202124"/>
                </a:solidFill>
                <a:latin typeface="Courier New"/>
                <a:cs typeface="Courier New"/>
              </a:rPr>
              <a:t> </a:t>
            </a:r>
            <a:r>
              <a:rPr sz="1100" dirty="0">
                <a:solidFill>
                  <a:srgbClr val="202124"/>
                </a:solidFill>
                <a:latin typeface="Courier New"/>
                <a:cs typeface="Courier New"/>
              </a:rPr>
              <a:t>[The_]</a:t>
            </a:r>
            <a:r>
              <a:rPr sz="1100" spc="-44" dirty="0">
                <a:solidFill>
                  <a:srgbClr val="202124"/>
                </a:solidFill>
                <a:latin typeface="Courier New"/>
                <a:cs typeface="Courier New"/>
              </a:rPr>
              <a:t> </a:t>
            </a:r>
            <a:r>
              <a:rPr sz="1100" dirty="0">
                <a:solidFill>
                  <a:srgbClr val="202124"/>
                </a:solidFill>
                <a:latin typeface="Courier New"/>
                <a:cs typeface="Courier New"/>
              </a:rPr>
              <a:t>[detective_]</a:t>
            </a:r>
            <a:r>
              <a:rPr sz="1100" spc="-38" dirty="0">
                <a:solidFill>
                  <a:srgbClr val="202124"/>
                </a:solidFill>
                <a:latin typeface="Courier New"/>
                <a:cs typeface="Courier New"/>
              </a:rPr>
              <a:t> </a:t>
            </a:r>
            <a:r>
              <a:rPr sz="1100" dirty="0">
                <a:solidFill>
                  <a:srgbClr val="202124"/>
                </a:solidFill>
                <a:latin typeface="Courier New"/>
                <a:cs typeface="Courier New"/>
              </a:rPr>
              <a:t>[invest]</a:t>
            </a:r>
            <a:r>
              <a:rPr sz="1100" spc="-38" dirty="0">
                <a:solidFill>
                  <a:srgbClr val="202124"/>
                </a:solidFill>
                <a:latin typeface="Courier New"/>
                <a:cs typeface="Courier New"/>
              </a:rPr>
              <a:t> </a:t>
            </a:r>
            <a:r>
              <a:rPr sz="1100" dirty="0">
                <a:solidFill>
                  <a:srgbClr val="202124"/>
                </a:solidFill>
                <a:latin typeface="Courier New"/>
                <a:cs typeface="Courier New"/>
              </a:rPr>
              <a:t>[igat]</a:t>
            </a:r>
            <a:r>
              <a:rPr sz="1100" spc="-38" dirty="0">
                <a:solidFill>
                  <a:srgbClr val="202124"/>
                </a:solidFill>
                <a:latin typeface="Courier New"/>
                <a:cs typeface="Courier New"/>
              </a:rPr>
              <a:t> </a:t>
            </a:r>
            <a:r>
              <a:rPr sz="1100" spc="-11" dirty="0">
                <a:solidFill>
                  <a:srgbClr val="202124"/>
                </a:solidFill>
                <a:latin typeface="Courier New"/>
                <a:cs typeface="Courier New"/>
              </a:rPr>
              <a:t>[ed_]</a:t>
            </a:r>
            <a:endParaRPr sz="1100" dirty="0">
              <a:latin typeface="Courier New"/>
              <a:cs typeface="Courier New"/>
            </a:endParaRPr>
          </a:p>
          <a:p>
            <a:pPr marL="3464560">
              <a:spcBef>
                <a:spcPts val="1172"/>
              </a:spcBef>
            </a:pPr>
            <a:r>
              <a:rPr sz="1540" spc="55" dirty="0">
                <a:solidFill>
                  <a:srgbClr val="202124"/>
                </a:solidFill>
                <a:latin typeface="Calibri"/>
                <a:cs typeface="Calibri"/>
              </a:rPr>
              <a:t>Tokens</a:t>
            </a:r>
            <a:r>
              <a:rPr sz="1540" spc="66" dirty="0">
                <a:solidFill>
                  <a:srgbClr val="202124"/>
                </a:solidFill>
                <a:latin typeface="Calibri"/>
                <a:cs typeface="Calibri"/>
              </a:rPr>
              <a:t> </a:t>
            </a:r>
            <a:r>
              <a:rPr sz="1540" dirty="0">
                <a:solidFill>
                  <a:srgbClr val="202124"/>
                </a:solidFill>
                <a:latin typeface="Calibri"/>
                <a:cs typeface="Calibri"/>
              </a:rPr>
              <a:t>are</a:t>
            </a:r>
            <a:r>
              <a:rPr sz="1540" spc="66" dirty="0">
                <a:solidFill>
                  <a:srgbClr val="202124"/>
                </a:solidFill>
                <a:latin typeface="Calibri"/>
                <a:cs typeface="Calibri"/>
              </a:rPr>
              <a:t> </a:t>
            </a:r>
            <a:r>
              <a:rPr sz="1540" spc="72" dirty="0">
                <a:solidFill>
                  <a:srgbClr val="202124"/>
                </a:solidFill>
                <a:latin typeface="Calibri"/>
                <a:cs typeface="Calibri"/>
              </a:rPr>
              <a:t>indices</a:t>
            </a:r>
            <a:r>
              <a:rPr sz="1540" spc="66" dirty="0">
                <a:solidFill>
                  <a:srgbClr val="202124"/>
                </a:solidFill>
                <a:latin typeface="Calibri"/>
                <a:cs typeface="Calibri"/>
              </a:rPr>
              <a:t> </a:t>
            </a:r>
            <a:r>
              <a:rPr sz="1540" dirty="0">
                <a:solidFill>
                  <a:srgbClr val="202124"/>
                </a:solidFill>
                <a:latin typeface="Calibri"/>
                <a:cs typeface="Calibri"/>
              </a:rPr>
              <a:t>into</a:t>
            </a:r>
            <a:r>
              <a:rPr sz="1540" spc="66" dirty="0">
                <a:solidFill>
                  <a:srgbClr val="202124"/>
                </a:solidFill>
                <a:latin typeface="Calibri"/>
                <a:cs typeface="Calibri"/>
              </a:rPr>
              <a:t> </a:t>
            </a:r>
            <a:r>
              <a:rPr sz="1540" spc="61" dirty="0">
                <a:solidFill>
                  <a:srgbClr val="202124"/>
                </a:solidFill>
                <a:latin typeface="Calibri"/>
                <a:cs typeface="Calibri"/>
              </a:rPr>
              <a:t>the</a:t>
            </a:r>
            <a:r>
              <a:rPr sz="1540" spc="66" dirty="0">
                <a:solidFill>
                  <a:srgbClr val="202124"/>
                </a:solidFill>
                <a:latin typeface="Calibri"/>
                <a:cs typeface="Calibri"/>
              </a:rPr>
              <a:t> </a:t>
            </a:r>
            <a:r>
              <a:rPr sz="1540" spc="-11" dirty="0">
                <a:solidFill>
                  <a:srgbClr val="202124"/>
                </a:solidFill>
                <a:latin typeface="Calibri"/>
                <a:cs typeface="Calibri"/>
              </a:rPr>
              <a:t>"vocabulary":</a:t>
            </a:r>
            <a:endParaRPr sz="1540" dirty="0">
              <a:latin typeface="Calibri"/>
              <a:cs typeface="Calibri"/>
            </a:endParaRPr>
          </a:p>
          <a:p>
            <a:pPr marL="3464560">
              <a:spcBef>
                <a:spcPts val="941"/>
              </a:spcBef>
            </a:pPr>
            <a:r>
              <a:rPr sz="1100" dirty="0">
                <a:solidFill>
                  <a:srgbClr val="202124"/>
                </a:solidFill>
                <a:latin typeface="Courier New"/>
                <a:cs typeface="Courier New"/>
              </a:rPr>
              <a:t>[The_]</a:t>
            </a:r>
            <a:r>
              <a:rPr sz="1100" spc="-38" dirty="0">
                <a:solidFill>
                  <a:srgbClr val="202124"/>
                </a:solidFill>
                <a:latin typeface="Courier New"/>
                <a:cs typeface="Courier New"/>
              </a:rPr>
              <a:t> </a:t>
            </a:r>
            <a:r>
              <a:rPr sz="1100" dirty="0">
                <a:solidFill>
                  <a:srgbClr val="202124"/>
                </a:solidFill>
                <a:latin typeface="Courier New"/>
                <a:cs typeface="Courier New"/>
              </a:rPr>
              <a:t>[detective_]</a:t>
            </a:r>
            <a:r>
              <a:rPr sz="1100" spc="-28" dirty="0">
                <a:solidFill>
                  <a:srgbClr val="202124"/>
                </a:solidFill>
                <a:latin typeface="Courier New"/>
                <a:cs typeface="Courier New"/>
              </a:rPr>
              <a:t> </a:t>
            </a:r>
            <a:r>
              <a:rPr sz="1100" dirty="0">
                <a:solidFill>
                  <a:srgbClr val="202124"/>
                </a:solidFill>
                <a:latin typeface="Courier New"/>
                <a:cs typeface="Courier New"/>
              </a:rPr>
              <a:t>[invest]</a:t>
            </a:r>
            <a:r>
              <a:rPr sz="1100" spc="-28" dirty="0">
                <a:solidFill>
                  <a:srgbClr val="202124"/>
                </a:solidFill>
                <a:latin typeface="Courier New"/>
                <a:cs typeface="Courier New"/>
              </a:rPr>
              <a:t> </a:t>
            </a:r>
            <a:r>
              <a:rPr sz="1100" dirty="0">
                <a:solidFill>
                  <a:srgbClr val="202124"/>
                </a:solidFill>
                <a:latin typeface="Courier New"/>
                <a:cs typeface="Courier New"/>
              </a:rPr>
              <a:t>[igat]</a:t>
            </a:r>
            <a:r>
              <a:rPr sz="1100" spc="-28" dirty="0">
                <a:solidFill>
                  <a:srgbClr val="202124"/>
                </a:solidFill>
                <a:latin typeface="Courier New"/>
                <a:cs typeface="Courier New"/>
              </a:rPr>
              <a:t> </a:t>
            </a:r>
            <a:r>
              <a:rPr sz="1100" dirty="0">
                <a:solidFill>
                  <a:srgbClr val="202124"/>
                </a:solidFill>
                <a:latin typeface="Courier New"/>
                <a:cs typeface="Courier New"/>
              </a:rPr>
              <a:t>[ed_]</a:t>
            </a:r>
            <a:r>
              <a:rPr sz="1100" spc="-22" dirty="0">
                <a:solidFill>
                  <a:srgbClr val="202124"/>
                </a:solidFill>
                <a:latin typeface="Courier New"/>
                <a:cs typeface="Courier New"/>
              </a:rPr>
              <a:t> </a:t>
            </a:r>
            <a:r>
              <a:rPr sz="1100" spc="-11" dirty="0">
                <a:solidFill>
                  <a:srgbClr val="202124"/>
                </a:solidFill>
                <a:latin typeface="Courier New"/>
                <a:cs typeface="Courier New"/>
              </a:rPr>
              <a:t>-</a:t>
            </a:r>
            <a:r>
              <a:rPr sz="1100" dirty="0">
                <a:solidFill>
                  <a:srgbClr val="202124"/>
                </a:solidFill>
                <a:latin typeface="Courier New"/>
                <a:cs typeface="Courier New"/>
              </a:rPr>
              <a:t>&gt;</a:t>
            </a:r>
            <a:r>
              <a:rPr sz="1100" spc="-28" dirty="0">
                <a:solidFill>
                  <a:srgbClr val="202124"/>
                </a:solidFill>
                <a:latin typeface="Courier New"/>
                <a:cs typeface="Courier New"/>
              </a:rPr>
              <a:t> </a:t>
            </a:r>
            <a:r>
              <a:rPr sz="1100" dirty="0">
                <a:solidFill>
                  <a:srgbClr val="202124"/>
                </a:solidFill>
                <a:latin typeface="Courier New"/>
                <a:cs typeface="Courier New"/>
              </a:rPr>
              <a:t>[3</a:t>
            </a:r>
            <a:r>
              <a:rPr sz="1100" spc="-28" dirty="0">
                <a:solidFill>
                  <a:srgbClr val="202124"/>
                </a:solidFill>
                <a:latin typeface="Courier New"/>
                <a:cs typeface="Courier New"/>
              </a:rPr>
              <a:t> </a:t>
            </a:r>
            <a:r>
              <a:rPr sz="1100" dirty="0">
                <a:solidFill>
                  <a:srgbClr val="202124"/>
                </a:solidFill>
                <a:latin typeface="Courier New"/>
                <a:cs typeface="Courier New"/>
              </a:rPr>
              <a:t>721</a:t>
            </a:r>
            <a:r>
              <a:rPr sz="1100" spc="-28" dirty="0">
                <a:solidFill>
                  <a:srgbClr val="202124"/>
                </a:solidFill>
                <a:latin typeface="Courier New"/>
                <a:cs typeface="Courier New"/>
              </a:rPr>
              <a:t> </a:t>
            </a:r>
            <a:r>
              <a:rPr sz="1100" dirty="0">
                <a:solidFill>
                  <a:srgbClr val="202124"/>
                </a:solidFill>
                <a:latin typeface="Courier New"/>
                <a:cs typeface="Courier New"/>
              </a:rPr>
              <a:t>68</a:t>
            </a:r>
            <a:r>
              <a:rPr sz="1100" spc="-28" dirty="0">
                <a:solidFill>
                  <a:srgbClr val="202124"/>
                </a:solidFill>
                <a:latin typeface="Courier New"/>
                <a:cs typeface="Courier New"/>
              </a:rPr>
              <a:t> </a:t>
            </a:r>
            <a:r>
              <a:rPr sz="1100" dirty="0">
                <a:solidFill>
                  <a:srgbClr val="202124"/>
                </a:solidFill>
                <a:latin typeface="Courier New"/>
                <a:cs typeface="Courier New"/>
              </a:rPr>
              <a:t>1337</a:t>
            </a:r>
            <a:r>
              <a:rPr sz="1100" spc="-22" dirty="0">
                <a:solidFill>
                  <a:srgbClr val="202124"/>
                </a:solidFill>
                <a:latin typeface="Courier New"/>
                <a:cs typeface="Courier New"/>
              </a:rPr>
              <a:t> </a:t>
            </a:r>
            <a:r>
              <a:rPr sz="1100" spc="-28" dirty="0">
                <a:solidFill>
                  <a:srgbClr val="202124"/>
                </a:solidFill>
                <a:latin typeface="Courier New"/>
                <a:cs typeface="Courier New"/>
              </a:rPr>
              <a:t>42]</a:t>
            </a:r>
            <a:endParaRPr sz="1100" dirty="0">
              <a:latin typeface="Courier New"/>
              <a:cs typeface="Courier New"/>
            </a:endParaRPr>
          </a:p>
          <a:p>
            <a:pPr marL="3464560">
              <a:spcBef>
                <a:spcPts val="1172"/>
              </a:spcBef>
            </a:pPr>
            <a:r>
              <a:rPr sz="1540" spc="94" dirty="0">
                <a:solidFill>
                  <a:srgbClr val="202124"/>
                </a:solidFill>
                <a:latin typeface="Calibri"/>
                <a:cs typeface="Calibri"/>
              </a:rPr>
              <a:t>Each</a:t>
            </a:r>
            <a:r>
              <a:rPr sz="1540" spc="38" dirty="0">
                <a:solidFill>
                  <a:srgbClr val="202124"/>
                </a:solidFill>
                <a:latin typeface="Calibri"/>
                <a:cs typeface="Calibri"/>
              </a:rPr>
              <a:t> </a:t>
            </a:r>
            <a:r>
              <a:rPr sz="1540" spc="105" dirty="0">
                <a:solidFill>
                  <a:srgbClr val="202124"/>
                </a:solidFill>
                <a:latin typeface="Calibri"/>
                <a:cs typeface="Calibri"/>
              </a:rPr>
              <a:t>vocab</a:t>
            </a:r>
            <a:r>
              <a:rPr sz="1540" spc="38" dirty="0">
                <a:solidFill>
                  <a:srgbClr val="202124"/>
                </a:solidFill>
                <a:latin typeface="Calibri"/>
                <a:cs typeface="Calibri"/>
              </a:rPr>
              <a:t> </a:t>
            </a:r>
            <a:r>
              <a:rPr sz="1540" spc="61" dirty="0">
                <a:solidFill>
                  <a:srgbClr val="202124"/>
                </a:solidFill>
                <a:latin typeface="Calibri"/>
                <a:cs typeface="Calibri"/>
              </a:rPr>
              <a:t>entry</a:t>
            </a:r>
            <a:r>
              <a:rPr sz="1540" spc="38" dirty="0">
                <a:solidFill>
                  <a:srgbClr val="202124"/>
                </a:solidFill>
                <a:latin typeface="Calibri"/>
                <a:cs typeface="Calibri"/>
              </a:rPr>
              <a:t> </a:t>
            </a:r>
            <a:r>
              <a:rPr sz="1540" spc="88" dirty="0">
                <a:solidFill>
                  <a:srgbClr val="202124"/>
                </a:solidFill>
                <a:latin typeface="Calibri"/>
                <a:cs typeface="Calibri"/>
              </a:rPr>
              <a:t>corresponds</a:t>
            </a:r>
            <a:r>
              <a:rPr sz="1540" spc="38" dirty="0">
                <a:solidFill>
                  <a:srgbClr val="202124"/>
                </a:solidFill>
                <a:latin typeface="Calibri"/>
                <a:cs typeface="Calibri"/>
              </a:rPr>
              <a:t> </a:t>
            </a:r>
            <a:r>
              <a:rPr sz="1540" dirty="0">
                <a:solidFill>
                  <a:srgbClr val="202124"/>
                </a:solidFill>
                <a:latin typeface="Calibri"/>
                <a:cs typeface="Calibri"/>
              </a:rPr>
              <a:t>to</a:t>
            </a:r>
            <a:r>
              <a:rPr sz="1540" spc="38" dirty="0">
                <a:solidFill>
                  <a:srgbClr val="202124"/>
                </a:solidFill>
                <a:latin typeface="Calibri"/>
                <a:cs typeface="Calibri"/>
              </a:rPr>
              <a:t> </a:t>
            </a:r>
            <a:r>
              <a:rPr sz="1540" spc="72" dirty="0">
                <a:solidFill>
                  <a:srgbClr val="202124"/>
                </a:solidFill>
                <a:latin typeface="Calibri"/>
                <a:cs typeface="Calibri"/>
              </a:rPr>
              <a:t>a</a:t>
            </a:r>
            <a:r>
              <a:rPr sz="1540" spc="38" dirty="0">
                <a:solidFill>
                  <a:srgbClr val="202124"/>
                </a:solidFill>
                <a:latin typeface="Calibri"/>
                <a:cs typeface="Calibri"/>
              </a:rPr>
              <a:t> </a:t>
            </a:r>
            <a:r>
              <a:rPr sz="1540" spc="61" dirty="0">
                <a:solidFill>
                  <a:srgbClr val="202124"/>
                </a:solidFill>
                <a:latin typeface="Calibri"/>
                <a:cs typeface="Calibri"/>
              </a:rPr>
              <a:t>learned</a:t>
            </a:r>
            <a:r>
              <a:rPr sz="1540" spc="17" dirty="0">
                <a:solidFill>
                  <a:srgbClr val="202124"/>
                </a:solidFill>
                <a:latin typeface="Calibri"/>
                <a:cs typeface="Calibri"/>
              </a:rPr>
              <a:t> </a:t>
            </a:r>
            <a:r>
              <a:rPr sz="1540" dirty="0">
                <a:solidFill>
                  <a:srgbClr val="202124"/>
                </a:solidFill>
                <a:latin typeface="Cambria Math"/>
                <a:cs typeface="Cambria Math"/>
              </a:rPr>
              <a:t>d</a:t>
            </a:r>
            <a:r>
              <a:rPr sz="1485" baseline="-33950" dirty="0">
                <a:solidFill>
                  <a:srgbClr val="202124"/>
                </a:solidFill>
                <a:latin typeface="Cambria Math"/>
                <a:cs typeface="Cambria Math"/>
              </a:rPr>
              <a:t>model</a:t>
            </a:r>
            <a:r>
              <a:rPr sz="1540" dirty="0">
                <a:solidFill>
                  <a:srgbClr val="202124"/>
                </a:solidFill>
                <a:latin typeface="Calibri"/>
                <a:cs typeface="Calibri"/>
              </a:rPr>
              <a:t>-</a:t>
            </a:r>
            <a:r>
              <a:rPr sz="1540" spc="66" dirty="0">
                <a:solidFill>
                  <a:srgbClr val="202124"/>
                </a:solidFill>
                <a:latin typeface="Calibri"/>
                <a:cs typeface="Calibri"/>
              </a:rPr>
              <a:t>dimensional</a:t>
            </a:r>
            <a:r>
              <a:rPr sz="1540" spc="38" dirty="0">
                <a:solidFill>
                  <a:srgbClr val="202124"/>
                </a:solidFill>
                <a:latin typeface="Calibri"/>
                <a:cs typeface="Calibri"/>
              </a:rPr>
              <a:t> </a:t>
            </a:r>
            <a:r>
              <a:rPr sz="1540" spc="-11" dirty="0">
                <a:solidFill>
                  <a:srgbClr val="202124"/>
                </a:solidFill>
                <a:latin typeface="Calibri"/>
                <a:cs typeface="Calibri"/>
              </a:rPr>
              <a:t>vector.</a:t>
            </a:r>
            <a:endParaRPr sz="1540" dirty="0">
              <a:latin typeface="Calibri"/>
              <a:cs typeface="Calibri"/>
            </a:endParaRPr>
          </a:p>
          <a:p>
            <a:pPr marL="3464560">
              <a:spcBef>
                <a:spcPts val="941"/>
              </a:spcBef>
            </a:pPr>
            <a:r>
              <a:rPr sz="1100" dirty="0">
                <a:solidFill>
                  <a:srgbClr val="202124"/>
                </a:solidFill>
                <a:latin typeface="Courier New"/>
                <a:cs typeface="Courier New"/>
              </a:rPr>
              <a:t>[3</a:t>
            </a:r>
            <a:r>
              <a:rPr sz="1100" spc="-33" dirty="0">
                <a:solidFill>
                  <a:srgbClr val="202124"/>
                </a:solidFill>
                <a:latin typeface="Courier New"/>
                <a:cs typeface="Courier New"/>
              </a:rPr>
              <a:t> </a:t>
            </a:r>
            <a:r>
              <a:rPr sz="1100" dirty="0">
                <a:solidFill>
                  <a:srgbClr val="202124"/>
                </a:solidFill>
                <a:latin typeface="Courier New"/>
                <a:cs typeface="Courier New"/>
              </a:rPr>
              <a:t>721</a:t>
            </a:r>
            <a:r>
              <a:rPr sz="1100" spc="-22" dirty="0">
                <a:solidFill>
                  <a:srgbClr val="202124"/>
                </a:solidFill>
                <a:latin typeface="Courier New"/>
                <a:cs typeface="Courier New"/>
              </a:rPr>
              <a:t> </a:t>
            </a:r>
            <a:r>
              <a:rPr sz="1100" dirty="0">
                <a:solidFill>
                  <a:srgbClr val="202124"/>
                </a:solidFill>
                <a:latin typeface="Courier New"/>
                <a:cs typeface="Courier New"/>
              </a:rPr>
              <a:t>68</a:t>
            </a:r>
            <a:r>
              <a:rPr sz="1100" spc="-22" dirty="0">
                <a:solidFill>
                  <a:srgbClr val="202124"/>
                </a:solidFill>
                <a:latin typeface="Courier New"/>
                <a:cs typeface="Courier New"/>
              </a:rPr>
              <a:t> </a:t>
            </a:r>
            <a:r>
              <a:rPr sz="1100" dirty="0">
                <a:solidFill>
                  <a:srgbClr val="202124"/>
                </a:solidFill>
                <a:latin typeface="Courier New"/>
                <a:cs typeface="Courier New"/>
              </a:rPr>
              <a:t>1337</a:t>
            </a:r>
            <a:r>
              <a:rPr sz="1100" spc="-22" dirty="0">
                <a:solidFill>
                  <a:srgbClr val="202124"/>
                </a:solidFill>
                <a:latin typeface="Courier New"/>
                <a:cs typeface="Courier New"/>
              </a:rPr>
              <a:t> </a:t>
            </a:r>
            <a:r>
              <a:rPr sz="1100" dirty="0">
                <a:solidFill>
                  <a:srgbClr val="202124"/>
                </a:solidFill>
                <a:latin typeface="Courier New"/>
                <a:cs typeface="Courier New"/>
              </a:rPr>
              <a:t>42]</a:t>
            </a:r>
            <a:r>
              <a:rPr sz="1100" spc="-22" dirty="0">
                <a:solidFill>
                  <a:srgbClr val="202124"/>
                </a:solidFill>
                <a:latin typeface="Courier New"/>
                <a:cs typeface="Courier New"/>
              </a:rPr>
              <a:t> </a:t>
            </a:r>
            <a:r>
              <a:rPr sz="1100" spc="-11" dirty="0">
                <a:solidFill>
                  <a:srgbClr val="202124"/>
                </a:solidFill>
                <a:latin typeface="Courier New"/>
                <a:cs typeface="Courier New"/>
              </a:rPr>
              <a:t>-</a:t>
            </a:r>
            <a:r>
              <a:rPr sz="1100" dirty="0">
                <a:solidFill>
                  <a:srgbClr val="202124"/>
                </a:solidFill>
                <a:latin typeface="Courier New"/>
                <a:cs typeface="Courier New"/>
              </a:rPr>
              <a:t>&gt;</a:t>
            </a:r>
            <a:r>
              <a:rPr sz="1100" spc="-22" dirty="0">
                <a:solidFill>
                  <a:srgbClr val="202124"/>
                </a:solidFill>
                <a:latin typeface="Courier New"/>
                <a:cs typeface="Courier New"/>
              </a:rPr>
              <a:t> </a:t>
            </a:r>
            <a:r>
              <a:rPr sz="1100" dirty="0">
                <a:solidFill>
                  <a:srgbClr val="202124"/>
                </a:solidFill>
                <a:latin typeface="Courier New"/>
                <a:cs typeface="Courier New"/>
              </a:rPr>
              <a:t>[</a:t>
            </a:r>
            <a:r>
              <a:rPr sz="1100" spc="-22" dirty="0">
                <a:solidFill>
                  <a:srgbClr val="202124"/>
                </a:solidFill>
                <a:latin typeface="Courier New"/>
                <a:cs typeface="Courier New"/>
              </a:rPr>
              <a:t> </a:t>
            </a:r>
            <a:r>
              <a:rPr sz="1100" dirty="0">
                <a:solidFill>
                  <a:srgbClr val="202124"/>
                </a:solidFill>
                <a:latin typeface="Courier New"/>
                <a:cs typeface="Courier New"/>
              </a:rPr>
              <a:t>[0.123,</a:t>
            </a:r>
            <a:r>
              <a:rPr sz="1100" spc="-22" dirty="0">
                <a:solidFill>
                  <a:srgbClr val="202124"/>
                </a:solidFill>
                <a:latin typeface="Courier New"/>
                <a:cs typeface="Courier New"/>
              </a:rPr>
              <a:t> </a:t>
            </a:r>
            <a:r>
              <a:rPr sz="1100" spc="-11" dirty="0">
                <a:solidFill>
                  <a:srgbClr val="202124"/>
                </a:solidFill>
                <a:latin typeface="Courier New"/>
                <a:cs typeface="Courier New"/>
              </a:rPr>
              <a:t>-</a:t>
            </a:r>
            <a:r>
              <a:rPr sz="1100" dirty="0">
                <a:solidFill>
                  <a:srgbClr val="202124"/>
                </a:solidFill>
                <a:latin typeface="Courier New"/>
                <a:cs typeface="Courier New"/>
              </a:rPr>
              <a:t>5.234,</a:t>
            </a:r>
            <a:r>
              <a:rPr sz="1100" spc="-22" dirty="0">
                <a:solidFill>
                  <a:srgbClr val="202124"/>
                </a:solidFill>
                <a:latin typeface="Courier New"/>
                <a:cs typeface="Courier New"/>
              </a:rPr>
              <a:t> </a:t>
            </a:r>
            <a:r>
              <a:rPr sz="1100" dirty="0">
                <a:solidFill>
                  <a:srgbClr val="202124"/>
                </a:solidFill>
                <a:latin typeface="Courier New"/>
                <a:cs typeface="Courier New"/>
              </a:rPr>
              <a:t>...],</a:t>
            </a:r>
            <a:r>
              <a:rPr sz="1100" spc="-22" dirty="0">
                <a:solidFill>
                  <a:srgbClr val="202124"/>
                </a:solidFill>
                <a:latin typeface="Courier New"/>
                <a:cs typeface="Courier New"/>
              </a:rPr>
              <a:t> </a:t>
            </a:r>
            <a:r>
              <a:rPr sz="1100" dirty="0">
                <a:solidFill>
                  <a:srgbClr val="202124"/>
                </a:solidFill>
                <a:latin typeface="Courier New"/>
                <a:cs typeface="Courier New"/>
              </a:rPr>
              <a:t>[...],</a:t>
            </a:r>
            <a:r>
              <a:rPr sz="1100" spc="-22" dirty="0">
                <a:solidFill>
                  <a:srgbClr val="202124"/>
                </a:solidFill>
                <a:latin typeface="Courier New"/>
                <a:cs typeface="Courier New"/>
              </a:rPr>
              <a:t> </a:t>
            </a:r>
            <a:r>
              <a:rPr sz="1100" dirty="0">
                <a:solidFill>
                  <a:srgbClr val="202124"/>
                </a:solidFill>
                <a:latin typeface="Courier New"/>
                <a:cs typeface="Courier New"/>
              </a:rPr>
              <a:t>[...],</a:t>
            </a:r>
            <a:r>
              <a:rPr sz="1100" spc="-22" dirty="0">
                <a:solidFill>
                  <a:srgbClr val="202124"/>
                </a:solidFill>
                <a:latin typeface="Courier New"/>
                <a:cs typeface="Courier New"/>
              </a:rPr>
              <a:t> </a:t>
            </a:r>
            <a:r>
              <a:rPr sz="1100" dirty="0">
                <a:solidFill>
                  <a:srgbClr val="202124"/>
                </a:solidFill>
                <a:latin typeface="Courier New"/>
                <a:cs typeface="Courier New"/>
              </a:rPr>
              <a:t>[...],</a:t>
            </a:r>
            <a:r>
              <a:rPr sz="1100" spc="-22" dirty="0">
                <a:solidFill>
                  <a:srgbClr val="202124"/>
                </a:solidFill>
                <a:latin typeface="Courier New"/>
                <a:cs typeface="Courier New"/>
              </a:rPr>
              <a:t> </a:t>
            </a:r>
            <a:r>
              <a:rPr sz="1100" dirty="0">
                <a:solidFill>
                  <a:srgbClr val="202124"/>
                </a:solidFill>
                <a:latin typeface="Courier New"/>
                <a:cs typeface="Courier New"/>
              </a:rPr>
              <a:t>[...]</a:t>
            </a:r>
            <a:r>
              <a:rPr sz="1100" spc="-17" dirty="0">
                <a:solidFill>
                  <a:srgbClr val="202124"/>
                </a:solidFill>
                <a:latin typeface="Courier New"/>
                <a:cs typeface="Courier New"/>
              </a:rPr>
              <a:t> </a:t>
            </a:r>
            <a:r>
              <a:rPr sz="1100" spc="-55" dirty="0">
                <a:solidFill>
                  <a:srgbClr val="202124"/>
                </a:solidFill>
                <a:latin typeface="Courier New"/>
                <a:cs typeface="Courier New"/>
              </a:rPr>
              <a:t>]</a:t>
            </a:r>
            <a:endParaRPr sz="1100" dirty="0">
              <a:latin typeface="Courier New"/>
              <a:cs typeface="Courier New"/>
            </a:endParaRPr>
          </a:p>
        </p:txBody>
      </p:sp>
      <p:sp>
        <p:nvSpPr>
          <p:cNvPr id="8" name="object 8"/>
          <p:cNvSpPr txBox="1"/>
          <p:nvPr/>
        </p:nvSpPr>
        <p:spPr>
          <a:xfrm>
            <a:off x="3349308" y="4874053"/>
            <a:ext cx="6009196" cy="1715597"/>
          </a:xfrm>
          <a:prstGeom prst="rect">
            <a:avLst/>
          </a:prstGeom>
        </p:spPr>
        <p:txBody>
          <a:bodyPr vert="horz" wrap="square" lIns="0" tIns="114553" rIns="0" bIns="0" rtlCol="0">
            <a:spAutoFit/>
          </a:bodyPr>
          <a:lstStyle/>
          <a:p>
            <a:pPr marL="13970">
              <a:spcBef>
                <a:spcPts val="901"/>
              </a:spcBef>
            </a:pPr>
            <a:r>
              <a:rPr sz="1540" b="1" spc="72" dirty="0">
                <a:solidFill>
                  <a:srgbClr val="202124"/>
                </a:solidFill>
                <a:latin typeface="Calibri"/>
                <a:cs typeface="Calibri"/>
              </a:rPr>
              <a:t>Positional</a:t>
            </a:r>
            <a:r>
              <a:rPr sz="1540" b="1" spc="55" dirty="0">
                <a:solidFill>
                  <a:srgbClr val="202124"/>
                </a:solidFill>
                <a:latin typeface="Calibri"/>
                <a:cs typeface="Calibri"/>
              </a:rPr>
              <a:t> </a:t>
            </a:r>
            <a:r>
              <a:rPr sz="1540" b="1" spc="121" dirty="0">
                <a:solidFill>
                  <a:srgbClr val="202124"/>
                </a:solidFill>
                <a:latin typeface="Calibri"/>
                <a:cs typeface="Calibri"/>
              </a:rPr>
              <a:t>Encoding</a:t>
            </a:r>
            <a:endParaRPr sz="1540">
              <a:latin typeface="Calibri"/>
              <a:cs typeface="Calibri"/>
            </a:endParaRPr>
          </a:p>
          <a:p>
            <a:pPr marL="181610">
              <a:spcBef>
                <a:spcPts val="792"/>
              </a:spcBef>
            </a:pPr>
            <a:r>
              <a:rPr sz="1540" spc="88" dirty="0">
                <a:solidFill>
                  <a:srgbClr val="202124"/>
                </a:solidFill>
                <a:latin typeface="Calibri"/>
                <a:cs typeface="Calibri"/>
              </a:rPr>
              <a:t>Remember</a:t>
            </a:r>
            <a:r>
              <a:rPr sz="1540" spc="105" dirty="0">
                <a:solidFill>
                  <a:srgbClr val="202124"/>
                </a:solidFill>
                <a:latin typeface="Calibri"/>
                <a:cs typeface="Calibri"/>
              </a:rPr>
              <a:t> </a:t>
            </a:r>
            <a:r>
              <a:rPr sz="1540" dirty="0">
                <a:solidFill>
                  <a:srgbClr val="202124"/>
                </a:solidFill>
                <a:latin typeface="Calibri"/>
                <a:cs typeface="Calibri"/>
              </a:rPr>
              <a:t>attention</a:t>
            </a:r>
            <a:r>
              <a:rPr sz="1540" spc="110" dirty="0">
                <a:solidFill>
                  <a:srgbClr val="202124"/>
                </a:solidFill>
                <a:latin typeface="Calibri"/>
                <a:cs typeface="Calibri"/>
              </a:rPr>
              <a:t> </a:t>
            </a:r>
            <a:r>
              <a:rPr sz="1540" dirty="0">
                <a:solidFill>
                  <a:srgbClr val="202124"/>
                </a:solidFill>
                <a:latin typeface="Calibri"/>
                <a:cs typeface="Calibri"/>
              </a:rPr>
              <a:t>is</a:t>
            </a:r>
            <a:r>
              <a:rPr sz="1540" spc="110" dirty="0">
                <a:solidFill>
                  <a:srgbClr val="202124"/>
                </a:solidFill>
                <a:latin typeface="Calibri"/>
                <a:cs typeface="Calibri"/>
              </a:rPr>
              <a:t> </a:t>
            </a:r>
            <a:r>
              <a:rPr sz="1540" spc="55" dirty="0">
                <a:solidFill>
                  <a:srgbClr val="202124"/>
                </a:solidFill>
                <a:latin typeface="Calibri"/>
                <a:cs typeface="Calibri"/>
              </a:rPr>
              <a:t>permutation</a:t>
            </a:r>
            <a:r>
              <a:rPr sz="1540" spc="110" dirty="0">
                <a:solidFill>
                  <a:srgbClr val="202124"/>
                </a:solidFill>
                <a:latin typeface="Calibri"/>
                <a:cs typeface="Calibri"/>
              </a:rPr>
              <a:t> </a:t>
            </a:r>
            <a:r>
              <a:rPr sz="1540" dirty="0">
                <a:solidFill>
                  <a:srgbClr val="202124"/>
                </a:solidFill>
                <a:latin typeface="Calibri"/>
                <a:cs typeface="Calibri"/>
              </a:rPr>
              <a:t>invariant,</a:t>
            </a:r>
            <a:r>
              <a:rPr sz="1540" spc="110" dirty="0">
                <a:solidFill>
                  <a:srgbClr val="202124"/>
                </a:solidFill>
                <a:latin typeface="Calibri"/>
                <a:cs typeface="Calibri"/>
              </a:rPr>
              <a:t> </a:t>
            </a:r>
            <a:r>
              <a:rPr sz="1540" spc="61" dirty="0">
                <a:solidFill>
                  <a:srgbClr val="202124"/>
                </a:solidFill>
                <a:latin typeface="Calibri"/>
                <a:cs typeface="Calibri"/>
              </a:rPr>
              <a:t>but</a:t>
            </a:r>
            <a:r>
              <a:rPr sz="1540" spc="110" dirty="0">
                <a:solidFill>
                  <a:srgbClr val="202124"/>
                </a:solidFill>
                <a:latin typeface="Calibri"/>
                <a:cs typeface="Calibri"/>
              </a:rPr>
              <a:t> </a:t>
            </a:r>
            <a:r>
              <a:rPr sz="1540" spc="77" dirty="0">
                <a:solidFill>
                  <a:srgbClr val="202124"/>
                </a:solidFill>
                <a:latin typeface="Calibri"/>
                <a:cs typeface="Calibri"/>
              </a:rPr>
              <a:t>language</a:t>
            </a:r>
            <a:r>
              <a:rPr sz="1540" spc="110" dirty="0">
                <a:solidFill>
                  <a:srgbClr val="202124"/>
                </a:solidFill>
                <a:latin typeface="Calibri"/>
                <a:cs typeface="Calibri"/>
              </a:rPr>
              <a:t> </a:t>
            </a:r>
            <a:r>
              <a:rPr sz="1540" dirty="0">
                <a:solidFill>
                  <a:srgbClr val="202124"/>
                </a:solidFill>
                <a:latin typeface="Calibri"/>
                <a:cs typeface="Calibri"/>
              </a:rPr>
              <a:t>is</a:t>
            </a:r>
            <a:r>
              <a:rPr sz="1540" spc="110" dirty="0">
                <a:solidFill>
                  <a:srgbClr val="202124"/>
                </a:solidFill>
                <a:latin typeface="Calibri"/>
                <a:cs typeface="Calibri"/>
              </a:rPr>
              <a:t> </a:t>
            </a:r>
            <a:r>
              <a:rPr sz="1540" spc="-22" dirty="0">
                <a:solidFill>
                  <a:srgbClr val="202124"/>
                </a:solidFill>
                <a:latin typeface="Calibri"/>
                <a:cs typeface="Calibri"/>
              </a:rPr>
              <a:t>not!</a:t>
            </a:r>
            <a:endParaRPr sz="1540">
              <a:latin typeface="Calibri"/>
              <a:cs typeface="Calibri"/>
            </a:endParaRPr>
          </a:p>
          <a:p>
            <a:pPr marR="126429" algn="ctr">
              <a:spcBef>
                <a:spcPts val="1144"/>
              </a:spcBef>
            </a:pPr>
            <a:r>
              <a:rPr sz="1320" dirty="0">
                <a:solidFill>
                  <a:srgbClr val="999999"/>
                </a:solidFill>
                <a:latin typeface="Calibri"/>
                <a:cs typeface="Calibri"/>
              </a:rPr>
              <a:t>(“The</a:t>
            </a:r>
            <a:r>
              <a:rPr sz="1320" spc="88" dirty="0">
                <a:solidFill>
                  <a:srgbClr val="999999"/>
                </a:solidFill>
                <a:latin typeface="Calibri"/>
                <a:cs typeface="Calibri"/>
              </a:rPr>
              <a:t> </a:t>
            </a:r>
            <a:r>
              <a:rPr sz="1320" spc="77" dirty="0">
                <a:solidFill>
                  <a:srgbClr val="999999"/>
                </a:solidFill>
                <a:latin typeface="Calibri"/>
                <a:cs typeface="Calibri"/>
              </a:rPr>
              <a:t>mouse</a:t>
            </a:r>
            <a:r>
              <a:rPr sz="1320" spc="88" dirty="0">
                <a:solidFill>
                  <a:srgbClr val="999999"/>
                </a:solidFill>
                <a:latin typeface="Calibri"/>
                <a:cs typeface="Calibri"/>
              </a:rPr>
              <a:t> </a:t>
            </a:r>
            <a:r>
              <a:rPr sz="1320" dirty="0">
                <a:solidFill>
                  <a:srgbClr val="999999"/>
                </a:solidFill>
                <a:latin typeface="Calibri"/>
                <a:cs typeface="Calibri"/>
              </a:rPr>
              <a:t>ate</a:t>
            </a:r>
            <a:r>
              <a:rPr sz="1320" spc="88" dirty="0">
                <a:solidFill>
                  <a:srgbClr val="999999"/>
                </a:solidFill>
                <a:latin typeface="Calibri"/>
                <a:cs typeface="Calibri"/>
              </a:rPr>
              <a:t> </a:t>
            </a:r>
            <a:r>
              <a:rPr sz="1320" spc="55" dirty="0">
                <a:solidFill>
                  <a:srgbClr val="999999"/>
                </a:solidFill>
                <a:latin typeface="Calibri"/>
                <a:cs typeface="Calibri"/>
              </a:rPr>
              <a:t>the</a:t>
            </a:r>
            <a:r>
              <a:rPr sz="1320" spc="88" dirty="0">
                <a:solidFill>
                  <a:srgbClr val="999999"/>
                </a:solidFill>
                <a:latin typeface="Calibri"/>
                <a:cs typeface="Calibri"/>
              </a:rPr>
              <a:t> </a:t>
            </a:r>
            <a:r>
              <a:rPr sz="1320" dirty="0">
                <a:solidFill>
                  <a:srgbClr val="999999"/>
                </a:solidFill>
                <a:latin typeface="Calibri"/>
                <a:cs typeface="Calibri"/>
              </a:rPr>
              <a:t>cat”</a:t>
            </a:r>
            <a:r>
              <a:rPr sz="1320" spc="94" dirty="0">
                <a:solidFill>
                  <a:srgbClr val="999999"/>
                </a:solidFill>
                <a:latin typeface="Calibri"/>
                <a:cs typeface="Calibri"/>
              </a:rPr>
              <a:t> </a:t>
            </a:r>
            <a:r>
              <a:rPr sz="1320" spc="83" dirty="0">
                <a:solidFill>
                  <a:srgbClr val="999999"/>
                </a:solidFill>
                <a:latin typeface="Calibri"/>
                <a:cs typeface="Calibri"/>
              </a:rPr>
              <a:t>vs</a:t>
            </a:r>
            <a:r>
              <a:rPr sz="1320" spc="88" dirty="0">
                <a:solidFill>
                  <a:srgbClr val="999999"/>
                </a:solidFill>
                <a:latin typeface="Calibri"/>
                <a:cs typeface="Calibri"/>
              </a:rPr>
              <a:t> </a:t>
            </a:r>
            <a:r>
              <a:rPr sz="1320" dirty="0">
                <a:solidFill>
                  <a:srgbClr val="999999"/>
                </a:solidFill>
                <a:latin typeface="Calibri"/>
                <a:cs typeface="Calibri"/>
              </a:rPr>
              <a:t>“The</a:t>
            </a:r>
            <a:r>
              <a:rPr sz="1320" spc="88" dirty="0">
                <a:solidFill>
                  <a:srgbClr val="999999"/>
                </a:solidFill>
                <a:latin typeface="Calibri"/>
                <a:cs typeface="Calibri"/>
              </a:rPr>
              <a:t> </a:t>
            </a:r>
            <a:r>
              <a:rPr sz="1320" spc="72" dirty="0">
                <a:solidFill>
                  <a:srgbClr val="999999"/>
                </a:solidFill>
                <a:latin typeface="Calibri"/>
                <a:cs typeface="Calibri"/>
              </a:rPr>
              <a:t>cat</a:t>
            </a:r>
            <a:r>
              <a:rPr sz="1320" spc="88" dirty="0">
                <a:solidFill>
                  <a:srgbClr val="999999"/>
                </a:solidFill>
                <a:latin typeface="Calibri"/>
                <a:cs typeface="Calibri"/>
              </a:rPr>
              <a:t> </a:t>
            </a:r>
            <a:r>
              <a:rPr sz="1320" dirty="0">
                <a:solidFill>
                  <a:srgbClr val="999999"/>
                </a:solidFill>
                <a:latin typeface="Calibri"/>
                <a:cs typeface="Calibri"/>
              </a:rPr>
              <a:t>ate</a:t>
            </a:r>
            <a:r>
              <a:rPr sz="1320" spc="88" dirty="0">
                <a:solidFill>
                  <a:srgbClr val="999999"/>
                </a:solidFill>
                <a:latin typeface="Calibri"/>
                <a:cs typeface="Calibri"/>
              </a:rPr>
              <a:t> </a:t>
            </a:r>
            <a:r>
              <a:rPr sz="1320" spc="55" dirty="0">
                <a:solidFill>
                  <a:srgbClr val="999999"/>
                </a:solidFill>
                <a:latin typeface="Calibri"/>
                <a:cs typeface="Calibri"/>
              </a:rPr>
              <a:t>the</a:t>
            </a:r>
            <a:r>
              <a:rPr sz="1320" spc="94" dirty="0">
                <a:solidFill>
                  <a:srgbClr val="999999"/>
                </a:solidFill>
                <a:latin typeface="Calibri"/>
                <a:cs typeface="Calibri"/>
              </a:rPr>
              <a:t> </a:t>
            </a:r>
            <a:r>
              <a:rPr sz="1320" spc="38" dirty="0">
                <a:solidFill>
                  <a:srgbClr val="999999"/>
                </a:solidFill>
                <a:latin typeface="Calibri"/>
                <a:cs typeface="Calibri"/>
              </a:rPr>
              <a:t>mouse”)</a:t>
            </a:r>
            <a:endParaRPr sz="1320">
              <a:latin typeface="Calibri"/>
              <a:cs typeface="Calibri"/>
            </a:endParaRPr>
          </a:p>
          <a:p>
            <a:pPr marL="181610">
              <a:spcBef>
                <a:spcPts val="704"/>
              </a:spcBef>
            </a:pPr>
            <a:r>
              <a:rPr sz="1540" spc="94" dirty="0">
                <a:solidFill>
                  <a:srgbClr val="202124"/>
                </a:solidFill>
                <a:latin typeface="Calibri"/>
                <a:cs typeface="Calibri"/>
              </a:rPr>
              <a:t>Need</a:t>
            </a:r>
            <a:r>
              <a:rPr sz="1540" spc="66" dirty="0">
                <a:solidFill>
                  <a:srgbClr val="202124"/>
                </a:solidFill>
                <a:latin typeface="Calibri"/>
                <a:cs typeface="Calibri"/>
              </a:rPr>
              <a:t> </a:t>
            </a:r>
            <a:r>
              <a:rPr sz="1540" dirty="0">
                <a:solidFill>
                  <a:srgbClr val="202124"/>
                </a:solidFill>
                <a:latin typeface="Calibri"/>
                <a:cs typeface="Calibri"/>
              </a:rPr>
              <a:t>to</a:t>
            </a:r>
            <a:r>
              <a:rPr sz="1540" spc="72" dirty="0">
                <a:solidFill>
                  <a:srgbClr val="202124"/>
                </a:solidFill>
                <a:latin typeface="Calibri"/>
                <a:cs typeface="Calibri"/>
              </a:rPr>
              <a:t> </a:t>
            </a:r>
            <a:r>
              <a:rPr sz="1540" spc="99" dirty="0">
                <a:solidFill>
                  <a:srgbClr val="202124"/>
                </a:solidFill>
                <a:latin typeface="Calibri"/>
                <a:cs typeface="Calibri"/>
              </a:rPr>
              <a:t>encode</a:t>
            </a:r>
            <a:r>
              <a:rPr sz="1540" spc="66" dirty="0">
                <a:solidFill>
                  <a:srgbClr val="202124"/>
                </a:solidFill>
                <a:latin typeface="Calibri"/>
                <a:cs typeface="Calibri"/>
              </a:rPr>
              <a:t> </a:t>
            </a:r>
            <a:r>
              <a:rPr sz="1540" spc="55" dirty="0">
                <a:solidFill>
                  <a:srgbClr val="202124"/>
                </a:solidFill>
                <a:latin typeface="Calibri"/>
                <a:cs typeface="Calibri"/>
              </a:rPr>
              <a:t>position</a:t>
            </a:r>
            <a:r>
              <a:rPr sz="1540" spc="72" dirty="0">
                <a:solidFill>
                  <a:srgbClr val="202124"/>
                </a:solidFill>
                <a:latin typeface="Calibri"/>
                <a:cs typeface="Calibri"/>
              </a:rPr>
              <a:t> </a:t>
            </a:r>
            <a:r>
              <a:rPr sz="1540" spc="94" dirty="0">
                <a:solidFill>
                  <a:srgbClr val="202124"/>
                </a:solidFill>
                <a:latin typeface="Calibri"/>
                <a:cs typeface="Calibri"/>
              </a:rPr>
              <a:t>of</a:t>
            </a:r>
            <a:r>
              <a:rPr sz="1540" spc="66" dirty="0">
                <a:solidFill>
                  <a:srgbClr val="202124"/>
                </a:solidFill>
                <a:latin typeface="Calibri"/>
                <a:cs typeface="Calibri"/>
              </a:rPr>
              <a:t> </a:t>
            </a:r>
            <a:r>
              <a:rPr sz="1540" spc="99" dirty="0">
                <a:solidFill>
                  <a:srgbClr val="202124"/>
                </a:solidFill>
                <a:latin typeface="Calibri"/>
                <a:cs typeface="Calibri"/>
              </a:rPr>
              <a:t>each</a:t>
            </a:r>
            <a:r>
              <a:rPr sz="1540" spc="72" dirty="0">
                <a:solidFill>
                  <a:srgbClr val="202124"/>
                </a:solidFill>
                <a:latin typeface="Calibri"/>
                <a:cs typeface="Calibri"/>
              </a:rPr>
              <a:t> </a:t>
            </a:r>
            <a:r>
              <a:rPr sz="1540" dirty="0">
                <a:solidFill>
                  <a:srgbClr val="202124"/>
                </a:solidFill>
                <a:latin typeface="Calibri"/>
                <a:cs typeface="Calibri"/>
              </a:rPr>
              <a:t>word;</a:t>
            </a:r>
            <a:r>
              <a:rPr sz="1540" spc="66" dirty="0">
                <a:solidFill>
                  <a:srgbClr val="202124"/>
                </a:solidFill>
                <a:latin typeface="Calibri"/>
                <a:cs typeface="Calibri"/>
              </a:rPr>
              <a:t> </a:t>
            </a:r>
            <a:r>
              <a:rPr sz="1540" dirty="0">
                <a:solidFill>
                  <a:srgbClr val="202124"/>
                </a:solidFill>
                <a:latin typeface="Calibri"/>
                <a:cs typeface="Calibri"/>
              </a:rPr>
              <a:t>just</a:t>
            </a:r>
            <a:r>
              <a:rPr sz="1540" spc="72" dirty="0">
                <a:solidFill>
                  <a:srgbClr val="202124"/>
                </a:solidFill>
                <a:latin typeface="Calibri"/>
                <a:cs typeface="Calibri"/>
              </a:rPr>
              <a:t> </a:t>
            </a:r>
            <a:r>
              <a:rPr sz="1540" spc="88" dirty="0">
                <a:solidFill>
                  <a:srgbClr val="202124"/>
                </a:solidFill>
                <a:latin typeface="Calibri"/>
                <a:cs typeface="Calibri"/>
              </a:rPr>
              <a:t>add</a:t>
            </a:r>
            <a:r>
              <a:rPr sz="1540" spc="72" dirty="0">
                <a:solidFill>
                  <a:srgbClr val="202124"/>
                </a:solidFill>
                <a:latin typeface="Calibri"/>
                <a:cs typeface="Calibri"/>
              </a:rPr>
              <a:t> </a:t>
            </a:r>
            <a:r>
              <a:rPr sz="1540" spc="55" dirty="0">
                <a:solidFill>
                  <a:srgbClr val="202124"/>
                </a:solidFill>
                <a:latin typeface="Calibri"/>
                <a:cs typeface="Calibri"/>
              </a:rPr>
              <a:t>something.</a:t>
            </a:r>
            <a:endParaRPr sz="1540">
              <a:latin typeface="Calibri"/>
              <a:cs typeface="Calibri"/>
            </a:endParaRPr>
          </a:p>
          <a:p>
            <a:pPr marL="181610">
              <a:spcBef>
                <a:spcPts val="924"/>
              </a:spcBef>
              <a:tabLst>
                <a:tab pos="1913190" algn="l"/>
                <a:tab pos="3505772" algn="l"/>
                <a:tab pos="4744911" algn="l"/>
              </a:tabLst>
            </a:pPr>
            <a:r>
              <a:rPr sz="1540" dirty="0">
                <a:solidFill>
                  <a:srgbClr val="202124"/>
                </a:solidFill>
                <a:latin typeface="Calibri"/>
                <a:cs typeface="Calibri"/>
              </a:rPr>
              <a:t>Think</a:t>
            </a:r>
            <a:r>
              <a:rPr sz="1540" spc="424" dirty="0">
                <a:solidFill>
                  <a:srgbClr val="202124"/>
                </a:solidFill>
                <a:latin typeface="Calibri"/>
                <a:cs typeface="Calibri"/>
              </a:rPr>
              <a:t> </a:t>
            </a:r>
            <a:r>
              <a:rPr sz="1100" dirty="0">
                <a:solidFill>
                  <a:srgbClr val="202124"/>
                </a:solidFill>
                <a:latin typeface="Courier New"/>
                <a:cs typeface="Courier New"/>
              </a:rPr>
              <a:t>[The_]</a:t>
            </a:r>
            <a:r>
              <a:rPr sz="1100" spc="66" dirty="0">
                <a:solidFill>
                  <a:srgbClr val="202124"/>
                </a:solidFill>
                <a:latin typeface="Courier New"/>
                <a:cs typeface="Courier New"/>
              </a:rPr>
              <a:t> </a:t>
            </a:r>
            <a:r>
              <a:rPr sz="1100" dirty="0">
                <a:solidFill>
                  <a:srgbClr val="202124"/>
                </a:solidFill>
                <a:latin typeface="Courier New"/>
                <a:cs typeface="Courier New"/>
              </a:rPr>
              <a:t>+</a:t>
            </a:r>
            <a:r>
              <a:rPr sz="1100" spc="61" dirty="0">
                <a:solidFill>
                  <a:srgbClr val="202124"/>
                </a:solidFill>
                <a:latin typeface="Courier New"/>
                <a:cs typeface="Courier New"/>
              </a:rPr>
              <a:t> </a:t>
            </a:r>
            <a:r>
              <a:rPr sz="1100" spc="-28" dirty="0">
                <a:solidFill>
                  <a:srgbClr val="202124"/>
                </a:solidFill>
                <a:latin typeface="Courier New"/>
                <a:cs typeface="Courier New"/>
              </a:rPr>
              <a:t>10</a:t>
            </a:r>
            <a:r>
              <a:rPr sz="1100" dirty="0">
                <a:solidFill>
                  <a:srgbClr val="202124"/>
                </a:solidFill>
                <a:latin typeface="Courier New"/>
                <a:cs typeface="Courier New"/>
              </a:rPr>
              <a:t>	[detective_]</a:t>
            </a:r>
            <a:r>
              <a:rPr sz="1100" spc="-50" dirty="0">
                <a:solidFill>
                  <a:srgbClr val="202124"/>
                </a:solidFill>
                <a:latin typeface="Courier New"/>
                <a:cs typeface="Courier New"/>
              </a:rPr>
              <a:t> </a:t>
            </a:r>
            <a:r>
              <a:rPr sz="1100" dirty="0">
                <a:solidFill>
                  <a:srgbClr val="202124"/>
                </a:solidFill>
                <a:latin typeface="Courier New"/>
                <a:cs typeface="Courier New"/>
              </a:rPr>
              <a:t>+</a:t>
            </a:r>
            <a:r>
              <a:rPr sz="1100" spc="-33" dirty="0">
                <a:solidFill>
                  <a:srgbClr val="202124"/>
                </a:solidFill>
                <a:latin typeface="Courier New"/>
                <a:cs typeface="Courier New"/>
              </a:rPr>
              <a:t> </a:t>
            </a:r>
            <a:r>
              <a:rPr sz="1100" spc="-28" dirty="0">
                <a:solidFill>
                  <a:srgbClr val="202124"/>
                </a:solidFill>
                <a:latin typeface="Courier New"/>
                <a:cs typeface="Courier New"/>
              </a:rPr>
              <a:t>20</a:t>
            </a:r>
            <a:r>
              <a:rPr sz="1100" dirty="0">
                <a:solidFill>
                  <a:srgbClr val="202124"/>
                </a:solidFill>
                <a:latin typeface="Courier New"/>
                <a:cs typeface="Courier New"/>
              </a:rPr>
              <a:t>	[invest]</a:t>
            </a:r>
            <a:r>
              <a:rPr sz="1100" spc="-28" dirty="0">
                <a:solidFill>
                  <a:srgbClr val="202124"/>
                </a:solidFill>
                <a:latin typeface="Courier New"/>
                <a:cs typeface="Courier New"/>
              </a:rPr>
              <a:t> </a:t>
            </a:r>
            <a:r>
              <a:rPr sz="1100" dirty="0">
                <a:solidFill>
                  <a:srgbClr val="202124"/>
                </a:solidFill>
                <a:latin typeface="Courier New"/>
                <a:cs typeface="Courier New"/>
              </a:rPr>
              <a:t>+</a:t>
            </a:r>
            <a:r>
              <a:rPr sz="1100" spc="-22" dirty="0">
                <a:solidFill>
                  <a:srgbClr val="202124"/>
                </a:solidFill>
                <a:latin typeface="Courier New"/>
                <a:cs typeface="Courier New"/>
              </a:rPr>
              <a:t> </a:t>
            </a:r>
            <a:r>
              <a:rPr sz="1100" spc="-28" dirty="0">
                <a:solidFill>
                  <a:srgbClr val="202124"/>
                </a:solidFill>
                <a:latin typeface="Courier New"/>
                <a:cs typeface="Courier New"/>
              </a:rPr>
              <a:t>30</a:t>
            </a:r>
            <a:r>
              <a:rPr sz="1100" dirty="0">
                <a:solidFill>
                  <a:srgbClr val="202124"/>
                </a:solidFill>
                <a:latin typeface="Courier New"/>
                <a:cs typeface="Courier New"/>
              </a:rPr>
              <a:t>	</a:t>
            </a:r>
            <a:r>
              <a:rPr sz="1540" dirty="0">
                <a:solidFill>
                  <a:srgbClr val="202124"/>
                </a:solidFill>
                <a:latin typeface="Calibri"/>
                <a:cs typeface="Calibri"/>
              </a:rPr>
              <a:t>...</a:t>
            </a:r>
            <a:r>
              <a:rPr sz="1540" spc="-22" dirty="0">
                <a:solidFill>
                  <a:srgbClr val="202124"/>
                </a:solidFill>
                <a:latin typeface="Calibri"/>
                <a:cs typeface="Calibri"/>
              </a:rPr>
              <a:t> </a:t>
            </a:r>
            <a:r>
              <a:rPr sz="1540" spc="61" dirty="0">
                <a:solidFill>
                  <a:srgbClr val="202124"/>
                </a:solidFill>
                <a:latin typeface="Calibri"/>
                <a:cs typeface="Calibri"/>
              </a:rPr>
              <a:t>but</a:t>
            </a:r>
            <a:r>
              <a:rPr sz="1540" spc="-17" dirty="0">
                <a:solidFill>
                  <a:srgbClr val="202124"/>
                </a:solidFill>
                <a:latin typeface="Calibri"/>
                <a:cs typeface="Calibri"/>
              </a:rPr>
              <a:t> </a:t>
            </a:r>
            <a:r>
              <a:rPr sz="1540" spc="-11" dirty="0">
                <a:solidFill>
                  <a:srgbClr val="202124"/>
                </a:solidFill>
                <a:latin typeface="Calibri"/>
                <a:cs typeface="Calibri"/>
              </a:rPr>
              <a:t>smarter.</a:t>
            </a:r>
            <a:endParaRPr sz="1540">
              <a:latin typeface="Calibri"/>
              <a:cs typeface="Calibri"/>
            </a:endParaRPr>
          </a:p>
        </p:txBody>
      </p:sp>
      <p:sp>
        <p:nvSpPr>
          <p:cNvPr id="9" name="object 9"/>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390025" y="-28313"/>
            <a:ext cx="8120752"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sp>
        <p:nvSpPr>
          <p:cNvPr id="4" name="object 4"/>
          <p:cNvSpPr txBox="1"/>
          <p:nvPr/>
        </p:nvSpPr>
        <p:spPr>
          <a:xfrm>
            <a:off x="80328" y="1689749"/>
            <a:ext cx="9430449" cy="217239"/>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p:txBody>
      </p:sp>
      <p:grpSp>
        <p:nvGrpSpPr>
          <p:cNvPr id="5" name="object 5"/>
          <p:cNvGrpSpPr/>
          <p:nvPr/>
        </p:nvGrpSpPr>
        <p:grpSpPr>
          <a:xfrm>
            <a:off x="459428" y="2562954"/>
            <a:ext cx="2534158" cy="3668522"/>
            <a:chOff x="417662" y="1368799"/>
            <a:chExt cx="2303780" cy="3335020"/>
          </a:xfrm>
        </p:grpSpPr>
        <p:pic>
          <p:nvPicPr>
            <p:cNvPr id="6" name="object 6"/>
            <p:cNvPicPr/>
            <p:nvPr/>
          </p:nvPicPr>
          <p:blipFill>
            <a:blip r:embed="rId2" cstate="print"/>
            <a:stretch>
              <a:fillRect/>
            </a:stretch>
          </p:blipFill>
          <p:spPr>
            <a:xfrm>
              <a:off x="417662" y="1381701"/>
              <a:ext cx="2303774" cy="3213075"/>
            </a:xfrm>
            <a:prstGeom prst="rect">
              <a:avLst/>
            </a:prstGeom>
          </p:spPr>
        </p:pic>
        <p:sp>
          <p:nvSpPr>
            <p:cNvPr id="7" name="object 7"/>
            <p:cNvSpPr/>
            <p:nvPr/>
          </p:nvSpPr>
          <p:spPr>
            <a:xfrm>
              <a:off x="425589" y="1368805"/>
              <a:ext cx="2295525" cy="3335020"/>
            </a:xfrm>
            <a:custGeom>
              <a:avLst/>
              <a:gdLst/>
              <a:ahLst/>
              <a:cxnLst/>
              <a:rect l="l" t="t" r="r" b="b"/>
              <a:pathLst>
                <a:path w="2295525" h="3335020">
                  <a:moveTo>
                    <a:pt x="2295499" y="0"/>
                  </a:moveTo>
                  <a:lnTo>
                    <a:pt x="1102804" y="0"/>
                  </a:lnTo>
                  <a:lnTo>
                    <a:pt x="0" y="0"/>
                  </a:lnTo>
                  <a:lnTo>
                    <a:pt x="0" y="1911896"/>
                  </a:lnTo>
                  <a:lnTo>
                    <a:pt x="1102702" y="1911896"/>
                  </a:lnTo>
                  <a:lnTo>
                    <a:pt x="1102702" y="3334804"/>
                  </a:lnTo>
                  <a:lnTo>
                    <a:pt x="2295499" y="3334804"/>
                  </a:lnTo>
                  <a:lnTo>
                    <a:pt x="2295499" y="0"/>
                  </a:lnTo>
                  <a:close/>
                </a:path>
              </a:pathLst>
            </a:custGeom>
            <a:solidFill>
              <a:srgbClr val="FFFFFF">
                <a:alpha val="92698"/>
              </a:srgbClr>
            </a:solidFill>
          </p:spPr>
          <p:txBody>
            <a:bodyPr wrap="square" lIns="0" tIns="0" rIns="0" bIns="0" rtlCol="0"/>
            <a:lstStyle/>
            <a:p>
              <a:endParaRPr sz="1980"/>
            </a:p>
          </p:txBody>
        </p:sp>
        <p:sp>
          <p:nvSpPr>
            <p:cNvPr id="8" name="object 8"/>
            <p:cNvSpPr/>
            <p:nvPr/>
          </p:nvSpPr>
          <p:spPr>
            <a:xfrm>
              <a:off x="425589" y="3280702"/>
              <a:ext cx="1102995" cy="1273810"/>
            </a:xfrm>
            <a:custGeom>
              <a:avLst/>
              <a:gdLst/>
              <a:ahLst/>
              <a:cxnLst/>
              <a:rect l="l" t="t" r="r" b="b"/>
              <a:pathLst>
                <a:path w="1102995" h="1273810">
                  <a:moveTo>
                    <a:pt x="399910" y="0"/>
                  </a:moveTo>
                  <a:lnTo>
                    <a:pt x="0" y="0"/>
                  </a:lnTo>
                  <a:lnTo>
                    <a:pt x="0" y="352806"/>
                  </a:lnTo>
                  <a:lnTo>
                    <a:pt x="399910" y="352806"/>
                  </a:lnTo>
                  <a:lnTo>
                    <a:pt x="399910" y="0"/>
                  </a:lnTo>
                  <a:close/>
                </a:path>
                <a:path w="1102995" h="1273810">
                  <a:moveTo>
                    <a:pt x="1102804" y="352907"/>
                  </a:moveTo>
                  <a:lnTo>
                    <a:pt x="0" y="352907"/>
                  </a:lnTo>
                  <a:lnTo>
                    <a:pt x="0" y="1273606"/>
                  </a:lnTo>
                  <a:lnTo>
                    <a:pt x="1102804" y="1273606"/>
                  </a:lnTo>
                  <a:lnTo>
                    <a:pt x="1102804" y="352907"/>
                  </a:lnTo>
                  <a:close/>
                </a:path>
              </a:pathLst>
            </a:custGeom>
            <a:solidFill>
              <a:srgbClr val="FFFFFF">
                <a:alpha val="66848"/>
              </a:srgbClr>
            </a:solidFill>
          </p:spPr>
          <p:txBody>
            <a:bodyPr wrap="square" lIns="0" tIns="0" rIns="0" bIns="0" rtlCol="0"/>
            <a:lstStyle/>
            <a:p>
              <a:endParaRPr sz="1980"/>
            </a:p>
          </p:txBody>
        </p:sp>
      </p:grpSp>
      <p:sp>
        <p:nvSpPr>
          <p:cNvPr id="9" name="object 9"/>
          <p:cNvSpPr txBox="1"/>
          <p:nvPr/>
        </p:nvSpPr>
        <p:spPr>
          <a:xfrm>
            <a:off x="3349308" y="2376217"/>
            <a:ext cx="4202176" cy="1751570"/>
          </a:xfrm>
          <a:prstGeom prst="rect">
            <a:avLst/>
          </a:prstGeom>
        </p:spPr>
        <p:txBody>
          <a:bodyPr vert="horz" wrap="square" lIns="0" tIns="13970" rIns="0" bIns="0" rtlCol="0">
            <a:spAutoFit/>
          </a:bodyPr>
          <a:lstStyle/>
          <a:p>
            <a:pPr marL="13970">
              <a:spcBef>
                <a:spcPts val="110"/>
              </a:spcBef>
            </a:pPr>
            <a:r>
              <a:rPr sz="1540" b="1" spc="66" dirty="0">
                <a:solidFill>
                  <a:srgbClr val="202124"/>
                </a:solidFill>
                <a:latin typeface="Calibri"/>
                <a:cs typeface="Calibri"/>
              </a:rPr>
              <a:t>Multi-</a:t>
            </a:r>
            <a:r>
              <a:rPr sz="1540" b="1" spc="138" dirty="0">
                <a:solidFill>
                  <a:srgbClr val="202124"/>
                </a:solidFill>
                <a:latin typeface="Calibri"/>
                <a:cs typeface="Calibri"/>
              </a:rPr>
              <a:t>headed</a:t>
            </a:r>
            <a:r>
              <a:rPr sz="1540" b="1" spc="22" dirty="0">
                <a:solidFill>
                  <a:srgbClr val="202124"/>
                </a:solidFill>
                <a:latin typeface="Calibri"/>
                <a:cs typeface="Calibri"/>
              </a:rPr>
              <a:t> </a:t>
            </a:r>
            <a:r>
              <a:rPr sz="1540" b="1" spc="132" dirty="0">
                <a:solidFill>
                  <a:srgbClr val="202124"/>
                </a:solidFill>
                <a:latin typeface="Calibri"/>
                <a:cs typeface="Calibri"/>
              </a:rPr>
              <a:t>Self-</a:t>
            </a:r>
            <a:r>
              <a:rPr sz="1540" b="1" spc="66" dirty="0">
                <a:solidFill>
                  <a:srgbClr val="202124"/>
                </a:solidFill>
                <a:latin typeface="Calibri"/>
                <a:cs typeface="Calibri"/>
              </a:rPr>
              <a:t>Attention</a:t>
            </a:r>
            <a:endParaRPr sz="1540" dirty="0">
              <a:latin typeface="Calibri"/>
              <a:cs typeface="Calibri"/>
            </a:endParaRPr>
          </a:p>
          <a:p>
            <a:pPr marL="181610" marR="5588">
              <a:lnSpc>
                <a:spcPct val="114999"/>
              </a:lnSpc>
              <a:spcBef>
                <a:spcPts val="1172"/>
              </a:spcBef>
            </a:pPr>
            <a:r>
              <a:rPr sz="1540" spc="61" dirty="0">
                <a:solidFill>
                  <a:srgbClr val="202124"/>
                </a:solidFill>
                <a:latin typeface="Calibri"/>
                <a:cs typeface="Calibri"/>
              </a:rPr>
              <a:t>Meaning</a:t>
            </a:r>
            <a:r>
              <a:rPr sz="1540" spc="77" dirty="0">
                <a:solidFill>
                  <a:srgbClr val="202124"/>
                </a:solidFill>
                <a:latin typeface="Calibri"/>
                <a:cs typeface="Calibri"/>
              </a:rPr>
              <a:t> </a:t>
            </a:r>
            <a:r>
              <a:rPr sz="1540" spc="61" dirty="0">
                <a:solidFill>
                  <a:srgbClr val="202124"/>
                </a:solidFill>
                <a:latin typeface="Calibri"/>
                <a:cs typeface="Calibri"/>
              </a:rPr>
              <a:t>the</a:t>
            </a:r>
            <a:r>
              <a:rPr sz="1540" spc="72" dirty="0">
                <a:solidFill>
                  <a:srgbClr val="202124"/>
                </a:solidFill>
                <a:latin typeface="Calibri"/>
                <a:cs typeface="Calibri"/>
              </a:rPr>
              <a:t> </a:t>
            </a:r>
            <a:r>
              <a:rPr sz="1540" dirty="0">
                <a:solidFill>
                  <a:srgbClr val="674EA7"/>
                </a:solidFill>
                <a:latin typeface="Calibri"/>
                <a:cs typeface="Calibri"/>
              </a:rPr>
              <a:t>input</a:t>
            </a:r>
            <a:r>
              <a:rPr sz="1540" spc="83" dirty="0">
                <a:solidFill>
                  <a:srgbClr val="674EA7"/>
                </a:solidFill>
                <a:latin typeface="Calibri"/>
                <a:cs typeface="Calibri"/>
              </a:rPr>
              <a:t> </a:t>
            </a:r>
            <a:r>
              <a:rPr sz="1540" spc="94" dirty="0">
                <a:solidFill>
                  <a:srgbClr val="674EA7"/>
                </a:solidFill>
                <a:latin typeface="Calibri"/>
                <a:cs typeface="Calibri"/>
              </a:rPr>
              <a:t>sequence</a:t>
            </a:r>
            <a:r>
              <a:rPr sz="1540" spc="72" dirty="0">
                <a:solidFill>
                  <a:srgbClr val="674EA7"/>
                </a:solidFill>
                <a:latin typeface="Calibri"/>
                <a:cs typeface="Calibri"/>
              </a:rPr>
              <a:t> </a:t>
            </a:r>
            <a:r>
              <a:rPr sz="1540" dirty="0">
                <a:solidFill>
                  <a:srgbClr val="202124"/>
                </a:solidFill>
                <a:latin typeface="Calibri"/>
                <a:cs typeface="Calibri"/>
              </a:rPr>
              <a:t>is</a:t>
            </a:r>
            <a:r>
              <a:rPr sz="1540" spc="77" dirty="0">
                <a:solidFill>
                  <a:srgbClr val="202124"/>
                </a:solidFill>
                <a:latin typeface="Calibri"/>
                <a:cs typeface="Calibri"/>
              </a:rPr>
              <a:t> </a:t>
            </a:r>
            <a:r>
              <a:rPr sz="1540" spc="94" dirty="0">
                <a:solidFill>
                  <a:srgbClr val="202124"/>
                </a:solidFill>
                <a:latin typeface="Calibri"/>
                <a:cs typeface="Calibri"/>
              </a:rPr>
              <a:t>used</a:t>
            </a:r>
            <a:r>
              <a:rPr sz="1540" spc="83" dirty="0">
                <a:solidFill>
                  <a:srgbClr val="202124"/>
                </a:solidFill>
                <a:latin typeface="Calibri"/>
                <a:cs typeface="Calibri"/>
              </a:rPr>
              <a:t> </a:t>
            </a:r>
            <a:r>
              <a:rPr sz="1540" dirty="0">
                <a:solidFill>
                  <a:srgbClr val="202124"/>
                </a:solidFill>
                <a:latin typeface="Calibri"/>
                <a:cs typeface="Calibri"/>
              </a:rPr>
              <a:t>to</a:t>
            </a:r>
            <a:r>
              <a:rPr sz="1540" spc="77" dirty="0">
                <a:solidFill>
                  <a:srgbClr val="202124"/>
                </a:solidFill>
                <a:latin typeface="Calibri"/>
                <a:cs typeface="Calibri"/>
              </a:rPr>
              <a:t> </a:t>
            </a:r>
            <a:r>
              <a:rPr sz="1540" spc="55" dirty="0">
                <a:solidFill>
                  <a:srgbClr val="202124"/>
                </a:solidFill>
                <a:latin typeface="Calibri"/>
                <a:cs typeface="Calibri"/>
              </a:rPr>
              <a:t>create queries,</a:t>
            </a:r>
            <a:r>
              <a:rPr sz="1540" spc="11" dirty="0">
                <a:solidFill>
                  <a:srgbClr val="202124"/>
                </a:solidFill>
                <a:latin typeface="Calibri"/>
                <a:cs typeface="Calibri"/>
              </a:rPr>
              <a:t> </a:t>
            </a:r>
            <a:r>
              <a:rPr sz="1540" spc="61" dirty="0">
                <a:solidFill>
                  <a:srgbClr val="202124"/>
                </a:solidFill>
                <a:latin typeface="Calibri"/>
                <a:cs typeface="Calibri"/>
              </a:rPr>
              <a:t>keys,</a:t>
            </a:r>
            <a:r>
              <a:rPr sz="1540" spc="11" dirty="0">
                <a:solidFill>
                  <a:srgbClr val="202124"/>
                </a:solidFill>
                <a:latin typeface="Calibri"/>
                <a:cs typeface="Calibri"/>
              </a:rPr>
              <a:t> </a:t>
            </a:r>
            <a:r>
              <a:rPr sz="1540" spc="77" dirty="0">
                <a:solidFill>
                  <a:srgbClr val="202124"/>
                </a:solidFill>
                <a:latin typeface="Calibri"/>
                <a:cs typeface="Calibri"/>
              </a:rPr>
              <a:t>and</a:t>
            </a:r>
            <a:r>
              <a:rPr sz="1540" spc="11" dirty="0">
                <a:solidFill>
                  <a:srgbClr val="202124"/>
                </a:solidFill>
                <a:latin typeface="Calibri"/>
                <a:cs typeface="Calibri"/>
              </a:rPr>
              <a:t> </a:t>
            </a:r>
            <a:r>
              <a:rPr sz="1540" spc="-11" dirty="0">
                <a:solidFill>
                  <a:srgbClr val="202124"/>
                </a:solidFill>
                <a:latin typeface="Calibri"/>
                <a:cs typeface="Calibri"/>
              </a:rPr>
              <a:t>values!</a:t>
            </a:r>
            <a:endParaRPr sz="1540" dirty="0">
              <a:latin typeface="Calibri"/>
              <a:cs typeface="Calibri"/>
            </a:endParaRPr>
          </a:p>
          <a:p>
            <a:pPr marL="181610" marR="7684">
              <a:lnSpc>
                <a:spcPct val="114999"/>
              </a:lnSpc>
            </a:pPr>
            <a:r>
              <a:rPr sz="1540" spc="94" dirty="0">
                <a:solidFill>
                  <a:srgbClr val="202124"/>
                </a:solidFill>
                <a:latin typeface="Calibri"/>
                <a:cs typeface="Calibri"/>
              </a:rPr>
              <a:t>Each</a:t>
            </a:r>
            <a:r>
              <a:rPr sz="1540" spc="61" dirty="0">
                <a:solidFill>
                  <a:srgbClr val="202124"/>
                </a:solidFill>
                <a:latin typeface="Calibri"/>
                <a:cs typeface="Calibri"/>
              </a:rPr>
              <a:t> </a:t>
            </a:r>
            <a:r>
              <a:rPr sz="1540" spc="55" dirty="0">
                <a:solidFill>
                  <a:srgbClr val="202124"/>
                </a:solidFill>
                <a:latin typeface="Calibri"/>
                <a:cs typeface="Calibri"/>
              </a:rPr>
              <a:t>token</a:t>
            </a:r>
            <a:r>
              <a:rPr sz="1540" spc="61" dirty="0">
                <a:solidFill>
                  <a:srgbClr val="202124"/>
                </a:solidFill>
                <a:latin typeface="Calibri"/>
                <a:cs typeface="Calibri"/>
              </a:rPr>
              <a:t> </a:t>
            </a:r>
            <a:r>
              <a:rPr sz="1540" spc="99" dirty="0">
                <a:solidFill>
                  <a:srgbClr val="202124"/>
                </a:solidFill>
                <a:latin typeface="Calibri"/>
                <a:cs typeface="Calibri"/>
              </a:rPr>
              <a:t>can</a:t>
            </a:r>
            <a:r>
              <a:rPr sz="1540" spc="61" dirty="0">
                <a:solidFill>
                  <a:srgbClr val="202124"/>
                </a:solidFill>
                <a:latin typeface="Calibri"/>
                <a:cs typeface="Calibri"/>
              </a:rPr>
              <a:t> </a:t>
            </a:r>
            <a:r>
              <a:rPr sz="1540" dirty="0">
                <a:solidFill>
                  <a:srgbClr val="202124"/>
                </a:solidFill>
                <a:latin typeface="Calibri"/>
                <a:cs typeface="Calibri"/>
              </a:rPr>
              <a:t>"look</a:t>
            </a:r>
            <a:r>
              <a:rPr sz="1540" spc="61" dirty="0">
                <a:solidFill>
                  <a:srgbClr val="202124"/>
                </a:solidFill>
                <a:latin typeface="Calibri"/>
                <a:cs typeface="Calibri"/>
              </a:rPr>
              <a:t> </a:t>
            </a:r>
            <a:r>
              <a:rPr sz="1540" dirty="0">
                <a:solidFill>
                  <a:srgbClr val="202124"/>
                </a:solidFill>
                <a:latin typeface="Calibri"/>
                <a:cs typeface="Calibri"/>
              </a:rPr>
              <a:t>around"</a:t>
            </a:r>
            <a:r>
              <a:rPr sz="1540" spc="61" dirty="0">
                <a:solidFill>
                  <a:srgbClr val="202124"/>
                </a:solidFill>
                <a:latin typeface="Calibri"/>
                <a:cs typeface="Calibri"/>
              </a:rPr>
              <a:t> the</a:t>
            </a:r>
            <a:r>
              <a:rPr sz="1540" spc="66" dirty="0">
                <a:solidFill>
                  <a:srgbClr val="202124"/>
                </a:solidFill>
                <a:latin typeface="Calibri"/>
                <a:cs typeface="Calibri"/>
              </a:rPr>
              <a:t> </a:t>
            </a:r>
            <a:r>
              <a:rPr sz="1540" spc="55" dirty="0">
                <a:solidFill>
                  <a:srgbClr val="202124"/>
                </a:solidFill>
                <a:latin typeface="Calibri"/>
                <a:cs typeface="Calibri"/>
              </a:rPr>
              <a:t>whole</a:t>
            </a:r>
            <a:r>
              <a:rPr sz="1540" spc="61" dirty="0">
                <a:solidFill>
                  <a:srgbClr val="202124"/>
                </a:solidFill>
                <a:latin typeface="Calibri"/>
                <a:cs typeface="Calibri"/>
              </a:rPr>
              <a:t> </a:t>
            </a:r>
            <a:r>
              <a:rPr sz="1540" spc="-11" dirty="0">
                <a:solidFill>
                  <a:srgbClr val="202124"/>
                </a:solidFill>
                <a:latin typeface="Calibri"/>
                <a:cs typeface="Calibri"/>
              </a:rPr>
              <a:t>input, </a:t>
            </a:r>
            <a:r>
              <a:rPr sz="1540" spc="77" dirty="0">
                <a:solidFill>
                  <a:srgbClr val="202124"/>
                </a:solidFill>
                <a:latin typeface="Calibri"/>
                <a:cs typeface="Calibri"/>
              </a:rPr>
              <a:t>and</a:t>
            </a:r>
            <a:r>
              <a:rPr sz="1540" spc="50" dirty="0">
                <a:solidFill>
                  <a:srgbClr val="202124"/>
                </a:solidFill>
                <a:latin typeface="Calibri"/>
                <a:cs typeface="Calibri"/>
              </a:rPr>
              <a:t> </a:t>
            </a:r>
            <a:r>
              <a:rPr sz="1540" spc="94" dirty="0">
                <a:solidFill>
                  <a:srgbClr val="202124"/>
                </a:solidFill>
                <a:latin typeface="Calibri"/>
                <a:cs typeface="Calibri"/>
              </a:rPr>
              <a:t>decide</a:t>
            </a:r>
            <a:r>
              <a:rPr sz="1540" spc="55" dirty="0">
                <a:solidFill>
                  <a:srgbClr val="202124"/>
                </a:solidFill>
                <a:latin typeface="Calibri"/>
                <a:cs typeface="Calibri"/>
              </a:rPr>
              <a:t> </a:t>
            </a:r>
            <a:r>
              <a:rPr sz="1540" spc="77" dirty="0">
                <a:solidFill>
                  <a:srgbClr val="202124"/>
                </a:solidFill>
                <a:latin typeface="Calibri"/>
                <a:cs typeface="Calibri"/>
              </a:rPr>
              <a:t>how</a:t>
            </a:r>
            <a:r>
              <a:rPr sz="1540" spc="50" dirty="0">
                <a:solidFill>
                  <a:srgbClr val="202124"/>
                </a:solidFill>
                <a:latin typeface="Calibri"/>
                <a:cs typeface="Calibri"/>
              </a:rPr>
              <a:t> </a:t>
            </a:r>
            <a:r>
              <a:rPr sz="1540" dirty="0">
                <a:solidFill>
                  <a:srgbClr val="202124"/>
                </a:solidFill>
                <a:latin typeface="Calibri"/>
                <a:cs typeface="Calibri"/>
              </a:rPr>
              <a:t>to</a:t>
            </a:r>
            <a:r>
              <a:rPr sz="1540" spc="44" dirty="0">
                <a:solidFill>
                  <a:srgbClr val="202124"/>
                </a:solidFill>
                <a:latin typeface="Calibri"/>
                <a:cs typeface="Calibri"/>
              </a:rPr>
              <a:t> </a:t>
            </a:r>
            <a:r>
              <a:rPr sz="1540" spc="66" dirty="0">
                <a:solidFill>
                  <a:srgbClr val="0B5394"/>
                </a:solidFill>
                <a:latin typeface="Calibri"/>
                <a:cs typeface="Calibri"/>
              </a:rPr>
              <a:t>update</a:t>
            </a:r>
            <a:r>
              <a:rPr sz="1540" spc="50" dirty="0">
                <a:solidFill>
                  <a:srgbClr val="0B5394"/>
                </a:solidFill>
                <a:latin typeface="Calibri"/>
                <a:cs typeface="Calibri"/>
              </a:rPr>
              <a:t> </a:t>
            </a:r>
            <a:r>
              <a:rPr sz="1540" dirty="0">
                <a:solidFill>
                  <a:srgbClr val="0B5394"/>
                </a:solidFill>
                <a:latin typeface="Calibri"/>
                <a:cs typeface="Calibri"/>
              </a:rPr>
              <a:t>its</a:t>
            </a:r>
            <a:r>
              <a:rPr sz="1540" spc="55" dirty="0">
                <a:solidFill>
                  <a:srgbClr val="0B5394"/>
                </a:solidFill>
                <a:latin typeface="Calibri"/>
                <a:cs typeface="Calibri"/>
              </a:rPr>
              <a:t> </a:t>
            </a:r>
            <a:r>
              <a:rPr sz="1540" spc="38" dirty="0">
                <a:solidFill>
                  <a:srgbClr val="0B5394"/>
                </a:solidFill>
                <a:latin typeface="Calibri"/>
                <a:cs typeface="Calibri"/>
              </a:rPr>
              <a:t>representation </a:t>
            </a:r>
            <a:r>
              <a:rPr sz="1540" spc="99" dirty="0">
                <a:solidFill>
                  <a:srgbClr val="202124"/>
                </a:solidFill>
                <a:latin typeface="Calibri"/>
                <a:cs typeface="Calibri"/>
              </a:rPr>
              <a:t>based</a:t>
            </a:r>
            <a:r>
              <a:rPr sz="1540" spc="17" dirty="0">
                <a:solidFill>
                  <a:srgbClr val="202124"/>
                </a:solidFill>
                <a:latin typeface="Calibri"/>
                <a:cs typeface="Calibri"/>
              </a:rPr>
              <a:t> </a:t>
            </a:r>
            <a:r>
              <a:rPr sz="1540" spc="66" dirty="0">
                <a:solidFill>
                  <a:srgbClr val="202124"/>
                </a:solidFill>
                <a:latin typeface="Calibri"/>
                <a:cs typeface="Calibri"/>
              </a:rPr>
              <a:t>on</a:t>
            </a:r>
            <a:r>
              <a:rPr sz="1540" spc="22" dirty="0">
                <a:solidFill>
                  <a:srgbClr val="202124"/>
                </a:solidFill>
                <a:latin typeface="Calibri"/>
                <a:cs typeface="Calibri"/>
              </a:rPr>
              <a:t> </a:t>
            </a:r>
            <a:r>
              <a:rPr sz="1540" spc="55" dirty="0">
                <a:solidFill>
                  <a:srgbClr val="202124"/>
                </a:solidFill>
                <a:latin typeface="Calibri"/>
                <a:cs typeface="Calibri"/>
              </a:rPr>
              <a:t>what</a:t>
            </a:r>
            <a:r>
              <a:rPr sz="1540" spc="17" dirty="0">
                <a:solidFill>
                  <a:srgbClr val="202124"/>
                </a:solidFill>
                <a:latin typeface="Calibri"/>
                <a:cs typeface="Calibri"/>
              </a:rPr>
              <a:t> </a:t>
            </a:r>
            <a:r>
              <a:rPr sz="1540" dirty="0">
                <a:solidFill>
                  <a:srgbClr val="202124"/>
                </a:solidFill>
                <a:latin typeface="Calibri"/>
                <a:cs typeface="Calibri"/>
              </a:rPr>
              <a:t>it</a:t>
            </a:r>
            <a:r>
              <a:rPr sz="1540" spc="22" dirty="0">
                <a:solidFill>
                  <a:srgbClr val="202124"/>
                </a:solidFill>
                <a:latin typeface="Calibri"/>
                <a:cs typeface="Calibri"/>
              </a:rPr>
              <a:t> </a:t>
            </a:r>
            <a:r>
              <a:rPr sz="1540" spc="72" dirty="0">
                <a:solidFill>
                  <a:srgbClr val="202124"/>
                </a:solidFill>
                <a:latin typeface="Calibri"/>
                <a:cs typeface="Calibri"/>
              </a:rPr>
              <a:t>sees.</a:t>
            </a:r>
            <a:endParaRPr sz="1540" dirty="0">
              <a:latin typeface="Calibri"/>
              <a:cs typeface="Calibri"/>
            </a:endParaRPr>
          </a:p>
        </p:txBody>
      </p:sp>
      <p:grpSp>
        <p:nvGrpSpPr>
          <p:cNvPr id="10" name="object 10"/>
          <p:cNvGrpSpPr/>
          <p:nvPr/>
        </p:nvGrpSpPr>
        <p:grpSpPr>
          <a:xfrm>
            <a:off x="7998980" y="2446429"/>
            <a:ext cx="1985137" cy="1885250"/>
            <a:chOff x="7271800" y="1262867"/>
            <a:chExt cx="1804670" cy="1713864"/>
          </a:xfrm>
        </p:grpSpPr>
        <p:sp>
          <p:nvSpPr>
            <p:cNvPr id="11" name="object 11"/>
            <p:cNvSpPr/>
            <p:nvPr/>
          </p:nvSpPr>
          <p:spPr>
            <a:xfrm>
              <a:off x="7321569" y="2486830"/>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12" name="object 12"/>
            <p:cNvSpPr/>
            <p:nvPr/>
          </p:nvSpPr>
          <p:spPr>
            <a:xfrm>
              <a:off x="7321569" y="2486830"/>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13" name="object 13"/>
            <p:cNvSpPr/>
            <p:nvPr/>
          </p:nvSpPr>
          <p:spPr>
            <a:xfrm>
              <a:off x="7321569" y="2608067"/>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14" name="object 14"/>
            <p:cNvSpPr/>
            <p:nvPr/>
          </p:nvSpPr>
          <p:spPr>
            <a:xfrm>
              <a:off x="7321569" y="2608067"/>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15" name="object 15"/>
            <p:cNvSpPr/>
            <p:nvPr/>
          </p:nvSpPr>
          <p:spPr>
            <a:xfrm>
              <a:off x="7321569" y="2729305"/>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16" name="object 16"/>
            <p:cNvSpPr/>
            <p:nvPr/>
          </p:nvSpPr>
          <p:spPr>
            <a:xfrm>
              <a:off x="7321569" y="2729305"/>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17" name="object 17"/>
            <p:cNvSpPr/>
            <p:nvPr/>
          </p:nvSpPr>
          <p:spPr>
            <a:xfrm>
              <a:off x="7321569" y="2850542"/>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18" name="object 18"/>
            <p:cNvSpPr/>
            <p:nvPr/>
          </p:nvSpPr>
          <p:spPr>
            <a:xfrm>
              <a:off x="7321569" y="2850542"/>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19" name="object 19"/>
            <p:cNvSpPr/>
            <p:nvPr/>
          </p:nvSpPr>
          <p:spPr>
            <a:xfrm>
              <a:off x="7733894" y="2486842"/>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20" name="object 20"/>
            <p:cNvSpPr/>
            <p:nvPr/>
          </p:nvSpPr>
          <p:spPr>
            <a:xfrm>
              <a:off x="7733894" y="2486842"/>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21" name="object 21"/>
            <p:cNvSpPr/>
            <p:nvPr/>
          </p:nvSpPr>
          <p:spPr>
            <a:xfrm>
              <a:off x="7733894" y="2608080"/>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22" name="object 22"/>
            <p:cNvSpPr/>
            <p:nvPr/>
          </p:nvSpPr>
          <p:spPr>
            <a:xfrm>
              <a:off x="7733894" y="2608080"/>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23" name="object 23"/>
            <p:cNvSpPr/>
            <p:nvPr/>
          </p:nvSpPr>
          <p:spPr>
            <a:xfrm>
              <a:off x="7733894" y="2729317"/>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24" name="object 24"/>
            <p:cNvSpPr/>
            <p:nvPr/>
          </p:nvSpPr>
          <p:spPr>
            <a:xfrm>
              <a:off x="7733894" y="2729317"/>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25" name="object 25"/>
            <p:cNvSpPr/>
            <p:nvPr/>
          </p:nvSpPr>
          <p:spPr>
            <a:xfrm>
              <a:off x="7733894" y="2850554"/>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26" name="object 26"/>
            <p:cNvSpPr/>
            <p:nvPr/>
          </p:nvSpPr>
          <p:spPr>
            <a:xfrm>
              <a:off x="7733894" y="2850554"/>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27" name="object 27"/>
            <p:cNvSpPr/>
            <p:nvPr/>
          </p:nvSpPr>
          <p:spPr>
            <a:xfrm>
              <a:off x="8270396" y="2486855"/>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28" name="object 28"/>
            <p:cNvSpPr/>
            <p:nvPr/>
          </p:nvSpPr>
          <p:spPr>
            <a:xfrm>
              <a:off x="8270396" y="2486855"/>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29" name="object 29"/>
            <p:cNvSpPr/>
            <p:nvPr/>
          </p:nvSpPr>
          <p:spPr>
            <a:xfrm>
              <a:off x="8270396" y="2608092"/>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30" name="object 30"/>
            <p:cNvSpPr/>
            <p:nvPr/>
          </p:nvSpPr>
          <p:spPr>
            <a:xfrm>
              <a:off x="8270396" y="2608092"/>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31" name="object 31"/>
            <p:cNvSpPr/>
            <p:nvPr/>
          </p:nvSpPr>
          <p:spPr>
            <a:xfrm>
              <a:off x="8270396" y="2729330"/>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32" name="object 32"/>
            <p:cNvSpPr/>
            <p:nvPr/>
          </p:nvSpPr>
          <p:spPr>
            <a:xfrm>
              <a:off x="8270396" y="2729330"/>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33" name="object 33"/>
            <p:cNvSpPr/>
            <p:nvPr/>
          </p:nvSpPr>
          <p:spPr>
            <a:xfrm>
              <a:off x="8270396" y="2850567"/>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34" name="object 34"/>
            <p:cNvSpPr/>
            <p:nvPr/>
          </p:nvSpPr>
          <p:spPr>
            <a:xfrm>
              <a:off x="8270396" y="2850567"/>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35" name="object 35"/>
            <p:cNvSpPr/>
            <p:nvPr/>
          </p:nvSpPr>
          <p:spPr>
            <a:xfrm>
              <a:off x="8634744" y="2486855"/>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36" name="object 36"/>
            <p:cNvSpPr/>
            <p:nvPr/>
          </p:nvSpPr>
          <p:spPr>
            <a:xfrm>
              <a:off x="8634744" y="2486855"/>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37" name="object 37"/>
            <p:cNvSpPr/>
            <p:nvPr/>
          </p:nvSpPr>
          <p:spPr>
            <a:xfrm>
              <a:off x="8634744" y="2608092"/>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38" name="object 38"/>
            <p:cNvSpPr/>
            <p:nvPr/>
          </p:nvSpPr>
          <p:spPr>
            <a:xfrm>
              <a:off x="8634744" y="2608092"/>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39" name="object 39"/>
            <p:cNvSpPr/>
            <p:nvPr/>
          </p:nvSpPr>
          <p:spPr>
            <a:xfrm>
              <a:off x="8634744" y="2729330"/>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40" name="object 40"/>
            <p:cNvSpPr/>
            <p:nvPr/>
          </p:nvSpPr>
          <p:spPr>
            <a:xfrm>
              <a:off x="8634744" y="2729330"/>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41" name="object 41"/>
            <p:cNvSpPr/>
            <p:nvPr/>
          </p:nvSpPr>
          <p:spPr>
            <a:xfrm>
              <a:off x="8634744" y="2850567"/>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D9D1E9"/>
            </a:solidFill>
          </p:spPr>
          <p:txBody>
            <a:bodyPr wrap="square" lIns="0" tIns="0" rIns="0" bIns="0" rtlCol="0"/>
            <a:lstStyle/>
            <a:p>
              <a:endParaRPr sz="1980"/>
            </a:p>
          </p:txBody>
        </p:sp>
        <p:sp>
          <p:nvSpPr>
            <p:cNvPr id="42" name="object 42"/>
            <p:cNvSpPr/>
            <p:nvPr/>
          </p:nvSpPr>
          <p:spPr>
            <a:xfrm>
              <a:off x="8634744" y="2850567"/>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43" name="object 43"/>
            <p:cNvSpPr/>
            <p:nvPr/>
          </p:nvSpPr>
          <p:spPr>
            <a:xfrm>
              <a:off x="8913801" y="2486830"/>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44" name="object 44"/>
            <p:cNvSpPr/>
            <p:nvPr/>
          </p:nvSpPr>
          <p:spPr>
            <a:xfrm>
              <a:off x="8913801" y="2486830"/>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45" name="object 45"/>
            <p:cNvSpPr/>
            <p:nvPr/>
          </p:nvSpPr>
          <p:spPr>
            <a:xfrm>
              <a:off x="8913801" y="2608067"/>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46" name="object 46"/>
            <p:cNvSpPr/>
            <p:nvPr/>
          </p:nvSpPr>
          <p:spPr>
            <a:xfrm>
              <a:off x="8913801" y="2608067"/>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47" name="object 47"/>
            <p:cNvSpPr/>
            <p:nvPr/>
          </p:nvSpPr>
          <p:spPr>
            <a:xfrm>
              <a:off x="8913801" y="2729305"/>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48" name="object 48"/>
            <p:cNvSpPr/>
            <p:nvPr/>
          </p:nvSpPr>
          <p:spPr>
            <a:xfrm>
              <a:off x="8913801" y="2729305"/>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49" name="object 49"/>
            <p:cNvSpPr/>
            <p:nvPr/>
          </p:nvSpPr>
          <p:spPr>
            <a:xfrm>
              <a:off x="8913801" y="2850542"/>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D9D1E9"/>
            </a:solidFill>
          </p:spPr>
          <p:txBody>
            <a:bodyPr wrap="square" lIns="0" tIns="0" rIns="0" bIns="0" rtlCol="0"/>
            <a:lstStyle/>
            <a:p>
              <a:endParaRPr sz="1980"/>
            </a:p>
          </p:txBody>
        </p:sp>
        <p:sp>
          <p:nvSpPr>
            <p:cNvPr id="50" name="object 50"/>
            <p:cNvSpPr/>
            <p:nvPr/>
          </p:nvSpPr>
          <p:spPr>
            <a:xfrm>
              <a:off x="8913801" y="2850542"/>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351B75"/>
              </a:solidFill>
            </a:ln>
          </p:spPr>
          <p:txBody>
            <a:bodyPr wrap="square" lIns="0" tIns="0" rIns="0" bIns="0" rtlCol="0"/>
            <a:lstStyle/>
            <a:p>
              <a:endParaRPr sz="1980"/>
            </a:p>
          </p:txBody>
        </p:sp>
        <p:sp>
          <p:nvSpPr>
            <p:cNvPr id="51" name="object 51"/>
            <p:cNvSpPr/>
            <p:nvPr/>
          </p:nvSpPr>
          <p:spPr>
            <a:xfrm>
              <a:off x="7321569" y="1267630"/>
              <a:ext cx="121285" cy="121285"/>
            </a:xfrm>
            <a:custGeom>
              <a:avLst/>
              <a:gdLst/>
              <a:ahLst/>
              <a:cxnLst/>
              <a:rect l="l" t="t" r="r" b="b"/>
              <a:pathLst>
                <a:path w="121284" h="121284">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52" name="object 52"/>
            <p:cNvSpPr/>
            <p:nvPr/>
          </p:nvSpPr>
          <p:spPr>
            <a:xfrm>
              <a:off x="7321569" y="1267630"/>
              <a:ext cx="121285" cy="121285"/>
            </a:xfrm>
            <a:custGeom>
              <a:avLst/>
              <a:gdLst/>
              <a:ahLst/>
              <a:cxnLst/>
              <a:rect l="l" t="t" r="r" b="b"/>
              <a:pathLst>
                <a:path w="121284" h="121284">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53" name="object 53"/>
            <p:cNvSpPr/>
            <p:nvPr/>
          </p:nvSpPr>
          <p:spPr>
            <a:xfrm>
              <a:off x="7321569" y="1388867"/>
              <a:ext cx="121285" cy="121285"/>
            </a:xfrm>
            <a:custGeom>
              <a:avLst/>
              <a:gdLst/>
              <a:ahLst/>
              <a:cxnLst/>
              <a:rect l="l" t="t" r="r" b="b"/>
              <a:pathLst>
                <a:path w="121284" h="121284">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54" name="object 54"/>
            <p:cNvSpPr/>
            <p:nvPr/>
          </p:nvSpPr>
          <p:spPr>
            <a:xfrm>
              <a:off x="7321569" y="1388867"/>
              <a:ext cx="121285" cy="121285"/>
            </a:xfrm>
            <a:custGeom>
              <a:avLst/>
              <a:gdLst/>
              <a:ahLst/>
              <a:cxnLst/>
              <a:rect l="l" t="t" r="r" b="b"/>
              <a:pathLst>
                <a:path w="121284" h="121284">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55" name="object 55"/>
            <p:cNvSpPr/>
            <p:nvPr/>
          </p:nvSpPr>
          <p:spPr>
            <a:xfrm>
              <a:off x="7321569" y="1510105"/>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56" name="object 56"/>
            <p:cNvSpPr/>
            <p:nvPr/>
          </p:nvSpPr>
          <p:spPr>
            <a:xfrm>
              <a:off x="7321569" y="1510105"/>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57" name="object 57"/>
            <p:cNvSpPr/>
            <p:nvPr/>
          </p:nvSpPr>
          <p:spPr>
            <a:xfrm>
              <a:off x="7321569" y="1631342"/>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58" name="object 58"/>
            <p:cNvSpPr/>
            <p:nvPr/>
          </p:nvSpPr>
          <p:spPr>
            <a:xfrm>
              <a:off x="7321569" y="1631342"/>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59" name="object 59"/>
            <p:cNvSpPr/>
            <p:nvPr/>
          </p:nvSpPr>
          <p:spPr>
            <a:xfrm>
              <a:off x="7733894" y="1267642"/>
              <a:ext cx="121285" cy="121285"/>
            </a:xfrm>
            <a:custGeom>
              <a:avLst/>
              <a:gdLst/>
              <a:ahLst/>
              <a:cxnLst/>
              <a:rect l="l" t="t" r="r" b="b"/>
              <a:pathLst>
                <a:path w="121284" h="121284">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60" name="object 60"/>
            <p:cNvSpPr/>
            <p:nvPr/>
          </p:nvSpPr>
          <p:spPr>
            <a:xfrm>
              <a:off x="7733894" y="1267642"/>
              <a:ext cx="121285" cy="121285"/>
            </a:xfrm>
            <a:custGeom>
              <a:avLst/>
              <a:gdLst/>
              <a:ahLst/>
              <a:cxnLst/>
              <a:rect l="l" t="t" r="r" b="b"/>
              <a:pathLst>
                <a:path w="121284" h="121284">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61" name="object 61"/>
            <p:cNvSpPr/>
            <p:nvPr/>
          </p:nvSpPr>
          <p:spPr>
            <a:xfrm>
              <a:off x="7733894" y="1388880"/>
              <a:ext cx="121285" cy="121285"/>
            </a:xfrm>
            <a:custGeom>
              <a:avLst/>
              <a:gdLst/>
              <a:ahLst/>
              <a:cxnLst/>
              <a:rect l="l" t="t" r="r" b="b"/>
              <a:pathLst>
                <a:path w="121284" h="121284">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62" name="object 62"/>
            <p:cNvSpPr/>
            <p:nvPr/>
          </p:nvSpPr>
          <p:spPr>
            <a:xfrm>
              <a:off x="7733894" y="1388880"/>
              <a:ext cx="121285" cy="121285"/>
            </a:xfrm>
            <a:custGeom>
              <a:avLst/>
              <a:gdLst/>
              <a:ahLst/>
              <a:cxnLst/>
              <a:rect l="l" t="t" r="r" b="b"/>
              <a:pathLst>
                <a:path w="121284" h="121284">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63" name="object 63"/>
            <p:cNvSpPr/>
            <p:nvPr/>
          </p:nvSpPr>
          <p:spPr>
            <a:xfrm>
              <a:off x="7733894" y="1510117"/>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64" name="object 64"/>
            <p:cNvSpPr/>
            <p:nvPr/>
          </p:nvSpPr>
          <p:spPr>
            <a:xfrm>
              <a:off x="7733894" y="1510117"/>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65" name="object 65"/>
            <p:cNvSpPr/>
            <p:nvPr/>
          </p:nvSpPr>
          <p:spPr>
            <a:xfrm>
              <a:off x="7733894" y="1631355"/>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66" name="object 66"/>
            <p:cNvSpPr/>
            <p:nvPr/>
          </p:nvSpPr>
          <p:spPr>
            <a:xfrm>
              <a:off x="7733894" y="1631355"/>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67" name="object 67"/>
            <p:cNvSpPr/>
            <p:nvPr/>
          </p:nvSpPr>
          <p:spPr>
            <a:xfrm>
              <a:off x="8270396" y="1267655"/>
              <a:ext cx="121285" cy="121285"/>
            </a:xfrm>
            <a:custGeom>
              <a:avLst/>
              <a:gdLst/>
              <a:ahLst/>
              <a:cxnLst/>
              <a:rect l="l" t="t" r="r" b="b"/>
              <a:pathLst>
                <a:path w="121284" h="121284">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68" name="object 68"/>
            <p:cNvSpPr/>
            <p:nvPr/>
          </p:nvSpPr>
          <p:spPr>
            <a:xfrm>
              <a:off x="8270396" y="1267655"/>
              <a:ext cx="121285" cy="121285"/>
            </a:xfrm>
            <a:custGeom>
              <a:avLst/>
              <a:gdLst/>
              <a:ahLst/>
              <a:cxnLst/>
              <a:rect l="l" t="t" r="r" b="b"/>
              <a:pathLst>
                <a:path w="121284" h="121284">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69" name="object 69"/>
            <p:cNvSpPr/>
            <p:nvPr/>
          </p:nvSpPr>
          <p:spPr>
            <a:xfrm>
              <a:off x="8270396" y="1388892"/>
              <a:ext cx="121285" cy="121285"/>
            </a:xfrm>
            <a:custGeom>
              <a:avLst/>
              <a:gdLst/>
              <a:ahLst/>
              <a:cxnLst/>
              <a:rect l="l" t="t" r="r" b="b"/>
              <a:pathLst>
                <a:path w="121284" h="121284">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70" name="object 70"/>
            <p:cNvSpPr/>
            <p:nvPr/>
          </p:nvSpPr>
          <p:spPr>
            <a:xfrm>
              <a:off x="8270396" y="1388892"/>
              <a:ext cx="121285" cy="121285"/>
            </a:xfrm>
            <a:custGeom>
              <a:avLst/>
              <a:gdLst/>
              <a:ahLst/>
              <a:cxnLst/>
              <a:rect l="l" t="t" r="r" b="b"/>
              <a:pathLst>
                <a:path w="121284" h="121284">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71" name="object 71"/>
            <p:cNvSpPr/>
            <p:nvPr/>
          </p:nvSpPr>
          <p:spPr>
            <a:xfrm>
              <a:off x="8270396" y="1510130"/>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72" name="object 72"/>
            <p:cNvSpPr/>
            <p:nvPr/>
          </p:nvSpPr>
          <p:spPr>
            <a:xfrm>
              <a:off x="8270396" y="1510130"/>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73" name="object 73"/>
            <p:cNvSpPr/>
            <p:nvPr/>
          </p:nvSpPr>
          <p:spPr>
            <a:xfrm>
              <a:off x="8270396" y="1631367"/>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74" name="object 74"/>
            <p:cNvSpPr/>
            <p:nvPr/>
          </p:nvSpPr>
          <p:spPr>
            <a:xfrm>
              <a:off x="8270396" y="1631367"/>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75" name="object 75"/>
            <p:cNvSpPr/>
            <p:nvPr/>
          </p:nvSpPr>
          <p:spPr>
            <a:xfrm>
              <a:off x="8634744" y="1267655"/>
              <a:ext cx="121285" cy="121285"/>
            </a:xfrm>
            <a:custGeom>
              <a:avLst/>
              <a:gdLst/>
              <a:ahLst/>
              <a:cxnLst/>
              <a:rect l="l" t="t" r="r" b="b"/>
              <a:pathLst>
                <a:path w="121284" h="121284">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76" name="object 76"/>
            <p:cNvSpPr/>
            <p:nvPr/>
          </p:nvSpPr>
          <p:spPr>
            <a:xfrm>
              <a:off x="8634744" y="1267655"/>
              <a:ext cx="121285" cy="121285"/>
            </a:xfrm>
            <a:custGeom>
              <a:avLst/>
              <a:gdLst/>
              <a:ahLst/>
              <a:cxnLst/>
              <a:rect l="l" t="t" r="r" b="b"/>
              <a:pathLst>
                <a:path w="121284" h="121284">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77" name="object 77"/>
            <p:cNvSpPr/>
            <p:nvPr/>
          </p:nvSpPr>
          <p:spPr>
            <a:xfrm>
              <a:off x="8634744" y="1388892"/>
              <a:ext cx="121285" cy="121285"/>
            </a:xfrm>
            <a:custGeom>
              <a:avLst/>
              <a:gdLst/>
              <a:ahLst/>
              <a:cxnLst/>
              <a:rect l="l" t="t" r="r" b="b"/>
              <a:pathLst>
                <a:path w="121284" h="121284">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78" name="object 78"/>
            <p:cNvSpPr/>
            <p:nvPr/>
          </p:nvSpPr>
          <p:spPr>
            <a:xfrm>
              <a:off x="8634744" y="1388892"/>
              <a:ext cx="121285" cy="121285"/>
            </a:xfrm>
            <a:custGeom>
              <a:avLst/>
              <a:gdLst/>
              <a:ahLst/>
              <a:cxnLst/>
              <a:rect l="l" t="t" r="r" b="b"/>
              <a:pathLst>
                <a:path w="121284" h="121284">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79" name="object 79"/>
            <p:cNvSpPr/>
            <p:nvPr/>
          </p:nvSpPr>
          <p:spPr>
            <a:xfrm>
              <a:off x="8634744" y="1510130"/>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80" name="object 80"/>
            <p:cNvSpPr/>
            <p:nvPr/>
          </p:nvSpPr>
          <p:spPr>
            <a:xfrm>
              <a:off x="8634744" y="1510130"/>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81" name="object 81"/>
            <p:cNvSpPr/>
            <p:nvPr/>
          </p:nvSpPr>
          <p:spPr>
            <a:xfrm>
              <a:off x="8634744" y="1631367"/>
              <a:ext cx="121285" cy="121285"/>
            </a:xfrm>
            <a:custGeom>
              <a:avLst/>
              <a:gdLst/>
              <a:ahLst/>
              <a:cxnLst/>
              <a:rect l="l" t="t" r="r" b="b"/>
              <a:pathLst>
                <a:path w="121284" h="121285">
                  <a:moveTo>
                    <a:pt x="121236" y="121237"/>
                  </a:moveTo>
                  <a:lnTo>
                    <a:pt x="0" y="121237"/>
                  </a:lnTo>
                  <a:lnTo>
                    <a:pt x="0" y="0"/>
                  </a:lnTo>
                  <a:lnTo>
                    <a:pt x="121236" y="0"/>
                  </a:lnTo>
                  <a:lnTo>
                    <a:pt x="121236" y="121237"/>
                  </a:lnTo>
                  <a:close/>
                </a:path>
              </a:pathLst>
            </a:custGeom>
            <a:solidFill>
              <a:srgbClr val="CEE1F3"/>
            </a:solidFill>
          </p:spPr>
          <p:txBody>
            <a:bodyPr wrap="square" lIns="0" tIns="0" rIns="0" bIns="0" rtlCol="0"/>
            <a:lstStyle/>
            <a:p>
              <a:endParaRPr sz="1980"/>
            </a:p>
          </p:txBody>
        </p:sp>
        <p:sp>
          <p:nvSpPr>
            <p:cNvPr id="82" name="object 82"/>
            <p:cNvSpPr/>
            <p:nvPr/>
          </p:nvSpPr>
          <p:spPr>
            <a:xfrm>
              <a:off x="8634744" y="1631367"/>
              <a:ext cx="121285" cy="121285"/>
            </a:xfrm>
            <a:custGeom>
              <a:avLst/>
              <a:gdLst/>
              <a:ahLst/>
              <a:cxnLst/>
              <a:rect l="l" t="t" r="r" b="b"/>
              <a:pathLst>
                <a:path w="121284" h="121285">
                  <a:moveTo>
                    <a:pt x="0" y="0"/>
                  </a:moveTo>
                  <a:lnTo>
                    <a:pt x="121236" y="0"/>
                  </a:lnTo>
                  <a:lnTo>
                    <a:pt x="121236"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83" name="object 83"/>
            <p:cNvSpPr/>
            <p:nvPr/>
          </p:nvSpPr>
          <p:spPr>
            <a:xfrm>
              <a:off x="8913801" y="1267630"/>
              <a:ext cx="121285" cy="121285"/>
            </a:xfrm>
            <a:custGeom>
              <a:avLst/>
              <a:gdLst/>
              <a:ahLst/>
              <a:cxnLst/>
              <a:rect l="l" t="t" r="r" b="b"/>
              <a:pathLst>
                <a:path w="121284" h="121284">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84" name="object 84"/>
            <p:cNvSpPr/>
            <p:nvPr/>
          </p:nvSpPr>
          <p:spPr>
            <a:xfrm>
              <a:off x="8913801" y="1267630"/>
              <a:ext cx="121285" cy="121285"/>
            </a:xfrm>
            <a:custGeom>
              <a:avLst/>
              <a:gdLst/>
              <a:ahLst/>
              <a:cxnLst/>
              <a:rect l="l" t="t" r="r" b="b"/>
              <a:pathLst>
                <a:path w="121284" h="121284">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85" name="object 85"/>
            <p:cNvSpPr/>
            <p:nvPr/>
          </p:nvSpPr>
          <p:spPr>
            <a:xfrm>
              <a:off x="8913801" y="1388867"/>
              <a:ext cx="121285" cy="121285"/>
            </a:xfrm>
            <a:custGeom>
              <a:avLst/>
              <a:gdLst/>
              <a:ahLst/>
              <a:cxnLst/>
              <a:rect l="l" t="t" r="r" b="b"/>
              <a:pathLst>
                <a:path w="121284" h="121284">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86" name="object 86"/>
            <p:cNvSpPr/>
            <p:nvPr/>
          </p:nvSpPr>
          <p:spPr>
            <a:xfrm>
              <a:off x="8913801" y="1388867"/>
              <a:ext cx="121285" cy="121285"/>
            </a:xfrm>
            <a:custGeom>
              <a:avLst/>
              <a:gdLst/>
              <a:ahLst/>
              <a:cxnLst/>
              <a:rect l="l" t="t" r="r" b="b"/>
              <a:pathLst>
                <a:path w="121284" h="121284">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87" name="object 87"/>
            <p:cNvSpPr/>
            <p:nvPr/>
          </p:nvSpPr>
          <p:spPr>
            <a:xfrm>
              <a:off x="8913801" y="1510105"/>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88" name="object 88"/>
            <p:cNvSpPr/>
            <p:nvPr/>
          </p:nvSpPr>
          <p:spPr>
            <a:xfrm>
              <a:off x="8913801" y="1510105"/>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89" name="object 89"/>
            <p:cNvSpPr/>
            <p:nvPr/>
          </p:nvSpPr>
          <p:spPr>
            <a:xfrm>
              <a:off x="8913801" y="1631342"/>
              <a:ext cx="121285" cy="121285"/>
            </a:xfrm>
            <a:custGeom>
              <a:avLst/>
              <a:gdLst/>
              <a:ahLst/>
              <a:cxnLst/>
              <a:rect l="l" t="t" r="r" b="b"/>
              <a:pathLst>
                <a:path w="121284" h="121285">
                  <a:moveTo>
                    <a:pt x="121237" y="121237"/>
                  </a:moveTo>
                  <a:lnTo>
                    <a:pt x="0" y="121237"/>
                  </a:lnTo>
                  <a:lnTo>
                    <a:pt x="0" y="0"/>
                  </a:lnTo>
                  <a:lnTo>
                    <a:pt x="121237" y="0"/>
                  </a:lnTo>
                  <a:lnTo>
                    <a:pt x="121237" y="121237"/>
                  </a:lnTo>
                  <a:close/>
                </a:path>
              </a:pathLst>
            </a:custGeom>
            <a:solidFill>
              <a:srgbClr val="CEE1F3"/>
            </a:solidFill>
          </p:spPr>
          <p:txBody>
            <a:bodyPr wrap="square" lIns="0" tIns="0" rIns="0" bIns="0" rtlCol="0"/>
            <a:lstStyle/>
            <a:p>
              <a:endParaRPr sz="1980"/>
            </a:p>
          </p:txBody>
        </p:sp>
        <p:sp>
          <p:nvSpPr>
            <p:cNvPr id="90" name="object 90"/>
            <p:cNvSpPr/>
            <p:nvPr/>
          </p:nvSpPr>
          <p:spPr>
            <a:xfrm>
              <a:off x="8913801" y="1631342"/>
              <a:ext cx="121285" cy="121285"/>
            </a:xfrm>
            <a:custGeom>
              <a:avLst/>
              <a:gdLst/>
              <a:ahLst/>
              <a:cxnLst/>
              <a:rect l="l" t="t" r="r" b="b"/>
              <a:pathLst>
                <a:path w="121284" h="121285">
                  <a:moveTo>
                    <a:pt x="0" y="0"/>
                  </a:moveTo>
                  <a:lnTo>
                    <a:pt x="121237" y="0"/>
                  </a:lnTo>
                  <a:lnTo>
                    <a:pt x="121237" y="121237"/>
                  </a:lnTo>
                  <a:lnTo>
                    <a:pt x="0" y="121237"/>
                  </a:lnTo>
                  <a:lnTo>
                    <a:pt x="0" y="0"/>
                  </a:lnTo>
                  <a:close/>
                </a:path>
              </a:pathLst>
            </a:custGeom>
            <a:ln w="9524">
              <a:solidFill>
                <a:srgbClr val="0B5394"/>
              </a:solidFill>
            </a:ln>
          </p:spPr>
          <p:txBody>
            <a:bodyPr wrap="square" lIns="0" tIns="0" rIns="0" bIns="0" rtlCol="0"/>
            <a:lstStyle/>
            <a:p>
              <a:endParaRPr sz="1980"/>
            </a:p>
          </p:txBody>
        </p:sp>
        <p:sp>
          <p:nvSpPr>
            <p:cNvPr id="91" name="object 91"/>
            <p:cNvSpPr/>
            <p:nvPr/>
          </p:nvSpPr>
          <p:spPr>
            <a:xfrm>
              <a:off x="7382115" y="1752430"/>
              <a:ext cx="1592580" cy="734695"/>
            </a:xfrm>
            <a:custGeom>
              <a:avLst/>
              <a:gdLst/>
              <a:ahLst/>
              <a:cxnLst/>
              <a:rect l="l" t="t" r="r" b="b"/>
              <a:pathLst>
                <a:path w="1592579" h="734694">
                  <a:moveTo>
                    <a:pt x="71" y="0"/>
                  </a:moveTo>
                  <a:lnTo>
                    <a:pt x="71" y="734399"/>
                  </a:lnTo>
                </a:path>
                <a:path w="1592579" h="734694">
                  <a:moveTo>
                    <a:pt x="71" y="149"/>
                  </a:moveTo>
                  <a:lnTo>
                    <a:pt x="412271" y="734549"/>
                  </a:lnTo>
                </a:path>
                <a:path w="1592579" h="734694">
                  <a:moveTo>
                    <a:pt x="71" y="149"/>
                  </a:moveTo>
                  <a:lnTo>
                    <a:pt x="948971" y="734549"/>
                  </a:lnTo>
                </a:path>
                <a:path w="1592579" h="734694">
                  <a:moveTo>
                    <a:pt x="71" y="149"/>
                  </a:moveTo>
                  <a:lnTo>
                    <a:pt x="1313171" y="734549"/>
                  </a:lnTo>
                </a:path>
                <a:path w="1592579" h="734694">
                  <a:moveTo>
                    <a:pt x="71" y="149"/>
                  </a:moveTo>
                  <a:lnTo>
                    <a:pt x="1592171" y="734549"/>
                  </a:lnTo>
                </a:path>
                <a:path w="1592579" h="734694">
                  <a:moveTo>
                    <a:pt x="1592304" y="149"/>
                  </a:moveTo>
                  <a:lnTo>
                    <a:pt x="204" y="734549"/>
                  </a:lnTo>
                </a:path>
                <a:path w="1592579" h="734694">
                  <a:moveTo>
                    <a:pt x="1592304" y="149"/>
                  </a:moveTo>
                  <a:lnTo>
                    <a:pt x="412404" y="734549"/>
                  </a:lnTo>
                </a:path>
                <a:path w="1592579" h="734694">
                  <a:moveTo>
                    <a:pt x="1592399" y="24"/>
                  </a:moveTo>
                  <a:lnTo>
                    <a:pt x="948899" y="734424"/>
                  </a:lnTo>
                </a:path>
                <a:path w="1592579" h="734694">
                  <a:moveTo>
                    <a:pt x="1592304" y="149"/>
                  </a:moveTo>
                  <a:lnTo>
                    <a:pt x="1313304" y="734549"/>
                  </a:lnTo>
                </a:path>
                <a:path w="1592579" h="734694">
                  <a:moveTo>
                    <a:pt x="1592304" y="0"/>
                  </a:moveTo>
                  <a:lnTo>
                    <a:pt x="1592304" y="734399"/>
                  </a:lnTo>
                </a:path>
                <a:path w="1592579" h="734694">
                  <a:moveTo>
                    <a:pt x="412396" y="162"/>
                  </a:moveTo>
                  <a:lnTo>
                    <a:pt x="196" y="734262"/>
                  </a:lnTo>
                </a:path>
                <a:path w="1592579" h="734694">
                  <a:moveTo>
                    <a:pt x="412396" y="162"/>
                  </a:moveTo>
                  <a:lnTo>
                    <a:pt x="412396" y="734562"/>
                  </a:lnTo>
                </a:path>
                <a:path w="1592579" h="734694">
                  <a:moveTo>
                    <a:pt x="412396" y="162"/>
                  </a:moveTo>
                  <a:lnTo>
                    <a:pt x="948796" y="734562"/>
                  </a:lnTo>
                </a:path>
                <a:path w="1592579" h="734694">
                  <a:moveTo>
                    <a:pt x="412396" y="162"/>
                  </a:moveTo>
                  <a:lnTo>
                    <a:pt x="1313296" y="734562"/>
                  </a:lnTo>
                </a:path>
                <a:path w="1592579" h="734694">
                  <a:moveTo>
                    <a:pt x="412396" y="162"/>
                  </a:moveTo>
                  <a:lnTo>
                    <a:pt x="1592296" y="734262"/>
                  </a:lnTo>
                </a:path>
                <a:path w="1592579" h="734694">
                  <a:moveTo>
                    <a:pt x="948899" y="174"/>
                  </a:moveTo>
                  <a:lnTo>
                    <a:pt x="0" y="734274"/>
                  </a:lnTo>
                </a:path>
                <a:path w="1592579" h="734694">
                  <a:moveTo>
                    <a:pt x="948899" y="174"/>
                  </a:moveTo>
                  <a:lnTo>
                    <a:pt x="412499" y="734274"/>
                  </a:lnTo>
                </a:path>
                <a:path w="1592579" h="734694">
                  <a:moveTo>
                    <a:pt x="948899" y="174"/>
                  </a:moveTo>
                  <a:lnTo>
                    <a:pt x="948899" y="734574"/>
                  </a:lnTo>
                </a:path>
                <a:path w="1592579" h="734694">
                  <a:moveTo>
                    <a:pt x="948899" y="174"/>
                  </a:moveTo>
                  <a:lnTo>
                    <a:pt x="1313099" y="734574"/>
                  </a:lnTo>
                </a:path>
                <a:path w="1592579" h="734694">
                  <a:moveTo>
                    <a:pt x="948804" y="299"/>
                  </a:moveTo>
                  <a:lnTo>
                    <a:pt x="1592304" y="734399"/>
                  </a:lnTo>
                </a:path>
                <a:path w="1592579" h="734694">
                  <a:moveTo>
                    <a:pt x="1313246" y="174"/>
                  </a:moveTo>
                  <a:lnTo>
                    <a:pt x="146" y="734274"/>
                  </a:lnTo>
                </a:path>
                <a:path w="1592579" h="734694">
                  <a:moveTo>
                    <a:pt x="1313246" y="174"/>
                  </a:moveTo>
                  <a:lnTo>
                    <a:pt x="412346" y="734274"/>
                  </a:lnTo>
                </a:path>
                <a:path w="1592579" h="734694">
                  <a:moveTo>
                    <a:pt x="1313246" y="174"/>
                  </a:moveTo>
                  <a:lnTo>
                    <a:pt x="949046" y="734574"/>
                  </a:lnTo>
                </a:path>
                <a:path w="1592579" h="734694">
                  <a:moveTo>
                    <a:pt x="1313246" y="24"/>
                  </a:moveTo>
                  <a:lnTo>
                    <a:pt x="1313246" y="734424"/>
                  </a:lnTo>
                </a:path>
                <a:path w="1592579" h="734694">
                  <a:moveTo>
                    <a:pt x="1313246" y="174"/>
                  </a:moveTo>
                  <a:lnTo>
                    <a:pt x="1592246" y="734274"/>
                  </a:lnTo>
                </a:path>
              </a:pathLst>
            </a:custGeom>
            <a:ln w="9524">
              <a:solidFill>
                <a:srgbClr val="595959"/>
              </a:solidFill>
            </a:ln>
          </p:spPr>
          <p:txBody>
            <a:bodyPr wrap="square" lIns="0" tIns="0" rIns="0" bIns="0" rtlCol="0"/>
            <a:lstStyle/>
            <a:p>
              <a:endParaRPr sz="1980"/>
            </a:p>
          </p:txBody>
        </p:sp>
        <p:sp>
          <p:nvSpPr>
            <p:cNvPr id="92" name="object 92"/>
            <p:cNvSpPr/>
            <p:nvPr/>
          </p:nvSpPr>
          <p:spPr>
            <a:xfrm>
              <a:off x="7281325" y="1981200"/>
              <a:ext cx="1785620" cy="353060"/>
            </a:xfrm>
            <a:custGeom>
              <a:avLst/>
              <a:gdLst/>
              <a:ahLst/>
              <a:cxnLst/>
              <a:rect l="l" t="t" r="r" b="b"/>
              <a:pathLst>
                <a:path w="1785620" h="353060">
                  <a:moveTo>
                    <a:pt x="1726198" y="352799"/>
                  </a:moveTo>
                  <a:lnTo>
                    <a:pt x="58801" y="352799"/>
                  </a:lnTo>
                  <a:lnTo>
                    <a:pt x="35913" y="348179"/>
                  </a:lnTo>
                  <a:lnTo>
                    <a:pt x="17222" y="335577"/>
                  </a:lnTo>
                  <a:lnTo>
                    <a:pt x="4620" y="316886"/>
                  </a:lnTo>
                  <a:lnTo>
                    <a:pt x="0" y="293998"/>
                  </a:lnTo>
                  <a:lnTo>
                    <a:pt x="0" y="58801"/>
                  </a:lnTo>
                  <a:lnTo>
                    <a:pt x="4620" y="35913"/>
                  </a:lnTo>
                  <a:lnTo>
                    <a:pt x="17222" y="17222"/>
                  </a:lnTo>
                  <a:lnTo>
                    <a:pt x="35913" y="4620"/>
                  </a:lnTo>
                  <a:lnTo>
                    <a:pt x="58801" y="0"/>
                  </a:lnTo>
                  <a:lnTo>
                    <a:pt x="1726198" y="0"/>
                  </a:lnTo>
                  <a:lnTo>
                    <a:pt x="1767777" y="17222"/>
                  </a:lnTo>
                  <a:lnTo>
                    <a:pt x="1784999" y="58801"/>
                  </a:lnTo>
                  <a:lnTo>
                    <a:pt x="1784999" y="293998"/>
                  </a:lnTo>
                  <a:lnTo>
                    <a:pt x="1780379" y="316886"/>
                  </a:lnTo>
                  <a:lnTo>
                    <a:pt x="1767777" y="335577"/>
                  </a:lnTo>
                  <a:lnTo>
                    <a:pt x="1749086" y="348179"/>
                  </a:lnTo>
                  <a:lnTo>
                    <a:pt x="1726198" y="352799"/>
                  </a:lnTo>
                  <a:close/>
                </a:path>
              </a:pathLst>
            </a:custGeom>
            <a:solidFill>
              <a:srgbClr val="FCE4CD"/>
            </a:solidFill>
          </p:spPr>
          <p:txBody>
            <a:bodyPr wrap="square" lIns="0" tIns="0" rIns="0" bIns="0" rtlCol="0"/>
            <a:lstStyle/>
            <a:p>
              <a:endParaRPr sz="1980"/>
            </a:p>
          </p:txBody>
        </p:sp>
        <p:sp>
          <p:nvSpPr>
            <p:cNvPr id="93" name="object 93"/>
            <p:cNvSpPr/>
            <p:nvPr/>
          </p:nvSpPr>
          <p:spPr>
            <a:xfrm>
              <a:off x="7281325" y="1981200"/>
              <a:ext cx="1785620" cy="353060"/>
            </a:xfrm>
            <a:custGeom>
              <a:avLst/>
              <a:gdLst/>
              <a:ahLst/>
              <a:cxnLst/>
              <a:rect l="l" t="t" r="r" b="b"/>
              <a:pathLst>
                <a:path w="1785620" h="353060">
                  <a:moveTo>
                    <a:pt x="0" y="58801"/>
                  </a:moveTo>
                  <a:lnTo>
                    <a:pt x="4620" y="35913"/>
                  </a:lnTo>
                  <a:lnTo>
                    <a:pt x="17222" y="17222"/>
                  </a:lnTo>
                  <a:lnTo>
                    <a:pt x="35913" y="4620"/>
                  </a:lnTo>
                  <a:lnTo>
                    <a:pt x="58801" y="0"/>
                  </a:lnTo>
                  <a:lnTo>
                    <a:pt x="1726198" y="0"/>
                  </a:lnTo>
                  <a:lnTo>
                    <a:pt x="1767777" y="17222"/>
                  </a:lnTo>
                  <a:lnTo>
                    <a:pt x="1784999" y="58801"/>
                  </a:lnTo>
                  <a:lnTo>
                    <a:pt x="1784999" y="293998"/>
                  </a:lnTo>
                  <a:lnTo>
                    <a:pt x="1780379" y="316886"/>
                  </a:lnTo>
                  <a:lnTo>
                    <a:pt x="1767777" y="335577"/>
                  </a:lnTo>
                  <a:lnTo>
                    <a:pt x="1749086" y="348179"/>
                  </a:lnTo>
                  <a:lnTo>
                    <a:pt x="1726198" y="352799"/>
                  </a:lnTo>
                  <a:lnTo>
                    <a:pt x="58801" y="352799"/>
                  </a:lnTo>
                  <a:lnTo>
                    <a:pt x="35913" y="348179"/>
                  </a:lnTo>
                  <a:lnTo>
                    <a:pt x="17222" y="335577"/>
                  </a:lnTo>
                  <a:lnTo>
                    <a:pt x="4620" y="316886"/>
                  </a:lnTo>
                  <a:lnTo>
                    <a:pt x="0" y="293998"/>
                  </a:lnTo>
                  <a:lnTo>
                    <a:pt x="0" y="58801"/>
                  </a:lnTo>
                  <a:close/>
                </a:path>
              </a:pathLst>
            </a:custGeom>
            <a:ln w="19049">
              <a:solidFill>
                <a:srgbClr val="595959"/>
              </a:solidFill>
            </a:ln>
          </p:spPr>
          <p:txBody>
            <a:bodyPr wrap="square" lIns="0" tIns="0" rIns="0" bIns="0" rtlCol="0"/>
            <a:lstStyle/>
            <a:p>
              <a:endParaRPr sz="1980"/>
            </a:p>
          </p:txBody>
        </p:sp>
      </p:grpSp>
      <p:sp>
        <p:nvSpPr>
          <p:cNvPr id="94" name="object 94"/>
          <p:cNvSpPr txBox="1"/>
          <p:nvPr/>
        </p:nvSpPr>
        <p:spPr>
          <a:xfrm>
            <a:off x="7928498" y="4376830"/>
            <a:ext cx="2089912" cy="115673"/>
          </a:xfrm>
          <a:prstGeom prst="rect">
            <a:avLst/>
          </a:prstGeom>
        </p:spPr>
        <p:txBody>
          <a:bodyPr vert="horz" wrap="square" lIns="0" tIns="13970" rIns="0" bIns="0" rtlCol="0">
            <a:spAutoFit/>
          </a:bodyPr>
          <a:lstStyle/>
          <a:p>
            <a:pPr marL="13970">
              <a:spcBef>
                <a:spcPts val="110"/>
              </a:spcBef>
            </a:pPr>
            <a:r>
              <a:rPr sz="660" dirty="0">
                <a:solidFill>
                  <a:srgbClr val="202124"/>
                </a:solidFill>
                <a:latin typeface="Courier New"/>
                <a:cs typeface="Courier New"/>
              </a:rPr>
              <a:t>[The_]</a:t>
            </a:r>
            <a:r>
              <a:rPr sz="660" spc="-44" dirty="0">
                <a:solidFill>
                  <a:srgbClr val="202124"/>
                </a:solidFill>
                <a:latin typeface="Courier New"/>
                <a:cs typeface="Courier New"/>
              </a:rPr>
              <a:t> </a:t>
            </a:r>
            <a:r>
              <a:rPr sz="660" spc="-11" dirty="0">
                <a:solidFill>
                  <a:srgbClr val="202124"/>
                </a:solidFill>
                <a:latin typeface="Courier New"/>
                <a:cs typeface="Courier New"/>
              </a:rPr>
              <a:t>[detective_]</a:t>
            </a:r>
            <a:r>
              <a:rPr sz="660" spc="-44" dirty="0">
                <a:solidFill>
                  <a:srgbClr val="202124"/>
                </a:solidFill>
                <a:latin typeface="Courier New"/>
                <a:cs typeface="Courier New"/>
              </a:rPr>
              <a:t> </a:t>
            </a:r>
            <a:r>
              <a:rPr sz="660" dirty="0">
                <a:solidFill>
                  <a:srgbClr val="202124"/>
                </a:solidFill>
                <a:latin typeface="Courier New"/>
                <a:cs typeface="Courier New"/>
              </a:rPr>
              <a:t>[invest]</a:t>
            </a:r>
            <a:r>
              <a:rPr sz="660" spc="-44" dirty="0">
                <a:solidFill>
                  <a:srgbClr val="202124"/>
                </a:solidFill>
                <a:latin typeface="Courier New"/>
                <a:cs typeface="Courier New"/>
              </a:rPr>
              <a:t> </a:t>
            </a:r>
            <a:r>
              <a:rPr sz="660" dirty="0">
                <a:solidFill>
                  <a:srgbClr val="202124"/>
                </a:solidFill>
                <a:latin typeface="Courier New"/>
                <a:cs typeface="Courier New"/>
              </a:rPr>
              <a:t>[igat]</a:t>
            </a:r>
            <a:r>
              <a:rPr sz="660" spc="-44" dirty="0">
                <a:solidFill>
                  <a:srgbClr val="202124"/>
                </a:solidFill>
                <a:latin typeface="Courier New"/>
                <a:cs typeface="Courier New"/>
              </a:rPr>
              <a:t> </a:t>
            </a:r>
            <a:r>
              <a:rPr sz="660" spc="-11" dirty="0">
                <a:solidFill>
                  <a:srgbClr val="202124"/>
                </a:solidFill>
                <a:latin typeface="Courier New"/>
                <a:cs typeface="Courier New"/>
              </a:rPr>
              <a:t>[ed_]</a:t>
            </a:r>
            <a:endParaRPr sz="660">
              <a:latin typeface="Courier New"/>
              <a:cs typeface="Courier New"/>
            </a:endParaRPr>
          </a:p>
        </p:txBody>
      </p:sp>
      <p:sp>
        <p:nvSpPr>
          <p:cNvPr id="95" name="object 95"/>
          <p:cNvSpPr txBox="1"/>
          <p:nvPr/>
        </p:nvSpPr>
        <p:spPr>
          <a:xfrm>
            <a:off x="8694864" y="3293588"/>
            <a:ext cx="592328" cy="251094"/>
          </a:xfrm>
          <a:prstGeom prst="rect">
            <a:avLst/>
          </a:prstGeom>
        </p:spPr>
        <p:txBody>
          <a:bodyPr vert="horz" wrap="square" lIns="0" tIns="13970" rIns="0" bIns="0" rtlCol="0">
            <a:spAutoFit/>
          </a:bodyPr>
          <a:lstStyle/>
          <a:p>
            <a:pPr marL="13970">
              <a:spcBef>
                <a:spcPts val="110"/>
              </a:spcBef>
            </a:pPr>
            <a:r>
              <a:rPr sz="1540" spc="-22" dirty="0">
                <a:latin typeface="Arial"/>
                <a:cs typeface="Arial"/>
              </a:rPr>
              <a:t>MHSA</a:t>
            </a:r>
            <a:endParaRPr sz="1540">
              <a:latin typeface="Arial"/>
              <a:cs typeface="Arial"/>
            </a:endParaRPr>
          </a:p>
        </p:txBody>
      </p:sp>
      <p:sp>
        <p:nvSpPr>
          <p:cNvPr id="96" name="object 96"/>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24200" y="533400"/>
            <a:ext cx="2866390" cy="452120"/>
          </a:xfrm>
          <a:prstGeom prst="rect">
            <a:avLst/>
          </a:prstGeom>
        </p:spPr>
        <p:txBody>
          <a:bodyPr vert="horz" wrap="square" lIns="0" tIns="12700" rIns="0" bIns="0" rtlCol="0">
            <a:spAutoFit/>
          </a:bodyPr>
          <a:lstStyle/>
          <a:p>
            <a:pPr marL="12700">
              <a:lnSpc>
                <a:spcPct val="100000"/>
              </a:lnSpc>
              <a:spcBef>
                <a:spcPts val="100"/>
              </a:spcBef>
            </a:pPr>
            <a:r>
              <a:rPr lang="en-US" sz="2800" spc="-15" dirty="0"/>
              <a:t>Previously</a:t>
            </a:r>
            <a:endParaRPr sz="2800" dirty="0"/>
          </a:p>
        </p:txBody>
      </p:sp>
      <p:sp>
        <p:nvSpPr>
          <p:cNvPr id="5" name="object 5"/>
          <p:cNvSpPr txBox="1"/>
          <p:nvPr/>
        </p:nvSpPr>
        <p:spPr>
          <a:xfrm>
            <a:off x="1447800" y="1524000"/>
            <a:ext cx="6117590" cy="4376198"/>
          </a:xfrm>
          <a:prstGeom prst="rect">
            <a:avLst/>
          </a:prstGeom>
        </p:spPr>
        <p:txBody>
          <a:bodyPr vert="horz" wrap="square" lIns="0" tIns="79375" rIns="0" bIns="0" rtlCol="0">
            <a:spAutoFit/>
          </a:bodyPr>
          <a:lstStyle/>
          <a:p>
            <a:pPr marL="464820" indent="-452120">
              <a:lnSpc>
                <a:spcPct val="100000"/>
              </a:lnSpc>
              <a:spcBef>
                <a:spcPts val="625"/>
              </a:spcBef>
              <a:buAutoNum type="arabicPeriod"/>
              <a:tabLst>
                <a:tab pos="464184" algn="l"/>
                <a:tab pos="464820" algn="l"/>
              </a:tabLst>
            </a:pPr>
            <a:r>
              <a:rPr lang="en-US" sz="2400" spc="-15" dirty="0">
                <a:solidFill>
                  <a:srgbClr val="3333CC"/>
                </a:solidFill>
                <a:latin typeface="Arial"/>
                <a:cs typeface="Arial"/>
              </a:rPr>
              <a:t>Algorithmic complexity – Big O</a:t>
            </a:r>
          </a:p>
          <a:p>
            <a:pPr marL="464820" indent="-452120">
              <a:lnSpc>
                <a:spcPct val="100000"/>
              </a:lnSpc>
              <a:spcBef>
                <a:spcPts val="625"/>
              </a:spcBef>
              <a:buAutoNum type="arabicPeriod"/>
              <a:tabLst>
                <a:tab pos="464184" algn="l"/>
                <a:tab pos="464820" algn="l"/>
              </a:tabLst>
            </a:pPr>
            <a:r>
              <a:rPr lang="en-US" sz="2400" spc="-15" dirty="0">
                <a:solidFill>
                  <a:srgbClr val="3333CC"/>
                </a:solidFill>
                <a:latin typeface="Arial"/>
                <a:cs typeface="Arial"/>
              </a:rPr>
              <a:t>Principles of machine learning</a:t>
            </a:r>
          </a:p>
          <a:p>
            <a:pPr marL="464820" indent="-452120">
              <a:lnSpc>
                <a:spcPct val="100000"/>
              </a:lnSpc>
              <a:spcBef>
                <a:spcPts val="625"/>
              </a:spcBef>
              <a:buAutoNum type="arabicPeriod"/>
              <a:tabLst>
                <a:tab pos="464184" algn="l"/>
                <a:tab pos="464820" algn="l"/>
              </a:tabLst>
            </a:pPr>
            <a:r>
              <a:rPr lang="en-US" sz="2400" spc="-15" dirty="0">
                <a:solidFill>
                  <a:srgbClr val="3333CC"/>
                </a:solidFill>
                <a:latin typeface="Arial"/>
                <a:cs typeface="Arial"/>
              </a:rPr>
              <a:t>Deep Feedforward NNs</a:t>
            </a:r>
            <a:endParaRPr sz="2400" dirty="0">
              <a:latin typeface="Arial"/>
              <a:cs typeface="Arial"/>
            </a:endParaRP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Regularization</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Optimization</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Convolutional NNs</a:t>
            </a:r>
          </a:p>
          <a:p>
            <a:pPr marL="464820" indent="-452120">
              <a:spcBef>
                <a:spcPts val="530"/>
              </a:spcBef>
              <a:buFontTx/>
              <a:buAutoNum type="arabicPeriod"/>
              <a:tabLst>
                <a:tab pos="464184" algn="l"/>
                <a:tab pos="464820" algn="l"/>
              </a:tabLst>
            </a:pPr>
            <a:r>
              <a:rPr lang="en-US" sz="2400" spc="-15" dirty="0">
                <a:solidFill>
                  <a:srgbClr val="3333CC"/>
                </a:solidFill>
                <a:latin typeface="Arial"/>
                <a:cs typeface="Arial"/>
              </a:rPr>
              <a:t>Practical methodologies</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Recurrent NNs</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Autoencoders &amp; GANs</a:t>
            </a:r>
          </a:p>
          <a:p>
            <a:pPr marL="464820" indent="-452120">
              <a:lnSpc>
                <a:spcPct val="100000"/>
              </a:lnSpc>
              <a:spcBef>
                <a:spcPts val="530"/>
              </a:spcBef>
              <a:buAutoNum type="arabicPeriod"/>
              <a:tabLst>
                <a:tab pos="464184" algn="l"/>
                <a:tab pos="464820" algn="l"/>
              </a:tabLst>
            </a:pPr>
            <a:r>
              <a:rPr lang="en-US" sz="2400" spc="-15" dirty="0">
                <a:solidFill>
                  <a:srgbClr val="3333CC"/>
                </a:solidFill>
                <a:latin typeface="Arial"/>
                <a:cs typeface="Arial"/>
              </a:rPr>
              <a:t>Today Transformers</a:t>
            </a:r>
            <a:endParaRPr sz="2400" dirty="0">
              <a:latin typeface="Arial"/>
              <a:cs typeface="Arial"/>
            </a:endParaRPr>
          </a:p>
        </p:txBody>
      </p:sp>
    </p:spTree>
    <p:extLst>
      <p:ext uri="{BB962C8B-B14F-4D97-AF65-F5344CB8AC3E}">
        <p14:creationId xmlns:p14="http://schemas.microsoft.com/office/powerpoint/2010/main" val="3635728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824450" y="187199"/>
            <a:ext cx="8317254"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grpSp>
        <p:nvGrpSpPr>
          <p:cNvPr id="4" name="object 4"/>
          <p:cNvGrpSpPr/>
          <p:nvPr/>
        </p:nvGrpSpPr>
        <p:grpSpPr>
          <a:xfrm>
            <a:off x="459428" y="2562954"/>
            <a:ext cx="2534158" cy="3668522"/>
            <a:chOff x="417662" y="1368799"/>
            <a:chExt cx="2303780" cy="3335020"/>
          </a:xfrm>
        </p:grpSpPr>
        <p:pic>
          <p:nvPicPr>
            <p:cNvPr id="5" name="object 5"/>
            <p:cNvPicPr/>
            <p:nvPr/>
          </p:nvPicPr>
          <p:blipFill>
            <a:blip r:embed="rId2" cstate="print"/>
            <a:stretch>
              <a:fillRect/>
            </a:stretch>
          </p:blipFill>
          <p:spPr>
            <a:xfrm>
              <a:off x="417662" y="1381701"/>
              <a:ext cx="2303774" cy="3213075"/>
            </a:xfrm>
            <a:prstGeom prst="rect">
              <a:avLst/>
            </a:prstGeom>
          </p:spPr>
        </p:pic>
        <p:sp>
          <p:nvSpPr>
            <p:cNvPr id="6" name="object 6"/>
            <p:cNvSpPr/>
            <p:nvPr/>
          </p:nvSpPr>
          <p:spPr>
            <a:xfrm>
              <a:off x="425589" y="1368805"/>
              <a:ext cx="2295525" cy="3335020"/>
            </a:xfrm>
            <a:custGeom>
              <a:avLst/>
              <a:gdLst/>
              <a:ahLst/>
              <a:cxnLst/>
              <a:rect l="l" t="t" r="r" b="b"/>
              <a:pathLst>
                <a:path w="2295525" h="3335020">
                  <a:moveTo>
                    <a:pt x="2295499" y="0"/>
                  </a:moveTo>
                  <a:lnTo>
                    <a:pt x="1102804" y="0"/>
                  </a:lnTo>
                  <a:lnTo>
                    <a:pt x="0" y="0"/>
                  </a:lnTo>
                  <a:lnTo>
                    <a:pt x="0" y="1375803"/>
                  </a:lnTo>
                  <a:lnTo>
                    <a:pt x="1102702" y="1375803"/>
                  </a:lnTo>
                  <a:lnTo>
                    <a:pt x="1102702" y="3334804"/>
                  </a:lnTo>
                  <a:lnTo>
                    <a:pt x="2295499" y="3334804"/>
                  </a:lnTo>
                  <a:lnTo>
                    <a:pt x="2295499" y="0"/>
                  </a:lnTo>
                  <a:close/>
                </a:path>
              </a:pathLst>
            </a:custGeom>
            <a:solidFill>
              <a:srgbClr val="FFFFFF">
                <a:alpha val="92698"/>
              </a:srgbClr>
            </a:solidFill>
          </p:spPr>
          <p:txBody>
            <a:bodyPr wrap="square" lIns="0" tIns="0" rIns="0" bIns="0" rtlCol="0"/>
            <a:lstStyle/>
            <a:p>
              <a:endParaRPr sz="1980"/>
            </a:p>
          </p:txBody>
        </p:sp>
        <p:sp>
          <p:nvSpPr>
            <p:cNvPr id="7" name="object 7"/>
            <p:cNvSpPr/>
            <p:nvPr/>
          </p:nvSpPr>
          <p:spPr>
            <a:xfrm>
              <a:off x="425589" y="2744609"/>
              <a:ext cx="1102995" cy="1810385"/>
            </a:xfrm>
            <a:custGeom>
              <a:avLst/>
              <a:gdLst/>
              <a:ahLst/>
              <a:cxnLst/>
              <a:rect l="l" t="t" r="r" b="b"/>
              <a:pathLst>
                <a:path w="1102995" h="1810385">
                  <a:moveTo>
                    <a:pt x="399910" y="0"/>
                  </a:moveTo>
                  <a:lnTo>
                    <a:pt x="0" y="0"/>
                  </a:lnTo>
                  <a:lnTo>
                    <a:pt x="0" y="297294"/>
                  </a:lnTo>
                  <a:lnTo>
                    <a:pt x="399910" y="297294"/>
                  </a:lnTo>
                  <a:lnTo>
                    <a:pt x="399910" y="0"/>
                  </a:lnTo>
                  <a:close/>
                </a:path>
                <a:path w="1102995" h="1810385">
                  <a:moveTo>
                    <a:pt x="1102804" y="297319"/>
                  </a:moveTo>
                  <a:lnTo>
                    <a:pt x="0" y="297319"/>
                  </a:lnTo>
                  <a:lnTo>
                    <a:pt x="0" y="1809927"/>
                  </a:lnTo>
                  <a:lnTo>
                    <a:pt x="1102804" y="1809927"/>
                  </a:lnTo>
                  <a:lnTo>
                    <a:pt x="1102804" y="297319"/>
                  </a:lnTo>
                  <a:close/>
                </a:path>
              </a:pathLst>
            </a:custGeom>
            <a:solidFill>
              <a:srgbClr val="FFFFFF">
                <a:alpha val="66848"/>
              </a:srgbClr>
            </a:solidFill>
          </p:spPr>
          <p:txBody>
            <a:bodyPr wrap="square" lIns="0" tIns="0" rIns="0" bIns="0" rtlCol="0"/>
            <a:lstStyle/>
            <a:p>
              <a:endParaRPr sz="1980"/>
            </a:p>
          </p:txBody>
        </p:sp>
      </p:grpSp>
      <p:sp>
        <p:nvSpPr>
          <p:cNvPr id="8" name="object 8"/>
          <p:cNvSpPr txBox="1"/>
          <p:nvPr/>
        </p:nvSpPr>
        <p:spPr>
          <a:xfrm>
            <a:off x="3516948" y="5980477"/>
            <a:ext cx="3667125" cy="251094"/>
          </a:xfrm>
          <a:prstGeom prst="rect">
            <a:avLst/>
          </a:prstGeom>
        </p:spPr>
        <p:txBody>
          <a:bodyPr vert="horz" wrap="square" lIns="0" tIns="13970" rIns="0" bIns="0" rtlCol="0">
            <a:spAutoFit/>
          </a:bodyPr>
          <a:lstStyle/>
          <a:p>
            <a:pPr marL="13970">
              <a:spcBef>
                <a:spcPts val="110"/>
              </a:spcBef>
            </a:pPr>
            <a:r>
              <a:rPr sz="1540" spc="110" dirty="0">
                <a:solidFill>
                  <a:srgbClr val="202124"/>
                </a:solidFill>
                <a:latin typeface="Calibri"/>
                <a:cs typeface="Calibri"/>
              </a:rPr>
              <a:t>Some</a:t>
            </a:r>
            <a:r>
              <a:rPr sz="1540" spc="66" dirty="0">
                <a:solidFill>
                  <a:srgbClr val="202124"/>
                </a:solidFill>
                <a:latin typeface="Calibri"/>
                <a:cs typeface="Calibri"/>
              </a:rPr>
              <a:t> </a:t>
            </a:r>
            <a:r>
              <a:rPr sz="1540" spc="72" dirty="0">
                <a:solidFill>
                  <a:srgbClr val="202124"/>
                </a:solidFill>
                <a:latin typeface="Calibri"/>
                <a:cs typeface="Calibri"/>
              </a:rPr>
              <a:t>people </a:t>
            </a:r>
            <a:r>
              <a:rPr sz="1540" dirty="0">
                <a:solidFill>
                  <a:srgbClr val="202124"/>
                </a:solidFill>
                <a:latin typeface="Calibri"/>
                <a:cs typeface="Calibri"/>
              </a:rPr>
              <a:t>like</a:t>
            </a:r>
            <a:r>
              <a:rPr sz="1540" spc="72" dirty="0">
                <a:solidFill>
                  <a:srgbClr val="202124"/>
                </a:solidFill>
                <a:latin typeface="Calibri"/>
                <a:cs typeface="Calibri"/>
              </a:rPr>
              <a:t> </a:t>
            </a:r>
            <a:r>
              <a:rPr sz="1540" dirty="0">
                <a:solidFill>
                  <a:srgbClr val="202124"/>
                </a:solidFill>
                <a:latin typeface="Calibri"/>
                <a:cs typeface="Calibri"/>
              </a:rPr>
              <a:t>to</a:t>
            </a:r>
            <a:r>
              <a:rPr sz="1540" spc="72" dirty="0">
                <a:solidFill>
                  <a:srgbClr val="202124"/>
                </a:solidFill>
                <a:latin typeface="Calibri"/>
                <a:cs typeface="Calibri"/>
              </a:rPr>
              <a:t> </a:t>
            </a:r>
            <a:r>
              <a:rPr sz="1540" dirty="0">
                <a:solidFill>
                  <a:srgbClr val="202124"/>
                </a:solidFill>
                <a:latin typeface="Calibri"/>
                <a:cs typeface="Calibri"/>
              </a:rPr>
              <a:t>call</a:t>
            </a:r>
            <a:r>
              <a:rPr sz="1540" spc="72" dirty="0">
                <a:solidFill>
                  <a:srgbClr val="202124"/>
                </a:solidFill>
                <a:latin typeface="Calibri"/>
                <a:cs typeface="Calibri"/>
              </a:rPr>
              <a:t> </a:t>
            </a:r>
            <a:r>
              <a:rPr sz="1540" dirty="0">
                <a:solidFill>
                  <a:srgbClr val="202124"/>
                </a:solidFill>
                <a:latin typeface="Calibri"/>
                <a:cs typeface="Calibri"/>
              </a:rPr>
              <a:t>it</a:t>
            </a:r>
            <a:r>
              <a:rPr sz="1540" spc="66" dirty="0">
                <a:solidFill>
                  <a:srgbClr val="202124"/>
                </a:solidFill>
                <a:latin typeface="Calibri"/>
                <a:cs typeface="Calibri"/>
              </a:rPr>
              <a:t> </a:t>
            </a:r>
            <a:r>
              <a:rPr sz="1540" spc="-116" dirty="0">
                <a:solidFill>
                  <a:srgbClr val="202124"/>
                </a:solidFill>
                <a:latin typeface="Calibri"/>
                <a:cs typeface="Calibri"/>
              </a:rPr>
              <a:t>1x1</a:t>
            </a:r>
            <a:r>
              <a:rPr sz="1540" spc="72" dirty="0">
                <a:solidFill>
                  <a:srgbClr val="202124"/>
                </a:solidFill>
                <a:latin typeface="Calibri"/>
                <a:cs typeface="Calibri"/>
              </a:rPr>
              <a:t> </a:t>
            </a:r>
            <a:r>
              <a:rPr sz="1540" spc="38" dirty="0">
                <a:solidFill>
                  <a:srgbClr val="202124"/>
                </a:solidFill>
                <a:latin typeface="Calibri"/>
                <a:cs typeface="Calibri"/>
              </a:rPr>
              <a:t>convolution.</a:t>
            </a:r>
            <a:endParaRPr sz="1540">
              <a:latin typeface="Calibri"/>
              <a:cs typeface="Calibri"/>
            </a:endParaRPr>
          </a:p>
        </p:txBody>
      </p:sp>
      <p:sp>
        <p:nvSpPr>
          <p:cNvPr id="9" name="object 9"/>
          <p:cNvSpPr txBox="1"/>
          <p:nvPr/>
        </p:nvSpPr>
        <p:spPr>
          <a:xfrm>
            <a:off x="80328" y="1689749"/>
            <a:ext cx="9430449" cy="1437060"/>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lnSpc>
                <a:spcPct val="100000"/>
              </a:lnSpc>
            </a:pPr>
            <a:endParaRPr sz="1320" dirty="0">
              <a:latin typeface="Calibri"/>
              <a:cs typeface="Calibri"/>
            </a:endParaRPr>
          </a:p>
          <a:p>
            <a:pPr>
              <a:spcBef>
                <a:spcPts val="594"/>
              </a:spcBef>
            </a:pPr>
            <a:endParaRPr sz="1320" dirty="0">
              <a:latin typeface="Calibri"/>
              <a:cs typeface="Calibri"/>
            </a:endParaRPr>
          </a:p>
          <a:p>
            <a:pPr marR="1405382" algn="ctr">
              <a:spcBef>
                <a:spcPts val="6"/>
              </a:spcBef>
            </a:pPr>
            <a:r>
              <a:rPr sz="1540" b="1" spc="77" dirty="0">
                <a:solidFill>
                  <a:srgbClr val="202124"/>
                </a:solidFill>
                <a:latin typeface="Calibri"/>
                <a:cs typeface="Calibri"/>
              </a:rPr>
              <a:t>Point-</a:t>
            </a:r>
            <a:r>
              <a:rPr sz="1540" b="1" spc="149" dirty="0">
                <a:solidFill>
                  <a:srgbClr val="202124"/>
                </a:solidFill>
                <a:latin typeface="Calibri"/>
                <a:cs typeface="Calibri"/>
              </a:rPr>
              <a:t>wise</a:t>
            </a:r>
            <a:r>
              <a:rPr sz="1540" b="1" spc="28" dirty="0">
                <a:solidFill>
                  <a:srgbClr val="202124"/>
                </a:solidFill>
                <a:latin typeface="Calibri"/>
                <a:cs typeface="Calibri"/>
              </a:rPr>
              <a:t> </a:t>
            </a:r>
            <a:r>
              <a:rPr sz="1540" b="1" spc="83" dirty="0">
                <a:solidFill>
                  <a:srgbClr val="202124"/>
                </a:solidFill>
                <a:latin typeface="Calibri"/>
                <a:cs typeface="Calibri"/>
              </a:rPr>
              <a:t>MLP</a:t>
            </a:r>
            <a:endParaRPr sz="1540" dirty="0">
              <a:latin typeface="Calibri"/>
              <a:cs typeface="Calibri"/>
            </a:endParaRPr>
          </a:p>
          <a:p>
            <a:pPr>
              <a:spcBef>
                <a:spcPts val="231"/>
              </a:spcBef>
            </a:pPr>
            <a:endParaRPr sz="1540" dirty="0">
              <a:latin typeface="Calibri"/>
              <a:cs typeface="Calibri"/>
            </a:endParaRPr>
          </a:p>
          <a:p>
            <a:pPr marL="3450590"/>
            <a:r>
              <a:rPr sz="1540" spc="132" dirty="0">
                <a:solidFill>
                  <a:srgbClr val="202124"/>
                </a:solidFill>
                <a:latin typeface="Calibri"/>
                <a:cs typeface="Calibri"/>
              </a:rPr>
              <a:t>A</a:t>
            </a:r>
            <a:r>
              <a:rPr sz="1540" spc="28" dirty="0">
                <a:solidFill>
                  <a:srgbClr val="202124"/>
                </a:solidFill>
                <a:latin typeface="Calibri"/>
                <a:cs typeface="Calibri"/>
              </a:rPr>
              <a:t> </a:t>
            </a:r>
            <a:r>
              <a:rPr sz="1540" spc="55" dirty="0">
                <a:solidFill>
                  <a:srgbClr val="202124"/>
                </a:solidFill>
                <a:latin typeface="Calibri"/>
                <a:cs typeface="Calibri"/>
              </a:rPr>
              <a:t>simple</a:t>
            </a:r>
            <a:r>
              <a:rPr sz="1540" spc="28" dirty="0">
                <a:solidFill>
                  <a:srgbClr val="202124"/>
                </a:solidFill>
                <a:latin typeface="Calibri"/>
                <a:cs typeface="Calibri"/>
              </a:rPr>
              <a:t> </a:t>
            </a:r>
            <a:r>
              <a:rPr sz="1540" spc="72" dirty="0">
                <a:solidFill>
                  <a:srgbClr val="202124"/>
                </a:solidFill>
                <a:latin typeface="Calibri"/>
                <a:cs typeface="Calibri"/>
              </a:rPr>
              <a:t>MLP</a:t>
            </a:r>
            <a:r>
              <a:rPr sz="1540" spc="28" dirty="0">
                <a:solidFill>
                  <a:srgbClr val="202124"/>
                </a:solidFill>
                <a:latin typeface="Calibri"/>
                <a:cs typeface="Calibri"/>
              </a:rPr>
              <a:t> </a:t>
            </a:r>
            <a:r>
              <a:rPr sz="1540" spc="61" dirty="0">
                <a:solidFill>
                  <a:srgbClr val="202124"/>
                </a:solidFill>
                <a:latin typeface="Calibri"/>
                <a:cs typeface="Calibri"/>
              </a:rPr>
              <a:t>applied</a:t>
            </a:r>
            <a:r>
              <a:rPr sz="1540" spc="33" dirty="0">
                <a:solidFill>
                  <a:srgbClr val="202124"/>
                </a:solidFill>
                <a:latin typeface="Calibri"/>
                <a:cs typeface="Calibri"/>
              </a:rPr>
              <a:t> </a:t>
            </a:r>
            <a:r>
              <a:rPr sz="1540" dirty="0">
                <a:solidFill>
                  <a:srgbClr val="202124"/>
                </a:solidFill>
                <a:latin typeface="Calibri"/>
                <a:cs typeface="Calibri"/>
              </a:rPr>
              <a:t>to</a:t>
            </a:r>
            <a:r>
              <a:rPr sz="1540" spc="28" dirty="0">
                <a:solidFill>
                  <a:srgbClr val="202124"/>
                </a:solidFill>
                <a:latin typeface="Calibri"/>
                <a:cs typeface="Calibri"/>
              </a:rPr>
              <a:t> </a:t>
            </a:r>
            <a:r>
              <a:rPr sz="1540" spc="99" dirty="0">
                <a:solidFill>
                  <a:srgbClr val="202124"/>
                </a:solidFill>
                <a:latin typeface="Calibri"/>
                <a:cs typeface="Calibri"/>
              </a:rPr>
              <a:t>each</a:t>
            </a:r>
            <a:r>
              <a:rPr sz="1540" spc="28" dirty="0">
                <a:solidFill>
                  <a:srgbClr val="202124"/>
                </a:solidFill>
                <a:latin typeface="Calibri"/>
                <a:cs typeface="Calibri"/>
              </a:rPr>
              <a:t> </a:t>
            </a:r>
            <a:r>
              <a:rPr sz="1540" spc="55" dirty="0">
                <a:solidFill>
                  <a:srgbClr val="202124"/>
                </a:solidFill>
                <a:latin typeface="Calibri"/>
                <a:cs typeface="Calibri"/>
              </a:rPr>
              <a:t>token</a:t>
            </a:r>
            <a:r>
              <a:rPr sz="1540" spc="28" dirty="0">
                <a:solidFill>
                  <a:srgbClr val="202124"/>
                </a:solidFill>
                <a:latin typeface="Calibri"/>
                <a:cs typeface="Calibri"/>
              </a:rPr>
              <a:t> </a:t>
            </a:r>
            <a:r>
              <a:rPr sz="1540" spc="-11" dirty="0">
                <a:solidFill>
                  <a:srgbClr val="202124"/>
                </a:solidFill>
                <a:latin typeface="Calibri"/>
                <a:cs typeface="Calibri"/>
              </a:rPr>
              <a:t>individually:</a:t>
            </a:r>
            <a:endParaRPr sz="1540" dirty="0">
              <a:latin typeface="Calibri"/>
              <a:cs typeface="Calibri"/>
            </a:endParaRPr>
          </a:p>
        </p:txBody>
      </p:sp>
      <p:sp>
        <p:nvSpPr>
          <p:cNvPr id="10" name="object 10"/>
          <p:cNvSpPr txBox="1"/>
          <p:nvPr/>
        </p:nvSpPr>
        <p:spPr>
          <a:xfrm>
            <a:off x="3489008" y="3214417"/>
            <a:ext cx="3969574" cy="2033121"/>
          </a:xfrm>
          <a:prstGeom prst="rect">
            <a:avLst/>
          </a:prstGeom>
        </p:spPr>
        <p:txBody>
          <a:bodyPr vert="horz" wrap="square" lIns="0" tIns="13970" rIns="0" bIns="0" rtlCol="0">
            <a:spAutoFit/>
          </a:bodyPr>
          <a:lstStyle/>
          <a:p>
            <a:pPr marL="947863">
              <a:spcBef>
                <a:spcPts val="110"/>
              </a:spcBef>
            </a:pPr>
            <a:r>
              <a:rPr sz="1540" dirty="0">
                <a:solidFill>
                  <a:srgbClr val="202124"/>
                </a:solidFill>
                <a:latin typeface="Cambria Math"/>
                <a:cs typeface="Cambria Math"/>
              </a:rPr>
              <a:t>z</a:t>
            </a:r>
            <a:r>
              <a:rPr sz="1485" baseline="-33950" dirty="0">
                <a:solidFill>
                  <a:srgbClr val="202124"/>
                </a:solidFill>
                <a:latin typeface="Cambria Math"/>
                <a:cs typeface="Cambria Math"/>
              </a:rPr>
              <a:t>i</a:t>
            </a:r>
            <a:r>
              <a:rPr sz="1485" spc="165" baseline="-33950"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W</a:t>
            </a:r>
            <a:r>
              <a:rPr sz="1485" baseline="-33950" dirty="0">
                <a:solidFill>
                  <a:srgbClr val="202124"/>
                </a:solidFill>
                <a:latin typeface="Cambria Math"/>
                <a:cs typeface="Cambria Math"/>
              </a:rPr>
              <a:t>2</a:t>
            </a:r>
            <a:r>
              <a:rPr sz="1485" spc="-8" baseline="-33950" dirty="0">
                <a:solidFill>
                  <a:srgbClr val="202124"/>
                </a:solidFill>
                <a:latin typeface="Cambria Math"/>
                <a:cs typeface="Cambria Math"/>
              </a:rPr>
              <a:t> </a:t>
            </a:r>
            <a:r>
              <a:rPr sz="1540" dirty="0">
                <a:solidFill>
                  <a:srgbClr val="202124"/>
                </a:solidFill>
                <a:latin typeface="Cambria Math"/>
                <a:cs typeface="Cambria Math"/>
              </a:rPr>
              <a:t>GeLU(W</a:t>
            </a:r>
            <a:r>
              <a:rPr sz="1485" baseline="-33950" dirty="0">
                <a:solidFill>
                  <a:srgbClr val="202124"/>
                </a:solidFill>
                <a:latin typeface="Cambria Math"/>
                <a:cs typeface="Cambria Math"/>
              </a:rPr>
              <a:t>1</a:t>
            </a:r>
            <a:r>
              <a:rPr sz="1540" dirty="0">
                <a:solidFill>
                  <a:srgbClr val="202124"/>
                </a:solidFill>
                <a:latin typeface="Cambria Math"/>
                <a:cs typeface="Cambria Math"/>
              </a:rPr>
              <a:t>x</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b</a:t>
            </a:r>
            <a:r>
              <a:rPr sz="1485" baseline="-33950" dirty="0">
                <a:solidFill>
                  <a:srgbClr val="202124"/>
                </a:solidFill>
                <a:latin typeface="Cambria Math"/>
                <a:cs typeface="Cambria Math"/>
              </a:rPr>
              <a:t>1</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spc="-28" dirty="0">
                <a:solidFill>
                  <a:srgbClr val="202124"/>
                </a:solidFill>
                <a:latin typeface="Cambria Math"/>
                <a:cs typeface="Cambria Math"/>
              </a:rPr>
              <a:t>b</a:t>
            </a:r>
            <a:r>
              <a:rPr sz="1485" spc="-41" baseline="-33950" dirty="0">
                <a:solidFill>
                  <a:srgbClr val="202124"/>
                </a:solidFill>
                <a:latin typeface="Cambria Math"/>
                <a:cs typeface="Cambria Math"/>
              </a:rPr>
              <a:t>2</a:t>
            </a:r>
            <a:endParaRPr sz="1485" baseline="-33950" dirty="0">
              <a:latin typeface="Cambria Math"/>
              <a:cs typeface="Cambria Math"/>
            </a:endParaRPr>
          </a:p>
          <a:p>
            <a:pPr>
              <a:spcBef>
                <a:spcPts val="28"/>
              </a:spcBef>
            </a:pPr>
            <a:endParaRPr sz="1540" dirty="0">
              <a:latin typeface="Cambria Math"/>
              <a:cs typeface="Cambria Math"/>
            </a:endParaRPr>
          </a:p>
          <a:p>
            <a:pPr marL="41910" marR="60071">
              <a:lnSpc>
                <a:spcPct val="114999"/>
              </a:lnSpc>
            </a:pPr>
            <a:r>
              <a:rPr sz="1540" dirty="0">
                <a:solidFill>
                  <a:srgbClr val="202124"/>
                </a:solidFill>
                <a:latin typeface="Calibri"/>
                <a:cs typeface="Calibri"/>
              </a:rPr>
              <a:t>Think</a:t>
            </a:r>
            <a:r>
              <a:rPr sz="1540" spc="44" dirty="0">
                <a:solidFill>
                  <a:srgbClr val="202124"/>
                </a:solidFill>
                <a:latin typeface="Calibri"/>
                <a:cs typeface="Calibri"/>
              </a:rPr>
              <a:t> </a:t>
            </a:r>
            <a:r>
              <a:rPr sz="1540" spc="94" dirty="0">
                <a:solidFill>
                  <a:srgbClr val="202124"/>
                </a:solidFill>
                <a:latin typeface="Calibri"/>
                <a:cs typeface="Calibri"/>
              </a:rPr>
              <a:t>of</a:t>
            </a:r>
            <a:r>
              <a:rPr sz="1540" spc="44" dirty="0">
                <a:solidFill>
                  <a:srgbClr val="202124"/>
                </a:solidFill>
                <a:latin typeface="Calibri"/>
                <a:cs typeface="Calibri"/>
              </a:rPr>
              <a:t> </a:t>
            </a:r>
            <a:r>
              <a:rPr sz="1540" dirty="0">
                <a:solidFill>
                  <a:srgbClr val="202124"/>
                </a:solidFill>
                <a:latin typeface="Calibri"/>
                <a:cs typeface="Calibri"/>
              </a:rPr>
              <a:t>it</a:t>
            </a:r>
            <a:r>
              <a:rPr sz="1540" spc="44" dirty="0">
                <a:solidFill>
                  <a:srgbClr val="202124"/>
                </a:solidFill>
                <a:latin typeface="Calibri"/>
                <a:cs typeface="Calibri"/>
              </a:rPr>
              <a:t> </a:t>
            </a:r>
            <a:r>
              <a:rPr sz="1540" spc="88" dirty="0">
                <a:solidFill>
                  <a:srgbClr val="202124"/>
                </a:solidFill>
                <a:latin typeface="Calibri"/>
                <a:cs typeface="Calibri"/>
              </a:rPr>
              <a:t>as</a:t>
            </a:r>
            <a:r>
              <a:rPr sz="1540" spc="44" dirty="0">
                <a:solidFill>
                  <a:srgbClr val="202124"/>
                </a:solidFill>
                <a:latin typeface="Calibri"/>
                <a:cs typeface="Calibri"/>
              </a:rPr>
              <a:t> </a:t>
            </a:r>
            <a:r>
              <a:rPr sz="1540" spc="99" dirty="0">
                <a:solidFill>
                  <a:srgbClr val="202124"/>
                </a:solidFill>
                <a:latin typeface="Calibri"/>
                <a:cs typeface="Calibri"/>
              </a:rPr>
              <a:t>each</a:t>
            </a:r>
            <a:r>
              <a:rPr sz="1540" spc="44" dirty="0">
                <a:solidFill>
                  <a:srgbClr val="202124"/>
                </a:solidFill>
                <a:latin typeface="Calibri"/>
                <a:cs typeface="Calibri"/>
              </a:rPr>
              <a:t> </a:t>
            </a:r>
            <a:r>
              <a:rPr sz="1540" spc="55" dirty="0">
                <a:solidFill>
                  <a:srgbClr val="202124"/>
                </a:solidFill>
                <a:latin typeface="Calibri"/>
                <a:cs typeface="Calibri"/>
              </a:rPr>
              <a:t>token</a:t>
            </a:r>
            <a:r>
              <a:rPr sz="1540" spc="44" dirty="0">
                <a:solidFill>
                  <a:srgbClr val="202124"/>
                </a:solidFill>
                <a:latin typeface="Calibri"/>
                <a:cs typeface="Calibri"/>
              </a:rPr>
              <a:t> </a:t>
            </a:r>
            <a:r>
              <a:rPr sz="1540" spc="77" dirty="0">
                <a:solidFill>
                  <a:srgbClr val="202124"/>
                </a:solidFill>
                <a:latin typeface="Calibri"/>
                <a:cs typeface="Calibri"/>
              </a:rPr>
              <a:t>pondering</a:t>
            </a:r>
            <a:r>
              <a:rPr sz="1540" spc="17" dirty="0">
                <a:solidFill>
                  <a:srgbClr val="202124"/>
                </a:solidFill>
                <a:latin typeface="Calibri"/>
                <a:cs typeface="Calibri"/>
              </a:rPr>
              <a:t> </a:t>
            </a:r>
            <a:r>
              <a:rPr sz="1540" spc="61" dirty="0">
                <a:solidFill>
                  <a:srgbClr val="202124"/>
                </a:solidFill>
                <a:latin typeface="Calibri"/>
                <a:cs typeface="Calibri"/>
              </a:rPr>
              <a:t>for</a:t>
            </a:r>
            <a:r>
              <a:rPr sz="1540" spc="44" dirty="0">
                <a:solidFill>
                  <a:srgbClr val="202124"/>
                </a:solidFill>
                <a:latin typeface="Calibri"/>
                <a:cs typeface="Calibri"/>
              </a:rPr>
              <a:t> </a:t>
            </a:r>
            <a:r>
              <a:rPr sz="1540" spc="-11" dirty="0">
                <a:solidFill>
                  <a:srgbClr val="202124"/>
                </a:solidFill>
                <a:latin typeface="Calibri"/>
                <a:cs typeface="Calibri"/>
              </a:rPr>
              <a:t>itself </a:t>
            </a:r>
            <a:r>
              <a:rPr sz="1540" spc="72" dirty="0">
                <a:solidFill>
                  <a:srgbClr val="202124"/>
                </a:solidFill>
                <a:latin typeface="Calibri"/>
                <a:cs typeface="Calibri"/>
              </a:rPr>
              <a:t>about</a:t>
            </a:r>
            <a:r>
              <a:rPr sz="1540" spc="11" dirty="0">
                <a:solidFill>
                  <a:srgbClr val="202124"/>
                </a:solidFill>
                <a:latin typeface="Calibri"/>
                <a:cs typeface="Calibri"/>
              </a:rPr>
              <a:t> </a:t>
            </a:r>
            <a:r>
              <a:rPr sz="1540" spc="55" dirty="0">
                <a:solidFill>
                  <a:srgbClr val="202124"/>
                </a:solidFill>
                <a:latin typeface="Calibri"/>
                <a:cs typeface="Calibri"/>
              </a:rPr>
              <a:t>what</a:t>
            </a:r>
            <a:r>
              <a:rPr sz="1540" spc="17" dirty="0">
                <a:solidFill>
                  <a:srgbClr val="202124"/>
                </a:solidFill>
                <a:latin typeface="Calibri"/>
                <a:cs typeface="Calibri"/>
              </a:rPr>
              <a:t> </a:t>
            </a:r>
            <a:r>
              <a:rPr sz="1540" dirty="0">
                <a:solidFill>
                  <a:srgbClr val="202124"/>
                </a:solidFill>
                <a:latin typeface="Calibri"/>
                <a:cs typeface="Calibri"/>
              </a:rPr>
              <a:t>it</a:t>
            </a:r>
            <a:r>
              <a:rPr sz="1540" spc="17" dirty="0">
                <a:solidFill>
                  <a:srgbClr val="202124"/>
                </a:solidFill>
                <a:latin typeface="Calibri"/>
                <a:cs typeface="Calibri"/>
              </a:rPr>
              <a:t> </a:t>
            </a:r>
            <a:r>
              <a:rPr sz="1540" spc="72" dirty="0">
                <a:solidFill>
                  <a:srgbClr val="202124"/>
                </a:solidFill>
                <a:latin typeface="Calibri"/>
                <a:cs typeface="Calibri"/>
              </a:rPr>
              <a:t>has</a:t>
            </a:r>
            <a:r>
              <a:rPr sz="1540" spc="17" dirty="0">
                <a:solidFill>
                  <a:srgbClr val="202124"/>
                </a:solidFill>
                <a:latin typeface="Calibri"/>
                <a:cs typeface="Calibri"/>
              </a:rPr>
              <a:t> </a:t>
            </a:r>
            <a:r>
              <a:rPr sz="1540" spc="94" dirty="0">
                <a:solidFill>
                  <a:srgbClr val="202124"/>
                </a:solidFill>
                <a:latin typeface="Calibri"/>
                <a:cs typeface="Calibri"/>
              </a:rPr>
              <a:t>observed</a:t>
            </a:r>
            <a:r>
              <a:rPr sz="1540" spc="17" dirty="0">
                <a:solidFill>
                  <a:srgbClr val="202124"/>
                </a:solidFill>
                <a:latin typeface="Calibri"/>
                <a:cs typeface="Calibri"/>
              </a:rPr>
              <a:t> </a:t>
            </a:r>
            <a:r>
              <a:rPr sz="1540" spc="-11" dirty="0">
                <a:solidFill>
                  <a:srgbClr val="202124"/>
                </a:solidFill>
                <a:latin typeface="Calibri"/>
                <a:cs typeface="Calibri"/>
              </a:rPr>
              <a:t>previously.</a:t>
            </a:r>
            <a:endParaRPr sz="1540" dirty="0">
              <a:latin typeface="Calibri"/>
              <a:cs typeface="Calibri"/>
            </a:endParaRPr>
          </a:p>
          <a:p>
            <a:pPr marL="41910" marR="250762">
              <a:lnSpc>
                <a:spcPct val="114999"/>
              </a:lnSpc>
            </a:pPr>
            <a:r>
              <a:rPr sz="1540" spc="50" dirty="0">
                <a:solidFill>
                  <a:srgbClr val="202124"/>
                </a:solidFill>
                <a:latin typeface="Calibri"/>
                <a:cs typeface="Calibri"/>
              </a:rPr>
              <a:t>There's</a:t>
            </a:r>
            <a:r>
              <a:rPr sz="1540" spc="66" dirty="0">
                <a:solidFill>
                  <a:srgbClr val="202124"/>
                </a:solidFill>
                <a:latin typeface="Calibri"/>
                <a:cs typeface="Calibri"/>
              </a:rPr>
              <a:t> </a:t>
            </a:r>
            <a:r>
              <a:rPr sz="1540" spc="105" dirty="0">
                <a:solidFill>
                  <a:srgbClr val="202124"/>
                </a:solidFill>
                <a:latin typeface="Calibri"/>
                <a:cs typeface="Calibri"/>
              </a:rPr>
              <a:t>some</a:t>
            </a:r>
            <a:r>
              <a:rPr sz="1540" spc="66" dirty="0">
                <a:solidFill>
                  <a:srgbClr val="202124"/>
                </a:solidFill>
                <a:latin typeface="Calibri"/>
                <a:cs typeface="Calibri"/>
              </a:rPr>
              <a:t> </a:t>
            </a:r>
            <a:r>
              <a:rPr sz="1540" spc="77" dirty="0">
                <a:solidFill>
                  <a:srgbClr val="202124"/>
                </a:solidFill>
                <a:latin typeface="Calibri"/>
                <a:cs typeface="Calibri"/>
              </a:rPr>
              <a:t>weak</a:t>
            </a:r>
            <a:r>
              <a:rPr sz="1540" spc="66" dirty="0">
                <a:solidFill>
                  <a:srgbClr val="202124"/>
                </a:solidFill>
                <a:latin typeface="Calibri"/>
                <a:cs typeface="Calibri"/>
              </a:rPr>
              <a:t> </a:t>
            </a:r>
            <a:r>
              <a:rPr sz="1540" spc="77" dirty="0">
                <a:solidFill>
                  <a:srgbClr val="202124"/>
                </a:solidFill>
                <a:latin typeface="Calibri"/>
                <a:cs typeface="Calibri"/>
              </a:rPr>
              <a:t>evidence</a:t>
            </a:r>
            <a:r>
              <a:rPr sz="1540" spc="72" dirty="0">
                <a:solidFill>
                  <a:srgbClr val="202124"/>
                </a:solidFill>
                <a:latin typeface="Calibri"/>
                <a:cs typeface="Calibri"/>
              </a:rPr>
              <a:t> </a:t>
            </a:r>
            <a:r>
              <a:rPr sz="1540" dirty="0">
                <a:solidFill>
                  <a:srgbClr val="202124"/>
                </a:solidFill>
                <a:latin typeface="Calibri"/>
                <a:cs typeface="Calibri"/>
              </a:rPr>
              <a:t>this</a:t>
            </a:r>
            <a:r>
              <a:rPr sz="1540" spc="66" dirty="0">
                <a:solidFill>
                  <a:srgbClr val="202124"/>
                </a:solidFill>
                <a:latin typeface="Calibri"/>
                <a:cs typeface="Calibri"/>
              </a:rPr>
              <a:t> </a:t>
            </a:r>
            <a:r>
              <a:rPr sz="1540" dirty="0">
                <a:solidFill>
                  <a:srgbClr val="202124"/>
                </a:solidFill>
                <a:latin typeface="Calibri"/>
                <a:cs typeface="Calibri"/>
              </a:rPr>
              <a:t>is</a:t>
            </a:r>
            <a:r>
              <a:rPr sz="1540" spc="66" dirty="0">
                <a:solidFill>
                  <a:srgbClr val="202124"/>
                </a:solidFill>
                <a:latin typeface="Calibri"/>
                <a:cs typeface="Calibri"/>
              </a:rPr>
              <a:t> </a:t>
            </a:r>
            <a:r>
              <a:rPr sz="1540" spc="55" dirty="0">
                <a:solidFill>
                  <a:srgbClr val="202124"/>
                </a:solidFill>
                <a:latin typeface="Calibri"/>
                <a:cs typeface="Calibri"/>
              </a:rPr>
              <a:t>where </a:t>
            </a:r>
            <a:r>
              <a:rPr sz="1540" spc="11" dirty="0">
                <a:solidFill>
                  <a:srgbClr val="202124"/>
                </a:solidFill>
                <a:latin typeface="Calibri"/>
                <a:cs typeface="Calibri"/>
              </a:rPr>
              <a:t>"world</a:t>
            </a:r>
            <a:r>
              <a:rPr sz="1540" spc="121" dirty="0">
                <a:solidFill>
                  <a:srgbClr val="202124"/>
                </a:solidFill>
                <a:latin typeface="Calibri"/>
                <a:cs typeface="Calibri"/>
              </a:rPr>
              <a:t> </a:t>
            </a:r>
            <a:r>
              <a:rPr sz="1540" spc="61" dirty="0">
                <a:solidFill>
                  <a:srgbClr val="202124"/>
                </a:solidFill>
                <a:latin typeface="Calibri"/>
                <a:cs typeface="Calibri"/>
              </a:rPr>
              <a:t>knowledge"</a:t>
            </a:r>
            <a:r>
              <a:rPr sz="1540" spc="125" dirty="0">
                <a:solidFill>
                  <a:srgbClr val="202124"/>
                </a:solidFill>
                <a:latin typeface="Calibri"/>
                <a:cs typeface="Calibri"/>
              </a:rPr>
              <a:t> </a:t>
            </a:r>
            <a:r>
              <a:rPr sz="1540" spc="11" dirty="0">
                <a:solidFill>
                  <a:srgbClr val="202124"/>
                </a:solidFill>
                <a:latin typeface="Calibri"/>
                <a:cs typeface="Calibri"/>
              </a:rPr>
              <a:t>is</a:t>
            </a:r>
            <a:r>
              <a:rPr sz="1540" spc="125" dirty="0">
                <a:solidFill>
                  <a:srgbClr val="202124"/>
                </a:solidFill>
                <a:latin typeface="Calibri"/>
                <a:cs typeface="Calibri"/>
              </a:rPr>
              <a:t> </a:t>
            </a:r>
            <a:r>
              <a:rPr sz="1540" spc="11" dirty="0">
                <a:solidFill>
                  <a:srgbClr val="202124"/>
                </a:solidFill>
                <a:latin typeface="Calibri"/>
                <a:cs typeface="Calibri"/>
              </a:rPr>
              <a:t>stored,</a:t>
            </a:r>
            <a:r>
              <a:rPr sz="1540" spc="125" dirty="0">
                <a:solidFill>
                  <a:srgbClr val="202124"/>
                </a:solidFill>
                <a:latin typeface="Calibri"/>
                <a:cs typeface="Calibri"/>
              </a:rPr>
              <a:t> </a:t>
            </a:r>
            <a:r>
              <a:rPr sz="1540" spc="-22" dirty="0">
                <a:solidFill>
                  <a:srgbClr val="202124"/>
                </a:solidFill>
                <a:latin typeface="Calibri"/>
                <a:cs typeface="Calibri"/>
              </a:rPr>
              <a:t>too.</a:t>
            </a:r>
            <a:endParaRPr sz="1540" dirty="0">
              <a:latin typeface="Calibri"/>
              <a:cs typeface="Calibri"/>
            </a:endParaRPr>
          </a:p>
          <a:p>
            <a:pPr marL="41910">
              <a:spcBef>
                <a:spcPts val="1677"/>
              </a:spcBef>
            </a:pPr>
            <a:r>
              <a:rPr sz="1540" dirty="0">
                <a:solidFill>
                  <a:srgbClr val="202124"/>
                </a:solidFill>
                <a:latin typeface="Calibri"/>
                <a:cs typeface="Calibri"/>
              </a:rPr>
              <a:t>It</a:t>
            </a:r>
            <a:r>
              <a:rPr sz="1540" spc="44" dirty="0">
                <a:solidFill>
                  <a:srgbClr val="202124"/>
                </a:solidFill>
                <a:latin typeface="Calibri"/>
                <a:cs typeface="Calibri"/>
              </a:rPr>
              <a:t> </a:t>
            </a:r>
            <a:r>
              <a:rPr sz="1540" spc="61" dirty="0">
                <a:solidFill>
                  <a:srgbClr val="202124"/>
                </a:solidFill>
                <a:latin typeface="Calibri"/>
                <a:cs typeface="Calibri"/>
              </a:rPr>
              <a:t>contains</a:t>
            </a:r>
            <a:r>
              <a:rPr sz="1540" spc="50" dirty="0">
                <a:solidFill>
                  <a:srgbClr val="202124"/>
                </a:solidFill>
                <a:latin typeface="Calibri"/>
                <a:cs typeface="Calibri"/>
              </a:rPr>
              <a:t> </a:t>
            </a:r>
            <a:r>
              <a:rPr sz="1540" spc="61" dirty="0">
                <a:solidFill>
                  <a:srgbClr val="202124"/>
                </a:solidFill>
                <a:latin typeface="Calibri"/>
                <a:cs typeface="Calibri"/>
              </a:rPr>
              <a:t>the</a:t>
            </a:r>
            <a:r>
              <a:rPr sz="1540" spc="50" dirty="0">
                <a:solidFill>
                  <a:srgbClr val="202124"/>
                </a:solidFill>
                <a:latin typeface="Calibri"/>
                <a:cs typeface="Calibri"/>
              </a:rPr>
              <a:t> </a:t>
            </a:r>
            <a:r>
              <a:rPr sz="1540" dirty="0">
                <a:solidFill>
                  <a:srgbClr val="202124"/>
                </a:solidFill>
                <a:latin typeface="Calibri"/>
                <a:cs typeface="Calibri"/>
              </a:rPr>
              <a:t>bulk</a:t>
            </a:r>
            <a:r>
              <a:rPr sz="1540" spc="50" dirty="0">
                <a:solidFill>
                  <a:srgbClr val="202124"/>
                </a:solidFill>
                <a:latin typeface="Calibri"/>
                <a:cs typeface="Calibri"/>
              </a:rPr>
              <a:t> </a:t>
            </a:r>
            <a:r>
              <a:rPr sz="1540" spc="94" dirty="0">
                <a:solidFill>
                  <a:srgbClr val="202124"/>
                </a:solidFill>
                <a:latin typeface="Calibri"/>
                <a:cs typeface="Calibri"/>
              </a:rPr>
              <a:t>of</a:t>
            </a:r>
            <a:r>
              <a:rPr sz="1540" spc="50" dirty="0">
                <a:solidFill>
                  <a:srgbClr val="202124"/>
                </a:solidFill>
                <a:latin typeface="Calibri"/>
                <a:cs typeface="Calibri"/>
              </a:rPr>
              <a:t> </a:t>
            </a:r>
            <a:r>
              <a:rPr sz="1540" spc="61" dirty="0">
                <a:solidFill>
                  <a:srgbClr val="202124"/>
                </a:solidFill>
                <a:latin typeface="Calibri"/>
                <a:cs typeface="Calibri"/>
              </a:rPr>
              <a:t>the</a:t>
            </a:r>
            <a:r>
              <a:rPr sz="1540" spc="50" dirty="0">
                <a:solidFill>
                  <a:srgbClr val="202124"/>
                </a:solidFill>
                <a:latin typeface="Calibri"/>
                <a:cs typeface="Calibri"/>
              </a:rPr>
              <a:t> </a:t>
            </a:r>
            <a:r>
              <a:rPr sz="1540" spc="55" dirty="0">
                <a:solidFill>
                  <a:srgbClr val="202124"/>
                </a:solidFill>
                <a:latin typeface="Calibri"/>
                <a:cs typeface="Calibri"/>
              </a:rPr>
              <a:t>parameters.</a:t>
            </a:r>
            <a:r>
              <a:rPr sz="1540" spc="-17" dirty="0">
                <a:solidFill>
                  <a:srgbClr val="202124"/>
                </a:solidFill>
                <a:latin typeface="Calibri"/>
                <a:cs typeface="Calibri"/>
              </a:rPr>
              <a:t> </a:t>
            </a:r>
            <a:r>
              <a:rPr sz="1540" spc="38" dirty="0">
                <a:solidFill>
                  <a:srgbClr val="202124"/>
                </a:solidFill>
                <a:latin typeface="Calibri"/>
                <a:cs typeface="Calibri"/>
              </a:rPr>
              <a:t>When</a:t>
            </a:r>
            <a:endParaRPr sz="1540" dirty="0">
              <a:latin typeface="Calibri"/>
              <a:cs typeface="Calibri"/>
            </a:endParaRPr>
          </a:p>
        </p:txBody>
      </p:sp>
      <p:sp>
        <p:nvSpPr>
          <p:cNvPr id="11" name="object 11"/>
          <p:cNvSpPr txBox="1"/>
          <p:nvPr/>
        </p:nvSpPr>
        <p:spPr>
          <a:xfrm>
            <a:off x="3516948" y="5209333"/>
            <a:ext cx="4211257" cy="543162"/>
          </a:xfrm>
          <a:prstGeom prst="rect">
            <a:avLst/>
          </a:prstGeom>
        </p:spPr>
        <p:txBody>
          <a:bodyPr vert="horz" wrap="square" lIns="0" tIns="13970" rIns="0" bIns="0" rtlCol="0">
            <a:spAutoFit/>
          </a:bodyPr>
          <a:lstStyle/>
          <a:p>
            <a:pPr marL="13970" marR="5588">
              <a:lnSpc>
                <a:spcPct val="114999"/>
              </a:lnSpc>
              <a:spcBef>
                <a:spcPts val="110"/>
              </a:spcBef>
            </a:pPr>
            <a:r>
              <a:rPr sz="1540" spc="72" dirty="0">
                <a:solidFill>
                  <a:srgbClr val="202124"/>
                </a:solidFill>
                <a:latin typeface="Calibri"/>
                <a:cs typeface="Calibri"/>
              </a:rPr>
              <a:t>people</a:t>
            </a:r>
            <a:r>
              <a:rPr sz="1540" spc="17" dirty="0">
                <a:solidFill>
                  <a:srgbClr val="202124"/>
                </a:solidFill>
                <a:latin typeface="Calibri"/>
                <a:cs typeface="Calibri"/>
              </a:rPr>
              <a:t> </a:t>
            </a:r>
            <a:r>
              <a:rPr sz="1540" spc="77" dirty="0">
                <a:solidFill>
                  <a:srgbClr val="202124"/>
                </a:solidFill>
                <a:latin typeface="Calibri"/>
                <a:cs typeface="Calibri"/>
              </a:rPr>
              <a:t>make</a:t>
            </a:r>
            <a:r>
              <a:rPr sz="1540" spc="17" dirty="0">
                <a:solidFill>
                  <a:srgbClr val="202124"/>
                </a:solidFill>
                <a:latin typeface="Calibri"/>
                <a:cs typeface="Calibri"/>
              </a:rPr>
              <a:t> </a:t>
            </a:r>
            <a:r>
              <a:rPr sz="1540" spc="55" dirty="0">
                <a:solidFill>
                  <a:srgbClr val="202124"/>
                </a:solidFill>
                <a:latin typeface="Calibri"/>
                <a:cs typeface="Calibri"/>
              </a:rPr>
              <a:t>giant</a:t>
            </a:r>
            <a:r>
              <a:rPr sz="1540" spc="17" dirty="0">
                <a:solidFill>
                  <a:srgbClr val="202124"/>
                </a:solidFill>
                <a:latin typeface="Calibri"/>
                <a:cs typeface="Calibri"/>
              </a:rPr>
              <a:t> </a:t>
            </a:r>
            <a:r>
              <a:rPr sz="1540" spc="83" dirty="0">
                <a:solidFill>
                  <a:srgbClr val="202124"/>
                </a:solidFill>
                <a:latin typeface="Calibri"/>
                <a:cs typeface="Calibri"/>
              </a:rPr>
              <a:t>models</a:t>
            </a:r>
            <a:r>
              <a:rPr sz="1540" spc="17" dirty="0">
                <a:solidFill>
                  <a:srgbClr val="202124"/>
                </a:solidFill>
                <a:latin typeface="Calibri"/>
                <a:cs typeface="Calibri"/>
              </a:rPr>
              <a:t> </a:t>
            </a:r>
            <a:r>
              <a:rPr sz="1540" spc="77" dirty="0">
                <a:solidFill>
                  <a:srgbClr val="202124"/>
                </a:solidFill>
                <a:latin typeface="Calibri"/>
                <a:cs typeface="Calibri"/>
              </a:rPr>
              <a:t>and</a:t>
            </a:r>
            <a:r>
              <a:rPr sz="1540" spc="17" dirty="0">
                <a:solidFill>
                  <a:srgbClr val="202124"/>
                </a:solidFill>
                <a:latin typeface="Calibri"/>
                <a:cs typeface="Calibri"/>
              </a:rPr>
              <a:t> </a:t>
            </a:r>
            <a:r>
              <a:rPr sz="1540" spc="55" dirty="0">
                <a:solidFill>
                  <a:srgbClr val="202124"/>
                </a:solidFill>
                <a:latin typeface="Calibri"/>
                <a:cs typeface="Calibri"/>
              </a:rPr>
              <a:t>sparse/moe,</a:t>
            </a:r>
            <a:r>
              <a:rPr sz="1540" spc="17" dirty="0">
                <a:solidFill>
                  <a:srgbClr val="202124"/>
                </a:solidFill>
                <a:latin typeface="Calibri"/>
                <a:cs typeface="Calibri"/>
              </a:rPr>
              <a:t> </a:t>
            </a:r>
            <a:r>
              <a:rPr sz="1540" spc="-22" dirty="0">
                <a:solidFill>
                  <a:srgbClr val="202124"/>
                </a:solidFill>
                <a:latin typeface="Calibri"/>
                <a:cs typeface="Calibri"/>
              </a:rPr>
              <a:t>this </a:t>
            </a:r>
            <a:r>
              <a:rPr sz="1540" dirty="0">
                <a:solidFill>
                  <a:srgbClr val="202124"/>
                </a:solidFill>
                <a:latin typeface="Calibri"/>
                <a:cs typeface="Calibri"/>
              </a:rPr>
              <a:t>is</a:t>
            </a:r>
            <a:r>
              <a:rPr sz="1540" spc="50" dirty="0">
                <a:solidFill>
                  <a:srgbClr val="202124"/>
                </a:solidFill>
                <a:latin typeface="Calibri"/>
                <a:cs typeface="Calibri"/>
              </a:rPr>
              <a:t> </a:t>
            </a:r>
            <a:r>
              <a:rPr sz="1540" spc="55" dirty="0">
                <a:solidFill>
                  <a:srgbClr val="202124"/>
                </a:solidFill>
                <a:latin typeface="Calibri"/>
                <a:cs typeface="Calibri"/>
              </a:rPr>
              <a:t>what </a:t>
            </a:r>
            <a:r>
              <a:rPr sz="1540" spc="116" dirty="0">
                <a:solidFill>
                  <a:srgbClr val="202124"/>
                </a:solidFill>
                <a:latin typeface="Calibri"/>
                <a:cs typeface="Calibri"/>
              </a:rPr>
              <a:t>becomes</a:t>
            </a:r>
            <a:r>
              <a:rPr sz="1540" spc="50" dirty="0">
                <a:solidFill>
                  <a:srgbClr val="202124"/>
                </a:solidFill>
                <a:latin typeface="Calibri"/>
                <a:cs typeface="Calibri"/>
              </a:rPr>
              <a:t> </a:t>
            </a:r>
            <a:r>
              <a:rPr sz="1540" spc="-11" dirty="0">
                <a:solidFill>
                  <a:srgbClr val="202124"/>
                </a:solidFill>
                <a:latin typeface="Calibri"/>
                <a:cs typeface="Calibri"/>
              </a:rPr>
              <a:t>giant.</a:t>
            </a:r>
            <a:endParaRPr sz="1540">
              <a:latin typeface="Calibri"/>
              <a:cs typeface="Calibri"/>
            </a:endParaRPr>
          </a:p>
        </p:txBody>
      </p:sp>
      <p:grpSp>
        <p:nvGrpSpPr>
          <p:cNvPr id="12" name="object 12"/>
          <p:cNvGrpSpPr/>
          <p:nvPr/>
        </p:nvGrpSpPr>
        <p:grpSpPr>
          <a:xfrm>
            <a:off x="9301873" y="3042074"/>
            <a:ext cx="762064" cy="1489901"/>
            <a:chOff x="8456248" y="1804362"/>
            <a:chExt cx="692785" cy="1354455"/>
          </a:xfrm>
        </p:grpSpPr>
        <p:sp>
          <p:nvSpPr>
            <p:cNvPr id="13" name="object 13"/>
            <p:cNvSpPr/>
            <p:nvPr/>
          </p:nvSpPr>
          <p:spPr>
            <a:xfrm>
              <a:off x="8476558" y="2647324"/>
              <a:ext cx="668020" cy="506730"/>
            </a:xfrm>
            <a:custGeom>
              <a:avLst/>
              <a:gdLst/>
              <a:ahLst/>
              <a:cxnLst/>
              <a:rect l="l" t="t" r="r" b="b"/>
              <a:pathLst>
                <a:path w="668020" h="506730">
                  <a:moveTo>
                    <a:pt x="563024" y="506399"/>
                  </a:moveTo>
                  <a:lnTo>
                    <a:pt x="424873" y="506399"/>
                  </a:lnTo>
                  <a:lnTo>
                    <a:pt x="0" y="0"/>
                  </a:lnTo>
                  <a:lnTo>
                    <a:pt x="667441" y="0"/>
                  </a:lnTo>
                  <a:lnTo>
                    <a:pt x="667441" y="381948"/>
                  </a:lnTo>
                  <a:lnTo>
                    <a:pt x="563024" y="506399"/>
                  </a:lnTo>
                  <a:close/>
                </a:path>
              </a:pathLst>
            </a:custGeom>
            <a:solidFill>
              <a:srgbClr val="D0E0E3"/>
            </a:solidFill>
          </p:spPr>
          <p:txBody>
            <a:bodyPr wrap="square" lIns="0" tIns="0" rIns="0" bIns="0" rtlCol="0"/>
            <a:lstStyle/>
            <a:p>
              <a:endParaRPr sz="1980"/>
            </a:p>
          </p:txBody>
        </p:sp>
        <p:sp>
          <p:nvSpPr>
            <p:cNvPr id="14" name="object 14"/>
            <p:cNvSpPr/>
            <p:nvPr/>
          </p:nvSpPr>
          <p:spPr>
            <a:xfrm>
              <a:off x="8476558" y="2647324"/>
              <a:ext cx="668020" cy="506730"/>
            </a:xfrm>
            <a:custGeom>
              <a:avLst/>
              <a:gdLst/>
              <a:ahLst/>
              <a:cxnLst/>
              <a:rect l="l" t="t" r="r" b="b"/>
              <a:pathLst>
                <a:path w="668020" h="506730">
                  <a:moveTo>
                    <a:pt x="667441" y="381948"/>
                  </a:moveTo>
                  <a:lnTo>
                    <a:pt x="563024" y="506399"/>
                  </a:lnTo>
                  <a:lnTo>
                    <a:pt x="424873" y="506399"/>
                  </a:lnTo>
                  <a:lnTo>
                    <a:pt x="0" y="0"/>
                  </a:lnTo>
                  <a:lnTo>
                    <a:pt x="667441" y="0"/>
                  </a:lnTo>
                </a:path>
              </a:pathLst>
            </a:custGeom>
            <a:ln w="9524">
              <a:solidFill>
                <a:srgbClr val="134F5C"/>
              </a:solidFill>
            </a:ln>
          </p:spPr>
          <p:txBody>
            <a:bodyPr wrap="square" lIns="0" tIns="0" rIns="0" bIns="0" rtlCol="0"/>
            <a:lstStyle/>
            <a:p>
              <a:endParaRPr sz="1980"/>
            </a:p>
          </p:txBody>
        </p:sp>
        <p:sp>
          <p:nvSpPr>
            <p:cNvPr id="15" name="object 15"/>
            <p:cNvSpPr/>
            <p:nvPr/>
          </p:nvSpPr>
          <p:spPr>
            <a:xfrm>
              <a:off x="8476558" y="1809124"/>
              <a:ext cx="668020" cy="506730"/>
            </a:xfrm>
            <a:custGeom>
              <a:avLst/>
              <a:gdLst/>
              <a:ahLst/>
              <a:cxnLst/>
              <a:rect l="l" t="t" r="r" b="b"/>
              <a:pathLst>
                <a:path w="668020" h="506730">
                  <a:moveTo>
                    <a:pt x="667441" y="506399"/>
                  </a:moveTo>
                  <a:lnTo>
                    <a:pt x="0" y="506399"/>
                  </a:lnTo>
                  <a:lnTo>
                    <a:pt x="424873" y="0"/>
                  </a:lnTo>
                  <a:lnTo>
                    <a:pt x="563024" y="0"/>
                  </a:lnTo>
                  <a:lnTo>
                    <a:pt x="667441" y="124451"/>
                  </a:lnTo>
                  <a:lnTo>
                    <a:pt x="667441" y="506399"/>
                  </a:lnTo>
                  <a:close/>
                </a:path>
              </a:pathLst>
            </a:custGeom>
            <a:solidFill>
              <a:srgbClr val="D0E0E3"/>
            </a:solidFill>
          </p:spPr>
          <p:txBody>
            <a:bodyPr wrap="square" lIns="0" tIns="0" rIns="0" bIns="0" rtlCol="0"/>
            <a:lstStyle/>
            <a:p>
              <a:endParaRPr sz="1980"/>
            </a:p>
          </p:txBody>
        </p:sp>
        <p:sp>
          <p:nvSpPr>
            <p:cNvPr id="16" name="object 16"/>
            <p:cNvSpPr/>
            <p:nvPr/>
          </p:nvSpPr>
          <p:spPr>
            <a:xfrm>
              <a:off x="8476558" y="1809124"/>
              <a:ext cx="668020" cy="506730"/>
            </a:xfrm>
            <a:custGeom>
              <a:avLst/>
              <a:gdLst/>
              <a:ahLst/>
              <a:cxnLst/>
              <a:rect l="l" t="t" r="r" b="b"/>
              <a:pathLst>
                <a:path w="668020" h="506730">
                  <a:moveTo>
                    <a:pt x="0" y="506399"/>
                  </a:moveTo>
                  <a:lnTo>
                    <a:pt x="424873" y="0"/>
                  </a:lnTo>
                  <a:lnTo>
                    <a:pt x="563024" y="0"/>
                  </a:lnTo>
                  <a:lnTo>
                    <a:pt x="667441" y="124451"/>
                  </a:lnTo>
                </a:path>
                <a:path w="668020" h="506730">
                  <a:moveTo>
                    <a:pt x="667441" y="506399"/>
                  </a:moveTo>
                  <a:lnTo>
                    <a:pt x="0" y="506399"/>
                  </a:lnTo>
                </a:path>
              </a:pathLst>
            </a:custGeom>
            <a:ln w="9524">
              <a:solidFill>
                <a:srgbClr val="134F5C"/>
              </a:solidFill>
            </a:ln>
          </p:spPr>
          <p:txBody>
            <a:bodyPr wrap="square" lIns="0" tIns="0" rIns="0" bIns="0" rtlCol="0"/>
            <a:lstStyle/>
            <a:p>
              <a:endParaRPr sz="1980"/>
            </a:p>
          </p:txBody>
        </p:sp>
        <p:sp>
          <p:nvSpPr>
            <p:cNvPr id="17" name="object 17"/>
            <p:cNvSpPr/>
            <p:nvPr/>
          </p:nvSpPr>
          <p:spPr>
            <a:xfrm>
              <a:off x="8461010" y="2386199"/>
              <a:ext cx="683260" cy="186690"/>
            </a:xfrm>
            <a:custGeom>
              <a:avLst/>
              <a:gdLst/>
              <a:ahLst/>
              <a:cxnLst/>
              <a:rect l="l" t="t" r="r" b="b"/>
              <a:pathLst>
                <a:path w="683259" h="186689">
                  <a:moveTo>
                    <a:pt x="682988" y="186599"/>
                  </a:moveTo>
                  <a:lnTo>
                    <a:pt x="31100" y="186599"/>
                  </a:lnTo>
                  <a:lnTo>
                    <a:pt x="18994" y="184155"/>
                  </a:lnTo>
                  <a:lnTo>
                    <a:pt x="9109" y="177490"/>
                  </a:lnTo>
                  <a:lnTo>
                    <a:pt x="2444" y="167605"/>
                  </a:lnTo>
                  <a:lnTo>
                    <a:pt x="0" y="155499"/>
                  </a:lnTo>
                  <a:lnTo>
                    <a:pt x="0" y="31100"/>
                  </a:lnTo>
                  <a:lnTo>
                    <a:pt x="2444" y="18994"/>
                  </a:lnTo>
                  <a:lnTo>
                    <a:pt x="9109" y="9109"/>
                  </a:lnTo>
                  <a:lnTo>
                    <a:pt x="18994" y="2444"/>
                  </a:lnTo>
                  <a:lnTo>
                    <a:pt x="31100" y="0"/>
                  </a:lnTo>
                  <a:lnTo>
                    <a:pt x="682988" y="0"/>
                  </a:lnTo>
                  <a:lnTo>
                    <a:pt x="682988" y="186599"/>
                  </a:lnTo>
                  <a:close/>
                </a:path>
              </a:pathLst>
            </a:custGeom>
            <a:solidFill>
              <a:srgbClr val="D0E0E3"/>
            </a:solidFill>
          </p:spPr>
          <p:txBody>
            <a:bodyPr wrap="square" lIns="0" tIns="0" rIns="0" bIns="0" rtlCol="0"/>
            <a:lstStyle/>
            <a:p>
              <a:endParaRPr sz="1980"/>
            </a:p>
          </p:txBody>
        </p:sp>
        <p:sp>
          <p:nvSpPr>
            <p:cNvPr id="18" name="object 18"/>
            <p:cNvSpPr/>
            <p:nvPr/>
          </p:nvSpPr>
          <p:spPr>
            <a:xfrm>
              <a:off x="8461010" y="2386199"/>
              <a:ext cx="683260" cy="186690"/>
            </a:xfrm>
            <a:custGeom>
              <a:avLst/>
              <a:gdLst/>
              <a:ahLst/>
              <a:cxnLst/>
              <a:rect l="l" t="t" r="r" b="b"/>
              <a:pathLst>
                <a:path w="683259" h="186689">
                  <a:moveTo>
                    <a:pt x="0" y="31100"/>
                  </a:moveTo>
                  <a:lnTo>
                    <a:pt x="2444" y="18994"/>
                  </a:lnTo>
                  <a:lnTo>
                    <a:pt x="9109" y="9109"/>
                  </a:lnTo>
                  <a:lnTo>
                    <a:pt x="18994" y="2444"/>
                  </a:lnTo>
                  <a:lnTo>
                    <a:pt x="31100" y="0"/>
                  </a:lnTo>
                  <a:lnTo>
                    <a:pt x="682988" y="0"/>
                  </a:lnTo>
                </a:path>
                <a:path w="683259" h="186689">
                  <a:moveTo>
                    <a:pt x="682988" y="186599"/>
                  </a:moveTo>
                  <a:lnTo>
                    <a:pt x="31100" y="186599"/>
                  </a:lnTo>
                  <a:lnTo>
                    <a:pt x="18994" y="184155"/>
                  </a:lnTo>
                  <a:lnTo>
                    <a:pt x="9109" y="177490"/>
                  </a:lnTo>
                  <a:lnTo>
                    <a:pt x="2444" y="167605"/>
                  </a:lnTo>
                  <a:lnTo>
                    <a:pt x="0" y="155499"/>
                  </a:lnTo>
                  <a:lnTo>
                    <a:pt x="0" y="31100"/>
                  </a:lnTo>
                </a:path>
              </a:pathLst>
            </a:custGeom>
            <a:ln w="9524">
              <a:solidFill>
                <a:srgbClr val="134F5C"/>
              </a:solidFill>
            </a:ln>
          </p:spPr>
          <p:txBody>
            <a:bodyPr wrap="square" lIns="0" tIns="0" rIns="0" bIns="0" rtlCol="0"/>
            <a:lstStyle/>
            <a:p>
              <a:endParaRPr sz="1980"/>
            </a:p>
          </p:txBody>
        </p:sp>
      </p:grpSp>
      <p:sp>
        <p:nvSpPr>
          <p:cNvPr id="19" name="object 19"/>
          <p:cNvSpPr txBox="1"/>
          <p:nvPr/>
        </p:nvSpPr>
        <p:spPr>
          <a:xfrm>
            <a:off x="9676639" y="3708550"/>
            <a:ext cx="365316" cy="153888"/>
          </a:xfrm>
          <a:prstGeom prst="rect">
            <a:avLst/>
          </a:prstGeom>
        </p:spPr>
        <p:txBody>
          <a:bodyPr vert="horz" wrap="square" lIns="0" tIns="0" rIns="0" bIns="0" rtlCol="0">
            <a:spAutoFit/>
          </a:bodyPr>
          <a:lstStyle/>
          <a:p>
            <a:pPr>
              <a:lnSpc>
                <a:spcPts val="1216"/>
              </a:lnSpc>
            </a:pPr>
            <a:r>
              <a:rPr sz="1100" spc="-22" dirty="0">
                <a:solidFill>
                  <a:srgbClr val="134F5C"/>
                </a:solidFill>
                <a:latin typeface="Arial"/>
                <a:cs typeface="Arial"/>
              </a:rPr>
              <a:t>GeLU</a:t>
            </a:r>
            <a:endParaRPr sz="1100">
              <a:latin typeface="Arial"/>
              <a:cs typeface="Arial"/>
            </a:endParaRPr>
          </a:p>
        </p:txBody>
      </p:sp>
      <p:grpSp>
        <p:nvGrpSpPr>
          <p:cNvPr id="20" name="object 20"/>
          <p:cNvGrpSpPr/>
          <p:nvPr/>
        </p:nvGrpSpPr>
        <p:grpSpPr>
          <a:xfrm>
            <a:off x="7549414" y="3042073"/>
            <a:ext cx="2509012" cy="1514348"/>
            <a:chOff x="6863104" y="1804362"/>
            <a:chExt cx="2280920" cy="1376680"/>
          </a:xfrm>
        </p:grpSpPr>
        <p:sp>
          <p:nvSpPr>
            <p:cNvPr id="21" name="object 21"/>
            <p:cNvSpPr/>
            <p:nvPr/>
          </p:nvSpPr>
          <p:spPr>
            <a:xfrm>
              <a:off x="8457086" y="1804799"/>
              <a:ext cx="687070" cy="1376045"/>
            </a:xfrm>
            <a:custGeom>
              <a:avLst/>
              <a:gdLst/>
              <a:ahLst/>
              <a:cxnLst/>
              <a:rect l="l" t="t" r="r" b="b"/>
              <a:pathLst>
                <a:path w="687070" h="1376045">
                  <a:moveTo>
                    <a:pt x="0" y="0"/>
                  </a:moveTo>
                  <a:lnTo>
                    <a:pt x="686913" y="0"/>
                  </a:lnTo>
                  <a:lnTo>
                    <a:pt x="686913" y="1375799"/>
                  </a:lnTo>
                  <a:lnTo>
                    <a:pt x="0" y="1375799"/>
                  </a:lnTo>
                  <a:lnTo>
                    <a:pt x="0" y="0"/>
                  </a:lnTo>
                  <a:close/>
                </a:path>
              </a:pathLst>
            </a:custGeom>
            <a:solidFill>
              <a:srgbClr val="FFFFFF">
                <a:alpha val="66848"/>
              </a:srgbClr>
            </a:solidFill>
          </p:spPr>
          <p:txBody>
            <a:bodyPr wrap="square" lIns="0" tIns="0" rIns="0" bIns="0" rtlCol="0"/>
            <a:lstStyle/>
            <a:p>
              <a:endParaRPr sz="1980"/>
            </a:p>
          </p:txBody>
        </p:sp>
        <p:sp>
          <p:nvSpPr>
            <p:cNvPr id="22" name="object 22"/>
            <p:cNvSpPr/>
            <p:nvPr/>
          </p:nvSpPr>
          <p:spPr>
            <a:xfrm>
              <a:off x="6883414" y="2647325"/>
              <a:ext cx="988060" cy="506730"/>
            </a:xfrm>
            <a:custGeom>
              <a:avLst/>
              <a:gdLst/>
              <a:ahLst/>
              <a:cxnLst/>
              <a:rect l="l" t="t" r="r" b="b"/>
              <a:pathLst>
                <a:path w="988059" h="506730">
                  <a:moveTo>
                    <a:pt x="563024" y="506399"/>
                  </a:moveTo>
                  <a:lnTo>
                    <a:pt x="424874" y="506399"/>
                  </a:lnTo>
                  <a:lnTo>
                    <a:pt x="0" y="0"/>
                  </a:lnTo>
                  <a:lnTo>
                    <a:pt x="987899" y="0"/>
                  </a:lnTo>
                  <a:lnTo>
                    <a:pt x="563024" y="506399"/>
                  </a:lnTo>
                  <a:close/>
                </a:path>
              </a:pathLst>
            </a:custGeom>
            <a:solidFill>
              <a:srgbClr val="D0E0E3"/>
            </a:solidFill>
          </p:spPr>
          <p:txBody>
            <a:bodyPr wrap="square" lIns="0" tIns="0" rIns="0" bIns="0" rtlCol="0"/>
            <a:lstStyle/>
            <a:p>
              <a:endParaRPr sz="1980"/>
            </a:p>
          </p:txBody>
        </p:sp>
        <p:sp>
          <p:nvSpPr>
            <p:cNvPr id="23" name="object 23"/>
            <p:cNvSpPr/>
            <p:nvPr/>
          </p:nvSpPr>
          <p:spPr>
            <a:xfrm>
              <a:off x="6883414" y="2647325"/>
              <a:ext cx="988060" cy="506730"/>
            </a:xfrm>
            <a:custGeom>
              <a:avLst/>
              <a:gdLst/>
              <a:ahLst/>
              <a:cxnLst/>
              <a:rect l="l" t="t" r="r" b="b"/>
              <a:pathLst>
                <a:path w="988059" h="506730">
                  <a:moveTo>
                    <a:pt x="987899" y="0"/>
                  </a:moveTo>
                  <a:lnTo>
                    <a:pt x="563024" y="506399"/>
                  </a:lnTo>
                  <a:lnTo>
                    <a:pt x="424874" y="506399"/>
                  </a:lnTo>
                  <a:lnTo>
                    <a:pt x="0" y="0"/>
                  </a:lnTo>
                  <a:lnTo>
                    <a:pt x="987899" y="0"/>
                  </a:lnTo>
                  <a:close/>
                </a:path>
              </a:pathLst>
            </a:custGeom>
            <a:ln w="9524">
              <a:solidFill>
                <a:srgbClr val="134F5C"/>
              </a:solidFill>
            </a:ln>
          </p:spPr>
          <p:txBody>
            <a:bodyPr wrap="square" lIns="0" tIns="0" rIns="0" bIns="0" rtlCol="0"/>
            <a:lstStyle/>
            <a:p>
              <a:endParaRPr sz="1980"/>
            </a:p>
          </p:txBody>
        </p:sp>
        <p:sp>
          <p:nvSpPr>
            <p:cNvPr id="24" name="object 24"/>
            <p:cNvSpPr/>
            <p:nvPr/>
          </p:nvSpPr>
          <p:spPr>
            <a:xfrm>
              <a:off x="6883414" y="1809125"/>
              <a:ext cx="988060" cy="506730"/>
            </a:xfrm>
            <a:custGeom>
              <a:avLst/>
              <a:gdLst/>
              <a:ahLst/>
              <a:cxnLst/>
              <a:rect l="l" t="t" r="r" b="b"/>
              <a:pathLst>
                <a:path w="988059" h="506730">
                  <a:moveTo>
                    <a:pt x="987899" y="506399"/>
                  </a:moveTo>
                  <a:lnTo>
                    <a:pt x="0" y="506399"/>
                  </a:lnTo>
                  <a:lnTo>
                    <a:pt x="424874" y="0"/>
                  </a:lnTo>
                  <a:lnTo>
                    <a:pt x="563024" y="0"/>
                  </a:lnTo>
                  <a:lnTo>
                    <a:pt x="987899" y="506399"/>
                  </a:lnTo>
                  <a:close/>
                </a:path>
              </a:pathLst>
            </a:custGeom>
            <a:solidFill>
              <a:srgbClr val="D0E0E3"/>
            </a:solidFill>
          </p:spPr>
          <p:txBody>
            <a:bodyPr wrap="square" lIns="0" tIns="0" rIns="0" bIns="0" rtlCol="0"/>
            <a:lstStyle/>
            <a:p>
              <a:endParaRPr sz="1980"/>
            </a:p>
          </p:txBody>
        </p:sp>
        <p:sp>
          <p:nvSpPr>
            <p:cNvPr id="25" name="object 25"/>
            <p:cNvSpPr/>
            <p:nvPr/>
          </p:nvSpPr>
          <p:spPr>
            <a:xfrm>
              <a:off x="6883414" y="1809125"/>
              <a:ext cx="988060" cy="506730"/>
            </a:xfrm>
            <a:custGeom>
              <a:avLst/>
              <a:gdLst/>
              <a:ahLst/>
              <a:cxnLst/>
              <a:rect l="l" t="t" r="r" b="b"/>
              <a:pathLst>
                <a:path w="988059" h="506730">
                  <a:moveTo>
                    <a:pt x="0" y="506399"/>
                  </a:moveTo>
                  <a:lnTo>
                    <a:pt x="424874" y="0"/>
                  </a:lnTo>
                  <a:lnTo>
                    <a:pt x="563024" y="0"/>
                  </a:lnTo>
                  <a:lnTo>
                    <a:pt x="987899" y="506399"/>
                  </a:lnTo>
                  <a:lnTo>
                    <a:pt x="0" y="506399"/>
                  </a:lnTo>
                  <a:close/>
                </a:path>
              </a:pathLst>
            </a:custGeom>
            <a:ln w="9524">
              <a:solidFill>
                <a:srgbClr val="134F5C"/>
              </a:solidFill>
            </a:ln>
          </p:spPr>
          <p:txBody>
            <a:bodyPr wrap="square" lIns="0" tIns="0" rIns="0" bIns="0" rtlCol="0"/>
            <a:lstStyle/>
            <a:p>
              <a:endParaRPr sz="1980"/>
            </a:p>
          </p:txBody>
        </p:sp>
        <p:sp>
          <p:nvSpPr>
            <p:cNvPr id="26" name="object 26"/>
            <p:cNvSpPr/>
            <p:nvPr/>
          </p:nvSpPr>
          <p:spPr>
            <a:xfrm>
              <a:off x="6867866" y="2386200"/>
              <a:ext cx="1003935" cy="186690"/>
            </a:xfrm>
            <a:custGeom>
              <a:avLst/>
              <a:gdLst/>
              <a:ahLst/>
              <a:cxnLst/>
              <a:rect l="l" t="t" r="r" b="b"/>
              <a:pathLst>
                <a:path w="1003934" h="186689">
                  <a:moveTo>
                    <a:pt x="972399" y="186599"/>
                  </a:moveTo>
                  <a:lnTo>
                    <a:pt x="31100" y="186599"/>
                  </a:lnTo>
                  <a:lnTo>
                    <a:pt x="18994" y="184155"/>
                  </a:lnTo>
                  <a:lnTo>
                    <a:pt x="9109" y="177490"/>
                  </a:lnTo>
                  <a:lnTo>
                    <a:pt x="2444" y="167605"/>
                  </a:lnTo>
                  <a:lnTo>
                    <a:pt x="0" y="155499"/>
                  </a:lnTo>
                  <a:lnTo>
                    <a:pt x="0" y="31100"/>
                  </a:lnTo>
                  <a:lnTo>
                    <a:pt x="2444" y="18994"/>
                  </a:lnTo>
                  <a:lnTo>
                    <a:pt x="9109" y="9109"/>
                  </a:lnTo>
                  <a:lnTo>
                    <a:pt x="18994" y="2444"/>
                  </a:lnTo>
                  <a:lnTo>
                    <a:pt x="31100" y="0"/>
                  </a:lnTo>
                  <a:lnTo>
                    <a:pt x="980647" y="0"/>
                  </a:lnTo>
                  <a:lnTo>
                    <a:pt x="988558" y="3276"/>
                  </a:lnTo>
                  <a:lnTo>
                    <a:pt x="1000223" y="14941"/>
                  </a:lnTo>
                  <a:lnTo>
                    <a:pt x="1003499" y="22852"/>
                  </a:lnTo>
                  <a:lnTo>
                    <a:pt x="1003499" y="155499"/>
                  </a:lnTo>
                  <a:lnTo>
                    <a:pt x="1001055" y="167605"/>
                  </a:lnTo>
                  <a:lnTo>
                    <a:pt x="994390" y="177490"/>
                  </a:lnTo>
                  <a:lnTo>
                    <a:pt x="984505" y="184155"/>
                  </a:lnTo>
                  <a:lnTo>
                    <a:pt x="972399" y="186599"/>
                  </a:lnTo>
                  <a:close/>
                </a:path>
              </a:pathLst>
            </a:custGeom>
            <a:solidFill>
              <a:srgbClr val="D0E0E3"/>
            </a:solidFill>
          </p:spPr>
          <p:txBody>
            <a:bodyPr wrap="square" lIns="0" tIns="0" rIns="0" bIns="0" rtlCol="0"/>
            <a:lstStyle/>
            <a:p>
              <a:endParaRPr sz="1980"/>
            </a:p>
          </p:txBody>
        </p:sp>
        <p:sp>
          <p:nvSpPr>
            <p:cNvPr id="27" name="object 27"/>
            <p:cNvSpPr/>
            <p:nvPr/>
          </p:nvSpPr>
          <p:spPr>
            <a:xfrm>
              <a:off x="6867866" y="2386200"/>
              <a:ext cx="1003935" cy="186690"/>
            </a:xfrm>
            <a:custGeom>
              <a:avLst/>
              <a:gdLst/>
              <a:ahLst/>
              <a:cxnLst/>
              <a:rect l="l" t="t" r="r" b="b"/>
              <a:pathLst>
                <a:path w="1003934" h="186689">
                  <a:moveTo>
                    <a:pt x="0" y="31100"/>
                  </a:moveTo>
                  <a:lnTo>
                    <a:pt x="2444" y="18994"/>
                  </a:lnTo>
                  <a:lnTo>
                    <a:pt x="9109" y="9109"/>
                  </a:lnTo>
                  <a:lnTo>
                    <a:pt x="18994" y="2444"/>
                  </a:lnTo>
                  <a:lnTo>
                    <a:pt x="31100" y="0"/>
                  </a:lnTo>
                  <a:lnTo>
                    <a:pt x="972399" y="0"/>
                  </a:lnTo>
                  <a:lnTo>
                    <a:pt x="980647" y="0"/>
                  </a:lnTo>
                  <a:lnTo>
                    <a:pt x="988558" y="3276"/>
                  </a:lnTo>
                  <a:lnTo>
                    <a:pt x="994390" y="9109"/>
                  </a:lnTo>
                  <a:lnTo>
                    <a:pt x="1000223" y="14941"/>
                  </a:lnTo>
                  <a:lnTo>
                    <a:pt x="1003499" y="22852"/>
                  </a:lnTo>
                  <a:lnTo>
                    <a:pt x="1003499" y="31100"/>
                  </a:lnTo>
                  <a:lnTo>
                    <a:pt x="1003499" y="155499"/>
                  </a:lnTo>
                  <a:lnTo>
                    <a:pt x="1001055" y="167605"/>
                  </a:lnTo>
                  <a:lnTo>
                    <a:pt x="994390" y="177490"/>
                  </a:lnTo>
                  <a:lnTo>
                    <a:pt x="984505" y="184155"/>
                  </a:lnTo>
                  <a:lnTo>
                    <a:pt x="972399" y="186599"/>
                  </a:lnTo>
                  <a:lnTo>
                    <a:pt x="31100" y="186599"/>
                  </a:lnTo>
                  <a:lnTo>
                    <a:pt x="18994" y="184155"/>
                  </a:lnTo>
                  <a:lnTo>
                    <a:pt x="9109" y="177490"/>
                  </a:lnTo>
                  <a:lnTo>
                    <a:pt x="2444" y="167605"/>
                  </a:lnTo>
                  <a:lnTo>
                    <a:pt x="0" y="155499"/>
                  </a:lnTo>
                  <a:lnTo>
                    <a:pt x="0" y="31100"/>
                  </a:lnTo>
                  <a:close/>
                </a:path>
              </a:pathLst>
            </a:custGeom>
            <a:ln w="9524">
              <a:solidFill>
                <a:srgbClr val="134F5C"/>
              </a:solidFill>
            </a:ln>
          </p:spPr>
          <p:txBody>
            <a:bodyPr wrap="square" lIns="0" tIns="0" rIns="0" bIns="0" rtlCol="0"/>
            <a:lstStyle/>
            <a:p>
              <a:endParaRPr sz="1980"/>
            </a:p>
          </p:txBody>
        </p:sp>
      </p:grpSp>
      <p:sp>
        <p:nvSpPr>
          <p:cNvPr id="28" name="object 28"/>
          <p:cNvSpPr txBox="1"/>
          <p:nvPr/>
        </p:nvSpPr>
        <p:spPr>
          <a:xfrm>
            <a:off x="7924179" y="3708550"/>
            <a:ext cx="365316" cy="153888"/>
          </a:xfrm>
          <a:prstGeom prst="rect">
            <a:avLst/>
          </a:prstGeom>
        </p:spPr>
        <p:txBody>
          <a:bodyPr vert="horz" wrap="square" lIns="0" tIns="0" rIns="0" bIns="0" rtlCol="0">
            <a:spAutoFit/>
          </a:bodyPr>
          <a:lstStyle/>
          <a:p>
            <a:pPr>
              <a:lnSpc>
                <a:spcPts val="1216"/>
              </a:lnSpc>
            </a:pPr>
            <a:r>
              <a:rPr sz="1100" spc="-22" dirty="0">
                <a:solidFill>
                  <a:srgbClr val="134F5C"/>
                </a:solidFill>
                <a:latin typeface="Arial"/>
                <a:cs typeface="Arial"/>
              </a:rPr>
              <a:t>GeLU</a:t>
            </a:r>
            <a:endParaRPr sz="1100">
              <a:latin typeface="Arial"/>
              <a:cs typeface="Arial"/>
            </a:endParaRPr>
          </a:p>
        </p:txBody>
      </p:sp>
      <p:grpSp>
        <p:nvGrpSpPr>
          <p:cNvPr id="29" name="object 29"/>
          <p:cNvGrpSpPr/>
          <p:nvPr/>
        </p:nvGrpSpPr>
        <p:grpSpPr>
          <a:xfrm>
            <a:off x="7550335" y="3042073"/>
            <a:ext cx="2513902" cy="1514348"/>
            <a:chOff x="6863941" y="1804362"/>
            <a:chExt cx="2285365" cy="1376680"/>
          </a:xfrm>
        </p:grpSpPr>
        <p:sp>
          <p:nvSpPr>
            <p:cNvPr id="30" name="object 30"/>
            <p:cNvSpPr/>
            <p:nvPr/>
          </p:nvSpPr>
          <p:spPr>
            <a:xfrm>
              <a:off x="6863941" y="1804799"/>
              <a:ext cx="1028700" cy="1376045"/>
            </a:xfrm>
            <a:custGeom>
              <a:avLst/>
              <a:gdLst/>
              <a:ahLst/>
              <a:cxnLst/>
              <a:rect l="l" t="t" r="r" b="b"/>
              <a:pathLst>
                <a:path w="1028700" h="1376045">
                  <a:moveTo>
                    <a:pt x="1028099" y="1375799"/>
                  </a:moveTo>
                  <a:lnTo>
                    <a:pt x="0" y="1375799"/>
                  </a:lnTo>
                  <a:lnTo>
                    <a:pt x="0" y="0"/>
                  </a:lnTo>
                  <a:lnTo>
                    <a:pt x="1028099" y="0"/>
                  </a:lnTo>
                  <a:lnTo>
                    <a:pt x="1028099" y="1375799"/>
                  </a:lnTo>
                  <a:close/>
                </a:path>
              </a:pathLst>
            </a:custGeom>
            <a:solidFill>
              <a:srgbClr val="FFFFFF">
                <a:alpha val="66848"/>
              </a:srgbClr>
            </a:solidFill>
          </p:spPr>
          <p:txBody>
            <a:bodyPr wrap="square" lIns="0" tIns="0" rIns="0" bIns="0" rtlCol="0"/>
            <a:lstStyle/>
            <a:p>
              <a:endParaRPr sz="1980"/>
            </a:p>
          </p:txBody>
        </p:sp>
        <p:sp>
          <p:nvSpPr>
            <p:cNvPr id="31" name="object 31"/>
            <p:cNvSpPr/>
            <p:nvPr/>
          </p:nvSpPr>
          <p:spPr>
            <a:xfrm>
              <a:off x="8199980" y="2647324"/>
              <a:ext cx="944244" cy="506730"/>
            </a:xfrm>
            <a:custGeom>
              <a:avLst/>
              <a:gdLst/>
              <a:ahLst/>
              <a:cxnLst/>
              <a:rect l="l" t="t" r="r" b="b"/>
              <a:pathLst>
                <a:path w="944245" h="506730">
                  <a:moveTo>
                    <a:pt x="563025" y="506399"/>
                  </a:moveTo>
                  <a:lnTo>
                    <a:pt x="424874" y="506399"/>
                  </a:lnTo>
                  <a:lnTo>
                    <a:pt x="0" y="0"/>
                  </a:lnTo>
                  <a:lnTo>
                    <a:pt x="944019" y="0"/>
                  </a:lnTo>
                  <a:lnTo>
                    <a:pt x="944019" y="52300"/>
                  </a:lnTo>
                  <a:lnTo>
                    <a:pt x="563025" y="506399"/>
                  </a:lnTo>
                  <a:close/>
                </a:path>
              </a:pathLst>
            </a:custGeom>
            <a:solidFill>
              <a:srgbClr val="D0E0E3"/>
            </a:solidFill>
          </p:spPr>
          <p:txBody>
            <a:bodyPr wrap="square" lIns="0" tIns="0" rIns="0" bIns="0" rtlCol="0"/>
            <a:lstStyle/>
            <a:p>
              <a:endParaRPr sz="1980"/>
            </a:p>
          </p:txBody>
        </p:sp>
        <p:sp>
          <p:nvSpPr>
            <p:cNvPr id="32" name="object 32"/>
            <p:cNvSpPr/>
            <p:nvPr/>
          </p:nvSpPr>
          <p:spPr>
            <a:xfrm>
              <a:off x="8199980" y="2647324"/>
              <a:ext cx="944244" cy="506730"/>
            </a:xfrm>
            <a:custGeom>
              <a:avLst/>
              <a:gdLst/>
              <a:ahLst/>
              <a:cxnLst/>
              <a:rect l="l" t="t" r="r" b="b"/>
              <a:pathLst>
                <a:path w="944245" h="506730">
                  <a:moveTo>
                    <a:pt x="944019" y="52300"/>
                  </a:moveTo>
                  <a:lnTo>
                    <a:pt x="563025" y="506399"/>
                  </a:lnTo>
                  <a:lnTo>
                    <a:pt x="424874" y="506399"/>
                  </a:lnTo>
                  <a:lnTo>
                    <a:pt x="0" y="0"/>
                  </a:lnTo>
                  <a:lnTo>
                    <a:pt x="944019" y="0"/>
                  </a:lnTo>
                </a:path>
              </a:pathLst>
            </a:custGeom>
            <a:ln w="9524">
              <a:solidFill>
                <a:srgbClr val="134F5C"/>
              </a:solidFill>
            </a:ln>
          </p:spPr>
          <p:txBody>
            <a:bodyPr wrap="square" lIns="0" tIns="0" rIns="0" bIns="0" rtlCol="0"/>
            <a:lstStyle/>
            <a:p>
              <a:endParaRPr sz="1980"/>
            </a:p>
          </p:txBody>
        </p:sp>
        <p:sp>
          <p:nvSpPr>
            <p:cNvPr id="33" name="object 33"/>
            <p:cNvSpPr/>
            <p:nvPr/>
          </p:nvSpPr>
          <p:spPr>
            <a:xfrm>
              <a:off x="8199980" y="1809124"/>
              <a:ext cx="944244" cy="506730"/>
            </a:xfrm>
            <a:custGeom>
              <a:avLst/>
              <a:gdLst/>
              <a:ahLst/>
              <a:cxnLst/>
              <a:rect l="l" t="t" r="r" b="b"/>
              <a:pathLst>
                <a:path w="944245" h="506730">
                  <a:moveTo>
                    <a:pt x="944019" y="506399"/>
                  </a:moveTo>
                  <a:lnTo>
                    <a:pt x="0" y="506399"/>
                  </a:lnTo>
                  <a:lnTo>
                    <a:pt x="424874" y="0"/>
                  </a:lnTo>
                  <a:lnTo>
                    <a:pt x="563025" y="0"/>
                  </a:lnTo>
                  <a:lnTo>
                    <a:pt x="944019" y="454099"/>
                  </a:lnTo>
                  <a:lnTo>
                    <a:pt x="944019" y="506399"/>
                  </a:lnTo>
                  <a:close/>
                </a:path>
              </a:pathLst>
            </a:custGeom>
            <a:solidFill>
              <a:srgbClr val="D0E0E3"/>
            </a:solidFill>
          </p:spPr>
          <p:txBody>
            <a:bodyPr wrap="square" lIns="0" tIns="0" rIns="0" bIns="0" rtlCol="0"/>
            <a:lstStyle/>
            <a:p>
              <a:endParaRPr sz="1980"/>
            </a:p>
          </p:txBody>
        </p:sp>
        <p:sp>
          <p:nvSpPr>
            <p:cNvPr id="34" name="object 34"/>
            <p:cNvSpPr/>
            <p:nvPr/>
          </p:nvSpPr>
          <p:spPr>
            <a:xfrm>
              <a:off x="8199980" y="1809124"/>
              <a:ext cx="944244" cy="506730"/>
            </a:xfrm>
            <a:custGeom>
              <a:avLst/>
              <a:gdLst/>
              <a:ahLst/>
              <a:cxnLst/>
              <a:rect l="l" t="t" r="r" b="b"/>
              <a:pathLst>
                <a:path w="944245" h="506730">
                  <a:moveTo>
                    <a:pt x="0" y="506399"/>
                  </a:moveTo>
                  <a:lnTo>
                    <a:pt x="424874" y="0"/>
                  </a:lnTo>
                  <a:lnTo>
                    <a:pt x="563025" y="0"/>
                  </a:lnTo>
                  <a:lnTo>
                    <a:pt x="944019" y="454099"/>
                  </a:lnTo>
                </a:path>
                <a:path w="944245" h="506730">
                  <a:moveTo>
                    <a:pt x="944019" y="506399"/>
                  </a:moveTo>
                  <a:lnTo>
                    <a:pt x="0" y="506399"/>
                  </a:lnTo>
                </a:path>
              </a:pathLst>
            </a:custGeom>
            <a:ln w="9524">
              <a:solidFill>
                <a:srgbClr val="134F5C"/>
              </a:solidFill>
            </a:ln>
          </p:spPr>
          <p:txBody>
            <a:bodyPr wrap="square" lIns="0" tIns="0" rIns="0" bIns="0" rtlCol="0"/>
            <a:lstStyle/>
            <a:p>
              <a:endParaRPr sz="1980"/>
            </a:p>
          </p:txBody>
        </p:sp>
        <p:sp>
          <p:nvSpPr>
            <p:cNvPr id="35" name="object 35"/>
            <p:cNvSpPr/>
            <p:nvPr/>
          </p:nvSpPr>
          <p:spPr>
            <a:xfrm>
              <a:off x="8184433" y="2386199"/>
              <a:ext cx="960119" cy="186690"/>
            </a:xfrm>
            <a:custGeom>
              <a:avLst/>
              <a:gdLst/>
              <a:ahLst/>
              <a:cxnLst/>
              <a:rect l="l" t="t" r="r" b="b"/>
              <a:pathLst>
                <a:path w="960120" h="186689">
                  <a:moveTo>
                    <a:pt x="959566" y="186599"/>
                  </a:moveTo>
                  <a:lnTo>
                    <a:pt x="31099" y="186599"/>
                  </a:lnTo>
                  <a:lnTo>
                    <a:pt x="18994" y="184155"/>
                  </a:lnTo>
                  <a:lnTo>
                    <a:pt x="9108" y="177490"/>
                  </a:lnTo>
                  <a:lnTo>
                    <a:pt x="2443" y="167605"/>
                  </a:lnTo>
                  <a:lnTo>
                    <a:pt x="0" y="155499"/>
                  </a:lnTo>
                  <a:lnTo>
                    <a:pt x="0" y="31100"/>
                  </a:lnTo>
                  <a:lnTo>
                    <a:pt x="2443" y="18994"/>
                  </a:lnTo>
                  <a:lnTo>
                    <a:pt x="9108" y="9109"/>
                  </a:lnTo>
                  <a:lnTo>
                    <a:pt x="18994" y="2444"/>
                  </a:lnTo>
                  <a:lnTo>
                    <a:pt x="31099" y="0"/>
                  </a:lnTo>
                  <a:lnTo>
                    <a:pt x="959566" y="0"/>
                  </a:lnTo>
                  <a:lnTo>
                    <a:pt x="959566" y="186599"/>
                  </a:lnTo>
                  <a:close/>
                </a:path>
              </a:pathLst>
            </a:custGeom>
            <a:solidFill>
              <a:srgbClr val="D0E0E3"/>
            </a:solidFill>
          </p:spPr>
          <p:txBody>
            <a:bodyPr wrap="square" lIns="0" tIns="0" rIns="0" bIns="0" rtlCol="0"/>
            <a:lstStyle/>
            <a:p>
              <a:endParaRPr sz="1980"/>
            </a:p>
          </p:txBody>
        </p:sp>
        <p:sp>
          <p:nvSpPr>
            <p:cNvPr id="36" name="object 36"/>
            <p:cNvSpPr/>
            <p:nvPr/>
          </p:nvSpPr>
          <p:spPr>
            <a:xfrm>
              <a:off x="8184433" y="2386199"/>
              <a:ext cx="960119" cy="186690"/>
            </a:xfrm>
            <a:custGeom>
              <a:avLst/>
              <a:gdLst/>
              <a:ahLst/>
              <a:cxnLst/>
              <a:rect l="l" t="t" r="r" b="b"/>
              <a:pathLst>
                <a:path w="960120" h="186689">
                  <a:moveTo>
                    <a:pt x="0" y="31100"/>
                  </a:moveTo>
                  <a:lnTo>
                    <a:pt x="2443" y="18994"/>
                  </a:lnTo>
                  <a:lnTo>
                    <a:pt x="9108" y="9109"/>
                  </a:lnTo>
                  <a:lnTo>
                    <a:pt x="18994" y="2444"/>
                  </a:lnTo>
                  <a:lnTo>
                    <a:pt x="31099" y="0"/>
                  </a:lnTo>
                  <a:lnTo>
                    <a:pt x="959566" y="0"/>
                  </a:lnTo>
                </a:path>
                <a:path w="960120" h="186689">
                  <a:moveTo>
                    <a:pt x="959566" y="186599"/>
                  </a:moveTo>
                  <a:lnTo>
                    <a:pt x="31099" y="186599"/>
                  </a:lnTo>
                  <a:lnTo>
                    <a:pt x="18994" y="184155"/>
                  </a:lnTo>
                  <a:lnTo>
                    <a:pt x="9108" y="177490"/>
                  </a:lnTo>
                  <a:lnTo>
                    <a:pt x="2443" y="167605"/>
                  </a:lnTo>
                  <a:lnTo>
                    <a:pt x="0" y="155499"/>
                  </a:lnTo>
                  <a:lnTo>
                    <a:pt x="0" y="31100"/>
                  </a:lnTo>
                </a:path>
              </a:pathLst>
            </a:custGeom>
            <a:ln w="9524">
              <a:solidFill>
                <a:srgbClr val="134F5C"/>
              </a:solidFill>
            </a:ln>
          </p:spPr>
          <p:txBody>
            <a:bodyPr wrap="square" lIns="0" tIns="0" rIns="0" bIns="0" rtlCol="0"/>
            <a:lstStyle/>
            <a:p>
              <a:endParaRPr sz="1980"/>
            </a:p>
          </p:txBody>
        </p:sp>
      </p:grpSp>
      <p:sp>
        <p:nvSpPr>
          <p:cNvPr id="37" name="object 37"/>
          <p:cNvSpPr txBox="1"/>
          <p:nvPr/>
        </p:nvSpPr>
        <p:spPr>
          <a:xfrm>
            <a:off x="9372403" y="3708550"/>
            <a:ext cx="365316" cy="153888"/>
          </a:xfrm>
          <a:prstGeom prst="rect">
            <a:avLst/>
          </a:prstGeom>
        </p:spPr>
        <p:txBody>
          <a:bodyPr vert="horz" wrap="square" lIns="0" tIns="0" rIns="0" bIns="0" rtlCol="0">
            <a:spAutoFit/>
          </a:bodyPr>
          <a:lstStyle/>
          <a:p>
            <a:pPr>
              <a:lnSpc>
                <a:spcPts val="1216"/>
              </a:lnSpc>
            </a:pPr>
            <a:r>
              <a:rPr sz="1100" spc="-22" dirty="0">
                <a:solidFill>
                  <a:srgbClr val="134F5C"/>
                </a:solidFill>
                <a:latin typeface="Arial"/>
                <a:cs typeface="Arial"/>
              </a:rPr>
              <a:t>GeLU</a:t>
            </a:r>
            <a:endParaRPr sz="1100">
              <a:latin typeface="Arial"/>
              <a:cs typeface="Arial"/>
            </a:endParaRPr>
          </a:p>
        </p:txBody>
      </p:sp>
      <p:grpSp>
        <p:nvGrpSpPr>
          <p:cNvPr id="38" name="object 38"/>
          <p:cNvGrpSpPr/>
          <p:nvPr/>
        </p:nvGrpSpPr>
        <p:grpSpPr>
          <a:xfrm>
            <a:off x="8015081" y="3042073"/>
            <a:ext cx="2043811" cy="2127631"/>
            <a:chOff x="7286437" y="1804362"/>
            <a:chExt cx="1858010" cy="1934210"/>
          </a:xfrm>
        </p:grpSpPr>
        <p:sp>
          <p:nvSpPr>
            <p:cNvPr id="39" name="object 39"/>
            <p:cNvSpPr/>
            <p:nvPr/>
          </p:nvSpPr>
          <p:spPr>
            <a:xfrm>
              <a:off x="8180508" y="1804799"/>
              <a:ext cx="963930" cy="1376045"/>
            </a:xfrm>
            <a:custGeom>
              <a:avLst/>
              <a:gdLst/>
              <a:ahLst/>
              <a:cxnLst/>
              <a:rect l="l" t="t" r="r" b="b"/>
              <a:pathLst>
                <a:path w="963929" h="1376045">
                  <a:moveTo>
                    <a:pt x="0" y="0"/>
                  </a:moveTo>
                  <a:lnTo>
                    <a:pt x="963491" y="0"/>
                  </a:lnTo>
                  <a:lnTo>
                    <a:pt x="963491" y="1375799"/>
                  </a:lnTo>
                  <a:lnTo>
                    <a:pt x="0" y="1375799"/>
                  </a:lnTo>
                  <a:lnTo>
                    <a:pt x="0" y="0"/>
                  </a:lnTo>
                  <a:close/>
                </a:path>
              </a:pathLst>
            </a:custGeom>
            <a:solidFill>
              <a:srgbClr val="FFFFFF">
                <a:alpha val="66848"/>
              </a:srgbClr>
            </a:solidFill>
          </p:spPr>
          <p:txBody>
            <a:bodyPr wrap="square" lIns="0" tIns="0" rIns="0" bIns="0" rtlCol="0"/>
            <a:lstStyle/>
            <a:p>
              <a:endParaRPr sz="1980"/>
            </a:p>
          </p:txBody>
        </p:sp>
        <p:pic>
          <p:nvPicPr>
            <p:cNvPr id="40" name="object 40"/>
            <p:cNvPicPr/>
            <p:nvPr/>
          </p:nvPicPr>
          <p:blipFill>
            <a:blip r:embed="rId3" cstate="print"/>
            <a:stretch>
              <a:fillRect/>
            </a:stretch>
          </p:blipFill>
          <p:spPr>
            <a:xfrm>
              <a:off x="7316806" y="3244067"/>
              <a:ext cx="130761" cy="494474"/>
            </a:xfrm>
            <a:prstGeom prst="rect">
              <a:avLst/>
            </a:prstGeom>
          </p:spPr>
        </p:pic>
        <p:sp>
          <p:nvSpPr>
            <p:cNvPr id="41" name="object 41"/>
            <p:cNvSpPr/>
            <p:nvPr/>
          </p:nvSpPr>
          <p:spPr>
            <a:xfrm>
              <a:off x="7306746" y="2647325"/>
              <a:ext cx="988060" cy="506730"/>
            </a:xfrm>
            <a:custGeom>
              <a:avLst/>
              <a:gdLst/>
              <a:ahLst/>
              <a:cxnLst/>
              <a:rect l="l" t="t" r="r" b="b"/>
              <a:pathLst>
                <a:path w="988059" h="506730">
                  <a:moveTo>
                    <a:pt x="563025" y="506399"/>
                  </a:moveTo>
                  <a:lnTo>
                    <a:pt x="424874" y="506399"/>
                  </a:lnTo>
                  <a:lnTo>
                    <a:pt x="0" y="0"/>
                  </a:lnTo>
                  <a:lnTo>
                    <a:pt x="987899" y="0"/>
                  </a:lnTo>
                  <a:lnTo>
                    <a:pt x="563025" y="506399"/>
                  </a:lnTo>
                  <a:close/>
                </a:path>
              </a:pathLst>
            </a:custGeom>
            <a:solidFill>
              <a:srgbClr val="D0E0E3"/>
            </a:solidFill>
          </p:spPr>
          <p:txBody>
            <a:bodyPr wrap="square" lIns="0" tIns="0" rIns="0" bIns="0" rtlCol="0"/>
            <a:lstStyle/>
            <a:p>
              <a:endParaRPr sz="1980"/>
            </a:p>
          </p:txBody>
        </p:sp>
        <p:sp>
          <p:nvSpPr>
            <p:cNvPr id="42" name="object 42"/>
            <p:cNvSpPr/>
            <p:nvPr/>
          </p:nvSpPr>
          <p:spPr>
            <a:xfrm>
              <a:off x="7306746" y="2647325"/>
              <a:ext cx="988060" cy="506730"/>
            </a:xfrm>
            <a:custGeom>
              <a:avLst/>
              <a:gdLst/>
              <a:ahLst/>
              <a:cxnLst/>
              <a:rect l="l" t="t" r="r" b="b"/>
              <a:pathLst>
                <a:path w="988059" h="506730">
                  <a:moveTo>
                    <a:pt x="987899" y="0"/>
                  </a:moveTo>
                  <a:lnTo>
                    <a:pt x="563025" y="506399"/>
                  </a:lnTo>
                  <a:lnTo>
                    <a:pt x="424874" y="506399"/>
                  </a:lnTo>
                  <a:lnTo>
                    <a:pt x="0" y="0"/>
                  </a:lnTo>
                  <a:lnTo>
                    <a:pt x="987899" y="0"/>
                  </a:lnTo>
                  <a:close/>
                </a:path>
              </a:pathLst>
            </a:custGeom>
            <a:ln w="9524">
              <a:solidFill>
                <a:srgbClr val="134F5C"/>
              </a:solidFill>
            </a:ln>
          </p:spPr>
          <p:txBody>
            <a:bodyPr wrap="square" lIns="0" tIns="0" rIns="0" bIns="0" rtlCol="0"/>
            <a:lstStyle/>
            <a:p>
              <a:endParaRPr sz="1980"/>
            </a:p>
          </p:txBody>
        </p:sp>
        <p:sp>
          <p:nvSpPr>
            <p:cNvPr id="43" name="object 43"/>
            <p:cNvSpPr/>
            <p:nvPr/>
          </p:nvSpPr>
          <p:spPr>
            <a:xfrm>
              <a:off x="7306746" y="1809125"/>
              <a:ext cx="988060" cy="506730"/>
            </a:xfrm>
            <a:custGeom>
              <a:avLst/>
              <a:gdLst/>
              <a:ahLst/>
              <a:cxnLst/>
              <a:rect l="l" t="t" r="r" b="b"/>
              <a:pathLst>
                <a:path w="988059" h="506730">
                  <a:moveTo>
                    <a:pt x="987899" y="506399"/>
                  </a:moveTo>
                  <a:lnTo>
                    <a:pt x="0" y="506399"/>
                  </a:lnTo>
                  <a:lnTo>
                    <a:pt x="424874" y="0"/>
                  </a:lnTo>
                  <a:lnTo>
                    <a:pt x="563025" y="0"/>
                  </a:lnTo>
                  <a:lnTo>
                    <a:pt x="987899" y="506399"/>
                  </a:lnTo>
                  <a:close/>
                </a:path>
              </a:pathLst>
            </a:custGeom>
            <a:solidFill>
              <a:srgbClr val="D0E0E3"/>
            </a:solidFill>
          </p:spPr>
          <p:txBody>
            <a:bodyPr wrap="square" lIns="0" tIns="0" rIns="0" bIns="0" rtlCol="0"/>
            <a:lstStyle/>
            <a:p>
              <a:endParaRPr sz="1980"/>
            </a:p>
          </p:txBody>
        </p:sp>
        <p:sp>
          <p:nvSpPr>
            <p:cNvPr id="44" name="object 44"/>
            <p:cNvSpPr/>
            <p:nvPr/>
          </p:nvSpPr>
          <p:spPr>
            <a:xfrm>
              <a:off x="7306746" y="1809125"/>
              <a:ext cx="988060" cy="506730"/>
            </a:xfrm>
            <a:custGeom>
              <a:avLst/>
              <a:gdLst/>
              <a:ahLst/>
              <a:cxnLst/>
              <a:rect l="l" t="t" r="r" b="b"/>
              <a:pathLst>
                <a:path w="988059" h="506730">
                  <a:moveTo>
                    <a:pt x="0" y="506399"/>
                  </a:moveTo>
                  <a:lnTo>
                    <a:pt x="424874" y="0"/>
                  </a:lnTo>
                  <a:lnTo>
                    <a:pt x="563025" y="0"/>
                  </a:lnTo>
                  <a:lnTo>
                    <a:pt x="987899" y="506399"/>
                  </a:lnTo>
                  <a:lnTo>
                    <a:pt x="0" y="506399"/>
                  </a:lnTo>
                  <a:close/>
                </a:path>
              </a:pathLst>
            </a:custGeom>
            <a:ln w="9524">
              <a:solidFill>
                <a:srgbClr val="134F5C"/>
              </a:solidFill>
            </a:ln>
          </p:spPr>
          <p:txBody>
            <a:bodyPr wrap="square" lIns="0" tIns="0" rIns="0" bIns="0" rtlCol="0"/>
            <a:lstStyle/>
            <a:p>
              <a:endParaRPr sz="1980"/>
            </a:p>
          </p:txBody>
        </p:sp>
        <p:sp>
          <p:nvSpPr>
            <p:cNvPr id="45" name="object 45"/>
            <p:cNvSpPr/>
            <p:nvPr/>
          </p:nvSpPr>
          <p:spPr>
            <a:xfrm>
              <a:off x="7291199" y="2386200"/>
              <a:ext cx="1003935" cy="186690"/>
            </a:xfrm>
            <a:custGeom>
              <a:avLst/>
              <a:gdLst/>
              <a:ahLst/>
              <a:cxnLst/>
              <a:rect l="l" t="t" r="r" b="b"/>
              <a:pathLst>
                <a:path w="1003934" h="186689">
                  <a:moveTo>
                    <a:pt x="972399" y="186599"/>
                  </a:moveTo>
                  <a:lnTo>
                    <a:pt x="31100" y="186599"/>
                  </a:lnTo>
                  <a:lnTo>
                    <a:pt x="18994" y="184155"/>
                  </a:lnTo>
                  <a:lnTo>
                    <a:pt x="9109" y="177490"/>
                  </a:lnTo>
                  <a:lnTo>
                    <a:pt x="2444" y="167605"/>
                  </a:lnTo>
                  <a:lnTo>
                    <a:pt x="0" y="155499"/>
                  </a:lnTo>
                  <a:lnTo>
                    <a:pt x="0" y="31100"/>
                  </a:lnTo>
                  <a:lnTo>
                    <a:pt x="2444" y="18994"/>
                  </a:lnTo>
                  <a:lnTo>
                    <a:pt x="9109" y="9109"/>
                  </a:lnTo>
                  <a:lnTo>
                    <a:pt x="18994" y="2444"/>
                  </a:lnTo>
                  <a:lnTo>
                    <a:pt x="31100" y="0"/>
                  </a:lnTo>
                  <a:lnTo>
                    <a:pt x="980647" y="0"/>
                  </a:lnTo>
                  <a:lnTo>
                    <a:pt x="988558" y="3276"/>
                  </a:lnTo>
                  <a:lnTo>
                    <a:pt x="1000223" y="14941"/>
                  </a:lnTo>
                  <a:lnTo>
                    <a:pt x="1003499" y="22852"/>
                  </a:lnTo>
                  <a:lnTo>
                    <a:pt x="1003499" y="155499"/>
                  </a:lnTo>
                  <a:lnTo>
                    <a:pt x="1001055" y="167605"/>
                  </a:lnTo>
                  <a:lnTo>
                    <a:pt x="994390" y="177490"/>
                  </a:lnTo>
                  <a:lnTo>
                    <a:pt x="984505" y="184155"/>
                  </a:lnTo>
                  <a:lnTo>
                    <a:pt x="972399" y="186599"/>
                  </a:lnTo>
                  <a:close/>
                </a:path>
              </a:pathLst>
            </a:custGeom>
            <a:solidFill>
              <a:srgbClr val="D0E0E3"/>
            </a:solidFill>
          </p:spPr>
          <p:txBody>
            <a:bodyPr wrap="square" lIns="0" tIns="0" rIns="0" bIns="0" rtlCol="0"/>
            <a:lstStyle/>
            <a:p>
              <a:endParaRPr sz="1980"/>
            </a:p>
          </p:txBody>
        </p:sp>
        <p:sp>
          <p:nvSpPr>
            <p:cNvPr id="46" name="object 46"/>
            <p:cNvSpPr/>
            <p:nvPr/>
          </p:nvSpPr>
          <p:spPr>
            <a:xfrm>
              <a:off x="7291199" y="2386200"/>
              <a:ext cx="1003935" cy="186690"/>
            </a:xfrm>
            <a:custGeom>
              <a:avLst/>
              <a:gdLst/>
              <a:ahLst/>
              <a:cxnLst/>
              <a:rect l="l" t="t" r="r" b="b"/>
              <a:pathLst>
                <a:path w="1003934" h="186689">
                  <a:moveTo>
                    <a:pt x="0" y="31100"/>
                  </a:moveTo>
                  <a:lnTo>
                    <a:pt x="2444" y="18994"/>
                  </a:lnTo>
                  <a:lnTo>
                    <a:pt x="9109" y="9109"/>
                  </a:lnTo>
                  <a:lnTo>
                    <a:pt x="18994" y="2444"/>
                  </a:lnTo>
                  <a:lnTo>
                    <a:pt x="31100" y="0"/>
                  </a:lnTo>
                  <a:lnTo>
                    <a:pt x="972399" y="0"/>
                  </a:lnTo>
                  <a:lnTo>
                    <a:pt x="980647" y="0"/>
                  </a:lnTo>
                  <a:lnTo>
                    <a:pt x="988558" y="3276"/>
                  </a:lnTo>
                  <a:lnTo>
                    <a:pt x="994390" y="9109"/>
                  </a:lnTo>
                  <a:lnTo>
                    <a:pt x="1000223" y="14941"/>
                  </a:lnTo>
                  <a:lnTo>
                    <a:pt x="1003499" y="22852"/>
                  </a:lnTo>
                  <a:lnTo>
                    <a:pt x="1003499" y="31100"/>
                  </a:lnTo>
                  <a:lnTo>
                    <a:pt x="1003499" y="155499"/>
                  </a:lnTo>
                  <a:lnTo>
                    <a:pt x="1001055" y="167605"/>
                  </a:lnTo>
                  <a:lnTo>
                    <a:pt x="994390" y="177490"/>
                  </a:lnTo>
                  <a:lnTo>
                    <a:pt x="984505" y="184155"/>
                  </a:lnTo>
                  <a:lnTo>
                    <a:pt x="972399" y="186599"/>
                  </a:lnTo>
                  <a:lnTo>
                    <a:pt x="31100" y="186599"/>
                  </a:lnTo>
                  <a:lnTo>
                    <a:pt x="18994" y="184155"/>
                  </a:lnTo>
                  <a:lnTo>
                    <a:pt x="9109" y="177490"/>
                  </a:lnTo>
                  <a:lnTo>
                    <a:pt x="2444" y="167605"/>
                  </a:lnTo>
                  <a:lnTo>
                    <a:pt x="0" y="155499"/>
                  </a:lnTo>
                  <a:lnTo>
                    <a:pt x="0" y="31100"/>
                  </a:lnTo>
                  <a:close/>
                </a:path>
              </a:pathLst>
            </a:custGeom>
            <a:ln w="9524">
              <a:solidFill>
                <a:srgbClr val="134F5C"/>
              </a:solidFill>
            </a:ln>
          </p:spPr>
          <p:txBody>
            <a:bodyPr wrap="square" lIns="0" tIns="0" rIns="0" bIns="0" rtlCol="0"/>
            <a:lstStyle/>
            <a:p>
              <a:endParaRPr sz="1980"/>
            </a:p>
          </p:txBody>
        </p:sp>
      </p:grpSp>
      <p:sp>
        <p:nvSpPr>
          <p:cNvPr id="47" name="object 47"/>
          <p:cNvSpPr txBox="1"/>
          <p:nvPr/>
        </p:nvSpPr>
        <p:spPr>
          <a:xfrm>
            <a:off x="8389847" y="3708550"/>
            <a:ext cx="365316" cy="153888"/>
          </a:xfrm>
          <a:prstGeom prst="rect">
            <a:avLst/>
          </a:prstGeom>
        </p:spPr>
        <p:txBody>
          <a:bodyPr vert="horz" wrap="square" lIns="0" tIns="0" rIns="0" bIns="0" rtlCol="0">
            <a:spAutoFit/>
          </a:bodyPr>
          <a:lstStyle/>
          <a:p>
            <a:pPr>
              <a:lnSpc>
                <a:spcPts val="1216"/>
              </a:lnSpc>
            </a:pPr>
            <a:r>
              <a:rPr sz="1100" spc="-22" dirty="0">
                <a:solidFill>
                  <a:srgbClr val="134F5C"/>
                </a:solidFill>
                <a:latin typeface="Arial"/>
                <a:cs typeface="Arial"/>
              </a:rPr>
              <a:t>GeLU</a:t>
            </a:r>
            <a:endParaRPr sz="1100">
              <a:latin typeface="Arial"/>
              <a:cs typeface="Arial"/>
            </a:endParaRPr>
          </a:p>
        </p:txBody>
      </p:sp>
      <p:pic>
        <p:nvPicPr>
          <p:cNvPr id="48" name="object 48"/>
          <p:cNvPicPr/>
          <p:nvPr/>
        </p:nvPicPr>
        <p:blipFill>
          <a:blip r:embed="rId4" cstate="print"/>
          <a:stretch>
            <a:fillRect/>
          </a:stretch>
        </p:blipFill>
        <p:spPr>
          <a:xfrm>
            <a:off x="9092196" y="4625776"/>
            <a:ext cx="143838" cy="543921"/>
          </a:xfrm>
          <a:prstGeom prst="rect">
            <a:avLst/>
          </a:prstGeom>
        </p:spPr>
      </p:pic>
      <p:grpSp>
        <p:nvGrpSpPr>
          <p:cNvPr id="49" name="object 49"/>
          <p:cNvGrpSpPr/>
          <p:nvPr/>
        </p:nvGrpSpPr>
        <p:grpSpPr>
          <a:xfrm>
            <a:off x="8016003" y="3042554"/>
            <a:ext cx="1927860" cy="2127631"/>
            <a:chOff x="7287275" y="1804799"/>
            <a:chExt cx="1752600" cy="1934210"/>
          </a:xfrm>
        </p:grpSpPr>
        <p:sp>
          <p:nvSpPr>
            <p:cNvPr id="50" name="object 50"/>
            <p:cNvSpPr/>
            <p:nvPr/>
          </p:nvSpPr>
          <p:spPr>
            <a:xfrm>
              <a:off x="7287275" y="1804799"/>
              <a:ext cx="1028700" cy="1376045"/>
            </a:xfrm>
            <a:custGeom>
              <a:avLst/>
              <a:gdLst/>
              <a:ahLst/>
              <a:cxnLst/>
              <a:rect l="l" t="t" r="r" b="b"/>
              <a:pathLst>
                <a:path w="1028700" h="1376045">
                  <a:moveTo>
                    <a:pt x="1028099" y="1375799"/>
                  </a:moveTo>
                  <a:lnTo>
                    <a:pt x="0" y="1375799"/>
                  </a:lnTo>
                  <a:lnTo>
                    <a:pt x="0" y="0"/>
                  </a:lnTo>
                  <a:lnTo>
                    <a:pt x="1028099" y="0"/>
                  </a:lnTo>
                  <a:lnTo>
                    <a:pt x="1028099" y="1375799"/>
                  </a:lnTo>
                  <a:close/>
                </a:path>
              </a:pathLst>
            </a:custGeom>
            <a:solidFill>
              <a:srgbClr val="FFFFFF">
                <a:alpha val="66848"/>
              </a:srgbClr>
            </a:solidFill>
          </p:spPr>
          <p:txBody>
            <a:bodyPr wrap="square" lIns="0" tIns="0" rIns="0" bIns="0" rtlCol="0"/>
            <a:lstStyle/>
            <a:p>
              <a:endParaRPr sz="1980"/>
            </a:p>
          </p:txBody>
        </p:sp>
        <p:pic>
          <p:nvPicPr>
            <p:cNvPr id="51" name="object 51"/>
            <p:cNvPicPr/>
            <p:nvPr/>
          </p:nvPicPr>
          <p:blipFill>
            <a:blip r:embed="rId4" cstate="print"/>
            <a:stretch>
              <a:fillRect/>
            </a:stretch>
          </p:blipFill>
          <p:spPr>
            <a:xfrm>
              <a:off x="7729131" y="3244080"/>
              <a:ext cx="130761" cy="494474"/>
            </a:xfrm>
            <a:prstGeom prst="rect">
              <a:avLst/>
            </a:prstGeom>
          </p:spPr>
        </p:pic>
        <p:pic>
          <p:nvPicPr>
            <p:cNvPr id="52" name="object 52"/>
            <p:cNvPicPr/>
            <p:nvPr/>
          </p:nvPicPr>
          <p:blipFill>
            <a:blip r:embed="rId3" cstate="print"/>
            <a:stretch>
              <a:fillRect/>
            </a:stretch>
          </p:blipFill>
          <p:spPr>
            <a:xfrm>
              <a:off x="8629981" y="3244092"/>
              <a:ext cx="130761" cy="494474"/>
            </a:xfrm>
            <a:prstGeom prst="rect">
              <a:avLst/>
            </a:prstGeom>
          </p:spPr>
        </p:pic>
        <p:pic>
          <p:nvPicPr>
            <p:cNvPr id="53" name="object 53"/>
            <p:cNvPicPr/>
            <p:nvPr/>
          </p:nvPicPr>
          <p:blipFill>
            <a:blip r:embed="rId4" cstate="print"/>
            <a:stretch>
              <a:fillRect/>
            </a:stretch>
          </p:blipFill>
          <p:spPr>
            <a:xfrm>
              <a:off x="8909039" y="3244067"/>
              <a:ext cx="130762" cy="494474"/>
            </a:xfrm>
            <a:prstGeom prst="rect">
              <a:avLst/>
            </a:prstGeom>
          </p:spPr>
        </p:pic>
      </p:grpSp>
      <p:sp>
        <p:nvSpPr>
          <p:cNvPr id="54" name="object 54"/>
          <p:cNvSpPr txBox="1"/>
          <p:nvPr/>
        </p:nvSpPr>
        <p:spPr>
          <a:xfrm>
            <a:off x="7942468" y="5243038"/>
            <a:ext cx="955548" cy="92718"/>
          </a:xfrm>
          <a:prstGeom prst="rect">
            <a:avLst/>
          </a:prstGeom>
        </p:spPr>
        <p:txBody>
          <a:bodyPr vert="horz" wrap="square" lIns="0" tIns="0" rIns="0" bIns="0" rtlCol="0">
            <a:spAutoFit/>
          </a:bodyPr>
          <a:lstStyle/>
          <a:p>
            <a:pPr>
              <a:lnSpc>
                <a:spcPts val="682"/>
              </a:lnSpc>
            </a:pPr>
            <a:r>
              <a:rPr sz="660" dirty="0">
                <a:solidFill>
                  <a:srgbClr val="202124"/>
                </a:solidFill>
                <a:latin typeface="Courier New"/>
                <a:cs typeface="Courier New"/>
              </a:rPr>
              <a:t>[The_]</a:t>
            </a:r>
            <a:r>
              <a:rPr sz="660" spc="-61" dirty="0">
                <a:solidFill>
                  <a:srgbClr val="202124"/>
                </a:solidFill>
                <a:latin typeface="Courier New"/>
                <a:cs typeface="Courier New"/>
              </a:rPr>
              <a:t> </a:t>
            </a:r>
            <a:r>
              <a:rPr sz="660" spc="-11" dirty="0">
                <a:solidFill>
                  <a:srgbClr val="202124"/>
                </a:solidFill>
                <a:latin typeface="Courier New"/>
                <a:cs typeface="Courier New"/>
              </a:rPr>
              <a:t>[detective_]</a:t>
            </a:r>
            <a:endParaRPr sz="660">
              <a:latin typeface="Courier New"/>
              <a:cs typeface="Courier New"/>
            </a:endParaRPr>
          </a:p>
        </p:txBody>
      </p:sp>
      <p:sp>
        <p:nvSpPr>
          <p:cNvPr id="55" name="object 55"/>
          <p:cNvSpPr txBox="1"/>
          <p:nvPr/>
        </p:nvSpPr>
        <p:spPr>
          <a:xfrm>
            <a:off x="8934338" y="5215030"/>
            <a:ext cx="430276" cy="115673"/>
          </a:xfrm>
          <a:prstGeom prst="rect">
            <a:avLst/>
          </a:prstGeom>
        </p:spPr>
        <p:txBody>
          <a:bodyPr vert="horz" wrap="square" lIns="0" tIns="13970" rIns="0" bIns="0" rtlCol="0">
            <a:spAutoFit/>
          </a:bodyPr>
          <a:lstStyle/>
          <a:p>
            <a:pPr marL="13970">
              <a:spcBef>
                <a:spcPts val="110"/>
              </a:spcBef>
            </a:pPr>
            <a:r>
              <a:rPr sz="660" spc="-11" dirty="0">
                <a:solidFill>
                  <a:srgbClr val="202124"/>
                </a:solidFill>
                <a:latin typeface="Courier New"/>
                <a:cs typeface="Courier New"/>
              </a:rPr>
              <a:t>[invest]</a:t>
            </a:r>
            <a:endParaRPr sz="660">
              <a:latin typeface="Courier New"/>
              <a:cs typeface="Courier New"/>
            </a:endParaRPr>
          </a:p>
        </p:txBody>
      </p:sp>
      <p:sp>
        <p:nvSpPr>
          <p:cNvPr id="56" name="object 56"/>
          <p:cNvSpPr txBox="1"/>
          <p:nvPr/>
        </p:nvSpPr>
        <p:spPr>
          <a:xfrm>
            <a:off x="9400936" y="5243038"/>
            <a:ext cx="603504" cy="92718"/>
          </a:xfrm>
          <a:prstGeom prst="rect">
            <a:avLst/>
          </a:prstGeom>
        </p:spPr>
        <p:txBody>
          <a:bodyPr vert="horz" wrap="square" lIns="0" tIns="0" rIns="0" bIns="0" rtlCol="0">
            <a:spAutoFit/>
          </a:bodyPr>
          <a:lstStyle/>
          <a:p>
            <a:pPr>
              <a:lnSpc>
                <a:spcPts val="682"/>
              </a:lnSpc>
            </a:pPr>
            <a:r>
              <a:rPr sz="660" dirty="0">
                <a:solidFill>
                  <a:srgbClr val="202124"/>
                </a:solidFill>
                <a:latin typeface="Courier New"/>
                <a:cs typeface="Courier New"/>
              </a:rPr>
              <a:t>[igat]</a:t>
            </a:r>
            <a:r>
              <a:rPr sz="660" spc="-61" dirty="0">
                <a:solidFill>
                  <a:srgbClr val="202124"/>
                </a:solidFill>
                <a:latin typeface="Courier New"/>
                <a:cs typeface="Courier New"/>
              </a:rPr>
              <a:t> </a:t>
            </a:r>
            <a:r>
              <a:rPr sz="660" spc="-11" dirty="0">
                <a:solidFill>
                  <a:srgbClr val="202124"/>
                </a:solidFill>
                <a:latin typeface="Courier New"/>
                <a:cs typeface="Courier New"/>
              </a:rPr>
              <a:t>[ed_]</a:t>
            </a:r>
            <a:endParaRPr sz="660">
              <a:latin typeface="Courier New"/>
              <a:cs typeface="Courier New"/>
            </a:endParaRPr>
          </a:p>
        </p:txBody>
      </p:sp>
      <p:pic>
        <p:nvPicPr>
          <p:cNvPr id="57" name="object 57"/>
          <p:cNvPicPr/>
          <p:nvPr/>
        </p:nvPicPr>
        <p:blipFill>
          <a:blip r:embed="rId5" cstate="print"/>
          <a:stretch>
            <a:fillRect/>
          </a:stretch>
        </p:blipFill>
        <p:spPr>
          <a:xfrm>
            <a:off x="9092196" y="2446456"/>
            <a:ext cx="143838" cy="543921"/>
          </a:xfrm>
          <a:prstGeom prst="rect">
            <a:avLst/>
          </a:prstGeom>
        </p:spPr>
      </p:pic>
      <p:grpSp>
        <p:nvGrpSpPr>
          <p:cNvPr id="58" name="object 58"/>
          <p:cNvGrpSpPr/>
          <p:nvPr/>
        </p:nvGrpSpPr>
        <p:grpSpPr>
          <a:xfrm>
            <a:off x="8048487" y="2446429"/>
            <a:ext cx="1895728" cy="2085721"/>
            <a:chOff x="7316806" y="1262867"/>
            <a:chExt cx="1723389" cy="1896110"/>
          </a:xfrm>
        </p:grpSpPr>
        <p:pic>
          <p:nvPicPr>
            <p:cNvPr id="59" name="object 59"/>
            <p:cNvPicPr/>
            <p:nvPr/>
          </p:nvPicPr>
          <p:blipFill>
            <a:blip r:embed="rId6" cstate="print"/>
            <a:stretch>
              <a:fillRect/>
            </a:stretch>
          </p:blipFill>
          <p:spPr>
            <a:xfrm>
              <a:off x="7316806" y="1262867"/>
              <a:ext cx="130761" cy="494474"/>
            </a:xfrm>
            <a:prstGeom prst="rect">
              <a:avLst/>
            </a:prstGeom>
          </p:spPr>
        </p:pic>
        <p:pic>
          <p:nvPicPr>
            <p:cNvPr id="60" name="object 60"/>
            <p:cNvPicPr/>
            <p:nvPr/>
          </p:nvPicPr>
          <p:blipFill>
            <a:blip r:embed="rId5" cstate="print"/>
            <a:stretch>
              <a:fillRect/>
            </a:stretch>
          </p:blipFill>
          <p:spPr>
            <a:xfrm>
              <a:off x="7729131" y="1262880"/>
              <a:ext cx="130761" cy="494474"/>
            </a:xfrm>
            <a:prstGeom prst="rect">
              <a:avLst/>
            </a:prstGeom>
          </p:spPr>
        </p:pic>
        <p:pic>
          <p:nvPicPr>
            <p:cNvPr id="61" name="object 61"/>
            <p:cNvPicPr/>
            <p:nvPr/>
          </p:nvPicPr>
          <p:blipFill>
            <a:blip r:embed="rId6" cstate="print"/>
            <a:stretch>
              <a:fillRect/>
            </a:stretch>
          </p:blipFill>
          <p:spPr>
            <a:xfrm>
              <a:off x="8629981" y="1262892"/>
              <a:ext cx="130761" cy="494474"/>
            </a:xfrm>
            <a:prstGeom prst="rect">
              <a:avLst/>
            </a:prstGeom>
          </p:spPr>
        </p:pic>
        <p:pic>
          <p:nvPicPr>
            <p:cNvPr id="62" name="object 62"/>
            <p:cNvPicPr/>
            <p:nvPr/>
          </p:nvPicPr>
          <p:blipFill>
            <a:blip r:embed="rId5" cstate="print"/>
            <a:stretch>
              <a:fillRect/>
            </a:stretch>
          </p:blipFill>
          <p:spPr>
            <a:xfrm>
              <a:off x="8909038" y="1262867"/>
              <a:ext cx="130762" cy="494474"/>
            </a:xfrm>
            <a:prstGeom prst="rect">
              <a:avLst/>
            </a:prstGeom>
          </p:spPr>
        </p:pic>
        <p:sp>
          <p:nvSpPr>
            <p:cNvPr id="63" name="object 63"/>
            <p:cNvSpPr/>
            <p:nvPr/>
          </p:nvSpPr>
          <p:spPr>
            <a:xfrm>
              <a:off x="7840146" y="2647325"/>
              <a:ext cx="988060" cy="506730"/>
            </a:xfrm>
            <a:custGeom>
              <a:avLst/>
              <a:gdLst/>
              <a:ahLst/>
              <a:cxnLst/>
              <a:rect l="l" t="t" r="r" b="b"/>
              <a:pathLst>
                <a:path w="988059" h="506730">
                  <a:moveTo>
                    <a:pt x="563025" y="506399"/>
                  </a:moveTo>
                  <a:lnTo>
                    <a:pt x="424874" y="506399"/>
                  </a:lnTo>
                  <a:lnTo>
                    <a:pt x="0" y="0"/>
                  </a:lnTo>
                  <a:lnTo>
                    <a:pt x="987899" y="0"/>
                  </a:lnTo>
                  <a:lnTo>
                    <a:pt x="563025" y="506399"/>
                  </a:lnTo>
                  <a:close/>
                </a:path>
              </a:pathLst>
            </a:custGeom>
            <a:solidFill>
              <a:srgbClr val="D0E0E3"/>
            </a:solidFill>
          </p:spPr>
          <p:txBody>
            <a:bodyPr wrap="square" lIns="0" tIns="0" rIns="0" bIns="0" rtlCol="0"/>
            <a:lstStyle/>
            <a:p>
              <a:endParaRPr sz="1980"/>
            </a:p>
          </p:txBody>
        </p:sp>
        <p:sp>
          <p:nvSpPr>
            <p:cNvPr id="64" name="object 64"/>
            <p:cNvSpPr/>
            <p:nvPr/>
          </p:nvSpPr>
          <p:spPr>
            <a:xfrm>
              <a:off x="7840146" y="2647325"/>
              <a:ext cx="988060" cy="506730"/>
            </a:xfrm>
            <a:custGeom>
              <a:avLst/>
              <a:gdLst/>
              <a:ahLst/>
              <a:cxnLst/>
              <a:rect l="l" t="t" r="r" b="b"/>
              <a:pathLst>
                <a:path w="988059" h="506730">
                  <a:moveTo>
                    <a:pt x="987899" y="0"/>
                  </a:moveTo>
                  <a:lnTo>
                    <a:pt x="563025" y="506399"/>
                  </a:lnTo>
                  <a:lnTo>
                    <a:pt x="424874" y="506399"/>
                  </a:lnTo>
                  <a:lnTo>
                    <a:pt x="0" y="0"/>
                  </a:lnTo>
                  <a:lnTo>
                    <a:pt x="987899" y="0"/>
                  </a:lnTo>
                  <a:close/>
                </a:path>
              </a:pathLst>
            </a:custGeom>
            <a:ln w="9524">
              <a:solidFill>
                <a:srgbClr val="134F5C"/>
              </a:solidFill>
            </a:ln>
          </p:spPr>
          <p:txBody>
            <a:bodyPr wrap="square" lIns="0" tIns="0" rIns="0" bIns="0" rtlCol="0"/>
            <a:lstStyle/>
            <a:p>
              <a:endParaRPr sz="1980"/>
            </a:p>
          </p:txBody>
        </p:sp>
        <p:sp>
          <p:nvSpPr>
            <p:cNvPr id="65" name="object 65"/>
            <p:cNvSpPr/>
            <p:nvPr/>
          </p:nvSpPr>
          <p:spPr>
            <a:xfrm>
              <a:off x="7840146" y="1809125"/>
              <a:ext cx="988060" cy="506730"/>
            </a:xfrm>
            <a:custGeom>
              <a:avLst/>
              <a:gdLst/>
              <a:ahLst/>
              <a:cxnLst/>
              <a:rect l="l" t="t" r="r" b="b"/>
              <a:pathLst>
                <a:path w="988059" h="506730">
                  <a:moveTo>
                    <a:pt x="987899" y="506399"/>
                  </a:moveTo>
                  <a:lnTo>
                    <a:pt x="0" y="506399"/>
                  </a:lnTo>
                  <a:lnTo>
                    <a:pt x="424874" y="0"/>
                  </a:lnTo>
                  <a:lnTo>
                    <a:pt x="563025" y="0"/>
                  </a:lnTo>
                  <a:lnTo>
                    <a:pt x="987899" y="506399"/>
                  </a:lnTo>
                  <a:close/>
                </a:path>
              </a:pathLst>
            </a:custGeom>
            <a:solidFill>
              <a:srgbClr val="D0E0E3"/>
            </a:solidFill>
          </p:spPr>
          <p:txBody>
            <a:bodyPr wrap="square" lIns="0" tIns="0" rIns="0" bIns="0" rtlCol="0"/>
            <a:lstStyle/>
            <a:p>
              <a:endParaRPr sz="1980"/>
            </a:p>
          </p:txBody>
        </p:sp>
        <p:sp>
          <p:nvSpPr>
            <p:cNvPr id="66" name="object 66"/>
            <p:cNvSpPr/>
            <p:nvPr/>
          </p:nvSpPr>
          <p:spPr>
            <a:xfrm>
              <a:off x="7840146" y="1809125"/>
              <a:ext cx="988060" cy="506730"/>
            </a:xfrm>
            <a:custGeom>
              <a:avLst/>
              <a:gdLst/>
              <a:ahLst/>
              <a:cxnLst/>
              <a:rect l="l" t="t" r="r" b="b"/>
              <a:pathLst>
                <a:path w="988059" h="506730">
                  <a:moveTo>
                    <a:pt x="0" y="506399"/>
                  </a:moveTo>
                  <a:lnTo>
                    <a:pt x="424874" y="0"/>
                  </a:lnTo>
                  <a:lnTo>
                    <a:pt x="563025" y="0"/>
                  </a:lnTo>
                  <a:lnTo>
                    <a:pt x="987899" y="506399"/>
                  </a:lnTo>
                  <a:lnTo>
                    <a:pt x="0" y="506399"/>
                  </a:lnTo>
                  <a:close/>
                </a:path>
              </a:pathLst>
            </a:custGeom>
            <a:ln w="9524">
              <a:solidFill>
                <a:srgbClr val="134F5C"/>
              </a:solidFill>
            </a:ln>
          </p:spPr>
          <p:txBody>
            <a:bodyPr wrap="square" lIns="0" tIns="0" rIns="0" bIns="0" rtlCol="0"/>
            <a:lstStyle/>
            <a:p>
              <a:endParaRPr sz="1980"/>
            </a:p>
          </p:txBody>
        </p:sp>
        <p:sp>
          <p:nvSpPr>
            <p:cNvPr id="67" name="object 67"/>
            <p:cNvSpPr/>
            <p:nvPr/>
          </p:nvSpPr>
          <p:spPr>
            <a:xfrm>
              <a:off x="7824599" y="2386199"/>
              <a:ext cx="1003935" cy="186690"/>
            </a:xfrm>
            <a:custGeom>
              <a:avLst/>
              <a:gdLst/>
              <a:ahLst/>
              <a:cxnLst/>
              <a:rect l="l" t="t" r="r" b="b"/>
              <a:pathLst>
                <a:path w="1003934" h="186689">
                  <a:moveTo>
                    <a:pt x="972399" y="186599"/>
                  </a:moveTo>
                  <a:lnTo>
                    <a:pt x="31100" y="186599"/>
                  </a:lnTo>
                  <a:lnTo>
                    <a:pt x="18994" y="184155"/>
                  </a:lnTo>
                  <a:lnTo>
                    <a:pt x="9109" y="177490"/>
                  </a:lnTo>
                  <a:lnTo>
                    <a:pt x="2444" y="167605"/>
                  </a:lnTo>
                  <a:lnTo>
                    <a:pt x="0" y="155499"/>
                  </a:lnTo>
                  <a:lnTo>
                    <a:pt x="0" y="31100"/>
                  </a:lnTo>
                  <a:lnTo>
                    <a:pt x="2444" y="18994"/>
                  </a:lnTo>
                  <a:lnTo>
                    <a:pt x="9109" y="9109"/>
                  </a:lnTo>
                  <a:lnTo>
                    <a:pt x="18994" y="2444"/>
                  </a:lnTo>
                  <a:lnTo>
                    <a:pt x="31100" y="0"/>
                  </a:lnTo>
                  <a:lnTo>
                    <a:pt x="980647" y="0"/>
                  </a:lnTo>
                  <a:lnTo>
                    <a:pt x="988558" y="3276"/>
                  </a:lnTo>
                  <a:lnTo>
                    <a:pt x="1000223" y="14941"/>
                  </a:lnTo>
                  <a:lnTo>
                    <a:pt x="1003499" y="22852"/>
                  </a:lnTo>
                  <a:lnTo>
                    <a:pt x="1003499" y="155499"/>
                  </a:lnTo>
                  <a:lnTo>
                    <a:pt x="1001055" y="167605"/>
                  </a:lnTo>
                  <a:lnTo>
                    <a:pt x="994390" y="177490"/>
                  </a:lnTo>
                  <a:lnTo>
                    <a:pt x="984505" y="184155"/>
                  </a:lnTo>
                  <a:lnTo>
                    <a:pt x="972399" y="186599"/>
                  </a:lnTo>
                  <a:close/>
                </a:path>
              </a:pathLst>
            </a:custGeom>
            <a:solidFill>
              <a:srgbClr val="D0E0E3"/>
            </a:solidFill>
          </p:spPr>
          <p:txBody>
            <a:bodyPr wrap="square" lIns="0" tIns="0" rIns="0" bIns="0" rtlCol="0"/>
            <a:lstStyle/>
            <a:p>
              <a:endParaRPr sz="1980"/>
            </a:p>
          </p:txBody>
        </p:sp>
        <p:sp>
          <p:nvSpPr>
            <p:cNvPr id="68" name="object 68"/>
            <p:cNvSpPr/>
            <p:nvPr/>
          </p:nvSpPr>
          <p:spPr>
            <a:xfrm>
              <a:off x="7824599" y="2386199"/>
              <a:ext cx="1003935" cy="186690"/>
            </a:xfrm>
            <a:custGeom>
              <a:avLst/>
              <a:gdLst/>
              <a:ahLst/>
              <a:cxnLst/>
              <a:rect l="l" t="t" r="r" b="b"/>
              <a:pathLst>
                <a:path w="1003934" h="186689">
                  <a:moveTo>
                    <a:pt x="0" y="31100"/>
                  </a:moveTo>
                  <a:lnTo>
                    <a:pt x="2444" y="18994"/>
                  </a:lnTo>
                  <a:lnTo>
                    <a:pt x="9109" y="9109"/>
                  </a:lnTo>
                  <a:lnTo>
                    <a:pt x="18994" y="2444"/>
                  </a:lnTo>
                  <a:lnTo>
                    <a:pt x="31100" y="0"/>
                  </a:lnTo>
                  <a:lnTo>
                    <a:pt x="972399" y="0"/>
                  </a:lnTo>
                  <a:lnTo>
                    <a:pt x="980647" y="0"/>
                  </a:lnTo>
                  <a:lnTo>
                    <a:pt x="988558" y="3276"/>
                  </a:lnTo>
                  <a:lnTo>
                    <a:pt x="994390" y="9109"/>
                  </a:lnTo>
                  <a:lnTo>
                    <a:pt x="1000223" y="14941"/>
                  </a:lnTo>
                  <a:lnTo>
                    <a:pt x="1003499" y="22852"/>
                  </a:lnTo>
                  <a:lnTo>
                    <a:pt x="1003499" y="31100"/>
                  </a:lnTo>
                  <a:lnTo>
                    <a:pt x="1003499" y="155499"/>
                  </a:lnTo>
                  <a:lnTo>
                    <a:pt x="1001055" y="167605"/>
                  </a:lnTo>
                  <a:lnTo>
                    <a:pt x="994390" y="177490"/>
                  </a:lnTo>
                  <a:lnTo>
                    <a:pt x="984505" y="184155"/>
                  </a:lnTo>
                  <a:lnTo>
                    <a:pt x="972399" y="186599"/>
                  </a:lnTo>
                  <a:lnTo>
                    <a:pt x="31100" y="186599"/>
                  </a:lnTo>
                  <a:lnTo>
                    <a:pt x="18994" y="184155"/>
                  </a:lnTo>
                  <a:lnTo>
                    <a:pt x="9109" y="177490"/>
                  </a:lnTo>
                  <a:lnTo>
                    <a:pt x="2444" y="167605"/>
                  </a:lnTo>
                  <a:lnTo>
                    <a:pt x="0" y="155499"/>
                  </a:lnTo>
                  <a:lnTo>
                    <a:pt x="0" y="31100"/>
                  </a:lnTo>
                  <a:close/>
                </a:path>
              </a:pathLst>
            </a:custGeom>
            <a:ln w="9524">
              <a:solidFill>
                <a:srgbClr val="134F5C"/>
              </a:solidFill>
            </a:ln>
          </p:spPr>
          <p:txBody>
            <a:bodyPr wrap="square" lIns="0" tIns="0" rIns="0" bIns="0" rtlCol="0"/>
            <a:lstStyle/>
            <a:p>
              <a:endParaRPr sz="1980"/>
            </a:p>
          </p:txBody>
        </p:sp>
      </p:grpSp>
      <p:sp>
        <p:nvSpPr>
          <p:cNvPr id="69" name="object 69"/>
          <p:cNvSpPr txBox="1"/>
          <p:nvPr/>
        </p:nvSpPr>
        <p:spPr>
          <a:xfrm>
            <a:off x="8962617" y="3681347"/>
            <a:ext cx="393256" cy="183384"/>
          </a:xfrm>
          <a:prstGeom prst="rect">
            <a:avLst/>
          </a:prstGeom>
        </p:spPr>
        <p:txBody>
          <a:bodyPr vert="horz" wrap="square" lIns="0" tIns="13970" rIns="0" bIns="0" rtlCol="0">
            <a:spAutoFit/>
          </a:bodyPr>
          <a:lstStyle/>
          <a:p>
            <a:pPr marL="13970">
              <a:spcBef>
                <a:spcPts val="110"/>
              </a:spcBef>
            </a:pPr>
            <a:r>
              <a:rPr sz="1100" spc="-22" dirty="0">
                <a:solidFill>
                  <a:srgbClr val="134F5C"/>
                </a:solidFill>
                <a:latin typeface="Arial"/>
                <a:cs typeface="Arial"/>
              </a:rPr>
              <a:t>GeLU</a:t>
            </a:r>
            <a:endParaRPr sz="1100">
              <a:latin typeface="Arial"/>
              <a:cs typeface="Arial"/>
            </a:endParaRPr>
          </a:p>
        </p:txBody>
      </p:sp>
      <p:sp>
        <p:nvSpPr>
          <p:cNvPr id="70" name="object 70"/>
          <p:cNvSpPr/>
          <p:nvPr/>
        </p:nvSpPr>
        <p:spPr>
          <a:xfrm>
            <a:off x="7893050" y="2407727"/>
            <a:ext cx="2156270" cy="3005646"/>
          </a:xfrm>
          <a:custGeom>
            <a:avLst/>
            <a:gdLst/>
            <a:ahLst/>
            <a:cxnLst/>
            <a:rect l="l" t="t" r="r" b="b"/>
            <a:pathLst>
              <a:path w="1960245" h="2732404">
                <a:moveTo>
                  <a:pt x="740892" y="0"/>
                </a:moveTo>
                <a:lnTo>
                  <a:pt x="63500" y="0"/>
                </a:lnTo>
                <a:lnTo>
                  <a:pt x="63500" y="581393"/>
                </a:lnTo>
                <a:lnTo>
                  <a:pt x="740892" y="581393"/>
                </a:lnTo>
                <a:lnTo>
                  <a:pt x="740892" y="0"/>
                </a:lnTo>
                <a:close/>
              </a:path>
              <a:path w="1960245" h="2732404">
                <a:moveTo>
                  <a:pt x="947089" y="1978723"/>
                </a:moveTo>
                <a:lnTo>
                  <a:pt x="0" y="1978723"/>
                </a:lnTo>
                <a:lnTo>
                  <a:pt x="0" y="2732328"/>
                </a:lnTo>
                <a:lnTo>
                  <a:pt x="947089" y="2732328"/>
                </a:lnTo>
                <a:lnTo>
                  <a:pt x="947089" y="1978723"/>
                </a:lnTo>
                <a:close/>
              </a:path>
              <a:path w="1960245" h="2732404">
                <a:moveTo>
                  <a:pt x="1883740" y="0"/>
                </a:moveTo>
                <a:lnTo>
                  <a:pt x="1404048" y="0"/>
                </a:lnTo>
                <a:lnTo>
                  <a:pt x="1404048" y="581393"/>
                </a:lnTo>
                <a:lnTo>
                  <a:pt x="1883740" y="581393"/>
                </a:lnTo>
                <a:lnTo>
                  <a:pt x="1883740" y="0"/>
                </a:lnTo>
                <a:close/>
              </a:path>
              <a:path w="1960245" h="2732404">
                <a:moveTo>
                  <a:pt x="1960016" y="1981200"/>
                </a:moveTo>
                <a:lnTo>
                  <a:pt x="1363916" y="1981200"/>
                </a:lnTo>
                <a:lnTo>
                  <a:pt x="1363916" y="2720695"/>
                </a:lnTo>
                <a:lnTo>
                  <a:pt x="1960016" y="2720695"/>
                </a:lnTo>
                <a:lnTo>
                  <a:pt x="1960016" y="1981200"/>
                </a:lnTo>
                <a:close/>
              </a:path>
            </a:pathLst>
          </a:custGeom>
          <a:solidFill>
            <a:srgbClr val="FFFFFF">
              <a:alpha val="66848"/>
            </a:srgbClr>
          </a:solidFill>
        </p:spPr>
        <p:txBody>
          <a:bodyPr wrap="square" lIns="0" tIns="0" rIns="0" bIns="0" rtlCol="0"/>
          <a:lstStyle/>
          <a:p>
            <a:endParaRPr sz="1980"/>
          </a:p>
        </p:txBody>
      </p:sp>
      <p:sp>
        <p:nvSpPr>
          <p:cNvPr id="71" name="object 71"/>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
        <p:nvSpPr>
          <p:cNvPr id="72" name="TextBox 71">
            <a:extLst>
              <a:ext uri="{FF2B5EF4-FFF2-40B4-BE49-F238E27FC236}">
                <a16:creationId xmlns:a16="http://schemas.microsoft.com/office/drawing/2014/main" id="{808269EB-5161-3F37-0BB0-CDDC0DB03062}"/>
              </a:ext>
            </a:extLst>
          </p:cNvPr>
          <p:cNvSpPr txBox="1"/>
          <p:nvPr/>
        </p:nvSpPr>
        <p:spPr>
          <a:xfrm>
            <a:off x="2849847" y="6753995"/>
            <a:ext cx="6786969" cy="461665"/>
          </a:xfrm>
          <a:prstGeom prst="rect">
            <a:avLst/>
          </a:prstGeom>
          <a:noFill/>
        </p:spPr>
        <p:txBody>
          <a:bodyPr wrap="square" rtlCol="0">
            <a:spAutoFit/>
          </a:bodyPr>
          <a:lstStyle/>
          <a:p>
            <a:r>
              <a:rPr lang="en-US" sz="1200" dirty="0"/>
              <a:t>A Gaussian error linear unit (GELU) layer weights the input by its probability under a Gaussian distribution. This operation is given by. GELU ( x ) = x 2 ( 1 + ​ erf ( x 2 ) ) , where erf denotes the error function.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606976" y="-5441"/>
            <a:ext cx="7903801"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sp>
        <p:nvSpPr>
          <p:cNvPr id="4" name="object 4"/>
          <p:cNvSpPr txBox="1"/>
          <p:nvPr/>
        </p:nvSpPr>
        <p:spPr>
          <a:xfrm>
            <a:off x="80328" y="1689749"/>
            <a:ext cx="9430449" cy="217239"/>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p:txBody>
      </p:sp>
      <p:grpSp>
        <p:nvGrpSpPr>
          <p:cNvPr id="5" name="object 5"/>
          <p:cNvGrpSpPr/>
          <p:nvPr/>
        </p:nvGrpSpPr>
        <p:grpSpPr>
          <a:xfrm>
            <a:off x="459428" y="2520413"/>
            <a:ext cx="2534158" cy="3711129"/>
            <a:chOff x="417662" y="1330125"/>
            <a:chExt cx="2303780" cy="3373754"/>
          </a:xfrm>
        </p:grpSpPr>
        <p:pic>
          <p:nvPicPr>
            <p:cNvPr id="6" name="object 6"/>
            <p:cNvPicPr/>
            <p:nvPr/>
          </p:nvPicPr>
          <p:blipFill>
            <a:blip r:embed="rId2" cstate="print"/>
            <a:stretch>
              <a:fillRect/>
            </a:stretch>
          </p:blipFill>
          <p:spPr>
            <a:xfrm>
              <a:off x="417662" y="1381701"/>
              <a:ext cx="2303774" cy="3213075"/>
            </a:xfrm>
            <a:prstGeom prst="rect">
              <a:avLst/>
            </a:prstGeom>
          </p:spPr>
        </p:pic>
        <p:sp>
          <p:nvSpPr>
            <p:cNvPr id="7" name="object 7"/>
            <p:cNvSpPr/>
            <p:nvPr/>
          </p:nvSpPr>
          <p:spPr>
            <a:xfrm>
              <a:off x="425589" y="1368805"/>
              <a:ext cx="2295525" cy="3335020"/>
            </a:xfrm>
            <a:custGeom>
              <a:avLst/>
              <a:gdLst/>
              <a:ahLst/>
              <a:cxnLst/>
              <a:rect l="l" t="t" r="r" b="b"/>
              <a:pathLst>
                <a:path w="2295525" h="3335020">
                  <a:moveTo>
                    <a:pt x="1102804" y="0"/>
                  </a:moveTo>
                  <a:lnTo>
                    <a:pt x="0" y="0"/>
                  </a:lnTo>
                  <a:lnTo>
                    <a:pt x="0" y="1186497"/>
                  </a:lnTo>
                  <a:lnTo>
                    <a:pt x="1102804" y="1186497"/>
                  </a:lnTo>
                  <a:lnTo>
                    <a:pt x="1102804" y="0"/>
                  </a:lnTo>
                  <a:close/>
                </a:path>
                <a:path w="2295525" h="3335020">
                  <a:moveTo>
                    <a:pt x="2295499" y="1831378"/>
                  </a:moveTo>
                  <a:lnTo>
                    <a:pt x="1102702" y="1831378"/>
                  </a:lnTo>
                  <a:lnTo>
                    <a:pt x="1102702" y="3334677"/>
                  </a:lnTo>
                  <a:lnTo>
                    <a:pt x="2295499" y="3334677"/>
                  </a:lnTo>
                  <a:lnTo>
                    <a:pt x="2295499" y="1831378"/>
                  </a:lnTo>
                  <a:close/>
                </a:path>
              </a:pathLst>
            </a:custGeom>
            <a:solidFill>
              <a:srgbClr val="FFFFFF">
                <a:alpha val="92698"/>
              </a:srgbClr>
            </a:solidFill>
          </p:spPr>
          <p:txBody>
            <a:bodyPr wrap="square" lIns="0" tIns="0" rIns="0" bIns="0" rtlCol="0"/>
            <a:lstStyle/>
            <a:p>
              <a:endParaRPr sz="1980"/>
            </a:p>
          </p:txBody>
        </p:sp>
        <p:sp>
          <p:nvSpPr>
            <p:cNvPr id="8" name="object 8"/>
            <p:cNvSpPr/>
            <p:nvPr/>
          </p:nvSpPr>
          <p:spPr>
            <a:xfrm>
              <a:off x="425599" y="3272737"/>
              <a:ext cx="1102995" cy="1282065"/>
            </a:xfrm>
            <a:custGeom>
              <a:avLst/>
              <a:gdLst/>
              <a:ahLst/>
              <a:cxnLst/>
              <a:rect l="l" t="t" r="r" b="b"/>
              <a:pathLst>
                <a:path w="1102995" h="1282064">
                  <a:moveTo>
                    <a:pt x="1102799" y="1281899"/>
                  </a:moveTo>
                  <a:lnTo>
                    <a:pt x="0" y="1281899"/>
                  </a:lnTo>
                  <a:lnTo>
                    <a:pt x="0" y="0"/>
                  </a:lnTo>
                  <a:lnTo>
                    <a:pt x="1102799" y="0"/>
                  </a:lnTo>
                  <a:lnTo>
                    <a:pt x="1102799" y="1281899"/>
                  </a:lnTo>
                  <a:close/>
                </a:path>
              </a:pathLst>
            </a:custGeom>
            <a:solidFill>
              <a:srgbClr val="FFFFFF">
                <a:alpha val="66848"/>
              </a:srgbClr>
            </a:solidFill>
          </p:spPr>
          <p:txBody>
            <a:bodyPr wrap="square" lIns="0" tIns="0" rIns="0" bIns="0" rtlCol="0"/>
            <a:lstStyle/>
            <a:p>
              <a:endParaRPr sz="1980"/>
            </a:p>
          </p:txBody>
        </p:sp>
        <p:sp>
          <p:nvSpPr>
            <p:cNvPr id="9" name="object 9"/>
            <p:cNvSpPr/>
            <p:nvPr/>
          </p:nvSpPr>
          <p:spPr>
            <a:xfrm>
              <a:off x="839597" y="1330134"/>
              <a:ext cx="1791970" cy="1696085"/>
            </a:xfrm>
            <a:custGeom>
              <a:avLst/>
              <a:gdLst/>
              <a:ahLst/>
              <a:cxnLst/>
              <a:rect l="l" t="t" r="r" b="b"/>
              <a:pathLst>
                <a:path w="1791970" h="1696085">
                  <a:moveTo>
                    <a:pt x="1377594" y="1341272"/>
                  </a:moveTo>
                  <a:lnTo>
                    <a:pt x="688797" y="1341272"/>
                  </a:lnTo>
                  <a:lnTo>
                    <a:pt x="688797" y="1421549"/>
                  </a:lnTo>
                  <a:lnTo>
                    <a:pt x="0" y="1421549"/>
                  </a:lnTo>
                  <a:lnTo>
                    <a:pt x="0" y="1695742"/>
                  </a:lnTo>
                  <a:lnTo>
                    <a:pt x="688797" y="1695742"/>
                  </a:lnTo>
                  <a:lnTo>
                    <a:pt x="688797" y="1695869"/>
                  </a:lnTo>
                  <a:lnTo>
                    <a:pt x="1377594" y="1695869"/>
                  </a:lnTo>
                  <a:lnTo>
                    <a:pt x="1377594" y="1341272"/>
                  </a:lnTo>
                  <a:close/>
                </a:path>
                <a:path w="1791970" h="1696085">
                  <a:moveTo>
                    <a:pt x="1377594" y="902766"/>
                  </a:moveTo>
                  <a:lnTo>
                    <a:pt x="688797" y="902766"/>
                  </a:lnTo>
                  <a:lnTo>
                    <a:pt x="688797" y="1176972"/>
                  </a:lnTo>
                  <a:lnTo>
                    <a:pt x="1377594" y="1176972"/>
                  </a:lnTo>
                  <a:lnTo>
                    <a:pt x="1377594" y="902766"/>
                  </a:lnTo>
                  <a:close/>
                </a:path>
                <a:path w="1791970" h="1696085">
                  <a:moveTo>
                    <a:pt x="1791601" y="0"/>
                  </a:moveTo>
                  <a:lnTo>
                    <a:pt x="688797" y="0"/>
                  </a:lnTo>
                  <a:lnTo>
                    <a:pt x="688797" y="709193"/>
                  </a:lnTo>
                  <a:lnTo>
                    <a:pt x="1791601" y="709193"/>
                  </a:lnTo>
                  <a:lnTo>
                    <a:pt x="1791601" y="0"/>
                  </a:lnTo>
                  <a:close/>
                </a:path>
              </a:pathLst>
            </a:custGeom>
            <a:solidFill>
              <a:srgbClr val="FFFFFF">
                <a:alpha val="92698"/>
              </a:srgbClr>
            </a:solidFill>
          </p:spPr>
          <p:txBody>
            <a:bodyPr wrap="square" lIns="0" tIns="0" rIns="0" bIns="0" rtlCol="0"/>
            <a:lstStyle/>
            <a:p>
              <a:endParaRPr sz="1980"/>
            </a:p>
          </p:txBody>
        </p:sp>
      </p:grpSp>
      <p:sp>
        <p:nvSpPr>
          <p:cNvPr id="10" name="object 10"/>
          <p:cNvSpPr txBox="1"/>
          <p:nvPr/>
        </p:nvSpPr>
        <p:spPr>
          <a:xfrm>
            <a:off x="3321368" y="2275633"/>
            <a:ext cx="3373755" cy="3311290"/>
          </a:xfrm>
          <a:prstGeom prst="rect">
            <a:avLst/>
          </a:prstGeom>
        </p:spPr>
        <p:txBody>
          <a:bodyPr vert="horz" wrap="square" lIns="0" tIns="114553" rIns="0" bIns="0" rtlCol="0">
            <a:spAutoFit/>
          </a:bodyPr>
          <a:lstStyle/>
          <a:p>
            <a:pPr marL="41910">
              <a:spcBef>
                <a:spcPts val="901"/>
              </a:spcBef>
            </a:pPr>
            <a:r>
              <a:rPr sz="1540" b="1" spc="88" dirty="0">
                <a:solidFill>
                  <a:srgbClr val="202124"/>
                </a:solidFill>
                <a:latin typeface="Calibri"/>
                <a:cs typeface="Calibri"/>
              </a:rPr>
              <a:t>Residual</a:t>
            </a:r>
            <a:r>
              <a:rPr sz="1540" b="1" spc="33" dirty="0">
                <a:solidFill>
                  <a:srgbClr val="202124"/>
                </a:solidFill>
                <a:latin typeface="Calibri"/>
                <a:cs typeface="Calibri"/>
              </a:rPr>
              <a:t> </a:t>
            </a:r>
            <a:r>
              <a:rPr sz="1540" b="1" spc="110" dirty="0">
                <a:solidFill>
                  <a:srgbClr val="202124"/>
                </a:solidFill>
                <a:latin typeface="Calibri"/>
                <a:cs typeface="Calibri"/>
              </a:rPr>
              <a:t>connections</a:t>
            </a:r>
            <a:endParaRPr sz="1540">
              <a:latin typeface="Calibri"/>
              <a:cs typeface="Calibri"/>
            </a:endParaRPr>
          </a:p>
          <a:p>
            <a:pPr marL="209550" marR="33528">
              <a:lnSpc>
                <a:spcPct val="114999"/>
              </a:lnSpc>
              <a:spcBef>
                <a:spcPts val="512"/>
              </a:spcBef>
            </a:pPr>
            <a:r>
              <a:rPr sz="1540" spc="94" dirty="0">
                <a:solidFill>
                  <a:srgbClr val="202124"/>
                </a:solidFill>
                <a:latin typeface="Calibri"/>
                <a:cs typeface="Calibri"/>
              </a:rPr>
              <a:t>Each</a:t>
            </a:r>
            <a:r>
              <a:rPr sz="1540" spc="11" dirty="0">
                <a:solidFill>
                  <a:srgbClr val="202124"/>
                </a:solidFill>
                <a:latin typeface="Calibri"/>
                <a:cs typeface="Calibri"/>
              </a:rPr>
              <a:t> </a:t>
            </a:r>
            <a:r>
              <a:rPr sz="1540" spc="61" dirty="0">
                <a:solidFill>
                  <a:srgbClr val="202124"/>
                </a:solidFill>
                <a:latin typeface="Calibri"/>
                <a:cs typeface="Calibri"/>
              </a:rPr>
              <a:t>module's</a:t>
            </a:r>
            <a:r>
              <a:rPr sz="1540" spc="17" dirty="0">
                <a:solidFill>
                  <a:srgbClr val="202124"/>
                </a:solidFill>
                <a:latin typeface="Calibri"/>
                <a:cs typeface="Calibri"/>
              </a:rPr>
              <a:t> </a:t>
            </a:r>
            <a:r>
              <a:rPr sz="1540" spc="61" dirty="0">
                <a:solidFill>
                  <a:srgbClr val="202124"/>
                </a:solidFill>
                <a:latin typeface="Calibri"/>
                <a:cs typeface="Calibri"/>
              </a:rPr>
              <a:t>output</a:t>
            </a:r>
            <a:r>
              <a:rPr sz="1540" spc="17" dirty="0">
                <a:solidFill>
                  <a:srgbClr val="202124"/>
                </a:solidFill>
                <a:latin typeface="Calibri"/>
                <a:cs typeface="Calibri"/>
              </a:rPr>
              <a:t> </a:t>
            </a:r>
            <a:r>
              <a:rPr sz="1540" spc="72" dirty="0">
                <a:solidFill>
                  <a:srgbClr val="202124"/>
                </a:solidFill>
                <a:latin typeface="Calibri"/>
                <a:cs typeface="Calibri"/>
              </a:rPr>
              <a:t>has</a:t>
            </a:r>
            <a:r>
              <a:rPr sz="1540" spc="17" dirty="0">
                <a:solidFill>
                  <a:srgbClr val="202124"/>
                </a:solidFill>
                <a:latin typeface="Calibri"/>
                <a:cs typeface="Calibri"/>
              </a:rPr>
              <a:t> </a:t>
            </a:r>
            <a:r>
              <a:rPr sz="1540" spc="61" dirty="0">
                <a:solidFill>
                  <a:srgbClr val="202124"/>
                </a:solidFill>
                <a:latin typeface="Calibri"/>
                <a:cs typeface="Calibri"/>
              </a:rPr>
              <a:t>the</a:t>
            </a:r>
            <a:r>
              <a:rPr sz="1540" spc="11" dirty="0">
                <a:solidFill>
                  <a:srgbClr val="202124"/>
                </a:solidFill>
                <a:latin typeface="Calibri"/>
                <a:cs typeface="Calibri"/>
              </a:rPr>
              <a:t> </a:t>
            </a:r>
            <a:r>
              <a:rPr sz="1540" spc="61" dirty="0">
                <a:solidFill>
                  <a:srgbClr val="202124"/>
                </a:solidFill>
                <a:latin typeface="Calibri"/>
                <a:cs typeface="Calibri"/>
              </a:rPr>
              <a:t>exact </a:t>
            </a:r>
            <a:r>
              <a:rPr sz="1540" spc="99" dirty="0">
                <a:solidFill>
                  <a:srgbClr val="202124"/>
                </a:solidFill>
                <a:latin typeface="Calibri"/>
                <a:cs typeface="Calibri"/>
              </a:rPr>
              <a:t>same</a:t>
            </a:r>
            <a:r>
              <a:rPr sz="1540" spc="50" dirty="0">
                <a:solidFill>
                  <a:srgbClr val="202124"/>
                </a:solidFill>
                <a:latin typeface="Calibri"/>
                <a:cs typeface="Calibri"/>
              </a:rPr>
              <a:t> </a:t>
            </a:r>
            <a:r>
              <a:rPr sz="1540" spc="83" dirty="0">
                <a:solidFill>
                  <a:srgbClr val="202124"/>
                </a:solidFill>
                <a:latin typeface="Calibri"/>
                <a:cs typeface="Calibri"/>
              </a:rPr>
              <a:t>shape</a:t>
            </a:r>
            <a:r>
              <a:rPr sz="1540" spc="50" dirty="0">
                <a:solidFill>
                  <a:srgbClr val="202124"/>
                </a:solidFill>
                <a:latin typeface="Calibri"/>
                <a:cs typeface="Calibri"/>
              </a:rPr>
              <a:t> </a:t>
            </a:r>
            <a:r>
              <a:rPr sz="1540" spc="88" dirty="0">
                <a:solidFill>
                  <a:srgbClr val="202124"/>
                </a:solidFill>
                <a:latin typeface="Calibri"/>
                <a:cs typeface="Calibri"/>
              </a:rPr>
              <a:t>as</a:t>
            </a:r>
            <a:r>
              <a:rPr sz="1540" spc="55" dirty="0">
                <a:solidFill>
                  <a:srgbClr val="202124"/>
                </a:solidFill>
                <a:latin typeface="Calibri"/>
                <a:cs typeface="Calibri"/>
              </a:rPr>
              <a:t> </a:t>
            </a:r>
            <a:r>
              <a:rPr sz="1540" dirty="0">
                <a:solidFill>
                  <a:srgbClr val="202124"/>
                </a:solidFill>
                <a:latin typeface="Calibri"/>
                <a:cs typeface="Calibri"/>
              </a:rPr>
              <a:t>its</a:t>
            </a:r>
            <a:r>
              <a:rPr sz="1540" spc="50" dirty="0">
                <a:solidFill>
                  <a:srgbClr val="202124"/>
                </a:solidFill>
                <a:latin typeface="Calibri"/>
                <a:cs typeface="Calibri"/>
              </a:rPr>
              <a:t> </a:t>
            </a:r>
            <a:r>
              <a:rPr sz="1540" spc="-11" dirty="0">
                <a:solidFill>
                  <a:srgbClr val="202124"/>
                </a:solidFill>
                <a:latin typeface="Calibri"/>
                <a:cs typeface="Calibri"/>
              </a:rPr>
              <a:t>input.</a:t>
            </a:r>
            <a:endParaRPr sz="1540">
              <a:latin typeface="Calibri"/>
              <a:cs typeface="Calibri"/>
            </a:endParaRPr>
          </a:p>
          <a:p>
            <a:pPr marL="209550" marR="187897">
              <a:lnSpc>
                <a:spcPct val="114999"/>
              </a:lnSpc>
              <a:spcBef>
                <a:spcPts val="913"/>
              </a:spcBef>
            </a:pPr>
            <a:r>
              <a:rPr sz="1540" spc="22" dirty="0">
                <a:solidFill>
                  <a:srgbClr val="202124"/>
                </a:solidFill>
                <a:latin typeface="Calibri"/>
                <a:cs typeface="Calibri"/>
              </a:rPr>
              <a:t>Following</a:t>
            </a:r>
            <a:r>
              <a:rPr sz="1540" spc="110" dirty="0">
                <a:solidFill>
                  <a:srgbClr val="202124"/>
                </a:solidFill>
                <a:latin typeface="Calibri"/>
                <a:cs typeface="Calibri"/>
              </a:rPr>
              <a:t> </a:t>
            </a:r>
            <a:r>
              <a:rPr sz="1540" spc="66" dirty="0">
                <a:solidFill>
                  <a:srgbClr val="202124"/>
                </a:solidFill>
                <a:latin typeface="Calibri"/>
                <a:cs typeface="Calibri"/>
              </a:rPr>
              <a:t>ResNets,</a:t>
            </a:r>
            <a:r>
              <a:rPr sz="1540" spc="110" dirty="0">
                <a:solidFill>
                  <a:srgbClr val="202124"/>
                </a:solidFill>
                <a:latin typeface="Calibri"/>
                <a:cs typeface="Calibri"/>
              </a:rPr>
              <a:t> </a:t>
            </a:r>
            <a:r>
              <a:rPr sz="1540" spc="61" dirty="0">
                <a:solidFill>
                  <a:srgbClr val="202124"/>
                </a:solidFill>
                <a:latin typeface="Calibri"/>
                <a:cs typeface="Calibri"/>
              </a:rPr>
              <a:t>the</a:t>
            </a:r>
            <a:r>
              <a:rPr sz="1540" spc="116" dirty="0">
                <a:solidFill>
                  <a:srgbClr val="202124"/>
                </a:solidFill>
                <a:latin typeface="Calibri"/>
                <a:cs typeface="Calibri"/>
              </a:rPr>
              <a:t> </a:t>
            </a:r>
            <a:r>
              <a:rPr sz="1540" spc="61" dirty="0">
                <a:solidFill>
                  <a:srgbClr val="202124"/>
                </a:solidFill>
                <a:latin typeface="Calibri"/>
                <a:cs typeface="Calibri"/>
              </a:rPr>
              <a:t>module </a:t>
            </a:r>
            <a:r>
              <a:rPr sz="1540" spc="94" dirty="0">
                <a:solidFill>
                  <a:srgbClr val="202124"/>
                </a:solidFill>
                <a:latin typeface="Calibri"/>
                <a:cs typeface="Calibri"/>
              </a:rPr>
              <a:t>computes</a:t>
            </a:r>
            <a:r>
              <a:rPr sz="1540" spc="38" dirty="0">
                <a:solidFill>
                  <a:srgbClr val="202124"/>
                </a:solidFill>
                <a:latin typeface="Calibri"/>
                <a:cs typeface="Calibri"/>
              </a:rPr>
              <a:t> </a:t>
            </a:r>
            <a:r>
              <a:rPr sz="1540" spc="72" dirty="0">
                <a:solidFill>
                  <a:srgbClr val="202124"/>
                </a:solidFill>
                <a:latin typeface="Calibri"/>
                <a:cs typeface="Calibri"/>
              </a:rPr>
              <a:t>a</a:t>
            </a:r>
            <a:r>
              <a:rPr sz="1540" spc="38" dirty="0">
                <a:solidFill>
                  <a:srgbClr val="202124"/>
                </a:solidFill>
                <a:latin typeface="Calibri"/>
                <a:cs typeface="Calibri"/>
              </a:rPr>
              <a:t> </a:t>
            </a:r>
            <a:r>
              <a:rPr sz="1540" dirty="0">
                <a:solidFill>
                  <a:srgbClr val="202124"/>
                </a:solidFill>
                <a:latin typeface="Calibri"/>
                <a:cs typeface="Calibri"/>
              </a:rPr>
              <a:t>"residual"</a:t>
            </a:r>
            <a:r>
              <a:rPr sz="1540" spc="38" dirty="0">
                <a:solidFill>
                  <a:srgbClr val="202124"/>
                </a:solidFill>
                <a:latin typeface="Calibri"/>
                <a:cs typeface="Calibri"/>
              </a:rPr>
              <a:t> </a:t>
            </a:r>
            <a:r>
              <a:rPr sz="1540" spc="55" dirty="0">
                <a:solidFill>
                  <a:srgbClr val="202124"/>
                </a:solidFill>
                <a:latin typeface="Calibri"/>
                <a:cs typeface="Calibri"/>
              </a:rPr>
              <a:t>instead</a:t>
            </a:r>
            <a:r>
              <a:rPr sz="1540" spc="38" dirty="0">
                <a:solidFill>
                  <a:srgbClr val="202124"/>
                </a:solidFill>
                <a:latin typeface="Calibri"/>
                <a:cs typeface="Calibri"/>
              </a:rPr>
              <a:t> </a:t>
            </a:r>
            <a:r>
              <a:rPr sz="1540" spc="94" dirty="0">
                <a:solidFill>
                  <a:srgbClr val="202124"/>
                </a:solidFill>
                <a:latin typeface="Calibri"/>
                <a:cs typeface="Calibri"/>
              </a:rPr>
              <a:t>of</a:t>
            </a:r>
            <a:r>
              <a:rPr sz="1540" spc="38" dirty="0">
                <a:solidFill>
                  <a:srgbClr val="202124"/>
                </a:solidFill>
                <a:latin typeface="Calibri"/>
                <a:cs typeface="Calibri"/>
              </a:rPr>
              <a:t> </a:t>
            </a:r>
            <a:r>
              <a:rPr sz="1540" spc="17" dirty="0">
                <a:solidFill>
                  <a:srgbClr val="202124"/>
                </a:solidFill>
                <a:latin typeface="Calibri"/>
                <a:cs typeface="Calibri"/>
              </a:rPr>
              <a:t>a </a:t>
            </a:r>
            <a:r>
              <a:rPr sz="1540" spc="66" dirty="0">
                <a:solidFill>
                  <a:srgbClr val="202124"/>
                </a:solidFill>
                <a:latin typeface="Calibri"/>
                <a:cs typeface="Calibri"/>
              </a:rPr>
              <a:t>new</a:t>
            </a:r>
            <a:r>
              <a:rPr sz="1540" spc="17" dirty="0">
                <a:solidFill>
                  <a:srgbClr val="202124"/>
                </a:solidFill>
                <a:latin typeface="Calibri"/>
                <a:cs typeface="Calibri"/>
              </a:rPr>
              <a:t> </a:t>
            </a:r>
            <a:r>
              <a:rPr sz="1540" spc="-11" dirty="0">
                <a:solidFill>
                  <a:srgbClr val="202124"/>
                </a:solidFill>
                <a:latin typeface="Calibri"/>
                <a:cs typeface="Calibri"/>
              </a:rPr>
              <a:t>value:</a:t>
            </a:r>
            <a:endParaRPr sz="1540">
              <a:latin typeface="Calibri"/>
              <a:cs typeface="Calibri"/>
            </a:endParaRPr>
          </a:p>
          <a:p>
            <a:pPr marL="1064514">
              <a:spcBef>
                <a:spcPts val="1188"/>
              </a:spcBef>
            </a:pPr>
            <a:r>
              <a:rPr sz="1540" dirty="0">
                <a:solidFill>
                  <a:srgbClr val="202124"/>
                </a:solidFill>
                <a:latin typeface="Cambria Math"/>
                <a:cs typeface="Cambria Math"/>
              </a:rPr>
              <a:t>z</a:t>
            </a:r>
            <a:r>
              <a:rPr sz="1485" baseline="-33950" dirty="0">
                <a:solidFill>
                  <a:srgbClr val="202124"/>
                </a:solidFill>
                <a:latin typeface="Cambria Math"/>
                <a:cs typeface="Cambria Math"/>
              </a:rPr>
              <a:t>i</a:t>
            </a:r>
            <a:r>
              <a:rPr sz="1485" spc="156" baseline="-33950" dirty="0">
                <a:solidFill>
                  <a:srgbClr val="202124"/>
                </a:solidFill>
                <a:latin typeface="Cambria Math"/>
                <a:cs typeface="Cambria Math"/>
              </a:rPr>
              <a:t> </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dirty="0">
                <a:solidFill>
                  <a:srgbClr val="202124"/>
                </a:solidFill>
                <a:latin typeface="Cambria Math"/>
                <a:cs typeface="Cambria Math"/>
              </a:rPr>
              <a:t>Module(x</a:t>
            </a:r>
            <a:r>
              <a:rPr sz="1485" baseline="-33950" dirty="0">
                <a:solidFill>
                  <a:srgbClr val="202124"/>
                </a:solidFill>
                <a:latin typeface="Cambria Math"/>
                <a:cs typeface="Cambria Math"/>
              </a:rPr>
              <a:t>i</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spc="-28" dirty="0">
                <a:solidFill>
                  <a:srgbClr val="202124"/>
                </a:solidFill>
                <a:latin typeface="Cambria Math"/>
                <a:cs typeface="Cambria Math"/>
              </a:rPr>
              <a:t>x</a:t>
            </a:r>
            <a:r>
              <a:rPr sz="1485" spc="-41" baseline="-33950" dirty="0">
                <a:solidFill>
                  <a:srgbClr val="202124"/>
                </a:solidFill>
                <a:latin typeface="Cambria Math"/>
                <a:cs typeface="Cambria Math"/>
              </a:rPr>
              <a:t>i</a:t>
            </a:r>
            <a:endParaRPr sz="1485" baseline="-33950">
              <a:latin typeface="Cambria Math"/>
              <a:cs typeface="Cambria Math"/>
            </a:endParaRPr>
          </a:p>
          <a:p>
            <a:pPr marL="209550" marR="439357">
              <a:lnSpc>
                <a:spcPct val="114999"/>
              </a:lnSpc>
              <a:spcBef>
                <a:spcPts val="907"/>
              </a:spcBef>
            </a:pPr>
            <a:r>
              <a:rPr sz="1540" spc="55" dirty="0">
                <a:solidFill>
                  <a:srgbClr val="202124"/>
                </a:solidFill>
                <a:latin typeface="Calibri"/>
                <a:cs typeface="Calibri"/>
              </a:rPr>
              <a:t>This</a:t>
            </a:r>
            <a:r>
              <a:rPr sz="1540" spc="38" dirty="0">
                <a:solidFill>
                  <a:srgbClr val="202124"/>
                </a:solidFill>
                <a:latin typeface="Calibri"/>
                <a:cs typeface="Calibri"/>
              </a:rPr>
              <a:t> </a:t>
            </a:r>
            <a:r>
              <a:rPr sz="1540" spc="83" dirty="0">
                <a:solidFill>
                  <a:srgbClr val="202124"/>
                </a:solidFill>
                <a:latin typeface="Calibri"/>
                <a:cs typeface="Calibri"/>
              </a:rPr>
              <a:t>was</a:t>
            </a:r>
            <a:r>
              <a:rPr sz="1540" spc="44" dirty="0">
                <a:solidFill>
                  <a:srgbClr val="202124"/>
                </a:solidFill>
                <a:latin typeface="Calibri"/>
                <a:cs typeface="Calibri"/>
              </a:rPr>
              <a:t> </a:t>
            </a:r>
            <a:r>
              <a:rPr sz="1540" spc="72" dirty="0">
                <a:solidFill>
                  <a:srgbClr val="202124"/>
                </a:solidFill>
                <a:latin typeface="Calibri"/>
                <a:cs typeface="Calibri"/>
              </a:rPr>
              <a:t>shown</a:t>
            </a:r>
            <a:r>
              <a:rPr sz="1540" spc="44" dirty="0">
                <a:solidFill>
                  <a:srgbClr val="202124"/>
                </a:solidFill>
                <a:latin typeface="Calibri"/>
                <a:cs typeface="Calibri"/>
              </a:rPr>
              <a:t> </a:t>
            </a:r>
            <a:r>
              <a:rPr sz="1540" dirty="0">
                <a:solidFill>
                  <a:srgbClr val="202124"/>
                </a:solidFill>
                <a:latin typeface="Calibri"/>
                <a:cs typeface="Calibri"/>
              </a:rPr>
              <a:t>to</a:t>
            </a:r>
            <a:r>
              <a:rPr sz="1540" spc="44" dirty="0">
                <a:solidFill>
                  <a:srgbClr val="202124"/>
                </a:solidFill>
                <a:latin typeface="Calibri"/>
                <a:cs typeface="Calibri"/>
              </a:rPr>
              <a:t> dramatically </a:t>
            </a:r>
            <a:r>
              <a:rPr sz="1540" spc="61" dirty="0">
                <a:solidFill>
                  <a:srgbClr val="202124"/>
                </a:solidFill>
                <a:latin typeface="Calibri"/>
                <a:cs typeface="Calibri"/>
              </a:rPr>
              <a:t>improve</a:t>
            </a:r>
            <a:r>
              <a:rPr sz="1540" spc="11" dirty="0">
                <a:solidFill>
                  <a:srgbClr val="202124"/>
                </a:solidFill>
                <a:latin typeface="Calibri"/>
                <a:cs typeface="Calibri"/>
              </a:rPr>
              <a:t> </a:t>
            </a:r>
            <a:r>
              <a:rPr sz="1540" spc="-11" dirty="0">
                <a:solidFill>
                  <a:srgbClr val="202124"/>
                </a:solidFill>
                <a:latin typeface="Calibri"/>
                <a:cs typeface="Calibri"/>
              </a:rPr>
              <a:t>trainability.</a:t>
            </a:r>
            <a:endParaRPr sz="1540">
              <a:latin typeface="Calibri"/>
              <a:cs typeface="Calibri"/>
            </a:endParaRPr>
          </a:p>
          <a:p>
            <a:pPr marL="41910">
              <a:spcBef>
                <a:spcPts val="1007"/>
              </a:spcBef>
            </a:pPr>
            <a:r>
              <a:rPr sz="1540" b="1" spc="110" dirty="0">
                <a:solidFill>
                  <a:srgbClr val="202124"/>
                </a:solidFill>
                <a:latin typeface="Calibri"/>
                <a:cs typeface="Calibri"/>
              </a:rPr>
              <a:t>LayerNorm</a:t>
            </a:r>
            <a:endParaRPr sz="1540">
              <a:latin typeface="Calibri"/>
              <a:cs typeface="Calibri"/>
            </a:endParaRPr>
          </a:p>
        </p:txBody>
      </p:sp>
      <p:sp>
        <p:nvSpPr>
          <p:cNvPr id="11" name="object 11"/>
          <p:cNvSpPr txBox="1"/>
          <p:nvPr/>
        </p:nvSpPr>
        <p:spPr>
          <a:xfrm>
            <a:off x="3516948" y="5645197"/>
            <a:ext cx="4627563" cy="251094"/>
          </a:xfrm>
          <a:prstGeom prst="rect">
            <a:avLst/>
          </a:prstGeom>
        </p:spPr>
        <p:txBody>
          <a:bodyPr vert="horz" wrap="square" lIns="0" tIns="13970" rIns="0" bIns="0" rtlCol="0">
            <a:spAutoFit/>
          </a:bodyPr>
          <a:lstStyle/>
          <a:p>
            <a:pPr marL="13970">
              <a:spcBef>
                <a:spcPts val="110"/>
              </a:spcBef>
            </a:pPr>
            <a:r>
              <a:rPr sz="1540" spc="50" dirty="0">
                <a:solidFill>
                  <a:srgbClr val="202124"/>
                </a:solidFill>
                <a:latin typeface="Calibri"/>
                <a:cs typeface="Calibri"/>
              </a:rPr>
              <a:t>Normalization</a:t>
            </a:r>
            <a:r>
              <a:rPr sz="1540" spc="28" dirty="0">
                <a:solidFill>
                  <a:srgbClr val="202124"/>
                </a:solidFill>
                <a:latin typeface="Calibri"/>
                <a:cs typeface="Calibri"/>
              </a:rPr>
              <a:t> </a:t>
            </a:r>
            <a:r>
              <a:rPr sz="1540" spc="61" dirty="0">
                <a:solidFill>
                  <a:srgbClr val="202124"/>
                </a:solidFill>
                <a:latin typeface="Calibri"/>
                <a:cs typeface="Calibri"/>
              </a:rPr>
              <a:t>also</a:t>
            </a:r>
            <a:r>
              <a:rPr sz="1540" spc="28" dirty="0">
                <a:solidFill>
                  <a:srgbClr val="202124"/>
                </a:solidFill>
                <a:latin typeface="Calibri"/>
                <a:cs typeface="Calibri"/>
              </a:rPr>
              <a:t> </a:t>
            </a:r>
            <a:r>
              <a:rPr sz="1540" spc="55" dirty="0">
                <a:solidFill>
                  <a:srgbClr val="202124"/>
                </a:solidFill>
                <a:latin typeface="Calibri"/>
                <a:cs typeface="Calibri"/>
              </a:rPr>
              <a:t>dramatically</a:t>
            </a:r>
            <a:r>
              <a:rPr sz="1540" spc="28" dirty="0">
                <a:solidFill>
                  <a:srgbClr val="202124"/>
                </a:solidFill>
                <a:latin typeface="Calibri"/>
                <a:cs typeface="Calibri"/>
              </a:rPr>
              <a:t> </a:t>
            </a:r>
            <a:r>
              <a:rPr sz="1540" spc="66" dirty="0">
                <a:solidFill>
                  <a:srgbClr val="202124"/>
                </a:solidFill>
                <a:latin typeface="Calibri"/>
                <a:cs typeface="Calibri"/>
              </a:rPr>
              <a:t>improves</a:t>
            </a:r>
            <a:r>
              <a:rPr sz="1540" spc="28" dirty="0">
                <a:solidFill>
                  <a:srgbClr val="202124"/>
                </a:solidFill>
                <a:latin typeface="Calibri"/>
                <a:cs typeface="Calibri"/>
              </a:rPr>
              <a:t> </a:t>
            </a:r>
            <a:r>
              <a:rPr sz="1540" spc="-11" dirty="0">
                <a:solidFill>
                  <a:srgbClr val="202124"/>
                </a:solidFill>
                <a:latin typeface="Calibri"/>
                <a:cs typeface="Calibri"/>
              </a:rPr>
              <a:t>trainability.</a:t>
            </a:r>
            <a:endParaRPr sz="1540">
              <a:latin typeface="Calibri"/>
              <a:cs typeface="Calibri"/>
            </a:endParaRPr>
          </a:p>
        </p:txBody>
      </p:sp>
      <p:sp>
        <p:nvSpPr>
          <p:cNvPr id="12" name="object 12"/>
          <p:cNvSpPr txBox="1"/>
          <p:nvPr/>
        </p:nvSpPr>
        <p:spPr>
          <a:xfrm>
            <a:off x="3489008" y="5822091"/>
            <a:ext cx="2586546" cy="671659"/>
          </a:xfrm>
          <a:prstGeom prst="rect">
            <a:avLst/>
          </a:prstGeom>
        </p:spPr>
        <p:txBody>
          <a:bodyPr vert="horz" wrap="square" lIns="0" tIns="106871" rIns="0" bIns="0" rtlCol="0">
            <a:spAutoFit/>
          </a:bodyPr>
          <a:lstStyle/>
          <a:p>
            <a:pPr algn="ctr">
              <a:spcBef>
                <a:spcPts val="841"/>
              </a:spcBef>
            </a:pPr>
            <a:r>
              <a:rPr sz="1540" spc="50" dirty="0">
                <a:solidFill>
                  <a:srgbClr val="202124"/>
                </a:solidFill>
                <a:latin typeface="Calibri"/>
                <a:cs typeface="Calibri"/>
              </a:rPr>
              <a:t>There's</a:t>
            </a:r>
            <a:r>
              <a:rPr sz="1540" spc="11" dirty="0">
                <a:solidFill>
                  <a:srgbClr val="202124"/>
                </a:solidFill>
                <a:latin typeface="Calibri"/>
                <a:cs typeface="Calibri"/>
              </a:rPr>
              <a:t> </a:t>
            </a:r>
            <a:r>
              <a:rPr sz="1540" b="1" spc="116" dirty="0">
                <a:solidFill>
                  <a:srgbClr val="202124"/>
                </a:solidFill>
                <a:latin typeface="Calibri"/>
                <a:cs typeface="Calibri"/>
              </a:rPr>
              <a:t>post-</a:t>
            </a:r>
            <a:r>
              <a:rPr sz="1540" b="1" spc="143" dirty="0">
                <a:solidFill>
                  <a:srgbClr val="202124"/>
                </a:solidFill>
                <a:latin typeface="Calibri"/>
                <a:cs typeface="Calibri"/>
              </a:rPr>
              <a:t>norm</a:t>
            </a:r>
            <a:r>
              <a:rPr sz="1540" b="1" spc="11" dirty="0">
                <a:solidFill>
                  <a:srgbClr val="202124"/>
                </a:solidFill>
                <a:latin typeface="Calibri"/>
                <a:cs typeface="Calibri"/>
              </a:rPr>
              <a:t> </a:t>
            </a:r>
            <a:r>
              <a:rPr sz="1540" spc="-11" dirty="0">
                <a:solidFill>
                  <a:srgbClr val="202124"/>
                </a:solidFill>
                <a:latin typeface="Calibri"/>
                <a:cs typeface="Calibri"/>
              </a:rPr>
              <a:t>(original)</a:t>
            </a:r>
            <a:endParaRPr sz="1540">
              <a:latin typeface="Calibri"/>
              <a:cs typeface="Calibri"/>
            </a:endParaRPr>
          </a:p>
          <a:p>
            <a:pPr marR="53086" algn="ctr">
              <a:spcBef>
                <a:spcPts val="732"/>
              </a:spcBef>
            </a:pPr>
            <a:r>
              <a:rPr sz="1540" dirty="0">
                <a:solidFill>
                  <a:srgbClr val="202124"/>
                </a:solidFill>
                <a:latin typeface="Cambria Math"/>
                <a:cs typeface="Cambria Math"/>
              </a:rPr>
              <a:t>z</a:t>
            </a:r>
            <a:r>
              <a:rPr sz="1485" baseline="-33950" dirty="0">
                <a:solidFill>
                  <a:srgbClr val="202124"/>
                </a:solidFill>
                <a:latin typeface="Cambria Math"/>
                <a:cs typeface="Cambria Math"/>
              </a:rPr>
              <a:t>i</a:t>
            </a:r>
            <a:r>
              <a:rPr sz="1485" spc="149" baseline="-33950" dirty="0">
                <a:solidFill>
                  <a:srgbClr val="202124"/>
                </a:solidFill>
                <a:latin typeface="Cambria Math"/>
                <a:cs typeface="Cambria Math"/>
              </a:rPr>
              <a:t> </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dirty="0">
                <a:solidFill>
                  <a:srgbClr val="202124"/>
                </a:solidFill>
                <a:latin typeface="Cambria Math"/>
                <a:cs typeface="Cambria Math"/>
              </a:rPr>
              <a:t>LN(Module(x</a:t>
            </a:r>
            <a:r>
              <a:rPr sz="1485" baseline="-33950" dirty="0">
                <a:solidFill>
                  <a:srgbClr val="202124"/>
                </a:solidFill>
                <a:latin typeface="Cambria Math"/>
                <a:cs typeface="Cambria Math"/>
              </a:rPr>
              <a:t>i</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dirty="0">
                <a:solidFill>
                  <a:srgbClr val="202124"/>
                </a:solidFill>
                <a:latin typeface="Cambria Math"/>
                <a:cs typeface="Cambria Math"/>
              </a:rPr>
              <a:t>+</a:t>
            </a:r>
            <a:r>
              <a:rPr sz="1540" spc="-28" dirty="0">
                <a:solidFill>
                  <a:srgbClr val="202124"/>
                </a:solidFill>
                <a:latin typeface="Cambria Math"/>
                <a:cs typeface="Cambria Math"/>
              </a:rPr>
              <a:t> x</a:t>
            </a:r>
            <a:r>
              <a:rPr sz="1485" spc="-41" baseline="-33950" dirty="0">
                <a:solidFill>
                  <a:srgbClr val="202124"/>
                </a:solidFill>
                <a:latin typeface="Cambria Math"/>
                <a:cs typeface="Cambria Math"/>
              </a:rPr>
              <a:t>i</a:t>
            </a:r>
            <a:r>
              <a:rPr sz="1540" spc="-28" dirty="0">
                <a:solidFill>
                  <a:srgbClr val="202124"/>
                </a:solidFill>
                <a:latin typeface="Cambria Math"/>
                <a:cs typeface="Cambria Math"/>
              </a:rPr>
              <a:t>)</a:t>
            </a:r>
            <a:endParaRPr sz="1540">
              <a:latin typeface="Cambria Math"/>
              <a:cs typeface="Cambria Math"/>
            </a:endParaRPr>
          </a:p>
        </p:txBody>
      </p:sp>
      <p:sp>
        <p:nvSpPr>
          <p:cNvPr id="13" name="object 13"/>
          <p:cNvSpPr txBox="1"/>
          <p:nvPr/>
        </p:nvSpPr>
        <p:spPr>
          <a:xfrm>
            <a:off x="7293148" y="5822091"/>
            <a:ext cx="2451037" cy="671659"/>
          </a:xfrm>
          <a:prstGeom prst="rect">
            <a:avLst/>
          </a:prstGeom>
        </p:spPr>
        <p:txBody>
          <a:bodyPr vert="horz" wrap="square" lIns="0" tIns="106871" rIns="0" bIns="0" rtlCol="0">
            <a:spAutoFit/>
          </a:bodyPr>
          <a:lstStyle/>
          <a:p>
            <a:pPr marL="260539">
              <a:spcBef>
                <a:spcPts val="841"/>
              </a:spcBef>
            </a:pPr>
            <a:r>
              <a:rPr sz="1540" spc="77" dirty="0">
                <a:solidFill>
                  <a:srgbClr val="202124"/>
                </a:solidFill>
                <a:latin typeface="Calibri"/>
                <a:cs typeface="Calibri"/>
              </a:rPr>
              <a:t>and</a:t>
            </a:r>
            <a:r>
              <a:rPr sz="1540" spc="22" dirty="0">
                <a:solidFill>
                  <a:srgbClr val="202124"/>
                </a:solidFill>
                <a:latin typeface="Calibri"/>
                <a:cs typeface="Calibri"/>
              </a:rPr>
              <a:t> </a:t>
            </a:r>
            <a:r>
              <a:rPr sz="1540" b="1" spc="105" dirty="0">
                <a:solidFill>
                  <a:srgbClr val="202124"/>
                </a:solidFill>
                <a:latin typeface="Calibri"/>
                <a:cs typeface="Calibri"/>
              </a:rPr>
              <a:t>pre-</a:t>
            </a:r>
            <a:r>
              <a:rPr sz="1540" b="1" spc="138" dirty="0">
                <a:solidFill>
                  <a:srgbClr val="202124"/>
                </a:solidFill>
                <a:latin typeface="Calibri"/>
                <a:cs typeface="Calibri"/>
              </a:rPr>
              <a:t>norm</a:t>
            </a:r>
            <a:r>
              <a:rPr sz="1540" b="1" spc="17" dirty="0">
                <a:solidFill>
                  <a:srgbClr val="202124"/>
                </a:solidFill>
                <a:latin typeface="Calibri"/>
                <a:cs typeface="Calibri"/>
              </a:rPr>
              <a:t> </a:t>
            </a:r>
            <a:r>
              <a:rPr sz="1540" spc="55" dirty="0">
                <a:solidFill>
                  <a:srgbClr val="202124"/>
                </a:solidFill>
                <a:latin typeface="Calibri"/>
                <a:cs typeface="Calibri"/>
              </a:rPr>
              <a:t>(modern)</a:t>
            </a:r>
            <a:endParaRPr sz="1540">
              <a:latin typeface="Calibri"/>
              <a:cs typeface="Calibri"/>
            </a:endParaRPr>
          </a:p>
          <a:p>
            <a:pPr marL="41910">
              <a:spcBef>
                <a:spcPts val="732"/>
              </a:spcBef>
            </a:pPr>
            <a:r>
              <a:rPr sz="1540" dirty="0">
                <a:solidFill>
                  <a:srgbClr val="202124"/>
                </a:solidFill>
                <a:latin typeface="Cambria Math"/>
                <a:cs typeface="Cambria Math"/>
              </a:rPr>
              <a:t>z</a:t>
            </a:r>
            <a:r>
              <a:rPr sz="1485" baseline="-33950" dirty="0">
                <a:solidFill>
                  <a:srgbClr val="202124"/>
                </a:solidFill>
                <a:latin typeface="Cambria Math"/>
                <a:cs typeface="Cambria Math"/>
              </a:rPr>
              <a:t>i</a:t>
            </a:r>
            <a:r>
              <a:rPr sz="1485" spc="149" baseline="-33950" dirty="0">
                <a:solidFill>
                  <a:srgbClr val="202124"/>
                </a:solidFill>
                <a:latin typeface="Cambria Math"/>
                <a:cs typeface="Cambria Math"/>
              </a:rPr>
              <a:t> </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dirty="0">
                <a:solidFill>
                  <a:srgbClr val="202124"/>
                </a:solidFill>
                <a:latin typeface="Cambria Math"/>
                <a:cs typeface="Cambria Math"/>
              </a:rPr>
              <a:t>Module(LN(x</a:t>
            </a:r>
            <a:r>
              <a:rPr sz="1485" baseline="-33950" dirty="0">
                <a:solidFill>
                  <a:srgbClr val="202124"/>
                </a:solidFill>
                <a:latin typeface="Cambria Math"/>
                <a:cs typeface="Cambria Math"/>
              </a:rPr>
              <a:t>i</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dirty="0">
                <a:solidFill>
                  <a:srgbClr val="202124"/>
                </a:solidFill>
                <a:latin typeface="Cambria Math"/>
                <a:cs typeface="Cambria Math"/>
              </a:rPr>
              <a:t>+</a:t>
            </a:r>
            <a:r>
              <a:rPr sz="1540" spc="-28" dirty="0">
                <a:solidFill>
                  <a:srgbClr val="202124"/>
                </a:solidFill>
                <a:latin typeface="Cambria Math"/>
                <a:cs typeface="Cambria Math"/>
              </a:rPr>
              <a:t> x</a:t>
            </a:r>
            <a:r>
              <a:rPr sz="1485" spc="-41" baseline="-33950" dirty="0">
                <a:solidFill>
                  <a:srgbClr val="202124"/>
                </a:solidFill>
                <a:latin typeface="Cambria Math"/>
                <a:cs typeface="Cambria Math"/>
              </a:rPr>
              <a:t>i</a:t>
            </a:r>
            <a:endParaRPr sz="1485" baseline="-33950">
              <a:latin typeface="Cambria Math"/>
              <a:cs typeface="Cambria Math"/>
            </a:endParaRPr>
          </a:p>
        </p:txBody>
      </p:sp>
      <p:grpSp>
        <p:nvGrpSpPr>
          <p:cNvPr id="14" name="object 14"/>
          <p:cNvGrpSpPr/>
          <p:nvPr/>
        </p:nvGrpSpPr>
        <p:grpSpPr>
          <a:xfrm>
            <a:off x="7608411" y="3673666"/>
            <a:ext cx="429578" cy="1369060"/>
            <a:chOff x="6916737" y="2378537"/>
            <a:chExt cx="390525" cy="1244600"/>
          </a:xfrm>
        </p:grpSpPr>
        <p:sp>
          <p:nvSpPr>
            <p:cNvPr id="15" name="object 15"/>
            <p:cNvSpPr/>
            <p:nvPr/>
          </p:nvSpPr>
          <p:spPr>
            <a:xfrm>
              <a:off x="6921500" y="2383300"/>
              <a:ext cx="381000" cy="1235075"/>
            </a:xfrm>
            <a:custGeom>
              <a:avLst/>
              <a:gdLst/>
              <a:ahLst/>
              <a:cxnLst/>
              <a:rect l="l" t="t" r="r" b="b"/>
              <a:pathLst>
                <a:path w="381000" h="1235075">
                  <a:moveTo>
                    <a:pt x="317498" y="1234799"/>
                  </a:moveTo>
                  <a:lnTo>
                    <a:pt x="63501" y="1234799"/>
                  </a:lnTo>
                  <a:lnTo>
                    <a:pt x="38783" y="1229809"/>
                  </a:lnTo>
                  <a:lnTo>
                    <a:pt x="18599" y="1216200"/>
                  </a:lnTo>
                  <a:lnTo>
                    <a:pt x="4990" y="1196016"/>
                  </a:lnTo>
                  <a:lnTo>
                    <a:pt x="0" y="1171298"/>
                  </a:lnTo>
                  <a:lnTo>
                    <a:pt x="0" y="63501"/>
                  </a:lnTo>
                  <a:lnTo>
                    <a:pt x="4990" y="38783"/>
                  </a:lnTo>
                  <a:lnTo>
                    <a:pt x="18599" y="18599"/>
                  </a:lnTo>
                  <a:lnTo>
                    <a:pt x="38783" y="4990"/>
                  </a:lnTo>
                  <a:lnTo>
                    <a:pt x="63501" y="0"/>
                  </a:lnTo>
                  <a:lnTo>
                    <a:pt x="317498" y="0"/>
                  </a:lnTo>
                  <a:lnTo>
                    <a:pt x="342216" y="4990"/>
                  </a:lnTo>
                  <a:lnTo>
                    <a:pt x="362400" y="18599"/>
                  </a:lnTo>
                  <a:lnTo>
                    <a:pt x="376009" y="38783"/>
                  </a:lnTo>
                  <a:lnTo>
                    <a:pt x="380999" y="63501"/>
                  </a:lnTo>
                  <a:lnTo>
                    <a:pt x="380999" y="1171298"/>
                  </a:lnTo>
                  <a:lnTo>
                    <a:pt x="362400" y="1216200"/>
                  </a:lnTo>
                  <a:lnTo>
                    <a:pt x="317498" y="1234799"/>
                  </a:lnTo>
                  <a:close/>
                </a:path>
              </a:pathLst>
            </a:custGeom>
            <a:solidFill>
              <a:srgbClr val="FCE4CD"/>
            </a:solidFill>
          </p:spPr>
          <p:txBody>
            <a:bodyPr wrap="square" lIns="0" tIns="0" rIns="0" bIns="0" rtlCol="0"/>
            <a:lstStyle/>
            <a:p>
              <a:endParaRPr sz="1980"/>
            </a:p>
          </p:txBody>
        </p:sp>
        <p:sp>
          <p:nvSpPr>
            <p:cNvPr id="16" name="object 16"/>
            <p:cNvSpPr/>
            <p:nvPr/>
          </p:nvSpPr>
          <p:spPr>
            <a:xfrm>
              <a:off x="6921500" y="2383300"/>
              <a:ext cx="381000" cy="1235075"/>
            </a:xfrm>
            <a:custGeom>
              <a:avLst/>
              <a:gdLst/>
              <a:ahLst/>
              <a:cxnLst/>
              <a:rect l="l" t="t" r="r" b="b"/>
              <a:pathLst>
                <a:path w="381000" h="1235075">
                  <a:moveTo>
                    <a:pt x="317498" y="0"/>
                  </a:moveTo>
                  <a:lnTo>
                    <a:pt x="342216" y="4990"/>
                  </a:lnTo>
                  <a:lnTo>
                    <a:pt x="362400" y="18599"/>
                  </a:lnTo>
                  <a:lnTo>
                    <a:pt x="376009" y="38783"/>
                  </a:lnTo>
                  <a:lnTo>
                    <a:pt x="380999" y="63501"/>
                  </a:lnTo>
                  <a:lnTo>
                    <a:pt x="380999" y="1171298"/>
                  </a:lnTo>
                  <a:lnTo>
                    <a:pt x="362400" y="1216200"/>
                  </a:lnTo>
                  <a:lnTo>
                    <a:pt x="317498" y="1234799"/>
                  </a:lnTo>
                  <a:lnTo>
                    <a:pt x="63501" y="1234799"/>
                  </a:lnTo>
                  <a:lnTo>
                    <a:pt x="38783" y="1229809"/>
                  </a:lnTo>
                  <a:lnTo>
                    <a:pt x="18599" y="1216200"/>
                  </a:lnTo>
                  <a:lnTo>
                    <a:pt x="4990" y="1196016"/>
                  </a:lnTo>
                  <a:lnTo>
                    <a:pt x="0" y="1171298"/>
                  </a:lnTo>
                  <a:lnTo>
                    <a:pt x="0" y="63501"/>
                  </a:lnTo>
                  <a:lnTo>
                    <a:pt x="4990" y="38783"/>
                  </a:lnTo>
                  <a:lnTo>
                    <a:pt x="18599" y="18599"/>
                  </a:lnTo>
                  <a:lnTo>
                    <a:pt x="38783" y="4990"/>
                  </a:lnTo>
                  <a:lnTo>
                    <a:pt x="63501" y="0"/>
                  </a:lnTo>
                  <a:lnTo>
                    <a:pt x="317498" y="0"/>
                  </a:lnTo>
                  <a:close/>
                </a:path>
              </a:pathLst>
            </a:custGeom>
            <a:ln w="9524">
              <a:solidFill>
                <a:srgbClr val="B45F06"/>
              </a:solidFill>
            </a:ln>
          </p:spPr>
          <p:txBody>
            <a:bodyPr wrap="square" lIns="0" tIns="0" rIns="0" bIns="0" rtlCol="0"/>
            <a:lstStyle/>
            <a:p>
              <a:endParaRPr sz="1980"/>
            </a:p>
          </p:txBody>
        </p:sp>
      </p:grpSp>
      <p:sp>
        <p:nvSpPr>
          <p:cNvPr id="17" name="object 17"/>
          <p:cNvSpPr txBox="1"/>
          <p:nvPr/>
        </p:nvSpPr>
        <p:spPr>
          <a:xfrm>
            <a:off x="7434018" y="4105082"/>
            <a:ext cx="507832" cy="506413"/>
          </a:xfrm>
          <a:prstGeom prst="rect">
            <a:avLst/>
          </a:prstGeom>
        </p:spPr>
        <p:txBody>
          <a:bodyPr vert="vert" wrap="square" lIns="0" tIns="0" rIns="0" bIns="0" rtlCol="0">
            <a:spAutoFit/>
          </a:bodyPr>
          <a:lstStyle/>
          <a:p>
            <a:pPr marL="13970">
              <a:lnSpc>
                <a:spcPts val="1810"/>
              </a:lnSpc>
            </a:pPr>
            <a:r>
              <a:rPr sz="1540" spc="-11" dirty="0">
                <a:solidFill>
                  <a:srgbClr val="B45F06"/>
                </a:solidFill>
                <a:latin typeface="Arial"/>
                <a:cs typeface="Arial"/>
              </a:rPr>
              <a:t>Block</a:t>
            </a:r>
            <a:endParaRPr sz="1540">
              <a:latin typeface="Arial"/>
              <a:cs typeface="Arial"/>
            </a:endParaRPr>
          </a:p>
        </p:txBody>
      </p:sp>
      <p:grpSp>
        <p:nvGrpSpPr>
          <p:cNvPr id="18" name="object 18"/>
          <p:cNvGrpSpPr/>
          <p:nvPr/>
        </p:nvGrpSpPr>
        <p:grpSpPr>
          <a:xfrm>
            <a:off x="7709226" y="2967466"/>
            <a:ext cx="228410" cy="2612390"/>
            <a:chOff x="7008387" y="1736537"/>
            <a:chExt cx="207645" cy="2374900"/>
          </a:xfrm>
        </p:grpSpPr>
        <p:sp>
          <p:nvSpPr>
            <p:cNvPr id="19" name="object 19"/>
            <p:cNvSpPr/>
            <p:nvPr/>
          </p:nvSpPr>
          <p:spPr>
            <a:xfrm>
              <a:off x="7112000" y="3675249"/>
              <a:ext cx="0" cy="431165"/>
            </a:xfrm>
            <a:custGeom>
              <a:avLst/>
              <a:gdLst/>
              <a:ahLst/>
              <a:cxnLst/>
              <a:rect l="l" t="t" r="r" b="b"/>
              <a:pathLst>
                <a:path h="431164">
                  <a:moveTo>
                    <a:pt x="0" y="430949"/>
                  </a:moveTo>
                  <a:lnTo>
                    <a:pt x="0" y="0"/>
                  </a:lnTo>
                </a:path>
              </a:pathLst>
            </a:custGeom>
            <a:ln w="9524">
              <a:solidFill>
                <a:srgbClr val="595959"/>
              </a:solidFill>
            </a:ln>
          </p:spPr>
          <p:txBody>
            <a:bodyPr wrap="square" lIns="0" tIns="0" rIns="0" bIns="0" rtlCol="0"/>
            <a:lstStyle/>
            <a:p>
              <a:endParaRPr sz="1980"/>
            </a:p>
          </p:txBody>
        </p:sp>
        <p:sp>
          <p:nvSpPr>
            <p:cNvPr id="20" name="object 20"/>
            <p:cNvSpPr/>
            <p:nvPr/>
          </p:nvSpPr>
          <p:spPr>
            <a:xfrm>
              <a:off x="7096267" y="3632024"/>
              <a:ext cx="31750" cy="43815"/>
            </a:xfrm>
            <a:custGeom>
              <a:avLst/>
              <a:gdLst/>
              <a:ahLst/>
              <a:cxnLst/>
              <a:rect l="l" t="t" r="r" b="b"/>
              <a:pathLst>
                <a:path w="31750" h="43814">
                  <a:moveTo>
                    <a:pt x="31464" y="43225"/>
                  </a:moveTo>
                  <a:lnTo>
                    <a:pt x="0" y="43225"/>
                  </a:lnTo>
                  <a:lnTo>
                    <a:pt x="15732" y="0"/>
                  </a:lnTo>
                  <a:lnTo>
                    <a:pt x="31464" y="43225"/>
                  </a:lnTo>
                  <a:close/>
                </a:path>
              </a:pathLst>
            </a:custGeom>
            <a:solidFill>
              <a:srgbClr val="595959"/>
            </a:solidFill>
          </p:spPr>
          <p:txBody>
            <a:bodyPr wrap="square" lIns="0" tIns="0" rIns="0" bIns="0" rtlCol="0"/>
            <a:lstStyle/>
            <a:p>
              <a:endParaRPr sz="1980"/>
            </a:p>
          </p:txBody>
        </p:sp>
        <p:sp>
          <p:nvSpPr>
            <p:cNvPr id="21" name="object 21"/>
            <p:cNvSpPr/>
            <p:nvPr/>
          </p:nvSpPr>
          <p:spPr>
            <a:xfrm>
              <a:off x="7096267" y="3632024"/>
              <a:ext cx="31750" cy="43815"/>
            </a:xfrm>
            <a:custGeom>
              <a:avLst/>
              <a:gdLst/>
              <a:ahLst/>
              <a:cxnLst/>
              <a:rect l="l" t="t" r="r" b="b"/>
              <a:pathLst>
                <a:path w="31750" h="43814">
                  <a:moveTo>
                    <a:pt x="31464" y="43225"/>
                  </a:moveTo>
                  <a:lnTo>
                    <a:pt x="15732" y="0"/>
                  </a:lnTo>
                  <a:lnTo>
                    <a:pt x="0" y="43225"/>
                  </a:lnTo>
                  <a:lnTo>
                    <a:pt x="31464" y="43225"/>
                  </a:lnTo>
                  <a:close/>
                </a:path>
              </a:pathLst>
            </a:custGeom>
            <a:ln w="9524">
              <a:solidFill>
                <a:srgbClr val="595959"/>
              </a:solidFill>
            </a:ln>
          </p:spPr>
          <p:txBody>
            <a:bodyPr wrap="square" lIns="0" tIns="0" rIns="0" bIns="0" rtlCol="0"/>
            <a:lstStyle/>
            <a:p>
              <a:endParaRPr sz="1980"/>
            </a:p>
          </p:txBody>
        </p:sp>
        <p:sp>
          <p:nvSpPr>
            <p:cNvPr id="22" name="object 22"/>
            <p:cNvSpPr/>
            <p:nvPr/>
          </p:nvSpPr>
          <p:spPr>
            <a:xfrm>
              <a:off x="7112000" y="1996149"/>
              <a:ext cx="0" cy="387350"/>
            </a:xfrm>
            <a:custGeom>
              <a:avLst/>
              <a:gdLst/>
              <a:ahLst/>
              <a:cxnLst/>
              <a:rect l="l" t="t" r="r" b="b"/>
              <a:pathLst>
                <a:path h="387350">
                  <a:moveTo>
                    <a:pt x="0" y="387149"/>
                  </a:moveTo>
                  <a:lnTo>
                    <a:pt x="0" y="0"/>
                  </a:lnTo>
                </a:path>
              </a:pathLst>
            </a:custGeom>
            <a:ln w="9524">
              <a:solidFill>
                <a:srgbClr val="595959"/>
              </a:solidFill>
            </a:ln>
          </p:spPr>
          <p:txBody>
            <a:bodyPr wrap="square" lIns="0" tIns="0" rIns="0" bIns="0" rtlCol="0"/>
            <a:lstStyle/>
            <a:p>
              <a:endParaRPr sz="1980"/>
            </a:p>
          </p:txBody>
        </p:sp>
        <p:pic>
          <p:nvPicPr>
            <p:cNvPr id="23" name="object 23"/>
            <p:cNvPicPr/>
            <p:nvPr/>
          </p:nvPicPr>
          <p:blipFill>
            <a:blip r:embed="rId3" cstate="print"/>
            <a:stretch>
              <a:fillRect/>
            </a:stretch>
          </p:blipFill>
          <p:spPr>
            <a:xfrm>
              <a:off x="7008387" y="1736537"/>
              <a:ext cx="207224" cy="264374"/>
            </a:xfrm>
            <a:prstGeom prst="rect">
              <a:avLst/>
            </a:prstGeom>
          </p:spPr>
        </p:pic>
      </p:grpSp>
      <p:sp>
        <p:nvSpPr>
          <p:cNvPr id="24" name="object 24"/>
          <p:cNvSpPr txBox="1"/>
          <p:nvPr/>
        </p:nvSpPr>
        <p:spPr>
          <a:xfrm>
            <a:off x="7740534" y="2936569"/>
            <a:ext cx="142493" cy="251094"/>
          </a:xfrm>
          <a:prstGeom prst="rect">
            <a:avLst/>
          </a:prstGeom>
        </p:spPr>
        <p:txBody>
          <a:bodyPr vert="horz" wrap="square" lIns="0" tIns="13970" rIns="0" bIns="0" rtlCol="0">
            <a:spAutoFit/>
          </a:bodyPr>
          <a:lstStyle/>
          <a:p>
            <a:pPr marL="13970">
              <a:spcBef>
                <a:spcPts val="110"/>
              </a:spcBef>
            </a:pPr>
            <a:r>
              <a:rPr sz="1540" spc="-55" dirty="0">
                <a:solidFill>
                  <a:srgbClr val="434343"/>
                </a:solidFill>
                <a:latin typeface="Arial"/>
                <a:cs typeface="Arial"/>
              </a:rPr>
              <a:t>+</a:t>
            </a:r>
            <a:endParaRPr sz="1540">
              <a:latin typeface="Arial"/>
              <a:cs typeface="Arial"/>
            </a:endParaRPr>
          </a:p>
        </p:txBody>
      </p:sp>
      <p:grpSp>
        <p:nvGrpSpPr>
          <p:cNvPr id="25" name="object 25"/>
          <p:cNvGrpSpPr/>
          <p:nvPr/>
        </p:nvGrpSpPr>
        <p:grpSpPr>
          <a:xfrm>
            <a:off x="7287756" y="2751453"/>
            <a:ext cx="558102" cy="2610993"/>
            <a:chOff x="6625232" y="1540162"/>
            <a:chExt cx="507365" cy="2373630"/>
          </a:xfrm>
        </p:grpSpPr>
        <p:sp>
          <p:nvSpPr>
            <p:cNvPr id="26" name="object 26"/>
            <p:cNvSpPr/>
            <p:nvPr/>
          </p:nvSpPr>
          <p:spPr>
            <a:xfrm>
              <a:off x="6629994" y="1846186"/>
              <a:ext cx="489584" cy="2063114"/>
            </a:xfrm>
            <a:custGeom>
              <a:avLst/>
              <a:gdLst/>
              <a:ahLst/>
              <a:cxnLst/>
              <a:rect l="l" t="t" r="r" b="b"/>
              <a:pathLst>
                <a:path w="489584" h="2063114">
                  <a:moveTo>
                    <a:pt x="489063" y="2062588"/>
                  </a:moveTo>
                  <a:lnTo>
                    <a:pt x="470268" y="2054115"/>
                  </a:lnTo>
                  <a:lnTo>
                    <a:pt x="445762" y="2048139"/>
                  </a:lnTo>
                  <a:lnTo>
                    <a:pt x="416494" y="2043587"/>
                  </a:lnTo>
                  <a:lnTo>
                    <a:pt x="383413" y="2039384"/>
                  </a:lnTo>
                  <a:lnTo>
                    <a:pt x="347467" y="2034457"/>
                  </a:lnTo>
                  <a:lnTo>
                    <a:pt x="309606" y="2027732"/>
                  </a:lnTo>
                  <a:lnTo>
                    <a:pt x="270778" y="2018136"/>
                  </a:lnTo>
                  <a:lnTo>
                    <a:pt x="231932" y="2004595"/>
                  </a:lnTo>
                  <a:lnTo>
                    <a:pt x="194017" y="1986034"/>
                  </a:lnTo>
                  <a:lnTo>
                    <a:pt x="157982" y="1961380"/>
                  </a:lnTo>
                  <a:lnTo>
                    <a:pt x="124775" y="1929560"/>
                  </a:lnTo>
                  <a:lnTo>
                    <a:pt x="95345" y="1889500"/>
                  </a:lnTo>
                  <a:lnTo>
                    <a:pt x="70641" y="1840125"/>
                  </a:lnTo>
                  <a:lnTo>
                    <a:pt x="51613" y="1780363"/>
                  </a:lnTo>
                  <a:lnTo>
                    <a:pt x="38348" y="1713746"/>
                  </a:lnTo>
                  <a:lnTo>
                    <a:pt x="32508" y="1675108"/>
                  </a:lnTo>
                  <a:lnTo>
                    <a:pt x="27183" y="1633260"/>
                  </a:lnTo>
                  <a:lnTo>
                    <a:pt x="22365" y="1588462"/>
                  </a:lnTo>
                  <a:lnTo>
                    <a:pt x="18044" y="1540971"/>
                  </a:lnTo>
                  <a:lnTo>
                    <a:pt x="14210" y="1491045"/>
                  </a:lnTo>
                  <a:lnTo>
                    <a:pt x="10856" y="1438943"/>
                  </a:lnTo>
                  <a:lnTo>
                    <a:pt x="7970" y="1384923"/>
                  </a:lnTo>
                  <a:lnTo>
                    <a:pt x="5545" y="1329243"/>
                  </a:lnTo>
                  <a:lnTo>
                    <a:pt x="3571" y="1272162"/>
                  </a:lnTo>
                  <a:lnTo>
                    <a:pt x="2039" y="1213936"/>
                  </a:lnTo>
                  <a:lnTo>
                    <a:pt x="939" y="1154826"/>
                  </a:lnTo>
                  <a:lnTo>
                    <a:pt x="262" y="1095088"/>
                  </a:lnTo>
                  <a:lnTo>
                    <a:pt x="0" y="1034982"/>
                  </a:lnTo>
                  <a:lnTo>
                    <a:pt x="142" y="974764"/>
                  </a:lnTo>
                  <a:lnTo>
                    <a:pt x="679" y="914694"/>
                  </a:lnTo>
                  <a:lnTo>
                    <a:pt x="1603" y="855030"/>
                  </a:lnTo>
                  <a:lnTo>
                    <a:pt x="2904" y="796030"/>
                  </a:lnTo>
                  <a:lnTo>
                    <a:pt x="4573" y="737951"/>
                  </a:lnTo>
                  <a:lnTo>
                    <a:pt x="6600" y="681053"/>
                  </a:lnTo>
                  <a:lnTo>
                    <a:pt x="8977" y="625593"/>
                  </a:lnTo>
                  <a:lnTo>
                    <a:pt x="11693" y="571830"/>
                  </a:lnTo>
                  <a:lnTo>
                    <a:pt x="14741" y="520022"/>
                  </a:lnTo>
                  <a:lnTo>
                    <a:pt x="18110" y="470427"/>
                  </a:lnTo>
                  <a:lnTo>
                    <a:pt x="21792" y="423303"/>
                  </a:lnTo>
                  <a:lnTo>
                    <a:pt x="25777" y="378908"/>
                  </a:lnTo>
                  <a:lnTo>
                    <a:pt x="30055" y="337501"/>
                  </a:lnTo>
                  <a:lnTo>
                    <a:pt x="34619" y="299340"/>
                  </a:lnTo>
                  <a:lnTo>
                    <a:pt x="44563" y="233788"/>
                  </a:lnTo>
                  <a:lnTo>
                    <a:pt x="61396" y="166921"/>
                  </a:lnTo>
                  <a:lnTo>
                    <a:pt x="84072" y="114561"/>
                  </a:lnTo>
                  <a:lnTo>
                    <a:pt x="111428" y="74882"/>
                  </a:lnTo>
                  <a:lnTo>
                    <a:pt x="142300" y="46056"/>
                  </a:lnTo>
                  <a:lnTo>
                    <a:pt x="175523" y="26255"/>
                  </a:lnTo>
                  <a:lnTo>
                    <a:pt x="235823" y="7823"/>
                  </a:lnTo>
                  <a:lnTo>
                    <a:pt x="285677" y="2144"/>
                  </a:lnTo>
                  <a:lnTo>
                    <a:pt x="312343" y="536"/>
                  </a:lnTo>
                  <a:lnTo>
                    <a:pt x="315943" y="317"/>
                  </a:lnTo>
                  <a:lnTo>
                    <a:pt x="319453" y="80"/>
                  </a:lnTo>
                  <a:lnTo>
                    <a:pt x="320574" y="0"/>
                  </a:lnTo>
                </a:path>
              </a:pathLst>
            </a:custGeom>
            <a:ln w="9524">
              <a:solidFill>
                <a:srgbClr val="595959"/>
              </a:solidFill>
            </a:ln>
          </p:spPr>
          <p:txBody>
            <a:bodyPr wrap="square" lIns="0" tIns="0" rIns="0" bIns="0" rtlCol="0"/>
            <a:lstStyle/>
            <a:p>
              <a:endParaRPr sz="1980"/>
            </a:p>
          </p:txBody>
        </p:sp>
        <p:sp>
          <p:nvSpPr>
            <p:cNvPr id="27" name="object 27"/>
            <p:cNvSpPr/>
            <p:nvPr/>
          </p:nvSpPr>
          <p:spPr>
            <a:xfrm>
              <a:off x="6946946" y="1830877"/>
              <a:ext cx="45720" cy="31115"/>
            </a:xfrm>
            <a:custGeom>
              <a:avLst/>
              <a:gdLst/>
              <a:ahLst/>
              <a:cxnLst/>
              <a:rect l="l" t="t" r="r" b="b"/>
              <a:pathLst>
                <a:path w="45720" h="31114">
                  <a:moveTo>
                    <a:pt x="7246" y="30619"/>
                  </a:moveTo>
                  <a:lnTo>
                    <a:pt x="0" y="0"/>
                  </a:lnTo>
                  <a:lnTo>
                    <a:pt x="45686" y="5354"/>
                  </a:lnTo>
                  <a:lnTo>
                    <a:pt x="7246" y="30619"/>
                  </a:lnTo>
                  <a:close/>
                </a:path>
              </a:pathLst>
            </a:custGeom>
            <a:solidFill>
              <a:srgbClr val="595959"/>
            </a:solidFill>
          </p:spPr>
          <p:txBody>
            <a:bodyPr wrap="square" lIns="0" tIns="0" rIns="0" bIns="0" rtlCol="0"/>
            <a:lstStyle/>
            <a:p>
              <a:endParaRPr sz="1980"/>
            </a:p>
          </p:txBody>
        </p:sp>
        <p:sp>
          <p:nvSpPr>
            <p:cNvPr id="28" name="object 28"/>
            <p:cNvSpPr/>
            <p:nvPr/>
          </p:nvSpPr>
          <p:spPr>
            <a:xfrm>
              <a:off x="6946946" y="1830877"/>
              <a:ext cx="45720" cy="31115"/>
            </a:xfrm>
            <a:custGeom>
              <a:avLst/>
              <a:gdLst/>
              <a:ahLst/>
              <a:cxnLst/>
              <a:rect l="l" t="t" r="r" b="b"/>
              <a:pathLst>
                <a:path w="45720" h="31114">
                  <a:moveTo>
                    <a:pt x="7246" y="30619"/>
                  </a:moveTo>
                  <a:lnTo>
                    <a:pt x="45686" y="5354"/>
                  </a:lnTo>
                  <a:lnTo>
                    <a:pt x="0" y="0"/>
                  </a:lnTo>
                  <a:lnTo>
                    <a:pt x="7246" y="30619"/>
                  </a:lnTo>
                  <a:close/>
                </a:path>
              </a:pathLst>
            </a:custGeom>
            <a:ln w="9524">
              <a:solidFill>
                <a:srgbClr val="595959"/>
              </a:solidFill>
            </a:ln>
          </p:spPr>
          <p:txBody>
            <a:bodyPr wrap="square" lIns="0" tIns="0" rIns="0" bIns="0" rtlCol="0"/>
            <a:lstStyle/>
            <a:p>
              <a:endParaRPr sz="1980"/>
            </a:p>
          </p:txBody>
        </p:sp>
        <p:sp>
          <p:nvSpPr>
            <p:cNvPr id="29" name="object 29"/>
            <p:cNvSpPr/>
            <p:nvPr/>
          </p:nvSpPr>
          <p:spPr>
            <a:xfrm>
              <a:off x="7112000" y="1588149"/>
              <a:ext cx="0" cy="153670"/>
            </a:xfrm>
            <a:custGeom>
              <a:avLst/>
              <a:gdLst/>
              <a:ahLst/>
              <a:cxnLst/>
              <a:rect l="l" t="t" r="r" b="b"/>
              <a:pathLst>
                <a:path h="153669">
                  <a:moveTo>
                    <a:pt x="0" y="153149"/>
                  </a:moveTo>
                  <a:lnTo>
                    <a:pt x="0" y="0"/>
                  </a:lnTo>
                </a:path>
              </a:pathLst>
            </a:custGeom>
            <a:ln w="9524">
              <a:solidFill>
                <a:srgbClr val="595959"/>
              </a:solidFill>
            </a:ln>
          </p:spPr>
          <p:txBody>
            <a:bodyPr wrap="square" lIns="0" tIns="0" rIns="0" bIns="0" rtlCol="0"/>
            <a:lstStyle/>
            <a:p>
              <a:endParaRPr sz="1980"/>
            </a:p>
          </p:txBody>
        </p:sp>
        <p:sp>
          <p:nvSpPr>
            <p:cNvPr id="30" name="object 30"/>
            <p:cNvSpPr/>
            <p:nvPr/>
          </p:nvSpPr>
          <p:spPr>
            <a:xfrm>
              <a:off x="7096267" y="1544924"/>
              <a:ext cx="31750" cy="43815"/>
            </a:xfrm>
            <a:custGeom>
              <a:avLst/>
              <a:gdLst/>
              <a:ahLst/>
              <a:cxnLst/>
              <a:rect l="l" t="t" r="r" b="b"/>
              <a:pathLst>
                <a:path w="31750" h="43815">
                  <a:moveTo>
                    <a:pt x="31464" y="43225"/>
                  </a:moveTo>
                  <a:lnTo>
                    <a:pt x="0" y="43225"/>
                  </a:lnTo>
                  <a:lnTo>
                    <a:pt x="15732" y="0"/>
                  </a:lnTo>
                  <a:lnTo>
                    <a:pt x="31464" y="43225"/>
                  </a:lnTo>
                  <a:close/>
                </a:path>
              </a:pathLst>
            </a:custGeom>
            <a:solidFill>
              <a:srgbClr val="595959"/>
            </a:solidFill>
          </p:spPr>
          <p:txBody>
            <a:bodyPr wrap="square" lIns="0" tIns="0" rIns="0" bIns="0" rtlCol="0"/>
            <a:lstStyle/>
            <a:p>
              <a:endParaRPr sz="1980"/>
            </a:p>
          </p:txBody>
        </p:sp>
        <p:sp>
          <p:nvSpPr>
            <p:cNvPr id="31" name="object 31"/>
            <p:cNvSpPr/>
            <p:nvPr/>
          </p:nvSpPr>
          <p:spPr>
            <a:xfrm>
              <a:off x="7096267" y="1544924"/>
              <a:ext cx="31750" cy="43815"/>
            </a:xfrm>
            <a:custGeom>
              <a:avLst/>
              <a:gdLst/>
              <a:ahLst/>
              <a:cxnLst/>
              <a:rect l="l" t="t" r="r" b="b"/>
              <a:pathLst>
                <a:path w="31750" h="43815">
                  <a:moveTo>
                    <a:pt x="31464" y="43225"/>
                  </a:moveTo>
                  <a:lnTo>
                    <a:pt x="15732" y="0"/>
                  </a:lnTo>
                  <a:lnTo>
                    <a:pt x="0" y="43225"/>
                  </a:lnTo>
                  <a:lnTo>
                    <a:pt x="31464" y="43225"/>
                  </a:lnTo>
                  <a:close/>
                </a:path>
              </a:pathLst>
            </a:custGeom>
            <a:ln w="9524">
              <a:solidFill>
                <a:srgbClr val="595959"/>
              </a:solidFill>
            </a:ln>
          </p:spPr>
          <p:txBody>
            <a:bodyPr wrap="square" lIns="0" tIns="0" rIns="0" bIns="0" rtlCol="0"/>
            <a:lstStyle/>
            <a:p>
              <a:endParaRPr sz="1980"/>
            </a:p>
          </p:txBody>
        </p:sp>
      </p:grpSp>
      <p:sp>
        <p:nvSpPr>
          <p:cNvPr id="32" name="object 32"/>
          <p:cNvSpPr/>
          <p:nvPr/>
        </p:nvSpPr>
        <p:spPr>
          <a:xfrm>
            <a:off x="8829040" y="3253040"/>
            <a:ext cx="0" cy="2314131"/>
          </a:xfrm>
          <a:custGeom>
            <a:avLst/>
            <a:gdLst/>
            <a:ahLst/>
            <a:cxnLst/>
            <a:rect l="l" t="t" r="r" b="b"/>
            <a:pathLst>
              <a:path h="2103754">
                <a:moveTo>
                  <a:pt x="0" y="2103149"/>
                </a:moveTo>
                <a:lnTo>
                  <a:pt x="0" y="0"/>
                </a:lnTo>
              </a:path>
            </a:pathLst>
          </a:custGeom>
          <a:ln w="9524">
            <a:solidFill>
              <a:srgbClr val="595959"/>
            </a:solidFill>
          </a:ln>
        </p:spPr>
        <p:txBody>
          <a:bodyPr wrap="square" lIns="0" tIns="0" rIns="0" bIns="0" rtlCol="0"/>
          <a:lstStyle/>
          <a:p>
            <a:endParaRPr sz="1980"/>
          </a:p>
        </p:txBody>
      </p:sp>
      <p:grpSp>
        <p:nvGrpSpPr>
          <p:cNvPr id="33" name="object 33"/>
          <p:cNvGrpSpPr/>
          <p:nvPr/>
        </p:nvGrpSpPr>
        <p:grpSpPr>
          <a:xfrm>
            <a:off x="8715066" y="2967466"/>
            <a:ext cx="228410" cy="291275"/>
            <a:chOff x="7922787" y="1736537"/>
            <a:chExt cx="207645" cy="264795"/>
          </a:xfrm>
        </p:grpSpPr>
        <p:sp>
          <p:nvSpPr>
            <p:cNvPr id="34" name="object 34"/>
            <p:cNvSpPr/>
            <p:nvPr/>
          </p:nvSpPr>
          <p:spPr>
            <a:xfrm>
              <a:off x="8010667" y="1952924"/>
              <a:ext cx="31750" cy="43815"/>
            </a:xfrm>
            <a:custGeom>
              <a:avLst/>
              <a:gdLst/>
              <a:ahLst/>
              <a:cxnLst/>
              <a:rect l="l" t="t" r="r" b="b"/>
              <a:pathLst>
                <a:path w="31750" h="43814">
                  <a:moveTo>
                    <a:pt x="31464" y="43225"/>
                  </a:moveTo>
                  <a:lnTo>
                    <a:pt x="0" y="43225"/>
                  </a:lnTo>
                  <a:lnTo>
                    <a:pt x="15732" y="0"/>
                  </a:lnTo>
                  <a:lnTo>
                    <a:pt x="31464" y="43225"/>
                  </a:lnTo>
                  <a:close/>
                </a:path>
              </a:pathLst>
            </a:custGeom>
            <a:solidFill>
              <a:srgbClr val="595959"/>
            </a:solidFill>
          </p:spPr>
          <p:txBody>
            <a:bodyPr wrap="square" lIns="0" tIns="0" rIns="0" bIns="0" rtlCol="0"/>
            <a:lstStyle/>
            <a:p>
              <a:endParaRPr sz="1980"/>
            </a:p>
          </p:txBody>
        </p:sp>
        <p:sp>
          <p:nvSpPr>
            <p:cNvPr id="35" name="object 35"/>
            <p:cNvSpPr/>
            <p:nvPr/>
          </p:nvSpPr>
          <p:spPr>
            <a:xfrm>
              <a:off x="8010667" y="1952924"/>
              <a:ext cx="31750" cy="43815"/>
            </a:xfrm>
            <a:custGeom>
              <a:avLst/>
              <a:gdLst/>
              <a:ahLst/>
              <a:cxnLst/>
              <a:rect l="l" t="t" r="r" b="b"/>
              <a:pathLst>
                <a:path w="31750" h="43814">
                  <a:moveTo>
                    <a:pt x="31464" y="43225"/>
                  </a:moveTo>
                  <a:lnTo>
                    <a:pt x="15732" y="0"/>
                  </a:lnTo>
                  <a:lnTo>
                    <a:pt x="0" y="43225"/>
                  </a:lnTo>
                  <a:lnTo>
                    <a:pt x="31464" y="43225"/>
                  </a:lnTo>
                  <a:close/>
                </a:path>
              </a:pathLst>
            </a:custGeom>
            <a:ln w="9524">
              <a:solidFill>
                <a:srgbClr val="595959"/>
              </a:solidFill>
            </a:ln>
          </p:spPr>
          <p:txBody>
            <a:bodyPr wrap="square" lIns="0" tIns="0" rIns="0" bIns="0" rtlCol="0"/>
            <a:lstStyle/>
            <a:p>
              <a:endParaRPr sz="1980"/>
            </a:p>
          </p:txBody>
        </p:sp>
        <p:sp>
          <p:nvSpPr>
            <p:cNvPr id="36" name="object 36"/>
            <p:cNvSpPr/>
            <p:nvPr/>
          </p:nvSpPr>
          <p:spPr>
            <a:xfrm>
              <a:off x="7927550" y="1741299"/>
              <a:ext cx="198120" cy="198120"/>
            </a:xfrm>
            <a:custGeom>
              <a:avLst/>
              <a:gdLst/>
              <a:ahLst/>
              <a:cxnLst/>
              <a:rect l="l" t="t" r="r" b="b"/>
              <a:pathLst>
                <a:path w="198120" h="198119">
                  <a:moveTo>
                    <a:pt x="98849" y="197699"/>
                  </a:moveTo>
                  <a:lnTo>
                    <a:pt x="60373" y="189931"/>
                  </a:lnTo>
                  <a:lnTo>
                    <a:pt x="28952" y="168747"/>
                  </a:lnTo>
                  <a:lnTo>
                    <a:pt x="7768" y="137326"/>
                  </a:lnTo>
                  <a:lnTo>
                    <a:pt x="0" y="98849"/>
                  </a:lnTo>
                  <a:lnTo>
                    <a:pt x="7768" y="60373"/>
                  </a:lnTo>
                  <a:lnTo>
                    <a:pt x="28952" y="28952"/>
                  </a:lnTo>
                  <a:lnTo>
                    <a:pt x="60373" y="7768"/>
                  </a:lnTo>
                  <a:lnTo>
                    <a:pt x="98849" y="0"/>
                  </a:lnTo>
                  <a:lnTo>
                    <a:pt x="118224" y="1916"/>
                  </a:lnTo>
                  <a:lnTo>
                    <a:pt x="153691" y="16607"/>
                  </a:lnTo>
                  <a:lnTo>
                    <a:pt x="181091" y="44007"/>
                  </a:lnTo>
                  <a:lnTo>
                    <a:pt x="195783" y="79475"/>
                  </a:lnTo>
                  <a:lnTo>
                    <a:pt x="197699" y="98849"/>
                  </a:lnTo>
                  <a:lnTo>
                    <a:pt x="189931" y="137326"/>
                  </a:lnTo>
                  <a:lnTo>
                    <a:pt x="168747" y="168747"/>
                  </a:lnTo>
                  <a:lnTo>
                    <a:pt x="137326" y="189931"/>
                  </a:lnTo>
                  <a:lnTo>
                    <a:pt x="98849" y="197699"/>
                  </a:lnTo>
                  <a:close/>
                </a:path>
              </a:pathLst>
            </a:custGeom>
            <a:solidFill>
              <a:srgbClr val="EEEEEE"/>
            </a:solidFill>
          </p:spPr>
          <p:txBody>
            <a:bodyPr wrap="square" lIns="0" tIns="0" rIns="0" bIns="0" rtlCol="0"/>
            <a:lstStyle/>
            <a:p>
              <a:endParaRPr sz="1980"/>
            </a:p>
          </p:txBody>
        </p:sp>
        <p:sp>
          <p:nvSpPr>
            <p:cNvPr id="37" name="object 37"/>
            <p:cNvSpPr/>
            <p:nvPr/>
          </p:nvSpPr>
          <p:spPr>
            <a:xfrm>
              <a:off x="7927550" y="1741299"/>
              <a:ext cx="198120" cy="198120"/>
            </a:xfrm>
            <a:custGeom>
              <a:avLst/>
              <a:gdLst/>
              <a:ahLst/>
              <a:cxnLst/>
              <a:rect l="l" t="t" r="r" b="b"/>
              <a:pathLst>
                <a:path w="198120" h="198119">
                  <a:moveTo>
                    <a:pt x="0" y="98849"/>
                  </a:moveTo>
                  <a:lnTo>
                    <a:pt x="7768" y="60373"/>
                  </a:lnTo>
                  <a:lnTo>
                    <a:pt x="28952" y="28952"/>
                  </a:lnTo>
                  <a:lnTo>
                    <a:pt x="60373" y="7768"/>
                  </a:lnTo>
                  <a:lnTo>
                    <a:pt x="98849" y="0"/>
                  </a:lnTo>
                  <a:lnTo>
                    <a:pt x="136678" y="7524"/>
                  </a:lnTo>
                  <a:lnTo>
                    <a:pt x="168747" y="28952"/>
                  </a:lnTo>
                  <a:lnTo>
                    <a:pt x="190175" y="61021"/>
                  </a:lnTo>
                  <a:lnTo>
                    <a:pt x="197699" y="98849"/>
                  </a:lnTo>
                  <a:lnTo>
                    <a:pt x="189931" y="137326"/>
                  </a:lnTo>
                  <a:lnTo>
                    <a:pt x="168747" y="168747"/>
                  </a:lnTo>
                  <a:lnTo>
                    <a:pt x="137326" y="189931"/>
                  </a:lnTo>
                  <a:lnTo>
                    <a:pt x="98849" y="197699"/>
                  </a:lnTo>
                  <a:lnTo>
                    <a:pt x="60373" y="189931"/>
                  </a:lnTo>
                  <a:lnTo>
                    <a:pt x="28952" y="168747"/>
                  </a:lnTo>
                  <a:lnTo>
                    <a:pt x="7768" y="137326"/>
                  </a:lnTo>
                  <a:lnTo>
                    <a:pt x="0" y="98849"/>
                  </a:lnTo>
                  <a:close/>
                </a:path>
              </a:pathLst>
            </a:custGeom>
            <a:ln w="9524">
              <a:solidFill>
                <a:srgbClr val="595959"/>
              </a:solidFill>
            </a:ln>
          </p:spPr>
          <p:txBody>
            <a:bodyPr wrap="square" lIns="0" tIns="0" rIns="0" bIns="0" rtlCol="0"/>
            <a:lstStyle/>
            <a:p>
              <a:endParaRPr sz="1980"/>
            </a:p>
          </p:txBody>
        </p:sp>
      </p:grpSp>
      <p:sp>
        <p:nvSpPr>
          <p:cNvPr id="38" name="object 38"/>
          <p:cNvSpPr txBox="1"/>
          <p:nvPr/>
        </p:nvSpPr>
        <p:spPr>
          <a:xfrm>
            <a:off x="8746374" y="2936569"/>
            <a:ext cx="142493" cy="251094"/>
          </a:xfrm>
          <a:prstGeom prst="rect">
            <a:avLst/>
          </a:prstGeom>
        </p:spPr>
        <p:txBody>
          <a:bodyPr vert="horz" wrap="square" lIns="0" tIns="13970" rIns="0" bIns="0" rtlCol="0">
            <a:spAutoFit/>
          </a:bodyPr>
          <a:lstStyle/>
          <a:p>
            <a:pPr marL="13970">
              <a:spcBef>
                <a:spcPts val="110"/>
              </a:spcBef>
            </a:pPr>
            <a:r>
              <a:rPr sz="1540" spc="-55" dirty="0">
                <a:solidFill>
                  <a:srgbClr val="434343"/>
                </a:solidFill>
                <a:latin typeface="Arial"/>
                <a:cs typeface="Arial"/>
              </a:rPr>
              <a:t>+</a:t>
            </a:r>
            <a:endParaRPr sz="1540">
              <a:latin typeface="Arial"/>
              <a:cs typeface="Arial"/>
            </a:endParaRPr>
          </a:p>
        </p:txBody>
      </p:sp>
      <p:grpSp>
        <p:nvGrpSpPr>
          <p:cNvPr id="39" name="object 39"/>
          <p:cNvGrpSpPr/>
          <p:nvPr/>
        </p:nvGrpSpPr>
        <p:grpSpPr>
          <a:xfrm>
            <a:off x="8806496" y="2751454"/>
            <a:ext cx="845884" cy="2311337"/>
            <a:chOff x="8005905" y="1540162"/>
            <a:chExt cx="768985" cy="2101215"/>
          </a:xfrm>
        </p:grpSpPr>
        <p:sp>
          <p:nvSpPr>
            <p:cNvPr id="40" name="object 40"/>
            <p:cNvSpPr/>
            <p:nvPr/>
          </p:nvSpPr>
          <p:spPr>
            <a:xfrm>
              <a:off x="8026400" y="1588149"/>
              <a:ext cx="0" cy="153670"/>
            </a:xfrm>
            <a:custGeom>
              <a:avLst/>
              <a:gdLst/>
              <a:ahLst/>
              <a:cxnLst/>
              <a:rect l="l" t="t" r="r" b="b"/>
              <a:pathLst>
                <a:path h="153669">
                  <a:moveTo>
                    <a:pt x="0" y="153149"/>
                  </a:moveTo>
                  <a:lnTo>
                    <a:pt x="0" y="0"/>
                  </a:lnTo>
                </a:path>
              </a:pathLst>
            </a:custGeom>
            <a:ln w="9524">
              <a:solidFill>
                <a:srgbClr val="595959"/>
              </a:solidFill>
            </a:ln>
          </p:spPr>
          <p:txBody>
            <a:bodyPr wrap="square" lIns="0" tIns="0" rIns="0" bIns="0" rtlCol="0"/>
            <a:lstStyle/>
            <a:p>
              <a:endParaRPr sz="1980"/>
            </a:p>
          </p:txBody>
        </p:sp>
        <p:sp>
          <p:nvSpPr>
            <p:cNvPr id="41" name="object 41"/>
            <p:cNvSpPr/>
            <p:nvPr/>
          </p:nvSpPr>
          <p:spPr>
            <a:xfrm>
              <a:off x="8010667" y="1544924"/>
              <a:ext cx="31750" cy="43815"/>
            </a:xfrm>
            <a:custGeom>
              <a:avLst/>
              <a:gdLst/>
              <a:ahLst/>
              <a:cxnLst/>
              <a:rect l="l" t="t" r="r" b="b"/>
              <a:pathLst>
                <a:path w="31750" h="43815">
                  <a:moveTo>
                    <a:pt x="31464" y="43225"/>
                  </a:moveTo>
                  <a:lnTo>
                    <a:pt x="0" y="43225"/>
                  </a:lnTo>
                  <a:lnTo>
                    <a:pt x="15732" y="0"/>
                  </a:lnTo>
                  <a:lnTo>
                    <a:pt x="31464" y="43225"/>
                  </a:lnTo>
                  <a:close/>
                </a:path>
              </a:pathLst>
            </a:custGeom>
            <a:solidFill>
              <a:srgbClr val="595959"/>
            </a:solidFill>
          </p:spPr>
          <p:txBody>
            <a:bodyPr wrap="square" lIns="0" tIns="0" rIns="0" bIns="0" rtlCol="0"/>
            <a:lstStyle/>
            <a:p>
              <a:endParaRPr sz="1980"/>
            </a:p>
          </p:txBody>
        </p:sp>
        <p:sp>
          <p:nvSpPr>
            <p:cNvPr id="42" name="object 42"/>
            <p:cNvSpPr/>
            <p:nvPr/>
          </p:nvSpPr>
          <p:spPr>
            <a:xfrm>
              <a:off x="8010667" y="1544924"/>
              <a:ext cx="31750" cy="43815"/>
            </a:xfrm>
            <a:custGeom>
              <a:avLst/>
              <a:gdLst/>
              <a:ahLst/>
              <a:cxnLst/>
              <a:rect l="l" t="t" r="r" b="b"/>
              <a:pathLst>
                <a:path w="31750" h="43815">
                  <a:moveTo>
                    <a:pt x="31464" y="43225"/>
                  </a:moveTo>
                  <a:lnTo>
                    <a:pt x="15732" y="0"/>
                  </a:lnTo>
                  <a:lnTo>
                    <a:pt x="0" y="43225"/>
                  </a:lnTo>
                  <a:lnTo>
                    <a:pt x="31464" y="43225"/>
                  </a:lnTo>
                  <a:close/>
                </a:path>
              </a:pathLst>
            </a:custGeom>
            <a:ln w="9524">
              <a:solidFill>
                <a:srgbClr val="595959"/>
              </a:solidFill>
            </a:ln>
          </p:spPr>
          <p:txBody>
            <a:bodyPr wrap="square" lIns="0" tIns="0" rIns="0" bIns="0" rtlCol="0"/>
            <a:lstStyle/>
            <a:p>
              <a:endParaRPr sz="1980"/>
            </a:p>
          </p:txBody>
        </p:sp>
        <p:sp>
          <p:nvSpPr>
            <p:cNvPr id="43" name="object 43"/>
            <p:cNvSpPr/>
            <p:nvPr/>
          </p:nvSpPr>
          <p:spPr>
            <a:xfrm>
              <a:off x="8389125" y="2401750"/>
              <a:ext cx="381000" cy="1235075"/>
            </a:xfrm>
            <a:custGeom>
              <a:avLst/>
              <a:gdLst/>
              <a:ahLst/>
              <a:cxnLst/>
              <a:rect l="l" t="t" r="r" b="b"/>
              <a:pathLst>
                <a:path w="381000" h="1235075">
                  <a:moveTo>
                    <a:pt x="317498" y="1234799"/>
                  </a:moveTo>
                  <a:lnTo>
                    <a:pt x="63501" y="1234799"/>
                  </a:lnTo>
                  <a:lnTo>
                    <a:pt x="38783" y="1229809"/>
                  </a:lnTo>
                  <a:lnTo>
                    <a:pt x="18599" y="1216200"/>
                  </a:lnTo>
                  <a:lnTo>
                    <a:pt x="4990" y="1196016"/>
                  </a:lnTo>
                  <a:lnTo>
                    <a:pt x="0" y="1171298"/>
                  </a:lnTo>
                  <a:lnTo>
                    <a:pt x="0" y="63501"/>
                  </a:lnTo>
                  <a:lnTo>
                    <a:pt x="4990" y="38783"/>
                  </a:lnTo>
                  <a:lnTo>
                    <a:pt x="18599" y="18599"/>
                  </a:lnTo>
                  <a:lnTo>
                    <a:pt x="38783" y="4990"/>
                  </a:lnTo>
                  <a:lnTo>
                    <a:pt x="63501" y="0"/>
                  </a:lnTo>
                  <a:lnTo>
                    <a:pt x="317498" y="0"/>
                  </a:lnTo>
                  <a:lnTo>
                    <a:pt x="342216" y="4990"/>
                  </a:lnTo>
                  <a:lnTo>
                    <a:pt x="362400" y="18599"/>
                  </a:lnTo>
                  <a:lnTo>
                    <a:pt x="376009" y="38783"/>
                  </a:lnTo>
                  <a:lnTo>
                    <a:pt x="380999" y="63501"/>
                  </a:lnTo>
                  <a:lnTo>
                    <a:pt x="380999" y="1171298"/>
                  </a:lnTo>
                  <a:lnTo>
                    <a:pt x="362400" y="1216200"/>
                  </a:lnTo>
                  <a:lnTo>
                    <a:pt x="317498" y="1234799"/>
                  </a:lnTo>
                  <a:close/>
                </a:path>
              </a:pathLst>
            </a:custGeom>
            <a:solidFill>
              <a:srgbClr val="FCE4CD"/>
            </a:solidFill>
          </p:spPr>
          <p:txBody>
            <a:bodyPr wrap="square" lIns="0" tIns="0" rIns="0" bIns="0" rtlCol="0"/>
            <a:lstStyle/>
            <a:p>
              <a:endParaRPr sz="1980"/>
            </a:p>
          </p:txBody>
        </p:sp>
        <p:sp>
          <p:nvSpPr>
            <p:cNvPr id="44" name="object 44"/>
            <p:cNvSpPr/>
            <p:nvPr/>
          </p:nvSpPr>
          <p:spPr>
            <a:xfrm>
              <a:off x="8389125" y="2401750"/>
              <a:ext cx="381000" cy="1235075"/>
            </a:xfrm>
            <a:custGeom>
              <a:avLst/>
              <a:gdLst/>
              <a:ahLst/>
              <a:cxnLst/>
              <a:rect l="l" t="t" r="r" b="b"/>
              <a:pathLst>
                <a:path w="381000" h="1235075">
                  <a:moveTo>
                    <a:pt x="317498" y="0"/>
                  </a:moveTo>
                  <a:lnTo>
                    <a:pt x="342216" y="4990"/>
                  </a:lnTo>
                  <a:lnTo>
                    <a:pt x="362400" y="18599"/>
                  </a:lnTo>
                  <a:lnTo>
                    <a:pt x="376009" y="38783"/>
                  </a:lnTo>
                  <a:lnTo>
                    <a:pt x="380999" y="63501"/>
                  </a:lnTo>
                  <a:lnTo>
                    <a:pt x="380999" y="1171298"/>
                  </a:lnTo>
                  <a:lnTo>
                    <a:pt x="362400" y="1216200"/>
                  </a:lnTo>
                  <a:lnTo>
                    <a:pt x="317498" y="1234799"/>
                  </a:lnTo>
                  <a:lnTo>
                    <a:pt x="63501" y="1234799"/>
                  </a:lnTo>
                  <a:lnTo>
                    <a:pt x="38783" y="1229809"/>
                  </a:lnTo>
                  <a:lnTo>
                    <a:pt x="18599" y="1216200"/>
                  </a:lnTo>
                  <a:lnTo>
                    <a:pt x="4990" y="1196016"/>
                  </a:lnTo>
                  <a:lnTo>
                    <a:pt x="0" y="1171298"/>
                  </a:lnTo>
                  <a:lnTo>
                    <a:pt x="0" y="63501"/>
                  </a:lnTo>
                  <a:lnTo>
                    <a:pt x="4990" y="38783"/>
                  </a:lnTo>
                  <a:lnTo>
                    <a:pt x="18599" y="18599"/>
                  </a:lnTo>
                  <a:lnTo>
                    <a:pt x="38783" y="4990"/>
                  </a:lnTo>
                  <a:lnTo>
                    <a:pt x="63501" y="0"/>
                  </a:lnTo>
                  <a:lnTo>
                    <a:pt x="317498" y="0"/>
                  </a:lnTo>
                  <a:close/>
                </a:path>
              </a:pathLst>
            </a:custGeom>
            <a:ln w="9524">
              <a:solidFill>
                <a:srgbClr val="B45F06"/>
              </a:solidFill>
            </a:ln>
          </p:spPr>
          <p:txBody>
            <a:bodyPr wrap="square" lIns="0" tIns="0" rIns="0" bIns="0" rtlCol="0"/>
            <a:lstStyle/>
            <a:p>
              <a:endParaRPr sz="1980"/>
            </a:p>
          </p:txBody>
        </p:sp>
      </p:grpSp>
      <p:sp>
        <p:nvSpPr>
          <p:cNvPr id="45" name="object 45"/>
          <p:cNvSpPr txBox="1"/>
          <p:nvPr/>
        </p:nvSpPr>
        <p:spPr>
          <a:xfrm>
            <a:off x="9048405" y="4125377"/>
            <a:ext cx="507832" cy="506413"/>
          </a:xfrm>
          <a:prstGeom prst="rect">
            <a:avLst/>
          </a:prstGeom>
        </p:spPr>
        <p:txBody>
          <a:bodyPr vert="vert" wrap="square" lIns="0" tIns="0" rIns="0" bIns="0" rtlCol="0">
            <a:spAutoFit/>
          </a:bodyPr>
          <a:lstStyle/>
          <a:p>
            <a:pPr marL="13970">
              <a:lnSpc>
                <a:spcPts val="1810"/>
              </a:lnSpc>
            </a:pPr>
            <a:r>
              <a:rPr sz="1540" spc="-11" dirty="0">
                <a:solidFill>
                  <a:srgbClr val="B45F06"/>
                </a:solidFill>
                <a:latin typeface="Arial"/>
                <a:cs typeface="Arial"/>
              </a:rPr>
              <a:t>Block</a:t>
            </a:r>
            <a:endParaRPr sz="1540">
              <a:latin typeface="Arial"/>
              <a:cs typeface="Arial"/>
            </a:endParaRPr>
          </a:p>
        </p:txBody>
      </p:sp>
      <p:grpSp>
        <p:nvGrpSpPr>
          <p:cNvPr id="46" name="object 46"/>
          <p:cNvGrpSpPr/>
          <p:nvPr/>
        </p:nvGrpSpPr>
        <p:grpSpPr>
          <a:xfrm>
            <a:off x="8826799" y="3069000"/>
            <a:ext cx="619570" cy="2324608"/>
            <a:chOff x="8024362" y="1828841"/>
            <a:chExt cx="563245" cy="2113280"/>
          </a:xfrm>
        </p:grpSpPr>
        <p:sp>
          <p:nvSpPr>
            <p:cNvPr id="47" name="object 47"/>
            <p:cNvSpPr/>
            <p:nvPr/>
          </p:nvSpPr>
          <p:spPr>
            <a:xfrm>
              <a:off x="8029124" y="3692365"/>
              <a:ext cx="538480" cy="245110"/>
            </a:xfrm>
            <a:custGeom>
              <a:avLst/>
              <a:gdLst/>
              <a:ahLst/>
              <a:cxnLst/>
              <a:rect l="l" t="t" r="r" b="b"/>
              <a:pathLst>
                <a:path w="538479" h="245110">
                  <a:moveTo>
                    <a:pt x="0" y="244484"/>
                  </a:moveTo>
                  <a:lnTo>
                    <a:pt x="51542" y="242762"/>
                  </a:lnTo>
                  <a:lnTo>
                    <a:pt x="102681" y="237739"/>
                  </a:lnTo>
                  <a:lnTo>
                    <a:pt x="153013" y="229638"/>
                  </a:lnTo>
                  <a:lnTo>
                    <a:pt x="202136" y="218677"/>
                  </a:lnTo>
                  <a:lnTo>
                    <a:pt x="249646" y="205077"/>
                  </a:lnTo>
                  <a:lnTo>
                    <a:pt x="295141" y="189058"/>
                  </a:lnTo>
                  <a:lnTo>
                    <a:pt x="338216" y="170839"/>
                  </a:lnTo>
                  <a:lnTo>
                    <a:pt x="378468" y="150641"/>
                  </a:lnTo>
                  <a:lnTo>
                    <a:pt x="415495" y="128683"/>
                  </a:lnTo>
                  <a:lnTo>
                    <a:pt x="448894" y="105185"/>
                  </a:lnTo>
                  <a:lnTo>
                    <a:pt x="478260" y="80368"/>
                  </a:lnTo>
                  <a:lnTo>
                    <a:pt x="513867" y="41149"/>
                  </a:lnTo>
                  <a:lnTo>
                    <a:pt x="538134" y="197"/>
                  </a:lnTo>
                  <a:lnTo>
                    <a:pt x="538218" y="0"/>
                  </a:lnTo>
                </a:path>
              </a:pathLst>
            </a:custGeom>
            <a:ln w="9524">
              <a:solidFill>
                <a:srgbClr val="595959"/>
              </a:solidFill>
            </a:ln>
          </p:spPr>
          <p:txBody>
            <a:bodyPr wrap="square" lIns="0" tIns="0" rIns="0" bIns="0" rtlCol="0"/>
            <a:lstStyle/>
            <a:p>
              <a:endParaRPr sz="1980"/>
            </a:p>
          </p:txBody>
        </p:sp>
        <p:sp>
          <p:nvSpPr>
            <p:cNvPr id="48" name="object 48"/>
            <p:cNvSpPr/>
            <p:nvPr/>
          </p:nvSpPr>
          <p:spPr>
            <a:xfrm>
              <a:off x="8551978" y="3650149"/>
              <a:ext cx="31115" cy="45720"/>
            </a:xfrm>
            <a:custGeom>
              <a:avLst/>
              <a:gdLst/>
              <a:ahLst/>
              <a:cxnLst/>
              <a:rect l="l" t="t" r="r" b="b"/>
              <a:pathLst>
                <a:path w="31115" h="45720">
                  <a:moveTo>
                    <a:pt x="30730" y="45596"/>
                  </a:moveTo>
                  <a:lnTo>
                    <a:pt x="0" y="38834"/>
                  </a:lnTo>
                  <a:lnTo>
                    <a:pt x="24653" y="0"/>
                  </a:lnTo>
                  <a:lnTo>
                    <a:pt x="30730" y="45596"/>
                  </a:lnTo>
                  <a:close/>
                </a:path>
              </a:pathLst>
            </a:custGeom>
            <a:solidFill>
              <a:srgbClr val="595959"/>
            </a:solidFill>
          </p:spPr>
          <p:txBody>
            <a:bodyPr wrap="square" lIns="0" tIns="0" rIns="0" bIns="0" rtlCol="0"/>
            <a:lstStyle/>
            <a:p>
              <a:endParaRPr sz="1980"/>
            </a:p>
          </p:txBody>
        </p:sp>
        <p:sp>
          <p:nvSpPr>
            <p:cNvPr id="49" name="object 49"/>
            <p:cNvSpPr/>
            <p:nvPr/>
          </p:nvSpPr>
          <p:spPr>
            <a:xfrm>
              <a:off x="8551978" y="3650149"/>
              <a:ext cx="31115" cy="45720"/>
            </a:xfrm>
            <a:custGeom>
              <a:avLst/>
              <a:gdLst/>
              <a:ahLst/>
              <a:cxnLst/>
              <a:rect l="l" t="t" r="r" b="b"/>
              <a:pathLst>
                <a:path w="31115" h="45720">
                  <a:moveTo>
                    <a:pt x="30730" y="45596"/>
                  </a:moveTo>
                  <a:lnTo>
                    <a:pt x="24653" y="0"/>
                  </a:lnTo>
                  <a:lnTo>
                    <a:pt x="0" y="38834"/>
                  </a:lnTo>
                  <a:lnTo>
                    <a:pt x="30730" y="45596"/>
                  </a:lnTo>
                  <a:close/>
                </a:path>
              </a:pathLst>
            </a:custGeom>
            <a:ln w="9524">
              <a:solidFill>
                <a:srgbClr val="595959"/>
              </a:solidFill>
            </a:ln>
          </p:spPr>
          <p:txBody>
            <a:bodyPr wrap="square" lIns="0" tIns="0" rIns="0" bIns="0" rtlCol="0"/>
            <a:lstStyle/>
            <a:p>
              <a:endParaRPr sz="1980"/>
            </a:p>
          </p:txBody>
        </p:sp>
        <p:sp>
          <p:nvSpPr>
            <p:cNvPr id="50" name="object 50"/>
            <p:cNvSpPr/>
            <p:nvPr/>
          </p:nvSpPr>
          <p:spPr>
            <a:xfrm>
              <a:off x="8217283" y="1849229"/>
              <a:ext cx="362585" cy="553085"/>
            </a:xfrm>
            <a:custGeom>
              <a:avLst/>
              <a:gdLst/>
              <a:ahLst/>
              <a:cxnLst/>
              <a:rect l="l" t="t" r="r" b="b"/>
              <a:pathLst>
                <a:path w="362584" h="553085">
                  <a:moveTo>
                    <a:pt x="362341" y="552520"/>
                  </a:moveTo>
                  <a:lnTo>
                    <a:pt x="359936" y="500164"/>
                  </a:lnTo>
                  <a:lnTo>
                    <a:pt x="352928" y="448216"/>
                  </a:lnTo>
                  <a:lnTo>
                    <a:pt x="341621" y="397088"/>
                  </a:lnTo>
                  <a:lnTo>
                    <a:pt x="326325" y="347189"/>
                  </a:lnTo>
                  <a:lnTo>
                    <a:pt x="307344" y="298928"/>
                  </a:lnTo>
                  <a:lnTo>
                    <a:pt x="284988" y="252715"/>
                  </a:lnTo>
                  <a:lnTo>
                    <a:pt x="259561" y="208959"/>
                  </a:lnTo>
                  <a:lnTo>
                    <a:pt x="231372" y="168070"/>
                  </a:lnTo>
                  <a:lnTo>
                    <a:pt x="200728" y="130458"/>
                  </a:lnTo>
                  <a:lnTo>
                    <a:pt x="167934" y="96532"/>
                  </a:lnTo>
                  <a:lnTo>
                    <a:pt x="133299" y="66702"/>
                  </a:lnTo>
                  <a:lnTo>
                    <a:pt x="97129" y="41377"/>
                  </a:lnTo>
                  <a:lnTo>
                    <a:pt x="59731" y="20966"/>
                  </a:lnTo>
                  <a:lnTo>
                    <a:pt x="21413" y="5881"/>
                  </a:lnTo>
                  <a:lnTo>
                    <a:pt x="2004" y="462"/>
                  </a:lnTo>
                  <a:lnTo>
                    <a:pt x="0" y="0"/>
                  </a:lnTo>
                </a:path>
              </a:pathLst>
            </a:custGeom>
            <a:ln w="9524">
              <a:solidFill>
                <a:srgbClr val="595959"/>
              </a:solidFill>
            </a:ln>
          </p:spPr>
          <p:txBody>
            <a:bodyPr wrap="square" lIns="0" tIns="0" rIns="0" bIns="0" rtlCol="0"/>
            <a:lstStyle/>
            <a:p>
              <a:endParaRPr sz="1980"/>
            </a:p>
          </p:txBody>
        </p:sp>
        <p:sp>
          <p:nvSpPr>
            <p:cNvPr id="51" name="object 51"/>
            <p:cNvSpPr/>
            <p:nvPr/>
          </p:nvSpPr>
          <p:spPr>
            <a:xfrm>
              <a:off x="8174353" y="1833604"/>
              <a:ext cx="45085" cy="31750"/>
            </a:xfrm>
            <a:custGeom>
              <a:avLst/>
              <a:gdLst/>
              <a:ahLst/>
              <a:cxnLst/>
              <a:rect l="l" t="t" r="r" b="b"/>
              <a:pathLst>
                <a:path w="45084" h="31750">
                  <a:moveTo>
                    <a:pt x="41090" y="31249"/>
                  </a:moveTo>
                  <a:lnTo>
                    <a:pt x="0" y="10573"/>
                  </a:lnTo>
                  <a:lnTo>
                    <a:pt x="44767" y="0"/>
                  </a:lnTo>
                  <a:lnTo>
                    <a:pt x="41090" y="31249"/>
                  </a:lnTo>
                  <a:close/>
                </a:path>
              </a:pathLst>
            </a:custGeom>
            <a:solidFill>
              <a:srgbClr val="595959"/>
            </a:solidFill>
          </p:spPr>
          <p:txBody>
            <a:bodyPr wrap="square" lIns="0" tIns="0" rIns="0" bIns="0" rtlCol="0"/>
            <a:lstStyle/>
            <a:p>
              <a:endParaRPr sz="1980"/>
            </a:p>
          </p:txBody>
        </p:sp>
        <p:sp>
          <p:nvSpPr>
            <p:cNvPr id="52" name="object 52"/>
            <p:cNvSpPr/>
            <p:nvPr/>
          </p:nvSpPr>
          <p:spPr>
            <a:xfrm>
              <a:off x="8174353" y="1833604"/>
              <a:ext cx="45085" cy="31750"/>
            </a:xfrm>
            <a:custGeom>
              <a:avLst/>
              <a:gdLst/>
              <a:ahLst/>
              <a:cxnLst/>
              <a:rect l="l" t="t" r="r" b="b"/>
              <a:pathLst>
                <a:path w="45084" h="31750">
                  <a:moveTo>
                    <a:pt x="44767" y="0"/>
                  </a:moveTo>
                  <a:lnTo>
                    <a:pt x="0" y="10573"/>
                  </a:lnTo>
                  <a:lnTo>
                    <a:pt x="41090" y="31249"/>
                  </a:lnTo>
                  <a:lnTo>
                    <a:pt x="44767" y="0"/>
                  </a:lnTo>
                  <a:close/>
                </a:path>
              </a:pathLst>
            </a:custGeom>
            <a:ln w="9524">
              <a:solidFill>
                <a:srgbClr val="595959"/>
              </a:solidFill>
            </a:ln>
          </p:spPr>
          <p:txBody>
            <a:bodyPr wrap="square" lIns="0" tIns="0" rIns="0" bIns="0" rtlCol="0"/>
            <a:lstStyle/>
            <a:p>
              <a:endParaRPr sz="1980"/>
            </a:p>
          </p:txBody>
        </p:sp>
      </p:grpSp>
      <p:sp>
        <p:nvSpPr>
          <p:cNvPr id="53" name="object 53"/>
          <p:cNvSpPr txBox="1"/>
          <p:nvPr/>
        </p:nvSpPr>
        <p:spPr>
          <a:xfrm>
            <a:off x="6702108" y="2292397"/>
            <a:ext cx="3291332" cy="251094"/>
          </a:xfrm>
          <a:prstGeom prst="rect">
            <a:avLst/>
          </a:prstGeom>
        </p:spPr>
        <p:txBody>
          <a:bodyPr vert="horz" wrap="square" lIns="0" tIns="13970" rIns="0" bIns="0" rtlCol="0">
            <a:spAutoFit/>
          </a:bodyPr>
          <a:lstStyle/>
          <a:p>
            <a:pPr marL="13970">
              <a:spcBef>
                <a:spcPts val="110"/>
              </a:spcBef>
            </a:pPr>
            <a:r>
              <a:rPr sz="1540" dirty="0">
                <a:solidFill>
                  <a:srgbClr val="202124"/>
                </a:solidFill>
                <a:latin typeface="Calibri"/>
                <a:cs typeface="Calibri"/>
              </a:rPr>
              <a:t>"Skip</a:t>
            </a:r>
            <a:r>
              <a:rPr sz="1540" spc="121" dirty="0">
                <a:solidFill>
                  <a:srgbClr val="202124"/>
                </a:solidFill>
                <a:latin typeface="Calibri"/>
                <a:cs typeface="Calibri"/>
              </a:rPr>
              <a:t> </a:t>
            </a:r>
            <a:r>
              <a:rPr sz="1540" spc="61" dirty="0">
                <a:solidFill>
                  <a:srgbClr val="202124"/>
                </a:solidFill>
                <a:latin typeface="Calibri"/>
                <a:cs typeface="Calibri"/>
              </a:rPr>
              <a:t>connection"</a:t>
            </a:r>
            <a:r>
              <a:rPr sz="1540" spc="121" dirty="0">
                <a:solidFill>
                  <a:srgbClr val="202124"/>
                </a:solidFill>
                <a:latin typeface="Calibri"/>
                <a:cs typeface="Calibri"/>
              </a:rPr>
              <a:t> </a:t>
            </a:r>
            <a:r>
              <a:rPr sz="1540" spc="99" dirty="0">
                <a:solidFill>
                  <a:srgbClr val="202124"/>
                </a:solidFill>
                <a:latin typeface="Calibri"/>
                <a:cs typeface="Calibri"/>
              </a:rPr>
              <a:t>==</a:t>
            </a:r>
            <a:r>
              <a:rPr sz="1540" spc="424" dirty="0">
                <a:solidFill>
                  <a:srgbClr val="202124"/>
                </a:solidFill>
                <a:latin typeface="Calibri"/>
                <a:cs typeface="Calibri"/>
              </a:rPr>
              <a:t> </a:t>
            </a:r>
            <a:r>
              <a:rPr sz="1540" dirty="0">
                <a:solidFill>
                  <a:srgbClr val="202124"/>
                </a:solidFill>
                <a:latin typeface="Calibri"/>
                <a:cs typeface="Calibri"/>
              </a:rPr>
              <a:t>"Residual</a:t>
            </a:r>
            <a:r>
              <a:rPr sz="1540" spc="125" dirty="0">
                <a:solidFill>
                  <a:srgbClr val="202124"/>
                </a:solidFill>
                <a:latin typeface="Calibri"/>
                <a:cs typeface="Calibri"/>
              </a:rPr>
              <a:t> </a:t>
            </a:r>
            <a:r>
              <a:rPr sz="1540" spc="-11" dirty="0">
                <a:solidFill>
                  <a:srgbClr val="202124"/>
                </a:solidFill>
                <a:latin typeface="Calibri"/>
                <a:cs typeface="Calibri"/>
              </a:rPr>
              <a:t>block"</a:t>
            </a:r>
            <a:endParaRPr sz="1540">
              <a:latin typeface="Calibri"/>
              <a:cs typeface="Calibri"/>
            </a:endParaRPr>
          </a:p>
        </p:txBody>
      </p:sp>
      <p:sp>
        <p:nvSpPr>
          <p:cNvPr id="54" name="object 54"/>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
        <p:nvSpPr>
          <p:cNvPr id="55" name="TextBox 54">
            <a:extLst>
              <a:ext uri="{FF2B5EF4-FFF2-40B4-BE49-F238E27FC236}">
                <a16:creationId xmlns:a16="http://schemas.microsoft.com/office/drawing/2014/main" id="{F4614999-0F4B-1270-A21D-0319862BE8FA}"/>
              </a:ext>
            </a:extLst>
          </p:cNvPr>
          <p:cNvSpPr txBox="1"/>
          <p:nvPr/>
        </p:nvSpPr>
        <p:spPr>
          <a:xfrm>
            <a:off x="4419600" y="7315200"/>
            <a:ext cx="1868910" cy="307777"/>
          </a:xfrm>
          <a:prstGeom prst="rect">
            <a:avLst/>
          </a:prstGeom>
          <a:noFill/>
        </p:spPr>
        <p:txBody>
          <a:bodyPr wrap="none" rtlCol="0">
            <a:spAutoFit/>
          </a:bodyPr>
          <a:lstStyle/>
          <a:p>
            <a:r>
              <a:rPr lang="en-US" sz="1400" dirty="0"/>
              <a:t>LN: layer normalization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905000" y="83194"/>
            <a:ext cx="8794621"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grpSp>
        <p:nvGrpSpPr>
          <p:cNvPr id="4" name="object 4"/>
          <p:cNvGrpSpPr/>
          <p:nvPr/>
        </p:nvGrpSpPr>
        <p:grpSpPr>
          <a:xfrm>
            <a:off x="459428" y="2401805"/>
            <a:ext cx="2534158" cy="3762121"/>
            <a:chOff x="417662" y="1222300"/>
            <a:chExt cx="2303780" cy="3420110"/>
          </a:xfrm>
        </p:grpSpPr>
        <p:pic>
          <p:nvPicPr>
            <p:cNvPr id="5" name="object 5"/>
            <p:cNvPicPr/>
            <p:nvPr/>
          </p:nvPicPr>
          <p:blipFill>
            <a:blip r:embed="rId2" cstate="print"/>
            <a:stretch>
              <a:fillRect/>
            </a:stretch>
          </p:blipFill>
          <p:spPr>
            <a:xfrm>
              <a:off x="417662" y="1381701"/>
              <a:ext cx="2303774" cy="3213075"/>
            </a:xfrm>
            <a:prstGeom prst="rect">
              <a:avLst/>
            </a:prstGeom>
          </p:spPr>
        </p:pic>
        <p:sp>
          <p:nvSpPr>
            <p:cNvPr id="6" name="object 6"/>
            <p:cNvSpPr/>
            <p:nvPr/>
          </p:nvSpPr>
          <p:spPr>
            <a:xfrm>
              <a:off x="425589" y="1222311"/>
              <a:ext cx="2205990" cy="3420110"/>
            </a:xfrm>
            <a:custGeom>
              <a:avLst/>
              <a:gdLst/>
              <a:ahLst/>
              <a:cxnLst/>
              <a:rect l="l" t="t" r="r" b="b"/>
              <a:pathLst>
                <a:path w="2205990" h="3420110">
                  <a:moveTo>
                    <a:pt x="2205609" y="0"/>
                  </a:moveTo>
                  <a:lnTo>
                    <a:pt x="1102804" y="0"/>
                  </a:lnTo>
                  <a:lnTo>
                    <a:pt x="1102804" y="146494"/>
                  </a:lnTo>
                  <a:lnTo>
                    <a:pt x="0" y="146494"/>
                  </a:lnTo>
                  <a:lnTo>
                    <a:pt x="0" y="1332992"/>
                  </a:lnTo>
                  <a:lnTo>
                    <a:pt x="1102804" y="1332992"/>
                  </a:lnTo>
                  <a:lnTo>
                    <a:pt x="1102804" y="3419691"/>
                  </a:lnTo>
                  <a:lnTo>
                    <a:pt x="2205609" y="3419691"/>
                  </a:lnTo>
                  <a:lnTo>
                    <a:pt x="2205609" y="0"/>
                  </a:lnTo>
                  <a:close/>
                </a:path>
              </a:pathLst>
            </a:custGeom>
            <a:solidFill>
              <a:srgbClr val="FFFFFF">
                <a:alpha val="92698"/>
              </a:srgbClr>
            </a:solidFill>
          </p:spPr>
          <p:txBody>
            <a:bodyPr wrap="square" lIns="0" tIns="0" rIns="0" bIns="0" rtlCol="0"/>
            <a:lstStyle/>
            <a:p>
              <a:endParaRPr sz="1980"/>
            </a:p>
          </p:txBody>
        </p:sp>
      </p:grpSp>
      <p:sp>
        <p:nvSpPr>
          <p:cNvPr id="7" name="object 7"/>
          <p:cNvSpPr txBox="1"/>
          <p:nvPr/>
        </p:nvSpPr>
        <p:spPr>
          <a:xfrm>
            <a:off x="32657" y="1676792"/>
            <a:ext cx="9430449" cy="3941272"/>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lnSpc>
                <a:spcPct val="100000"/>
              </a:lnSpc>
            </a:pPr>
            <a:endParaRPr sz="1320" dirty="0">
              <a:latin typeface="Calibri"/>
              <a:cs typeface="Calibri"/>
            </a:endParaRPr>
          </a:p>
          <a:p>
            <a:pPr>
              <a:spcBef>
                <a:spcPts val="594"/>
              </a:spcBef>
            </a:pPr>
            <a:endParaRPr sz="1320" dirty="0">
              <a:latin typeface="Calibri"/>
              <a:cs typeface="Calibri"/>
            </a:endParaRPr>
          </a:p>
          <a:p>
            <a:pPr marL="3282950">
              <a:spcBef>
                <a:spcPts val="6"/>
              </a:spcBef>
            </a:pPr>
            <a:r>
              <a:rPr sz="1540" b="1" spc="132" dirty="0">
                <a:solidFill>
                  <a:srgbClr val="202124"/>
                </a:solidFill>
                <a:latin typeface="Calibri"/>
                <a:cs typeface="Calibri"/>
              </a:rPr>
              <a:t>Encoding</a:t>
            </a:r>
            <a:r>
              <a:rPr sz="1540" b="1" spc="11" dirty="0">
                <a:solidFill>
                  <a:srgbClr val="202124"/>
                </a:solidFill>
                <a:latin typeface="Calibri"/>
                <a:cs typeface="Calibri"/>
              </a:rPr>
              <a:t> </a:t>
            </a:r>
            <a:r>
              <a:rPr sz="1540" b="1" spc="-132" dirty="0">
                <a:solidFill>
                  <a:srgbClr val="202124"/>
                </a:solidFill>
                <a:latin typeface="Calibri"/>
                <a:cs typeface="Calibri"/>
              </a:rPr>
              <a:t>/</a:t>
            </a:r>
            <a:r>
              <a:rPr sz="1540" b="1" spc="17" dirty="0">
                <a:solidFill>
                  <a:srgbClr val="202124"/>
                </a:solidFill>
                <a:latin typeface="Calibri"/>
                <a:cs typeface="Calibri"/>
              </a:rPr>
              <a:t> </a:t>
            </a:r>
            <a:r>
              <a:rPr sz="1540" b="1" spc="121" dirty="0">
                <a:solidFill>
                  <a:srgbClr val="202124"/>
                </a:solidFill>
                <a:latin typeface="Calibri"/>
                <a:cs typeface="Calibri"/>
              </a:rPr>
              <a:t>Encoder</a:t>
            </a:r>
            <a:endParaRPr sz="1540" dirty="0">
              <a:latin typeface="Calibri"/>
              <a:cs typeface="Calibri"/>
            </a:endParaRPr>
          </a:p>
          <a:p>
            <a:pPr marL="3450590" marR="2140203">
              <a:lnSpc>
                <a:spcPct val="114999"/>
              </a:lnSpc>
              <a:spcBef>
                <a:spcPts val="710"/>
              </a:spcBef>
            </a:pPr>
            <a:r>
              <a:rPr sz="1540" spc="88" dirty="0">
                <a:solidFill>
                  <a:srgbClr val="202124"/>
                </a:solidFill>
                <a:latin typeface="Calibri"/>
                <a:cs typeface="Calibri"/>
              </a:rPr>
              <a:t>Since</a:t>
            </a:r>
            <a:r>
              <a:rPr sz="1540" spc="77" dirty="0">
                <a:solidFill>
                  <a:srgbClr val="202124"/>
                </a:solidFill>
                <a:latin typeface="Calibri"/>
                <a:cs typeface="Calibri"/>
              </a:rPr>
              <a:t> </a:t>
            </a:r>
            <a:r>
              <a:rPr sz="1540" dirty="0">
                <a:solidFill>
                  <a:srgbClr val="202124"/>
                </a:solidFill>
                <a:latin typeface="Calibri"/>
                <a:cs typeface="Calibri"/>
              </a:rPr>
              <a:t>input</a:t>
            </a:r>
            <a:r>
              <a:rPr sz="1540" spc="77" dirty="0">
                <a:solidFill>
                  <a:srgbClr val="202124"/>
                </a:solidFill>
                <a:latin typeface="Calibri"/>
                <a:cs typeface="Calibri"/>
              </a:rPr>
              <a:t> and</a:t>
            </a:r>
            <a:r>
              <a:rPr sz="1540" spc="83" dirty="0">
                <a:solidFill>
                  <a:srgbClr val="202124"/>
                </a:solidFill>
                <a:latin typeface="Calibri"/>
                <a:cs typeface="Calibri"/>
              </a:rPr>
              <a:t> </a:t>
            </a:r>
            <a:r>
              <a:rPr sz="1540" spc="61" dirty="0">
                <a:solidFill>
                  <a:srgbClr val="202124"/>
                </a:solidFill>
                <a:latin typeface="Calibri"/>
                <a:cs typeface="Calibri"/>
              </a:rPr>
              <a:t>output</a:t>
            </a:r>
            <a:r>
              <a:rPr sz="1540" spc="77" dirty="0">
                <a:solidFill>
                  <a:srgbClr val="202124"/>
                </a:solidFill>
                <a:latin typeface="Calibri"/>
                <a:cs typeface="Calibri"/>
              </a:rPr>
              <a:t> </a:t>
            </a:r>
            <a:r>
              <a:rPr sz="1540" spc="94" dirty="0">
                <a:solidFill>
                  <a:srgbClr val="202124"/>
                </a:solidFill>
                <a:latin typeface="Calibri"/>
                <a:cs typeface="Calibri"/>
              </a:rPr>
              <a:t>shapes</a:t>
            </a:r>
            <a:r>
              <a:rPr sz="1540" spc="83" dirty="0">
                <a:solidFill>
                  <a:srgbClr val="202124"/>
                </a:solidFill>
                <a:latin typeface="Calibri"/>
                <a:cs typeface="Calibri"/>
              </a:rPr>
              <a:t> </a:t>
            </a:r>
            <a:r>
              <a:rPr sz="1540" dirty="0">
                <a:solidFill>
                  <a:srgbClr val="202124"/>
                </a:solidFill>
                <a:latin typeface="Calibri"/>
                <a:cs typeface="Calibri"/>
              </a:rPr>
              <a:t>are</a:t>
            </a:r>
            <a:r>
              <a:rPr sz="1540" spc="77" dirty="0">
                <a:solidFill>
                  <a:srgbClr val="202124"/>
                </a:solidFill>
                <a:latin typeface="Calibri"/>
                <a:cs typeface="Calibri"/>
              </a:rPr>
              <a:t> </a:t>
            </a:r>
            <a:r>
              <a:rPr sz="1540" spc="-11" dirty="0">
                <a:solidFill>
                  <a:srgbClr val="202124"/>
                </a:solidFill>
                <a:latin typeface="Calibri"/>
                <a:cs typeface="Calibri"/>
              </a:rPr>
              <a:t>identical, </a:t>
            </a:r>
            <a:r>
              <a:rPr sz="1540" spc="77" dirty="0">
                <a:solidFill>
                  <a:srgbClr val="202124"/>
                </a:solidFill>
                <a:latin typeface="Calibri"/>
                <a:cs typeface="Calibri"/>
              </a:rPr>
              <a:t>we</a:t>
            </a:r>
            <a:r>
              <a:rPr sz="1540" spc="11" dirty="0">
                <a:solidFill>
                  <a:srgbClr val="202124"/>
                </a:solidFill>
                <a:latin typeface="Calibri"/>
                <a:cs typeface="Calibri"/>
              </a:rPr>
              <a:t> </a:t>
            </a:r>
            <a:r>
              <a:rPr sz="1540" spc="99" dirty="0">
                <a:solidFill>
                  <a:srgbClr val="202124"/>
                </a:solidFill>
                <a:latin typeface="Calibri"/>
                <a:cs typeface="Calibri"/>
              </a:rPr>
              <a:t>can</a:t>
            </a:r>
            <a:r>
              <a:rPr sz="1540" spc="17" dirty="0">
                <a:solidFill>
                  <a:srgbClr val="202124"/>
                </a:solidFill>
                <a:latin typeface="Calibri"/>
                <a:cs typeface="Calibri"/>
              </a:rPr>
              <a:t> </a:t>
            </a:r>
            <a:r>
              <a:rPr sz="1540" spc="88" dirty="0">
                <a:solidFill>
                  <a:srgbClr val="202124"/>
                </a:solidFill>
                <a:latin typeface="Calibri"/>
                <a:cs typeface="Calibri"/>
              </a:rPr>
              <a:t>stack</a:t>
            </a:r>
            <a:r>
              <a:rPr sz="1540" spc="17" dirty="0">
                <a:solidFill>
                  <a:srgbClr val="202124"/>
                </a:solidFill>
                <a:latin typeface="Calibri"/>
                <a:cs typeface="Calibri"/>
              </a:rPr>
              <a:t> </a:t>
            </a:r>
            <a:r>
              <a:rPr sz="1540" spc="99" dirty="0">
                <a:solidFill>
                  <a:srgbClr val="202124"/>
                </a:solidFill>
                <a:latin typeface="Calibri"/>
                <a:cs typeface="Calibri"/>
              </a:rPr>
              <a:t>N</a:t>
            </a:r>
            <a:r>
              <a:rPr sz="1540" spc="17" dirty="0">
                <a:solidFill>
                  <a:srgbClr val="202124"/>
                </a:solidFill>
                <a:latin typeface="Calibri"/>
                <a:cs typeface="Calibri"/>
              </a:rPr>
              <a:t> </a:t>
            </a:r>
            <a:r>
              <a:rPr sz="1540" spc="99" dirty="0">
                <a:solidFill>
                  <a:srgbClr val="202124"/>
                </a:solidFill>
                <a:latin typeface="Calibri"/>
                <a:cs typeface="Calibri"/>
              </a:rPr>
              <a:t>such</a:t>
            </a:r>
            <a:r>
              <a:rPr sz="1540" spc="17" dirty="0">
                <a:solidFill>
                  <a:srgbClr val="202124"/>
                </a:solidFill>
                <a:latin typeface="Calibri"/>
                <a:cs typeface="Calibri"/>
              </a:rPr>
              <a:t> </a:t>
            </a:r>
            <a:r>
              <a:rPr sz="1540" spc="61" dirty="0">
                <a:solidFill>
                  <a:srgbClr val="202124"/>
                </a:solidFill>
                <a:latin typeface="Calibri"/>
                <a:cs typeface="Calibri"/>
              </a:rPr>
              <a:t>blocks.</a:t>
            </a:r>
            <a:endParaRPr sz="1540" dirty="0">
              <a:latin typeface="Calibri"/>
              <a:cs typeface="Calibri"/>
            </a:endParaRPr>
          </a:p>
          <a:p>
            <a:pPr marL="3450590">
              <a:spcBef>
                <a:spcPts val="1491"/>
              </a:spcBef>
            </a:pPr>
            <a:r>
              <a:rPr sz="1540" dirty="0">
                <a:solidFill>
                  <a:srgbClr val="202124"/>
                </a:solidFill>
                <a:latin typeface="Calibri"/>
                <a:cs typeface="Calibri"/>
              </a:rPr>
              <a:t>Typically,</a:t>
            </a:r>
            <a:r>
              <a:rPr sz="1540" spc="110" dirty="0">
                <a:solidFill>
                  <a:srgbClr val="202124"/>
                </a:solidFill>
                <a:latin typeface="Calibri"/>
                <a:cs typeface="Calibri"/>
              </a:rPr>
              <a:t> </a:t>
            </a:r>
            <a:r>
              <a:rPr sz="1540" spc="83" dirty="0">
                <a:solidFill>
                  <a:srgbClr val="202124"/>
                </a:solidFill>
                <a:latin typeface="Calibri"/>
                <a:cs typeface="Calibri"/>
              </a:rPr>
              <a:t>N=6</a:t>
            </a:r>
            <a:r>
              <a:rPr sz="1540" spc="116" dirty="0">
                <a:solidFill>
                  <a:srgbClr val="202124"/>
                </a:solidFill>
                <a:latin typeface="Calibri"/>
                <a:cs typeface="Calibri"/>
              </a:rPr>
              <a:t> </a:t>
            </a:r>
            <a:r>
              <a:rPr sz="1540" dirty="0">
                <a:solidFill>
                  <a:srgbClr val="202124"/>
                </a:solidFill>
                <a:latin typeface="Calibri"/>
                <a:cs typeface="Calibri"/>
              </a:rPr>
              <a:t>("base"),</a:t>
            </a:r>
            <a:r>
              <a:rPr sz="1540" spc="116" dirty="0">
                <a:solidFill>
                  <a:srgbClr val="202124"/>
                </a:solidFill>
                <a:latin typeface="Calibri"/>
                <a:cs typeface="Calibri"/>
              </a:rPr>
              <a:t> </a:t>
            </a:r>
            <a:r>
              <a:rPr sz="1540" dirty="0">
                <a:solidFill>
                  <a:srgbClr val="202124"/>
                </a:solidFill>
                <a:latin typeface="Calibri"/>
                <a:cs typeface="Calibri"/>
              </a:rPr>
              <a:t>N=12</a:t>
            </a:r>
            <a:r>
              <a:rPr sz="1540" spc="116" dirty="0">
                <a:solidFill>
                  <a:srgbClr val="202124"/>
                </a:solidFill>
                <a:latin typeface="Calibri"/>
                <a:cs typeface="Calibri"/>
              </a:rPr>
              <a:t> </a:t>
            </a:r>
            <a:r>
              <a:rPr sz="1540" dirty="0">
                <a:solidFill>
                  <a:srgbClr val="202124"/>
                </a:solidFill>
                <a:latin typeface="Calibri"/>
                <a:cs typeface="Calibri"/>
              </a:rPr>
              <a:t>("large")</a:t>
            </a:r>
            <a:r>
              <a:rPr sz="1540" spc="116" dirty="0">
                <a:solidFill>
                  <a:srgbClr val="202124"/>
                </a:solidFill>
                <a:latin typeface="Calibri"/>
                <a:cs typeface="Calibri"/>
              </a:rPr>
              <a:t> </a:t>
            </a:r>
            <a:r>
              <a:rPr sz="1540" spc="61" dirty="0">
                <a:solidFill>
                  <a:srgbClr val="202124"/>
                </a:solidFill>
                <a:latin typeface="Calibri"/>
                <a:cs typeface="Calibri"/>
              </a:rPr>
              <a:t>or</a:t>
            </a:r>
            <a:r>
              <a:rPr sz="1540" spc="88" dirty="0">
                <a:solidFill>
                  <a:srgbClr val="202124"/>
                </a:solidFill>
                <a:latin typeface="Calibri"/>
                <a:cs typeface="Calibri"/>
              </a:rPr>
              <a:t> </a:t>
            </a:r>
            <a:r>
              <a:rPr sz="1540" spc="-11" dirty="0">
                <a:solidFill>
                  <a:srgbClr val="202124"/>
                </a:solidFill>
                <a:latin typeface="Calibri"/>
                <a:cs typeface="Calibri"/>
              </a:rPr>
              <a:t>more.</a:t>
            </a:r>
            <a:endParaRPr sz="1540" dirty="0">
              <a:latin typeface="Calibri"/>
              <a:cs typeface="Calibri"/>
            </a:endParaRPr>
          </a:p>
          <a:p>
            <a:pPr marL="3450590" marR="2071751">
              <a:lnSpc>
                <a:spcPct val="114999"/>
              </a:lnSpc>
              <a:spcBef>
                <a:spcPts val="990"/>
              </a:spcBef>
            </a:pPr>
            <a:r>
              <a:rPr sz="1540" spc="88" dirty="0">
                <a:solidFill>
                  <a:srgbClr val="202124"/>
                </a:solidFill>
                <a:latin typeface="Calibri"/>
                <a:cs typeface="Calibri"/>
              </a:rPr>
              <a:t>Encoder</a:t>
            </a:r>
            <a:r>
              <a:rPr sz="1540" spc="77" dirty="0">
                <a:solidFill>
                  <a:srgbClr val="202124"/>
                </a:solidFill>
                <a:latin typeface="Calibri"/>
                <a:cs typeface="Calibri"/>
              </a:rPr>
              <a:t> </a:t>
            </a:r>
            <a:r>
              <a:rPr sz="1540" spc="61" dirty="0">
                <a:solidFill>
                  <a:srgbClr val="202124"/>
                </a:solidFill>
                <a:latin typeface="Calibri"/>
                <a:cs typeface="Calibri"/>
              </a:rPr>
              <a:t>output</a:t>
            </a:r>
            <a:r>
              <a:rPr sz="1540" spc="83" dirty="0">
                <a:solidFill>
                  <a:srgbClr val="202124"/>
                </a:solidFill>
                <a:latin typeface="Calibri"/>
                <a:cs typeface="Calibri"/>
              </a:rPr>
              <a:t> </a:t>
            </a:r>
            <a:r>
              <a:rPr sz="1540" dirty="0">
                <a:solidFill>
                  <a:srgbClr val="202124"/>
                </a:solidFill>
                <a:latin typeface="Calibri"/>
                <a:cs typeface="Calibri"/>
              </a:rPr>
              <a:t>is</a:t>
            </a:r>
            <a:r>
              <a:rPr sz="1540" spc="77" dirty="0">
                <a:solidFill>
                  <a:srgbClr val="202124"/>
                </a:solidFill>
                <a:latin typeface="Calibri"/>
                <a:cs typeface="Calibri"/>
              </a:rPr>
              <a:t> </a:t>
            </a:r>
            <a:r>
              <a:rPr sz="1540" spc="72" dirty="0">
                <a:solidFill>
                  <a:srgbClr val="202124"/>
                </a:solidFill>
                <a:latin typeface="Calibri"/>
                <a:cs typeface="Calibri"/>
              </a:rPr>
              <a:t>a</a:t>
            </a:r>
            <a:r>
              <a:rPr sz="1540" spc="83" dirty="0">
                <a:solidFill>
                  <a:srgbClr val="202124"/>
                </a:solidFill>
                <a:latin typeface="Calibri"/>
                <a:cs typeface="Calibri"/>
              </a:rPr>
              <a:t> </a:t>
            </a:r>
            <a:r>
              <a:rPr sz="1540" dirty="0">
                <a:solidFill>
                  <a:srgbClr val="202124"/>
                </a:solidFill>
                <a:latin typeface="Calibri"/>
                <a:cs typeface="Calibri"/>
              </a:rPr>
              <a:t>"heavily</a:t>
            </a:r>
            <a:r>
              <a:rPr sz="1540" spc="83" dirty="0">
                <a:solidFill>
                  <a:srgbClr val="202124"/>
                </a:solidFill>
                <a:latin typeface="Calibri"/>
                <a:cs typeface="Calibri"/>
              </a:rPr>
              <a:t> </a:t>
            </a:r>
            <a:r>
              <a:rPr sz="1540" spc="66" dirty="0">
                <a:solidFill>
                  <a:srgbClr val="202124"/>
                </a:solidFill>
                <a:latin typeface="Calibri"/>
                <a:cs typeface="Calibri"/>
              </a:rPr>
              <a:t>processed" </a:t>
            </a:r>
            <a:r>
              <a:rPr sz="1540" spc="33" dirty="0">
                <a:solidFill>
                  <a:srgbClr val="202124"/>
                </a:solidFill>
                <a:latin typeface="Calibri"/>
                <a:cs typeface="Calibri"/>
              </a:rPr>
              <a:t>(think:</a:t>
            </a:r>
            <a:r>
              <a:rPr sz="1540" spc="28" dirty="0">
                <a:solidFill>
                  <a:srgbClr val="202124"/>
                </a:solidFill>
                <a:latin typeface="Calibri"/>
                <a:cs typeface="Calibri"/>
              </a:rPr>
              <a:t> </a:t>
            </a:r>
            <a:r>
              <a:rPr sz="1540" spc="33" dirty="0">
                <a:solidFill>
                  <a:srgbClr val="202124"/>
                </a:solidFill>
                <a:latin typeface="Calibri"/>
                <a:cs typeface="Calibri"/>
              </a:rPr>
              <a:t>"high level, contextualized") </a:t>
            </a:r>
            <a:r>
              <a:rPr sz="1540" spc="55" dirty="0">
                <a:solidFill>
                  <a:srgbClr val="202124"/>
                </a:solidFill>
                <a:latin typeface="Calibri"/>
                <a:cs typeface="Calibri"/>
              </a:rPr>
              <a:t>version</a:t>
            </a:r>
            <a:r>
              <a:rPr sz="1540" spc="33" dirty="0">
                <a:solidFill>
                  <a:srgbClr val="202124"/>
                </a:solidFill>
                <a:latin typeface="Calibri"/>
                <a:cs typeface="Calibri"/>
              </a:rPr>
              <a:t> </a:t>
            </a:r>
            <a:r>
              <a:rPr sz="1540" spc="66" dirty="0">
                <a:solidFill>
                  <a:srgbClr val="202124"/>
                </a:solidFill>
                <a:latin typeface="Calibri"/>
                <a:cs typeface="Calibri"/>
              </a:rPr>
              <a:t>of </a:t>
            </a:r>
            <a:r>
              <a:rPr sz="1540" spc="61" dirty="0">
                <a:solidFill>
                  <a:srgbClr val="202124"/>
                </a:solidFill>
                <a:latin typeface="Calibri"/>
                <a:cs typeface="Calibri"/>
              </a:rPr>
              <a:t>the</a:t>
            </a:r>
            <a:r>
              <a:rPr sz="1540" spc="99" dirty="0">
                <a:solidFill>
                  <a:srgbClr val="202124"/>
                </a:solidFill>
                <a:latin typeface="Calibri"/>
                <a:cs typeface="Calibri"/>
              </a:rPr>
              <a:t> </a:t>
            </a:r>
            <a:r>
              <a:rPr sz="1540" spc="11" dirty="0">
                <a:solidFill>
                  <a:srgbClr val="202124"/>
                </a:solidFill>
                <a:latin typeface="Calibri"/>
                <a:cs typeface="Calibri"/>
              </a:rPr>
              <a:t>input</a:t>
            </a:r>
            <a:r>
              <a:rPr sz="1540" spc="105" dirty="0">
                <a:solidFill>
                  <a:srgbClr val="202124"/>
                </a:solidFill>
                <a:latin typeface="Calibri"/>
                <a:cs typeface="Calibri"/>
              </a:rPr>
              <a:t> </a:t>
            </a:r>
            <a:r>
              <a:rPr sz="1540" spc="11" dirty="0">
                <a:solidFill>
                  <a:srgbClr val="202124"/>
                </a:solidFill>
                <a:latin typeface="Calibri"/>
                <a:cs typeface="Calibri"/>
              </a:rPr>
              <a:t>tokens,</a:t>
            </a:r>
            <a:r>
              <a:rPr sz="1540" spc="99" dirty="0">
                <a:solidFill>
                  <a:srgbClr val="202124"/>
                </a:solidFill>
                <a:latin typeface="Calibri"/>
                <a:cs typeface="Calibri"/>
              </a:rPr>
              <a:t> </a:t>
            </a:r>
            <a:r>
              <a:rPr sz="1540" spc="11" dirty="0">
                <a:solidFill>
                  <a:srgbClr val="202124"/>
                </a:solidFill>
                <a:latin typeface="Calibri"/>
                <a:cs typeface="Calibri"/>
              </a:rPr>
              <a:t>i.e.</a:t>
            </a:r>
            <a:r>
              <a:rPr sz="1540" spc="105" dirty="0">
                <a:solidFill>
                  <a:srgbClr val="202124"/>
                </a:solidFill>
                <a:latin typeface="Calibri"/>
                <a:cs typeface="Calibri"/>
              </a:rPr>
              <a:t> </a:t>
            </a:r>
            <a:r>
              <a:rPr sz="1540" spc="72" dirty="0">
                <a:solidFill>
                  <a:srgbClr val="202124"/>
                </a:solidFill>
                <a:latin typeface="Calibri"/>
                <a:cs typeface="Calibri"/>
              </a:rPr>
              <a:t>a</a:t>
            </a:r>
            <a:r>
              <a:rPr sz="1540" spc="99" dirty="0">
                <a:solidFill>
                  <a:srgbClr val="202124"/>
                </a:solidFill>
                <a:latin typeface="Calibri"/>
                <a:cs typeface="Calibri"/>
              </a:rPr>
              <a:t> </a:t>
            </a:r>
            <a:r>
              <a:rPr sz="1540" spc="72" dirty="0">
                <a:solidFill>
                  <a:srgbClr val="202124"/>
                </a:solidFill>
                <a:latin typeface="Calibri"/>
                <a:cs typeface="Calibri"/>
              </a:rPr>
              <a:t>sequence.</a:t>
            </a:r>
            <a:endParaRPr sz="1540" dirty="0">
              <a:latin typeface="Calibri"/>
              <a:cs typeface="Calibri"/>
            </a:endParaRPr>
          </a:p>
          <a:p>
            <a:pPr marL="3450590" marR="2310638" algn="just">
              <a:lnSpc>
                <a:spcPct val="114999"/>
              </a:lnSpc>
              <a:spcBef>
                <a:spcPts val="1546"/>
              </a:spcBef>
            </a:pPr>
            <a:r>
              <a:rPr sz="1540" spc="55" dirty="0">
                <a:solidFill>
                  <a:srgbClr val="202124"/>
                </a:solidFill>
                <a:latin typeface="Calibri"/>
                <a:cs typeface="Calibri"/>
              </a:rPr>
              <a:t>This</a:t>
            </a:r>
            <a:r>
              <a:rPr sz="1540" spc="50" dirty="0">
                <a:solidFill>
                  <a:srgbClr val="202124"/>
                </a:solidFill>
                <a:latin typeface="Calibri"/>
                <a:cs typeface="Calibri"/>
              </a:rPr>
              <a:t> </a:t>
            </a:r>
            <a:r>
              <a:rPr sz="1540" spc="72" dirty="0">
                <a:solidFill>
                  <a:srgbClr val="202124"/>
                </a:solidFill>
                <a:latin typeface="Calibri"/>
                <a:cs typeface="Calibri"/>
              </a:rPr>
              <a:t>has</a:t>
            </a:r>
            <a:r>
              <a:rPr sz="1540" spc="50" dirty="0">
                <a:solidFill>
                  <a:srgbClr val="202124"/>
                </a:solidFill>
                <a:latin typeface="Calibri"/>
                <a:cs typeface="Calibri"/>
              </a:rPr>
              <a:t> </a:t>
            </a:r>
            <a:r>
              <a:rPr sz="1540" spc="61" dirty="0">
                <a:solidFill>
                  <a:srgbClr val="202124"/>
                </a:solidFill>
                <a:latin typeface="Calibri"/>
                <a:cs typeface="Calibri"/>
              </a:rPr>
              <a:t>nothing</a:t>
            </a:r>
            <a:r>
              <a:rPr sz="1540" spc="55" dirty="0">
                <a:solidFill>
                  <a:srgbClr val="202124"/>
                </a:solidFill>
                <a:latin typeface="Calibri"/>
                <a:cs typeface="Calibri"/>
              </a:rPr>
              <a:t> </a:t>
            </a:r>
            <a:r>
              <a:rPr sz="1540" dirty="0">
                <a:solidFill>
                  <a:srgbClr val="202124"/>
                </a:solidFill>
                <a:latin typeface="Calibri"/>
                <a:cs typeface="Calibri"/>
              </a:rPr>
              <a:t>to</a:t>
            </a:r>
            <a:r>
              <a:rPr sz="1540" spc="50" dirty="0">
                <a:solidFill>
                  <a:srgbClr val="202124"/>
                </a:solidFill>
                <a:latin typeface="Calibri"/>
                <a:cs typeface="Calibri"/>
              </a:rPr>
              <a:t> </a:t>
            </a:r>
            <a:r>
              <a:rPr sz="1540" spc="99" dirty="0">
                <a:solidFill>
                  <a:srgbClr val="202124"/>
                </a:solidFill>
                <a:latin typeface="Calibri"/>
                <a:cs typeface="Calibri"/>
              </a:rPr>
              <a:t>do</a:t>
            </a:r>
            <a:r>
              <a:rPr sz="1540" spc="55" dirty="0">
                <a:solidFill>
                  <a:srgbClr val="202124"/>
                </a:solidFill>
                <a:latin typeface="Calibri"/>
                <a:cs typeface="Calibri"/>
              </a:rPr>
              <a:t> </a:t>
            </a:r>
            <a:r>
              <a:rPr sz="1540" dirty="0">
                <a:solidFill>
                  <a:srgbClr val="202124"/>
                </a:solidFill>
                <a:latin typeface="Calibri"/>
                <a:cs typeface="Calibri"/>
              </a:rPr>
              <a:t>with</a:t>
            </a:r>
            <a:r>
              <a:rPr sz="1540" spc="50" dirty="0">
                <a:solidFill>
                  <a:srgbClr val="202124"/>
                </a:solidFill>
                <a:latin typeface="Calibri"/>
                <a:cs typeface="Calibri"/>
              </a:rPr>
              <a:t> </a:t>
            </a:r>
            <a:r>
              <a:rPr sz="1540" spc="61" dirty="0">
                <a:solidFill>
                  <a:srgbClr val="202124"/>
                </a:solidFill>
                <a:latin typeface="Calibri"/>
                <a:cs typeface="Calibri"/>
              </a:rPr>
              <a:t>the</a:t>
            </a:r>
            <a:r>
              <a:rPr sz="1540" spc="55" dirty="0">
                <a:solidFill>
                  <a:srgbClr val="202124"/>
                </a:solidFill>
                <a:latin typeface="Calibri"/>
                <a:cs typeface="Calibri"/>
              </a:rPr>
              <a:t> </a:t>
            </a:r>
            <a:r>
              <a:rPr sz="1540" spc="61" dirty="0">
                <a:solidFill>
                  <a:srgbClr val="202124"/>
                </a:solidFill>
                <a:latin typeface="Calibri"/>
                <a:cs typeface="Calibri"/>
              </a:rPr>
              <a:t>requested output</a:t>
            </a:r>
            <a:r>
              <a:rPr sz="1540" spc="77" dirty="0">
                <a:solidFill>
                  <a:srgbClr val="202124"/>
                </a:solidFill>
                <a:latin typeface="Calibri"/>
                <a:cs typeface="Calibri"/>
              </a:rPr>
              <a:t> </a:t>
            </a:r>
            <a:r>
              <a:rPr sz="1540" spc="55" dirty="0">
                <a:solidFill>
                  <a:srgbClr val="202124"/>
                </a:solidFill>
                <a:latin typeface="Calibri"/>
                <a:cs typeface="Calibri"/>
              </a:rPr>
              <a:t>yet</a:t>
            </a:r>
            <a:r>
              <a:rPr sz="1540" spc="77" dirty="0">
                <a:solidFill>
                  <a:srgbClr val="202124"/>
                </a:solidFill>
                <a:latin typeface="Calibri"/>
                <a:cs typeface="Calibri"/>
              </a:rPr>
              <a:t> </a:t>
            </a:r>
            <a:r>
              <a:rPr sz="1540" spc="22" dirty="0">
                <a:solidFill>
                  <a:srgbClr val="202124"/>
                </a:solidFill>
                <a:latin typeface="Calibri"/>
                <a:cs typeface="Calibri"/>
              </a:rPr>
              <a:t>(think:</a:t>
            </a:r>
            <a:r>
              <a:rPr sz="1540" spc="83" dirty="0">
                <a:solidFill>
                  <a:srgbClr val="202124"/>
                </a:solidFill>
                <a:latin typeface="Calibri"/>
                <a:cs typeface="Calibri"/>
              </a:rPr>
              <a:t> </a:t>
            </a:r>
            <a:r>
              <a:rPr sz="1540" spc="22" dirty="0">
                <a:solidFill>
                  <a:srgbClr val="202124"/>
                </a:solidFill>
                <a:latin typeface="Calibri"/>
                <a:cs typeface="Calibri"/>
              </a:rPr>
              <a:t>translation).</a:t>
            </a:r>
            <a:r>
              <a:rPr sz="1540" spc="6" dirty="0">
                <a:solidFill>
                  <a:srgbClr val="202124"/>
                </a:solidFill>
                <a:latin typeface="Calibri"/>
                <a:cs typeface="Calibri"/>
              </a:rPr>
              <a:t> </a:t>
            </a:r>
            <a:r>
              <a:rPr sz="1540" spc="22" dirty="0">
                <a:solidFill>
                  <a:srgbClr val="202124"/>
                </a:solidFill>
                <a:latin typeface="Calibri"/>
                <a:cs typeface="Calibri"/>
              </a:rPr>
              <a:t>That</a:t>
            </a:r>
            <a:r>
              <a:rPr sz="1540" spc="77" dirty="0">
                <a:solidFill>
                  <a:srgbClr val="202124"/>
                </a:solidFill>
                <a:latin typeface="Calibri"/>
                <a:cs typeface="Calibri"/>
              </a:rPr>
              <a:t> </a:t>
            </a:r>
            <a:r>
              <a:rPr sz="1540" spc="99" dirty="0">
                <a:solidFill>
                  <a:srgbClr val="202124"/>
                </a:solidFill>
                <a:latin typeface="Calibri"/>
                <a:cs typeface="Calibri"/>
              </a:rPr>
              <a:t>comes </a:t>
            </a:r>
            <a:r>
              <a:rPr sz="1540" dirty="0">
                <a:solidFill>
                  <a:srgbClr val="202124"/>
                </a:solidFill>
                <a:latin typeface="Calibri"/>
                <a:cs typeface="Calibri"/>
              </a:rPr>
              <a:t>with</a:t>
            </a:r>
            <a:r>
              <a:rPr sz="1540" spc="83" dirty="0">
                <a:solidFill>
                  <a:srgbClr val="202124"/>
                </a:solidFill>
                <a:latin typeface="Calibri"/>
                <a:cs typeface="Calibri"/>
              </a:rPr>
              <a:t> </a:t>
            </a:r>
            <a:r>
              <a:rPr sz="1540" spc="61" dirty="0">
                <a:solidFill>
                  <a:srgbClr val="202124"/>
                </a:solidFill>
                <a:latin typeface="Calibri"/>
                <a:cs typeface="Calibri"/>
              </a:rPr>
              <a:t>the</a:t>
            </a:r>
            <a:r>
              <a:rPr sz="1540" spc="88" dirty="0">
                <a:solidFill>
                  <a:srgbClr val="202124"/>
                </a:solidFill>
                <a:latin typeface="Calibri"/>
                <a:cs typeface="Calibri"/>
              </a:rPr>
              <a:t> </a:t>
            </a:r>
            <a:r>
              <a:rPr sz="1540" spc="55" dirty="0">
                <a:solidFill>
                  <a:srgbClr val="202124"/>
                </a:solidFill>
                <a:latin typeface="Calibri"/>
                <a:cs typeface="Calibri"/>
              </a:rPr>
              <a:t>decoder.</a:t>
            </a:r>
            <a:endParaRPr sz="1540" dirty="0">
              <a:latin typeface="Calibri"/>
              <a:cs typeface="Calibri"/>
            </a:endParaRPr>
          </a:p>
        </p:txBody>
      </p:sp>
      <p:sp>
        <p:nvSpPr>
          <p:cNvPr id="8" name="object 8"/>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779220" y="28360"/>
            <a:ext cx="8736379"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sp>
        <p:nvSpPr>
          <p:cNvPr id="4" name="object 4"/>
          <p:cNvSpPr txBox="1"/>
          <p:nvPr/>
        </p:nvSpPr>
        <p:spPr>
          <a:xfrm>
            <a:off x="80328" y="1689749"/>
            <a:ext cx="9430449" cy="217239"/>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p:txBody>
      </p:sp>
      <p:grpSp>
        <p:nvGrpSpPr>
          <p:cNvPr id="5" name="object 5"/>
          <p:cNvGrpSpPr/>
          <p:nvPr/>
        </p:nvGrpSpPr>
        <p:grpSpPr>
          <a:xfrm>
            <a:off x="459428" y="2401805"/>
            <a:ext cx="2534158" cy="3709734"/>
            <a:chOff x="417662" y="1222300"/>
            <a:chExt cx="2303780" cy="3372485"/>
          </a:xfrm>
        </p:grpSpPr>
        <p:pic>
          <p:nvPicPr>
            <p:cNvPr id="6" name="object 6"/>
            <p:cNvPicPr/>
            <p:nvPr/>
          </p:nvPicPr>
          <p:blipFill>
            <a:blip r:embed="rId2" cstate="print"/>
            <a:stretch>
              <a:fillRect/>
            </a:stretch>
          </p:blipFill>
          <p:spPr>
            <a:xfrm>
              <a:off x="417662" y="1381701"/>
              <a:ext cx="2303774" cy="3213075"/>
            </a:xfrm>
            <a:prstGeom prst="rect">
              <a:avLst/>
            </a:prstGeom>
          </p:spPr>
        </p:pic>
        <p:sp>
          <p:nvSpPr>
            <p:cNvPr id="7" name="object 7"/>
            <p:cNvSpPr/>
            <p:nvPr/>
          </p:nvSpPr>
          <p:spPr>
            <a:xfrm>
              <a:off x="425589" y="1222311"/>
              <a:ext cx="2205990" cy="2509520"/>
            </a:xfrm>
            <a:custGeom>
              <a:avLst/>
              <a:gdLst/>
              <a:ahLst/>
              <a:cxnLst/>
              <a:rect l="l" t="t" r="r" b="b"/>
              <a:pathLst>
                <a:path w="2205990" h="2509520">
                  <a:moveTo>
                    <a:pt x="2205609" y="0"/>
                  </a:moveTo>
                  <a:lnTo>
                    <a:pt x="1102804" y="0"/>
                  </a:lnTo>
                  <a:lnTo>
                    <a:pt x="1102804" y="146494"/>
                  </a:lnTo>
                  <a:lnTo>
                    <a:pt x="0" y="146494"/>
                  </a:lnTo>
                  <a:lnTo>
                    <a:pt x="0" y="1332992"/>
                  </a:lnTo>
                  <a:lnTo>
                    <a:pt x="1102804" y="1332992"/>
                  </a:lnTo>
                  <a:lnTo>
                    <a:pt x="1102804" y="2509189"/>
                  </a:lnTo>
                  <a:lnTo>
                    <a:pt x="2205609" y="2509189"/>
                  </a:lnTo>
                  <a:lnTo>
                    <a:pt x="2205609" y="0"/>
                  </a:lnTo>
                  <a:close/>
                </a:path>
              </a:pathLst>
            </a:custGeom>
            <a:solidFill>
              <a:srgbClr val="FFFFFF">
                <a:alpha val="92698"/>
              </a:srgbClr>
            </a:solidFill>
          </p:spPr>
          <p:txBody>
            <a:bodyPr wrap="square" lIns="0" tIns="0" rIns="0" bIns="0" rtlCol="0"/>
            <a:lstStyle/>
            <a:p>
              <a:endParaRPr sz="1980"/>
            </a:p>
          </p:txBody>
        </p:sp>
        <p:sp>
          <p:nvSpPr>
            <p:cNvPr id="8" name="object 8"/>
            <p:cNvSpPr/>
            <p:nvPr/>
          </p:nvSpPr>
          <p:spPr>
            <a:xfrm>
              <a:off x="425599" y="2555301"/>
              <a:ext cx="1102995" cy="1999614"/>
            </a:xfrm>
            <a:custGeom>
              <a:avLst/>
              <a:gdLst/>
              <a:ahLst/>
              <a:cxnLst/>
              <a:rect l="l" t="t" r="r" b="b"/>
              <a:pathLst>
                <a:path w="1102995" h="1999614">
                  <a:moveTo>
                    <a:pt x="1102799" y="1999499"/>
                  </a:moveTo>
                  <a:lnTo>
                    <a:pt x="0" y="1999499"/>
                  </a:lnTo>
                  <a:lnTo>
                    <a:pt x="0" y="0"/>
                  </a:lnTo>
                  <a:lnTo>
                    <a:pt x="1102799" y="0"/>
                  </a:lnTo>
                  <a:lnTo>
                    <a:pt x="1102799" y="1999499"/>
                  </a:lnTo>
                  <a:close/>
                </a:path>
              </a:pathLst>
            </a:custGeom>
            <a:solidFill>
              <a:srgbClr val="FFFFFF">
                <a:alpha val="66848"/>
              </a:srgbClr>
            </a:solidFill>
          </p:spPr>
          <p:txBody>
            <a:bodyPr wrap="square" lIns="0" tIns="0" rIns="0" bIns="0" rtlCol="0"/>
            <a:lstStyle/>
            <a:p>
              <a:endParaRPr sz="1980"/>
            </a:p>
          </p:txBody>
        </p:sp>
      </p:grpSp>
      <p:sp>
        <p:nvSpPr>
          <p:cNvPr id="9" name="object 9"/>
          <p:cNvSpPr txBox="1"/>
          <p:nvPr/>
        </p:nvSpPr>
        <p:spPr>
          <a:xfrm>
            <a:off x="3516948" y="2701070"/>
            <a:ext cx="2339277" cy="543162"/>
          </a:xfrm>
          <a:prstGeom prst="rect">
            <a:avLst/>
          </a:prstGeom>
        </p:spPr>
        <p:txBody>
          <a:bodyPr vert="horz" wrap="square" lIns="0" tIns="13970" rIns="0" bIns="0" rtlCol="0">
            <a:spAutoFit/>
          </a:bodyPr>
          <a:lstStyle/>
          <a:p>
            <a:pPr marL="13970" marR="5588">
              <a:lnSpc>
                <a:spcPct val="114999"/>
              </a:lnSpc>
              <a:spcBef>
                <a:spcPts val="110"/>
              </a:spcBef>
            </a:pPr>
            <a:r>
              <a:rPr sz="1540" dirty="0">
                <a:solidFill>
                  <a:srgbClr val="202124"/>
                </a:solidFill>
                <a:latin typeface="Calibri"/>
                <a:cs typeface="Calibri"/>
              </a:rPr>
              <a:t>What</a:t>
            </a:r>
            <a:r>
              <a:rPr sz="1540" spc="132" dirty="0">
                <a:solidFill>
                  <a:srgbClr val="202124"/>
                </a:solidFill>
                <a:latin typeface="Calibri"/>
                <a:cs typeface="Calibri"/>
              </a:rPr>
              <a:t> </a:t>
            </a:r>
            <a:r>
              <a:rPr sz="1540" spc="77" dirty="0">
                <a:solidFill>
                  <a:srgbClr val="202124"/>
                </a:solidFill>
                <a:latin typeface="Calibri"/>
                <a:cs typeface="Calibri"/>
              </a:rPr>
              <a:t>we</a:t>
            </a:r>
            <a:r>
              <a:rPr sz="1540" spc="138" dirty="0">
                <a:solidFill>
                  <a:srgbClr val="202124"/>
                </a:solidFill>
                <a:latin typeface="Calibri"/>
                <a:cs typeface="Calibri"/>
              </a:rPr>
              <a:t> </a:t>
            </a:r>
            <a:r>
              <a:rPr sz="1540" dirty="0">
                <a:solidFill>
                  <a:srgbClr val="202124"/>
                </a:solidFill>
                <a:latin typeface="Calibri"/>
                <a:cs typeface="Calibri"/>
              </a:rPr>
              <a:t>want</a:t>
            </a:r>
            <a:r>
              <a:rPr sz="1540" spc="138" dirty="0">
                <a:solidFill>
                  <a:srgbClr val="202124"/>
                </a:solidFill>
                <a:latin typeface="Calibri"/>
                <a:cs typeface="Calibri"/>
              </a:rPr>
              <a:t> </a:t>
            </a:r>
            <a:r>
              <a:rPr sz="1540" dirty="0">
                <a:solidFill>
                  <a:srgbClr val="202124"/>
                </a:solidFill>
                <a:latin typeface="Calibri"/>
                <a:cs typeface="Calibri"/>
              </a:rPr>
              <a:t>to</a:t>
            </a:r>
            <a:r>
              <a:rPr sz="1540" spc="138" dirty="0">
                <a:solidFill>
                  <a:srgbClr val="202124"/>
                </a:solidFill>
                <a:latin typeface="Calibri"/>
                <a:cs typeface="Calibri"/>
              </a:rPr>
              <a:t> </a:t>
            </a:r>
            <a:r>
              <a:rPr sz="1540" spc="44" dirty="0">
                <a:solidFill>
                  <a:srgbClr val="202124"/>
                </a:solidFill>
                <a:latin typeface="Calibri"/>
                <a:cs typeface="Calibri"/>
              </a:rPr>
              <a:t>model: </a:t>
            </a:r>
            <a:r>
              <a:rPr sz="1540" spc="61" dirty="0">
                <a:solidFill>
                  <a:srgbClr val="202124"/>
                </a:solidFill>
                <a:latin typeface="Calibri"/>
                <a:cs typeface="Calibri"/>
              </a:rPr>
              <a:t>for</a:t>
            </a:r>
            <a:r>
              <a:rPr sz="1540" spc="17" dirty="0">
                <a:solidFill>
                  <a:srgbClr val="202124"/>
                </a:solidFill>
                <a:latin typeface="Calibri"/>
                <a:cs typeface="Calibri"/>
              </a:rPr>
              <a:t> </a:t>
            </a:r>
            <a:r>
              <a:rPr sz="1540" spc="55" dirty="0">
                <a:solidFill>
                  <a:srgbClr val="202124"/>
                </a:solidFill>
                <a:latin typeface="Calibri"/>
                <a:cs typeface="Calibri"/>
              </a:rPr>
              <a:t>example,</a:t>
            </a:r>
            <a:r>
              <a:rPr sz="1540" spc="22" dirty="0">
                <a:solidFill>
                  <a:srgbClr val="202124"/>
                </a:solidFill>
                <a:latin typeface="Calibri"/>
                <a:cs typeface="Calibri"/>
              </a:rPr>
              <a:t> </a:t>
            </a:r>
            <a:r>
              <a:rPr sz="1540" dirty="0">
                <a:solidFill>
                  <a:srgbClr val="202124"/>
                </a:solidFill>
                <a:latin typeface="Calibri"/>
                <a:cs typeface="Calibri"/>
              </a:rPr>
              <a:t>in</a:t>
            </a:r>
            <a:r>
              <a:rPr sz="1540" spc="22" dirty="0">
                <a:solidFill>
                  <a:srgbClr val="202124"/>
                </a:solidFill>
                <a:latin typeface="Calibri"/>
                <a:cs typeface="Calibri"/>
              </a:rPr>
              <a:t> </a:t>
            </a:r>
            <a:r>
              <a:rPr sz="1540" spc="-11" dirty="0">
                <a:solidFill>
                  <a:srgbClr val="202124"/>
                </a:solidFill>
                <a:latin typeface="Calibri"/>
                <a:cs typeface="Calibri"/>
              </a:rPr>
              <a:t>translation:</a:t>
            </a:r>
            <a:endParaRPr sz="1540">
              <a:latin typeface="Calibri"/>
              <a:cs typeface="Calibri"/>
            </a:endParaRPr>
          </a:p>
        </p:txBody>
      </p:sp>
      <p:sp>
        <p:nvSpPr>
          <p:cNvPr id="10" name="object 10"/>
          <p:cNvSpPr txBox="1"/>
          <p:nvPr/>
        </p:nvSpPr>
        <p:spPr>
          <a:xfrm>
            <a:off x="6031548" y="2701070"/>
            <a:ext cx="3068511" cy="561820"/>
          </a:xfrm>
          <a:prstGeom prst="rect">
            <a:avLst/>
          </a:prstGeom>
        </p:spPr>
        <p:txBody>
          <a:bodyPr vert="horz" wrap="square" lIns="0" tIns="48895" rIns="0" bIns="0" rtlCol="0">
            <a:spAutoFit/>
          </a:bodyPr>
          <a:lstStyle/>
          <a:p>
            <a:pPr marL="13970">
              <a:spcBef>
                <a:spcPts val="385"/>
              </a:spcBef>
            </a:pPr>
            <a:r>
              <a:rPr sz="1540" spc="-11" dirty="0">
                <a:solidFill>
                  <a:srgbClr val="202124"/>
                </a:solidFill>
                <a:latin typeface="Cambria Math"/>
                <a:cs typeface="Cambria Math"/>
              </a:rPr>
              <a:t>p(z|x)</a:t>
            </a:r>
            <a:endParaRPr sz="1540">
              <a:latin typeface="Cambria Math"/>
              <a:cs typeface="Cambria Math"/>
            </a:endParaRPr>
          </a:p>
          <a:p>
            <a:pPr marL="13970">
              <a:spcBef>
                <a:spcPts val="275"/>
              </a:spcBef>
            </a:pPr>
            <a:r>
              <a:rPr sz="1540" dirty="0">
                <a:solidFill>
                  <a:srgbClr val="202124"/>
                </a:solidFill>
                <a:latin typeface="Cambria Math"/>
                <a:cs typeface="Cambria Math"/>
              </a:rPr>
              <a:t>p(z</a:t>
            </a:r>
            <a:r>
              <a:rPr sz="1540" spc="-28" dirty="0">
                <a:solidFill>
                  <a:srgbClr val="202124"/>
                </a:solidFill>
                <a:latin typeface="Cambria Math"/>
                <a:cs typeface="Cambria Math"/>
              </a:rPr>
              <a:t> </a:t>
            </a:r>
            <a:r>
              <a:rPr sz="1540" dirty="0">
                <a:solidFill>
                  <a:srgbClr val="202124"/>
                </a:solidFill>
                <a:latin typeface="Cambria Math"/>
                <a:cs typeface="Cambria Math"/>
              </a:rPr>
              <a:t>|</a:t>
            </a:r>
            <a:r>
              <a:rPr sz="1540" spc="-28" dirty="0">
                <a:solidFill>
                  <a:srgbClr val="202124"/>
                </a:solidFill>
                <a:latin typeface="Cambria Math"/>
                <a:cs typeface="Cambria Math"/>
              </a:rPr>
              <a:t> </a:t>
            </a:r>
            <a:r>
              <a:rPr sz="1540" dirty="0">
                <a:solidFill>
                  <a:srgbClr val="202124"/>
                </a:solidFill>
                <a:latin typeface="Cambria Math"/>
                <a:cs typeface="Cambria Math"/>
              </a:rPr>
              <a:t>"the</a:t>
            </a:r>
            <a:r>
              <a:rPr sz="1540" spc="-28" dirty="0">
                <a:solidFill>
                  <a:srgbClr val="202124"/>
                </a:solidFill>
                <a:latin typeface="Cambria Math"/>
                <a:cs typeface="Cambria Math"/>
              </a:rPr>
              <a:t> </a:t>
            </a:r>
            <a:r>
              <a:rPr sz="1540" spc="-11" dirty="0">
                <a:solidFill>
                  <a:srgbClr val="202124"/>
                </a:solidFill>
                <a:latin typeface="Cambria Math"/>
                <a:cs typeface="Cambria Math"/>
              </a:rPr>
              <a:t>detective</a:t>
            </a:r>
            <a:r>
              <a:rPr sz="1540" spc="-28" dirty="0">
                <a:solidFill>
                  <a:srgbClr val="202124"/>
                </a:solidFill>
                <a:latin typeface="Cambria Math"/>
                <a:cs typeface="Cambria Math"/>
              </a:rPr>
              <a:t> </a:t>
            </a:r>
            <a:r>
              <a:rPr sz="1540" spc="-11" dirty="0">
                <a:solidFill>
                  <a:srgbClr val="202124"/>
                </a:solidFill>
                <a:latin typeface="Cambria Math"/>
                <a:cs typeface="Cambria Math"/>
              </a:rPr>
              <a:t>investigated")</a:t>
            </a:r>
            <a:r>
              <a:rPr sz="1540" spc="-28" dirty="0">
                <a:solidFill>
                  <a:srgbClr val="202124"/>
                </a:solidFill>
                <a:latin typeface="Cambria Math"/>
                <a:cs typeface="Cambria Math"/>
              </a:rPr>
              <a:t> </a:t>
            </a:r>
            <a:r>
              <a:rPr sz="1540" b="1" spc="-28" dirty="0">
                <a:solidFill>
                  <a:srgbClr val="202124"/>
                </a:solidFill>
                <a:latin typeface="Cambria Math"/>
                <a:cs typeface="Cambria Math"/>
              </a:rPr>
              <a:t>∀z</a:t>
            </a:r>
            <a:endParaRPr sz="1540">
              <a:latin typeface="Cambria Math"/>
              <a:cs typeface="Cambria Math"/>
            </a:endParaRPr>
          </a:p>
        </p:txBody>
      </p:sp>
      <p:sp>
        <p:nvSpPr>
          <p:cNvPr id="11" name="object 11"/>
          <p:cNvSpPr txBox="1"/>
          <p:nvPr/>
        </p:nvSpPr>
        <p:spPr>
          <a:xfrm>
            <a:off x="3349308" y="2376217"/>
            <a:ext cx="6278118" cy="251094"/>
          </a:xfrm>
          <a:prstGeom prst="rect">
            <a:avLst/>
          </a:prstGeom>
        </p:spPr>
        <p:txBody>
          <a:bodyPr vert="horz" wrap="square" lIns="0" tIns="13970" rIns="0" bIns="0" rtlCol="0">
            <a:spAutoFit/>
          </a:bodyPr>
          <a:lstStyle/>
          <a:p>
            <a:pPr marL="13970">
              <a:spcBef>
                <a:spcPts val="110"/>
              </a:spcBef>
            </a:pPr>
            <a:r>
              <a:rPr sz="1540" b="1" spc="138" dirty="0">
                <a:solidFill>
                  <a:srgbClr val="202124"/>
                </a:solidFill>
                <a:latin typeface="Calibri"/>
                <a:cs typeface="Calibri"/>
              </a:rPr>
              <a:t>Decoding</a:t>
            </a:r>
            <a:r>
              <a:rPr sz="1540" b="1" spc="22" dirty="0">
                <a:solidFill>
                  <a:srgbClr val="202124"/>
                </a:solidFill>
                <a:latin typeface="Calibri"/>
                <a:cs typeface="Calibri"/>
              </a:rPr>
              <a:t> </a:t>
            </a:r>
            <a:r>
              <a:rPr sz="1540" b="1" spc="-132" dirty="0">
                <a:solidFill>
                  <a:srgbClr val="202124"/>
                </a:solidFill>
                <a:latin typeface="Calibri"/>
                <a:cs typeface="Calibri"/>
              </a:rPr>
              <a:t>/</a:t>
            </a:r>
            <a:r>
              <a:rPr sz="1540" b="1" spc="22" dirty="0">
                <a:solidFill>
                  <a:srgbClr val="202124"/>
                </a:solidFill>
                <a:latin typeface="Calibri"/>
                <a:cs typeface="Calibri"/>
              </a:rPr>
              <a:t> </a:t>
            </a:r>
            <a:r>
              <a:rPr sz="1540" b="1" spc="110" dirty="0">
                <a:solidFill>
                  <a:srgbClr val="202124"/>
                </a:solidFill>
                <a:latin typeface="Calibri"/>
                <a:cs typeface="Calibri"/>
              </a:rPr>
              <a:t>the</a:t>
            </a:r>
            <a:r>
              <a:rPr sz="1540" b="1" spc="22" dirty="0">
                <a:solidFill>
                  <a:srgbClr val="202124"/>
                </a:solidFill>
                <a:latin typeface="Calibri"/>
                <a:cs typeface="Calibri"/>
              </a:rPr>
              <a:t> </a:t>
            </a:r>
            <a:r>
              <a:rPr sz="1540" b="1" spc="138" dirty="0">
                <a:solidFill>
                  <a:srgbClr val="202124"/>
                </a:solidFill>
                <a:latin typeface="Calibri"/>
                <a:cs typeface="Calibri"/>
              </a:rPr>
              <a:t>Decoder</a:t>
            </a:r>
            <a:r>
              <a:rPr sz="1540" b="1" spc="374" dirty="0">
                <a:solidFill>
                  <a:srgbClr val="202124"/>
                </a:solidFill>
                <a:latin typeface="Calibri"/>
                <a:cs typeface="Calibri"/>
              </a:rPr>
              <a:t> </a:t>
            </a:r>
            <a:r>
              <a:rPr sz="1540" b="1" spc="88" dirty="0">
                <a:solidFill>
                  <a:srgbClr val="666666"/>
                </a:solidFill>
                <a:latin typeface="Calibri"/>
                <a:cs typeface="Calibri"/>
              </a:rPr>
              <a:t>(alternatively</a:t>
            </a:r>
            <a:r>
              <a:rPr sz="1540" b="1" spc="-11" dirty="0">
                <a:solidFill>
                  <a:srgbClr val="666666"/>
                </a:solidFill>
                <a:latin typeface="Calibri"/>
                <a:cs typeface="Calibri"/>
              </a:rPr>
              <a:t> </a:t>
            </a:r>
            <a:r>
              <a:rPr sz="1540" b="1" spc="121" dirty="0">
                <a:solidFill>
                  <a:srgbClr val="666666"/>
                </a:solidFill>
                <a:latin typeface="Calibri"/>
                <a:cs typeface="Calibri"/>
              </a:rPr>
              <a:t>Generating</a:t>
            </a:r>
            <a:r>
              <a:rPr sz="1540" b="1" spc="22" dirty="0">
                <a:solidFill>
                  <a:srgbClr val="666666"/>
                </a:solidFill>
                <a:latin typeface="Calibri"/>
                <a:cs typeface="Calibri"/>
              </a:rPr>
              <a:t> </a:t>
            </a:r>
            <a:r>
              <a:rPr sz="1540" b="1" spc="-132" dirty="0">
                <a:solidFill>
                  <a:srgbClr val="666666"/>
                </a:solidFill>
                <a:latin typeface="Calibri"/>
                <a:cs typeface="Calibri"/>
              </a:rPr>
              <a:t>/</a:t>
            </a:r>
            <a:r>
              <a:rPr sz="1540" b="1" spc="22" dirty="0">
                <a:solidFill>
                  <a:srgbClr val="666666"/>
                </a:solidFill>
                <a:latin typeface="Calibri"/>
                <a:cs typeface="Calibri"/>
              </a:rPr>
              <a:t> </a:t>
            </a:r>
            <a:r>
              <a:rPr sz="1540" b="1" spc="110" dirty="0">
                <a:solidFill>
                  <a:srgbClr val="666666"/>
                </a:solidFill>
                <a:latin typeface="Calibri"/>
                <a:cs typeface="Calibri"/>
              </a:rPr>
              <a:t>the</a:t>
            </a:r>
            <a:r>
              <a:rPr sz="1540" b="1" spc="-11" dirty="0">
                <a:solidFill>
                  <a:srgbClr val="666666"/>
                </a:solidFill>
                <a:latin typeface="Calibri"/>
                <a:cs typeface="Calibri"/>
              </a:rPr>
              <a:t> </a:t>
            </a:r>
            <a:r>
              <a:rPr sz="1540" b="1" spc="99" dirty="0">
                <a:solidFill>
                  <a:srgbClr val="666666"/>
                </a:solidFill>
                <a:latin typeface="Calibri"/>
                <a:cs typeface="Calibri"/>
              </a:rPr>
              <a:t>Generator)</a:t>
            </a:r>
            <a:endParaRPr sz="1540">
              <a:latin typeface="Calibri"/>
              <a:cs typeface="Calibri"/>
            </a:endParaRPr>
          </a:p>
        </p:txBody>
      </p:sp>
      <p:sp>
        <p:nvSpPr>
          <p:cNvPr id="12" name="object 12"/>
          <p:cNvSpPr txBox="1"/>
          <p:nvPr/>
        </p:nvSpPr>
        <p:spPr>
          <a:xfrm>
            <a:off x="3489008" y="3371630"/>
            <a:ext cx="6168454" cy="3001271"/>
          </a:xfrm>
          <a:prstGeom prst="rect">
            <a:avLst/>
          </a:prstGeom>
        </p:spPr>
        <p:txBody>
          <a:bodyPr vert="horz" wrap="square" lIns="0" tIns="48895" rIns="0" bIns="0" rtlCol="0">
            <a:spAutoFit/>
          </a:bodyPr>
          <a:lstStyle/>
          <a:p>
            <a:pPr marL="41910">
              <a:spcBef>
                <a:spcPts val="385"/>
              </a:spcBef>
            </a:pPr>
            <a:r>
              <a:rPr sz="1540" spc="116" dirty="0">
                <a:solidFill>
                  <a:srgbClr val="202124"/>
                </a:solidFill>
                <a:latin typeface="Calibri"/>
                <a:cs typeface="Calibri"/>
              </a:rPr>
              <a:t>Seems</a:t>
            </a:r>
            <a:r>
              <a:rPr sz="1540" spc="55" dirty="0">
                <a:solidFill>
                  <a:srgbClr val="202124"/>
                </a:solidFill>
                <a:latin typeface="Calibri"/>
                <a:cs typeface="Calibri"/>
              </a:rPr>
              <a:t> </a:t>
            </a:r>
            <a:r>
              <a:rPr sz="1540" spc="66" dirty="0">
                <a:solidFill>
                  <a:srgbClr val="202124"/>
                </a:solidFill>
                <a:latin typeface="Calibri"/>
                <a:cs typeface="Calibri"/>
              </a:rPr>
              <a:t>impossible</a:t>
            </a:r>
            <a:r>
              <a:rPr sz="1540" spc="61" dirty="0">
                <a:solidFill>
                  <a:srgbClr val="202124"/>
                </a:solidFill>
                <a:latin typeface="Calibri"/>
                <a:cs typeface="Calibri"/>
              </a:rPr>
              <a:t> </a:t>
            </a:r>
            <a:r>
              <a:rPr sz="1540" dirty="0">
                <a:solidFill>
                  <a:srgbClr val="202124"/>
                </a:solidFill>
                <a:latin typeface="Calibri"/>
                <a:cs typeface="Calibri"/>
              </a:rPr>
              <a:t>at</a:t>
            </a:r>
            <a:r>
              <a:rPr sz="1540" spc="28" dirty="0">
                <a:solidFill>
                  <a:srgbClr val="202124"/>
                </a:solidFill>
                <a:latin typeface="Calibri"/>
                <a:cs typeface="Calibri"/>
              </a:rPr>
              <a:t> </a:t>
            </a:r>
            <a:r>
              <a:rPr sz="1540" dirty="0">
                <a:solidFill>
                  <a:srgbClr val="202124"/>
                </a:solidFill>
                <a:latin typeface="Calibri"/>
                <a:cs typeface="Calibri"/>
              </a:rPr>
              <a:t>first,</a:t>
            </a:r>
            <a:r>
              <a:rPr sz="1540" spc="61" dirty="0">
                <a:solidFill>
                  <a:srgbClr val="202124"/>
                </a:solidFill>
                <a:latin typeface="Calibri"/>
                <a:cs typeface="Calibri"/>
              </a:rPr>
              <a:t> but </a:t>
            </a:r>
            <a:r>
              <a:rPr sz="1540" spc="77" dirty="0">
                <a:solidFill>
                  <a:srgbClr val="202124"/>
                </a:solidFill>
                <a:latin typeface="Calibri"/>
                <a:cs typeface="Calibri"/>
              </a:rPr>
              <a:t>we</a:t>
            </a:r>
            <a:r>
              <a:rPr sz="1540" spc="61" dirty="0">
                <a:solidFill>
                  <a:srgbClr val="202124"/>
                </a:solidFill>
                <a:latin typeface="Calibri"/>
                <a:cs typeface="Calibri"/>
              </a:rPr>
              <a:t> </a:t>
            </a:r>
            <a:r>
              <a:rPr sz="1540" spc="99" dirty="0">
                <a:solidFill>
                  <a:srgbClr val="202124"/>
                </a:solidFill>
                <a:latin typeface="Calibri"/>
                <a:cs typeface="Calibri"/>
              </a:rPr>
              <a:t>can</a:t>
            </a:r>
            <a:r>
              <a:rPr sz="1540" spc="38" dirty="0">
                <a:solidFill>
                  <a:srgbClr val="202124"/>
                </a:solidFill>
                <a:latin typeface="Calibri"/>
                <a:cs typeface="Calibri"/>
              </a:rPr>
              <a:t> </a:t>
            </a:r>
            <a:r>
              <a:rPr sz="1540" i="1" spc="66" dirty="0">
                <a:solidFill>
                  <a:srgbClr val="202124"/>
                </a:solidFill>
                <a:latin typeface="Calibri"/>
                <a:cs typeface="Calibri"/>
              </a:rPr>
              <a:t>exactly</a:t>
            </a:r>
            <a:r>
              <a:rPr sz="1540" i="1" spc="55" dirty="0">
                <a:solidFill>
                  <a:srgbClr val="202124"/>
                </a:solidFill>
                <a:latin typeface="Calibri"/>
                <a:cs typeface="Calibri"/>
              </a:rPr>
              <a:t> </a:t>
            </a:r>
            <a:r>
              <a:rPr sz="1540" spc="110" dirty="0">
                <a:solidFill>
                  <a:srgbClr val="202124"/>
                </a:solidFill>
                <a:latin typeface="Calibri"/>
                <a:cs typeface="Calibri"/>
              </a:rPr>
              <a:t>decompose</a:t>
            </a:r>
            <a:r>
              <a:rPr sz="1540" spc="61" dirty="0">
                <a:solidFill>
                  <a:srgbClr val="202124"/>
                </a:solidFill>
                <a:latin typeface="Calibri"/>
                <a:cs typeface="Calibri"/>
              </a:rPr>
              <a:t> </a:t>
            </a:r>
            <a:r>
              <a:rPr sz="1540" dirty="0">
                <a:solidFill>
                  <a:srgbClr val="202124"/>
                </a:solidFill>
                <a:latin typeface="Calibri"/>
                <a:cs typeface="Calibri"/>
              </a:rPr>
              <a:t>into</a:t>
            </a:r>
            <a:r>
              <a:rPr sz="1540" spc="61" dirty="0">
                <a:solidFill>
                  <a:srgbClr val="202124"/>
                </a:solidFill>
                <a:latin typeface="Calibri"/>
                <a:cs typeface="Calibri"/>
              </a:rPr>
              <a:t> </a:t>
            </a:r>
            <a:r>
              <a:rPr sz="1540" spc="-11" dirty="0">
                <a:solidFill>
                  <a:srgbClr val="202124"/>
                </a:solidFill>
                <a:latin typeface="Calibri"/>
                <a:cs typeface="Calibri"/>
              </a:rPr>
              <a:t>tokens:</a:t>
            </a:r>
            <a:endParaRPr sz="1540">
              <a:latin typeface="Calibri"/>
              <a:cs typeface="Calibri"/>
            </a:endParaRPr>
          </a:p>
          <a:p>
            <a:pPr marL="544830">
              <a:spcBef>
                <a:spcPts val="275"/>
              </a:spcBef>
            </a:pPr>
            <a:r>
              <a:rPr sz="1540" dirty="0">
                <a:solidFill>
                  <a:srgbClr val="202124"/>
                </a:solidFill>
                <a:latin typeface="Cambria Math"/>
                <a:cs typeface="Cambria Math"/>
              </a:rPr>
              <a:t>p(z|x)</a:t>
            </a:r>
            <a:r>
              <a:rPr sz="1540" spc="-28" dirty="0">
                <a:solidFill>
                  <a:srgbClr val="202124"/>
                </a:solidFill>
                <a:latin typeface="Cambria Math"/>
                <a:cs typeface="Cambria Math"/>
              </a:rPr>
              <a:t> </a:t>
            </a:r>
            <a:r>
              <a:rPr sz="1540" dirty="0">
                <a:solidFill>
                  <a:srgbClr val="202124"/>
                </a:solidFill>
                <a:latin typeface="Cambria Math"/>
                <a:cs typeface="Cambria Math"/>
              </a:rPr>
              <a:t>=</a:t>
            </a:r>
            <a:r>
              <a:rPr sz="1540" spc="-22" dirty="0">
                <a:solidFill>
                  <a:srgbClr val="202124"/>
                </a:solidFill>
                <a:latin typeface="Cambria Math"/>
                <a:cs typeface="Cambria Math"/>
              </a:rPr>
              <a:t> </a:t>
            </a:r>
            <a:r>
              <a:rPr sz="1540" dirty="0">
                <a:solidFill>
                  <a:srgbClr val="202124"/>
                </a:solidFill>
                <a:latin typeface="Cambria Math"/>
                <a:cs typeface="Cambria Math"/>
              </a:rPr>
              <a:t>p(z</a:t>
            </a:r>
            <a:r>
              <a:rPr sz="1485" baseline="-33950" dirty="0">
                <a:solidFill>
                  <a:srgbClr val="202124"/>
                </a:solidFill>
                <a:latin typeface="Cambria Math"/>
                <a:cs typeface="Cambria Math"/>
              </a:rPr>
              <a:t>1</a:t>
            </a:r>
            <a:r>
              <a:rPr sz="1540" dirty="0">
                <a:solidFill>
                  <a:srgbClr val="202124"/>
                </a:solidFill>
                <a:latin typeface="Cambria Math"/>
                <a:cs typeface="Cambria Math"/>
              </a:rPr>
              <a:t>|x)</a:t>
            </a:r>
            <a:r>
              <a:rPr sz="1540" spc="-22" dirty="0">
                <a:solidFill>
                  <a:srgbClr val="202124"/>
                </a:solidFill>
                <a:latin typeface="Cambria Math"/>
                <a:cs typeface="Cambria Math"/>
              </a:rPr>
              <a:t> </a:t>
            </a:r>
            <a:r>
              <a:rPr sz="1540" dirty="0">
                <a:solidFill>
                  <a:srgbClr val="202124"/>
                </a:solidFill>
                <a:latin typeface="Cambria Math"/>
                <a:cs typeface="Cambria Math"/>
              </a:rPr>
              <a:t>p(z</a:t>
            </a:r>
            <a:r>
              <a:rPr sz="1485" baseline="-33950" dirty="0">
                <a:solidFill>
                  <a:srgbClr val="202124"/>
                </a:solidFill>
                <a:latin typeface="Cambria Math"/>
                <a:cs typeface="Cambria Math"/>
              </a:rPr>
              <a:t>2</a:t>
            </a: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540" dirty="0">
                <a:solidFill>
                  <a:srgbClr val="202124"/>
                </a:solidFill>
                <a:latin typeface="Cambria Math"/>
                <a:cs typeface="Cambria Math"/>
              </a:rPr>
              <a:t>,x)</a:t>
            </a:r>
            <a:r>
              <a:rPr sz="1540" spc="-22" dirty="0">
                <a:solidFill>
                  <a:srgbClr val="202124"/>
                </a:solidFill>
                <a:latin typeface="Cambria Math"/>
                <a:cs typeface="Cambria Math"/>
              </a:rPr>
              <a:t> </a:t>
            </a:r>
            <a:r>
              <a:rPr sz="1540" spc="-11" dirty="0">
                <a:solidFill>
                  <a:srgbClr val="202124"/>
                </a:solidFill>
                <a:latin typeface="Cambria Math"/>
                <a:cs typeface="Cambria Math"/>
              </a:rPr>
              <a:t>p(z</a:t>
            </a:r>
            <a:r>
              <a:rPr sz="1485" spc="-17" baseline="-33950" dirty="0">
                <a:solidFill>
                  <a:srgbClr val="202124"/>
                </a:solidFill>
                <a:latin typeface="Cambria Math"/>
                <a:cs typeface="Cambria Math"/>
              </a:rPr>
              <a:t>3</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2</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1</a:t>
            </a:r>
            <a:r>
              <a:rPr sz="1540" spc="-11" dirty="0">
                <a:solidFill>
                  <a:srgbClr val="202124"/>
                </a:solidFill>
                <a:latin typeface="Cambria Math"/>
                <a:cs typeface="Cambria Math"/>
              </a:rPr>
              <a:t>,x)...</a:t>
            </a:r>
            <a:endParaRPr sz="1540">
              <a:latin typeface="Cambria Math"/>
              <a:cs typeface="Cambria Math"/>
            </a:endParaRPr>
          </a:p>
          <a:p>
            <a:pPr marL="41910" marR="994664">
              <a:lnSpc>
                <a:spcPct val="114999"/>
              </a:lnSpc>
              <a:spcBef>
                <a:spcPts val="1694"/>
              </a:spcBef>
            </a:pPr>
            <a:r>
              <a:rPr sz="1540" spc="11" dirty="0">
                <a:solidFill>
                  <a:srgbClr val="202124"/>
                </a:solidFill>
                <a:latin typeface="Calibri"/>
                <a:cs typeface="Calibri"/>
              </a:rPr>
              <a:t>Meaning,</a:t>
            </a:r>
            <a:r>
              <a:rPr sz="1540" spc="50" dirty="0">
                <a:solidFill>
                  <a:srgbClr val="202124"/>
                </a:solidFill>
                <a:latin typeface="Calibri"/>
                <a:cs typeface="Calibri"/>
              </a:rPr>
              <a:t> </a:t>
            </a:r>
            <a:r>
              <a:rPr sz="1540" spc="77" dirty="0">
                <a:solidFill>
                  <a:srgbClr val="202124"/>
                </a:solidFill>
                <a:latin typeface="Calibri"/>
                <a:cs typeface="Calibri"/>
              </a:rPr>
              <a:t>we</a:t>
            </a:r>
            <a:r>
              <a:rPr sz="1540" spc="50" dirty="0">
                <a:solidFill>
                  <a:srgbClr val="202124"/>
                </a:solidFill>
                <a:latin typeface="Calibri"/>
                <a:cs typeface="Calibri"/>
              </a:rPr>
              <a:t> </a:t>
            </a:r>
            <a:r>
              <a:rPr sz="1540" spc="99" dirty="0">
                <a:solidFill>
                  <a:srgbClr val="202124"/>
                </a:solidFill>
                <a:latin typeface="Calibri"/>
                <a:cs typeface="Calibri"/>
              </a:rPr>
              <a:t>can</a:t>
            </a:r>
            <a:r>
              <a:rPr sz="1540" spc="55" dirty="0">
                <a:solidFill>
                  <a:srgbClr val="202124"/>
                </a:solidFill>
                <a:latin typeface="Calibri"/>
                <a:cs typeface="Calibri"/>
              </a:rPr>
              <a:t> </a:t>
            </a:r>
            <a:r>
              <a:rPr sz="1540" spc="66" dirty="0">
                <a:solidFill>
                  <a:srgbClr val="202124"/>
                </a:solidFill>
                <a:latin typeface="Calibri"/>
                <a:cs typeface="Calibri"/>
              </a:rPr>
              <a:t>generate</a:t>
            </a:r>
            <a:r>
              <a:rPr sz="1540" spc="50" dirty="0">
                <a:solidFill>
                  <a:srgbClr val="202124"/>
                </a:solidFill>
                <a:latin typeface="Calibri"/>
                <a:cs typeface="Calibri"/>
              </a:rPr>
              <a:t> </a:t>
            </a:r>
            <a:r>
              <a:rPr sz="1540" spc="61" dirty="0">
                <a:solidFill>
                  <a:srgbClr val="202124"/>
                </a:solidFill>
                <a:latin typeface="Calibri"/>
                <a:cs typeface="Calibri"/>
              </a:rPr>
              <a:t>the</a:t>
            </a:r>
            <a:r>
              <a:rPr sz="1540" spc="50" dirty="0">
                <a:solidFill>
                  <a:srgbClr val="202124"/>
                </a:solidFill>
                <a:latin typeface="Calibri"/>
                <a:cs typeface="Calibri"/>
              </a:rPr>
              <a:t> </a:t>
            </a:r>
            <a:r>
              <a:rPr sz="1540" spc="72" dirty="0">
                <a:solidFill>
                  <a:srgbClr val="202124"/>
                </a:solidFill>
                <a:latin typeface="Calibri"/>
                <a:cs typeface="Calibri"/>
              </a:rPr>
              <a:t>answer</a:t>
            </a:r>
            <a:r>
              <a:rPr sz="1540" spc="55" dirty="0">
                <a:solidFill>
                  <a:srgbClr val="202124"/>
                </a:solidFill>
                <a:latin typeface="Calibri"/>
                <a:cs typeface="Calibri"/>
              </a:rPr>
              <a:t> </a:t>
            </a:r>
            <a:r>
              <a:rPr sz="1540" spc="77" dirty="0">
                <a:solidFill>
                  <a:srgbClr val="202124"/>
                </a:solidFill>
                <a:latin typeface="Calibri"/>
                <a:cs typeface="Calibri"/>
              </a:rPr>
              <a:t>one</a:t>
            </a:r>
            <a:r>
              <a:rPr sz="1540" spc="50" dirty="0">
                <a:solidFill>
                  <a:srgbClr val="202124"/>
                </a:solidFill>
                <a:latin typeface="Calibri"/>
                <a:cs typeface="Calibri"/>
              </a:rPr>
              <a:t> </a:t>
            </a:r>
            <a:r>
              <a:rPr sz="1540" spc="55" dirty="0">
                <a:solidFill>
                  <a:srgbClr val="202124"/>
                </a:solidFill>
                <a:latin typeface="Calibri"/>
                <a:cs typeface="Calibri"/>
              </a:rPr>
              <a:t>token </a:t>
            </a:r>
            <a:r>
              <a:rPr sz="1540" spc="11" dirty="0">
                <a:solidFill>
                  <a:srgbClr val="202124"/>
                </a:solidFill>
                <a:latin typeface="Calibri"/>
                <a:cs typeface="Calibri"/>
              </a:rPr>
              <a:t>at</a:t>
            </a:r>
            <a:r>
              <a:rPr sz="1540" spc="50" dirty="0">
                <a:solidFill>
                  <a:srgbClr val="202124"/>
                </a:solidFill>
                <a:latin typeface="Calibri"/>
                <a:cs typeface="Calibri"/>
              </a:rPr>
              <a:t> </a:t>
            </a:r>
            <a:r>
              <a:rPr sz="1540" spc="72" dirty="0">
                <a:solidFill>
                  <a:srgbClr val="202124"/>
                </a:solidFill>
                <a:latin typeface="Calibri"/>
                <a:cs typeface="Calibri"/>
              </a:rPr>
              <a:t>a</a:t>
            </a:r>
            <a:r>
              <a:rPr sz="1540" spc="50" dirty="0">
                <a:solidFill>
                  <a:srgbClr val="202124"/>
                </a:solidFill>
                <a:latin typeface="Calibri"/>
                <a:cs typeface="Calibri"/>
              </a:rPr>
              <a:t> </a:t>
            </a:r>
            <a:r>
              <a:rPr sz="1540" spc="-11" dirty="0">
                <a:solidFill>
                  <a:srgbClr val="202124"/>
                </a:solidFill>
                <a:latin typeface="Calibri"/>
                <a:cs typeface="Calibri"/>
              </a:rPr>
              <a:t>time. </a:t>
            </a:r>
            <a:r>
              <a:rPr sz="1540" spc="94" dirty="0">
                <a:solidFill>
                  <a:srgbClr val="202124"/>
                </a:solidFill>
                <a:latin typeface="Calibri"/>
                <a:cs typeface="Calibri"/>
              </a:rPr>
              <a:t>Each</a:t>
            </a:r>
            <a:r>
              <a:rPr sz="1540" spc="33" dirty="0">
                <a:solidFill>
                  <a:srgbClr val="202124"/>
                </a:solidFill>
                <a:latin typeface="Calibri"/>
                <a:cs typeface="Calibri"/>
              </a:rPr>
              <a:t> </a:t>
            </a:r>
            <a:r>
              <a:rPr sz="1540" spc="110" dirty="0">
                <a:solidFill>
                  <a:srgbClr val="202124"/>
                </a:solidFill>
                <a:latin typeface="Calibri"/>
                <a:cs typeface="Calibri"/>
              </a:rPr>
              <a:t>p</a:t>
            </a:r>
            <a:r>
              <a:rPr sz="1540" spc="33" dirty="0">
                <a:solidFill>
                  <a:srgbClr val="202124"/>
                </a:solidFill>
                <a:latin typeface="Calibri"/>
                <a:cs typeface="Calibri"/>
              </a:rPr>
              <a:t> </a:t>
            </a:r>
            <a:r>
              <a:rPr sz="1540" dirty="0">
                <a:solidFill>
                  <a:srgbClr val="202124"/>
                </a:solidFill>
                <a:latin typeface="Calibri"/>
                <a:cs typeface="Calibri"/>
              </a:rPr>
              <a:t>is</a:t>
            </a:r>
            <a:r>
              <a:rPr sz="1540" spc="33" dirty="0">
                <a:solidFill>
                  <a:srgbClr val="202124"/>
                </a:solidFill>
                <a:latin typeface="Calibri"/>
                <a:cs typeface="Calibri"/>
              </a:rPr>
              <a:t> </a:t>
            </a:r>
            <a:r>
              <a:rPr sz="1540" spc="72" dirty="0">
                <a:solidFill>
                  <a:srgbClr val="202124"/>
                </a:solidFill>
                <a:latin typeface="Calibri"/>
                <a:cs typeface="Calibri"/>
              </a:rPr>
              <a:t>a</a:t>
            </a:r>
            <a:r>
              <a:rPr sz="1540" spc="6" dirty="0">
                <a:solidFill>
                  <a:srgbClr val="202124"/>
                </a:solidFill>
                <a:latin typeface="Calibri"/>
                <a:cs typeface="Calibri"/>
              </a:rPr>
              <a:t> </a:t>
            </a:r>
            <a:r>
              <a:rPr sz="1540" dirty="0">
                <a:solidFill>
                  <a:srgbClr val="202124"/>
                </a:solidFill>
                <a:latin typeface="Calibri"/>
                <a:cs typeface="Calibri"/>
              </a:rPr>
              <a:t>full</a:t>
            </a:r>
            <a:r>
              <a:rPr sz="1540" spc="33" dirty="0">
                <a:solidFill>
                  <a:srgbClr val="202124"/>
                </a:solidFill>
                <a:latin typeface="Calibri"/>
                <a:cs typeface="Calibri"/>
              </a:rPr>
              <a:t> </a:t>
            </a:r>
            <a:r>
              <a:rPr sz="1540" spc="99" dirty="0">
                <a:solidFill>
                  <a:srgbClr val="202124"/>
                </a:solidFill>
                <a:latin typeface="Calibri"/>
                <a:cs typeface="Calibri"/>
              </a:rPr>
              <a:t>pass</a:t>
            </a:r>
            <a:r>
              <a:rPr sz="1540" spc="33" dirty="0">
                <a:solidFill>
                  <a:srgbClr val="202124"/>
                </a:solidFill>
                <a:latin typeface="Calibri"/>
                <a:cs typeface="Calibri"/>
              </a:rPr>
              <a:t> </a:t>
            </a:r>
            <a:r>
              <a:rPr sz="1540" spc="66" dirty="0">
                <a:solidFill>
                  <a:srgbClr val="202124"/>
                </a:solidFill>
                <a:latin typeface="Calibri"/>
                <a:cs typeface="Calibri"/>
              </a:rPr>
              <a:t>through</a:t>
            </a:r>
            <a:r>
              <a:rPr sz="1540" spc="33" dirty="0">
                <a:solidFill>
                  <a:srgbClr val="202124"/>
                </a:solidFill>
                <a:latin typeface="Calibri"/>
                <a:cs typeface="Calibri"/>
              </a:rPr>
              <a:t> </a:t>
            </a:r>
            <a:r>
              <a:rPr sz="1540" spc="61" dirty="0">
                <a:solidFill>
                  <a:srgbClr val="202124"/>
                </a:solidFill>
                <a:latin typeface="Calibri"/>
                <a:cs typeface="Calibri"/>
              </a:rPr>
              <a:t>the</a:t>
            </a:r>
            <a:r>
              <a:rPr sz="1540" spc="38" dirty="0">
                <a:solidFill>
                  <a:srgbClr val="202124"/>
                </a:solidFill>
                <a:latin typeface="Calibri"/>
                <a:cs typeface="Calibri"/>
              </a:rPr>
              <a:t> </a:t>
            </a:r>
            <a:r>
              <a:rPr sz="1540" spc="50" dirty="0">
                <a:solidFill>
                  <a:srgbClr val="202124"/>
                </a:solidFill>
                <a:latin typeface="Calibri"/>
                <a:cs typeface="Calibri"/>
              </a:rPr>
              <a:t>model.</a:t>
            </a:r>
            <a:endParaRPr sz="1540">
              <a:latin typeface="Calibri"/>
              <a:cs typeface="Calibri"/>
            </a:endParaRPr>
          </a:p>
          <a:p>
            <a:pPr marL="41910">
              <a:spcBef>
                <a:spcPts val="1304"/>
              </a:spcBef>
            </a:pPr>
            <a:r>
              <a:rPr sz="1540" spc="61" dirty="0">
                <a:solidFill>
                  <a:srgbClr val="202124"/>
                </a:solidFill>
                <a:latin typeface="Calibri"/>
                <a:cs typeface="Calibri"/>
              </a:rPr>
              <a:t>For</a:t>
            </a:r>
            <a:r>
              <a:rPr sz="1540" spc="11" dirty="0">
                <a:solidFill>
                  <a:srgbClr val="202124"/>
                </a:solidFill>
                <a:latin typeface="Calibri"/>
                <a:cs typeface="Calibri"/>
              </a:rPr>
              <a:t> </a:t>
            </a:r>
            <a:r>
              <a:rPr sz="1540" spc="72" dirty="0">
                <a:solidFill>
                  <a:srgbClr val="202124"/>
                </a:solidFill>
                <a:latin typeface="Calibri"/>
                <a:cs typeface="Calibri"/>
              </a:rPr>
              <a:t>generating</a:t>
            </a:r>
            <a:r>
              <a:rPr sz="1540" dirty="0">
                <a:solidFill>
                  <a:srgbClr val="202124"/>
                </a:solidFill>
                <a:latin typeface="Calibri"/>
                <a:cs typeface="Calibri"/>
              </a:rPr>
              <a:t> </a:t>
            </a:r>
            <a:r>
              <a:rPr sz="1540" spc="-11" dirty="0">
                <a:solidFill>
                  <a:srgbClr val="202124"/>
                </a:solidFill>
                <a:latin typeface="Cambria Math"/>
                <a:cs typeface="Cambria Math"/>
              </a:rPr>
              <a:t>p(z</a:t>
            </a:r>
            <a:r>
              <a:rPr sz="1485" spc="-17" baseline="-33950" dirty="0">
                <a:solidFill>
                  <a:srgbClr val="202124"/>
                </a:solidFill>
                <a:latin typeface="Cambria Math"/>
                <a:cs typeface="Cambria Math"/>
              </a:rPr>
              <a:t>3</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2</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1</a:t>
            </a:r>
            <a:r>
              <a:rPr sz="1540" spc="-11" dirty="0">
                <a:solidFill>
                  <a:srgbClr val="202124"/>
                </a:solidFill>
                <a:latin typeface="Cambria Math"/>
                <a:cs typeface="Cambria Math"/>
              </a:rPr>
              <a:t>,x)</a:t>
            </a:r>
            <a:r>
              <a:rPr sz="1540" spc="-11" dirty="0">
                <a:solidFill>
                  <a:srgbClr val="202124"/>
                </a:solidFill>
                <a:latin typeface="Calibri"/>
                <a:cs typeface="Calibri"/>
              </a:rPr>
              <a:t>:</a:t>
            </a:r>
            <a:endParaRPr sz="1540">
              <a:latin typeface="Calibri"/>
              <a:cs typeface="Calibri"/>
            </a:endParaRPr>
          </a:p>
          <a:p>
            <a:pPr marL="544830">
              <a:spcBef>
                <a:spcPts val="279"/>
              </a:spcBef>
            </a:pPr>
            <a:r>
              <a:rPr sz="1540" dirty="0">
                <a:solidFill>
                  <a:srgbClr val="202124"/>
                </a:solidFill>
                <a:latin typeface="Cambria Math"/>
                <a:cs typeface="Cambria Math"/>
              </a:rPr>
              <a:t>x</a:t>
            </a:r>
            <a:r>
              <a:rPr sz="1540" spc="17" dirty="0">
                <a:solidFill>
                  <a:srgbClr val="202124"/>
                </a:solidFill>
                <a:latin typeface="Cambria Math"/>
                <a:cs typeface="Cambria Math"/>
              </a:rPr>
              <a:t> </a:t>
            </a:r>
            <a:r>
              <a:rPr sz="1540" spc="121" dirty="0">
                <a:solidFill>
                  <a:srgbClr val="202124"/>
                </a:solidFill>
                <a:latin typeface="Calibri"/>
                <a:cs typeface="Calibri"/>
              </a:rPr>
              <a:t>comes</a:t>
            </a:r>
            <a:r>
              <a:rPr sz="1540" spc="-17" dirty="0">
                <a:solidFill>
                  <a:srgbClr val="202124"/>
                </a:solidFill>
                <a:latin typeface="Calibri"/>
                <a:cs typeface="Calibri"/>
              </a:rPr>
              <a:t> </a:t>
            </a:r>
            <a:r>
              <a:rPr sz="1540" spc="77" dirty="0">
                <a:solidFill>
                  <a:srgbClr val="202124"/>
                </a:solidFill>
                <a:latin typeface="Calibri"/>
                <a:cs typeface="Calibri"/>
              </a:rPr>
              <a:t>from</a:t>
            </a:r>
            <a:r>
              <a:rPr sz="1540" spc="11" dirty="0">
                <a:solidFill>
                  <a:srgbClr val="202124"/>
                </a:solidFill>
                <a:latin typeface="Calibri"/>
                <a:cs typeface="Calibri"/>
              </a:rPr>
              <a:t> </a:t>
            </a:r>
            <a:r>
              <a:rPr sz="1540" spc="61" dirty="0">
                <a:solidFill>
                  <a:srgbClr val="202124"/>
                </a:solidFill>
                <a:latin typeface="Calibri"/>
                <a:cs typeface="Calibri"/>
              </a:rPr>
              <a:t>the</a:t>
            </a:r>
            <a:r>
              <a:rPr sz="1540" spc="11" dirty="0">
                <a:solidFill>
                  <a:srgbClr val="202124"/>
                </a:solidFill>
                <a:latin typeface="Calibri"/>
                <a:cs typeface="Calibri"/>
              </a:rPr>
              <a:t> </a:t>
            </a:r>
            <a:r>
              <a:rPr sz="1540" spc="50" dirty="0">
                <a:solidFill>
                  <a:srgbClr val="202124"/>
                </a:solidFill>
                <a:latin typeface="Calibri"/>
                <a:cs typeface="Calibri"/>
              </a:rPr>
              <a:t>encoder,</a:t>
            </a:r>
            <a:endParaRPr sz="1540">
              <a:latin typeface="Calibri"/>
              <a:cs typeface="Calibri"/>
            </a:endParaRPr>
          </a:p>
          <a:p>
            <a:pPr marL="544830">
              <a:spcBef>
                <a:spcPts val="275"/>
              </a:spcBef>
            </a:pP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540" dirty="0">
                <a:solidFill>
                  <a:srgbClr val="202124"/>
                </a:solidFill>
                <a:latin typeface="Cambria Math"/>
                <a:cs typeface="Cambria Math"/>
              </a:rPr>
              <a:t>,</a:t>
            </a:r>
            <a:r>
              <a:rPr sz="1540" spc="17" dirty="0">
                <a:solidFill>
                  <a:srgbClr val="202124"/>
                </a:solidFill>
                <a:latin typeface="Cambria Math"/>
                <a:cs typeface="Cambria Math"/>
              </a:rPr>
              <a:t> </a:t>
            </a:r>
            <a:r>
              <a:rPr sz="1540" dirty="0">
                <a:solidFill>
                  <a:srgbClr val="202124"/>
                </a:solidFill>
                <a:latin typeface="Cambria Math"/>
                <a:cs typeface="Cambria Math"/>
              </a:rPr>
              <a:t>z</a:t>
            </a:r>
            <a:r>
              <a:rPr sz="1485" baseline="-33950" dirty="0">
                <a:solidFill>
                  <a:srgbClr val="202124"/>
                </a:solidFill>
                <a:latin typeface="Cambria Math"/>
                <a:cs typeface="Cambria Math"/>
              </a:rPr>
              <a:t>2</a:t>
            </a:r>
            <a:r>
              <a:rPr sz="1485" spc="255" baseline="-33950" dirty="0">
                <a:solidFill>
                  <a:srgbClr val="202124"/>
                </a:solidFill>
                <a:latin typeface="Cambria Math"/>
                <a:cs typeface="Cambria Math"/>
              </a:rPr>
              <a:t> </a:t>
            </a:r>
            <a:r>
              <a:rPr sz="1540" dirty="0">
                <a:solidFill>
                  <a:srgbClr val="202124"/>
                </a:solidFill>
                <a:latin typeface="Calibri"/>
                <a:cs typeface="Calibri"/>
              </a:rPr>
              <a:t>is</a:t>
            </a:r>
            <a:r>
              <a:rPr sz="1540" spc="33" dirty="0">
                <a:solidFill>
                  <a:srgbClr val="202124"/>
                </a:solidFill>
                <a:latin typeface="Calibri"/>
                <a:cs typeface="Calibri"/>
              </a:rPr>
              <a:t> </a:t>
            </a:r>
            <a:r>
              <a:rPr sz="1540" spc="55" dirty="0">
                <a:solidFill>
                  <a:srgbClr val="202124"/>
                </a:solidFill>
                <a:latin typeface="Calibri"/>
                <a:cs typeface="Calibri"/>
              </a:rPr>
              <a:t>what</a:t>
            </a:r>
            <a:r>
              <a:rPr sz="1540" spc="33" dirty="0">
                <a:solidFill>
                  <a:srgbClr val="202124"/>
                </a:solidFill>
                <a:latin typeface="Calibri"/>
                <a:cs typeface="Calibri"/>
              </a:rPr>
              <a:t> </a:t>
            </a:r>
            <a:r>
              <a:rPr sz="1540" spc="77" dirty="0">
                <a:solidFill>
                  <a:srgbClr val="202124"/>
                </a:solidFill>
                <a:latin typeface="Calibri"/>
                <a:cs typeface="Calibri"/>
              </a:rPr>
              <a:t>we</a:t>
            </a:r>
            <a:r>
              <a:rPr sz="1540" spc="33" dirty="0">
                <a:solidFill>
                  <a:srgbClr val="202124"/>
                </a:solidFill>
                <a:latin typeface="Calibri"/>
                <a:cs typeface="Calibri"/>
              </a:rPr>
              <a:t> </a:t>
            </a:r>
            <a:r>
              <a:rPr sz="1540" spc="61" dirty="0">
                <a:solidFill>
                  <a:srgbClr val="202124"/>
                </a:solidFill>
                <a:latin typeface="Calibri"/>
                <a:cs typeface="Calibri"/>
              </a:rPr>
              <a:t>have</a:t>
            </a:r>
            <a:r>
              <a:rPr sz="1540" spc="33" dirty="0">
                <a:solidFill>
                  <a:srgbClr val="202124"/>
                </a:solidFill>
                <a:latin typeface="Calibri"/>
                <a:cs typeface="Calibri"/>
              </a:rPr>
              <a:t> </a:t>
            </a:r>
            <a:r>
              <a:rPr sz="1540" spc="72" dirty="0">
                <a:solidFill>
                  <a:srgbClr val="202124"/>
                </a:solidFill>
                <a:latin typeface="Calibri"/>
                <a:cs typeface="Calibri"/>
              </a:rPr>
              <a:t>predicted</a:t>
            </a:r>
            <a:r>
              <a:rPr sz="1540" spc="33" dirty="0">
                <a:solidFill>
                  <a:srgbClr val="202124"/>
                </a:solidFill>
                <a:latin typeface="Calibri"/>
                <a:cs typeface="Calibri"/>
              </a:rPr>
              <a:t> </a:t>
            </a:r>
            <a:r>
              <a:rPr sz="1540" spc="116" dirty="0">
                <a:solidFill>
                  <a:srgbClr val="202124"/>
                </a:solidFill>
                <a:latin typeface="Calibri"/>
                <a:cs typeface="Calibri"/>
              </a:rPr>
              <a:t>so</a:t>
            </a:r>
            <a:r>
              <a:rPr sz="1540" spc="6" dirty="0">
                <a:solidFill>
                  <a:srgbClr val="202124"/>
                </a:solidFill>
                <a:latin typeface="Calibri"/>
                <a:cs typeface="Calibri"/>
              </a:rPr>
              <a:t> </a:t>
            </a:r>
            <a:r>
              <a:rPr sz="1540" dirty="0">
                <a:solidFill>
                  <a:srgbClr val="202124"/>
                </a:solidFill>
                <a:latin typeface="Calibri"/>
                <a:cs typeface="Calibri"/>
              </a:rPr>
              <a:t>far,</a:t>
            </a:r>
            <a:r>
              <a:rPr sz="1540" spc="33" dirty="0">
                <a:solidFill>
                  <a:srgbClr val="202124"/>
                </a:solidFill>
                <a:latin typeface="Calibri"/>
                <a:cs typeface="Calibri"/>
              </a:rPr>
              <a:t> </a:t>
            </a:r>
            <a:r>
              <a:rPr sz="1540" spc="121" dirty="0">
                <a:solidFill>
                  <a:srgbClr val="202124"/>
                </a:solidFill>
                <a:latin typeface="Calibri"/>
                <a:cs typeface="Calibri"/>
              </a:rPr>
              <a:t>goes</a:t>
            </a:r>
            <a:r>
              <a:rPr sz="1540" spc="33" dirty="0">
                <a:solidFill>
                  <a:srgbClr val="202124"/>
                </a:solidFill>
                <a:latin typeface="Calibri"/>
                <a:cs typeface="Calibri"/>
              </a:rPr>
              <a:t> </a:t>
            </a:r>
            <a:r>
              <a:rPr sz="1540" dirty="0">
                <a:solidFill>
                  <a:srgbClr val="202124"/>
                </a:solidFill>
                <a:latin typeface="Calibri"/>
                <a:cs typeface="Calibri"/>
              </a:rPr>
              <a:t>into</a:t>
            </a:r>
            <a:r>
              <a:rPr sz="1540" spc="33" dirty="0">
                <a:solidFill>
                  <a:srgbClr val="202124"/>
                </a:solidFill>
                <a:latin typeface="Calibri"/>
                <a:cs typeface="Calibri"/>
              </a:rPr>
              <a:t> </a:t>
            </a:r>
            <a:r>
              <a:rPr sz="1540" spc="61" dirty="0">
                <a:solidFill>
                  <a:srgbClr val="202124"/>
                </a:solidFill>
                <a:latin typeface="Calibri"/>
                <a:cs typeface="Calibri"/>
              </a:rPr>
              <a:t>the</a:t>
            </a:r>
            <a:r>
              <a:rPr sz="1540" spc="33" dirty="0">
                <a:solidFill>
                  <a:srgbClr val="202124"/>
                </a:solidFill>
                <a:latin typeface="Calibri"/>
                <a:cs typeface="Calibri"/>
              </a:rPr>
              <a:t> </a:t>
            </a:r>
            <a:r>
              <a:rPr sz="1540" spc="55" dirty="0">
                <a:solidFill>
                  <a:srgbClr val="202124"/>
                </a:solidFill>
                <a:latin typeface="Calibri"/>
                <a:cs typeface="Calibri"/>
              </a:rPr>
              <a:t>decoder.</a:t>
            </a:r>
            <a:endParaRPr sz="1540">
              <a:latin typeface="Calibri"/>
              <a:cs typeface="Calibri"/>
            </a:endParaRPr>
          </a:p>
          <a:p>
            <a:pPr marL="41910" marR="62167">
              <a:lnSpc>
                <a:spcPct val="114999"/>
              </a:lnSpc>
              <a:spcBef>
                <a:spcPts val="1546"/>
              </a:spcBef>
            </a:pPr>
            <a:r>
              <a:rPr sz="1540" spc="132" dirty="0">
                <a:solidFill>
                  <a:srgbClr val="202124"/>
                </a:solidFill>
                <a:latin typeface="Calibri"/>
                <a:cs typeface="Calibri"/>
              </a:rPr>
              <a:t>Once</a:t>
            </a:r>
            <a:r>
              <a:rPr sz="1540" spc="44" dirty="0">
                <a:solidFill>
                  <a:srgbClr val="202124"/>
                </a:solidFill>
                <a:latin typeface="Calibri"/>
                <a:cs typeface="Calibri"/>
              </a:rPr>
              <a:t> </a:t>
            </a:r>
            <a:r>
              <a:rPr sz="1540" spc="77" dirty="0">
                <a:solidFill>
                  <a:srgbClr val="202124"/>
                </a:solidFill>
                <a:latin typeface="Calibri"/>
                <a:cs typeface="Calibri"/>
              </a:rPr>
              <a:t>we</a:t>
            </a:r>
            <a:r>
              <a:rPr sz="1540" spc="44" dirty="0">
                <a:solidFill>
                  <a:srgbClr val="202124"/>
                </a:solidFill>
                <a:latin typeface="Calibri"/>
                <a:cs typeface="Calibri"/>
              </a:rPr>
              <a:t> </a:t>
            </a:r>
            <a:r>
              <a:rPr sz="1540" spc="61" dirty="0">
                <a:solidFill>
                  <a:srgbClr val="202124"/>
                </a:solidFill>
                <a:latin typeface="Calibri"/>
                <a:cs typeface="Calibri"/>
              </a:rPr>
              <a:t>have</a:t>
            </a:r>
            <a:r>
              <a:rPr sz="1540" spc="33" dirty="0">
                <a:solidFill>
                  <a:srgbClr val="202124"/>
                </a:solidFill>
                <a:latin typeface="Calibri"/>
                <a:cs typeface="Calibri"/>
              </a:rPr>
              <a:t> </a:t>
            </a:r>
            <a:r>
              <a:rPr sz="1540" spc="11" dirty="0">
                <a:solidFill>
                  <a:srgbClr val="202124"/>
                </a:solidFill>
                <a:latin typeface="Cambria Math"/>
                <a:cs typeface="Cambria Math"/>
              </a:rPr>
              <a:t>p(z|x)</a:t>
            </a:r>
            <a:r>
              <a:rPr sz="1540" spc="50" dirty="0">
                <a:solidFill>
                  <a:srgbClr val="202124"/>
                </a:solidFill>
                <a:latin typeface="Cambria Math"/>
                <a:cs typeface="Cambria Math"/>
              </a:rPr>
              <a:t> </a:t>
            </a:r>
            <a:r>
              <a:rPr sz="1540" spc="77" dirty="0">
                <a:solidFill>
                  <a:srgbClr val="202124"/>
                </a:solidFill>
                <a:latin typeface="Calibri"/>
                <a:cs typeface="Calibri"/>
              </a:rPr>
              <a:t>we</a:t>
            </a:r>
            <a:r>
              <a:rPr sz="1540" spc="50" dirty="0">
                <a:solidFill>
                  <a:srgbClr val="202124"/>
                </a:solidFill>
                <a:latin typeface="Calibri"/>
                <a:cs typeface="Calibri"/>
              </a:rPr>
              <a:t> </a:t>
            </a:r>
            <a:r>
              <a:rPr sz="1540" spc="11" dirty="0">
                <a:solidFill>
                  <a:srgbClr val="202124"/>
                </a:solidFill>
                <a:latin typeface="Calibri"/>
                <a:cs typeface="Calibri"/>
              </a:rPr>
              <a:t>still</a:t>
            </a:r>
            <a:r>
              <a:rPr sz="1540" spc="44" dirty="0">
                <a:solidFill>
                  <a:srgbClr val="202124"/>
                </a:solidFill>
                <a:latin typeface="Calibri"/>
                <a:cs typeface="Calibri"/>
              </a:rPr>
              <a:t> </a:t>
            </a:r>
            <a:r>
              <a:rPr sz="1540" spc="88" dirty="0">
                <a:solidFill>
                  <a:srgbClr val="202124"/>
                </a:solidFill>
                <a:latin typeface="Calibri"/>
                <a:cs typeface="Calibri"/>
              </a:rPr>
              <a:t>need</a:t>
            </a:r>
            <a:r>
              <a:rPr sz="1540" spc="44" dirty="0">
                <a:solidFill>
                  <a:srgbClr val="202124"/>
                </a:solidFill>
                <a:latin typeface="Calibri"/>
                <a:cs typeface="Calibri"/>
              </a:rPr>
              <a:t> </a:t>
            </a:r>
            <a:r>
              <a:rPr sz="1540" spc="11" dirty="0">
                <a:solidFill>
                  <a:srgbClr val="202124"/>
                </a:solidFill>
                <a:latin typeface="Calibri"/>
                <a:cs typeface="Calibri"/>
              </a:rPr>
              <a:t>to</a:t>
            </a:r>
            <a:r>
              <a:rPr sz="1540" spc="44" dirty="0">
                <a:solidFill>
                  <a:srgbClr val="202124"/>
                </a:solidFill>
                <a:latin typeface="Calibri"/>
                <a:cs typeface="Calibri"/>
              </a:rPr>
              <a:t> </a:t>
            </a:r>
            <a:r>
              <a:rPr sz="1540" spc="11" dirty="0">
                <a:solidFill>
                  <a:srgbClr val="202124"/>
                </a:solidFill>
                <a:latin typeface="Calibri"/>
                <a:cs typeface="Calibri"/>
              </a:rPr>
              <a:t>actually</a:t>
            </a:r>
            <a:r>
              <a:rPr sz="1540" spc="44" dirty="0">
                <a:solidFill>
                  <a:srgbClr val="202124"/>
                </a:solidFill>
                <a:latin typeface="Calibri"/>
                <a:cs typeface="Calibri"/>
              </a:rPr>
              <a:t> </a:t>
            </a:r>
            <a:r>
              <a:rPr sz="1540" spc="72" dirty="0">
                <a:solidFill>
                  <a:srgbClr val="202124"/>
                </a:solidFill>
                <a:latin typeface="Calibri"/>
                <a:cs typeface="Calibri"/>
              </a:rPr>
              <a:t>sample</a:t>
            </a:r>
            <a:r>
              <a:rPr sz="1540" spc="50" dirty="0">
                <a:solidFill>
                  <a:srgbClr val="202124"/>
                </a:solidFill>
                <a:latin typeface="Calibri"/>
                <a:cs typeface="Calibri"/>
              </a:rPr>
              <a:t> </a:t>
            </a:r>
            <a:r>
              <a:rPr sz="1540" spc="72" dirty="0">
                <a:solidFill>
                  <a:srgbClr val="202124"/>
                </a:solidFill>
                <a:latin typeface="Calibri"/>
                <a:cs typeface="Calibri"/>
              </a:rPr>
              <a:t>a</a:t>
            </a:r>
            <a:r>
              <a:rPr sz="1540" spc="44" dirty="0">
                <a:solidFill>
                  <a:srgbClr val="202124"/>
                </a:solidFill>
                <a:latin typeface="Calibri"/>
                <a:cs typeface="Calibri"/>
              </a:rPr>
              <a:t> </a:t>
            </a:r>
            <a:r>
              <a:rPr sz="1540" spc="77" dirty="0">
                <a:solidFill>
                  <a:srgbClr val="202124"/>
                </a:solidFill>
                <a:latin typeface="Calibri"/>
                <a:cs typeface="Calibri"/>
              </a:rPr>
              <a:t>sentence</a:t>
            </a:r>
            <a:r>
              <a:rPr sz="1540" spc="44" dirty="0">
                <a:solidFill>
                  <a:srgbClr val="202124"/>
                </a:solidFill>
                <a:latin typeface="Calibri"/>
                <a:cs typeface="Calibri"/>
              </a:rPr>
              <a:t> </a:t>
            </a:r>
            <a:r>
              <a:rPr sz="1540" spc="77" dirty="0">
                <a:solidFill>
                  <a:srgbClr val="202124"/>
                </a:solidFill>
                <a:latin typeface="Calibri"/>
                <a:cs typeface="Calibri"/>
              </a:rPr>
              <a:t>such </a:t>
            </a:r>
            <a:r>
              <a:rPr sz="1540" spc="88" dirty="0">
                <a:solidFill>
                  <a:srgbClr val="202124"/>
                </a:solidFill>
                <a:latin typeface="Calibri"/>
                <a:cs typeface="Calibri"/>
              </a:rPr>
              <a:t>as</a:t>
            </a:r>
            <a:r>
              <a:rPr sz="1540" spc="28" dirty="0">
                <a:solidFill>
                  <a:srgbClr val="202124"/>
                </a:solidFill>
                <a:latin typeface="Calibri"/>
                <a:cs typeface="Calibri"/>
              </a:rPr>
              <a:t> </a:t>
            </a:r>
            <a:r>
              <a:rPr sz="1540" dirty="0">
                <a:solidFill>
                  <a:srgbClr val="202124"/>
                </a:solidFill>
                <a:latin typeface="Cambria Math"/>
                <a:cs typeface="Cambria Math"/>
              </a:rPr>
              <a:t>"le</a:t>
            </a:r>
            <a:r>
              <a:rPr sz="1540" spc="17" dirty="0">
                <a:solidFill>
                  <a:srgbClr val="202124"/>
                </a:solidFill>
                <a:latin typeface="Cambria Math"/>
                <a:cs typeface="Cambria Math"/>
              </a:rPr>
              <a:t> </a:t>
            </a:r>
            <a:r>
              <a:rPr sz="1540" spc="-11" dirty="0">
                <a:solidFill>
                  <a:srgbClr val="202124"/>
                </a:solidFill>
                <a:latin typeface="Cambria Math"/>
                <a:cs typeface="Cambria Math"/>
              </a:rPr>
              <a:t>détective</a:t>
            </a:r>
            <a:r>
              <a:rPr sz="1540" spc="17" dirty="0">
                <a:solidFill>
                  <a:srgbClr val="202124"/>
                </a:solidFill>
                <a:latin typeface="Cambria Math"/>
                <a:cs typeface="Cambria Math"/>
              </a:rPr>
              <a:t> </a:t>
            </a:r>
            <a:r>
              <a:rPr sz="1540" dirty="0">
                <a:solidFill>
                  <a:srgbClr val="202124"/>
                </a:solidFill>
                <a:latin typeface="Cambria Math"/>
                <a:cs typeface="Cambria Math"/>
              </a:rPr>
              <a:t>a</a:t>
            </a:r>
            <a:r>
              <a:rPr sz="1540" spc="17" dirty="0">
                <a:solidFill>
                  <a:srgbClr val="202124"/>
                </a:solidFill>
                <a:latin typeface="Cambria Math"/>
                <a:cs typeface="Cambria Math"/>
              </a:rPr>
              <a:t> </a:t>
            </a:r>
            <a:r>
              <a:rPr sz="1540" spc="-11" dirty="0">
                <a:solidFill>
                  <a:srgbClr val="202124"/>
                </a:solidFill>
                <a:latin typeface="Cambria Math"/>
                <a:cs typeface="Cambria Math"/>
              </a:rPr>
              <a:t>enquêté"</a:t>
            </a:r>
            <a:r>
              <a:rPr sz="1540" spc="-11" dirty="0">
                <a:solidFill>
                  <a:srgbClr val="202124"/>
                </a:solidFill>
                <a:latin typeface="Calibri"/>
                <a:cs typeface="Calibri"/>
              </a:rPr>
              <a:t>.</a:t>
            </a:r>
            <a:r>
              <a:rPr sz="1540" spc="28" dirty="0">
                <a:solidFill>
                  <a:srgbClr val="202124"/>
                </a:solidFill>
                <a:latin typeface="Calibri"/>
                <a:cs typeface="Calibri"/>
              </a:rPr>
              <a:t> </a:t>
            </a:r>
            <a:r>
              <a:rPr sz="1540" dirty="0">
                <a:solidFill>
                  <a:srgbClr val="202124"/>
                </a:solidFill>
                <a:latin typeface="Calibri"/>
                <a:cs typeface="Calibri"/>
              </a:rPr>
              <a:t>Many</a:t>
            </a:r>
            <a:r>
              <a:rPr sz="1540" spc="28" dirty="0">
                <a:solidFill>
                  <a:srgbClr val="202124"/>
                </a:solidFill>
                <a:latin typeface="Calibri"/>
                <a:cs typeface="Calibri"/>
              </a:rPr>
              <a:t> </a:t>
            </a:r>
            <a:r>
              <a:rPr sz="1540" spc="55" dirty="0">
                <a:solidFill>
                  <a:srgbClr val="202124"/>
                </a:solidFill>
                <a:latin typeface="Calibri"/>
                <a:cs typeface="Calibri"/>
              </a:rPr>
              <a:t>strategies:</a:t>
            </a:r>
            <a:r>
              <a:rPr sz="1540" spc="28" dirty="0">
                <a:solidFill>
                  <a:srgbClr val="202124"/>
                </a:solidFill>
                <a:latin typeface="Calibri"/>
                <a:cs typeface="Calibri"/>
              </a:rPr>
              <a:t> </a:t>
            </a:r>
            <a:r>
              <a:rPr sz="1540" spc="61" dirty="0">
                <a:solidFill>
                  <a:srgbClr val="202124"/>
                </a:solidFill>
                <a:latin typeface="Calibri"/>
                <a:cs typeface="Calibri"/>
              </a:rPr>
              <a:t>greedy,</a:t>
            </a:r>
            <a:r>
              <a:rPr sz="1540" spc="28" dirty="0">
                <a:solidFill>
                  <a:srgbClr val="202124"/>
                </a:solidFill>
                <a:latin typeface="Calibri"/>
                <a:cs typeface="Calibri"/>
              </a:rPr>
              <a:t> </a:t>
            </a:r>
            <a:r>
              <a:rPr sz="1540" spc="121" dirty="0">
                <a:solidFill>
                  <a:srgbClr val="202124"/>
                </a:solidFill>
                <a:latin typeface="Calibri"/>
                <a:cs typeface="Calibri"/>
              </a:rPr>
              <a:t>beam-</a:t>
            </a:r>
            <a:r>
              <a:rPr sz="1540" spc="66" dirty="0">
                <a:solidFill>
                  <a:srgbClr val="202124"/>
                </a:solidFill>
                <a:latin typeface="Calibri"/>
                <a:cs typeface="Calibri"/>
              </a:rPr>
              <a:t>search,</a:t>
            </a:r>
            <a:r>
              <a:rPr sz="1540" spc="28" dirty="0">
                <a:solidFill>
                  <a:srgbClr val="202124"/>
                </a:solidFill>
                <a:latin typeface="Calibri"/>
                <a:cs typeface="Calibri"/>
              </a:rPr>
              <a:t> </a:t>
            </a:r>
            <a:r>
              <a:rPr sz="1540" spc="-28" dirty="0">
                <a:solidFill>
                  <a:srgbClr val="202124"/>
                </a:solidFill>
                <a:latin typeface="Calibri"/>
                <a:cs typeface="Calibri"/>
              </a:rPr>
              <a:t>...</a:t>
            </a:r>
            <a:endParaRPr sz="1540">
              <a:latin typeface="Calibri"/>
              <a:cs typeface="Calibri"/>
            </a:endParaRPr>
          </a:p>
        </p:txBody>
      </p:sp>
      <p:sp>
        <p:nvSpPr>
          <p:cNvPr id="13" name="object 13"/>
          <p:cNvSpPr txBox="1"/>
          <p:nvPr/>
        </p:nvSpPr>
        <p:spPr>
          <a:xfrm>
            <a:off x="1215002" y="3476739"/>
            <a:ext cx="122936" cy="251094"/>
          </a:xfrm>
          <a:prstGeom prst="rect">
            <a:avLst/>
          </a:prstGeom>
        </p:spPr>
        <p:txBody>
          <a:bodyPr vert="horz" wrap="square" lIns="0" tIns="13970" rIns="0" bIns="0" rtlCol="0">
            <a:spAutoFit/>
          </a:bodyPr>
          <a:lstStyle/>
          <a:p>
            <a:pPr marL="13970">
              <a:spcBef>
                <a:spcPts val="110"/>
              </a:spcBef>
            </a:pPr>
            <a:r>
              <a:rPr sz="1540" spc="-55" dirty="0">
                <a:solidFill>
                  <a:srgbClr val="202124"/>
                </a:solidFill>
                <a:latin typeface="Cambria Math"/>
                <a:cs typeface="Cambria Math"/>
              </a:rPr>
              <a:t>x</a:t>
            </a:r>
            <a:endParaRPr sz="1540">
              <a:latin typeface="Cambria Math"/>
              <a:cs typeface="Cambria Math"/>
            </a:endParaRPr>
          </a:p>
        </p:txBody>
      </p:sp>
      <p:sp>
        <p:nvSpPr>
          <p:cNvPr id="14" name="object 14"/>
          <p:cNvSpPr txBox="1"/>
          <p:nvPr/>
        </p:nvSpPr>
        <p:spPr>
          <a:xfrm>
            <a:off x="1644968" y="2219439"/>
            <a:ext cx="1074992" cy="251094"/>
          </a:xfrm>
          <a:prstGeom prst="rect">
            <a:avLst/>
          </a:prstGeom>
        </p:spPr>
        <p:txBody>
          <a:bodyPr vert="horz" wrap="square" lIns="0" tIns="13970" rIns="0" bIns="0" rtlCol="0">
            <a:spAutoFit/>
          </a:bodyPr>
          <a:lstStyle/>
          <a:p>
            <a:pPr marL="41910">
              <a:spcBef>
                <a:spcPts val="110"/>
              </a:spcBef>
            </a:pPr>
            <a:r>
              <a:rPr sz="1540" spc="-11" dirty="0">
                <a:solidFill>
                  <a:srgbClr val="202124"/>
                </a:solidFill>
                <a:latin typeface="Cambria Math"/>
                <a:cs typeface="Cambria Math"/>
              </a:rPr>
              <a:t>p(z</a:t>
            </a:r>
            <a:r>
              <a:rPr sz="1485" spc="-17" baseline="-33950" dirty="0">
                <a:solidFill>
                  <a:srgbClr val="202124"/>
                </a:solidFill>
                <a:latin typeface="Cambria Math"/>
                <a:cs typeface="Cambria Math"/>
              </a:rPr>
              <a:t>3</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2</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1</a:t>
            </a:r>
            <a:r>
              <a:rPr sz="1540" spc="-11" dirty="0">
                <a:solidFill>
                  <a:srgbClr val="202124"/>
                </a:solidFill>
                <a:latin typeface="Cambria Math"/>
                <a:cs typeface="Cambria Math"/>
              </a:rPr>
              <a:t>,x)</a:t>
            </a:r>
            <a:endParaRPr sz="1540">
              <a:latin typeface="Cambria Math"/>
              <a:cs typeface="Cambria Math"/>
            </a:endParaRPr>
          </a:p>
        </p:txBody>
      </p:sp>
      <p:sp>
        <p:nvSpPr>
          <p:cNvPr id="15" name="object 15"/>
          <p:cNvSpPr txBox="1"/>
          <p:nvPr/>
        </p:nvSpPr>
        <p:spPr>
          <a:xfrm>
            <a:off x="-31432" y="5946420"/>
            <a:ext cx="2770950" cy="754308"/>
          </a:xfrm>
          <a:prstGeom prst="rect">
            <a:avLst/>
          </a:prstGeom>
        </p:spPr>
        <p:txBody>
          <a:bodyPr vert="horz" wrap="square" lIns="0" tIns="142493" rIns="0" bIns="0" rtlCol="0">
            <a:spAutoFit/>
          </a:bodyPr>
          <a:lstStyle/>
          <a:p>
            <a:pPr marR="409321" algn="r">
              <a:spcBef>
                <a:spcPts val="1121"/>
              </a:spcBef>
            </a:pP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540" dirty="0">
                <a:solidFill>
                  <a:srgbClr val="202124"/>
                </a:solidFill>
                <a:latin typeface="Cambria Math"/>
                <a:cs typeface="Cambria Math"/>
              </a:rPr>
              <a:t>,</a:t>
            </a:r>
            <a:r>
              <a:rPr sz="1540" spc="-11" dirty="0">
                <a:solidFill>
                  <a:srgbClr val="202124"/>
                </a:solidFill>
                <a:latin typeface="Cambria Math"/>
                <a:cs typeface="Cambria Math"/>
              </a:rPr>
              <a:t> </a:t>
            </a:r>
            <a:r>
              <a:rPr sz="1540" spc="-28" dirty="0">
                <a:solidFill>
                  <a:srgbClr val="202124"/>
                </a:solidFill>
                <a:latin typeface="Cambria Math"/>
                <a:cs typeface="Cambria Math"/>
              </a:rPr>
              <a:t>z</a:t>
            </a:r>
            <a:r>
              <a:rPr sz="1485" spc="-41" baseline="-33950" dirty="0">
                <a:solidFill>
                  <a:srgbClr val="202124"/>
                </a:solidFill>
                <a:latin typeface="Cambria Math"/>
                <a:cs typeface="Cambria Math"/>
              </a:rPr>
              <a:t>2</a:t>
            </a:r>
            <a:endParaRPr sz="1485" baseline="-33950">
              <a:latin typeface="Cambria Math"/>
              <a:cs typeface="Cambria Math"/>
            </a:endParaRPr>
          </a:p>
          <a:p>
            <a:pPr marL="41910">
              <a:spcBef>
                <a:spcPts val="726"/>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41910">
              <a:spcBef>
                <a:spcPts val="99"/>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447800" y="-11867"/>
            <a:ext cx="9144000"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grpSp>
        <p:nvGrpSpPr>
          <p:cNvPr id="4" name="object 4"/>
          <p:cNvGrpSpPr/>
          <p:nvPr/>
        </p:nvGrpSpPr>
        <p:grpSpPr>
          <a:xfrm>
            <a:off x="459428" y="2401805"/>
            <a:ext cx="2534158" cy="3793554"/>
            <a:chOff x="417662" y="1222300"/>
            <a:chExt cx="2303780" cy="3448685"/>
          </a:xfrm>
        </p:grpSpPr>
        <p:pic>
          <p:nvPicPr>
            <p:cNvPr id="5" name="object 5"/>
            <p:cNvPicPr/>
            <p:nvPr/>
          </p:nvPicPr>
          <p:blipFill>
            <a:blip r:embed="rId2" cstate="print"/>
            <a:stretch>
              <a:fillRect/>
            </a:stretch>
          </p:blipFill>
          <p:spPr>
            <a:xfrm>
              <a:off x="417662" y="1381701"/>
              <a:ext cx="2303774" cy="3213075"/>
            </a:xfrm>
            <a:prstGeom prst="rect">
              <a:avLst/>
            </a:prstGeom>
          </p:spPr>
        </p:pic>
        <p:sp>
          <p:nvSpPr>
            <p:cNvPr id="6" name="object 6"/>
            <p:cNvSpPr/>
            <p:nvPr/>
          </p:nvSpPr>
          <p:spPr>
            <a:xfrm>
              <a:off x="425589" y="1222311"/>
              <a:ext cx="2205990" cy="1821180"/>
            </a:xfrm>
            <a:custGeom>
              <a:avLst/>
              <a:gdLst/>
              <a:ahLst/>
              <a:cxnLst/>
              <a:rect l="l" t="t" r="r" b="b"/>
              <a:pathLst>
                <a:path w="2205990" h="1821180">
                  <a:moveTo>
                    <a:pt x="2205609" y="0"/>
                  </a:moveTo>
                  <a:lnTo>
                    <a:pt x="1102804" y="0"/>
                  </a:lnTo>
                  <a:lnTo>
                    <a:pt x="1102804" y="146494"/>
                  </a:lnTo>
                  <a:lnTo>
                    <a:pt x="0" y="146494"/>
                  </a:lnTo>
                  <a:lnTo>
                    <a:pt x="0" y="1332992"/>
                  </a:lnTo>
                  <a:lnTo>
                    <a:pt x="1102804" y="1332992"/>
                  </a:lnTo>
                  <a:lnTo>
                    <a:pt x="1102804" y="1820989"/>
                  </a:lnTo>
                  <a:lnTo>
                    <a:pt x="2205609" y="1820989"/>
                  </a:lnTo>
                  <a:lnTo>
                    <a:pt x="2205609" y="0"/>
                  </a:lnTo>
                  <a:close/>
                </a:path>
              </a:pathLst>
            </a:custGeom>
            <a:solidFill>
              <a:srgbClr val="FFFFFF">
                <a:alpha val="92698"/>
              </a:srgbClr>
            </a:solidFill>
          </p:spPr>
          <p:txBody>
            <a:bodyPr wrap="square" lIns="0" tIns="0" rIns="0" bIns="0" rtlCol="0"/>
            <a:lstStyle/>
            <a:p>
              <a:endParaRPr sz="1980"/>
            </a:p>
          </p:txBody>
        </p:sp>
        <p:sp>
          <p:nvSpPr>
            <p:cNvPr id="7" name="object 7"/>
            <p:cNvSpPr/>
            <p:nvPr/>
          </p:nvSpPr>
          <p:spPr>
            <a:xfrm>
              <a:off x="425589" y="2555303"/>
              <a:ext cx="2205990" cy="2115820"/>
            </a:xfrm>
            <a:custGeom>
              <a:avLst/>
              <a:gdLst/>
              <a:ahLst/>
              <a:cxnLst/>
              <a:rect l="l" t="t" r="r" b="b"/>
              <a:pathLst>
                <a:path w="2205990" h="2115820">
                  <a:moveTo>
                    <a:pt x="2205609" y="1198257"/>
                  </a:moveTo>
                  <a:lnTo>
                    <a:pt x="1102804" y="1198257"/>
                  </a:lnTo>
                  <a:lnTo>
                    <a:pt x="1102804" y="0"/>
                  </a:lnTo>
                  <a:lnTo>
                    <a:pt x="0" y="0"/>
                  </a:lnTo>
                  <a:lnTo>
                    <a:pt x="0" y="1999500"/>
                  </a:lnTo>
                  <a:lnTo>
                    <a:pt x="1102804" y="1999500"/>
                  </a:lnTo>
                  <a:lnTo>
                    <a:pt x="1102804" y="2115350"/>
                  </a:lnTo>
                  <a:lnTo>
                    <a:pt x="2205609" y="2115350"/>
                  </a:lnTo>
                  <a:lnTo>
                    <a:pt x="2205609" y="1198257"/>
                  </a:lnTo>
                  <a:close/>
                </a:path>
              </a:pathLst>
            </a:custGeom>
            <a:solidFill>
              <a:srgbClr val="FFFFFF">
                <a:alpha val="66848"/>
              </a:srgbClr>
            </a:solidFill>
          </p:spPr>
          <p:txBody>
            <a:bodyPr wrap="square" lIns="0" tIns="0" rIns="0" bIns="0" rtlCol="0"/>
            <a:lstStyle/>
            <a:p>
              <a:endParaRPr sz="1980"/>
            </a:p>
          </p:txBody>
        </p:sp>
      </p:grpSp>
      <p:sp>
        <p:nvSpPr>
          <p:cNvPr id="8" name="object 8"/>
          <p:cNvSpPr txBox="1"/>
          <p:nvPr/>
        </p:nvSpPr>
        <p:spPr>
          <a:xfrm>
            <a:off x="174625" y="1517721"/>
            <a:ext cx="9709150" cy="4516301"/>
          </a:xfrm>
          <a:prstGeom prst="rect">
            <a:avLst/>
          </a:prstGeom>
        </p:spPr>
        <p:txBody>
          <a:bodyPr vert="horz" wrap="square" lIns="0" tIns="13970" rIns="0" bIns="0" rtlCol="0">
            <a:spAutoFit/>
          </a:bodyPr>
          <a:lstStyle/>
          <a:p>
            <a:pPr marL="4191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lnSpc>
                <a:spcPct val="100000"/>
              </a:lnSpc>
            </a:pPr>
            <a:endParaRPr sz="1320" dirty="0">
              <a:latin typeface="Calibri"/>
              <a:cs typeface="Calibri"/>
            </a:endParaRPr>
          </a:p>
          <a:p>
            <a:pPr>
              <a:spcBef>
                <a:spcPts val="594"/>
              </a:spcBef>
            </a:pPr>
            <a:endParaRPr sz="1320" dirty="0">
              <a:latin typeface="Calibri"/>
              <a:cs typeface="Calibri"/>
            </a:endParaRPr>
          </a:p>
          <a:p>
            <a:pPr marL="3310890">
              <a:spcBef>
                <a:spcPts val="6"/>
              </a:spcBef>
            </a:pPr>
            <a:r>
              <a:rPr sz="1540" b="1" spc="110" dirty="0">
                <a:solidFill>
                  <a:srgbClr val="202124"/>
                </a:solidFill>
                <a:latin typeface="Calibri"/>
                <a:cs typeface="Calibri"/>
              </a:rPr>
              <a:t>At</a:t>
            </a:r>
            <a:r>
              <a:rPr sz="1540" b="1" spc="22" dirty="0">
                <a:solidFill>
                  <a:srgbClr val="202124"/>
                </a:solidFill>
                <a:latin typeface="Calibri"/>
                <a:cs typeface="Calibri"/>
              </a:rPr>
              <a:t> </a:t>
            </a:r>
            <a:r>
              <a:rPr sz="1540" b="1" spc="88" dirty="0">
                <a:solidFill>
                  <a:srgbClr val="202124"/>
                </a:solidFill>
                <a:latin typeface="Calibri"/>
                <a:cs typeface="Calibri"/>
              </a:rPr>
              <a:t>training</a:t>
            </a:r>
            <a:r>
              <a:rPr sz="1540" b="1" spc="28" dirty="0">
                <a:solidFill>
                  <a:srgbClr val="202124"/>
                </a:solidFill>
                <a:latin typeface="Calibri"/>
                <a:cs typeface="Calibri"/>
              </a:rPr>
              <a:t> </a:t>
            </a:r>
            <a:r>
              <a:rPr sz="1540" b="1" spc="83" dirty="0">
                <a:solidFill>
                  <a:srgbClr val="202124"/>
                </a:solidFill>
                <a:latin typeface="Calibri"/>
                <a:cs typeface="Calibri"/>
              </a:rPr>
              <a:t>time:</a:t>
            </a:r>
            <a:r>
              <a:rPr sz="1540" b="1" spc="28" dirty="0">
                <a:solidFill>
                  <a:srgbClr val="202124"/>
                </a:solidFill>
                <a:latin typeface="Calibri"/>
                <a:cs typeface="Calibri"/>
              </a:rPr>
              <a:t> </a:t>
            </a:r>
            <a:r>
              <a:rPr sz="1540" b="1" spc="105" dirty="0">
                <a:solidFill>
                  <a:srgbClr val="202124"/>
                </a:solidFill>
                <a:latin typeface="Calibri"/>
                <a:cs typeface="Calibri"/>
              </a:rPr>
              <a:t>Masked</a:t>
            </a:r>
            <a:r>
              <a:rPr sz="1540" b="1" spc="28" dirty="0">
                <a:solidFill>
                  <a:srgbClr val="202124"/>
                </a:solidFill>
                <a:latin typeface="Calibri"/>
                <a:cs typeface="Calibri"/>
              </a:rPr>
              <a:t> </a:t>
            </a:r>
            <a:r>
              <a:rPr sz="1540" b="1" spc="125" dirty="0">
                <a:solidFill>
                  <a:srgbClr val="202124"/>
                </a:solidFill>
                <a:latin typeface="Calibri"/>
                <a:cs typeface="Calibri"/>
              </a:rPr>
              <a:t>self-</a:t>
            </a:r>
            <a:r>
              <a:rPr sz="1540" b="1" spc="66" dirty="0">
                <a:solidFill>
                  <a:srgbClr val="202124"/>
                </a:solidFill>
                <a:latin typeface="Calibri"/>
                <a:cs typeface="Calibri"/>
              </a:rPr>
              <a:t>attention</a:t>
            </a:r>
            <a:endParaRPr sz="1540" dirty="0">
              <a:latin typeface="Calibri"/>
              <a:cs typeface="Calibri"/>
            </a:endParaRPr>
          </a:p>
          <a:p>
            <a:pPr marL="3478530" marR="109665">
              <a:lnSpc>
                <a:spcPct val="114999"/>
              </a:lnSpc>
              <a:spcBef>
                <a:spcPts val="1370"/>
              </a:spcBef>
            </a:pPr>
            <a:r>
              <a:rPr sz="1540" spc="55" dirty="0">
                <a:solidFill>
                  <a:srgbClr val="202124"/>
                </a:solidFill>
                <a:latin typeface="Calibri"/>
                <a:cs typeface="Calibri"/>
              </a:rPr>
              <a:t>This</a:t>
            </a:r>
            <a:r>
              <a:rPr sz="1540" spc="94" dirty="0">
                <a:solidFill>
                  <a:srgbClr val="202124"/>
                </a:solidFill>
                <a:latin typeface="Calibri"/>
                <a:cs typeface="Calibri"/>
              </a:rPr>
              <a:t> </a:t>
            </a:r>
            <a:r>
              <a:rPr sz="1540" spc="11" dirty="0">
                <a:solidFill>
                  <a:srgbClr val="202124"/>
                </a:solidFill>
                <a:latin typeface="Calibri"/>
                <a:cs typeface="Calibri"/>
              </a:rPr>
              <a:t>is</a:t>
            </a:r>
            <a:r>
              <a:rPr sz="1540" spc="99" dirty="0">
                <a:solidFill>
                  <a:srgbClr val="202124"/>
                </a:solidFill>
                <a:latin typeface="Calibri"/>
                <a:cs typeface="Calibri"/>
              </a:rPr>
              <a:t> </a:t>
            </a:r>
            <a:r>
              <a:rPr sz="1540" spc="11" dirty="0">
                <a:solidFill>
                  <a:srgbClr val="202124"/>
                </a:solidFill>
                <a:latin typeface="Calibri"/>
                <a:cs typeface="Calibri"/>
              </a:rPr>
              <a:t>regular</a:t>
            </a:r>
            <a:r>
              <a:rPr sz="1540" spc="94" dirty="0">
                <a:solidFill>
                  <a:srgbClr val="202124"/>
                </a:solidFill>
                <a:latin typeface="Calibri"/>
                <a:cs typeface="Calibri"/>
              </a:rPr>
              <a:t> </a:t>
            </a:r>
            <a:r>
              <a:rPr sz="1540" spc="88" dirty="0">
                <a:solidFill>
                  <a:srgbClr val="202124"/>
                </a:solidFill>
                <a:latin typeface="Calibri"/>
                <a:cs typeface="Calibri"/>
              </a:rPr>
              <a:t>self-</a:t>
            </a:r>
            <a:r>
              <a:rPr sz="1540" spc="11" dirty="0">
                <a:solidFill>
                  <a:srgbClr val="202124"/>
                </a:solidFill>
                <a:latin typeface="Calibri"/>
                <a:cs typeface="Calibri"/>
              </a:rPr>
              <a:t>attention</a:t>
            </a:r>
            <a:r>
              <a:rPr sz="1540" spc="99" dirty="0">
                <a:solidFill>
                  <a:srgbClr val="202124"/>
                </a:solidFill>
                <a:latin typeface="Calibri"/>
                <a:cs typeface="Calibri"/>
              </a:rPr>
              <a:t> </a:t>
            </a:r>
            <a:r>
              <a:rPr sz="1540" spc="88" dirty="0">
                <a:solidFill>
                  <a:srgbClr val="202124"/>
                </a:solidFill>
                <a:latin typeface="Calibri"/>
                <a:cs typeface="Calibri"/>
              </a:rPr>
              <a:t>as</a:t>
            </a:r>
            <a:r>
              <a:rPr sz="1540" spc="94" dirty="0">
                <a:solidFill>
                  <a:srgbClr val="202124"/>
                </a:solidFill>
                <a:latin typeface="Calibri"/>
                <a:cs typeface="Calibri"/>
              </a:rPr>
              <a:t> </a:t>
            </a:r>
            <a:r>
              <a:rPr sz="1540" spc="11" dirty="0">
                <a:solidFill>
                  <a:srgbClr val="202124"/>
                </a:solidFill>
                <a:latin typeface="Calibri"/>
                <a:cs typeface="Calibri"/>
              </a:rPr>
              <a:t>in</a:t>
            </a:r>
            <a:r>
              <a:rPr sz="1540" spc="99" dirty="0">
                <a:solidFill>
                  <a:srgbClr val="202124"/>
                </a:solidFill>
                <a:latin typeface="Calibri"/>
                <a:cs typeface="Calibri"/>
              </a:rPr>
              <a:t> </a:t>
            </a:r>
            <a:r>
              <a:rPr sz="1540" spc="61" dirty="0">
                <a:solidFill>
                  <a:srgbClr val="202124"/>
                </a:solidFill>
                <a:latin typeface="Calibri"/>
                <a:cs typeface="Calibri"/>
              </a:rPr>
              <a:t>the</a:t>
            </a:r>
            <a:r>
              <a:rPr sz="1540" spc="94" dirty="0">
                <a:solidFill>
                  <a:srgbClr val="202124"/>
                </a:solidFill>
                <a:latin typeface="Calibri"/>
                <a:cs typeface="Calibri"/>
              </a:rPr>
              <a:t> </a:t>
            </a:r>
            <a:r>
              <a:rPr sz="1540" spc="61" dirty="0">
                <a:solidFill>
                  <a:srgbClr val="202124"/>
                </a:solidFill>
                <a:latin typeface="Calibri"/>
                <a:cs typeface="Calibri"/>
              </a:rPr>
              <a:t>encoder,</a:t>
            </a:r>
            <a:r>
              <a:rPr sz="1540" spc="99" dirty="0">
                <a:solidFill>
                  <a:srgbClr val="202124"/>
                </a:solidFill>
                <a:latin typeface="Calibri"/>
                <a:cs typeface="Calibri"/>
              </a:rPr>
              <a:t> </a:t>
            </a:r>
            <a:r>
              <a:rPr sz="1540" spc="11" dirty="0">
                <a:solidFill>
                  <a:srgbClr val="202124"/>
                </a:solidFill>
                <a:latin typeface="Calibri"/>
                <a:cs typeface="Calibri"/>
              </a:rPr>
              <a:t>to</a:t>
            </a:r>
            <a:r>
              <a:rPr sz="1540" spc="94" dirty="0">
                <a:solidFill>
                  <a:srgbClr val="202124"/>
                </a:solidFill>
                <a:latin typeface="Calibri"/>
                <a:cs typeface="Calibri"/>
              </a:rPr>
              <a:t> </a:t>
            </a:r>
            <a:r>
              <a:rPr sz="1540" spc="99" dirty="0">
                <a:solidFill>
                  <a:srgbClr val="202124"/>
                </a:solidFill>
                <a:latin typeface="Calibri"/>
                <a:cs typeface="Calibri"/>
              </a:rPr>
              <a:t>process </a:t>
            </a:r>
            <a:r>
              <a:rPr sz="1540" spc="11" dirty="0">
                <a:solidFill>
                  <a:srgbClr val="202124"/>
                </a:solidFill>
                <a:latin typeface="Calibri"/>
                <a:cs typeface="Calibri"/>
              </a:rPr>
              <a:t>what's</a:t>
            </a:r>
            <a:r>
              <a:rPr sz="1540" spc="99" dirty="0">
                <a:solidFill>
                  <a:srgbClr val="202124"/>
                </a:solidFill>
                <a:latin typeface="Calibri"/>
                <a:cs typeface="Calibri"/>
              </a:rPr>
              <a:t> </a:t>
            </a:r>
            <a:r>
              <a:rPr sz="1540" spc="66" dirty="0">
                <a:solidFill>
                  <a:srgbClr val="202124"/>
                </a:solidFill>
                <a:latin typeface="Calibri"/>
                <a:cs typeface="Calibri"/>
              </a:rPr>
              <a:t>been </a:t>
            </a:r>
            <a:r>
              <a:rPr sz="1540" spc="110" dirty="0">
                <a:solidFill>
                  <a:srgbClr val="202124"/>
                </a:solidFill>
                <a:latin typeface="Calibri"/>
                <a:cs typeface="Calibri"/>
              </a:rPr>
              <a:t>decoded</a:t>
            </a:r>
            <a:r>
              <a:rPr sz="1540" spc="28" dirty="0">
                <a:solidFill>
                  <a:srgbClr val="202124"/>
                </a:solidFill>
                <a:latin typeface="Calibri"/>
                <a:cs typeface="Calibri"/>
              </a:rPr>
              <a:t> </a:t>
            </a:r>
            <a:r>
              <a:rPr sz="1540" spc="116" dirty="0">
                <a:solidFill>
                  <a:srgbClr val="202124"/>
                </a:solidFill>
                <a:latin typeface="Calibri"/>
                <a:cs typeface="Calibri"/>
              </a:rPr>
              <a:t>so</a:t>
            </a:r>
            <a:r>
              <a:rPr sz="1540" dirty="0">
                <a:solidFill>
                  <a:srgbClr val="202124"/>
                </a:solidFill>
                <a:latin typeface="Calibri"/>
                <a:cs typeface="Calibri"/>
              </a:rPr>
              <a:t> far,</a:t>
            </a:r>
            <a:r>
              <a:rPr sz="1540" spc="28" dirty="0">
                <a:solidFill>
                  <a:srgbClr val="202124"/>
                </a:solidFill>
                <a:latin typeface="Calibri"/>
                <a:cs typeface="Calibri"/>
              </a:rPr>
              <a:t> </a:t>
            </a:r>
            <a:r>
              <a:rPr sz="1540" spc="143" dirty="0">
                <a:solidFill>
                  <a:srgbClr val="202124"/>
                </a:solidFill>
                <a:latin typeface="Calibri"/>
                <a:cs typeface="Calibri"/>
              </a:rPr>
              <a:t>eg</a:t>
            </a:r>
            <a:r>
              <a:rPr sz="1540" spc="22" dirty="0">
                <a:solidFill>
                  <a:srgbClr val="202124"/>
                </a:solidFill>
                <a:latin typeface="Calibri"/>
                <a:cs typeface="Calibri"/>
              </a:rPr>
              <a:t> </a:t>
            </a:r>
            <a:r>
              <a:rPr sz="1540" dirty="0">
                <a:solidFill>
                  <a:srgbClr val="202124"/>
                </a:solidFill>
                <a:latin typeface="Cambria Math"/>
                <a:cs typeface="Cambria Math"/>
              </a:rPr>
              <a:t>z</a:t>
            </a:r>
            <a:r>
              <a:rPr sz="1485" baseline="-33950" dirty="0">
                <a:solidFill>
                  <a:srgbClr val="202124"/>
                </a:solidFill>
                <a:latin typeface="Cambria Math"/>
                <a:cs typeface="Cambria Math"/>
              </a:rPr>
              <a:t>2</a:t>
            </a: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485" spc="248" baseline="-33950" dirty="0">
                <a:solidFill>
                  <a:srgbClr val="202124"/>
                </a:solidFill>
                <a:latin typeface="Cambria Math"/>
                <a:cs typeface="Cambria Math"/>
              </a:rPr>
              <a:t> </a:t>
            </a:r>
            <a:r>
              <a:rPr sz="1540" dirty="0">
                <a:solidFill>
                  <a:srgbClr val="202124"/>
                </a:solidFill>
                <a:latin typeface="Calibri"/>
                <a:cs typeface="Calibri"/>
              </a:rPr>
              <a:t>in</a:t>
            </a:r>
            <a:r>
              <a:rPr sz="1540" spc="28" dirty="0">
                <a:solidFill>
                  <a:srgbClr val="202124"/>
                </a:solidFill>
                <a:latin typeface="Calibri"/>
                <a:cs typeface="Calibri"/>
              </a:rPr>
              <a:t> </a:t>
            </a:r>
            <a:r>
              <a:rPr sz="1540" dirty="0">
                <a:solidFill>
                  <a:srgbClr val="202124"/>
                </a:solidFill>
                <a:latin typeface="Cambria Math"/>
                <a:cs typeface="Cambria Math"/>
              </a:rPr>
              <a:t>p(z</a:t>
            </a:r>
            <a:r>
              <a:rPr sz="1485" baseline="-33950" dirty="0">
                <a:solidFill>
                  <a:srgbClr val="202124"/>
                </a:solidFill>
                <a:latin typeface="Cambria Math"/>
                <a:cs typeface="Cambria Math"/>
              </a:rPr>
              <a:t>3</a:t>
            </a:r>
            <a:r>
              <a:rPr sz="1540" dirty="0">
                <a:solidFill>
                  <a:srgbClr val="202124"/>
                </a:solidFill>
                <a:latin typeface="Cambria Math"/>
                <a:cs typeface="Cambria Math"/>
              </a:rPr>
              <a:t>|z</a:t>
            </a:r>
            <a:r>
              <a:rPr sz="1485" baseline="-33950" dirty="0">
                <a:solidFill>
                  <a:srgbClr val="202124"/>
                </a:solidFill>
                <a:latin typeface="Cambria Math"/>
                <a:cs typeface="Cambria Math"/>
              </a:rPr>
              <a:t>2</a:t>
            </a: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540" dirty="0">
                <a:solidFill>
                  <a:srgbClr val="202124"/>
                </a:solidFill>
                <a:latin typeface="Cambria Math"/>
                <a:cs typeface="Cambria Math"/>
              </a:rPr>
              <a:t>,x)</a:t>
            </a:r>
            <a:r>
              <a:rPr sz="1540" dirty="0">
                <a:solidFill>
                  <a:srgbClr val="202124"/>
                </a:solidFill>
                <a:latin typeface="Calibri"/>
                <a:cs typeface="Calibri"/>
              </a:rPr>
              <a:t>,</a:t>
            </a:r>
            <a:r>
              <a:rPr sz="1540" spc="28" dirty="0">
                <a:solidFill>
                  <a:srgbClr val="202124"/>
                </a:solidFill>
                <a:latin typeface="Calibri"/>
                <a:cs typeface="Calibri"/>
              </a:rPr>
              <a:t> </a:t>
            </a:r>
            <a:r>
              <a:rPr sz="1540" spc="61" dirty="0">
                <a:solidFill>
                  <a:srgbClr val="202124"/>
                </a:solidFill>
                <a:latin typeface="Calibri"/>
                <a:cs typeface="Calibri"/>
              </a:rPr>
              <a:t>but</a:t>
            </a:r>
            <a:r>
              <a:rPr sz="1540" spc="33" dirty="0">
                <a:solidFill>
                  <a:srgbClr val="202124"/>
                </a:solidFill>
                <a:latin typeface="Calibri"/>
                <a:cs typeface="Calibri"/>
              </a:rPr>
              <a:t> </a:t>
            </a:r>
            <a:r>
              <a:rPr sz="1540" dirty="0">
                <a:solidFill>
                  <a:srgbClr val="202124"/>
                </a:solidFill>
                <a:latin typeface="Calibri"/>
                <a:cs typeface="Calibri"/>
              </a:rPr>
              <a:t>with</a:t>
            </a:r>
            <a:r>
              <a:rPr sz="1540" spc="28" dirty="0">
                <a:solidFill>
                  <a:srgbClr val="202124"/>
                </a:solidFill>
                <a:latin typeface="Calibri"/>
                <a:cs typeface="Calibri"/>
              </a:rPr>
              <a:t> </a:t>
            </a:r>
            <a:r>
              <a:rPr sz="1540" spc="72" dirty="0">
                <a:solidFill>
                  <a:srgbClr val="202124"/>
                </a:solidFill>
                <a:latin typeface="Calibri"/>
                <a:cs typeface="Calibri"/>
              </a:rPr>
              <a:t>a</a:t>
            </a:r>
            <a:r>
              <a:rPr sz="1540" spc="28" dirty="0">
                <a:solidFill>
                  <a:srgbClr val="202124"/>
                </a:solidFill>
                <a:latin typeface="Calibri"/>
                <a:cs typeface="Calibri"/>
              </a:rPr>
              <a:t> </a:t>
            </a:r>
            <a:r>
              <a:rPr sz="1540" spc="-11" dirty="0">
                <a:solidFill>
                  <a:srgbClr val="202124"/>
                </a:solidFill>
                <a:latin typeface="Calibri"/>
                <a:cs typeface="Calibri"/>
              </a:rPr>
              <a:t>trick...</a:t>
            </a:r>
            <a:endParaRPr sz="1540" dirty="0">
              <a:latin typeface="Calibri"/>
              <a:cs typeface="Calibri"/>
            </a:endParaRPr>
          </a:p>
          <a:p>
            <a:pPr marL="3478530" marR="1014221">
              <a:lnSpc>
                <a:spcPct val="150000"/>
              </a:lnSpc>
              <a:spcBef>
                <a:spcPts val="380"/>
              </a:spcBef>
            </a:pPr>
            <a:r>
              <a:rPr sz="1540" dirty="0">
                <a:solidFill>
                  <a:srgbClr val="202124"/>
                </a:solidFill>
                <a:latin typeface="Calibri"/>
                <a:cs typeface="Calibri"/>
              </a:rPr>
              <a:t>If</a:t>
            </a:r>
            <a:r>
              <a:rPr sz="1540" spc="55" dirty="0">
                <a:solidFill>
                  <a:srgbClr val="202124"/>
                </a:solidFill>
                <a:latin typeface="Calibri"/>
                <a:cs typeface="Calibri"/>
              </a:rPr>
              <a:t> </a:t>
            </a:r>
            <a:r>
              <a:rPr sz="1540" spc="77" dirty="0">
                <a:solidFill>
                  <a:srgbClr val="202124"/>
                </a:solidFill>
                <a:latin typeface="Calibri"/>
                <a:cs typeface="Calibri"/>
              </a:rPr>
              <a:t>we</a:t>
            </a:r>
            <a:r>
              <a:rPr sz="1540" spc="61" dirty="0">
                <a:solidFill>
                  <a:srgbClr val="202124"/>
                </a:solidFill>
                <a:latin typeface="Calibri"/>
                <a:cs typeface="Calibri"/>
              </a:rPr>
              <a:t> </a:t>
            </a:r>
            <a:r>
              <a:rPr sz="1540" spc="72" dirty="0">
                <a:solidFill>
                  <a:srgbClr val="202124"/>
                </a:solidFill>
                <a:latin typeface="Calibri"/>
                <a:cs typeface="Calibri"/>
              </a:rPr>
              <a:t>had</a:t>
            </a:r>
            <a:r>
              <a:rPr sz="1540" spc="61" dirty="0">
                <a:solidFill>
                  <a:srgbClr val="202124"/>
                </a:solidFill>
                <a:latin typeface="Calibri"/>
                <a:cs typeface="Calibri"/>
              </a:rPr>
              <a:t> </a:t>
            </a:r>
            <a:r>
              <a:rPr sz="1540" dirty="0">
                <a:solidFill>
                  <a:srgbClr val="202124"/>
                </a:solidFill>
                <a:latin typeface="Calibri"/>
                <a:cs typeface="Calibri"/>
              </a:rPr>
              <a:t>to</a:t>
            </a:r>
            <a:r>
              <a:rPr sz="1540" spc="55" dirty="0">
                <a:solidFill>
                  <a:srgbClr val="202124"/>
                </a:solidFill>
                <a:latin typeface="Calibri"/>
                <a:cs typeface="Calibri"/>
              </a:rPr>
              <a:t> </a:t>
            </a:r>
            <a:r>
              <a:rPr sz="1540" dirty="0">
                <a:solidFill>
                  <a:srgbClr val="202124"/>
                </a:solidFill>
                <a:latin typeface="Calibri"/>
                <a:cs typeface="Calibri"/>
              </a:rPr>
              <a:t>train</a:t>
            </a:r>
            <a:r>
              <a:rPr sz="1540" spc="61" dirty="0">
                <a:solidFill>
                  <a:srgbClr val="202124"/>
                </a:solidFill>
                <a:latin typeface="Calibri"/>
                <a:cs typeface="Calibri"/>
              </a:rPr>
              <a:t> </a:t>
            </a:r>
            <a:r>
              <a:rPr sz="1540" spc="66" dirty="0">
                <a:solidFill>
                  <a:srgbClr val="202124"/>
                </a:solidFill>
                <a:latin typeface="Calibri"/>
                <a:cs typeface="Calibri"/>
              </a:rPr>
              <a:t>on</a:t>
            </a:r>
            <a:r>
              <a:rPr sz="1540" spc="61" dirty="0">
                <a:solidFill>
                  <a:srgbClr val="202124"/>
                </a:solidFill>
                <a:latin typeface="Calibri"/>
                <a:cs typeface="Calibri"/>
              </a:rPr>
              <a:t> </a:t>
            </a:r>
            <a:r>
              <a:rPr sz="1540" spc="77" dirty="0">
                <a:solidFill>
                  <a:srgbClr val="202124"/>
                </a:solidFill>
                <a:latin typeface="Calibri"/>
                <a:cs typeface="Calibri"/>
              </a:rPr>
              <a:t>one</a:t>
            </a:r>
            <a:r>
              <a:rPr sz="1540" spc="55" dirty="0">
                <a:solidFill>
                  <a:srgbClr val="202124"/>
                </a:solidFill>
                <a:latin typeface="Calibri"/>
                <a:cs typeface="Calibri"/>
              </a:rPr>
              <a:t> </a:t>
            </a:r>
            <a:r>
              <a:rPr sz="1540" spc="61" dirty="0">
                <a:solidFill>
                  <a:srgbClr val="202124"/>
                </a:solidFill>
                <a:latin typeface="Calibri"/>
                <a:cs typeface="Calibri"/>
              </a:rPr>
              <a:t>single</a:t>
            </a:r>
            <a:r>
              <a:rPr sz="1540" spc="44" dirty="0">
                <a:solidFill>
                  <a:srgbClr val="202124"/>
                </a:solidFill>
                <a:latin typeface="Calibri"/>
                <a:cs typeface="Calibri"/>
              </a:rPr>
              <a:t> </a:t>
            </a:r>
            <a:r>
              <a:rPr sz="1540" dirty="0">
                <a:solidFill>
                  <a:srgbClr val="202124"/>
                </a:solidFill>
                <a:latin typeface="Cambria Math"/>
                <a:cs typeface="Cambria Math"/>
              </a:rPr>
              <a:t>p(z</a:t>
            </a:r>
            <a:r>
              <a:rPr sz="1485" baseline="-33950" dirty="0">
                <a:solidFill>
                  <a:srgbClr val="202124"/>
                </a:solidFill>
                <a:latin typeface="Cambria Math"/>
                <a:cs typeface="Cambria Math"/>
              </a:rPr>
              <a:t>3</a:t>
            </a:r>
            <a:r>
              <a:rPr sz="1540" dirty="0">
                <a:solidFill>
                  <a:srgbClr val="202124"/>
                </a:solidFill>
                <a:latin typeface="Cambria Math"/>
                <a:cs typeface="Cambria Math"/>
              </a:rPr>
              <a:t>|z</a:t>
            </a:r>
            <a:r>
              <a:rPr sz="1485" baseline="-33950" dirty="0">
                <a:solidFill>
                  <a:srgbClr val="202124"/>
                </a:solidFill>
                <a:latin typeface="Cambria Math"/>
                <a:cs typeface="Cambria Math"/>
              </a:rPr>
              <a:t>2</a:t>
            </a: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540" dirty="0">
                <a:solidFill>
                  <a:srgbClr val="202124"/>
                </a:solidFill>
                <a:latin typeface="Cambria Math"/>
                <a:cs typeface="Cambria Math"/>
              </a:rPr>
              <a:t>,x)</a:t>
            </a:r>
            <a:r>
              <a:rPr sz="1540" spc="72" dirty="0">
                <a:solidFill>
                  <a:srgbClr val="202124"/>
                </a:solidFill>
                <a:latin typeface="Cambria Math"/>
                <a:cs typeface="Cambria Math"/>
              </a:rPr>
              <a:t> </a:t>
            </a:r>
            <a:r>
              <a:rPr sz="1540" dirty="0">
                <a:solidFill>
                  <a:srgbClr val="202124"/>
                </a:solidFill>
                <a:latin typeface="Calibri"/>
                <a:cs typeface="Calibri"/>
              </a:rPr>
              <a:t>at</a:t>
            </a:r>
            <a:r>
              <a:rPr sz="1540" spc="55" dirty="0">
                <a:solidFill>
                  <a:srgbClr val="202124"/>
                </a:solidFill>
                <a:latin typeface="Calibri"/>
                <a:cs typeface="Calibri"/>
              </a:rPr>
              <a:t> </a:t>
            </a:r>
            <a:r>
              <a:rPr sz="1540" spc="72" dirty="0">
                <a:solidFill>
                  <a:srgbClr val="202124"/>
                </a:solidFill>
                <a:latin typeface="Calibri"/>
                <a:cs typeface="Calibri"/>
              </a:rPr>
              <a:t>a</a:t>
            </a:r>
            <a:r>
              <a:rPr sz="1540" spc="61" dirty="0">
                <a:solidFill>
                  <a:srgbClr val="202124"/>
                </a:solidFill>
                <a:latin typeface="Calibri"/>
                <a:cs typeface="Calibri"/>
              </a:rPr>
              <a:t> </a:t>
            </a:r>
            <a:r>
              <a:rPr sz="1540" dirty="0">
                <a:solidFill>
                  <a:srgbClr val="202124"/>
                </a:solidFill>
                <a:latin typeface="Calibri"/>
                <a:cs typeface="Calibri"/>
              </a:rPr>
              <a:t>time:</a:t>
            </a:r>
            <a:r>
              <a:rPr sz="1540" spc="6" dirty="0">
                <a:solidFill>
                  <a:srgbClr val="202124"/>
                </a:solidFill>
                <a:latin typeface="Calibri"/>
                <a:cs typeface="Calibri"/>
              </a:rPr>
              <a:t> </a:t>
            </a:r>
            <a:r>
              <a:rPr sz="1540" spc="77" dirty="0">
                <a:solidFill>
                  <a:srgbClr val="202124"/>
                </a:solidFill>
                <a:latin typeface="Calibri"/>
                <a:cs typeface="Calibri"/>
              </a:rPr>
              <a:t>SLOW! </a:t>
            </a:r>
            <a:r>
              <a:rPr sz="1540" spc="11" dirty="0">
                <a:solidFill>
                  <a:srgbClr val="202124"/>
                </a:solidFill>
                <a:latin typeface="Calibri"/>
                <a:cs typeface="Calibri"/>
              </a:rPr>
              <a:t>Instead,</a:t>
            </a:r>
            <a:r>
              <a:rPr sz="1540" spc="77" dirty="0">
                <a:solidFill>
                  <a:srgbClr val="202124"/>
                </a:solidFill>
                <a:latin typeface="Calibri"/>
                <a:cs typeface="Calibri"/>
              </a:rPr>
              <a:t> </a:t>
            </a:r>
            <a:r>
              <a:rPr sz="1540" spc="11" dirty="0">
                <a:solidFill>
                  <a:srgbClr val="202124"/>
                </a:solidFill>
                <a:latin typeface="Calibri"/>
                <a:cs typeface="Calibri"/>
              </a:rPr>
              <a:t>train</a:t>
            </a:r>
            <a:r>
              <a:rPr sz="1540" spc="83" dirty="0">
                <a:solidFill>
                  <a:srgbClr val="202124"/>
                </a:solidFill>
                <a:latin typeface="Calibri"/>
                <a:cs typeface="Calibri"/>
              </a:rPr>
              <a:t> </a:t>
            </a:r>
            <a:r>
              <a:rPr sz="1540" spc="66" dirty="0">
                <a:solidFill>
                  <a:srgbClr val="202124"/>
                </a:solidFill>
                <a:latin typeface="Calibri"/>
                <a:cs typeface="Calibri"/>
              </a:rPr>
              <a:t>on</a:t>
            </a:r>
            <a:r>
              <a:rPr sz="1540" spc="83" dirty="0">
                <a:solidFill>
                  <a:srgbClr val="202124"/>
                </a:solidFill>
                <a:latin typeface="Calibri"/>
                <a:cs typeface="Calibri"/>
              </a:rPr>
              <a:t> </a:t>
            </a:r>
            <a:r>
              <a:rPr sz="1540" spc="11" dirty="0">
                <a:solidFill>
                  <a:srgbClr val="202124"/>
                </a:solidFill>
                <a:latin typeface="Calibri"/>
                <a:cs typeface="Calibri"/>
              </a:rPr>
              <a:t>all</a:t>
            </a:r>
            <a:r>
              <a:rPr sz="1540" spc="66" dirty="0">
                <a:solidFill>
                  <a:srgbClr val="202124"/>
                </a:solidFill>
                <a:latin typeface="Calibri"/>
                <a:cs typeface="Calibri"/>
              </a:rPr>
              <a:t> </a:t>
            </a:r>
            <a:r>
              <a:rPr sz="1540" dirty="0">
                <a:solidFill>
                  <a:srgbClr val="202124"/>
                </a:solidFill>
                <a:latin typeface="Cambria Math"/>
                <a:cs typeface="Cambria Math"/>
              </a:rPr>
              <a:t>p(z</a:t>
            </a:r>
            <a:r>
              <a:rPr sz="1485" baseline="-33950" dirty="0">
                <a:solidFill>
                  <a:srgbClr val="202124"/>
                </a:solidFill>
                <a:latin typeface="Cambria Math"/>
                <a:cs typeface="Cambria Math"/>
              </a:rPr>
              <a:t>i</a:t>
            </a:r>
            <a:r>
              <a:rPr sz="1540" dirty="0">
                <a:solidFill>
                  <a:srgbClr val="202124"/>
                </a:solidFill>
                <a:latin typeface="Cambria Math"/>
                <a:cs typeface="Cambria Math"/>
              </a:rPr>
              <a:t>|z</a:t>
            </a:r>
            <a:r>
              <a:rPr sz="1485" baseline="-33950" dirty="0">
                <a:solidFill>
                  <a:srgbClr val="202124"/>
                </a:solidFill>
                <a:latin typeface="Cambria Math"/>
                <a:cs typeface="Cambria Math"/>
              </a:rPr>
              <a:t>1:i</a:t>
            </a:r>
            <a:r>
              <a:rPr sz="1540" dirty="0">
                <a:solidFill>
                  <a:srgbClr val="202124"/>
                </a:solidFill>
                <a:latin typeface="Cambria Math"/>
                <a:cs typeface="Cambria Math"/>
              </a:rPr>
              <a:t>,x)</a:t>
            </a:r>
            <a:r>
              <a:rPr sz="1540" spc="94" dirty="0">
                <a:solidFill>
                  <a:srgbClr val="202124"/>
                </a:solidFill>
                <a:latin typeface="Cambria Math"/>
                <a:cs typeface="Cambria Math"/>
              </a:rPr>
              <a:t> </a:t>
            </a:r>
            <a:r>
              <a:rPr sz="1540" spc="-11" dirty="0">
                <a:solidFill>
                  <a:srgbClr val="202124"/>
                </a:solidFill>
                <a:latin typeface="Calibri"/>
                <a:cs typeface="Calibri"/>
              </a:rPr>
              <a:t>simultaneously.</a:t>
            </a:r>
            <a:endParaRPr sz="1540" dirty="0">
              <a:latin typeface="Calibri"/>
              <a:cs typeface="Calibri"/>
            </a:endParaRPr>
          </a:p>
          <a:p>
            <a:pPr marL="3478530" marR="1040765">
              <a:lnSpc>
                <a:spcPct val="150000"/>
              </a:lnSpc>
              <a:spcBef>
                <a:spcPts val="396"/>
              </a:spcBef>
            </a:pPr>
            <a:r>
              <a:rPr sz="1540" spc="77" dirty="0">
                <a:solidFill>
                  <a:srgbClr val="202124"/>
                </a:solidFill>
                <a:latin typeface="Calibri"/>
                <a:cs typeface="Calibri"/>
              </a:rPr>
              <a:t>How?</a:t>
            </a:r>
            <a:r>
              <a:rPr sz="1540" spc="38" dirty="0">
                <a:solidFill>
                  <a:srgbClr val="202124"/>
                </a:solidFill>
                <a:latin typeface="Calibri"/>
                <a:cs typeface="Calibri"/>
              </a:rPr>
              <a:t> </a:t>
            </a:r>
            <a:r>
              <a:rPr sz="1540" dirty="0">
                <a:solidFill>
                  <a:srgbClr val="202124"/>
                </a:solidFill>
                <a:latin typeface="Calibri"/>
                <a:cs typeface="Calibri"/>
              </a:rPr>
              <a:t>In</a:t>
            </a:r>
            <a:r>
              <a:rPr sz="1540" spc="44" dirty="0">
                <a:solidFill>
                  <a:srgbClr val="202124"/>
                </a:solidFill>
                <a:latin typeface="Calibri"/>
                <a:cs typeface="Calibri"/>
              </a:rPr>
              <a:t> </a:t>
            </a:r>
            <a:r>
              <a:rPr sz="1540" spc="61" dirty="0">
                <a:solidFill>
                  <a:srgbClr val="202124"/>
                </a:solidFill>
                <a:latin typeface="Calibri"/>
                <a:cs typeface="Calibri"/>
              </a:rPr>
              <a:t>the</a:t>
            </a:r>
            <a:r>
              <a:rPr sz="1540" spc="44" dirty="0">
                <a:solidFill>
                  <a:srgbClr val="202124"/>
                </a:solidFill>
                <a:latin typeface="Calibri"/>
                <a:cs typeface="Calibri"/>
              </a:rPr>
              <a:t> </a:t>
            </a:r>
            <a:r>
              <a:rPr sz="1540" dirty="0">
                <a:solidFill>
                  <a:srgbClr val="202124"/>
                </a:solidFill>
                <a:latin typeface="Calibri"/>
                <a:cs typeface="Calibri"/>
              </a:rPr>
              <a:t>attention</a:t>
            </a:r>
            <a:r>
              <a:rPr sz="1540" spc="44" dirty="0">
                <a:solidFill>
                  <a:srgbClr val="202124"/>
                </a:solidFill>
                <a:latin typeface="Calibri"/>
                <a:cs typeface="Calibri"/>
              </a:rPr>
              <a:t> </a:t>
            </a:r>
            <a:r>
              <a:rPr sz="1540" spc="72" dirty="0">
                <a:solidFill>
                  <a:srgbClr val="202124"/>
                </a:solidFill>
                <a:latin typeface="Calibri"/>
                <a:cs typeface="Calibri"/>
              </a:rPr>
              <a:t>weights</a:t>
            </a:r>
            <a:r>
              <a:rPr sz="1540" spc="17" dirty="0">
                <a:solidFill>
                  <a:srgbClr val="202124"/>
                </a:solidFill>
                <a:latin typeface="Calibri"/>
                <a:cs typeface="Calibri"/>
              </a:rPr>
              <a:t> </a:t>
            </a:r>
            <a:r>
              <a:rPr sz="1540" spc="61" dirty="0">
                <a:solidFill>
                  <a:srgbClr val="202124"/>
                </a:solidFill>
                <a:latin typeface="Calibri"/>
                <a:cs typeface="Calibri"/>
              </a:rPr>
              <a:t>for</a:t>
            </a:r>
            <a:r>
              <a:rPr sz="1540" spc="17" dirty="0">
                <a:solidFill>
                  <a:srgbClr val="202124"/>
                </a:solidFill>
                <a:latin typeface="Calibri"/>
                <a:cs typeface="Calibri"/>
              </a:rPr>
              <a:t> </a:t>
            </a:r>
            <a:r>
              <a:rPr sz="1540" dirty="0">
                <a:solidFill>
                  <a:srgbClr val="202124"/>
                </a:solidFill>
                <a:latin typeface="Cambria Math"/>
                <a:cs typeface="Cambria Math"/>
              </a:rPr>
              <a:t>z</a:t>
            </a:r>
            <a:r>
              <a:rPr sz="1485" baseline="-33950" dirty="0">
                <a:solidFill>
                  <a:srgbClr val="202124"/>
                </a:solidFill>
                <a:latin typeface="Cambria Math"/>
                <a:cs typeface="Cambria Math"/>
              </a:rPr>
              <a:t>i</a:t>
            </a:r>
            <a:r>
              <a:rPr sz="1540" dirty="0">
                <a:solidFill>
                  <a:srgbClr val="202124"/>
                </a:solidFill>
                <a:latin typeface="Calibri"/>
                <a:cs typeface="Calibri"/>
              </a:rPr>
              <a:t>,</a:t>
            </a:r>
            <a:r>
              <a:rPr sz="1540" spc="44" dirty="0">
                <a:solidFill>
                  <a:srgbClr val="202124"/>
                </a:solidFill>
                <a:latin typeface="Calibri"/>
                <a:cs typeface="Calibri"/>
              </a:rPr>
              <a:t> </a:t>
            </a:r>
            <a:r>
              <a:rPr sz="1540" spc="77" dirty="0">
                <a:solidFill>
                  <a:srgbClr val="202124"/>
                </a:solidFill>
                <a:latin typeface="Calibri"/>
                <a:cs typeface="Calibri"/>
              </a:rPr>
              <a:t>set</a:t>
            </a:r>
            <a:r>
              <a:rPr sz="1540" spc="44" dirty="0">
                <a:solidFill>
                  <a:srgbClr val="202124"/>
                </a:solidFill>
                <a:latin typeface="Calibri"/>
                <a:cs typeface="Calibri"/>
              </a:rPr>
              <a:t> </a:t>
            </a:r>
            <a:r>
              <a:rPr sz="1540" dirty="0">
                <a:solidFill>
                  <a:srgbClr val="202124"/>
                </a:solidFill>
                <a:latin typeface="Calibri"/>
                <a:cs typeface="Calibri"/>
              </a:rPr>
              <a:t>all</a:t>
            </a:r>
            <a:r>
              <a:rPr sz="1540" spc="44" dirty="0">
                <a:solidFill>
                  <a:srgbClr val="202124"/>
                </a:solidFill>
                <a:latin typeface="Calibri"/>
                <a:cs typeface="Calibri"/>
              </a:rPr>
              <a:t> </a:t>
            </a:r>
            <a:r>
              <a:rPr sz="1540" spc="50" dirty="0">
                <a:solidFill>
                  <a:srgbClr val="202124"/>
                </a:solidFill>
                <a:latin typeface="Calibri"/>
                <a:cs typeface="Calibri"/>
              </a:rPr>
              <a:t>entries</a:t>
            </a:r>
            <a:r>
              <a:rPr sz="1540" spc="38" dirty="0">
                <a:solidFill>
                  <a:srgbClr val="202124"/>
                </a:solidFill>
                <a:latin typeface="Calibri"/>
                <a:cs typeface="Calibri"/>
              </a:rPr>
              <a:t> </a:t>
            </a:r>
            <a:r>
              <a:rPr sz="1540" dirty="0">
                <a:solidFill>
                  <a:srgbClr val="202124"/>
                </a:solidFill>
                <a:latin typeface="Cambria Math"/>
                <a:cs typeface="Cambria Math"/>
              </a:rPr>
              <a:t>i:N</a:t>
            </a:r>
            <a:r>
              <a:rPr sz="1540" spc="55" dirty="0">
                <a:solidFill>
                  <a:srgbClr val="202124"/>
                </a:solidFill>
                <a:latin typeface="Cambria Math"/>
                <a:cs typeface="Cambria Math"/>
              </a:rPr>
              <a:t> </a:t>
            </a:r>
            <a:r>
              <a:rPr sz="1540" dirty="0">
                <a:solidFill>
                  <a:srgbClr val="202124"/>
                </a:solidFill>
                <a:latin typeface="Calibri"/>
                <a:cs typeface="Calibri"/>
              </a:rPr>
              <a:t>to</a:t>
            </a:r>
            <a:r>
              <a:rPr sz="1540" spc="44" dirty="0">
                <a:solidFill>
                  <a:srgbClr val="202124"/>
                </a:solidFill>
                <a:latin typeface="Calibri"/>
                <a:cs typeface="Calibri"/>
              </a:rPr>
              <a:t> </a:t>
            </a:r>
            <a:r>
              <a:rPr sz="1540" spc="66" dirty="0">
                <a:solidFill>
                  <a:srgbClr val="202124"/>
                </a:solidFill>
                <a:latin typeface="Calibri"/>
                <a:cs typeface="Calibri"/>
              </a:rPr>
              <a:t>0. </a:t>
            </a:r>
            <a:r>
              <a:rPr sz="1540" spc="55" dirty="0">
                <a:solidFill>
                  <a:srgbClr val="202124"/>
                </a:solidFill>
                <a:latin typeface="Calibri"/>
                <a:cs typeface="Calibri"/>
              </a:rPr>
              <a:t>This</a:t>
            </a:r>
            <a:r>
              <a:rPr sz="1540" spc="44" dirty="0">
                <a:solidFill>
                  <a:srgbClr val="202124"/>
                </a:solidFill>
                <a:latin typeface="Calibri"/>
                <a:cs typeface="Calibri"/>
              </a:rPr>
              <a:t> </a:t>
            </a:r>
            <a:r>
              <a:rPr sz="1540" dirty="0">
                <a:solidFill>
                  <a:srgbClr val="202124"/>
                </a:solidFill>
                <a:latin typeface="Calibri"/>
                <a:cs typeface="Calibri"/>
              </a:rPr>
              <a:t>way,</a:t>
            </a:r>
            <a:r>
              <a:rPr sz="1540" spc="50" dirty="0">
                <a:solidFill>
                  <a:srgbClr val="202124"/>
                </a:solidFill>
                <a:latin typeface="Calibri"/>
                <a:cs typeface="Calibri"/>
              </a:rPr>
              <a:t> </a:t>
            </a:r>
            <a:r>
              <a:rPr sz="1540" spc="99" dirty="0">
                <a:solidFill>
                  <a:srgbClr val="202124"/>
                </a:solidFill>
                <a:latin typeface="Calibri"/>
                <a:cs typeface="Calibri"/>
              </a:rPr>
              <a:t>each</a:t>
            </a:r>
            <a:r>
              <a:rPr sz="1540" spc="50" dirty="0">
                <a:solidFill>
                  <a:srgbClr val="202124"/>
                </a:solidFill>
                <a:latin typeface="Calibri"/>
                <a:cs typeface="Calibri"/>
              </a:rPr>
              <a:t> </a:t>
            </a:r>
            <a:r>
              <a:rPr sz="1540" spc="55" dirty="0">
                <a:solidFill>
                  <a:srgbClr val="202124"/>
                </a:solidFill>
                <a:latin typeface="Calibri"/>
                <a:cs typeface="Calibri"/>
              </a:rPr>
              <a:t>token</a:t>
            </a:r>
            <a:r>
              <a:rPr sz="1540" spc="50" dirty="0">
                <a:solidFill>
                  <a:srgbClr val="202124"/>
                </a:solidFill>
                <a:latin typeface="Calibri"/>
                <a:cs typeface="Calibri"/>
              </a:rPr>
              <a:t> </a:t>
            </a:r>
            <a:r>
              <a:rPr sz="1540" dirty="0">
                <a:solidFill>
                  <a:srgbClr val="202124"/>
                </a:solidFill>
                <a:latin typeface="Calibri"/>
                <a:cs typeface="Calibri"/>
              </a:rPr>
              <a:t>only</a:t>
            </a:r>
            <a:r>
              <a:rPr sz="1540" spc="50" dirty="0">
                <a:solidFill>
                  <a:srgbClr val="202124"/>
                </a:solidFill>
                <a:latin typeface="Calibri"/>
                <a:cs typeface="Calibri"/>
              </a:rPr>
              <a:t> </a:t>
            </a:r>
            <a:r>
              <a:rPr sz="1540" spc="110" dirty="0">
                <a:solidFill>
                  <a:srgbClr val="202124"/>
                </a:solidFill>
                <a:latin typeface="Calibri"/>
                <a:cs typeface="Calibri"/>
              </a:rPr>
              <a:t>sees</a:t>
            </a:r>
            <a:r>
              <a:rPr sz="1540" spc="50" dirty="0">
                <a:solidFill>
                  <a:srgbClr val="202124"/>
                </a:solidFill>
                <a:latin typeface="Calibri"/>
                <a:cs typeface="Calibri"/>
              </a:rPr>
              <a:t> </a:t>
            </a:r>
            <a:r>
              <a:rPr sz="1540" spc="61" dirty="0">
                <a:solidFill>
                  <a:srgbClr val="202124"/>
                </a:solidFill>
                <a:latin typeface="Calibri"/>
                <a:cs typeface="Calibri"/>
              </a:rPr>
              <a:t>the</a:t>
            </a:r>
            <a:r>
              <a:rPr sz="1540" spc="50" dirty="0">
                <a:solidFill>
                  <a:srgbClr val="202124"/>
                </a:solidFill>
                <a:latin typeface="Calibri"/>
                <a:cs typeface="Calibri"/>
              </a:rPr>
              <a:t> </a:t>
            </a:r>
            <a:r>
              <a:rPr sz="1540" spc="55" dirty="0">
                <a:solidFill>
                  <a:srgbClr val="202124"/>
                </a:solidFill>
                <a:latin typeface="Calibri"/>
                <a:cs typeface="Calibri"/>
              </a:rPr>
              <a:t>already</a:t>
            </a:r>
            <a:r>
              <a:rPr sz="1540" spc="44" dirty="0">
                <a:solidFill>
                  <a:srgbClr val="202124"/>
                </a:solidFill>
                <a:latin typeface="Calibri"/>
                <a:cs typeface="Calibri"/>
              </a:rPr>
              <a:t> </a:t>
            </a:r>
            <a:r>
              <a:rPr sz="1540" spc="72" dirty="0">
                <a:solidFill>
                  <a:srgbClr val="202124"/>
                </a:solidFill>
                <a:latin typeface="Calibri"/>
                <a:cs typeface="Calibri"/>
              </a:rPr>
              <a:t>generated</a:t>
            </a:r>
            <a:r>
              <a:rPr sz="1540" spc="50" dirty="0">
                <a:solidFill>
                  <a:srgbClr val="202124"/>
                </a:solidFill>
                <a:latin typeface="Calibri"/>
                <a:cs typeface="Calibri"/>
              </a:rPr>
              <a:t> </a:t>
            </a:r>
            <a:r>
              <a:rPr sz="1540" spc="55" dirty="0">
                <a:solidFill>
                  <a:srgbClr val="202124"/>
                </a:solidFill>
                <a:latin typeface="Calibri"/>
                <a:cs typeface="Calibri"/>
              </a:rPr>
              <a:t>ones.</a:t>
            </a:r>
            <a:endParaRPr sz="1540" dirty="0">
              <a:latin typeface="Calibri"/>
              <a:cs typeface="Calibri"/>
            </a:endParaRPr>
          </a:p>
          <a:p>
            <a:pPr>
              <a:lnSpc>
                <a:spcPct val="100000"/>
              </a:lnSpc>
            </a:pPr>
            <a:endParaRPr sz="1540" dirty="0">
              <a:latin typeface="Calibri"/>
              <a:cs typeface="Calibri"/>
            </a:endParaRPr>
          </a:p>
          <a:p>
            <a:pPr>
              <a:spcBef>
                <a:spcPts val="6"/>
              </a:spcBef>
            </a:pPr>
            <a:endParaRPr sz="1540" dirty="0">
              <a:latin typeface="Calibri"/>
              <a:cs typeface="Calibri"/>
            </a:endParaRPr>
          </a:p>
          <a:p>
            <a:pPr marL="3310890"/>
            <a:r>
              <a:rPr sz="1540" b="1" spc="110" dirty="0">
                <a:solidFill>
                  <a:srgbClr val="202124"/>
                </a:solidFill>
                <a:latin typeface="Calibri"/>
                <a:cs typeface="Calibri"/>
              </a:rPr>
              <a:t>At</a:t>
            </a:r>
            <a:r>
              <a:rPr sz="1540" b="1" spc="22" dirty="0">
                <a:solidFill>
                  <a:srgbClr val="202124"/>
                </a:solidFill>
                <a:latin typeface="Calibri"/>
                <a:cs typeface="Calibri"/>
              </a:rPr>
              <a:t> </a:t>
            </a:r>
            <a:r>
              <a:rPr sz="1540" b="1" spc="105" dirty="0">
                <a:solidFill>
                  <a:srgbClr val="202124"/>
                </a:solidFill>
                <a:latin typeface="Calibri"/>
                <a:cs typeface="Calibri"/>
              </a:rPr>
              <a:t>generation</a:t>
            </a:r>
            <a:r>
              <a:rPr sz="1540" b="1" spc="28" dirty="0">
                <a:solidFill>
                  <a:srgbClr val="202124"/>
                </a:solidFill>
                <a:latin typeface="Calibri"/>
                <a:cs typeface="Calibri"/>
              </a:rPr>
              <a:t> </a:t>
            </a:r>
            <a:r>
              <a:rPr sz="1540" b="1" spc="83" dirty="0">
                <a:solidFill>
                  <a:srgbClr val="202124"/>
                </a:solidFill>
                <a:latin typeface="Calibri"/>
                <a:cs typeface="Calibri"/>
              </a:rPr>
              <a:t>time</a:t>
            </a:r>
            <a:endParaRPr sz="1540" dirty="0">
              <a:latin typeface="Calibri"/>
              <a:cs typeface="Calibri"/>
            </a:endParaRPr>
          </a:p>
          <a:p>
            <a:pPr marL="3478530" marR="47498">
              <a:lnSpc>
                <a:spcPct val="114999"/>
              </a:lnSpc>
              <a:spcBef>
                <a:spcPts val="710"/>
              </a:spcBef>
            </a:pPr>
            <a:r>
              <a:rPr sz="1540" spc="55" dirty="0">
                <a:solidFill>
                  <a:srgbClr val="202124"/>
                </a:solidFill>
                <a:latin typeface="Calibri"/>
                <a:cs typeface="Calibri"/>
              </a:rPr>
              <a:t>There </a:t>
            </a:r>
            <a:r>
              <a:rPr sz="1540" spc="11" dirty="0">
                <a:solidFill>
                  <a:srgbClr val="202124"/>
                </a:solidFill>
                <a:latin typeface="Calibri"/>
                <a:cs typeface="Calibri"/>
              </a:rPr>
              <a:t>is</a:t>
            </a:r>
            <a:r>
              <a:rPr sz="1540" spc="61" dirty="0">
                <a:solidFill>
                  <a:srgbClr val="202124"/>
                </a:solidFill>
                <a:latin typeface="Calibri"/>
                <a:cs typeface="Calibri"/>
              </a:rPr>
              <a:t> </a:t>
            </a:r>
            <a:r>
              <a:rPr sz="1540" spc="72" dirty="0">
                <a:solidFill>
                  <a:srgbClr val="202124"/>
                </a:solidFill>
                <a:latin typeface="Calibri"/>
                <a:cs typeface="Calibri"/>
              </a:rPr>
              <a:t>no</a:t>
            </a:r>
            <a:r>
              <a:rPr sz="1540" spc="61" dirty="0">
                <a:solidFill>
                  <a:srgbClr val="202124"/>
                </a:solidFill>
                <a:latin typeface="Calibri"/>
                <a:cs typeface="Calibri"/>
              </a:rPr>
              <a:t> </a:t>
            </a:r>
            <a:r>
              <a:rPr sz="1540" spc="99" dirty="0">
                <a:solidFill>
                  <a:srgbClr val="202124"/>
                </a:solidFill>
                <a:latin typeface="Calibri"/>
                <a:cs typeface="Calibri"/>
              </a:rPr>
              <a:t>such</a:t>
            </a:r>
            <a:r>
              <a:rPr sz="1540" spc="61" dirty="0">
                <a:solidFill>
                  <a:srgbClr val="202124"/>
                </a:solidFill>
                <a:latin typeface="Calibri"/>
                <a:cs typeface="Calibri"/>
              </a:rPr>
              <a:t> </a:t>
            </a:r>
            <a:r>
              <a:rPr sz="1540" spc="11" dirty="0">
                <a:solidFill>
                  <a:srgbClr val="202124"/>
                </a:solidFill>
                <a:latin typeface="Calibri"/>
                <a:cs typeface="Calibri"/>
              </a:rPr>
              <a:t>trick.</a:t>
            </a:r>
            <a:r>
              <a:rPr sz="1540" spc="-11" dirty="0">
                <a:solidFill>
                  <a:srgbClr val="202124"/>
                </a:solidFill>
                <a:latin typeface="Calibri"/>
                <a:cs typeface="Calibri"/>
              </a:rPr>
              <a:t> </a:t>
            </a:r>
            <a:r>
              <a:rPr sz="1540" spc="11" dirty="0">
                <a:solidFill>
                  <a:srgbClr val="202124"/>
                </a:solidFill>
                <a:latin typeface="Calibri"/>
                <a:cs typeface="Calibri"/>
              </a:rPr>
              <a:t>We</a:t>
            </a:r>
            <a:r>
              <a:rPr sz="1540" spc="61" dirty="0">
                <a:solidFill>
                  <a:srgbClr val="202124"/>
                </a:solidFill>
                <a:latin typeface="Calibri"/>
                <a:cs typeface="Calibri"/>
              </a:rPr>
              <a:t> </a:t>
            </a:r>
            <a:r>
              <a:rPr sz="1540" spc="88" dirty="0">
                <a:solidFill>
                  <a:srgbClr val="202124"/>
                </a:solidFill>
                <a:latin typeface="Calibri"/>
                <a:cs typeface="Calibri"/>
              </a:rPr>
              <a:t>need</a:t>
            </a:r>
            <a:r>
              <a:rPr sz="1540" spc="61" dirty="0">
                <a:solidFill>
                  <a:srgbClr val="202124"/>
                </a:solidFill>
                <a:latin typeface="Calibri"/>
                <a:cs typeface="Calibri"/>
              </a:rPr>
              <a:t> </a:t>
            </a:r>
            <a:r>
              <a:rPr sz="1540" spc="11" dirty="0">
                <a:solidFill>
                  <a:srgbClr val="202124"/>
                </a:solidFill>
                <a:latin typeface="Calibri"/>
                <a:cs typeface="Calibri"/>
              </a:rPr>
              <a:t>to</a:t>
            </a:r>
            <a:r>
              <a:rPr sz="1540" spc="61" dirty="0">
                <a:solidFill>
                  <a:srgbClr val="202124"/>
                </a:solidFill>
                <a:latin typeface="Calibri"/>
                <a:cs typeface="Calibri"/>
              </a:rPr>
              <a:t> </a:t>
            </a:r>
            <a:r>
              <a:rPr sz="1540" spc="66" dirty="0">
                <a:solidFill>
                  <a:srgbClr val="202124"/>
                </a:solidFill>
                <a:latin typeface="Calibri"/>
                <a:cs typeface="Calibri"/>
              </a:rPr>
              <a:t>generate</a:t>
            </a:r>
            <a:r>
              <a:rPr sz="1540" spc="55" dirty="0">
                <a:solidFill>
                  <a:srgbClr val="202124"/>
                </a:solidFill>
                <a:latin typeface="Calibri"/>
                <a:cs typeface="Calibri"/>
              </a:rPr>
              <a:t> </a:t>
            </a:r>
            <a:r>
              <a:rPr sz="1540" spc="77" dirty="0">
                <a:solidFill>
                  <a:srgbClr val="202124"/>
                </a:solidFill>
                <a:latin typeface="Calibri"/>
                <a:cs typeface="Calibri"/>
              </a:rPr>
              <a:t>one</a:t>
            </a:r>
            <a:r>
              <a:rPr sz="1540" spc="38" dirty="0">
                <a:solidFill>
                  <a:srgbClr val="202124"/>
                </a:solidFill>
                <a:latin typeface="Calibri"/>
                <a:cs typeface="Calibri"/>
              </a:rPr>
              <a:t> </a:t>
            </a:r>
            <a:r>
              <a:rPr sz="1540" spc="11" dirty="0">
                <a:solidFill>
                  <a:srgbClr val="202124"/>
                </a:solidFill>
                <a:latin typeface="Cambria Math"/>
                <a:cs typeface="Cambria Math"/>
              </a:rPr>
              <a:t>z</a:t>
            </a:r>
            <a:r>
              <a:rPr sz="1485" spc="17" baseline="-33950" dirty="0">
                <a:solidFill>
                  <a:srgbClr val="202124"/>
                </a:solidFill>
                <a:latin typeface="Cambria Math"/>
                <a:cs typeface="Cambria Math"/>
              </a:rPr>
              <a:t>i</a:t>
            </a:r>
            <a:r>
              <a:rPr sz="1485" spc="288" baseline="-33950" dirty="0">
                <a:solidFill>
                  <a:srgbClr val="202124"/>
                </a:solidFill>
                <a:latin typeface="Cambria Math"/>
                <a:cs typeface="Cambria Math"/>
              </a:rPr>
              <a:t> </a:t>
            </a:r>
            <a:r>
              <a:rPr sz="1540" spc="11" dirty="0">
                <a:solidFill>
                  <a:srgbClr val="202124"/>
                </a:solidFill>
                <a:latin typeface="Calibri"/>
                <a:cs typeface="Calibri"/>
              </a:rPr>
              <a:t>at</a:t>
            </a:r>
            <a:r>
              <a:rPr sz="1540" spc="61" dirty="0">
                <a:solidFill>
                  <a:srgbClr val="202124"/>
                </a:solidFill>
                <a:latin typeface="Calibri"/>
                <a:cs typeface="Calibri"/>
              </a:rPr>
              <a:t> </a:t>
            </a:r>
            <a:r>
              <a:rPr sz="1540" spc="72" dirty="0">
                <a:solidFill>
                  <a:srgbClr val="202124"/>
                </a:solidFill>
                <a:latin typeface="Calibri"/>
                <a:cs typeface="Calibri"/>
              </a:rPr>
              <a:t>a</a:t>
            </a:r>
            <a:r>
              <a:rPr sz="1540" spc="61" dirty="0">
                <a:solidFill>
                  <a:srgbClr val="202124"/>
                </a:solidFill>
                <a:latin typeface="Calibri"/>
                <a:cs typeface="Calibri"/>
              </a:rPr>
              <a:t> </a:t>
            </a:r>
            <a:r>
              <a:rPr sz="1540" spc="11" dirty="0">
                <a:solidFill>
                  <a:srgbClr val="202124"/>
                </a:solidFill>
                <a:latin typeface="Calibri"/>
                <a:cs typeface="Calibri"/>
              </a:rPr>
              <a:t>time.</a:t>
            </a:r>
            <a:r>
              <a:rPr sz="1540" spc="-11" dirty="0">
                <a:solidFill>
                  <a:srgbClr val="202124"/>
                </a:solidFill>
                <a:latin typeface="Calibri"/>
                <a:cs typeface="Calibri"/>
              </a:rPr>
              <a:t> </a:t>
            </a:r>
            <a:r>
              <a:rPr sz="1540" spc="55" dirty="0">
                <a:solidFill>
                  <a:srgbClr val="202124"/>
                </a:solidFill>
                <a:latin typeface="Calibri"/>
                <a:cs typeface="Calibri"/>
              </a:rPr>
              <a:t>This</a:t>
            </a:r>
            <a:r>
              <a:rPr sz="1540" spc="61" dirty="0">
                <a:solidFill>
                  <a:srgbClr val="202124"/>
                </a:solidFill>
                <a:latin typeface="Calibri"/>
                <a:cs typeface="Calibri"/>
              </a:rPr>
              <a:t> </a:t>
            </a:r>
            <a:r>
              <a:rPr sz="1540" spc="11" dirty="0">
                <a:solidFill>
                  <a:srgbClr val="202124"/>
                </a:solidFill>
                <a:latin typeface="Calibri"/>
                <a:cs typeface="Calibri"/>
              </a:rPr>
              <a:t>is</a:t>
            </a:r>
            <a:r>
              <a:rPr sz="1540" spc="50" dirty="0">
                <a:solidFill>
                  <a:srgbClr val="202124"/>
                </a:solidFill>
                <a:latin typeface="Calibri"/>
                <a:cs typeface="Calibri"/>
              </a:rPr>
              <a:t> </a:t>
            </a:r>
            <a:r>
              <a:rPr sz="1540" spc="44" dirty="0">
                <a:solidFill>
                  <a:srgbClr val="202124"/>
                </a:solidFill>
                <a:latin typeface="Calibri"/>
                <a:cs typeface="Calibri"/>
              </a:rPr>
              <a:t>why </a:t>
            </a:r>
            <a:r>
              <a:rPr sz="1540" spc="66" dirty="0">
                <a:solidFill>
                  <a:srgbClr val="202124"/>
                </a:solidFill>
                <a:latin typeface="Calibri"/>
                <a:cs typeface="Calibri"/>
              </a:rPr>
              <a:t>autoregressive</a:t>
            </a:r>
            <a:r>
              <a:rPr sz="1540" spc="50" dirty="0">
                <a:solidFill>
                  <a:srgbClr val="202124"/>
                </a:solidFill>
                <a:latin typeface="Calibri"/>
                <a:cs typeface="Calibri"/>
              </a:rPr>
              <a:t> </a:t>
            </a:r>
            <a:r>
              <a:rPr sz="1540" spc="99" dirty="0">
                <a:solidFill>
                  <a:srgbClr val="202124"/>
                </a:solidFill>
                <a:latin typeface="Calibri"/>
                <a:cs typeface="Calibri"/>
              </a:rPr>
              <a:t>decoding</a:t>
            </a:r>
            <a:r>
              <a:rPr sz="1540" spc="50" dirty="0">
                <a:solidFill>
                  <a:srgbClr val="202124"/>
                </a:solidFill>
                <a:latin typeface="Calibri"/>
                <a:cs typeface="Calibri"/>
              </a:rPr>
              <a:t> </a:t>
            </a:r>
            <a:r>
              <a:rPr sz="1540" dirty="0">
                <a:solidFill>
                  <a:srgbClr val="202124"/>
                </a:solidFill>
                <a:latin typeface="Calibri"/>
                <a:cs typeface="Calibri"/>
              </a:rPr>
              <a:t>is</a:t>
            </a:r>
            <a:r>
              <a:rPr sz="1540" spc="50" dirty="0">
                <a:solidFill>
                  <a:srgbClr val="202124"/>
                </a:solidFill>
                <a:latin typeface="Calibri"/>
                <a:cs typeface="Calibri"/>
              </a:rPr>
              <a:t> </a:t>
            </a:r>
            <a:r>
              <a:rPr sz="1540" spc="61" dirty="0">
                <a:solidFill>
                  <a:srgbClr val="202124"/>
                </a:solidFill>
                <a:latin typeface="Calibri"/>
                <a:cs typeface="Calibri"/>
              </a:rPr>
              <a:t>extremely</a:t>
            </a:r>
            <a:r>
              <a:rPr sz="1540" spc="55" dirty="0">
                <a:solidFill>
                  <a:srgbClr val="202124"/>
                </a:solidFill>
                <a:latin typeface="Calibri"/>
                <a:cs typeface="Calibri"/>
              </a:rPr>
              <a:t> </a:t>
            </a:r>
            <a:r>
              <a:rPr sz="1540" spc="-11" dirty="0">
                <a:solidFill>
                  <a:srgbClr val="202124"/>
                </a:solidFill>
                <a:latin typeface="Calibri"/>
                <a:cs typeface="Calibri"/>
              </a:rPr>
              <a:t>slow.</a:t>
            </a:r>
            <a:endParaRPr sz="1540" dirty="0">
              <a:latin typeface="Calibri"/>
              <a:cs typeface="Calibri"/>
            </a:endParaRPr>
          </a:p>
        </p:txBody>
      </p:sp>
      <p:sp>
        <p:nvSpPr>
          <p:cNvPr id="9" name="object 9"/>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380902" y="148856"/>
            <a:ext cx="8621529"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pic>
        <p:nvPicPr>
          <p:cNvPr id="4" name="object 4"/>
          <p:cNvPicPr/>
          <p:nvPr/>
        </p:nvPicPr>
        <p:blipFill>
          <a:blip r:embed="rId2" cstate="print"/>
          <a:stretch>
            <a:fillRect/>
          </a:stretch>
        </p:blipFill>
        <p:spPr>
          <a:xfrm>
            <a:off x="9086307" y="3242045"/>
            <a:ext cx="894353" cy="1001193"/>
          </a:xfrm>
          <a:prstGeom prst="rect">
            <a:avLst/>
          </a:prstGeom>
        </p:spPr>
      </p:pic>
      <p:grpSp>
        <p:nvGrpSpPr>
          <p:cNvPr id="5" name="object 5"/>
          <p:cNvGrpSpPr/>
          <p:nvPr/>
        </p:nvGrpSpPr>
        <p:grpSpPr>
          <a:xfrm>
            <a:off x="459428" y="2401805"/>
            <a:ext cx="2534158" cy="3793554"/>
            <a:chOff x="417662" y="1222300"/>
            <a:chExt cx="2303780" cy="3448685"/>
          </a:xfrm>
        </p:grpSpPr>
        <p:pic>
          <p:nvPicPr>
            <p:cNvPr id="6" name="object 6"/>
            <p:cNvPicPr/>
            <p:nvPr/>
          </p:nvPicPr>
          <p:blipFill>
            <a:blip r:embed="rId3" cstate="print"/>
            <a:stretch>
              <a:fillRect/>
            </a:stretch>
          </p:blipFill>
          <p:spPr>
            <a:xfrm>
              <a:off x="417662" y="1381701"/>
              <a:ext cx="2303774" cy="3213075"/>
            </a:xfrm>
            <a:prstGeom prst="rect">
              <a:avLst/>
            </a:prstGeom>
          </p:spPr>
        </p:pic>
        <p:sp>
          <p:nvSpPr>
            <p:cNvPr id="7" name="object 7"/>
            <p:cNvSpPr/>
            <p:nvPr/>
          </p:nvSpPr>
          <p:spPr>
            <a:xfrm>
              <a:off x="1528399" y="1222300"/>
              <a:ext cx="1102995" cy="1277620"/>
            </a:xfrm>
            <a:custGeom>
              <a:avLst/>
              <a:gdLst/>
              <a:ahLst/>
              <a:cxnLst/>
              <a:rect l="l" t="t" r="r" b="b"/>
              <a:pathLst>
                <a:path w="1102995" h="1277620">
                  <a:moveTo>
                    <a:pt x="1102799" y="1277399"/>
                  </a:moveTo>
                  <a:lnTo>
                    <a:pt x="0" y="1277399"/>
                  </a:lnTo>
                  <a:lnTo>
                    <a:pt x="0" y="0"/>
                  </a:lnTo>
                  <a:lnTo>
                    <a:pt x="1102799" y="0"/>
                  </a:lnTo>
                  <a:lnTo>
                    <a:pt x="1102799" y="1277399"/>
                  </a:lnTo>
                  <a:close/>
                </a:path>
              </a:pathLst>
            </a:custGeom>
            <a:solidFill>
              <a:srgbClr val="FFFFFF">
                <a:alpha val="92698"/>
              </a:srgbClr>
            </a:solidFill>
          </p:spPr>
          <p:txBody>
            <a:bodyPr wrap="square" lIns="0" tIns="0" rIns="0" bIns="0" rtlCol="0"/>
            <a:lstStyle/>
            <a:p>
              <a:endParaRPr sz="1980"/>
            </a:p>
          </p:txBody>
        </p:sp>
        <p:sp>
          <p:nvSpPr>
            <p:cNvPr id="8" name="object 8"/>
            <p:cNvSpPr/>
            <p:nvPr/>
          </p:nvSpPr>
          <p:spPr>
            <a:xfrm>
              <a:off x="425589" y="2555303"/>
              <a:ext cx="2205990" cy="2115820"/>
            </a:xfrm>
            <a:custGeom>
              <a:avLst/>
              <a:gdLst/>
              <a:ahLst/>
              <a:cxnLst/>
              <a:rect l="l" t="t" r="r" b="b"/>
              <a:pathLst>
                <a:path w="2205990" h="2115820">
                  <a:moveTo>
                    <a:pt x="2205609" y="499757"/>
                  </a:moveTo>
                  <a:lnTo>
                    <a:pt x="1102804" y="499757"/>
                  </a:lnTo>
                  <a:lnTo>
                    <a:pt x="1102804" y="0"/>
                  </a:lnTo>
                  <a:lnTo>
                    <a:pt x="0" y="0"/>
                  </a:lnTo>
                  <a:lnTo>
                    <a:pt x="0" y="1999500"/>
                  </a:lnTo>
                  <a:lnTo>
                    <a:pt x="1102804" y="1999500"/>
                  </a:lnTo>
                  <a:lnTo>
                    <a:pt x="1102804" y="2115248"/>
                  </a:lnTo>
                  <a:lnTo>
                    <a:pt x="2205609" y="2115248"/>
                  </a:lnTo>
                  <a:lnTo>
                    <a:pt x="2205609" y="499757"/>
                  </a:lnTo>
                  <a:close/>
                </a:path>
              </a:pathLst>
            </a:custGeom>
            <a:solidFill>
              <a:srgbClr val="FFFFFF">
                <a:alpha val="66848"/>
              </a:srgbClr>
            </a:solidFill>
          </p:spPr>
          <p:txBody>
            <a:bodyPr wrap="square" lIns="0" tIns="0" rIns="0" bIns="0" rtlCol="0"/>
            <a:lstStyle/>
            <a:p>
              <a:endParaRPr sz="1980"/>
            </a:p>
          </p:txBody>
        </p:sp>
        <p:sp>
          <p:nvSpPr>
            <p:cNvPr id="9" name="object 9"/>
            <p:cNvSpPr/>
            <p:nvPr/>
          </p:nvSpPr>
          <p:spPr>
            <a:xfrm>
              <a:off x="1833199" y="3055049"/>
              <a:ext cx="273685" cy="278130"/>
            </a:xfrm>
            <a:custGeom>
              <a:avLst/>
              <a:gdLst/>
              <a:ahLst/>
              <a:cxnLst/>
              <a:rect l="l" t="t" r="r" b="b"/>
              <a:pathLst>
                <a:path w="273685" h="278129">
                  <a:moveTo>
                    <a:pt x="273599" y="278099"/>
                  </a:moveTo>
                  <a:lnTo>
                    <a:pt x="0" y="278099"/>
                  </a:lnTo>
                  <a:lnTo>
                    <a:pt x="0" y="0"/>
                  </a:lnTo>
                  <a:lnTo>
                    <a:pt x="273599" y="0"/>
                  </a:lnTo>
                  <a:lnTo>
                    <a:pt x="273599" y="278099"/>
                  </a:lnTo>
                  <a:close/>
                </a:path>
              </a:pathLst>
            </a:custGeom>
            <a:solidFill>
              <a:srgbClr val="FFFFFF">
                <a:alpha val="92698"/>
              </a:srgbClr>
            </a:solidFill>
          </p:spPr>
          <p:txBody>
            <a:bodyPr wrap="square" lIns="0" tIns="0" rIns="0" bIns="0" rtlCol="0"/>
            <a:lstStyle/>
            <a:p>
              <a:endParaRPr sz="1980"/>
            </a:p>
          </p:txBody>
        </p:sp>
      </p:grpSp>
      <p:sp>
        <p:nvSpPr>
          <p:cNvPr id="10" name="object 10"/>
          <p:cNvSpPr txBox="1"/>
          <p:nvPr/>
        </p:nvSpPr>
        <p:spPr>
          <a:xfrm>
            <a:off x="24448" y="1689749"/>
            <a:ext cx="9542209" cy="3045193"/>
          </a:xfrm>
          <a:prstGeom prst="rect">
            <a:avLst/>
          </a:prstGeom>
        </p:spPr>
        <p:txBody>
          <a:bodyPr vert="horz" wrap="square" lIns="0" tIns="13970" rIns="0" bIns="0" rtlCol="0">
            <a:spAutoFit/>
          </a:bodyPr>
          <a:lstStyle/>
          <a:p>
            <a:pPr marL="6985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lnSpc>
                <a:spcPct val="100000"/>
              </a:lnSpc>
            </a:pPr>
            <a:endParaRPr sz="1320" dirty="0">
              <a:latin typeface="Calibri"/>
              <a:cs typeface="Calibri"/>
            </a:endParaRPr>
          </a:p>
          <a:p>
            <a:pPr>
              <a:spcBef>
                <a:spcPts val="594"/>
              </a:spcBef>
            </a:pPr>
            <a:endParaRPr sz="1320" dirty="0">
              <a:latin typeface="Calibri"/>
              <a:cs typeface="Calibri"/>
            </a:endParaRPr>
          </a:p>
          <a:p>
            <a:pPr marR="1267079" algn="ctr">
              <a:spcBef>
                <a:spcPts val="6"/>
              </a:spcBef>
            </a:pPr>
            <a:r>
              <a:rPr sz="1540" b="1" spc="94" dirty="0">
                <a:solidFill>
                  <a:srgbClr val="202124"/>
                </a:solidFill>
                <a:latin typeface="Calibri"/>
                <a:cs typeface="Calibri"/>
              </a:rPr>
              <a:t>"Cross"</a:t>
            </a:r>
            <a:r>
              <a:rPr sz="1540" b="1" spc="11" dirty="0">
                <a:solidFill>
                  <a:srgbClr val="202124"/>
                </a:solidFill>
                <a:latin typeface="Calibri"/>
                <a:cs typeface="Calibri"/>
              </a:rPr>
              <a:t> </a:t>
            </a:r>
            <a:r>
              <a:rPr sz="1540" b="1" spc="55" dirty="0">
                <a:solidFill>
                  <a:srgbClr val="202124"/>
                </a:solidFill>
                <a:latin typeface="Calibri"/>
                <a:cs typeface="Calibri"/>
              </a:rPr>
              <a:t>attention</a:t>
            </a:r>
            <a:endParaRPr sz="1540" dirty="0">
              <a:latin typeface="Calibri"/>
              <a:cs typeface="Calibri"/>
            </a:endParaRPr>
          </a:p>
          <a:p>
            <a:pPr>
              <a:spcBef>
                <a:spcPts val="424"/>
              </a:spcBef>
            </a:pPr>
            <a:endParaRPr sz="1540" dirty="0">
              <a:latin typeface="Calibri"/>
              <a:cs typeface="Calibri"/>
            </a:endParaRPr>
          </a:p>
          <a:p>
            <a:pPr marL="3506470"/>
            <a:r>
              <a:rPr sz="1540" spc="94" dirty="0">
                <a:solidFill>
                  <a:srgbClr val="202124"/>
                </a:solidFill>
                <a:latin typeface="Calibri"/>
                <a:cs typeface="Calibri"/>
              </a:rPr>
              <a:t>Each</a:t>
            </a:r>
            <a:r>
              <a:rPr sz="1540" spc="22" dirty="0">
                <a:solidFill>
                  <a:srgbClr val="202124"/>
                </a:solidFill>
                <a:latin typeface="Calibri"/>
                <a:cs typeface="Calibri"/>
              </a:rPr>
              <a:t> </a:t>
            </a:r>
            <a:r>
              <a:rPr sz="1540" spc="110" dirty="0">
                <a:solidFill>
                  <a:srgbClr val="202124"/>
                </a:solidFill>
                <a:latin typeface="Calibri"/>
                <a:cs typeface="Calibri"/>
              </a:rPr>
              <a:t>decoded</a:t>
            </a:r>
            <a:r>
              <a:rPr sz="1540" spc="22" dirty="0">
                <a:solidFill>
                  <a:srgbClr val="202124"/>
                </a:solidFill>
                <a:latin typeface="Calibri"/>
                <a:cs typeface="Calibri"/>
              </a:rPr>
              <a:t> </a:t>
            </a:r>
            <a:r>
              <a:rPr sz="1540" spc="55" dirty="0">
                <a:solidFill>
                  <a:srgbClr val="202124"/>
                </a:solidFill>
                <a:latin typeface="Calibri"/>
                <a:cs typeface="Calibri"/>
              </a:rPr>
              <a:t>token</a:t>
            </a:r>
            <a:r>
              <a:rPr sz="1540" spc="22" dirty="0">
                <a:solidFill>
                  <a:srgbClr val="202124"/>
                </a:solidFill>
                <a:latin typeface="Calibri"/>
                <a:cs typeface="Calibri"/>
              </a:rPr>
              <a:t> </a:t>
            </a:r>
            <a:r>
              <a:rPr sz="1540" spc="99" dirty="0">
                <a:solidFill>
                  <a:srgbClr val="202124"/>
                </a:solidFill>
                <a:latin typeface="Calibri"/>
                <a:cs typeface="Calibri"/>
              </a:rPr>
              <a:t>can</a:t>
            </a:r>
            <a:r>
              <a:rPr sz="1540" spc="22" dirty="0">
                <a:solidFill>
                  <a:srgbClr val="202124"/>
                </a:solidFill>
                <a:latin typeface="Calibri"/>
                <a:cs typeface="Calibri"/>
              </a:rPr>
              <a:t> </a:t>
            </a:r>
            <a:r>
              <a:rPr sz="1540" dirty="0">
                <a:solidFill>
                  <a:srgbClr val="202124"/>
                </a:solidFill>
                <a:latin typeface="Calibri"/>
                <a:cs typeface="Calibri"/>
              </a:rPr>
              <a:t>"look</a:t>
            </a:r>
            <a:r>
              <a:rPr sz="1540" spc="22" dirty="0">
                <a:solidFill>
                  <a:srgbClr val="202124"/>
                </a:solidFill>
                <a:latin typeface="Calibri"/>
                <a:cs typeface="Calibri"/>
              </a:rPr>
              <a:t> </a:t>
            </a:r>
            <a:r>
              <a:rPr sz="1540" dirty="0">
                <a:solidFill>
                  <a:srgbClr val="202124"/>
                </a:solidFill>
                <a:latin typeface="Calibri"/>
                <a:cs typeface="Calibri"/>
              </a:rPr>
              <a:t>at"</a:t>
            </a:r>
            <a:r>
              <a:rPr sz="1540" spc="22" dirty="0">
                <a:solidFill>
                  <a:srgbClr val="202124"/>
                </a:solidFill>
                <a:latin typeface="Calibri"/>
                <a:cs typeface="Calibri"/>
              </a:rPr>
              <a:t> </a:t>
            </a:r>
            <a:r>
              <a:rPr sz="1540" spc="61" dirty="0">
                <a:solidFill>
                  <a:srgbClr val="202124"/>
                </a:solidFill>
                <a:latin typeface="Calibri"/>
                <a:cs typeface="Calibri"/>
              </a:rPr>
              <a:t>the</a:t>
            </a:r>
            <a:r>
              <a:rPr sz="1540" spc="22" dirty="0">
                <a:solidFill>
                  <a:srgbClr val="202124"/>
                </a:solidFill>
                <a:latin typeface="Calibri"/>
                <a:cs typeface="Calibri"/>
              </a:rPr>
              <a:t> </a:t>
            </a:r>
            <a:r>
              <a:rPr sz="1540" spc="77" dirty="0">
                <a:solidFill>
                  <a:srgbClr val="202124"/>
                </a:solidFill>
                <a:latin typeface="Calibri"/>
                <a:cs typeface="Calibri"/>
              </a:rPr>
              <a:t>encoder's</a:t>
            </a:r>
            <a:r>
              <a:rPr sz="1540" spc="22" dirty="0">
                <a:solidFill>
                  <a:srgbClr val="202124"/>
                </a:solidFill>
                <a:latin typeface="Calibri"/>
                <a:cs typeface="Calibri"/>
              </a:rPr>
              <a:t> </a:t>
            </a:r>
            <a:r>
              <a:rPr sz="1540" spc="-11" dirty="0">
                <a:solidFill>
                  <a:srgbClr val="202124"/>
                </a:solidFill>
                <a:latin typeface="Calibri"/>
                <a:cs typeface="Calibri"/>
              </a:rPr>
              <a:t>output:</a:t>
            </a:r>
            <a:endParaRPr sz="1540" dirty="0">
              <a:latin typeface="Calibri"/>
              <a:cs typeface="Calibri"/>
            </a:endParaRPr>
          </a:p>
          <a:p>
            <a:pPr marL="4009390">
              <a:spcBef>
                <a:spcPts val="1188"/>
              </a:spcBef>
            </a:pPr>
            <a:r>
              <a:rPr sz="1540" dirty="0">
                <a:solidFill>
                  <a:srgbClr val="202124"/>
                </a:solidFill>
                <a:latin typeface="Cambria Math"/>
                <a:cs typeface="Cambria Math"/>
              </a:rPr>
              <a:t>Attn(</a:t>
            </a:r>
            <a:r>
              <a:rPr sz="1540" dirty="0">
                <a:solidFill>
                  <a:srgbClr val="37761C"/>
                </a:solidFill>
                <a:latin typeface="Cambria Math"/>
                <a:cs typeface="Cambria Math"/>
              </a:rPr>
              <a:t>q=W</a:t>
            </a:r>
            <a:r>
              <a:rPr sz="1485" baseline="-33950" dirty="0">
                <a:solidFill>
                  <a:srgbClr val="37761C"/>
                </a:solidFill>
                <a:latin typeface="Cambria Math"/>
                <a:cs typeface="Cambria Math"/>
              </a:rPr>
              <a:t>q</a:t>
            </a:r>
            <a:r>
              <a:rPr sz="1540" dirty="0">
                <a:solidFill>
                  <a:srgbClr val="674EA7"/>
                </a:solidFill>
                <a:latin typeface="Cambria Math"/>
                <a:cs typeface="Cambria Math"/>
              </a:rPr>
              <a:t>x</a:t>
            </a:r>
            <a:r>
              <a:rPr sz="1485" baseline="-33950" dirty="0">
                <a:solidFill>
                  <a:srgbClr val="674EA7"/>
                </a:solidFill>
                <a:latin typeface="Cambria Math"/>
                <a:cs typeface="Cambria Math"/>
              </a:rPr>
              <a:t>dec</a:t>
            </a:r>
            <a:r>
              <a:rPr sz="1540" dirty="0">
                <a:solidFill>
                  <a:srgbClr val="202124"/>
                </a:solidFill>
                <a:latin typeface="Cambria Math"/>
                <a:cs typeface="Cambria Math"/>
              </a:rPr>
              <a:t>,</a:t>
            </a:r>
            <a:r>
              <a:rPr sz="1540" spc="-44" dirty="0">
                <a:solidFill>
                  <a:srgbClr val="202124"/>
                </a:solidFill>
                <a:latin typeface="Cambria Math"/>
                <a:cs typeface="Cambria Math"/>
              </a:rPr>
              <a:t> </a:t>
            </a:r>
            <a:r>
              <a:rPr sz="1540" dirty="0">
                <a:solidFill>
                  <a:srgbClr val="BE9000"/>
                </a:solidFill>
                <a:latin typeface="Cambria Math"/>
                <a:cs typeface="Cambria Math"/>
              </a:rPr>
              <a:t>k=W</a:t>
            </a:r>
            <a:r>
              <a:rPr sz="1485" baseline="-33950" dirty="0">
                <a:solidFill>
                  <a:srgbClr val="BE9000"/>
                </a:solidFill>
                <a:latin typeface="Cambria Math"/>
                <a:cs typeface="Cambria Math"/>
              </a:rPr>
              <a:t>k</a:t>
            </a:r>
            <a:r>
              <a:rPr sz="1540" dirty="0">
                <a:solidFill>
                  <a:srgbClr val="674EA7"/>
                </a:solidFill>
                <a:latin typeface="Cambria Math"/>
                <a:cs typeface="Cambria Math"/>
              </a:rPr>
              <a:t>x</a:t>
            </a:r>
            <a:r>
              <a:rPr sz="1485" baseline="-33950" dirty="0">
                <a:solidFill>
                  <a:srgbClr val="674EA7"/>
                </a:solidFill>
                <a:latin typeface="Cambria Math"/>
                <a:cs typeface="Cambria Math"/>
              </a:rPr>
              <a:t>enc</a:t>
            </a:r>
            <a:r>
              <a:rPr sz="1540" dirty="0">
                <a:solidFill>
                  <a:srgbClr val="202124"/>
                </a:solidFill>
                <a:latin typeface="Cambria Math"/>
                <a:cs typeface="Cambria Math"/>
              </a:rPr>
              <a:t>,</a:t>
            </a:r>
            <a:r>
              <a:rPr sz="1540" spc="-38" dirty="0">
                <a:solidFill>
                  <a:srgbClr val="202124"/>
                </a:solidFill>
                <a:latin typeface="Cambria Math"/>
                <a:cs typeface="Cambria Math"/>
              </a:rPr>
              <a:t> </a:t>
            </a:r>
            <a:r>
              <a:rPr sz="1540" spc="-11" dirty="0">
                <a:solidFill>
                  <a:srgbClr val="990000"/>
                </a:solidFill>
                <a:latin typeface="Cambria Math"/>
                <a:cs typeface="Cambria Math"/>
              </a:rPr>
              <a:t>v=W</a:t>
            </a:r>
            <a:r>
              <a:rPr sz="1485" spc="-17" baseline="-33950" dirty="0">
                <a:solidFill>
                  <a:srgbClr val="990000"/>
                </a:solidFill>
                <a:latin typeface="Cambria Math"/>
                <a:cs typeface="Cambria Math"/>
              </a:rPr>
              <a:t>v</a:t>
            </a:r>
            <a:r>
              <a:rPr sz="1540" spc="-11" dirty="0">
                <a:solidFill>
                  <a:srgbClr val="674EA7"/>
                </a:solidFill>
                <a:latin typeface="Cambria Math"/>
                <a:cs typeface="Cambria Math"/>
              </a:rPr>
              <a:t>x</a:t>
            </a:r>
            <a:r>
              <a:rPr sz="1485" spc="-17" baseline="-33950" dirty="0">
                <a:solidFill>
                  <a:srgbClr val="674EA7"/>
                </a:solidFill>
                <a:latin typeface="Cambria Math"/>
                <a:cs typeface="Cambria Math"/>
              </a:rPr>
              <a:t>enc</a:t>
            </a:r>
            <a:r>
              <a:rPr sz="1540" spc="-11" dirty="0">
                <a:solidFill>
                  <a:srgbClr val="202124"/>
                </a:solidFill>
                <a:latin typeface="Cambria Math"/>
                <a:cs typeface="Cambria Math"/>
              </a:rPr>
              <a:t>)</a:t>
            </a:r>
            <a:endParaRPr sz="1540" dirty="0">
              <a:latin typeface="Cambria Math"/>
              <a:cs typeface="Cambria Math"/>
            </a:endParaRPr>
          </a:p>
          <a:p>
            <a:pPr marL="1159510">
              <a:spcBef>
                <a:spcPts val="204"/>
              </a:spcBef>
            </a:pPr>
            <a:r>
              <a:rPr sz="2310" spc="-33" baseline="19841" dirty="0">
                <a:solidFill>
                  <a:srgbClr val="674EA7"/>
                </a:solidFill>
                <a:latin typeface="Cambria Math"/>
                <a:cs typeface="Cambria Math"/>
              </a:rPr>
              <a:t>x</a:t>
            </a:r>
            <a:r>
              <a:rPr sz="990" spc="-22" dirty="0">
                <a:solidFill>
                  <a:srgbClr val="674EA7"/>
                </a:solidFill>
                <a:latin typeface="Cambria Math"/>
                <a:cs typeface="Cambria Math"/>
              </a:rPr>
              <a:t>enc</a:t>
            </a:r>
            <a:endParaRPr sz="990" dirty="0">
              <a:latin typeface="Cambria Math"/>
              <a:cs typeface="Cambria Math"/>
            </a:endParaRPr>
          </a:p>
          <a:p>
            <a:pPr marL="3506470">
              <a:spcBef>
                <a:spcPts val="352"/>
              </a:spcBef>
            </a:pPr>
            <a:r>
              <a:rPr sz="1540" spc="55" dirty="0">
                <a:solidFill>
                  <a:srgbClr val="202124"/>
                </a:solidFill>
                <a:latin typeface="Calibri"/>
                <a:cs typeface="Calibri"/>
              </a:rPr>
              <a:t>This</a:t>
            </a:r>
            <a:r>
              <a:rPr sz="1540" spc="38" dirty="0">
                <a:solidFill>
                  <a:srgbClr val="202124"/>
                </a:solidFill>
                <a:latin typeface="Calibri"/>
                <a:cs typeface="Calibri"/>
              </a:rPr>
              <a:t> </a:t>
            </a:r>
            <a:r>
              <a:rPr sz="1540" dirty="0">
                <a:solidFill>
                  <a:srgbClr val="202124"/>
                </a:solidFill>
                <a:latin typeface="Calibri"/>
                <a:cs typeface="Calibri"/>
              </a:rPr>
              <a:t>is</a:t>
            </a:r>
            <a:r>
              <a:rPr sz="1540" spc="44" dirty="0">
                <a:solidFill>
                  <a:srgbClr val="202124"/>
                </a:solidFill>
                <a:latin typeface="Calibri"/>
                <a:cs typeface="Calibri"/>
              </a:rPr>
              <a:t> </a:t>
            </a:r>
            <a:r>
              <a:rPr sz="1540" spc="61" dirty="0">
                <a:solidFill>
                  <a:srgbClr val="202124"/>
                </a:solidFill>
                <a:latin typeface="Calibri"/>
                <a:cs typeface="Calibri"/>
              </a:rPr>
              <a:t>the</a:t>
            </a:r>
            <a:r>
              <a:rPr sz="1540" spc="44" dirty="0">
                <a:solidFill>
                  <a:srgbClr val="202124"/>
                </a:solidFill>
                <a:latin typeface="Calibri"/>
                <a:cs typeface="Calibri"/>
              </a:rPr>
              <a:t> </a:t>
            </a:r>
            <a:r>
              <a:rPr sz="1540" spc="99" dirty="0">
                <a:solidFill>
                  <a:srgbClr val="202124"/>
                </a:solidFill>
                <a:latin typeface="Calibri"/>
                <a:cs typeface="Calibri"/>
              </a:rPr>
              <a:t>same</a:t>
            </a:r>
            <a:r>
              <a:rPr sz="1540" spc="44" dirty="0">
                <a:solidFill>
                  <a:srgbClr val="202124"/>
                </a:solidFill>
                <a:latin typeface="Calibri"/>
                <a:cs typeface="Calibri"/>
              </a:rPr>
              <a:t> </a:t>
            </a:r>
            <a:r>
              <a:rPr sz="1540" spc="88" dirty="0">
                <a:solidFill>
                  <a:srgbClr val="202124"/>
                </a:solidFill>
                <a:latin typeface="Calibri"/>
                <a:cs typeface="Calibri"/>
              </a:rPr>
              <a:t>as</a:t>
            </a:r>
            <a:r>
              <a:rPr sz="1540" spc="44" dirty="0">
                <a:solidFill>
                  <a:srgbClr val="202124"/>
                </a:solidFill>
                <a:latin typeface="Calibri"/>
                <a:cs typeface="Calibri"/>
              </a:rPr>
              <a:t> </a:t>
            </a:r>
            <a:r>
              <a:rPr sz="1540" dirty="0">
                <a:solidFill>
                  <a:srgbClr val="202124"/>
                </a:solidFill>
                <a:latin typeface="Calibri"/>
                <a:cs typeface="Calibri"/>
              </a:rPr>
              <a:t>in</a:t>
            </a:r>
            <a:r>
              <a:rPr sz="1540" spc="44" dirty="0">
                <a:solidFill>
                  <a:srgbClr val="202124"/>
                </a:solidFill>
                <a:latin typeface="Calibri"/>
                <a:cs typeface="Calibri"/>
              </a:rPr>
              <a:t> </a:t>
            </a:r>
            <a:r>
              <a:rPr sz="1540" spc="61" dirty="0">
                <a:solidFill>
                  <a:srgbClr val="202124"/>
                </a:solidFill>
                <a:latin typeface="Calibri"/>
                <a:cs typeface="Calibri"/>
              </a:rPr>
              <a:t>the</a:t>
            </a:r>
            <a:r>
              <a:rPr sz="1540" spc="44" dirty="0">
                <a:solidFill>
                  <a:srgbClr val="202124"/>
                </a:solidFill>
                <a:latin typeface="Calibri"/>
                <a:cs typeface="Calibri"/>
              </a:rPr>
              <a:t> </a:t>
            </a:r>
            <a:r>
              <a:rPr sz="1540" dirty="0">
                <a:solidFill>
                  <a:srgbClr val="202124"/>
                </a:solidFill>
                <a:latin typeface="Calibri"/>
                <a:cs typeface="Calibri"/>
              </a:rPr>
              <a:t>2014</a:t>
            </a:r>
            <a:r>
              <a:rPr sz="1540" spc="44" dirty="0">
                <a:solidFill>
                  <a:srgbClr val="202124"/>
                </a:solidFill>
                <a:latin typeface="Calibri"/>
                <a:cs typeface="Calibri"/>
              </a:rPr>
              <a:t> </a:t>
            </a:r>
            <a:r>
              <a:rPr sz="1540" spc="-11" dirty="0">
                <a:solidFill>
                  <a:srgbClr val="202124"/>
                </a:solidFill>
                <a:latin typeface="Calibri"/>
                <a:cs typeface="Calibri"/>
              </a:rPr>
              <a:t>paper.</a:t>
            </a:r>
            <a:endParaRPr sz="1540" dirty="0">
              <a:latin typeface="Calibri"/>
              <a:cs typeface="Calibri"/>
            </a:endParaRPr>
          </a:p>
          <a:p>
            <a:pPr marL="3506470">
              <a:spcBef>
                <a:spcPts val="275"/>
              </a:spcBef>
            </a:pPr>
            <a:r>
              <a:rPr sz="1540" spc="55" dirty="0">
                <a:solidFill>
                  <a:srgbClr val="202124"/>
                </a:solidFill>
                <a:latin typeface="Calibri"/>
                <a:cs typeface="Calibri"/>
              </a:rPr>
              <a:t>This</a:t>
            </a:r>
            <a:r>
              <a:rPr sz="1540" spc="22" dirty="0">
                <a:solidFill>
                  <a:srgbClr val="202124"/>
                </a:solidFill>
                <a:latin typeface="Calibri"/>
                <a:cs typeface="Calibri"/>
              </a:rPr>
              <a:t> </a:t>
            </a:r>
            <a:r>
              <a:rPr sz="1540" dirty="0">
                <a:solidFill>
                  <a:srgbClr val="202124"/>
                </a:solidFill>
                <a:latin typeface="Calibri"/>
                <a:cs typeface="Calibri"/>
              </a:rPr>
              <a:t>is</a:t>
            </a:r>
            <a:r>
              <a:rPr sz="1540" spc="28" dirty="0">
                <a:solidFill>
                  <a:srgbClr val="202124"/>
                </a:solidFill>
                <a:latin typeface="Calibri"/>
                <a:cs typeface="Calibri"/>
              </a:rPr>
              <a:t> </a:t>
            </a:r>
            <a:r>
              <a:rPr sz="1540" spc="66" dirty="0">
                <a:solidFill>
                  <a:srgbClr val="202124"/>
                </a:solidFill>
                <a:latin typeface="Calibri"/>
                <a:cs typeface="Calibri"/>
              </a:rPr>
              <a:t>where</a:t>
            </a:r>
            <a:r>
              <a:rPr sz="1540" spc="22" dirty="0">
                <a:solidFill>
                  <a:srgbClr val="202124"/>
                </a:solidFill>
                <a:latin typeface="Calibri"/>
                <a:cs typeface="Calibri"/>
              </a:rPr>
              <a:t> </a:t>
            </a:r>
            <a:r>
              <a:rPr sz="1540" dirty="0">
                <a:solidFill>
                  <a:srgbClr val="202124"/>
                </a:solidFill>
                <a:latin typeface="Cambria Math"/>
                <a:cs typeface="Cambria Math"/>
              </a:rPr>
              <a:t>|x</a:t>
            </a:r>
            <a:r>
              <a:rPr sz="1540" spc="38" dirty="0">
                <a:solidFill>
                  <a:srgbClr val="202124"/>
                </a:solidFill>
                <a:latin typeface="Cambria Math"/>
                <a:cs typeface="Cambria Math"/>
              </a:rPr>
              <a:t> </a:t>
            </a:r>
            <a:r>
              <a:rPr sz="1540" dirty="0">
                <a:solidFill>
                  <a:srgbClr val="202124"/>
                </a:solidFill>
                <a:latin typeface="Calibri"/>
                <a:cs typeface="Calibri"/>
              </a:rPr>
              <a:t>in</a:t>
            </a:r>
            <a:r>
              <a:rPr sz="1540" spc="28" dirty="0">
                <a:solidFill>
                  <a:srgbClr val="202124"/>
                </a:solidFill>
                <a:latin typeface="Calibri"/>
                <a:cs typeface="Calibri"/>
              </a:rPr>
              <a:t> </a:t>
            </a:r>
            <a:r>
              <a:rPr sz="1540" dirty="0">
                <a:solidFill>
                  <a:srgbClr val="202124"/>
                </a:solidFill>
                <a:latin typeface="Cambria Math"/>
                <a:cs typeface="Cambria Math"/>
              </a:rPr>
              <a:t>p(z</a:t>
            </a:r>
            <a:r>
              <a:rPr sz="1485" baseline="-33950" dirty="0">
                <a:solidFill>
                  <a:srgbClr val="202124"/>
                </a:solidFill>
                <a:latin typeface="Cambria Math"/>
                <a:cs typeface="Cambria Math"/>
              </a:rPr>
              <a:t>3</a:t>
            </a:r>
            <a:r>
              <a:rPr sz="1540" dirty="0">
                <a:solidFill>
                  <a:srgbClr val="202124"/>
                </a:solidFill>
                <a:latin typeface="Cambria Math"/>
                <a:cs typeface="Cambria Math"/>
              </a:rPr>
              <a:t>|z</a:t>
            </a:r>
            <a:r>
              <a:rPr sz="1485" baseline="-33950" dirty="0">
                <a:solidFill>
                  <a:srgbClr val="202124"/>
                </a:solidFill>
                <a:latin typeface="Cambria Math"/>
                <a:cs typeface="Cambria Math"/>
              </a:rPr>
              <a:t>2</a:t>
            </a:r>
            <a:r>
              <a:rPr sz="1540" dirty="0">
                <a:solidFill>
                  <a:srgbClr val="202124"/>
                </a:solidFill>
                <a:latin typeface="Cambria Math"/>
                <a:cs typeface="Cambria Math"/>
              </a:rPr>
              <a:t>,z</a:t>
            </a:r>
            <a:r>
              <a:rPr sz="1485" baseline="-33950" dirty="0">
                <a:solidFill>
                  <a:srgbClr val="202124"/>
                </a:solidFill>
                <a:latin typeface="Cambria Math"/>
                <a:cs typeface="Cambria Math"/>
              </a:rPr>
              <a:t>1</a:t>
            </a:r>
            <a:r>
              <a:rPr sz="1540" dirty="0">
                <a:solidFill>
                  <a:srgbClr val="202124"/>
                </a:solidFill>
                <a:latin typeface="Cambria Math"/>
                <a:cs typeface="Cambria Math"/>
              </a:rPr>
              <a:t>,x)</a:t>
            </a:r>
            <a:r>
              <a:rPr sz="1540" spc="38" dirty="0">
                <a:solidFill>
                  <a:srgbClr val="202124"/>
                </a:solidFill>
                <a:latin typeface="Cambria Math"/>
                <a:cs typeface="Cambria Math"/>
              </a:rPr>
              <a:t> </a:t>
            </a:r>
            <a:r>
              <a:rPr sz="1540" spc="121" dirty="0">
                <a:solidFill>
                  <a:srgbClr val="202124"/>
                </a:solidFill>
                <a:latin typeface="Calibri"/>
                <a:cs typeface="Calibri"/>
              </a:rPr>
              <a:t>comes</a:t>
            </a:r>
            <a:r>
              <a:rPr sz="1540" spc="-6" dirty="0">
                <a:solidFill>
                  <a:srgbClr val="202124"/>
                </a:solidFill>
                <a:latin typeface="Calibri"/>
                <a:cs typeface="Calibri"/>
              </a:rPr>
              <a:t> </a:t>
            </a:r>
            <a:r>
              <a:rPr sz="1540" spc="33" dirty="0">
                <a:solidFill>
                  <a:srgbClr val="202124"/>
                </a:solidFill>
                <a:latin typeface="Calibri"/>
                <a:cs typeface="Calibri"/>
              </a:rPr>
              <a:t>from.</a:t>
            </a:r>
            <a:endParaRPr sz="1540" dirty="0">
              <a:latin typeface="Calibri"/>
              <a:cs typeface="Calibri"/>
            </a:endParaRPr>
          </a:p>
          <a:p>
            <a:pPr marL="1997710">
              <a:spcBef>
                <a:spcPts val="1029"/>
              </a:spcBef>
            </a:pPr>
            <a:r>
              <a:rPr sz="2310" spc="-33" baseline="19841" dirty="0">
                <a:solidFill>
                  <a:srgbClr val="674EA7"/>
                </a:solidFill>
                <a:latin typeface="Cambria Math"/>
                <a:cs typeface="Cambria Math"/>
              </a:rPr>
              <a:t>x</a:t>
            </a:r>
            <a:r>
              <a:rPr sz="990" spc="-22" dirty="0">
                <a:solidFill>
                  <a:srgbClr val="674EA7"/>
                </a:solidFill>
                <a:latin typeface="Cambria Math"/>
                <a:cs typeface="Cambria Math"/>
              </a:rPr>
              <a:t>dec</a:t>
            </a:r>
            <a:endParaRPr sz="990" dirty="0">
              <a:latin typeface="Cambria Math"/>
              <a:cs typeface="Cambria Math"/>
            </a:endParaRPr>
          </a:p>
        </p:txBody>
      </p:sp>
      <p:sp>
        <p:nvSpPr>
          <p:cNvPr id="11" name="object 11"/>
          <p:cNvSpPr txBox="1"/>
          <p:nvPr/>
        </p:nvSpPr>
        <p:spPr>
          <a:xfrm>
            <a:off x="3516948" y="4628931"/>
            <a:ext cx="5751449" cy="834587"/>
          </a:xfrm>
          <a:prstGeom prst="rect">
            <a:avLst/>
          </a:prstGeom>
        </p:spPr>
        <p:txBody>
          <a:bodyPr vert="horz" wrap="square" lIns="0" tIns="13970" rIns="0" bIns="0" rtlCol="0">
            <a:spAutoFit/>
          </a:bodyPr>
          <a:lstStyle/>
          <a:p>
            <a:pPr marL="13970" marR="5588">
              <a:lnSpc>
                <a:spcPct val="114999"/>
              </a:lnSpc>
              <a:spcBef>
                <a:spcPts val="110"/>
              </a:spcBef>
            </a:pPr>
            <a:r>
              <a:rPr sz="1540" spc="99" dirty="0">
                <a:solidFill>
                  <a:srgbClr val="202124"/>
                </a:solidFill>
                <a:latin typeface="Calibri"/>
                <a:cs typeface="Calibri"/>
              </a:rPr>
              <a:t>Because</a:t>
            </a:r>
            <a:r>
              <a:rPr sz="1540" spc="94" dirty="0">
                <a:solidFill>
                  <a:srgbClr val="202124"/>
                </a:solidFill>
                <a:latin typeface="Calibri"/>
                <a:cs typeface="Calibri"/>
              </a:rPr>
              <a:t> </a:t>
            </a:r>
            <a:r>
              <a:rPr sz="1540" spc="88" dirty="0">
                <a:solidFill>
                  <a:srgbClr val="202124"/>
                </a:solidFill>
                <a:latin typeface="Calibri"/>
                <a:cs typeface="Calibri"/>
              </a:rPr>
              <a:t>self-</a:t>
            </a:r>
            <a:r>
              <a:rPr sz="1540" dirty="0">
                <a:solidFill>
                  <a:srgbClr val="202124"/>
                </a:solidFill>
                <a:latin typeface="Calibri"/>
                <a:cs typeface="Calibri"/>
              </a:rPr>
              <a:t>attention</a:t>
            </a:r>
            <a:r>
              <a:rPr sz="1540" spc="99" dirty="0">
                <a:solidFill>
                  <a:srgbClr val="202124"/>
                </a:solidFill>
                <a:latin typeface="Calibri"/>
                <a:cs typeface="Calibri"/>
              </a:rPr>
              <a:t> </a:t>
            </a:r>
            <a:r>
              <a:rPr sz="1540" dirty="0">
                <a:solidFill>
                  <a:srgbClr val="202124"/>
                </a:solidFill>
                <a:latin typeface="Calibri"/>
                <a:cs typeface="Calibri"/>
              </a:rPr>
              <a:t>is</a:t>
            </a:r>
            <a:r>
              <a:rPr sz="1540" spc="99" dirty="0">
                <a:solidFill>
                  <a:srgbClr val="202124"/>
                </a:solidFill>
                <a:latin typeface="Calibri"/>
                <a:cs typeface="Calibri"/>
              </a:rPr>
              <a:t> </a:t>
            </a:r>
            <a:r>
              <a:rPr sz="1540" spc="116" dirty="0">
                <a:solidFill>
                  <a:srgbClr val="202124"/>
                </a:solidFill>
                <a:latin typeface="Calibri"/>
                <a:cs typeface="Calibri"/>
              </a:rPr>
              <a:t>so</a:t>
            </a:r>
            <a:r>
              <a:rPr sz="1540" spc="94" dirty="0">
                <a:solidFill>
                  <a:srgbClr val="202124"/>
                </a:solidFill>
                <a:latin typeface="Calibri"/>
                <a:cs typeface="Calibri"/>
              </a:rPr>
              <a:t> </a:t>
            </a:r>
            <a:r>
              <a:rPr sz="1540" dirty="0">
                <a:solidFill>
                  <a:srgbClr val="202124"/>
                </a:solidFill>
                <a:latin typeface="Calibri"/>
                <a:cs typeface="Calibri"/>
              </a:rPr>
              <a:t>widely</a:t>
            </a:r>
            <a:r>
              <a:rPr sz="1540" spc="99" dirty="0">
                <a:solidFill>
                  <a:srgbClr val="202124"/>
                </a:solidFill>
                <a:latin typeface="Calibri"/>
                <a:cs typeface="Calibri"/>
              </a:rPr>
              <a:t> </a:t>
            </a:r>
            <a:r>
              <a:rPr sz="1540" spc="72" dirty="0">
                <a:solidFill>
                  <a:srgbClr val="202124"/>
                </a:solidFill>
                <a:latin typeface="Calibri"/>
                <a:cs typeface="Calibri"/>
              </a:rPr>
              <a:t>used,</a:t>
            </a:r>
            <a:r>
              <a:rPr sz="1540" spc="99" dirty="0">
                <a:solidFill>
                  <a:srgbClr val="202124"/>
                </a:solidFill>
                <a:latin typeface="Calibri"/>
                <a:cs typeface="Calibri"/>
              </a:rPr>
              <a:t> </a:t>
            </a:r>
            <a:r>
              <a:rPr sz="1540" spc="72" dirty="0">
                <a:solidFill>
                  <a:srgbClr val="202124"/>
                </a:solidFill>
                <a:latin typeface="Calibri"/>
                <a:cs typeface="Calibri"/>
              </a:rPr>
              <a:t>people</a:t>
            </a:r>
            <a:r>
              <a:rPr sz="1540" spc="99" dirty="0">
                <a:solidFill>
                  <a:srgbClr val="202124"/>
                </a:solidFill>
                <a:latin typeface="Calibri"/>
                <a:cs typeface="Calibri"/>
              </a:rPr>
              <a:t> </a:t>
            </a:r>
            <a:r>
              <a:rPr sz="1540" spc="61" dirty="0">
                <a:solidFill>
                  <a:srgbClr val="202124"/>
                </a:solidFill>
                <a:latin typeface="Calibri"/>
                <a:cs typeface="Calibri"/>
              </a:rPr>
              <a:t>have</a:t>
            </a:r>
            <a:r>
              <a:rPr sz="1540" spc="94" dirty="0">
                <a:solidFill>
                  <a:srgbClr val="202124"/>
                </a:solidFill>
                <a:latin typeface="Calibri"/>
                <a:cs typeface="Calibri"/>
              </a:rPr>
              <a:t> </a:t>
            </a:r>
            <a:r>
              <a:rPr sz="1540" spc="66" dirty="0">
                <a:solidFill>
                  <a:srgbClr val="202124"/>
                </a:solidFill>
                <a:latin typeface="Calibri"/>
                <a:cs typeface="Calibri"/>
              </a:rPr>
              <a:t>started</a:t>
            </a:r>
            <a:r>
              <a:rPr sz="1540" spc="99" dirty="0">
                <a:solidFill>
                  <a:srgbClr val="202124"/>
                </a:solidFill>
                <a:latin typeface="Calibri"/>
                <a:cs typeface="Calibri"/>
              </a:rPr>
              <a:t> </a:t>
            </a:r>
            <a:r>
              <a:rPr sz="1540" spc="-22" dirty="0">
                <a:solidFill>
                  <a:srgbClr val="202124"/>
                </a:solidFill>
                <a:latin typeface="Calibri"/>
                <a:cs typeface="Calibri"/>
              </a:rPr>
              <a:t>just </a:t>
            </a:r>
            <a:r>
              <a:rPr sz="1540" spc="55" dirty="0">
                <a:solidFill>
                  <a:srgbClr val="202124"/>
                </a:solidFill>
                <a:latin typeface="Calibri"/>
                <a:cs typeface="Calibri"/>
              </a:rPr>
              <a:t>calling</a:t>
            </a:r>
            <a:r>
              <a:rPr sz="1540" spc="22" dirty="0">
                <a:solidFill>
                  <a:srgbClr val="202124"/>
                </a:solidFill>
                <a:latin typeface="Calibri"/>
                <a:cs typeface="Calibri"/>
              </a:rPr>
              <a:t> </a:t>
            </a:r>
            <a:r>
              <a:rPr sz="1540" dirty="0">
                <a:solidFill>
                  <a:srgbClr val="202124"/>
                </a:solidFill>
                <a:latin typeface="Calibri"/>
                <a:cs typeface="Calibri"/>
              </a:rPr>
              <a:t>it</a:t>
            </a:r>
            <a:r>
              <a:rPr sz="1540" spc="28" dirty="0">
                <a:solidFill>
                  <a:srgbClr val="202124"/>
                </a:solidFill>
                <a:latin typeface="Calibri"/>
                <a:cs typeface="Calibri"/>
              </a:rPr>
              <a:t> </a:t>
            </a:r>
            <a:r>
              <a:rPr sz="1540" spc="-11" dirty="0">
                <a:solidFill>
                  <a:srgbClr val="202124"/>
                </a:solidFill>
                <a:latin typeface="Calibri"/>
                <a:cs typeface="Calibri"/>
              </a:rPr>
              <a:t>"attention".</a:t>
            </a:r>
            <a:endParaRPr sz="1540">
              <a:latin typeface="Calibri"/>
              <a:cs typeface="Calibri"/>
            </a:endParaRPr>
          </a:p>
          <a:p>
            <a:pPr marL="13970">
              <a:spcBef>
                <a:spcPts val="275"/>
              </a:spcBef>
            </a:pPr>
            <a:r>
              <a:rPr sz="1540" spc="77" dirty="0">
                <a:solidFill>
                  <a:srgbClr val="202124"/>
                </a:solidFill>
                <a:latin typeface="Calibri"/>
                <a:cs typeface="Calibri"/>
              </a:rPr>
              <a:t>Hence,</a:t>
            </a:r>
            <a:r>
              <a:rPr sz="1540" spc="105" dirty="0">
                <a:solidFill>
                  <a:srgbClr val="202124"/>
                </a:solidFill>
                <a:latin typeface="Calibri"/>
                <a:cs typeface="Calibri"/>
              </a:rPr>
              <a:t> </a:t>
            </a:r>
            <a:r>
              <a:rPr sz="1540" spc="77" dirty="0">
                <a:solidFill>
                  <a:srgbClr val="202124"/>
                </a:solidFill>
                <a:latin typeface="Calibri"/>
                <a:cs typeface="Calibri"/>
              </a:rPr>
              <a:t>we</a:t>
            </a:r>
            <a:r>
              <a:rPr sz="1540" spc="105" dirty="0">
                <a:solidFill>
                  <a:srgbClr val="202124"/>
                </a:solidFill>
                <a:latin typeface="Calibri"/>
                <a:cs typeface="Calibri"/>
              </a:rPr>
              <a:t> </a:t>
            </a:r>
            <a:r>
              <a:rPr sz="1540" spc="72" dirty="0">
                <a:solidFill>
                  <a:srgbClr val="202124"/>
                </a:solidFill>
                <a:latin typeface="Calibri"/>
                <a:cs typeface="Calibri"/>
              </a:rPr>
              <a:t>now</a:t>
            </a:r>
            <a:r>
              <a:rPr sz="1540" spc="105" dirty="0">
                <a:solidFill>
                  <a:srgbClr val="202124"/>
                </a:solidFill>
                <a:latin typeface="Calibri"/>
                <a:cs typeface="Calibri"/>
              </a:rPr>
              <a:t> </a:t>
            </a:r>
            <a:r>
              <a:rPr sz="1540" spc="11" dirty="0">
                <a:solidFill>
                  <a:srgbClr val="202124"/>
                </a:solidFill>
                <a:latin typeface="Calibri"/>
                <a:cs typeface="Calibri"/>
              </a:rPr>
              <a:t>often</a:t>
            </a:r>
            <a:r>
              <a:rPr sz="1540" spc="105" dirty="0">
                <a:solidFill>
                  <a:srgbClr val="202124"/>
                </a:solidFill>
                <a:latin typeface="Calibri"/>
                <a:cs typeface="Calibri"/>
              </a:rPr>
              <a:t> </a:t>
            </a:r>
            <a:r>
              <a:rPr sz="1540" spc="88" dirty="0">
                <a:solidFill>
                  <a:srgbClr val="202124"/>
                </a:solidFill>
                <a:latin typeface="Calibri"/>
                <a:cs typeface="Calibri"/>
              </a:rPr>
              <a:t>need</a:t>
            </a:r>
            <a:r>
              <a:rPr sz="1540" spc="105" dirty="0">
                <a:solidFill>
                  <a:srgbClr val="202124"/>
                </a:solidFill>
                <a:latin typeface="Calibri"/>
                <a:cs typeface="Calibri"/>
              </a:rPr>
              <a:t> </a:t>
            </a:r>
            <a:r>
              <a:rPr sz="1540" spc="11" dirty="0">
                <a:solidFill>
                  <a:srgbClr val="202124"/>
                </a:solidFill>
                <a:latin typeface="Calibri"/>
                <a:cs typeface="Calibri"/>
              </a:rPr>
              <a:t>to</a:t>
            </a:r>
            <a:r>
              <a:rPr sz="1540" spc="105" dirty="0">
                <a:solidFill>
                  <a:srgbClr val="202124"/>
                </a:solidFill>
                <a:latin typeface="Calibri"/>
                <a:cs typeface="Calibri"/>
              </a:rPr>
              <a:t> </a:t>
            </a:r>
            <a:r>
              <a:rPr sz="1540" spc="11" dirty="0">
                <a:solidFill>
                  <a:srgbClr val="202124"/>
                </a:solidFill>
                <a:latin typeface="Calibri"/>
                <a:cs typeface="Calibri"/>
              </a:rPr>
              <a:t>explicitly</a:t>
            </a:r>
            <a:r>
              <a:rPr sz="1540" spc="105" dirty="0">
                <a:solidFill>
                  <a:srgbClr val="202124"/>
                </a:solidFill>
                <a:latin typeface="Calibri"/>
                <a:cs typeface="Calibri"/>
              </a:rPr>
              <a:t> </a:t>
            </a:r>
            <a:r>
              <a:rPr sz="1540" spc="11" dirty="0">
                <a:solidFill>
                  <a:srgbClr val="202124"/>
                </a:solidFill>
                <a:latin typeface="Calibri"/>
                <a:cs typeface="Calibri"/>
              </a:rPr>
              <a:t>call</a:t>
            </a:r>
            <a:r>
              <a:rPr sz="1540" spc="105" dirty="0">
                <a:solidFill>
                  <a:srgbClr val="202124"/>
                </a:solidFill>
                <a:latin typeface="Calibri"/>
                <a:cs typeface="Calibri"/>
              </a:rPr>
              <a:t> </a:t>
            </a:r>
            <a:r>
              <a:rPr sz="1540" spc="11" dirty="0">
                <a:solidFill>
                  <a:srgbClr val="202124"/>
                </a:solidFill>
                <a:latin typeface="Calibri"/>
                <a:cs typeface="Calibri"/>
              </a:rPr>
              <a:t>this</a:t>
            </a:r>
            <a:r>
              <a:rPr sz="1540" spc="105" dirty="0">
                <a:solidFill>
                  <a:srgbClr val="202124"/>
                </a:solidFill>
                <a:latin typeface="Calibri"/>
                <a:cs typeface="Calibri"/>
              </a:rPr>
              <a:t> </a:t>
            </a:r>
            <a:r>
              <a:rPr sz="1540" spc="61" dirty="0">
                <a:solidFill>
                  <a:srgbClr val="202124"/>
                </a:solidFill>
                <a:latin typeface="Calibri"/>
                <a:cs typeface="Calibri"/>
              </a:rPr>
              <a:t>"cross</a:t>
            </a:r>
            <a:r>
              <a:rPr sz="1540" spc="105" dirty="0">
                <a:solidFill>
                  <a:srgbClr val="202124"/>
                </a:solidFill>
                <a:latin typeface="Calibri"/>
                <a:cs typeface="Calibri"/>
              </a:rPr>
              <a:t> </a:t>
            </a:r>
            <a:r>
              <a:rPr sz="1540" spc="-11" dirty="0">
                <a:solidFill>
                  <a:srgbClr val="202124"/>
                </a:solidFill>
                <a:latin typeface="Calibri"/>
                <a:cs typeface="Calibri"/>
              </a:rPr>
              <a:t>attention".</a:t>
            </a:r>
            <a:endParaRPr sz="1540">
              <a:latin typeface="Calibri"/>
              <a:cs typeface="Calibri"/>
            </a:endParaRPr>
          </a:p>
        </p:txBody>
      </p:sp>
      <p:sp>
        <p:nvSpPr>
          <p:cNvPr id="12" name="object 12"/>
          <p:cNvSpPr txBox="1"/>
          <p:nvPr/>
        </p:nvSpPr>
        <p:spPr>
          <a:xfrm>
            <a:off x="-3491" y="6379983"/>
            <a:ext cx="6123051"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dirty="0">
                <a:solidFill>
                  <a:srgbClr val="202124"/>
                </a:solidFill>
                <a:latin typeface="Calibri"/>
                <a:cs typeface="Calibri"/>
              </a:rPr>
              <a:t>Transformer</a:t>
            </a:r>
            <a:r>
              <a:rPr sz="660" spc="125" dirty="0">
                <a:solidFill>
                  <a:srgbClr val="202124"/>
                </a:solidFill>
                <a:latin typeface="Calibri"/>
                <a:cs typeface="Calibri"/>
              </a:rPr>
              <a:t> </a:t>
            </a:r>
            <a:r>
              <a:rPr sz="660" dirty="0">
                <a:solidFill>
                  <a:srgbClr val="202124"/>
                </a:solidFill>
                <a:latin typeface="Calibri"/>
                <a:cs typeface="Calibri"/>
              </a:rPr>
              <a:t>image</a:t>
            </a:r>
            <a:r>
              <a:rPr sz="660" spc="132" dirty="0">
                <a:solidFill>
                  <a:srgbClr val="202124"/>
                </a:solidFill>
                <a:latin typeface="Calibri"/>
                <a:cs typeface="Calibri"/>
              </a:rPr>
              <a:t> </a:t>
            </a:r>
            <a:r>
              <a:rPr sz="660" dirty="0">
                <a:solidFill>
                  <a:srgbClr val="202124"/>
                </a:solidFill>
                <a:latin typeface="Calibri"/>
                <a:cs typeface="Calibri"/>
              </a:rPr>
              <a:t>source:</a:t>
            </a:r>
            <a:r>
              <a:rPr sz="660" spc="125" dirty="0">
                <a:solidFill>
                  <a:srgbClr val="202124"/>
                </a:solidFill>
                <a:latin typeface="Calibri"/>
                <a:cs typeface="Calibri"/>
              </a:rPr>
              <a:t> </a:t>
            </a:r>
            <a:r>
              <a:rPr sz="660" dirty="0">
                <a:solidFill>
                  <a:srgbClr val="202124"/>
                </a:solidFill>
                <a:latin typeface="Calibri"/>
                <a:cs typeface="Calibri"/>
              </a:rPr>
              <a:t>"Attention</a:t>
            </a:r>
            <a:r>
              <a:rPr sz="660" spc="132" dirty="0">
                <a:solidFill>
                  <a:srgbClr val="202124"/>
                </a:solidFill>
                <a:latin typeface="Calibri"/>
                <a:cs typeface="Calibri"/>
              </a:rPr>
              <a:t> </a:t>
            </a:r>
            <a:r>
              <a:rPr sz="660" dirty="0">
                <a:solidFill>
                  <a:srgbClr val="202124"/>
                </a:solidFill>
                <a:latin typeface="Calibri"/>
                <a:cs typeface="Calibri"/>
              </a:rPr>
              <a:t>Is</a:t>
            </a:r>
            <a:r>
              <a:rPr sz="660" spc="99" dirty="0">
                <a:solidFill>
                  <a:srgbClr val="202124"/>
                </a:solidFill>
                <a:latin typeface="Calibri"/>
                <a:cs typeface="Calibri"/>
              </a:rPr>
              <a:t> </a:t>
            </a:r>
            <a:r>
              <a:rPr sz="660" dirty="0">
                <a:solidFill>
                  <a:srgbClr val="202124"/>
                </a:solidFill>
                <a:latin typeface="Calibri"/>
                <a:cs typeface="Calibri"/>
              </a:rPr>
              <a:t>All</a:t>
            </a:r>
            <a:r>
              <a:rPr sz="660" spc="77" dirty="0">
                <a:solidFill>
                  <a:srgbClr val="202124"/>
                </a:solidFill>
                <a:latin typeface="Calibri"/>
                <a:cs typeface="Calibri"/>
              </a:rPr>
              <a:t> </a:t>
            </a:r>
            <a:r>
              <a:rPr sz="660" dirty="0">
                <a:solidFill>
                  <a:srgbClr val="202124"/>
                </a:solidFill>
                <a:latin typeface="Calibri"/>
                <a:cs typeface="Calibri"/>
              </a:rPr>
              <a:t>You</a:t>
            </a:r>
            <a:r>
              <a:rPr sz="660" spc="132" dirty="0">
                <a:solidFill>
                  <a:srgbClr val="202124"/>
                </a:solidFill>
                <a:latin typeface="Calibri"/>
                <a:cs typeface="Calibri"/>
              </a:rPr>
              <a:t> </a:t>
            </a:r>
            <a:r>
              <a:rPr sz="660" dirty="0">
                <a:solidFill>
                  <a:srgbClr val="202124"/>
                </a:solidFill>
                <a:latin typeface="Calibri"/>
                <a:cs typeface="Calibri"/>
              </a:rPr>
              <a:t>Need"</a:t>
            </a:r>
            <a:r>
              <a:rPr sz="660" spc="132" dirty="0">
                <a:solidFill>
                  <a:srgbClr val="202124"/>
                </a:solidFill>
                <a:latin typeface="Calibri"/>
                <a:cs typeface="Calibri"/>
              </a:rPr>
              <a:t> </a:t>
            </a:r>
            <a:r>
              <a:rPr sz="660" dirty="0">
                <a:solidFill>
                  <a:srgbClr val="202124"/>
                </a:solidFill>
                <a:latin typeface="Calibri"/>
                <a:cs typeface="Calibri"/>
              </a:rPr>
              <a:t>paper</a:t>
            </a:r>
            <a:r>
              <a:rPr sz="660" spc="413" dirty="0">
                <a:solidFill>
                  <a:srgbClr val="202124"/>
                </a:solidFill>
                <a:latin typeface="Calibri"/>
                <a:cs typeface="Calibri"/>
              </a:rPr>
              <a:t> </a:t>
            </a:r>
            <a:r>
              <a:rPr sz="660" dirty="0">
                <a:solidFill>
                  <a:srgbClr val="202124"/>
                </a:solidFill>
                <a:latin typeface="Calibri"/>
                <a:cs typeface="Calibri"/>
              </a:rPr>
              <a:t>;</a:t>
            </a:r>
            <a:r>
              <a:rPr sz="660" spc="418" dirty="0">
                <a:solidFill>
                  <a:srgbClr val="202124"/>
                </a:solidFill>
                <a:latin typeface="Calibri"/>
                <a:cs typeface="Calibri"/>
              </a:rPr>
              <a:t> </a:t>
            </a:r>
            <a:r>
              <a:rPr sz="660" dirty="0">
                <a:solidFill>
                  <a:srgbClr val="202124"/>
                </a:solidFill>
                <a:latin typeface="Calibri"/>
                <a:cs typeface="Calibri"/>
              </a:rPr>
              <a:t>heatmap</a:t>
            </a:r>
            <a:r>
              <a:rPr sz="660" spc="132" dirty="0">
                <a:solidFill>
                  <a:srgbClr val="202124"/>
                </a:solidFill>
                <a:latin typeface="Calibri"/>
                <a:cs typeface="Calibri"/>
              </a:rPr>
              <a:t> </a:t>
            </a:r>
            <a:r>
              <a:rPr sz="660" dirty="0">
                <a:solidFill>
                  <a:srgbClr val="202124"/>
                </a:solidFill>
                <a:latin typeface="Calibri"/>
                <a:cs typeface="Calibri"/>
              </a:rPr>
              <a:t>image</a:t>
            </a:r>
            <a:r>
              <a:rPr sz="660" spc="125" dirty="0">
                <a:solidFill>
                  <a:srgbClr val="202124"/>
                </a:solidFill>
                <a:latin typeface="Calibri"/>
                <a:cs typeface="Calibri"/>
              </a:rPr>
              <a:t> </a:t>
            </a:r>
            <a:r>
              <a:rPr sz="660" dirty="0">
                <a:solidFill>
                  <a:srgbClr val="202124"/>
                </a:solidFill>
                <a:latin typeface="Calibri"/>
                <a:cs typeface="Calibri"/>
              </a:rPr>
              <a:t>source:</a:t>
            </a:r>
            <a:r>
              <a:rPr sz="660" spc="132" dirty="0">
                <a:solidFill>
                  <a:srgbClr val="202124"/>
                </a:solidFill>
                <a:latin typeface="Calibri"/>
                <a:cs typeface="Calibri"/>
              </a:rPr>
              <a:t> </a:t>
            </a:r>
            <a:r>
              <a:rPr sz="660" dirty="0">
                <a:solidFill>
                  <a:srgbClr val="202124"/>
                </a:solidFill>
                <a:latin typeface="Calibri"/>
                <a:cs typeface="Calibri"/>
              </a:rPr>
              <a:t>"Neural</a:t>
            </a:r>
            <a:r>
              <a:rPr sz="660" spc="132" dirty="0">
                <a:solidFill>
                  <a:srgbClr val="202124"/>
                </a:solidFill>
                <a:latin typeface="Calibri"/>
                <a:cs typeface="Calibri"/>
              </a:rPr>
              <a:t> </a:t>
            </a:r>
            <a:r>
              <a:rPr sz="660" dirty="0">
                <a:solidFill>
                  <a:srgbClr val="202124"/>
                </a:solidFill>
                <a:latin typeface="Calibri"/>
                <a:cs typeface="Calibri"/>
              </a:rPr>
              <a:t>Machine</a:t>
            </a:r>
            <a:r>
              <a:rPr sz="660" spc="77" dirty="0">
                <a:solidFill>
                  <a:srgbClr val="202124"/>
                </a:solidFill>
                <a:latin typeface="Calibri"/>
                <a:cs typeface="Calibri"/>
              </a:rPr>
              <a:t> </a:t>
            </a:r>
            <a:r>
              <a:rPr sz="660" dirty="0">
                <a:solidFill>
                  <a:srgbClr val="202124"/>
                </a:solidFill>
                <a:latin typeface="Calibri"/>
                <a:cs typeface="Calibri"/>
              </a:rPr>
              <a:t>Translation</a:t>
            </a:r>
            <a:r>
              <a:rPr sz="660" spc="132" dirty="0">
                <a:solidFill>
                  <a:srgbClr val="202124"/>
                </a:solidFill>
                <a:latin typeface="Calibri"/>
                <a:cs typeface="Calibri"/>
              </a:rPr>
              <a:t> </a:t>
            </a:r>
            <a:r>
              <a:rPr sz="660" dirty="0">
                <a:solidFill>
                  <a:srgbClr val="202124"/>
                </a:solidFill>
                <a:latin typeface="Calibri"/>
                <a:cs typeface="Calibri"/>
              </a:rPr>
              <a:t>by</a:t>
            </a:r>
            <a:r>
              <a:rPr sz="660" spc="55" dirty="0">
                <a:solidFill>
                  <a:srgbClr val="202124"/>
                </a:solidFill>
                <a:latin typeface="Calibri"/>
                <a:cs typeface="Calibri"/>
              </a:rPr>
              <a:t> </a:t>
            </a:r>
            <a:r>
              <a:rPr sz="660" dirty="0">
                <a:solidFill>
                  <a:srgbClr val="202124"/>
                </a:solidFill>
                <a:latin typeface="Calibri"/>
                <a:cs typeface="Calibri"/>
              </a:rPr>
              <a:t>Jointly</a:t>
            </a:r>
            <a:r>
              <a:rPr sz="660" spc="132" dirty="0">
                <a:solidFill>
                  <a:srgbClr val="202124"/>
                </a:solidFill>
                <a:latin typeface="Calibri"/>
                <a:cs typeface="Calibri"/>
              </a:rPr>
              <a:t> </a:t>
            </a:r>
            <a:r>
              <a:rPr sz="660" dirty="0">
                <a:solidFill>
                  <a:srgbClr val="202124"/>
                </a:solidFill>
                <a:latin typeface="Calibri"/>
                <a:cs typeface="Calibri"/>
              </a:rPr>
              <a:t>Learning</a:t>
            </a:r>
            <a:r>
              <a:rPr sz="660" spc="125" dirty="0">
                <a:solidFill>
                  <a:srgbClr val="202124"/>
                </a:solidFill>
                <a:latin typeface="Calibri"/>
                <a:cs typeface="Calibri"/>
              </a:rPr>
              <a:t> </a:t>
            </a:r>
            <a:r>
              <a:rPr sz="660" dirty="0">
                <a:solidFill>
                  <a:srgbClr val="202124"/>
                </a:solidFill>
                <a:latin typeface="Calibri"/>
                <a:cs typeface="Calibri"/>
              </a:rPr>
              <a:t>to</a:t>
            </a:r>
            <a:r>
              <a:rPr sz="660" spc="99" dirty="0">
                <a:solidFill>
                  <a:srgbClr val="202124"/>
                </a:solidFill>
                <a:latin typeface="Calibri"/>
                <a:cs typeface="Calibri"/>
              </a:rPr>
              <a:t> </a:t>
            </a:r>
            <a:r>
              <a:rPr sz="660" dirty="0">
                <a:solidFill>
                  <a:srgbClr val="202124"/>
                </a:solidFill>
                <a:latin typeface="Calibri"/>
                <a:cs typeface="Calibri"/>
              </a:rPr>
              <a:t>Align</a:t>
            </a:r>
            <a:r>
              <a:rPr sz="660" spc="132" dirty="0">
                <a:solidFill>
                  <a:srgbClr val="202124"/>
                </a:solidFill>
                <a:latin typeface="Calibri"/>
                <a:cs typeface="Calibri"/>
              </a:rPr>
              <a:t> </a:t>
            </a:r>
            <a:r>
              <a:rPr sz="660" dirty="0">
                <a:solidFill>
                  <a:srgbClr val="202124"/>
                </a:solidFill>
                <a:latin typeface="Calibri"/>
                <a:cs typeface="Calibri"/>
              </a:rPr>
              <a:t>and</a:t>
            </a:r>
            <a:r>
              <a:rPr sz="660" spc="77" dirty="0">
                <a:solidFill>
                  <a:srgbClr val="202124"/>
                </a:solidFill>
                <a:latin typeface="Calibri"/>
                <a:cs typeface="Calibri"/>
              </a:rPr>
              <a:t> </a:t>
            </a:r>
            <a:r>
              <a:rPr sz="660" dirty="0">
                <a:solidFill>
                  <a:srgbClr val="202124"/>
                </a:solidFill>
                <a:latin typeface="Calibri"/>
                <a:cs typeface="Calibri"/>
              </a:rPr>
              <a:t>Translate"</a:t>
            </a:r>
            <a:r>
              <a:rPr sz="660" spc="132"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278039" y="204606"/>
            <a:ext cx="8232738"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grpSp>
        <p:nvGrpSpPr>
          <p:cNvPr id="4" name="object 4"/>
          <p:cNvGrpSpPr/>
          <p:nvPr/>
        </p:nvGrpSpPr>
        <p:grpSpPr>
          <a:xfrm>
            <a:off x="459428" y="2401805"/>
            <a:ext cx="2534857" cy="3832670"/>
            <a:chOff x="417662" y="1222300"/>
            <a:chExt cx="2304415" cy="3484245"/>
          </a:xfrm>
        </p:grpSpPr>
        <p:pic>
          <p:nvPicPr>
            <p:cNvPr id="5" name="object 5"/>
            <p:cNvPicPr/>
            <p:nvPr/>
          </p:nvPicPr>
          <p:blipFill>
            <a:blip r:embed="rId2" cstate="print"/>
            <a:stretch>
              <a:fillRect/>
            </a:stretch>
          </p:blipFill>
          <p:spPr>
            <a:xfrm>
              <a:off x="417662" y="1381701"/>
              <a:ext cx="2303774" cy="3213075"/>
            </a:xfrm>
            <a:prstGeom prst="rect">
              <a:avLst/>
            </a:prstGeom>
          </p:spPr>
        </p:pic>
        <p:sp>
          <p:nvSpPr>
            <p:cNvPr id="6" name="object 6"/>
            <p:cNvSpPr/>
            <p:nvPr/>
          </p:nvSpPr>
          <p:spPr>
            <a:xfrm>
              <a:off x="425589" y="2519451"/>
              <a:ext cx="1980564" cy="2186940"/>
            </a:xfrm>
            <a:custGeom>
              <a:avLst/>
              <a:gdLst/>
              <a:ahLst/>
              <a:cxnLst/>
              <a:rect l="l" t="t" r="r" b="b"/>
              <a:pathLst>
                <a:path w="1980564" h="2186940">
                  <a:moveTo>
                    <a:pt x="1980298" y="0"/>
                  </a:moveTo>
                  <a:lnTo>
                    <a:pt x="1102804" y="0"/>
                  </a:lnTo>
                  <a:lnTo>
                    <a:pt x="0" y="0"/>
                  </a:lnTo>
                  <a:lnTo>
                    <a:pt x="0" y="2035505"/>
                  </a:lnTo>
                  <a:lnTo>
                    <a:pt x="1102804" y="2035505"/>
                  </a:lnTo>
                  <a:lnTo>
                    <a:pt x="1102804" y="2186698"/>
                  </a:lnTo>
                  <a:lnTo>
                    <a:pt x="1980298" y="2186698"/>
                  </a:lnTo>
                  <a:lnTo>
                    <a:pt x="1980298" y="0"/>
                  </a:lnTo>
                  <a:close/>
                </a:path>
              </a:pathLst>
            </a:custGeom>
            <a:solidFill>
              <a:srgbClr val="FFFFFF">
                <a:alpha val="66848"/>
              </a:srgbClr>
            </a:solidFill>
          </p:spPr>
          <p:txBody>
            <a:bodyPr wrap="square" lIns="0" tIns="0" rIns="0" bIns="0" rtlCol="0"/>
            <a:lstStyle/>
            <a:p>
              <a:endParaRPr sz="1980"/>
            </a:p>
          </p:txBody>
        </p:sp>
        <p:sp>
          <p:nvSpPr>
            <p:cNvPr id="7" name="object 7"/>
            <p:cNvSpPr/>
            <p:nvPr/>
          </p:nvSpPr>
          <p:spPr>
            <a:xfrm>
              <a:off x="1528399" y="1222300"/>
              <a:ext cx="1102995" cy="824230"/>
            </a:xfrm>
            <a:custGeom>
              <a:avLst/>
              <a:gdLst/>
              <a:ahLst/>
              <a:cxnLst/>
              <a:rect l="l" t="t" r="r" b="b"/>
              <a:pathLst>
                <a:path w="1102995" h="824230">
                  <a:moveTo>
                    <a:pt x="1102799" y="823799"/>
                  </a:moveTo>
                  <a:lnTo>
                    <a:pt x="0" y="823799"/>
                  </a:lnTo>
                  <a:lnTo>
                    <a:pt x="0" y="0"/>
                  </a:lnTo>
                  <a:lnTo>
                    <a:pt x="1102799" y="0"/>
                  </a:lnTo>
                  <a:lnTo>
                    <a:pt x="1102799" y="823799"/>
                  </a:lnTo>
                  <a:close/>
                </a:path>
              </a:pathLst>
            </a:custGeom>
            <a:solidFill>
              <a:srgbClr val="FFFFFF">
                <a:alpha val="92698"/>
              </a:srgbClr>
            </a:solidFill>
          </p:spPr>
          <p:txBody>
            <a:bodyPr wrap="square" lIns="0" tIns="0" rIns="0" bIns="0" rtlCol="0"/>
            <a:lstStyle/>
            <a:p>
              <a:endParaRPr sz="1980"/>
            </a:p>
          </p:txBody>
        </p:sp>
        <p:sp>
          <p:nvSpPr>
            <p:cNvPr id="8" name="object 8"/>
            <p:cNvSpPr/>
            <p:nvPr/>
          </p:nvSpPr>
          <p:spPr>
            <a:xfrm>
              <a:off x="2405900" y="3567049"/>
              <a:ext cx="315595" cy="668020"/>
            </a:xfrm>
            <a:custGeom>
              <a:avLst/>
              <a:gdLst/>
              <a:ahLst/>
              <a:cxnLst/>
              <a:rect l="l" t="t" r="r" b="b"/>
              <a:pathLst>
                <a:path w="315594" h="668020">
                  <a:moveTo>
                    <a:pt x="315599" y="667799"/>
                  </a:moveTo>
                  <a:lnTo>
                    <a:pt x="0" y="667799"/>
                  </a:lnTo>
                  <a:lnTo>
                    <a:pt x="0" y="0"/>
                  </a:lnTo>
                  <a:lnTo>
                    <a:pt x="315599" y="0"/>
                  </a:lnTo>
                  <a:lnTo>
                    <a:pt x="315599" y="667799"/>
                  </a:lnTo>
                  <a:close/>
                </a:path>
              </a:pathLst>
            </a:custGeom>
            <a:solidFill>
              <a:srgbClr val="FFFFFF">
                <a:alpha val="66848"/>
              </a:srgbClr>
            </a:solidFill>
          </p:spPr>
          <p:txBody>
            <a:bodyPr wrap="square" lIns="0" tIns="0" rIns="0" bIns="0" rtlCol="0"/>
            <a:lstStyle/>
            <a:p>
              <a:endParaRPr sz="1980"/>
            </a:p>
          </p:txBody>
        </p:sp>
      </p:grpSp>
      <p:sp>
        <p:nvSpPr>
          <p:cNvPr id="9" name="object 9"/>
          <p:cNvSpPr txBox="1"/>
          <p:nvPr/>
        </p:nvSpPr>
        <p:spPr>
          <a:xfrm>
            <a:off x="80328" y="1689748"/>
            <a:ext cx="9430449" cy="937436"/>
          </a:xfrm>
          <a:prstGeom prst="rect">
            <a:avLst/>
          </a:prstGeom>
        </p:spPr>
        <p:txBody>
          <a:bodyPr vert="horz" wrap="square" lIns="0" tIns="13970" rIns="0" bIns="0" rtlCol="0">
            <a:spAutoFit/>
          </a:bodyPr>
          <a:lstStyle/>
          <a:p>
            <a:pPr algn="ctr">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a:p>
            <a:pPr>
              <a:lnSpc>
                <a:spcPct val="100000"/>
              </a:lnSpc>
            </a:pPr>
            <a:endParaRPr sz="1320">
              <a:latin typeface="Calibri"/>
              <a:cs typeface="Calibri"/>
            </a:endParaRPr>
          </a:p>
          <a:p>
            <a:pPr>
              <a:spcBef>
                <a:spcPts val="594"/>
              </a:spcBef>
            </a:pPr>
            <a:endParaRPr sz="1320">
              <a:latin typeface="Calibri"/>
              <a:cs typeface="Calibri"/>
            </a:endParaRPr>
          </a:p>
          <a:p>
            <a:pPr marR="30734" algn="ctr">
              <a:spcBef>
                <a:spcPts val="6"/>
              </a:spcBef>
            </a:pPr>
            <a:r>
              <a:rPr sz="1540" b="1" spc="116" dirty="0">
                <a:solidFill>
                  <a:srgbClr val="202124"/>
                </a:solidFill>
                <a:latin typeface="Calibri"/>
                <a:cs typeface="Calibri"/>
              </a:rPr>
              <a:t>Feedforward</a:t>
            </a:r>
            <a:r>
              <a:rPr sz="1540" b="1" spc="22" dirty="0">
                <a:solidFill>
                  <a:srgbClr val="202124"/>
                </a:solidFill>
                <a:latin typeface="Calibri"/>
                <a:cs typeface="Calibri"/>
              </a:rPr>
              <a:t> </a:t>
            </a:r>
            <a:r>
              <a:rPr sz="1540" b="1" spc="110" dirty="0">
                <a:solidFill>
                  <a:srgbClr val="202124"/>
                </a:solidFill>
                <a:latin typeface="Calibri"/>
                <a:cs typeface="Calibri"/>
              </a:rPr>
              <a:t>and</a:t>
            </a:r>
            <a:r>
              <a:rPr sz="1540" b="1" spc="22" dirty="0">
                <a:solidFill>
                  <a:srgbClr val="202124"/>
                </a:solidFill>
                <a:latin typeface="Calibri"/>
                <a:cs typeface="Calibri"/>
              </a:rPr>
              <a:t> </a:t>
            </a:r>
            <a:r>
              <a:rPr sz="1540" b="1" spc="132" dirty="0">
                <a:solidFill>
                  <a:srgbClr val="202124"/>
                </a:solidFill>
                <a:latin typeface="Calibri"/>
                <a:cs typeface="Calibri"/>
              </a:rPr>
              <a:t>stack</a:t>
            </a:r>
            <a:r>
              <a:rPr sz="1540" b="1" spc="22" dirty="0">
                <a:solidFill>
                  <a:srgbClr val="202124"/>
                </a:solidFill>
                <a:latin typeface="Calibri"/>
                <a:cs typeface="Calibri"/>
              </a:rPr>
              <a:t> </a:t>
            </a:r>
            <a:r>
              <a:rPr sz="1540" b="1" spc="72" dirty="0">
                <a:solidFill>
                  <a:srgbClr val="202124"/>
                </a:solidFill>
                <a:latin typeface="Calibri"/>
                <a:cs typeface="Calibri"/>
              </a:rPr>
              <a:t>layers.</a:t>
            </a:r>
            <a:endParaRPr sz="1540">
              <a:latin typeface="Calibri"/>
              <a:cs typeface="Calibri"/>
            </a:endParaRPr>
          </a:p>
        </p:txBody>
      </p:sp>
      <p:sp>
        <p:nvSpPr>
          <p:cNvPr id="10" name="object 10"/>
          <p:cNvSpPr txBox="1"/>
          <p:nvPr/>
        </p:nvSpPr>
        <p:spPr>
          <a:xfrm>
            <a:off x="-3491" y="6379983"/>
            <a:ext cx="2715070" cy="319637"/>
          </a:xfrm>
          <a:prstGeom prst="rect">
            <a:avLst/>
          </a:prstGeom>
        </p:spPr>
        <p:txBody>
          <a:bodyPr vert="horz" wrap="square" lIns="0" tIns="35622" rIns="0" bIns="0" rtlCol="0">
            <a:spAutoFit/>
          </a:bodyPr>
          <a:lstStyle/>
          <a:p>
            <a:pPr marL="13970">
              <a:spcBef>
                <a:spcPts val="279"/>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a:p>
            <a:pPr marL="13970">
              <a:spcBef>
                <a:spcPts val="105"/>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67440" y="1057221"/>
            <a:ext cx="6791516" cy="5657850"/>
          </a:xfrm>
          <a:custGeom>
            <a:avLst/>
            <a:gdLst/>
            <a:ahLst/>
            <a:cxnLst/>
            <a:rect l="l" t="t" r="r" b="b"/>
            <a:pathLst>
              <a:path w="6174105" h="5143500">
                <a:moveTo>
                  <a:pt x="6173699" y="5143499"/>
                </a:moveTo>
                <a:lnTo>
                  <a:pt x="0" y="5143499"/>
                </a:lnTo>
                <a:lnTo>
                  <a:pt x="0" y="0"/>
                </a:lnTo>
                <a:lnTo>
                  <a:pt x="6173699" y="0"/>
                </a:lnTo>
                <a:lnTo>
                  <a:pt x="6173699" y="51434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486255" y="231057"/>
            <a:ext cx="8156538"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44" dirty="0"/>
              <a:t> </a:t>
            </a:r>
            <a:r>
              <a:rPr spc="154" dirty="0"/>
              <a:t>Need</a:t>
            </a:r>
            <a:r>
              <a:rPr spc="38" dirty="0"/>
              <a:t> </a:t>
            </a:r>
            <a:r>
              <a:rPr spc="336" dirty="0"/>
              <a:t>-</a:t>
            </a:r>
            <a:r>
              <a:rPr spc="-61" dirty="0"/>
              <a:t> </a:t>
            </a:r>
            <a:r>
              <a:rPr spc="110" dirty="0"/>
              <a:t>The</a:t>
            </a:r>
            <a:r>
              <a:rPr spc="-61" dirty="0"/>
              <a:t> </a:t>
            </a:r>
            <a:r>
              <a:rPr spc="94" dirty="0"/>
              <a:t>Transformer</a:t>
            </a:r>
            <a:r>
              <a:rPr spc="44" dirty="0"/>
              <a:t> </a:t>
            </a:r>
            <a:r>
              <a:rPr spc="88" dirty="0"/>
              <a:t>architecture</a:t>
            </a:r>
          </a:p>
        </p:txBody>
      </p:sp>
      <p:grpSp>
        <p:nvGrpSpPr>
          <p:cNvPr id="4" name="object 4"/>
          <p:cNvGrpSpPr/>
          <p:nvPr/>
        </p:nvGrpSpPr>
        <p:grpSpPr>
          <a:xfrm>
            <a:off x="459428" y="2577146"/>
            <a:ext cx="2534158" cy="4017074"/>
            <a:chOff x="417662" y="1381701"/>
            <a:chExt cx="2303780" cy="3651885"/>
          </a:xfrm>
        </p:grpSpPr>
        <p:pic>
          <p:nvPicPr>
            <p:cNvPr id="5" name="object 5"/>
            <p:cNvPicPr/>
            <p:nvPr/>
          </p:nvPicPr>
          <p:blipFill>
            <a:blip r:embed="rId2" cstate="print"/>
            <a:stretch>
              <a:fillRect/>
            </a:stretch>
          </p:blipFill>
          <p:spPr>
            <a:xfrm>
              <a:off x="417662" y="1381701"/>
              <a:ext cx="2303774" cy="3213075"/>
            </a:xfrm>
            <a:prstGeom prst="rect">
              <a:avLst/>
            </a:prstGeom>
          </p:spPr>
        </p:pic>
        <p:sp>
          <p:nvSpPr>
            <p:cNvPr id="6" name="object 6"/>
            <p:cNvSpPr/>
            <p:nvPr/>
          </p:nvSpPr>
          <p:spPr>
            <a:xfrm>
              <a:off x="425589" y="2046109"/>
              <a:ext cx="2205990" cy="2987675"/>
            </a:xfrm>
            <a:custGeom>
              <a:avLst/>
              <a:gdLst/>
              <a:ahLst/>
              <a:cxnLst/>
              <a:rect l="l" t="t" r="r" b="b"/>
              <a:pathLst>
                <a:path w="2205990" h="2987675">
                  <a:moveTo>
                    <a:pt x="2205609" y="0"/>
                  </a:moveTo>
                  <a:lnTo>
                    <a:pt x="1102804" y="0"/>
                  </a:lnTo>
                  <a:lnTo>
                    <a:pt x="1102804" y="473341"/>
                  </a:lnTo>
                  <a:lnTo>
                    <a:pt x="0" y="473341"/>
                  </a:lnTo>
                  <a:lnTo>
                    <a:pt x="0" y="2508847"/>
                  </a:lnTo>
                  <a:lnTo>
                    <a:pt x="1102804" y="2508847"/>
                  </a:lnTo>
                  <a:lnTo>
                    <a:pt x="1102804" y="2987090"/>
                  </a:lnTo>
                  <a:lnTo>
                    <a:pt x="2205609" y="2987090"/>
                  </a:lnTo>
                  <a:lnTo>
                    <a:pt x="2205609" y="0"/>
                  </a:lnTo>
                  <a:close/>
                </a:path>
              </a:pathLst>
            </a:custGeom>
            <a:solidFill>
              <a:srgbClr val="FFFFFF">
                <a:alpha val="66848"/>
              </a:srgbClr>
            </a:solidFill>
          </p:spPr>
          <p:txBody>
            <a:bodyPr wrap="square" lIns="0" tIns="0" rIns="0" bIns="0" rtlCol="0"/>
            <a:lstStyle/>
            <a:p>
              <a:endParaRPr sz="1980"/>
            </a:p>
          </p:txBody>
        </p:sp>
      </p:grpSp>
      <p:sp>
        <p:nvSpPr>
          <p:cNvPr id="7" name="object 7"/>
          <p:cNvSpPr txBox="1"/>
          <p:nvPr/>
        </p:nvSpPr>
        <p:spPr>
          <a:xfrm>
            <a:off x="80328" y="1689749"/>
            <a:ext cx="9562465" cy="3120021"/>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dirty="0">
              <a:latin typeface="Calibri"/>
              <a:cs typeface="Calibri"/>
            </a:endParaRPr>
          </a:p>
          <a:p>
            <a:pPr>
              <a:lnSpc>
                <a:spcPct val="100000"/>
              </a:lnSpc>
            </a:pPr>
            <a:endParaRPr sz="1320" dirty="0">
              <a:latin typeface="Calibri"/>
              <a:cs typeface="Calibri"/>
            </a:endParaRPr>
          </a:p>
          <a:p>
            <a:pPr>
              <a:spcBef>
                <a:spcPts val="594"/>
              </a:spcBef>
            </a:pPr>
            <a:endParaRPr sz="1320" dirty="0">
              <a:latin typeface="Calibri"/>
              <a:cs typeface="Calibri"/>
            </a:endParaRPr>
          </a:p>
          <a:p>
            <a:pPr marL="3282950">
              <a:spcBef>
                <a:spcPts val="6"/>
              </a:spcBef>
            </a:pPr>
            <a:r>
              <a:rPr sz="1540" b="1" spc="125" dirty="0">
                <a:solidFill>
                  <a:srgbClr val="202124"/>
                </a:solidFill>
                <a:latin typeface="Calibri"/>
                <a:cs typeface="Calibri"/>
              </a:rPr>
              <a:t>Output</a:t>
            </a:r>
            <a:r>
              <a:rPr sz="1540" b="1" spc="38" dirty="0">
                <a:solidFill>
                  <a:srgbClr val="202124"/>
                </a:solidFill>
                <a:latin typeface="Calibri"/>
                <a:cs typeface="Calibri"/>
              </a:rPr>
              <a:t> </a:t>
            </a:r>
            <a:r>
              <a:rPr sz="1540" b="1" spc="66" dirty="0">
                <a:solidFill>
                  <a:srgbClr val="202124"/>
                </a:solidFill>
                <a:latin typeface="Calibri"/>
                <a:cs typeface="Calibri"/>
              </a:rPr>
              <a:t>layer</a:t>
            </a:r>
            <a:endParaRPr sz="1540" dirty="0">
              <a:latin typeface="Calibri"/>
              <a:cs typeface="Calibri"/>
            </a:endParaRPr>
          </a:p>
          <a:p>
            <a:pPr marL="3392615">
              <a:spcBef>
                <a:spcPts val="1782"/>
              </a:spcBef>
            </a:pPr>
            <a:r>
              <a:rPr sz="1540" spc="105" dirty="0">
                <a:solidFill>
                  <a:srgbClr val="202124"/>
                </a:solidFill>
                <a:latin typeface="Calibri"/>
                <a:cs typeface="Calibri"/>
              </a:rPr>
              <a:t>Assume</a:t>
            </a:r>
            <a:r>
              <a:rPr sz="1540" spc="44" dirty="0">
                <a:solidFill>
                  <a:srgbClr val="202124"/>
                </a:solidFill>
                <a:latin typeface="Calibri"/>
                <a:cs typeface="Calibri"/>
              </a:rPr>
              <a:t> </a:t>
            </a:r>
            <a:r>
              <a:rPr sz="1540" spc="77" dirty="0">
                <a:solidFill>
                  <a:srgbClr val="202124"/>
                </a:solidFill>
                <a:latin typeface="Calibri"/>
                <a:cs typeface="Calibri"/>
              </a:rPr>
              <a:t>we</a:t>
            </a:r>
            <a:r>
              <a:rPr sz="1540" spc="50" dirty="0">
                <a:solidFill>
                  <a:srgbClr val="202124"/>
                </a:solidFill>
                <a:latin typeface="Calibri"/>
                <a:cs typeface="Calibri"/>
              </a:rPr>
              <a:t> </a:t>
            </a:r>
            <a:r>
              <a:rPr sz="1540" spc="61" dirty="0">
                <a:solidFill>
                  <a:srgbClr val="202124"/>
                </a:solidFill>
                <a:latin typeface="Calibri"/>
                <a:cs typeface="Calibri"/>
              </a:rPr>
              <a:t>have</a:t>
            </a:r>
            <a:r>
              <a:rPr sz="1540" spc="44" dirty="0">
                <a:solidFill>
                  <a:srgbClr val="202124"/>
                </a:solidFill>
                <a:latin typeface="Calibri"/>
                <a:cs typeface="Calibri"/>
              </a:rPr>
              <a:t> </a:t>
            </a:r>
            <a:r>
              <a:rPr sz="1540" spc="55" dirty="0">
                <a:solidFill>
                  <a:srgbClr val="202124"/>
                </a:solidFill>
                <a:latin typeface="Calibri"/>
                <a:cs typeface="Calibri"/>
              </a:rPr>
              <a:t>already</a:t>
            </a:r>
            <a:r>
              <a:rPr sz="1540" spc="50" dirty="0">
                <a:solidFill>
                  <a:srgbClr val="202124"/>
                </a:solidFill>
                <a:latin typeface="Calibri"/>
                <a:cs typeface="Calibri"/>
              </a:rPr>
              <a:t> </a:t>
            </a:r>
            <a:r>
              <a:rPr sz="1540" spc="72" dirty="0">
                <a:solidFill>
                  <a:srgbClr val="202124"/>
                </a:solidFill>
                <a:latin typeface="Calibri"/>
                <a:cs typeface="Calibri"/>
              </a:rPr>
              <a:t>generated</a:t>
            </a:r>
            <a:r>
              <a:rPr sz="1540" spc="44" dirty="0">
                <a:solidFill>
                  <a:srgbClr val="202124"/>
                </a:solidFill>
                <a:latin typeface="Calibri"/>
                <a:cs typeface="Calibri"/>
              </a:rPr>
              <a:t> </a:t>
            </a:r>
            <a:r>
              <a:rPr sz="1540" spc="160" dirty="0">
                <a:solidFill>
                  <a:srgbClr val="202124"/>
                </a:solidFill>
                <a:latin typeface="Calibri"/>
                <a:cs typeface="Calibri"/>
              </a:rPr>
              <a:t>K</a:t>
            </a:r>
            <a:r>
              <a:rPr sz="1540" spc="50" dirty="0">
                <a:solidFill>
                  <a:srgbClr val="202124"/>
                </a:solidFill>
                <a:latin typeface="Calibri"/>
                <a:cs typeface="Calibri"/>
              </a:rPr>
              <a:t> </a:t>
            </a:r>
            <a:r>
              <a:rPr sz="1540" spc="11" dirty="0">
                <a:solidFill>
                  <a:srgbClr val="202124"/>
                </a:solidFill>
                <a:latin typeface="Calibri"/>
                <a:cs typeface="Calibri"/>
              </a:rPr>
              <a:t>tokens,</a:t>
            </a:r>
            <a:r>
              <a:rPr sz="1540" spc="50" dirty="0">
                <a:solidFill>
                  <a:srgbClr val="202124"/>
                </a:solidFill>
                <a:latin typeface="Calibri"/>
                <a:cs typeface="Calibri"/>
              </a:rPr>
              <a:t> </a:t>
            </a:r>
            <a:r>
              <a:rPr sz="1540" spc="66" dirty="0">
                <a:solidFill>
                  <a:srgbClr val="202124"/>
                </a:solidFill>
                <a:latin typeface="Calibri"/>
                <a:cs typeface="Calibri"/>
              </a:rPr>
              <a:t>generate</a:t>
            </a:r>
            <a:r>
              <a:rPr sz="1540" spc="44" dirty="0">
                <a:solidFill>
                  <a:srgbClr val="202124"/>
                </a:solidFill>
                <a:latin typeface="Calibri"/>
                <a:cs typeface="Calibri"/>
              </a:rPr>
              <a:t> </a:t>
            </a:r>
            <a:r>
              <a:rPr sz="1540" spc="61" dirty="0">
                <a:solidFill>
                  <a:srgbClr val="202124"/>
                </a:solidFill>
                <a:latin typeface="Calibri"/>
                <a:cs typeface="Calibri"/>
              </a:rPr>
              <a:t>the</a:t>
            </a:r>
            <a:r>
              <a:rPr sz="1540" spc="50" dirty="0">
                <a:solidFill>
                  <a:srgbClr val="202124"/>
                </a:solidFill>
                <a:latin typeface="Calibri"/>
                <a:cs typeface="Calibri"/>
              </a:rPr>
              <a:t> </a:t>
            </a:r>
            <a:r>
              <a:rPr sz="1540" spc="55" dirty="0">
                <a:solidFill>
                  <a:srgbClr val="202124"/>
                </a:solidFill>
                <a:latin typeface="Calibri"/>
                <a:cs typeface="Calibri"/>
              </a:rPr>
              <a:t>next</a:t>
            </a:r>
            <a:r>
              <a:rPr sz="1540" spc="44" dirty="0">
                <a:solidFill>
                  <a:srgbClr val="202124"/>
                </a:solidFill>
                <a:latin typeface="Calibri"/>
                <a:cs typeface="Calibri"/>
              </a:rPr>
              <a:t> </a:t>
            </a:r>
            <a:r>
              <a:rPr sz="1540" spc="-22" dirty="0">
                <a:solidFill>
                  <a:srgbClr val="202124"/>
                </a:solidFill>
                <a:latin typeface="Calibri"/>
                <a:cs typeface="Calibri"/>
              </a:rPr>
              <a:t>one.</a:t>
            </a:r>
            <a:endParaRPr sz="1540" dirty="0">
              <a:latin typeface="Calibri"/>
              <a:cs typeface="Calibri"/>
            </a:endParaRPr>
          </a:p>
          <a:p>
            <a:pPr marL="3392615" marR="5588">
              <a:lnSpc>
                <a:spcPct val="114999"/>
              </a:lnSpc>
              <a:spcBef>
                <a:spcPts val="1172"/>
              </a:spcBef>
            </a:pPr>
            <a:r>
              <a:rPr sz="1540" spc="66" dirty="0">
                <a:solidFill>
                  <a:srgbClr val="202124"/>
                </a:solidFill>
                <a:latin typeface="Calibri"/>
                <a:cs typeface="Calibri"/>
              </a:rPr>
              <a:t>The</a:t>
            </a:r>
            <a:r>
              <a:rPr sz="1540" spc="44" dirty="0">
                <a:solidFill>
                  <a:srgbClr val="202124"/>
                </a:solidFill>
                <a:latin typeface="Calibri"/>
                <a:cs typeface="Calibri"/>
              </a:rPr>
              <a:t> </a:t>
            </a:r>
            <a:r>
              <a:rPr sz="1540" spc="99" dirty="0">
                <a:solidFill>
                  <a:srgbClr val="202124"/>
                </a:solidFill>
                <a:latin typeface="Calibri"/>
                <a:cs typeface="Calibri"/>
              </a:rPr>
              <a:t>decoder</a:t>
            </a:r>
            <a:r>
              <a:rPr sz="1540" spc="44" dirty="0">
                <a:solidFill>
                  <a:srgbClr val="202124"/>
                </a:solidFill>
                <a:latin typeface="Calibri"/>
                <a:cs typeface="Calibri"/>
              </a:rPr>
              <a:t> </a:t>
            </a:r>
            <a:r>
              <a:rPr sz="1540" spc="83" dirty="0">
                <a:solidFill>
                  <a:srgbClr val="202124"/>
                </a:solidFill>
                <a:latin typeface="Calibri"/>
                <a:cs typeface="Calibri"/>
              </a:rPr>
              <a:t>was</a:t>
            </a:r>
            <a:r>
              <a:rPr sz="1540" spc="44" dirty="0">
                <a:solidFill>
                  <a:srgbClr val="202124"/>
                </a:solidFill>
                <a:latin typeface="Calibri"/>
                <a:cs typeface="Calibri"/>
              </a:rPr>
              <a:t> </a:t>
            </a:r>
            <a:r>
              <a:rPr sz="1540" spc="94" dirty="0">
                <a:solidFill>
                  <a:srgbClr val="202124"/>
                </a:solidFill>
                <a:latin typeface="Calibri"/>
                <a:cs typeface="Calibri"/>
              </a:rPr>
              <a:t>used</a:t>
            </a:r>
            <a:r>
              <a:rPr sz="1540" spc="44" dirty="0">
                <a:solidFill>
                  <a:srgbClr val="202124"/>
                </a:solidFill>
                <a:latin typeface="Calibri"/>
                <a:cs typeface="Calibri"/>
              </a:rPr>
              <a:t> </a:t>
            </a:r>
            <a:r>
              <a:rPr sz="1540" spc="22" dirty="0">
                <a:solidFill>
                  <a:srgbClr val="202124"/>
                </a:solidFill>
                <a:latin typeface="Calibri"/>
                <a:cs typeface="Calibri"/>
              </a:rPr>
              <a:t>to</a:t>
            </a:r>
            <a:r>
              <a:rPr sz="1540" spc="44" dirty="0">
                <a:solidFill>
                  <a:srgbClr val="202124"/>
                </a:solidFill>
                <a:latin typeface="Calibri"/>
                <a:cs typeface="Calibri"/>
              </a:rPr>
              <a:t> </a:t>
            </a:r>
            <a:r>
              <a:rPr sz="1540" spc="77" dirty="0">
                <a:solidFill>
                  <a:srgbClr val="202124"/>
                </a:solidFill>
                <a:latin typeface="Calibri"/>
                <a:cs typeface="Calibri"/>
              </a:rPr>
              <a:t>gather</a:t>
            </a:r>
            <a:r>
              <a:rPr sz="1540" spc="44" dirty="0">
                <a:solidFill>
                  <a:srgbClr val="202124"/>
                </a:solidFill>
                <a:latin typeface="Calibri"/>
                <a:cs typeface="Calibri"/>
              </a:rPr>
              <a:t> </a:t>
            </a:r>
            <a:r>
              <a:rPr sz="1540" spc="22" dirty="0">
                <a:solidFill>
                  <a:srgbClr val="202124"/>
                </a:solidFill>
                <a:latin typeface="Calibri"/>
                <a:cs typeface="Calibri"/>
              </a:rPr>
              <a:t>all</a:t>
            </a:r>
            <a:r>
              <a:rPr sz="1540" spc="50" dirty="0">
                <a:solidFill>
                  <a:srgbClr val="202124"/>
                </a:solidFill>
                <a:latin typeface="Calibri"/>
                <a:cs typeface="Calibri"/>
              </a:rPr>
              <a:t> </a:t>
            </a:r>
            <a:r>
              <a:rPr sz="1540" spc="22" dirty="0">
                <a:solidFill>
                  <a:srgbClr val="202124"/>
                </a:solidFill>
                <a:latin typeface="Calibri"/>
                <a:cs typeface="Calibri"/>
              </a:rPr>
              <a:t>information</a:t>
            </a:r>
            <a:r>
              <a:rPr sz="1540" spc="44" dirty="0">
                <a:solidFill>
                  <a:srgbClr val="202124"/>
                </a:solidFill>
                <a:latin typeface="Calibri"/>
                <a:cs typeface="Calibri"/>
              </a:rPr>
              <a:t> </a:t>
            </a:r>
            <a:r>
              <a:rPr sz="1540" spc="99" dirty="0">
                <a:solidFill>
                  <a:srgbClr val="202124"/>
                </a:solidFill>
                <a:latin typeface="Calibri"/>
                <a:cs typeface="Calibri"/>
              </a:rPr>
              <a:t>necessary</a:t>
            </a:r>
            <a:r>
              <a:rPr sz="1540" spc="44" dirty="0">
                <a:solidFill>
                  <a:srgbClr val="202124"/>
                </a:solidFill>
                <a:latin typeface="Calibri"/>
                <a:cs typeface="Calibri"/>
              </a:rPr>
              <a:t> </a:t>
            </a:r>
            <a:r>
              <a:rPr sz="1540" spc="22" dirty="0">
                <a:solidFill>
                  <a:srgbClr val="202124"/>
                </a:solidFill>
                <a:latin typeface="Calibri"/>
                <a:cs typeface="Calibri"/>
              </a:rPr>
              <a:t>to</a:t>
            </a:r>
            <a:r>
              <a:rPr sz="1540" spc="44" dirty="0">
                <a:solidFill>
                  <a:srgbClr val="202124"/>
                </a:solidFill>
                <a:latin typeface="Calibri"/>
                <a:cs typeface="Calibri"/>
              </a:rPr>
              <a:t> </a:t>
            </a:r>
            <a:r>
              <a:rPr sz="1540" spc="72" dirty="0">
                <a:solidFill>
                  <a:srgbClr val="202124"/>
                </a:solidFill>
                <a:latin typeface="Calibri"/>
                <a:cs typeface="Calibri"/>
              </a:rPr>
              <a:t>predict</a:t>
            </a:r>
            <a:r>
              <a:rPr sz="1540" spc="44" dirty="0">
                <a:solidFill>
                  <a:srgbClr val="202124"/>
                </a:solidFill>
                <a:latin typeface="Calibri"/>
                <a:cs typeface="Calibri"/>
              </a:rPr>
              <a:t> </a:t>
            </a:r>
            <a:r>
              <a:rPr sz="1540" spc="17" dirty="0">
                <a:solidFill>
                  <a:srgbClr val="202124"/>
                </a:solidFill>
                <a:latin typeface="Calibri"/>
                <a:cs typeface="Calibri"/>
              </a:rPr>
              <a:t>a </a:t>
            </a:r>
            <a:r>
              <a:rPr sz="1540" spc="22" dirty="0">
                <a:solidFill>
                  <a:srgbClr val="202124"/>
                </a:solidFill>
                <a:latin typeface="Calibri"/>
                <a:cs typeface="Calibri"/>
              </a:rPr>
              <a:t>probability</a:t>
            </a:r>
            <a:r>
              <a:rPr sz="1540" spc="77" dirty="0">
                <a:solidFill>
                  <a:srgbClr val="202124"/>
                </a:solidFill>
                <a:latin typeface="Calibri"/>
                <a:cs typeface="Calibri"/>
              </a:rPr>
              <a:t> </a:t>
            </a:r>
            <a:r>
              <a:rPr sz="1540" spc="22" dirty="0">
                <a:solidFill>
                  <a:srgbClr val="202124"/>
                </a:solidFill>
                <a:latin typeface="Calibri"/>
                <a:cs typeface="Calibri"/>
              </a:rPr>
              <a:t>distribution</a:t>
            </a:r>
            <a:r>
              <a:rPr sz="1540" spc="50" dirty="0">
                <a:solidFill>
                  <a:srgbClr val="202124"/>
                </a:solidFill>
                <a:latin typeface="Calibri"/>
                <a:cs typeface="Calibri"/>
              </a:rPr>
              <a:t> </a:t>
            </a:r>
            <a:r>
              <a:rPr sz="1540" spc="61" dirty="0">
                <a:solidFill>
                  <a:srgbClr val="202124"/>
                </a:solidFill>
                <a:latin typeface="Calibri"/>
                <a:cs typeface="Calibri"/>
              </a:rPr>
              <a:t>for</a:t>
            </a:r>
            <a:r>
              <a:rPr sz="1540" spc="83" dirty="0">
                <a:solidFill>
                  <a:srgbClr val="202124"/>
                </a:solidFill>
                <a:latin typeface="Calibri"/>
                <a:cs typeface="Calibri"/>
              </a:rPr>
              <a:t> </a:t>
            </a:r>
            <a:r>
              <a:rPr sz="1540" spc="61" dirty="0">
                <a:solidFill>
                  <a:srgbClr val="202124"/>
                </a:solidFill>
                <a:latin typeface="Calibri"/>
                <a:cs typeface="Calibri"/>
              </a:rPr>
              <a:t>the</a:t>
            </a:r>
            <a:r>
              <a:rPr sz="1540" spc="83" dirty="0">
                <a:solidFill>
                  <a:srgbClr val="202124"/>
                </a:solidFill>
                <a:latin typeface="Calibri"/>
                <a:cs typeface="Calibri"/>
              </a:rPr>
              <a:t> </a:t>
            </a:r>
            <a:r>
              <a:rPr sz="1540" spc="55" dirty="0">
                <a:solidFill>
                  <a:srgbClr val="202124"/>
                </a:solidFill>
                <a:latin typeface="Calibri"/>
                <a:cs typeface="Calibri"/>
              </a:rPr>
              <a:t>next</a:t>
            </a:r>
            <a:r>
              <a:rPr sz="1540" spc="83" dirty="0">
                <a:solidFill>
                  <a:srgbClr val="202124"/>
                </a:solidFill>
                <a:latin typeface="Calibri"/>
                <a:cs typeface="Calibri"/>
              </a:rPr>
              <a:t> </a:t>
            </a:r>
            <a:r>
              <a:rPr sz="1540" spc="55" dirty="0">
                <a:solidFill>
                  <a:srgbClr val="202124"/>
                </a:solidFill>
                <a:latin typeface="Calibri"/>
                <a:cs typeface="Calibri"/>
              </a:rPr>
              <a:t>token</a:t>
            </a:r>
            <a:r>
              <a:rPr sz="1540" spc="83" dirty="0">
                <a:solidFill>
                  <a:srgbClr val="202124"/>
                </a:solidFill>
                <a:latin typeface="Calibri"/>
                <a:cs typeface="Calibri"/>
              </a:rPr>
              <a:t> </a:t>
            </a:r>
            <a:r>
              <a:rPr sz="1540" spc="22" dirty="0">
                <a:solidFill>
                  <a:srgbClr val="202124"/>
                </a:solidFill>
                <a:latin typeface="Calibri"/>
                <a:cs typeface="Calibri"/>
              </a:rPr>
              <a:t>(K),</a:t>
            </a:r>
            <a:r>
              <a:rPr sz="1540" spc="83" dirty="0">
                <a:solidFill>
                  <a:srgbClr val="202124"/>
                </a:solidFill>
                <a:latin typeface="Calibri"/>
                <a:cs typeface="Calibri"/>
              </a:rPr>
              <a:t> </a:t>
            </a:r>
            <a:r>
              <a:rPr sz="1540" spc="66" dirty="0">
                <a:solidFill>
                  <a:srgbClr val="202124"/>
                </a:solidFill>
                <a:latin typeface="Calibri"/>
                <a:cs typeface="Calibri"/>
              </a:rPr>
              <a:t>over</a:t>
            </a:r>
            <a:r>
              <a:rPr sz="1540" spc="77" dirty="0">
                <a:solidFill>
                  <a:srgbClr val="202124"/>
                </a:solidFill>
                <a:latin typeface="Calibri"/>
                <a:cs typeface="Calibri"/>
              </a:rPr>
              <a:t> </a:t>
            </a:r>
            <a:r>
              <a:rPr sz="1540" spc="61" dirty="0">
                <a:solidFill>
                  <a:srgbClr val="202124"/>
                </a:solidFill>
                <a:latin typeface="Calibri"/>
                <a:cs typeface="Calibri"/>
              </a:rPr>
              <a:t>the</a:t>
            </a:r>
            <a:r>
              <a:rPr sz="1540" spc="83" dirty="0">
                <a:solidFill>
                  <a:srgbClr val="202124"/>
                </a:solidFill>
                <a:latin typeface="Calibri"/>
                <a:cs typeface="Calibri"/>
              </a:rPr>
              <a:t> </a:t>
            </a:r>
            <a:r>
              <a:rPr sz="1540" spc="55" dirty="0">
                <a:solidFill>
                  <a:srgbClr val="202124"/>
                </a:solidFill>
                <a:latin typeface="Calibri"/>
                <a:cs typeface="Calibri"/>
              </a:rPr>
              <a:t>whole</a:t>
            </a:r>
            <a:r>
              <a:rPr sz="1540" spc="83" dirty="0">
                <a:solidFill>
                  <a:srgbClr val="202124"/>
                </a:solidFill>
                <a:latin typeface="Calibri"/>
                <a:cs typeface="Calibri"/>
              </a:rPr>
              <a:t> </a:t>
            </a:r>
            <a:r>
              <a:rPr sz="1540" spc="72" dirty="0">
                <a:solidFill>
                  <a:srgbClr val="202124"/>
                </a:solidFill>
                <a:latin typeface="Calibri"/>
                <a:cs typeface="Calibri"/>
              </a:rPr>
              <a:t>vocab.</a:t>
            </a:r>
            <a:endParaRPr sz="1540" dirty="0">
              <a:latin typeface="Calibri"/>
              <a:cs typeface="Calibri"/>
            </a:endParaRPr>
          </a:p>
          <a:p>
            <a:pPr>
              <a:spcBef>
                <a:spcPts val="88"/>
              </a:spcBef>
            </a:pPr>
            <a:endParaRPr sz="1540" dirty="0">
              <a:latin typeface="Calibri"/>
              <a:cs typeface="Calibri"/>
            </a:endParaRPr>
          </a:p>
          <a:p>
            <a:pPr marL="3392615"/>
            <a:r>
              <a:rPr sz="1540" spc="-11" dirty="0">
                <a:solidFill>
                  <a:srgbClr val="202124"/>
                </a:solidFill>
                <a:latin typeface="Calibri"/>
                <a:cs typeface="Calibri"/>
              </a:rPr>
              <a:t>Simple:</a:t>
            </a:r>
            <a:endParaRPr sz="1540" dirty="0">
              <a:latin typeface="Calibri"/>
              <a:cs typeface="Calibri"/>
            </a:endParaRPr>
          </a:p>
          <a:p>
            <a:pPr marL="3895535" marR="3282950">
              <a:lnSpc>
                <a:spcPct val="114999"/>
              </a:lnSpc>
            </a:pPr>
            <a:r>
              <a:rPr sz="1540" dirty="0">
                <a:solidFill>
                  <a:srgbClr val="202124"/>
                </a:solidFill>
                <a:latin typeface="Calibri"/>
                <a:cs typeface="Calibri"/>
              </a:rPr>
              <a:t>linear</a:t>
            </a:r>
            <a:r>
              <a:rPr sz="1540" spc="72" dirty="0">
                <a:solidFill>
                  <a:srgbClr val="202124"/>
                </a:solidFill>
                <a:latin typeface="Calibri"/>
                <a:cs typeface="Calibri"/>
              </a:rPr>
              <a:t> </a:t>
            </a:r>
            <a:r>
              <a:rPr sz="1540" spc="55" dirty="0">
                <a:solidFill>
                  <a:srgbClr val="202124"/>
                </a:solidFill>
                <a:latin typeface="Calibri"/>
                <a:cs typeface="Calibri"/>
              </a:rPr>
              <a:t>projection</a:t>
            </a:r>
            <a:r>
              <a:rPr sz="1540" spc="72" dirty="0">
                <a:solidFill>
                  <a:srgbClr val="202124"/>
                </a:solidFill>
                <a:latin typeface="Calibri"/>
                <a:cs typeface="Calibri"/>
              </a:rPr>
              <a:t> </a:t>
            </a:r>
            <a:r>
              <a:rPr sz="1540" spc="94" dirty="0">
                <a:solidFill>
                  <a:srgbClr val="202124"/>
                </a:solidFill>
                <a:latin typeface="Calibri"/>
                <a:cs typeface="Calibri"/>
              </a:rPr>
              <a:t>of</a:t>
            </a:r>
            <a:r>
              <a:rPr sz="1540" spc="77" dirty="0">
                <a:solidFill>
                  <a:srgbClr val="202124"/>
                </a:solidFill>
                <a:latin typeface="Calibri"/>
                <a:cs typeface="Calibri"/>
              </a:rPr>
              <a:t> </a:t>
            </a:r>
            <a:r>
              <a:rPr sz="1540" spc="55" dirty="0">
                <a:solidFill>
                  <a:srgbClr val="202124"/>
                </a:solidFill>
                <a:latin typeface="Calibri"/>
                <a:cs typeface="Calibri"/>
              </a:rPr>
              <a:t>token</a:t>
            </a:r>
            <a:r>
              <a:rPr sz="1540" spc="72" dirty="0">
                <a:solidFill>
                  <a:srgbClr val="202124"/>
                </a:solidFill>
                <a:latin typeface="Calibri"/>
                <a:cs typeface="Calibri"/>
              </a:rPr>
              <a:t> </a:t>
            </a:r>
            <a:r>
              <a:rPr sz="1540" spc="105" dirty="0">
                <a:solidFill>
                  <a:srgbClr val="202124"/>
                </a:solidFill>
                <a:latin typeface="Calibri"/>
                <a:cs typeface="Calibri"/>
              </a:rPr>
              <a:t>K </a:t>
            </a:r>
            <a:r>
              <a:rPr sz="1540" spc="55" dirty="0">
                <a:solidFill>
                  <a:srgbClr val="202124"/>
                </a:solidFill>
                <a:latin typeface="Calibri"/>
                <a:cs typeface="Calibri"/>
              </a:rPr>
              <a:t>SoftMax</a:t>
            </a:r>
            <a:r>
              <a:rPr sz="1540" spc="38" dirty="0">
                <a:solidFill>
                  <a:srgbClr val="202124"/>
                </a:solidFill>
                <a:latin typeface="Calibri"/>
                <a:cs typeface="Calibri"/>
              </a:rPr>
              <a:t> </a:t>
            </a:r>
            <a:r>
              <a:rPr sz="1540" spc="-11" dirty="0">
                <a:solidFill>
                  <a:srgbClr val="202124"/>
                </a:solidFill>
                <a:latin typeface="Calibri"/>
                <a:cs typeface="Calibri"/>
              </a:rPr>
              <a:t>normalization</a:t>
            </a:r>
            <a:endParaRPr sz="1540" dirty="0">
              <a:latin typeface="Calibri"/>
              <a:cs typeface="Calibri"/>
            </a:endParaRPr>
          </a:p>
        </p:txBody>
      </p:sp>
      <p:sp>
        <p:nvSpPr>
          <p:cNvPr id="8" name="object 8"/>
          <p:cNvSpPr txBox="1"/>
          <p:nvPr/>
        </p:nvSpPr>
        <p:spPr>
          <a:xfrm>
            <a:off x="-3491" y="6401812"/>
            <a:ext cx="2715070" cy="183384"/>
          </a:xfrm>
          <a:prstGeom prst="rect">
            <a:avLst/>
          </a:prstGeom>
        </p:spPr>
        <p:txBody>
          <a:bodyPr vert="horz" wrap="square" lIns="0" tIns="13970" rIns="0" bIns="0" rtlCol="0">
            <a:spAutoFit/>
          </a:bodyPr>
          <a:lstStyle/>
          <a:p>
            <a:pPr marL="13970">
              <a:spcBef>
                <a:spcPts val="110"/>
              </a:spcBef>
            </a:pPr>
            <a:r>
              <a:rPr sz="1100" spc="22" dirty="0">
                <a:solidFill>
                  <a:srgbClr val="202124"/>
                </a:solidFill>
                <a:latin typeface="Calibri"/>
                <a:cs typeface="Calibri"/>
              </a:rPr>
              <a:t>Thanks</a:t>
            </a:r>
            <a:r>
              <a:rPr sz="1100" spc="110" dirty="0">
                <a:solidFill>
                  <a:srgbClr val="202124"/>
                </a:solidFill>
                <a:latin typeface="Calibri"/>
                <a:cs typeface="Calibri"/>
              </a:rPr>
              <a:t> </a:t>
            </a:r>
            <a:r>
              <a:rPr sz="1100" spc="22" dirty="0">
                <a:solidFill>
                  <a:srgbClr val="202124"/>
                </a:solidFill>
                <a:latin typeface="Calibri"/>
                <a:cs typeface="Calibri"/>
              </a:rPr>
              <a:t>to</a:t>
            </a:r>
            <a:r>
              <a:rPr sz="1100" spc="110" dirty="0">
                <a:solidFill>
                  <a:srgbClr val="202124"/>
                </a:solidFill>
                <a:latin typeface="Calibri"/>
                <a:cs typeface="Calibri"/>
              </a:rPr>
              <a:t> </a:t>
            </a:r>
            <a:r>
              <a:rPr sz="1100" spc="22" dirty="0">
                <a:solidFill>
                  <a:srgbClr val="202124"/>
                </a:solidFill>
                <a:latin typeface="Calibri"/>
                <a:cs typeface="Calibri"/>
              </a:rPr>
              <a:t>Basil</a:t>
            </a:r>
            <a:r>
              <a:rPr sz="1100" spc="110" dirty="0">
                <a:solidFill>
                  <a:srgbClr val="202124"/>
                </a:solidFill>
                <a:latin typeface="Calibri"/>
                <a:cs typeface="Calibri"/>
              </a:rPr>
              <a:t> </a:t>
            </a:r>
            <a:r>
              <a:rPr sz="1100" spc="22" dirty="0">
                <a:solidFill>
                  <a:srgbClr val="202124"/>
                </a:solidFill>
                <a:latin typeface="Calibri"/>
                <a:cs typeface="Calibri"/>
              </a:rPr>
              <a:t>Mustafa</a:t>
            </a:r>
            <a:r>
              <a:rPr sz="1100" spc="83" dirty="0">
                <a:solidFill>
                  <a:srgbClr val="202124"/>
                </a:solidFill>
                <a:latin typeface="Calibri"/>
                <a:cs typeface="Calibri"/>
              </a:rPr>
              <a:t> </a:t>
            </a:r>
            <a:r>
              <a:rPr sz="1100" spc="22" dirty="0">
                <a:solidFill>
                  <a:srgbClr val="202124"/>
                </a:solidFill>
                <a:latin typeface="Calibri"/>
                <a:cs typeface="Calibri"/>
              </a:rPr>
              <a:t>for</a:t>
            </a:r>
            <a:r>
              <a:rPr sz="1100" spc="110" dirty="0">
                <a:solidFill>
                  <a:srgbClr val="202124"/>
                </a:solidFill>
                <a:latin typeface="Calibri"/>
                <a:cs typeface="Calibri"/>
              </a:rPr>
              <a:t> </a:t>
            </a:r>
            <a:r>
              <a:rPr sz="1100" spc="22" dirty="0">
                <a:solidFill>
                  <a:srgbClr val="202124"/>
                </a:solidFill>
                <a:latin typeface="Calibri"/>
                <a:cs typeface="Calibri"/>
              </a:rPr>
              <a:t>slide</a:t>
            </a:r>
            <a:r>
              <a:rPr sz="1100" spc="110" dirty="0">
                <a:solidFill>
                  <a:srgbClr val="202124"/>
                </a:solidFill>
                <a:latin typeface="Calibri"/>
                <a:cs typeface="Calibri"/>
              </a:rPr>
              <a:t> </a:t>
            </a:r>
            <a:r>
              <a:rPr sz="1100" spc="-11" dirty="0">
                <a:solidFill>
                  <a:srgbClr val="202124"/>
                </a:solidFill>
                <a:latin typeface="Calibri"/>
                <a:cs typeface="Calibri"/>
              </a:rPr>
              <a:t>inspiration</a:t>
            </a:r>
            <a:endParaRPr sz="1100">
              <a:latin typeface="Calibri"/>
              <a:cs typeface="Calibri"/>
            </a:endParaRPr>
          </a:p>
        </p:txBody>
      </p:sp>
      <p:sp>
        <p:nvSpPr>
          <p:cNvPr id="9" name="object 9"/>
          <p:cNvSpPr txBox="1"/>
          <p:nvPr/>
        </p:nvSpPr>
        <p:spPr>
          <a:xfrm>
            <a:off x="-3491" y="6582550"/>
            <a:ext cx="2267331" cy="115673"/>
          </a:xfrm>
          <a:prstGeom prst="rect">
            <a:avLst/>
          </a:prstGeom>
        </p:spPr>
        <p:txBody>
          <a:bodyPr vert="horz" wrap="square" lIns="0" tIns="13970" rIns="0" bIns="0" rtlCol="0">
            <a:spAutoFit/>
          </a:bodyPr>
          <a:lstStyle/>
          <a:p>
            <a:pPr marL="13970">
              <a:spcBef>
                <a:spcPts val="110"/>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838200" y="304054"/>
            <a:ext cx="9404604" cy="1368323"/>
          </a:xfrm>
          <a:prstGeom prst="rect">
            <a:avLst/>
          </a:prstGeom>
        </p:spPr>
        <p:txBody>
          <a:bodyPr vert="horz" wrap="square" lIns="0" tIns="13970" rIns="0" bIns="0" rtlCol="0">
            <a:spAutoFit/>
          </a:bodyPr>
          <a:lstStyle/>
          <a:p>
            <a:pPr marL="13970">
              <a:spcBef>
                <a:spcPts val="110"/>
              </a:spcBef>
            </a:pPr>
            <a:r>
              <a:rPr spc="55" dirty="0"/>
              <a:t>Attention</a:t>
            </a:r>
            <a:r>
              <a:rPr spc="38" dirty="0"/>
              <a:t> </a:t>
            </a:r>
            <a:r>
              <a:rPr spc="88" dirty="0"/>
              <a:t>Is</a:t>
            </a:r>
            <a:r>
              <a:rPr spc="-33" dirty="0"/>
              <a:t> </a:t>
            </a:r>
            <a:r>
              <a:rPr dirty="0"/>
              <a:t>All</a:t>
            </a:r>
            <a:r>
              <a:rPr spc="-61" dirty="0"/>
              <a:t> </a:t>
            </a:r>
            <a:r>
              <a:rPr spc="77" dirty="0"/>
              <a:t>You</a:t>
            </a:r>
            <a:r>
              <a:rPr spc="38" dirty="0"/>
              <a:t> </a:t>
            </a:r>
            <a:r>
              <a:rPr spc="154" dirty="0"/>
              <a:t>Need</a:t>
            </a:r>
            <a:r>
              <a:rPr spc="44" dirty="0"/>
              <a:t> </a:t>
            </a:r>
            <a:r>
              <a:rPr spc="336" dirty="0"/>
              <a:t>-</a:t>
            </a:r>
            <a:r>
              <a:rPr spc="-38" dirty="0"/>
              <a:t> </a:t>
            </a:r>
            <a:r>
              <a:rPr spc="143" dirty="0"/>
              <a:t>Summary</a:t>
            </a:r>
            <a:r>
              <a:rPr spc="44" dirty="0"/>
              <a:t> </a:t>
            </a:r>
            <a:r>
              <a:rPr spc="125" dirty="0"/>
              <a:t>and</a:t>
            </a:r>
            <a:r>
              <a:rPr spc="44" dirty="0"/>
              <a:t> </a:t>
            </a:r>
            <a:r>
              <a:rPr spc="83" dirty="0"/>
              <a:t>results</a:t>
            </a:r>
          </a:p>
        </p:txBody>
      </p:sp>
      <p:sp>
        <p:nvSpPr>
          <p:cNvPr id="3" name="object 3"/>
          <p:cNvSpPr txBox="1"/>
          <p:nvPr/>
        </p:nvSpPr>
        <p:spPr>
          <a:xfrm>
            <a:off x="80328" y="1689749"/>
            <a:ext cx="9430449" cy="217239"/>
          </a:xfrm>
          <a:prstGeom prst="rect">
            <a:avLst/>
          </a:prstGeom>
        </p:spPr>
        <p:txBody>
          <a:bodyPr vert="horz" wrap="square" lIns="0" tIns="13970" rIns="0" bIns="0" rtlCol="0">
            <a:spAutoFit/>
          </a:bodyPr>
          <a:lstStyle/>
          <a:p>
            <a:pPr marL="13970">
              <a:spcBef>
                <a:spcPts val="110"/>
              </a:spcBef>
            </a:pPr>
            <a:r>
              <a:rPr sz="1320" b="1" spc="22" dirty="0">
                <a:solidFill>
                  <a:srgbClr val="202124"/>
                </a:solidFill>
                <a:latin typeface="Calibri"/>
                <a:cs typeface="Calibri"/>
              </a:rPr>
              <a:t>2017</a:t>
            </a:r>
            <a:r>
              <a:rPr sz="1320" spc="22" dirty="0">
                <a:solidFill>
                  <a:srgbClr val="202124"/>
                </a:solidFill>
                <a:latin typeface="Calibri"/>
                <a:cs typeface="Calibri"/>
              </a:rPr>
              <a:t>,</a:t>
            </a:r>
            <a:r>
              <a:rPr sz="1320" spc="11" dirty="0">
                <a:solidFill>
                  <a:srgbClr val="202124"/>
                </a:solidFill>
                <a:latin typeface="Calibri"/>
                <a:cs typeface="Calibri"/>
              </a:rPr>
              <a:t> </a:t>
            </a:r>
            <a:r>
              <a:rPr sz="1320" spc="66" dirty="0">
                <a:solidFill>
                  <a:srgbClr val="202124"/>
                </a:solidFill>
                <a:latin typeface="Calibri"/>
                <a:cs typeface="Calibri"/>
              </a:rPr>
              <a:t>Ashish</a:t>
            </a:r>
            <a:r>
              <a:rPr sz="1320" dirty="0">
                <a:solidFill>
                  <a:srgbClr val="202124"/>
                </a:solidFill>
                <a:latin typeface="Calibri"/>
                <a:cs typeface="Calibri"/>
              </a:rPr>
              <a:t> </a:t>
            </a:r>
            <a:r>
              <a:rPr sz="1320" spc="22" dirty="0">
                <a:solidFill>
                  <a:srgbClr val="202124"/>
                </a:solidFill>
                <a:latin typeface="Calibri"/>
                <a:cs typeface="Calibri"/>
              </a:rPr>
              <a:t>Vaswani,</a:t>
            </a:r>
            <a:r>
              <a:rPr sz="1320" spc="55" dirty="0">
                <a:solidFill>
                  <a:srgbClr val="202124"/>
                </a:solidFill>
                <a:latin typeface="Calibri"/>
                <a:cs typeface="Calibri"/>
              </a:rPr>
              <a:t> </a:t>
            </a:r>
            <a:r>
              <a:rPr sz="1320" spc="72" dirty="0">
                <a:solidFill>
                  <a:srgbClr val="202124"/>
                </a:solidFill>
                <a:latin typeface="Calibri"/>
                <a:cs typeface="Calibri"/>
              </a:rPr>
              <a:t>Noam</a:t>
            </a:r>
            <a:r>
              <a:rPr sz="1320" spc="11" dirty="0">
                <a:solidFill>
                  <a:srgbClr val="202124"/>
                </a:solidFill>
                <a:latin typeface="Calibri"/>
                <a:cs typeface="Calibri"/>
              </a:rPr>
              <a:t> </a:t>
            </a:r>
            <a:r>
              <a:rPr sz="1320" spc="50" dirty="0">
                <a:solidFill>
                  <a:srgbClr val="202124"/>
                </a:solidFill>
                <a:latin typeface="Calibri"/>
                <a:cs typeface="Calibri"/>
              </a:rPr>
              <a:t>Shazeer,</a:t>
            </a:r>
            <a:r>
              <a:rPr sz="1320" spc="55" dirty="0">
                <a:solidFill>
                  <a:srgbClr val="202124"/>
                </a:solidFill>
                <a:latin typeface="Calibri"/>
                <a:cs typeface="Calibri"/>
              </a:rPr>
              <a:t> </a:t>
            </a:r>
            <a:r>
              <a:rPr sz="1320" spc="22" dirty="0">
                <a:solidFill>
                  <a:srgbClr val="202124"/>
                </a:solidFill>
                <a:latin typeface="Calibri"/>
                <a:cs typeface="Calibri"/>
              </a:rPr>
              <a:t>Niki</a:t>
            </a:r>
            <a:r>
              <a:rPr sz="1320" spc="61" dirty="0">
                <a:solidFill>
                  <a:srgbClr val="202124"/>
                </a:solidFill>
                <a:latin typeface="Calibri"/>
                <a:cs typeface="Calibri"/>
              </a:rPr>
              <a:t> </a:t>
            </a:r>
            <a:r>
              <a:rPr sz="1320" spc="22" dirty="0">
                <a:solidFill>
                  <a:srgbClr val="202124"/>
                </a:solidFill>
                <a:latin typeface="Calibri"/>
                <a:cs typeface="Calibri"/>
              </a:rPr>
              <a:t>Parmar,</a:t>
            </a:r>
            <a:r>
              <a:rPr sz="1320" spc="-33" dirty="0">
                <a:solidFill>
                  <a:srgbClr val="202124"/>
                </a:solidFill>
                <a:latin typeface="Calibri"/>
                <a:cs typeface="Calibri"/>
              </a:rPr>
              <a:t> </a:t>
            </a:r>
            <a:r>
              <a:rPr sz="1320" spc="110" dirty="0">
                <a:solidFill>
                  <a:srgbClr val="202124"/>
                </a:solidFill>
                <a:latin typeface="Calibri"/>
                <a:cs typeface="Calibri"/>
              </a:rPr>
              <a:t>Jakob</a:t>
            </a:r>
            <a:r>
              <a:rPr sz="1320" spc="22" dirty="0">
                <a:solidFill>
                  <a:srgbClr val="202124"/>
                </a:solidFill>
                <a:latin typeface="Calibri"/>
                <a:cs typeface="Calibri"/>
              </a:rPr>
              <a:t> Uszkoreit,</a:t>
            </a:r>
            <a:r>
              <a:rPr sz="1320" spc="61" dirty="0">
                <a:solidFill>
                  <a:srgbClr val="202124"/>
                </a:solidFill>
                <a:latin typeface="Calibri"/>
                <a:cs typeface="Calibri"/>
              </a:rPr>
              <a:t> </a:t>
            </a:r>
            <a:r>
              <a:rPr sz="1320" spc="22" dirty="0">
                <a:solidFill>
                  <a:srgbClr val="202124"/>
                </a:solidFill>
                <a:latin typeface="Calibri"/>
                <a:cs typeface="Calibri"/>
              </a:rPr>
              <a:t>Llion</a:t>
            </a:r>
            <a:r>
              <a:rPr sz="1320" spc="-33" dirty="0">
                <a:solidFill>
                  <a:srgbClr val="202124"/>
                </a:solidFill>
                <a:latin typeface="Calibri"/>
                <a:cs typeface="Calibri"/>
              </a:rPr>
              <a:t> </a:t>
            </a:r>
            <a:r>
              <a:rPr sz="1320" spc="88" dirty="0">
                <a:solidFill>
                  <a:srgbClr val="202124"/>
                </a:solidFill>
                <a:latin typeface="Calibri"/>
                <a:cs typeface="Calibri"/>
              </a:rPr>
              <a:t>Jones,</a:t>
            </a:r>
            <a:r>
              <a:rPr sz="1320" spc="11" dirty="0">
                <a:solidFill>
                  <a:srgbClr val="202124"/>
                </a:solidFill>
                <a:latin typeface="Calibri"/>
                <a:cs typeface="Calibri"/>
              </a:rPr>
              <a:t> </a:t>
            </a:r>
            <a:r>
              <a:rPr sz="1320" spc="61" dirty="0">
                <a:solidFill>
                  <a:srgbClr val="202124"/>
                </a:solidFill>
                <a:latin typeface="Calibri"/>
                <a:cs typeface="Calibri"/>
              </a:rPr>
              <a:t>Aidan</a:t>
            </a:r>
            <a:r>
              <a:rPr sz="1320" spc="55" dirty="0">
                <a:solidFill>
                  <a:srgbClr val="202124"/>
                </a:solidFill>
                <a:latin typeface="Calibri"/>
                <a:cs typeface="Calibri"/>
              </a:rPr>
              <a:t> </a:t>
            </a:r>
            <a:r>
              <a:rPr sz="1320" spc="22" dirty="0">
                <a:solidFill>
                  <a:srgbClr val="202124"/>
                </a:solidFill>
                <a:latin typeface="Calibri"/>
                <a:cs typeface="Calibri"/>
              </a:rPr>
              <a:t>N.</a:t>
            </a:r>
            <a:r>
              <a:rPr sz="1320" spc="28" dirty="0">
                <a:solidFill>
                  <a:srgbClr val="202124"/>
                </a:solidFill>
                <a:latin typeface="Calibri"/>
                <a:cs typeface="Calibri"/>
              </a:rPr>
              <a:t> </a:t>
            </a:r>
            <a:r>
              <a:rPr sz="1320" spc="83" dirty="0">
                <a:solidFill>
                  <a:srgbClr val="202124"/>
                </a:solidFill>
                <a:latin typeface="Calibri"/>
                <a:cs typeface="Calibri"/>
              </a:rPr>
              <a:t>Gomez,</a:t>
            </a:r>
            <a:r>
              <a:rPr sz="1320" spc="55" dirty="0">
                <a:solidFill>
                  <a:srgbClr val="202124"/>
                </a:solidFill>
                <a:latin typeface="Calibri"/>
                <a:cs typeface="Calibri"/>
              </a:rPr>
              <a:t> </a:t>
            </a:r>
            <a:r>
              <a:rPr sz="1320" spc="88" dirty="0">
                <a:solidFill>
                  <a:srgbClr val="202124"/>
                </a:solidFill>
                <a:latin typeface="Calibri"/>
                <a:cs typeface="Calibri"/>
              </a:rPr>
              <a:t>Łukasz</a:t>
            </a:r>
            <a:r>
              <a:rPr sz="1320" spc="61" dirty="0">
                <a:solidFill>
                  <a:srgbClr val="202124"/>
                </a:solidFill>
                <a:latin typeface="Calibri"/>
                <a:cs typeface="Calibri"/>
              </a:rPr>
              <a:t> </a:t>
            </a:r>
            <a:r>
              <a:rPr sz="1320" spc="22" dirty="0">
                <a:solidFill>
                  <a:srgbClr val="202124"/>
                </a:solidFill>
                <a:latin typeface="Calibri"/>
                <a:cs typeface="Calibri"/>
              </a:rPr>
              <a:t>Kaiser,</a:t>
            </a:r>
            <a:r>
              <a:rPr sz="1320" spc="55" dirty="0">
                <a:solidFill>
                  <a:srgbClr val="202124"/>
                </a:solidFill>
                <a:latin typeface="Calibri"/>
                <a:cs typeface="Calibri"/>
              </a:rPr>
              <a:t> </a:t>
            </a:r>
            <a:r>
              <a:rPr sz="1320" spc="11" dirty="0">
                <a:solidFill>
                  <a:srgbClr val="202124"/>
                </a:solidFill>
                <a:latin typeface="Calibri"/>
                <a:cs typeface="Calibri"/>
              </a:rPr>
              <a:t>Illia</a:t>
            </a:r>
            <a:r>
              <a:rPr sz="1320" spc="55" dirty="0">
                <a:solidFill>
                  <a:srgbClr val="202124"/>
                </a:solidFill>
                <a:latin typeface="Calibri"/>
                <a:cs typeface="Calibri"/>
              </a:rPr>
              <a:t> </a:t>
            </a:r>
            <a:r>
              <a:rPr sz="1320" spc="-11" dirty="0">
                <a:solidFill>
                  <a:srgbClr val="202124"/>
                </a:solidFill>
                <a:latin typeface="Calibri"/>
                <a:cs typeface="Calibri"/>
              </a:rPr>
              <a:t>Polosukhin</a:t>
            </a:r>
            <a:endParaRPr sz="1320">
              <a:latin typeface="Calibri"/>
              <a:cs typeface="Calibri"/>
            </a:endParaRPr>
          </a:p>
        </p:txBody>
      </p:sp>
      <p:pic>
        <p:nvPicPr>
          <p:cNvPr id="4" name="object 4"/>
          <p:cNvPicPr/>
          <p:nvPr/>
        </p:nvPicPr>
        <p:blipFill>
          <a:blip r:embed="rId2" cstate="print"/>
          <a:stretch>
            <a:fillRect/>
          </a:stretch>
        </p:blipFill>
        <p:spPr>
          <a:xfrm>
            <a:off x="177002" y="2269696"/>
            <a:ext cx="4721819" cy="4178811"/>
          </a:xfrm>
          <a:prstGeom prst="rect">
            <a:avLst/>
          </a:prstGeom>
        </p:spPr>
      </p:pic>
      <p:pic>
        <p:nvPicPr>
          <p:cNvPr id="5" name="object 5"/>
          <p:cNvPicPr/>
          <p:nvPr/>
        </p:nvPicPr>
        <p:blipFill>
          <a:blip r:embed="rId3" cstate="print"/>
          <a:stretch>
            <a:fillRect/>
          </a:stretch>
        </p:blipFill>
        <p:spPr>
          <a:xfrm>
            <a:off x="2438400" y="2667000"/>
            <a:ext cx="6251661" cy="2818635"/>
          </a:xfrm>
          <a:prstGeom prst="rect">
            <a:avLst/>
          </a:prstGeom>
        </p:spPr>
      </p:pic>
      <p:sp>
        <p:nvSpPr>
          <p:cNvPr id="6" name="object 6"/>
          <p:cNvSpPr txBox="1"/>
          <p:nvPr/>
        </p:nvSpPr>
        <p:spPr>
          <a:xfrm>
            <a:off x="-3491" y="6483250"/>
            <a:ext cx="3529521" cy="217239"/>
          </a:xfrm>
          <a:prstGeom prst="rect">
            <a:avLst/>
          </a:prstGeom>
        </p:spPr>
        <p:txBody>
          <a:bodyPr vert="horz" wrap="square" lIns="0" tIns="13970" rIns="0" bIns="0" rtlCol="0">
            <a:spAutoFit/>
          </a:bodyPr>
          <a:lstStyle/>
          <a:p>
            <a:pPr marL="13970" marR="5588">
              <a:spcBef>
                <a:spcPts val="110"/>
              </a:spcBef>
            </a:pPr>
            <a:r>
              <a:rPr sz="660" spc="11" dirty="0">
                <a:solidFill>
                  <a:srgbClr val="202124"/>
                </a:solidFill>
                <a:latin typeface="Calibri"/>
                <a:cs typeface="Calibri"/>
              </a:rPr>
              <a:t>Animation</a:t>
            </a:r>
            <a:r>
              <a:rPr sz="660" spc="363" dirty="0">
                <a:solidFill>
                  <a:srgbClr val="202124"/>
                </a:solidFill>
                <a:latin typeface="Calibri"/>
                <a:cs typeface="Calibri"/>
              </a:rPr>
              <a:t> </a:t>
            </a:r>
            <a:r>
              <a:rPr sz="660" spc="11" dirty="0">
                <a:solidFill>
                  <a:srgbClr val="202124"/>
                </a:solidFill>
                <a:latin typeface="Calibri"/>
                <a:cs typeface="Calibri"/>
              </a:rPr>
              <a:t>source:</a:t>
            </a:r>
            <a:r>
              <a:rPr sz="660" spc="369" dirty="0">
                <a:solidFill>
                  <a:srgbClr val="202124"/>
                </a:solidFill>
                <a:latin typeface="Calibri"/>
                <a:cs typeface="Calibri"/>
              </a:rPr>
              <a:t> </a:t>
            </a:r>
            <a:r>
              <a:rPr sz="660" spc="11" dirty="0">
                <a:solidFill>
                  <a:srgbClr val="202124"/>
                </a:solidFill>
                <a:latin typeface="Calibri"/>
                <a:cs typeface="Calibri"/>
              </a:rPr>
              <a:t>https://ai.googleblog.com/2017/08/transformer-novel-neural-</a:t>
            </a:r>
            <a:r>
              <a:rPr sz="660" spc="-11" dirty="0">
                <a:solidFill>
                  <a:srgbClr val="202124"/>
                </a:solidFill>
                <a:latin typeface="Calibri"/>
                <a:cs typeface="Calibri"/>
              </a:rPr>
              <a:t>network.html</a:t>
            </a:r>
            <a:r>
              <a:rPr sz="660" spc="550" dirty="0">
                <a:solidFill>
                  <a:srgbClr val="202124"/>
                </a:solidFill>
                <a:latin typeface="Calibri"/>
                <a:cs typeface="Calibri"/>
              </a:rPr>
              <a:t> </a:t>
            </a:r>
            <a:r>
              <a:rPr sz="660" spc="11" dirty="0">
                <a:solidFill>
                  <a:srgbClr val="202124"/>
                </a:solidFill>
                <a:latin typeface="Calibri"/>
                <a:cs typeface="Calibri"/>
              </a:rPr>
              <a:t>Table</a:t>
            </a:r>
            <a:r>
              <a:rPr sz="660" spc="50" dirty="0">
                <a:solidFill>
                  <a:srgbClr val="202124"/>
                </a:solidFill>
                <a:latin typeface="Calibri"/>
                <a:cs typeface="Calibri"/>
              </a:rPr>
              <a:t> </a:t>
            </a:r>
            <a:r>
              <a:rPr sz="660" spc="11" dirty="0">
                <a:solidFill>
                  <a:srgbClr val="202124"/>
                </a:solidFill>
                <a:latin typeface="Calibri"/>
                <a:cs typeface="Calibri"/>
              </a:rPr>
              <a:t>source:</a:t>
            </a:r>
            <a:r>
              <a:rPr sz="660" spc="50" dirty="0">
                <a:solidFill>
                  <a:srgbClr val="202124"/>
                </a:solidFill>
                <a:latin typeface="Calibri"/>
                <a:cs typeface="Calibri"/>
              </a:rPr>
              <a:t> </a:t>
            </a:r>
            <a:r>
              <a:rPr sz="660" dirty="0">
                <a:solidFill>
                  <a:srgbClr val="202124"/>
                </a:solidFill>
                <a:latin typeface="Calibri"/>
                <a:cs typeface="Calibri"/>
              </a:rPr>
              <a:t>"Attention</a:t>
            </a:r>
            <a:r>
              <a:rPr sz="660" spc="50" dirty="0">
                <a:solidFill>
                  <a:srgbClr val="202124"/>
                </a:solidFill>
                <a:latin typeface="Calibri"/>
                <a:cs typeface="Calibri"/>
              </a:rPr>
              <a:t> </a:t>
            </a:r>
            <a:r>
              <a:rPr sz="660" spc="11" dirty="0">
                <a:solidFill>
                  <a:srgbClr val="202124"/>
                </a:solidFill>
                <a:latin typeface="Calibri"/>
                <a:cs typeface="Calibri"/>
              </a:rPr>
              <a:t>Is</a:t>
            </a:r>
            <a:r>
              <a:rPr sz="660" spc="33" dirty="0">
                <a:solidFill>
                  <a:srgbClr val="202124"/>
                </a:solidFill>
                <a:latin typeface="Calibri"/>
                <a:cs typeface="Calibri"/>
              </a:rPr>
              <a:t> </a:t>
            </a:r>
            <a:r>
              <a:rPr sz="660" spc="11" dirty="0">
                <a:solidFill>
                  <a:srgbClr val="202124"/>
                </a:solidFill>
                <a:latin typeface="Calibri"/>
                <a:cs typeface="Calibri"/>
              </a:rPr>
              <a:t>All You</a:t>
            </a:r>
            <a:r>
              <a:rPr sz="660" spc="55" dirty="0">
                <a:solidFill>
                  <a:srgbClr val="202124"/>
                </a:solidFill>
                <a:latin typeface="Calibri"/>
                <a:cs typeface="Calibri"/>
              </a:rPr>
              <a:t> </a:t>
            </a:r>
            <a:r>
              <a:rPr sz="660" spc="11" dirty="0">
                <a:solidFill>
                  <a:srgbClr val="202124"/>
                </a:solidFill>
                <a:latin typeface="Calibri"/>
                <a:cs typeface="Calibri"/>
              </a:rPr>
              <a:t>Need"</a:t>
            </a:r>
            <a:r>
              <a:rPr sz="660" spc="50"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35016" y="681668"/>
            <a:ext cx="9194783" cy="689932"/>
          </a:xfrm>
          <a:prstGeom prst="rect">
            <a:avLst/>
          </a:prstGeom>
        </p:spPr>
        <p:txBody>
          <a:bodyPr vert="horz" wrap="square" lIns="0" tIns="12700" rIns="0" bIns="0" rtlCol="0">
            <a:spAutoFit/>
          </a:bodyPr>
          <a:lstStyle/>
          <a:p>
            <a:pPr marL="12700">
              <a:lnSpc>
                <a:spcPct val="100000"/>
              </a:lnSpc>
              <a:spcBef>
                <a:spcPts val="100"/>
              </a:spcBef>
            </a:pPr>
            <a:r>
              <a:rPr spc="-30" dirty="0"/>
              <a:t>Encoder</a:t>
            </a:r>
            <a:r>
              <a:rPr spc="-45" dirty="0"/>
              <a:t> </a:t>
            </a:r>
            <a:r>
              <a:rPr spc="-20" dirty="0"/>
              <a:t>and</a:t>
            </a:r>
            <a:r>
              <a:rPr spc="-50" dirty="0"/>
              <a:t> </a:t>
            </a:r>
            <a:r>
              <a:rPr spc="-30" dirty="0"/>
              <a:t>Decoder</a:t>
            </a:r>
            <a:r>
              <a:rPr spc="-45" dirty="0"/>
              <a:t> </a:t>
            </a:r>
            <a:r>
              <a:rPr spc="-20" dirty="0"/>
              <a:t>use</a:t>
            </a:r>
            <a:r>
              <a:rPr lang="en-US" spc="-20" dirty="0"/>
              <a:t>s</a:t>
            </a:r>
            <a:r>
              <a:rPr spc="-50" dirty="0"/>
              <a:t> </a:t>
            </a:r>
            <a:r>
              <a:rPr spc="-20" dirty="0"/>
              <a:t>Attention</a:t>
            </a:r>
          </a:p>
        </p:txBody>
      </p:sp>
      <p:grpSp>
        <p:nvGrpSpPr>
          <p:cNvPr id="5" name="object 5"/>
          <p:cNvGrpSpPr/>
          <p:nvPr/>
        </p:nvGrpSpPr>
        <p:grpSpPr>
          <a:xfrm>
            <a:off x="3420039" y="1408905"/>
            <a:ext cx="3562350" cy="5099050"/>
            <a:chOff x="3420039" y="1408905"/>
            <a:chExt cx="3562350" cy="5099050"/>
          </a:xfrm>
        </p:grpSpPr>
        <p:pic>
          <p:nvPicPr>
            <p:cNvPr id="6" name="object 6"/>
            <p:cNvPicPr/>
            <p:nvPr/>
          </p:nvPicPr>
          <p:blipFill>
            <a:blip r:embed="rId2" cstate="print"/>
            <a:stretch>
              <a:fillRect/>
            </a:stretch>
          </p:blipFill>
          <p:spPr>
            <a:xfrm>
              <a:off x="3544301" y="1556090"/>
              <a:ext cx="3340380" cy="4907930"/>
            </a:xfrm>
            <a:prstGeom prst="rect">
              <a:avLst/>
            </a:prstGeom>
          </p:spPr>
        </p:pic>
        <p:sp>
          <p:nvSpPr>
            <p:cNvPr id="7" name="object 7"/>
            <p:cNvSpPr/>
            <p:nvPr/>
          </p:nvSpPr>
          <p:spPr>
            <a:xfrm>
              <a:off x="3424802" y="1413668"/>
              <a:ext cx="3552825" cy="5089525"/>
            </a:xfrm>
            <a:custGeom>
              <a:avLst/>
              <a:gdLst/>
              <a:ahLst/>
              <a:cxnLst/>
              <a:rect l="l" t="t" r="r" b="b"/>
              <a:pathLst>
                <a:path w="3552825" h="5089525">
                  <a:moveTo>
                    <a:pt x="0" y="0"/>
                  </a:moveTo>
                  <a:lnTo>
                    <a:pt x="3552595" y="0"/>
                  </a:lnTo>
                  <a:lnTo>
                    <a:pt x="3552595" y="5089489"/>
                  </a:lnTo>
                  <a:lnTo>
                    <a:pt x="0" y="5089489"/>
                  </a:lnTo>
                  <a:lnTo>
                    <a:pt x="0" y="0"/>
                  </a:lnTo>
                  <a:close/>
                </a:path>
              </a:pathLst>
            </a:custGeom>
            <a:ln w="9419">
              <a:solidFill>
                <a:srgbClr val="000000"/>
              </a:solidFill>
            </a:ln>
          </p:spPr>
          <p:txBody>
            <a:bodyPr wrap="square" lIns="0" tIns="0" rIns="0" bIns="0" rtlCol="0"/>
            <a:lstStyle/>
            <a:p>
              <a:endParaRPr/>
            </a:p>
          </p:txBody>
        </p:sp>
      </p:grpSp>
      <p:sp>
        <p:nvSpPr>
          <p:cNvPr id="8" name="object 8"/>
          <p:cNvSpPr txBox="1"/>
          <p:nvPr/>
        </p:nvSpPr>
        <p:spPr>
          <a:xfrm>
            <a:off x="1565316" y="2850896"/>
            <a:ext cx="1151255" cy="391160"/>
          </a:xfrm>
          <a:prstGeom prst="rect">
            <a:avLst/>
          </a:prstGeom>
        </p:spPr>
        <p:txBody>
          <a:bodyPr vert="horz" wrap="square" lIns="0" tIns="12700" rIns="0" bIns="0" rtlCol="0">
            <a:spAutoFit/>
          </a:bodyPr>
          <a:lstStyle/>
          <a:p>
            <a:pPr marL="12700">
              <a:lnSpc>
                <a:spcPct val="100000"/>
              </a:lnSpc>
              <a:spcBef>
                <a:spcPts val="100"/>
              </a:spcBef>
            </a:pPr>
            <a:r>
              <a:rPr sz="2400" spc="-20" dirty="0">
                <a:solidFill>
                  <a:srgbClr val="0C5F2E"/>
                </a:solidFill>
                <a:latin typeface="Arial"/>
                <a:cs typeface="Arial"/>
              </a:rPr>
              <a:t>E</a:t>
            </a:r>
            <a:r>
              <a:rPr sz="2400" spc="-15" dirty="0">
                <a:solidFill>
                  <a:srgbClr val="0C5F2E"/>
                </a:solidFill>
                <a:latin typeface="Arial"/>
                <a:cs typeface="Arial"/>
              </a:rPr>
              <a:t>ncode</a:t>
            </a:r>
            <a:r>
              <a:rPr sz="2400" dirty="0">
                <a:solidFill>
                  <a:srgbClr val="0C5F2E"/>
                </a:solidFill>
                <a:latin typeface="Arial"/>
                <a:cs typeface="Arial"/>
              </a:rPr>
              <a:t>r</a:t>
            </a:r>
            <a:endParaRPr sz="2400">
              <a:latin typeface="Arial"/>
              <a:cs typeface="Arial"/>
            </a:endParaRPr>
          </a:p>
        </p:txBody>
      </p:sp>
      <p:sp>
        <p:nvSpPr>
          <p:cNvPr id="9" name="object 9"/>
          <p:cNvSpPr txBox="1"/>
          <p:nvPr/>
        </p:nvSpPr>
        <p:spPr>
          <a:xfrm>
            <a:off x="7924825" y="2908808"/>
            <a:ext cx="1167765" cy="391160"/>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0C5F2E"/>
                </a:solidFill>
                <a:latin typeface="Arial"/>
                <a:cs typeface="Arial"/>
              </a:rPr>
              <a:t>Decode</a:t>
            </a:r>
            <a:r>
              <a:rPr sz="2400" dirty="0">
                <a:solidFill>
                  <a:srgbClr val="0C5F2E"/>
                </a:solidFill>
                <a:latin typeface="Arial"/>
                <a:cs typeface="Arial"/>
              </a:rPr>
              <a:t>r</a:t>
            </a:r>
            <a:endParaRPr sz="2400">
              <a:latin typeface="Arial"/>
              <a:cs typeface="Arial"/>
            </a:endParaRPr>
          </a:p>
        </p:txBody>
      </p:sp>
      <p:sp>
        <p:nvSpPr>
          <p:cNvPr id="10" name="object 10"/>
          <p:cNvSpPr txBox="1"/>
          <p:nvPr/>
        </p:nvSpPr>
        <p:spPr>
          <a:xfrm>
            <a:off x="7303160" y="5652007"/>
            <a:ext cx="2073910" cy="946413"/>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0C5F2E"/>
                </a:solidFill>
                <a:latin typeface="Arial"/>
                <a:cs typeface="Arial"/>
              </a:rPr>
              <a:t>Autoregression</a:t>
            </a:r>
            <a:endParaRPr sz="2400" dirty="0">
              <a:latin typeface="Arial"/>
              <a:cs typeface="Arial"/>
            </a:endParaRPr>
          </a:p>
          <a:p>
            <a:pPr marL="12700" marR="5080">
              <a:lnSpc>
                <a:spcPts val="2090"/>
              </a:lnSpc>
              <a:spcBef>
                <a:spcPts val="150"/>
              </a:spcBef>
            </a:pPr>
            <a:r>
              <a:rPr lang="en-US" spc="-15" dirty="0">
                <a:solidFill>
                  <a:srgbClr val="7030A0"/>
                </a:solidFill>
                <a:latin typeface="Arial"/>
                <a:cs typeface="Arial"/>
              </a:rPr>
              <a:t>ingests</a:t>
            </a:r>
            <a:r>
              <a:rPr sz="1800" spc="-65" dirty="0">
                <a:solidFill>
                  <a:srgbClr val="7030A0"/>
                </a:solidFill>
                <a:latin typeface="Arial"/>
                <a:cs typeface="Arial"/>
              </a:rPr>
              <a:t> </a:t>
            </a:r>
            <a:r>
              <a:rPr sz="1800" spc="-15" dirty="0">
                <a:solidFill>
                  <a:srgbClr val="7030A0"/>
                </a:solidFill>
                <a:latin typeface="Arial"/>
                <a:cs typeface="Arial"/>
              </a:rPr>
              <a:t>previously </a:t>
            </a:r>
            <a:r>
              <a:rPr sz="1800" spc="-484" dirty="0">
                <a:solidFill>
                  <a:srgbClr val="7030A0"/>
                </a:solidFill>
                <a:latin typeface="Arial"/>
                <a:cs typeface="Arial"/>
              </a:rPr>
              <a:t> </a:t>
            </a:r>
            <a:r>
              <a:rPr sz="1800" spc="-15" dirty="0">
                <a:solidFill>
                  <a:srgbClr val="7030A0"/>
                </a:solidFill>
                <a:latin typeface="Arial"/>
                <a:cs typeface="Arial"/>
              </a:rPr>
              <a:t>generated</a:t>
            </a:r>
            <a:r>
              <a:rPr sz="1800" spc="-35" dirty="0">
                <a:solidFill>
                  <a:srgbClr val="7030A0"/>
                </a:solidFill>
                <a:latin typeface="Arial"/>
                <a:cs typeface="Arial"/>
              </a:rPr>
              <a:t> </a:t>
            </a:r>
            <a:r>
              <a:rPr sz="1800" spc="-15" dirty="0">
                <a:solidFill>
                  <a:srgbClr val="7030A0"/>
                </a:solidFill>
                <a:latin typeface="Arial"/>
                <a:cs typeface="Arial"/>
              </a:rPr>
              <a:t>output</a:t>
            </a:r>
            <a:endParaRPr sz="1800" dirty="0">
              <a:latin typeface="Arial"/>
              <a:cs typeface="Arial"/>
            </a:endParaRPr>
          </a:p>
        </p:txBody>
      </p:sp>
      <p:sp>
        <p:nvSpPr>
          <p:cNvPr id="11" name="object 11"/>
          <p:cNvSpPr/>
          <p:nvPr/>
        </p:nvSpPr>
        <p:spPr>
          <a:xfrm>
            <a:off x="1544107" y="2586354"/>
            <a:ext cx="1205865" cy="942340"/>
          </a:xfrm>
          <a:custGeom>
            <a:avLst/>
            <a:gdLst/>
            <a:ahLst/>
            <a:cxnLst/>
            <a:rect l="l" t="t" r="r" b="b"/>
            <a:pathLst>
              <a:path w="1205864" h="942339">
                <a:moveTo>
                  <a:pt x="0" y="470958"/>
                </a:moveTo>
                <a:lnTo>
                  <a:pt x="2463" y="428091"/>
                </a:lnTo>
                <a:lnTo>
                  <a:pt x="9712" y="386302"/>
                </a:lnTo>
                <a:lnTo>
                  <a:pt x="21533" y="345758"/>
                </a:lnTo>
                <a:lnTo>
                  <a:pt x="37714" y="306625"/>
                </a:lnTo>
                <a:lnTo>
                  <a:pt x="58041" y="269069"/>
                </a:lnTo>
                <a:lnTo>
                  <a:pt x="82303" y="233256"/>
                </a:lnTo>
                <a:lnTo>
                  <a:pt x="110286" y="199353"/>
                </a:lnTo>
                <a:lnTo>
                  <a:pt x="141777" y="167525"/>
                </a:lnTo>
                <a:lnTo>
                  <a:pt x="176563" y="137940"/>
                </a:lnTo>
                <a:lnTo>
                  <a:pt x="214433" y="110763"/>
                </a:lnTo>
                <a:lnTo>
                  <a:pt x="255172" y="86161"/>
                </a:lnTo>
                <a:lnTo>
                  <a:pt x="298568" y="64299"/>
                </a:lnTo>
                <a:lnTo>
                  <a:pt x="344408" y="45345"/>
                </a:lnTo>
                <a:lnTo>
                  <a:pt x="392480" y="29464"/>
                </a:lnTo>
                <a:lnTo>
                  <a:pt x="442571" y="16823"/>
                </a:lnTo>
                <a:lnTo>
                  <a:pt x="494467" y="7587"/>
                </a:lnTo>
                <a:lnTo>
                  <a:pt x="547957" y="1924"/>
                </a:lnTo>
                <a:lnTo>
                  <a:pt x="602826" y="0"/>
                </a:lnTo>
                <a:lnTo>
                  <a:pt x="657696" y="1924"/>
                </a:lnTo>
                <a:lnTo>
                  <a:pt x="711185" y="7587"/>
                </a:lnTo>
                <a:lnTo>
                  <a:pt x="763081" y="16823"/>
                </a:lnTo>
                <a:lnTo>
                  <a:pt x="813172" y="29464"/>
                </a:lnTo>
                <a:lnTo>
                  <a:pt x="861244" y="45345"/>
                </a:lnTo>
                <a:lnTo>
                  <a:pt x="907084" y="64299"/>
                </a:lnTo>
                <a:lnTo>
                  <a:pt x="950481" y="86161"/>
                </a:lnTo>
                <a:lnTo>
                  <a:pt x="991220" y="110763"/>
                </a:lnTo>
                <a:lnTo>
                  <a:pt x="1029089" y="137940"/>
                </a:lnTo>
                <a:lnTo>
                  <a:pt x="1063876" y="167525"/>
                </a:lnTo>
                <a:lnTo>
                  <a:pt x="1095367" y="199353"/>
                </a:lnTo>
                <a:lnTo>
                  <a:pt x="1123349" y="233256"/>
                </a:lnTo>
                <a:lnTo>
                  <a:pt x="1147611" y="269069"/>
                </a:lnTo>
                <a:lnTo>
                  <a:pt x="1167938" y="306625"/>
                </a:lnTo>
                <a:lnTo>
                  <a:pt x="1184119" y="345758"/>
                </a:lnTo>
                <a:lnTo>
                  <a:pt x="1195941" y="386302"/>
                </a:lnTo>
                <a:lnTo>
                  <a:pt x="1203189" y="428091"/>
                </a:lnTo>
                <a:lnTo>
                  <a:pt x="1205653" y="470958"/>
                </a:lnTo>
                <a:lnTo>
                  <a:pt x="1203189" y="513825"/>
                </a:lnTo>
                <a:lnTo>
                  <a:pt x="1195941" y="555613"/>
                </a:lnTo>
                <a:lnTo>
                  <a:pt x="1184119" y="596157"/>
                </a:lnTo>
                <a:lnTo>
                  <a:pt x="1167938" y="635290"/>
                </a:lnTo>
                <a:lnTo>
                  <a:pt x="1147611" y="672847"/>
                </a:lnTo>
                <a:lnTo>
                  <a:pt x="1123349" y="708660"/>
                </a:lnTo>
                <a:lnTo>
                  <a:pt x="1095367" y="742563"/>
                </a:lnTo>
                <a:lnTo>
                  <a:pt x="1063876" y="774390"/>
                </a:lnTo>
                <a:lnTo>
                  <a:pt x="1029089" y="803976"/>
                </a:lnTo>
                <a:lnTo>
                  <a:pt x="991220" y="831153"/>
                </a:lnTo>
                <a:lnTo>
                  <a:pt x="950481" y="855755"/>
                </a:lnTo>
                <a:lnTo>
                  <a:pt x="907084" y="877617"/>
                </a:lnTo>
                <a:lnTo>
                  <a:pt x="861244" y="896571"/>
                </a:lnTo>
                <a:lnTo>
                  <a:pt x="813172" y="912452"/>
                </a:lnTo>
                <a:lnTo>
                  <a:pt x="763081" y="925093"/>
                </a:lnTo>
                <a:lnTo>
                  <a:pt x="711185" y="934328"/>
                </a:lnTo>
                <a:lnTo>
                  <a:pt x="657696" y="939992"/>
                </a:lnTo>
                <a:lnTo>
                  <a:pt x="602826" y="941916"/>
                </a:lnTo>
                <a:lnTo>
                  <a:pt x="547957" y="939992"/>
                </a:lnTo>
                <a:lnTo>
                  <a:pt x="494467" y="934328"/>
                </a:lnTo>
                <a:lnTo>
                  <a:pt x="442571" y="925093"/>
                </a:lnTo>
                <a:lnTo>
                  <a:pt x="392480" y="912452"/>
                </a:lnTo>
                <a:lnTo>
                  <a:pt x="344408" y="896571"/>
                </a:lnTo>
                <a:lnTo>
                  <a:pt x="298568" y="877617"/>
                </a:lnTo>
                <a:lnTo>
                  <a:pt x="255172" y="855755"/>
                </a:lnTo>
                <a:lnTo>
                  <a:pt x="214433" y="831153"/>
                </a:lnTo>
                <a:lnTo>
                  <a:pt x="176563" y="803976"/>
                </a:lnTo>
                <a:lnTo>
                  <a:pt x="141777" y="774390"/>
                </a:lnTo>
                <a:lnTo>
                  <a:pt x="110286" y="742563"/>
                </a:lnTo>
                <a:lnTo>
                  <a:pt x="82303" y="708660"/>
                </a:lnTo>
                <a:lnTo>
                  <a:pt x="58041" y="672847"/>
                </a:lnTo>
                <a:lnTo>
                  <a:pt x="37714" y="635290"/>
                </a:lnTo>
                <a:lnTo>
                  <a:pt x="21533" y="596157"/>
                </a:lnTo>
                <a:lnTo>
                  <a:pt x="9712" y="555613"/>
                </a:lnTo>
                <a:lnTo>
                  <a:pt x="2463" y="513825"/>
                </a:lnTo>
                <a:lnTo>
                  <a:pt x="0" y="470958"/>
                </a:lnTo>
                <a:close/>
              </a:path>
            </a:pathLst>
          </a:custGeom>
          <a:ln w="12558">
            <a:solidFill>
              <a:srgbClr val="000000"/>
            </a:solidFill>
          </a:ln>
        </p:spPr>
        <p:txBody>
          <a:bodyPr wrap="square" lIns="0" tIns="0" rIns="0" bIns="0" rtlCol="0"/>
          <a:lstStyle/>
          <a:p>
            <a:endParaRPr/>
          </a:p>
        </p:txBody>
      </p:sp>
      <p:sp>
        <p:nvSpPr>
          <p:cNvPr id="12" name="object 12"/>
          <p:cNvSpPr/>
          <p:nvPr/>
        </p:nvSpPr>
        <p:spPr>
          <a:xfrm>
            <a:off x="7892626" y="2646009"/>
            <a:ext cx="1205865" cy="942340"/>
          </a:xfrm>
          <a:custGeom>
            <a:avLst/>
            <a:gdLst/>
            <a:ahLst/>
            <a:cxnLst/>
            <a:rect l="l" t="t" r="r" b="b"/>
            <a:pathLst>
              <a:path w="1205865" h="942339">
                <a:moveTo>
                  <a:pt x="0" y="470958"/>
                </a:moveTo>
                <a:lnTo>
                  <a:pt x="2463" y="428091"/>
                </a:lnTo>
                <a:lnTo>
                  <a:pt x="9712" y="386302"/>
                </a:lnTo>
                <a:lnTo>
                  <a:pt x="21533" y="345758"/>
                </a:lnTo>
                <a:lnTo>
                  <a:pt x="37714" y="306625"/>
                </a:lnTo>
                <a:lnTo>
                  <a:pt x="58041" y="269069"/>
                </a:lnTo>
                <a:lnTo>
                  <a:pt x="82303" y="233256"/>
                </a:lnTo>
                <a:lnTo>
                  <a:pt x="110286" y="199353"/>
                </a:lnTo>
                <a:lnTo>
                  <a:pt x="141777" y="167525"/>
                </a:lnTo>
                <a:lnTo>
                  <a:pt x="176563" y="137940"/>
                </a:lnTo>
                <a:lnTo>
                  <a:pt x="214433" y="110763"/>
                </a:lnTo>
                <a:lnTo>
                  <a:pt x="255172" y="86161"/>
                </a:lnTo>
                <a:lnTo>
                  <a:pt x="298568" y="64299"/>
                </a:lnTo>
                <a:lnTo>
                  <a:pt x="344408" y="45345"/>
                </a:lnTo>
                <a:lnTo>
                  <a:pt x="392480" y="29464"/>
                </a:lnTo>
                <a:lnTo>
                  <a:pt x="442571" y="16823"/>
                </a:lnTo>
                <a:lnTo>
                  <a:pt x="494467" y="7587"/>
                </a:lnTo>
                <a:lnTo>
                  <a:pt x="547957" y="1924"/>
                </a:lnTo>
                <a:lnTo>
                  <a:pt x="602826" y="0"/>
                </a:lnTo>
                <a:lnTo>
                  <a:pt x="657696" y="1924"/>
                </a:lnTo>
                <a:lnTo>
                  <a:pt x="711185" y="7587"/>
                </a:lnTo>
                <a:lnTo>
                  <a:pt x="763081" y="16823"/>
                </a:lnTo>
                <a:lnTo>
                  <a:pt x="813172" y="29464"/>
                </a:lnTo>
                <a:lnTo>
                  <a:pt x="861244" y="45345"/>
                </a:lnTo>
                <a:lnTo>
                  <a:pt x="907084" y="64299"/>
                </a:lnTo>
                <a:lnTo>
                  <a:pt x="950481" y="86161"/>
                </a:lnTo>
                <a:lnTo>
                  <a:pt x="991220" y="110763"/>
                </a:lnTo>
                <a:lnTo>
                  <a:pt x="1029089" y="137940"/>
                </a:lnTo>
                <a:lnTo>
                  <a:pt x="1063876" y="167525"/>
                </a:lnTo>
                <a:lnTo>
                  <a:pt x="1095367" y="199353"/>
                </a:lnTo>
                <a:lnTo>
                  <a:pt x="1123349" y="233256"/>
                </a:lnTo>
                <a:lnTo>
                  <a:pt x="1147611" y="269069"/>
                </a:lnTo>
                <a:lnTo>
                  <a:pt x="1167938" y="306625"/>
                </a:lnTo>
                <a:lnTo>
                  <a:pt x="1184119" y="345758"/>
                </a:lnTo>
                <a:lnTo>
                  <a:pt x="1195941" y="386302"/>
                </a:lnTo>
                <a:lnTo>
                  <a:pt x="1203189" y="428091"/>
                </a:lnTo>
                <a:lnTo>
                  <a:pt x="1205653" y="470958"/>
                </a:lnTo>
                <a:lnTo>
                  <a:pt x="1203189" y="513825"/>
                </a:lnTo>
                <a:lnTo>
                  <a:pt x="1195941" y="555613"/>
                </a:lnTo>
                <a:lnTo>
                  <a:pt x="1184119" y="596157"/>
                </a:lnTo>
                <a:lnTo>
                  <a:pt x="1167938" y="635290"/>
                </a:lnTo>
                <a:lnTo>
                  <a:pt x="1147611" y="672847"/>
                </a:lnTo>
                <a:lnTo>
                  <a:pt x="1123349" y="708660"/>
                </a:lnTo>
                <a:lnTo>
                  <a:pt x="1095367" y="742563"/>
                </a:lnTo>
                <a:lnTo>
                  <a:pt x="1063876" y="774390"/>
                </a:lnTo>
                <a:lnTo>
                  <a:pt x="1029089" y="803976"/>
                </a:lnTo>
                <a:lnTo>
                  <a:pt x="991220" y="831153"/>
                </a:lnTo>
                <a:lnTo>
                  <a:pt x="950481" y="855755"/>
                </a:lnTo>
                <a:lnTo>
                  <a:pt x="907084" y="877617"/>
                </a:lnTo>
                <a:lnTo>
                  <a:pt x="861244" y="896571"/>
                </a:lnTo>
                <a:lnTo>
                  <a:pt x="813172" y="912452"/>
                </a:lnTo>
                <a:lnTo>
                  <a:pt x="763081" y="925093"/>
                </a:lnTo>
                <a:lnTo>
                  <a:pt x="711185" y="934328"/>
                </a:lnTo>
                <a:lnTo>
                  <a:pt x="657696" y="939992"/>
                </a:lnTo>
                <a:lnTo>
                  <a:pt x="602826" y="941916"/>
                </a:lnTo>
                <a:lnTo>
                  <a:pt x="547957" y="939992"/>
                </a:lnTo>
                <a:lnTo>
                  <a:pt x="494467" y="934328"/>
                </a:lnTo>
                <a:lnTo>
                  <a:pt x="442571" y="925093"/>
                </a:lnTo>
                <a:lnTo>
                  <a:pt x="392480" y="912452"/>
                </a:lnTo>
                <a:lnTo>
                  <a:pt x="344408" y="896571"/>
                </a:lnTo>
                <a:lnTo>
                  <a:pt x="298568" y="877617"/>
                </a:lnTo>
                <a:lnTo>
                  <a:pt x="255172" y="855755"/>
                </a:lnTo>
                <a:lnTo>
                  <a:pt x="214433" y="831153"/>
                </a:lnTo>
                <a:lnTo>
                  <a:pt x="176563" y="803976"/>
                </a:lnTo>
                <a:lnTo>
                  <a:pt x="141777" y="774390"/>
                </a:lnTo>
                <a:lnTo>
                  <a:pt x="110286" y="742563"/>
                </a:lnTo>
                <a:lnTo>
                  <a:pt x="82303" y="708660"/>
                </a:lnTo>
                <a:lnTo>
                  <a:pt x="58041" y="672847"/>
                </a:lnTo>
                <a:lnTo>
                  <a:pt x="37714" y="635290"/>
                </a:lnTo>
                <a:lnTo>
                  <a:pt x="21533" y="596157"/>
                </a:lnTo>
                <a:lnTo>
                  <a:pt x="9712" y="555613"/>
                </a:lnTo>
                <a:lnTo>
                  <a:pt x="2463" y="513825"/>
                </a:lnTo>
                <a:lnTo>
                  <a:pt x="0" y="470958"/>
                </a:lnTo>
                <a:close/>
              </a:path>
            </a:pathLst>
          </a:custGeom>
          <a:ln w="12558">
            <a:solidFill>
              <a:srgbClr val="000000"/>
            </a:solidFill>
          </a:ln>
        </p:spPr>
        <p:txBody>
          <a:bodyPr wrap="square" lIns="0" tIns="0" rIns="0" bIns="0" rtlCol="0"/>
          <a:lstStyle/>
          <a:p>
            <a:endParaRPr/>
          </a:p>
        </p:txBody>
      </p:sp>
      <p:sp>
        <p:nvSpPr>
          <p:cNvPr id="13" name="object 13"/>
          <p:cNvSpPr/>
          <p:nvPr/>
        </p:nvSpPr>
        <p:spPr>
          <a:xfrm>
            <a:off x="7029202" y="5418383"/>
            <a:ext cx="2446020" cy="1482090"/>
          </a:xfrm>
          <a:custGeom>
            <a:avLst/>
            <a:gdLst/>
            <a:ahLst/>
            <a:cxnLst/>
            <a:rect l="l" t="t" r="r" b="b"/>
            <a:pathLst>
              <a:path w="2446020" h="1482090">
                <a:moveTo>
                  <a:pt x="0" y="740974"/>
                </a:moveTo>
                <a:lnTo>
                  <a:pt x="5598" y="669613"/>
                </a:lnTo>
                <a:lnTo>
                  <a:pt x="22051" y="600172"/>
                </a:lnTo>
                <a:lnTo>
                  <a:pt x="48846" y="532960"/>
                </a:lnTo>
                <a:lnTo>
                  <a:pt x="85471" y="468288"/>
                </a:lnTo>
                <a:lnTo>
                  <a:pt x="107309" y="437002"/>
                </a:lnTo>
                <a:lnTo>
                  <a:pt x="131413" y="406467"/>
                </a:lnTo>
                <a:lnTo>
                  <a:pt x="157718" y="376722"/>
                </a:lnTo>
                <a:lnTo>
                  <a:pt x="186160" y="347807"/>
                </a:lnTo>
                <a:lnTo>
                  <a:pt x="216675" y="319760"/>
                </a:lnTo>
                <a:lnTo>
                  <a:pt x="249199" y="292619"/>
                </a:lnTo>
                <a:lnTo>
                  <a:pt x="283668" y="266424"/>
                </a:lnTo>
                <a:lnTo>
                  <a:pt x="320018" y="241213"/>
                </a:lnTo>
                <a:lnTo>
                  <a:pt x="358185" y="217026"/>
                </a:lnTo>
                <a:lnTo>
                  <a:pt x="398105" y="193900"/>
                </a:lnTo>
                <a:lnTo>
                  <a:pt x="439713" y="171876"/>
                </a:lnTo>
                <a:lnTo>
                  <a:pt x="482946" y="150991"/>
                </a:lnTo>
                <a:lnTo>
                  <a:pt x="527740" y="131284"/>
                </a:lnTo>
                <a:lnTo>
                  <a:pt x="574030" y="112795"/>
                </a:lnTo>
                <a:lnTo>
                  <a:pt x="621752" y="95562"/>
                </a:lnTo>
                <a:lnTo>
                  <a:pt x="670843" y="79624"/>
                </a:lnTo>
                <a:lnTo>
                  <a:pt x="721238" y="65019"/>
                </a:lnTo>
                <a:lnTo>
                  <a:pt x="772874" y="51787"/>
                </a:lnTo>
                <a:lnTo>
                  <a:pt x="825686" y="39966"/>
                </a:lnTo>
                <a:lnTo>
                  <a:pt x="879610" y="29596"/>
                </a:lnTo>
                <a:lnTo>
                  <a:pt x="934582" y="20714"/>
                </a:lnTo>
                <a:lnTo>
                  <a:pt x="990538" y="13360"/>
                </a:lnTo>
                <a:lnTo>
                  <a:pt x="1047414" y="7573"/>
                </a:lnTo>
                <a:lnTo>
                  <a:pt x="1105146" y="3391"/>
                </a:lnTo>
                <a:lnTo>
                  <a:pt x="1163670" y="854"/>
                </a:lnTo>
                <a:lnTo>
                  <a:pt x="1222922" y="0"/>
                </a:lnTo>
                <a:lnTo>
                  <a:pt x="1282173" y="854"/>
                </a:lnTo>
                <a:lnTo>
                  <a:pt x="1340697" y="3391"/>
                </a:lnTo>
                <a:lnTo>
                  <a:pt x="1398429" y="7573"/>
                </a:lnTo>
                <a:lnTo>
                  <a:pt x="1455305" y="13360"/>
                </a:lnTo>
                <a:lnTo>
                  <a:pt x="1511261" y="20714"/>
                </a:lnTo>
                <a:lnTo>
                  <a:pt x="1566233" y="29596"/>
                </a:lnTo>
                <a:lnTo>
                  <a:pt x="1620157" y="39966"/>
                </a:lnTo>
                <a:lnTo>
                  <a:pt x="1672969" y="51787"/>
                </a:lnTo>
                <a:lnTo>
                  <a:pt x="1724605" y="65019"/>
                </a:lnTo>
                <a:lnTo>
                  <a:pt x="1775000" y="79624"/>
                </a:lnTo>
                <a:lnTo>
                  <a:pt x="1824091" y="95562"/>
                </a:lnTo>
                <a:lnTo>
                  <a:pt x="1871813" y="112795"/>
                </a:lnTo>
                <a:lnTo>
                  <a:pt x="1918103" y="131284"/>
                </a:lnTo>
                <a:lnTo>
                  <a:pt x="1962897" y="150991"/>
                </a:lnTo>
                <a:lnTo>
                  <a:pt x="2006130" y="171876"/>
                </a:lnTo>
                <a:lnTo>
                  <a:pt x="2047738" y="193900"/>
                </a:lnTo>
                <a:lnTo>
                  <a:pt x="2087658" y="217026"/>
                </a:lnTo>
                <a:lnTo>
                  <a:pt x="2125824" y="241213"/>
                </a:lnTo>
                <a:lnTo>
                  <a:pt x="2162174" y="266424"/>
                </a:lnTo>
                <a:lnTo>
                  <a:pt x="2196643" y="292619"/>
                </a:lnTo>
                <a:lnTo>
                  <a:pt x="2229168" y="319760"/>
                </a:lnTo>
                <a:lnTo>
                  <a:pt x="2259683" y="347807"/>
                </a:lnTo>
                <a:lnTo>
                  <a:pt x="2288125" y="376722"/>
                </a:lnTo>
                <a:lnTo>
                  <a:pt x="2314430" y="406467"/>
                </a:lnTo>
                <a:lnTo>
                  <a:pt x="2338533" y="437002"/>
                </a:lnTo>
                <a:lnTo>
                  <a:pt x="2360372" y="468288"/>
                </a:lnTo>
                <a:lnTo>
                  <a:pt x="2396997" y="532960"/>
                </a:lnTo>
                <a:lnTo>
                  <a:pt x="2423792" y="600172"/>
                </a:lnTo>
                <a:lnTo>
                  <a:pt x="2440245" y="669613"/>
                </a:lnTo>
                <a:lnTo>
                  <a:pt x="2445843" y="740974"/>
                </a:lnTo>
                <a:lnTo>
                  <a:pt x="2444433" y="776875"/>
                </a:lnTo>
                <a:lnTo>
                  <a:pt x="2433343" y="847315"/>
                </a:lnTo>
                <a:lnTo>
                  <a:pt x="2411655" y="915680"/>
                </a:lnTo>
                <a:lnTo>
                  <a:pt x="2379881" y="981661"/>
                </a:lnTo>
                <a:lnTo>
                  <a:pt x="2338533" y="1044946"/>
                </a:lnTo>
                <a:lnTo>
                  <a:pt x="2314430" y="1075481"/>
                </a:lnTo>
                <a:lnTo>
                  <a:pt x="2288125" y="1105225"/>
                </a:lnTo>
                <a:lnTo>
                  <a:pt x="2259683" y="1134141"/>
                </a:lnTo>
                <a:lnTo>
                  <a:pt x="2229168" y="1162188"/>
                </a:lnTo>
                <a:lnTo>
                  <a:pt x="2196643" y="1189329"/>
                </a:lnTo>
                <a:lnTo>
                  <a:pt x="2162174" y="1215524"/>
                </a:lnTo>
                <a:lnTo>
                  <a:pt x="2125824" y="1240735"/>
                </a:lnTo>
                <a:lnTo>
                  <a:pt x="2087658" y="1264922"/>
                </a:lnTo>
                <a:lnTo>
                  <a:pt x="2047738" y="1288048"/>
                </a:lnTo>
                <a:lnTo>
                  <a:pt x="2006130" y="1310072"/>
                </a:lnTo>
                <a:lnTo>
                  <a:pt x="1962897" y="1330957"/>
                </a:lnTo>
                <a:lnTo>
                  <a:pt x="1918103" y="1350664"/>
                </a:lnTo>
                <a:lnTo>
                  <a:pt x="1871813" y="1369153"/>
                </a:lnTo>
                <a:lnTo>
                  <a:pt x="1824091" y="1386386"/>
                </a:lnTo>
                <a:lnTo>
                  <a:pt x="1775000" y="1402324"/>
                </a:lnTo>
                <a:lnTo>
                  <a:pt x="1724605" y="1416929"/>
                </a:lnTo>
                <a:lnTo>
                  <a:pt x="1672969" y="1430161"/>
                </a:lnTo>
                <a:lnTo>
                  <a:pt x="1620157" y="1441982"/>
                </a:lnTo>
                <a:lnTo>
                  <a:pt x="1566233" y="1452352"/>
                </a:lnTo>
                <a:lnTo>
                  <a:pt x="1511261" y="1461234"/>
                </a:lnTo>
                <a:lnTo>
                  <a:pt x="1455305" y="1468588"/>
                </a:lnTo>
                <a:lnTo>
                  <a:pt x="1398429" y="1474375"/>
                </a:lnTo>
                <a:lnTo>
                  <a:pt x="1340697" y="1478556"/>
                </a:lnTo>
                <a:lnTo>
                  <a:pt x="1282173" y="1481094"/>
                </a:lnTo>
                <a:lnTo>
                  <a:pt x="1222922" y="1481948"/>
                </a:lnTo>
                <a:lnTo>
                  <a:pt x="1163670" y="1481094"/>
                </a:lnTo>
                <a:lnTo>
                  <a:pt x="1105146" y="1478556"/>
                </a:lnTo>
                <a:lnTo>
                  <a:pt x="1047414" y="1474375"/>
                </a:lnTo>
                <a:lnTo>
                  <a:pt x="990538" y="1468588"/>
                </a:lnTo>
                <a:lnTo>
                  <a:pt x="934582" y="1461234"/>
                </a:lnTo>
                <a:lnTo>
                  <a:pt x="879610" y="1452352"/>
                </a:lnTo>
                <a:lnTo>
                  <a:pt x="825686" y="1441982"/>
                </a:lnTo>
                <a:lnTo>
                  <a:pt x="772874" y="1430161"/>
                </a:lnTo>
                <a:lnTo>
                  <a:pt x="721238" y="1416929"/>
                </a:lnTo>
                <a:lnTo>
                  <a:pt x="670843" y="1402324"/>
                </a:lnTo>
                <a:lnTo>
                  <a:pt x="621752" y="1386386"/>
                </a:lnTo>
                <a:lnTo>
                  <a:pt x="574030" y="1369153"/>
                </a:lnTo>
                <a:lnTo>
                  <a:pt x="527740" y="1350664"/>
                </a:lnTo>
                <a:lnTo>
                  <a:pt x="482946" y="1330957"/>
                </a:lnTo>
                <a:lnTo>
                  <a:pt x="439713" y="1310072"/>
                </a:lnTo>
                <a:lnTo>
                  <a:pt x="398105" y="1288048"/>
                </a:lnTo>
                <a:lnTo>
                  <a:pt x="358185" y="1264922"/>
                </a:lnTo>
                <a:lnTo>
                  <a:pt x="320018" y="1240735"/>
                </a:lnTo>
                <a:lnTo>
                  <a:pt x="283668" y="1215524"/>
                </a:lnTo>
                <a:lnTo>
                  <a:pt x="249199" y="1189329"/>
                </a:lnTo>
                <a:lnTo>
                  <a:pt x="216675" y="1162188"/>
                </a:lnTo>
                <a:lnTo>
                  <a:pt x="186160" y="1134141"/>
                </a:lnTo>
                <a:lnTo>
                  <a:pt x="157718" y="1105225"/>
                </a:lnTo>
                <a:lnTo>
                  <a:pt x="131413" y="1075481"/>
                </a:lnTo>
                <a:lnTo>
                  <a:pt x="107309" y="1044946"/>
                </a:lnTo>
                <a:lnTo>
                  <a:pt x="85471" y="1013660"/>
                </a:lnTo>
                <a:lnTo>
                  <a:pt x="48846" y="948988"/>
                </a:lnTo>
                <a:lnTo>
                  <a:pt x="22051" y="881776"/>
                </a:lnTo>
                <a:lnTo>
                  <a:pt x="5598" y="812335"/>
                </a:lnTo>
                <a:lnTo>
                  <a:pt x="0" y="740974"/>
                </a:lnTo>
                <a:close/>
              </a:path>
            </a:pathLst>
          </a:custGeom>
          <a:ln w="12558">
            <a:solidFill>
              <a:srgbClr val="000000"/>
            </a:solidFill>
          </a:ln>
        </p:spPr>
        <p:txBody>
          <a:bodyPr wrap="square" lIns="0" tIns="0" rIns="0" bIns="0" rtlCol="0"/>
          <a:lstStyle/>
          <a:p>
            <a:endParaRPr/>
          </a:p>
        </p:txBody>
      </p:sp>
      <p:sp>
        <p:nvSpPr>
          <p:cNvPr id="14" name="object 14"/>
          <p:cNvSpPr txBox="1"/>
          <p:nvPr/>
        </p:nvSpPr>
        <p:spPr>
          <a:xfrm>
            <a:off x="643809" y="5462015"/>
            <a:ext cx="2686685" cy="1416685"/>
          </a:xfrm>
          <a:prstGeom prst="rect">
            <a:avLst/>
          </a:prstGeom>
        </p:spPr>
        <p:txBody>
          <a:bodyPr vert="horz" wrap="square" lIns="0" tIns="12700" rIns="0" bIns="0" rtlCol="0">
            <a:spAutoFit/>
          </a:bodyPr>
          <a:lstStyle/>
          <a:p>
            <a:pPr marL="12700">
              <a:lnSpc>
                <a:spcPts val="2390"/>
              </a:lnSpc>
              <a:spcBef>
                <a:spcPts val="100"/>
              </a:spcBef>
            </a:pPr>
            <a:r>
              <a:rPr sz="2000" spc="-15" dirty="0">
                <a:solidFill>
                  <a:srgbClr val="006522"/>
                </a:solidFill>
                <a:latin typeface="Arial"/>
                <a:cs typeface="Arial"/>
              </a:rPr>
              <a:t>Encoder</a:t>
            </a:r>
            <a:r>
              <a:rPr sz="2000" spc="-50" dirty="0">
                <a:solidFill>
                  <a:srgbClr val="006522"/>
                </a:solidFill>
                <a:latin typeface="Arial"/>
                <a:cs typeface="Arial"/>
              </a:rPr>
              <a:t> </a:t>
            </a:r>
            <a:r>
              <a:rPr sz="2000" dirty="0">
                <a:solidFill>
                  <a:srgbClr val="006522"/>
                </a:solidFill>
                <a:latin typeface="Arial"/>
                <a:cs typeface="Arial"/>
              </a:rPr>
              <a:t>&amp;</a:t>
            </a:r>
            <a:r>
              <a:rPr sz="2000" spc="-45" dirty="0">
                <a:solidFill>
                  <a:srgbClr val="006522"/>
                </a:solidFill>
                <a:latin typeface="Arial"/>
                <a:cs typeface="Arial"/>
              </a:rPr>
              <a:t> </a:t>
            </a:r>
            <a:r>
              <a:rPr sz="2000" spc="-15" dirty="0">
                <a:solidFill>
                  <a:srgbClr val="006522"/>
                </a:solidFill>
                <a:latin typeface="Arial"/>
                <a:cs typeface="Arial"/>
              </a:rPr>
              <a:t>decoder</a:t>
            </a:r>
            <a:r>
              <a:rPr sz="2000" spc="-45" dirty="0">
                <a:solidFill>
                  <a:srgbClr val="006522"/>
                </a:solidFill>
                <a:latin typeface="Arial"/>
                <a:cs typeface="Arial"/>
              </a:rPr>
              <a:t> </a:t>
            </a:r>
            <a:r>
              <a:rPr sz="2000" spc="-15" dirty="0">
                <a:solidFill>
                  <a:srgbClr val="006522"/>
                </a:solidFill>
                <a:latin typeface="Arial"/>
                <a:cs typeface="Arial"/>
              </a:rPr>
              <a:t>are:</a:t>
            </a:r>
            <a:endParaRPr sz="2000">
              <a:latin typeface="Arial"/>
              <a:cs typeface="Arial"/>
            </a:endParaRPr>
          </a:p>
          <a:p>
            <a:pPr marL="263525" indent="-251460">
              <a:lnSpc>
                <a:spcPts val="2130"/>
              </a:lnSpc>
              <a:buAutoNum type="arabicPeriod"/>
              <a:tabLst>
                <a:tab pos="264160" algn="l"/>
              </a:tabLst>
            </a:pPr>
            <a:r>
              <a:rPr sz="1800" spc="-15" dirty="0">
                <a:solidFill>
                  <a:srgbClr val="7030A0"/>
                </a:solidFill>
                <a:latin typeface="Arial"/>
                <a:cs typeface="Arial"/>
              </a:rPr>
              <a:t>stacked</a:t>
            </a:r>
            <a:r>
              <a:rPr sz="1800" spc="-35" dirty="0">
                <a:solidFill>
                  <a:srgbClr val="7030A0"/>
                </a:solidFill>
                <a:latin typeface="Arial"/>
                <a:cs typeface="Arial"/>
              </a:rPr>
              <a:t> </a:t>
            </a:r>
            <a:r>
              <a:rPr sz="1800" spc="-10" dirty="0">
                <a:solidFill>
                  <a:srgbClr val="7030A0"/>
                </a:solidFill>
                <a:latin typeface="Arial"/>
                <a:cs typeface="Arial"/>
              </a:rPr>
              <a:t>(See</a:t>
            </a:r>
            <a:r>
              <a:rPr sz="1800" spc="-35" dirty="0">
                <a:solidFill>
                  <a:srgbClr val="7030A0"/>
                </a:solidFill>
                <a:latin typeface="Arial"/>
                <a:cs typeface="Arial"/>
              </a:rPr>
              <a:t> </a:t>
            </a:r>
            <a:r>
              <a:rPr sz="1800" spc="-15" dirty="0">
                <a:solidFill>
                  <a:srgbClr val="7030A0"/>
                </a:solidFill>
                <a:latin typeface="Arial"/>
                <a:cs typeface="Arial"/>
              </a:rPr>
              <a:t>next</a:t>
            </a:r>
            <a:r>
              <a:rPr sz="1800" spc="-30" dirty="0">
                <a:solidFill>
                  <a:srgbClr val="7030A0"/>
                </a:solidFill>
                <a:latin typeface="Arial"/>
                <a:cs typeface="Arial"/>
              </a:rPr>
              <a:t> </a:t>
            </a:r>
            <a:r>
              <a:rPr sz="1800" spc="-15" dirty="0">
                <a:solidFill>
                  <a:srgbClr val="7030A0"/>
                </a:solidFill>
                <a:latin typeface="Arial"/>
                <a:cs typeface="Arial"/>
              </a:rPr>
              <a:t>slide)</a:t>
            </a:r>
            <a:endParaRPr sz="1800">
              <a:latin typeface="Arial"/>
              <a:cs typeface="Arial"/>
            </a:endParaRPr>
          </a:p>
          <a:p>
            <a:pPr marL="263525" indent="-251460">
              <a:lnSpc>
                <a:spcPts val="2135"/>
              </a:lnSpc>
              <a:buAutoNum type="arabicPeriod"/>
              <a:tabLst>
                <a:tab pos="264160" algn="l"/>
              </a:tabLst>
            </a:pPr>
            <a:r>
              <a:rPr sz="1800" spc="-15" dirty="0">
                <a:solidFill>
                  <a:srgbClr val="7030A0"/>
                </a:solidFill>
                <a:latin typeface="Arial"/>
                <a:cs typeface="Arial"/>
              </a:rPr>
              <a:t>self-attention</a:t>
            </a:r>
            <a:endParaRPr sz="1800">
              <a:latin typeface="Arial"/>
              <a:cs typeface="Arial"/>
            </a:endParaRPr>
          </a:p>
          <a:p>
            <a:pPr marL="263525" indent="-251460">
              <a:lnSpc>
                <a:spcPts val="2135"/>
              </a:lnSpc>
              <a:spcBef>
                <a:spcPts val="20"/>
              </a:spcBef>
              <a:buAutoNum type="arabicPeriod"/>
              <a:tabLst>
                <a:tab pos="264160" algn="l"/>
              </a:tabLst>
            </a:pPr>
            <a:r>
              <a:rPr sz="1800" spc="-10" dirty="0">
                <a:solidFill>
                  <a:srgbClr val="7030A0"/>
                </a:solidFill>
                <a:latin typeface="Arial"/>
                <a:cs typeface="Arial"/>
              </a:rPr>
              <a:t>point-wise</a:t>
            </a:r>
            <a:endParaRPr sz="1800">
              <a:latin typeface="Arial"/>
              <a:cs typeface="Arial"/>
            </a:endParaRPr>
          </a:p>
          <a:p>
            <a:pPr marL="263525" indent="-251460">
              <a:lnSpc>
                <a:spcPts val="2135"/>
              </a:lnSpc>
              <a:buAutoNum type="arabicPeriod"/>
              <a:tabLst>
                <a:tab pos="264160" algn="l"/>
              </a:tabLst>
            </a:pPr>
            <a:r>
              <a:rPr sz="1800" spc="-10" dirty="0">
                <a:solidFill>
                  <a:srgbClr val="7030A0"/>
                </a:solidFill>
                <a:latin typeface="Arial"/>
                <a:cs typeface="Arial"/>
              </a:rPr>
              <a:t>fully</a:t>
            </a:r>
            <a:r>
              <a:rPr sz="1800" spc="-35" dirty="0">
                <a:solidFill>
                  <a:srgbClr val="7030A0"/>
                </a:solidFill>
                <a:latin typeface="Arial"/>
                <a:cs typeface="Arial"/>
              </a:rPr>
              <a:t> </a:t>
            </a:r>
            <a:r>
              <a:rPr sz="1800" spc="-15" dirty="0">
                <a:solidFill>
                  <a:srgbClr val="7030A0"/>
                </a:solidFill>
                <a:latin typeface="Arial"/>
                <a:cs typeface="Arial"/>
              </a:rPr>
              <a:t>connected</a:t>
            </a:r>
            <a:r>
              <a:rPr sz="1800" spc="-30" dirty="0">
                <a:solidFill>
                  <a:srgbClr val="7030A0"/>
                </a:solidFill>
                <a:latin typeface="Arial"/>
                <a:cs typeface="Arial"/>
              </a:rPr>
              <a:t> </a:t>
            </a:r>
            <a:r>
              <a:rPr sz="1800" spc="-10" dirty="0">
                <a:solidFill>
                  <a:srgbClr val="7030A0"/>
                </a:solidFill>
                <a:latin typeface="Arial"/>
                <a:cs typeface="Arial"/>
              </a:rPr>
              <a:t>layers</a:t>
            </a:r>
            <a:endParaRPr sz="1800">
              <a:latin typeface="Arial"/>
              <a:cs typeface="Arial"/>
            </a:endParaRPr>
          </a:p>
        </p:txBody>
      </p:sp>
      <p:sp>
        <p:nvSpPr>
          <p:cNvPr id="15" name="object 15"/>
          <p:cNvSpPr txBox="1"/>
          <p:nvPr/>
        </p:nvSpPr>
        <p:spPr>
          <a:xfrm>
            <a:off x="758408" y="7049007"/>
            <a:ext cx="6934834" cy="177800"/>
          </a:xfrm>
          <a:prstGeom prst="rect">
            <a:avLst/>
          </a:prstGeom>
        </p:spPr>
        <p:txBody>
          <a:bodyPr vert="horz" wrap="square" lIns="0" tIns="12700" rIns="0" bIns="0" rtlCol="0">
            <a:spAutoFit/>
          </a:bodyPr>
          <a:lstStyle/>
          <a:p>
            <a:pPr marL="12700">
              <a:lnSpc>
                <a:spcPct val="100000"/>
              </a:lnSpc>
              <a:spcBef>
                <a:spcPts val="100"/>
              </a:spcBef>
            </a:pPr>
            <a:r>
              <a:rPr sz="1000" spc="15" dirty="0">
                <a:latin typeface="Arial"/>
                <a:cs typeface="Arial"/>
              </a:rPr>
              <a:t>Source: Vaswani,</a:t>
            </a:r>
            <a:r>
              <a:rPr sz="1000" spc="20" dirty="0">
                <a:latin typeface="Arial"/>
                <a:cs typeface="Arial"/>
              </a:rPr>
              <a:t> </a:t>
            </a:r>
            <a:r>
              <a:rPr sz="1000" spc="15" dirty="0">
                <a:latin typeface="Arial"/>
                <a:cs typeface="Arial"/>
              </a:rPr>
              <a:t>Ashish,</a:t>
            </a:r>
            <a:r>
              <a:rPr sz="1000" spc="20" dirty="0">
                <a:latin typeface="Arial"/>
                <a:cs typeface="Arial"/>
              </a:rPr>
              <a:t> </a:t>
            </a:r>
            <a:r>
              <a:rPr sz="1000" spc="10" dirty="0">
                <a:latin typeface="Arial"/>
                <a:cs typeface="Arial"/>
              </a:rPr>
              <a:t>et</a:t>
            </a:r>
            <a:r>
              <a:rPr sz="1000" spc="20" dirty="0">
                <a:latin typeface="Arial"/>
                <a:cs typeface="Arial"/>
              </a:rPr>
              <a:t> </a:t>
            </a:r>
            <a:r>
              <a:rPr sz="1000" spc="10" dirty="0">
                <a:latin typeface="Arial"/>
                <a:cs typeface="Arial"/>
              </a:rPr>
              <a:t>al.</a:t>
            </a:r>
            <a:r>
              <a:rPr sz="1000" spc="20" dirty="0">
                <a:latin typeface="Arial"/>
                <a:cs typeface="Arial"/>
              </a:rPr>
              <a:t> </a:t>
            </a:r>
            <a:r>
              <a:rPr sz="1000" spc="10" dirty="0">
                <a:latin typeface="Arial"/>
                <a:cs typeface="Arial"/>
              </a:rPr>
              <a:t>"Attention</a:t>
            </a:r>
            <a:r>
              <a:rPr sz="1000" spc="40" dirty="0">
                <a:latin typeface="Arial"/>
                <a:cs typeface="Arial"/>
              </a:rPr>
              <a:t> </a:t>
            </a:r>
            <a:r>
              <a:rPr sz="1000" spc="5" dirty="0">
                <a:latin typeface="Arial"/>
                <a:cs typeface="Arial"/>
              </a:rPr>
              <a:t>is</a:t>
            </a:r>
            <a:r>
              <a:rPr sz="1000" spc="35" dirty="0">
                <a:latin typeface="Arial"/>
                <a:cs typeface="Arial"/>
              </a:rPr>
              <a:t> </a:t>
            </a:r>
            <a:r>
              <a:rPr sz="1000" spc="10" dirty="0">
                <a:latin typeface="Arial"/>
                <a:cs typeface="Arial"/>
              </a:rPr>
              <a:t>all</a:t>
            </a:r>
            <a:r>
              <a:rPr sz="1000" spc="25" dirty="0">
                <a:latin typeface="Arial"/>
                <a:cs typeface="Arial"/>
              </a:rPr>
              <a:t> </a:t>
            </a:r>
            <a:r>
              <a:rPr sz="1000" spc="10" dirty="0">
                <a:latin typeface="Arial"/>
                <a:cs typeface="Arial"/>
              </a:rPr>
              <a:t>you</a:t>
            </a:r>
            <a:r>
              <a:rPr sz="1000" spc="40" dirty="0">
                <a:latin typeface="Arial"/>
                <a:cs typeface="Arial"/>
              </a:rPr>
              <a:t> </a:t>
            </a:r>
            <a:r>
              <a:rPr sz="1000" spc="15" dirty="0">
                <a:latin typeface="Arial"/>
                <a:cs typeface="Arial"/>
              </a:rPr>
              <a:t>need."</a:t>
            </a:r>
            <a:r>
              <a:rPr sz="1000" spc="30" dirty="0">
                <a:latin typeface="Arial"/>
                <a:cs typeface="Arial"/>
              </a:rPr>
              <a:t> </a:t>
            </a:r>
            <a:r>
              <a:rPr sz="1000" spc="15" dirty="0">
                <a:latin typeface="Arial"/>
                <a:cs typeface="Arial"/>
              </a:rPr>
              <a:t>Advances</a:t>
            </a:r>
            <a:r>
              <a:rPr sz="1000" spc="35" dirty="0">
                <a:latin typeface="Arial"/>
                <a:cs typeface="Arial"/>
              </a:rPr>
              <a:t> </a:t>
            </a:r>
            <a:r>
              <a:rPr sz="1000" spc="5" dirty="0">
                <a:latin typeface="Arial"/>
                <a:cs typeface="Arial"/>
              </a:rPr>
              <a:t>in</a:t>
            </a:r>
            <a:r>
              <a:rPr sz="1000" spc="40" dirty="0">
                <a:latin typeface="Arial"/>
                <a:cs typeface="Arial"/>
              </a:rPr>
              <a:t> </a:t>
            </a:r>
            <a:r>
              <a:rPr sz="1000" spc="15" dirty="0">
                <a:latin typeface="Arial"/>
                <a:cs typeface="Arial"/>
              </a:rPr>
              <a:t>Neural</a:t>
            </a:r>
            <a:r>
              <a:rPr sz="1000" spc="25" dirty="0">
                <a:latin typeface="Arial"/>
                <a:cs typeface="Arial"/>
              </a:rPr>
              <a:t> </a:t>
            </a:r>
            <a:r>
              <a:rPr sz="1000" spc="10" dirty="0">
                <a:latin typeface="Arial"/>
                <a:cs typeface="Arial"/>
              </a:rPr>
              <a:t>Information</a:t>
            </a:r>
            <a:r>
              <a:rPr sz="1000" spc="40" dirty="0">
                <a:latin typeface="Arial"/>
                <a:cs typeface="Arial"/>
              </a:rPr>
              <a:t> </a:t>
            </a:r>
            <a:r>
              <a:rPr sz="1000" spc="15" dirty="0">
                <a:latin typeface="Arial"/>
                <a:cs typeface="Arial"/>
              </a:rPr>
              <a:t>Processing</a:t>
            </a:r>
            <a:r>
              <a:rPr sz="1000" spc="40" dirty="0">
                <a:latin typeface="Arial"/>
                <a:cs typeface="Arial"/>
              </a:rPr>
              <a:t> </a:t>
            </a:r>
            <a:r>
              <a:rPr sz="1000" spc="15" dirty="0">
                <a:latin typeface="Arial"/>
                <a:cs typeface="Arial"/>
              </a:rPr>
              <a:t>Systems.</a:t>
            </a:r>
            <a:r>
              <a:rPr sz="1000" spc="20" dirty="0">
                <a:latin typeface="Arial"/>
                <a:cs typeface="Arial"/>
              </a:rPr>
              <a:t> </a:t>
            </a:r>
            <a:r>
              <a:rPr sz="1000" spc="25" dirty="0">
                <a:latin typeface="Arial"/>
                <a:cs typeface="Arial"/>
              </a:rPr>
              <a:t>2017.</a:t>
            </a:r>
            <a:endParaRPr sz="10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09DA7-D2DC-0048-AF97-580FC9A11CBB}"/>
              </a:ext>
            </a:extLst>
          </p:cNvPr>
          <p:cNvSpPr>
            <a:spLocks noGrp="1"/>
          </p:cNvSpPr>
          <p:nvPr>
            <p:ph type="title"/>
          </p:nvPr>
        </p:nvSpPr>
        <p:spPr>
          <a:xfrm>
            <a:off x="1572411" y="1264728"/>
            <a:ext cx="4854750" cy="457048"/>
          </a:xfrm>
        </p:spPr>
        <p:txBody>
          <a:bodyPr/>
          <a:lstStyle/>
          <a:p>
            <a:r>
              <a:rPr lang="en-US" sz="2970" dirty="0"/>
              <a:t>Transformer Videos</a:t>
            </a:r>
          </a:p>
        </p:txBody>
      </p:sp>
      <p:sp>
        <p:nvSpPr>
          <p:cNvPr id="3" name="Text Placeholder 2">
            <a:extLst>
              <a:ext uri="{FF2B5EF4-FFF2-40B4-BE49-F238E27FC236}">
                <a16:creationId xmlns:a16="http://schemas.microsoft.com/office/drawing/2014/main" id="{00CD4FE7-02B5-6E41-BCB3-AFDB9B12F0AB}"/>
              </a:ext>
            </a:extLst>
          </p:cNvPr>
          <p:cNvSpPr>
            <a:spLocks noGrp="1"/>
          </p:cNvSpPr>
          <p:nvPr>
            <p:ph type="body" idx="1"/>
          </p:nvPr>
        </p:nvSpPr>
        <p:spPr>
          <a:xfrm>
            <a:off x="377190" y="2188846"/>
            <a:ext cx="8086623" cy="4924425"/>
          </a:xfrm>
        </p:spPr>
        <p:txBody>
          <a:bodyPr/>
          <a:lstStyle/>
          <a:p>
            <a:r>
              <a:rPr lang="en-US" dirty="0">
                <a:hlinkClick r:id="rId2">
                  <a:extLst>
                    <a:ext uri="{A12FA001-AC4F-418D-AE19-62706E023703}">
                      <ahyp:hlinkClr xmlns:ahyp="http://schemas.microsoft.com/office/drawing/2018/hyperlinkcolor" val="tx"/>
                    </a:ext>
                  </a:extLst>
                </a:hlinkClick>
              </a:rPr>
              <a:t>Illustrated Guide to Transformer Neural Network</a:t>
            </a:r>
            <a:endParaRPr lang="en-US" dirty="0"/>
          </a:p>
          <a:p>
            <a:endParaRPr lang="en-US" dirty="0"/>
          </a:p>
          <a:p>
            <a:r>
              <a:rPr lang="en-US" dirty="0">
                <a:hlinkClick r:id="rId3">
                  <a:extLst>
                    <a:ext uri="{A12FA001-AC4F-418D-AE19-62706E023703}">
                      <ahyp:hlinkClr xmlns:ahyp="http://schemas.microsoft.com/office/drawing/2018/hyperlinkcolor" val="tx"/>
                    </a:ext>
                  </a:extLst>
                </a:hlinkClick>
              </a:rPr>
              <a:t>NLP for Developers: Transformers | Rasa</a:t>
            </a:r>
            <a:endParaRPr lang="en-US" dirty="0"/>
          </a:p>
          <a:p>
            <a:endParaRPr lang="en-US" dirty="0">
              <a:solidFill>
                <a:srgbClr val="00B0F0"/>
              </a:solidFill>
            </a:endParaRPr>
          </a:p>
          <a:p>
            <a:r>
              <a:rPr lang="en-US" dirty="0">
                <a:hlinkClick r:id="rId4">
                  <a:extLst>
                    <a:ext uri="{A12FA001-AC4F-418D-AE19-62706E023703}">
                      <ahyp:hlinkClr xmlns:ahyp="http://schemas.microsoft.com/office/drawing/2018/hyperlinkcolor" val="tx"/>
                    </a:ext>
                  </a:extLst>
                </a:hlinkClick>
              </a:rPr>
              <a:t>NLP for Developers: BERT</a:t>
            </a:r>
            <a:endParaRPr lang="en-US" dirty="0"/>
          </a:p>
          <a:p>
            <a:endParaRPr lang="en-US" dirty="0"/>
          </a:p>
          <a:p>
            <a:r>
              <a:rPr lang="en-US" dirty="0">
                <a:hlinkClick r:id="rId5">
                  <a:extLst>
                    <a:ext uri="{A12FA001-AC4F-418D-AE19-62706E023703}">
                      <ahyp:hlinkClr xmlns:ahyp="http://schemas.microsoft.com/office/drawing/2018/hyperlinkcolor" val="tx"/>
                    </a:ext>
                  </a:extLst>
                </a:hlinkClick>
              </a:rPr>
              <a:t>BERT</a:t>
            </a:r>
            <a:endParaRPr lang="en-US" dirty="0"/>
          </a:p>
          <a:p>
            <a:endParaRPr lang="en-US" dirty="0"/>
          </a:p>
          <a:p>
            <a:endParaRPr lang="en-US" dirty="0"/>
          </a:p>
        </p:txBody>
      </p:sp>
    </p:spTree>
    <p:extLst>
      <p:ext uri="{BB962C8B-B14F-4D97-AF65-F5344CB8AC3E}">
        <p14:creationId xmlns:p14="http://schemas.microsoft.com/office/powerpoint/2010/main" val="593032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11942" y="963168"/>
            <a:ext cx="6633845" cy="695960"/>
          </a:xfrm>
          <a:prstGeom prst="rect">
            <a:avLst/>
          </a:prstGeom>
        </p:spPr>
        <p:txBody>
          <a:bodyPr vert="horz" wrap="square" lIns="0" tIns="12700" rIns="0" bIns="0" rtlCol="0">
            <a:spAutoFit/>
          </a:bodyPr>
          <a:lstStyle/>
          <a:p>
            <a:pPr marL="12700">
              <a:lnSpc>
                <a:spcPct val="100000"/>
              </a:lnSpc>
              <a:spcBef>
                <a:spcPts val="100"/>
              </a:spcBef>
            </a:pPr>
            <a:r>
              <a:rPr spc="-25" dirty="0"/>
              <a:t>Stacked</a:t>
            </a:r>
            <a:r>
              <a:rPr spc="-75" dirty="0"/>
              <a:t> </a:t>
            </a:r>
            <a:r>
              <a:rPr spc="-25" dirty="0"/>
              <a:t>Encoder,</a:t>
            </a:r>
            <a:r>
              <a:rPr spc="-60" dirty="0"/>
              <a:t> </a:t>
            </a:r>
            <a:r>
              <a:rPr spc="-30" dirty="0"/>
              <a:t>Decoder</a:t>
            </a:r>
          </a:p>
        </p:txBody>
      </p:sp>
      <p:grpSp>
        <p:nvGrpSpPr>
          <p:cNvPr id="6" name="object 6"/>
          <p:cNvGrpSpPr/>
          <p:nvPr/>
        </p:nvGrpSpPr>
        <p:grpSpPr>
          <a:xfrm>
            <a:off x="1704233" y="1992948"/>
            <a:ext cx="6348730" cy="4497705"/>
            <a:chOff x="1704233" y="1992948"/>
            <a:chExt cx="6348730" cy="4497705"/>
          </a:xfrm>
        </p:grpSpPr>
        <p:pic>
          <p:nvPicPr>
            <p:cNvPr id="7" name="object 7"/>
            <p:cNvPicPr/>
            <p:nvPr/>
          </p:nvPicPr>
          <p:blipFill>
            <a:blip r:embed="rId2" cstate="print"/>
            <a:stretch>
              <a:fillRect/>
            </a:stretch>
          </p:blipFill>
          <p:spPr>
            <a:xfrm>
              <a:off x="1713652" y="2028277"/>
              <a:ext cx="6329680" cy="4452903"/>
            </a:xfrm>
            <a:prstGeom prst="rect">
              <a:avLst/>
            </a:prstGeom>
          </p:spPr>
        </p:pic>
        <p:sp>
          <p:nvSpPr>
            <p:cNvPr id="8" name="object 8"/>
            <p:cNvSpPr/>
            <p:nvPr/>
          </p:nvSpPr>
          <p:spPr>
            <a:xfrm>
              <a:off x="1708943" y="1997657"/>
              <a:ext cx="6339205" cy="4488815"/>
            </a:xfrm>
            <a:custGeom>
              <a:avLst/>
              <a:gdLst/>
              <a:ahLst/>
              <a:cxnLst/>
              <a:rect l="l" t="t" r="r" b="b"/>
              <a:pathLst>
                <a:path w="6339205" h="4488815">
                  <a:moveTo>
                    <a:pt x="0" y="0"/>
                  </a:moveTo>
                  <a:lnTo>
                    <a:pt x="6339099" y="0"/>
                  </a:lnTo>
                  <a:lnTo>
                    <a:pt x="6339099" y="4488233"/>
                  </a:lnTo>
                  <a:lnTo>
                    <a:pt x="0" y="4488233"/>
                  </a:lnTo>
                  <a:lnTo>
                    <a:pt x="0" y="0"/>
                  </a:lnTo>
                  <a:close/>
                </a:path>
              </a:pathLst>
            </a:custGeom>
            <a:ln w="9419">
              <a:solidFill>
                <a:srgbClr val="000000"/>
              </a:solidFill>
            </a:ln>
          </p:spPr>
          <p:txBody>
            <a:bodyPr wrap="square" lIns="0" tIns="0" rIns="0" bIns="0" rtlCol="0"/>
            <a:lstStyle/>
            <a:p>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56371" y="524255"/>
            <a:ext cx="3348354" cy="695960"/>
          </a:xfrm>
          <a:prstGeom prst="rect">
            <a:avLst/>
          </a:prstGeom>
        </p:spPr>
        <p:txBody>
          <a:bodyPr vert="horz" wrap="square" lIns="0" tIns="12700" rIns="0" bIns="0" rtlCol="0">
            <a:spAutoFit/>
          </a:bodyPr>
          <a:lstStyle/>
          <a:p>
            <a:pPr marL="12700">
              <a:lnSpc>
                <a:spcPct val="100000"/>
              </a:lnSpc>
              <a:spcBef>
                <a:spcPts val="100"/>
              </a:spcBef>
            </a:pPr>
            <a:r>
              <a:rPr spc="-25" dirty="0"/>
              <a:t>Self-Attention</a:t>
            </a:r>
          </a:p>
        </p:txBody>
      </p:sp>
      <p:sp>
        <p:nvSpPr>
          <p:cNvPr id="5" name="object 5"/>
          <p:cNvSpPr txBox="1"/>
          <p:nvPr/>
        </p:nvSpPr>
        <p:spPr>
          <a:xfrm>
            <a:off x="495300" y="1181404"/>
            <a:ext cx="9258300" cy="6041397"/>
          </a:xfrm>
          <a:prstGeom prst="rect">
            <a:avLst/>
          </a:prstGeom>
        </p:spPr>
        <p:txBody>
          <a:bodyPr vert="horz" wrap="square" lIns="0" tIns="105410" rIns="0" bIns="0" rtlCol="0">
            <a:spAutoFit/>
          </a:bodyPr>
          <a:lstStyle/>
          <a:p>
            <a:pPr marL="441959" indent="-339725">
              <a:lnSpc>
                <a:spcPct val="100000"/>
              </a:lnSpc>
              <a:spcBef>
                <a:spcPts val="830"/>
              </a:spcBef>
              <a:buChar char="•"/>
              <a:tabLst>
                <a:tab pos="441959" algn="l"/>
                <a:tab pos="442595" algn="l"/>
              </a:tabLst>
            </a:pPr>
            <a:r>
              <a:rPr sz="3200" spc="-20" dirty="0">
                <a:solidFill>
                  <a:srgbClr val="3333CC"/>
                </a:solidFill>
                <a:latin typeface="Arial"/>
                <a:cs typeface="Arial"/>
              </a:rPr>
              <a:t>Input</a:t>
            </a:r>
            <a:r>
              <a:rPr sz="3200" spc="-35" dirty="0">
                <a:solidFill>
                  <a:srgbClr val="3333CC"/>
                </a:solidFill>
                <a:latin typeface="Arial"/>
                <a:cs typeface="Arial"/>
              </a:rPr>
              <a:t> </a:t>
            </a:r>
            <a:r>
              <a:rPr sz="3200" spc="-25" dirty="0">
                <a:solidFill>
                  <a:srgbClr val="3333CC"/>
                </a:solidFill>
                <a:latin typeface="Arial"/>
                <a:cs typeface="Arial"/>
              </a:rPr>
              <a:t>sentence</a:t>
            </a:r>
            <a:r>
              <a:rPr sz="3200" spc="-50" dirty="0">
                <a:solidFill>
                  <a:srgbClr val="3333CC"/>
                </a:solidFill>
                <a:latin typeface="Arial"/>
                <a:cs typeface="Arial"/>
              </a:rPr>
              <a:t> </a:t>
            </a:r>
            <a:r>
              <a:rPr sz="3200" spc="-10" dirty="0">
                <a:solidFill>
                  <a:srgbClr val="3333CC"/>
                </a:solidFill>
                <a:latin typeface="Arial"/>
                <a:cs typeface="Arial"/>
              </a:rPr>
              <a:t>to</a:t>
            </a:r>
            <a:r>
              <a:rPr sz="3200" spc="-45" dirty="0">
                <a:solidFill>
                  <a:srgbClr val="3333CC"/>
                </a:solidFill>
                <a:latin typeface="Arial"/>
                <a:cs typeface="Arial"/>
              </a:rPr>
              <a:t> </a:t>
            </a:r>
            <a:r>
              <a:rPr sz="3200" spc="-20" dirty="0">
                <a:solidFill>
                  <a:srgbClr val="3333CC"/>
                </a:solidFill>
                <a:latin typeface="Arial"/>
                <a:cs typeface="Arial"/>
              </a:rPr>
              <a:t>translate:</a:t>
            </a:r>
            <a:endParaRPr sz="3200" dirty="0">
              <a:latin typeface="Arial"/>
              <a:cs typeface="Arial"/>
            </a:endParaRPr>
          </a:p>
          <a:p>
            <a:pPr marL="1233170" marR="391795" lvl="1" indent="-226060">
              <a:lnSpc>
                <a:spcPts val="2300"/>
              </a:lnSpc>
              <a:spcBef>
                <a:spcPts val="615"/>
              </a:spcBef>
              <a:buChar char="•"/>
              <a:tabLst>
                <a:tab pos="1233170" algn="l"/>
                <a:tab pos="1233805" algn="l"/>
              </a:tabLst>
            </a:pPr>
            <a:r>
              <a:rPr sz="2000" spc="-15" dirty="0">
                <a:latin typeface="Times New Roman"/>
                <a:cs typeface="Times New Roman"/>
              </a:rPr>
              <a:t>Second </a:t>
            </a:r>
            <a:r>
              <a:rPr sz="2000" spc="-10" dirty="0">
                <a:latin typeface="Times New Roman"/>
                <a:cs typeface="Times New Roman"/>
              </a:rPr>
              <a:t>Law of </a:t>
            </a:r>
            <a:r>
              <a:rPr sz="2000" spc="-15" dirty="0">
                <a:latin typeface="Times New Roman"/>
                <a:cs typeface="Times New Roman"/>
              </a:rPr>
              <a:t>Robotics: </a:t>
            </a:r>
            <a:r>
              <a:rPr sz="2000" dirty="0">
                <a:latin typeface="Times New Roman"/>
                <a:cs typeface="Times New Roman"/>
              </a:rPr>
              <a:t>A </a:t>
            </a:r>
            <a:r>
              <a:rPr sz="2000" spc="-15" dirty="0">
                <a:latin typeface="Times New Roman"/>
                <a:cs typeface="Times New Roman"/>
              </a:rPr>
              <a:t>robot must </a:t>
            </a:r>
            <a:r>
              <a:rPr sz="2000" spc="-10" dirty="0">
                <a:latin typeface="Times New Roman"/>
                <a:cs typeface="Times New Roman"/>
              </a:rPr>
              <a:t>obey the orders </a:t>
            </a:r>
            <a:r>
              <a:rPr sz="2000" spc="-15" dirty="0">
                <a:latin typeface="Times New Roman"/>
                <a:cs typeface="Times New Roman"/>
              </a:rPr>
              <a:t>given </a:t>
            </a:r>
            <a:r>
              <a:rPr sz="2000" b="1" spc="-10" dirty="0">
                <a:latin typeface="Times New Roman"/>
                <a:cs typeface="Times New Roman"/>
              </a:rPr>
              <a:t>it </a:t>
            </a:r>
            <a:r>
              <a:rPr sz="2000" spc="-10" dirty="0">
                <a:latin typeface="Times New Roman"/>
                <a:cs typeface="Times New Roman"/>
              </a:rPr>
              <a:t>by </a:t>
            </a:r>
            <a:r>
              <a:rPr sz="2000" spc="-20" dirty="0">
                <a:latin typeface="Times New Roman"/>
                <a:cs typeface="Times New Roman"/>
              </a:rPr>
              <a:t>human </a:t>
            </a:r>
            <a:r>
              <a:rPr sz="2000" spc="-484" dirty="0">
                <a:latin typeface="Times New Roman"/>
                <a:cs typeface="Times New Roman"/>
              </a:rPr>
              <a:t> </a:t>
            </a:r>
            <a:r>
              <a:rPr sz="2000" spc="-15" dirty="0">
                <a:latin typeface="Times New Roman"/>
                <a:cs typeface="Times New Roman"/>
              </a:rPr>
              <a:t>beings</a:t>
            </a:r>
            <a:r>
              <a:rPr sz="2000" spc="-20" dirty="0">
                <a:latin typeface="Times New Roman"/>
                <a:cs typeface="Times New Roman"/>
              </a:rPr>
              <a:t> </a:t>
            </a:r>
            <a:r>
              <a:rPr sz="2000" spc="-15" dirty="0">
                <a:latin typeface="Times New Roman"/>
                <a:cs typeface="Times New Roman"/>
              </a:rPr>
              <a:t>except</a:t>
            </a:r>
            <a:r>
              <a:rPr sz="2000" spc="-20" dirty="0">
                <a:latin typeface="Times New Roman"/>
                <a:cs typeface="Times New Roman"/>
              </a:rPr>
              <a:t> </a:t>
            </a:r>
            <a:r>
              <a:rPr sz="2000" spc="-15" dirty="0">
                <a:latin typeface="Times New Roman"/>
                <a:cs typeface="Times New Roman"/>
              </a:rPr>
              <a:t>where </a:t>
            </a:r>
            <a:r>
              <a:rPr sz="2000" b="1" spc="-10" dirty="0">
                <a:latin typeface="Times New Roman"/>
                <a:cs typeface="Times New Roman"/>
              </a:rPr>
              <a:t>such</a:t>
            </a:r>
            <a:r>
              <a:rPr sz="2000" b="1" spc="-20" dirty="0">
                <a:latin typeface="Times New Roman"/>
                <a:cs typeface="Times New Roman"/>
              </a:rPr>
              <a:t> </a:t>
            </a:r>
            <a:r>
              <a:rPr sz="2000" b="1" spc="-10" dirty="0">
                <a:latin typeface="Times New Roman"/>
                <a:cs typeface="Times New Roman"/>
              </a:rPr>
              <a:t>orders</a:t>
            </a:r>
            <a:r>
              <a:rPr sz="2000" b="1" spc="-15" dirty="0">
                <a:latin typeface="Times New Roman"/>
                <a:cs typeface="Times New Roman"/>
              </a:rPr>
              <a:t> </a:t>
            </a:r>
            <a:r>
              <a:rPr sz="2000" spc="-15" dirty="0">
                <a:latin typeface="Times New Roman"/>
                <a:cs typeface="Times New Roman"/>
              </a:rPr>
              <a:t>would</a:t>
            </a:r>
            <a:r>
              <a:rPr sz="2000" spc="-20" dirty="0">
                <a:latin typeface="Times New Roman"/>
                <a:cs typeface="Times New Roman"/>
              </a:rPr>
              <a:t> </a:t>
            </a:r>
            <a:r>
              <a:rPr sz="2000" spc="-15" dirty="0">
                <a:latin typeface="Times New Roman"/>
                <a:cs typeface="Times New Roman"/>
              </a:rPr>
              <a:t>conflict</a:t>
            </a:r>
            <a:r>
              <a:rPr sz="2000" spc="-20" dirty="0">
                <a:latin typeface="Times New Roman"/>
                <a:cs typeface="Times New Roman"/>
              </a:rPr>
              <a:t> </a:t>
            </a:r>
            <a:r>
              <a:rPr sz="2000" spc="-15" dirty="0">
                <a:latin typeface="Times New Roman"/>
                <a:cs typeface="Times New Roman"/>
              </a:rPr>
              <a:t>with</a:t>
            </a:r>
            <a:r>
              <a:rPr sz="2000" spc="-20" dirty="0">
                <a:latin typeface="Times New Roman"/>
                <a:cs typeface="Times New Roman"/>
              </a:rPr>
              <a:t> </a:t>
            </a:r>
            <a:r>
              <a:rPr sz="2000" spc="-10" dirty="0">
                <a:latin typeface="Times New Roman"/>
                <a:cs typeface="Times New Roman"/>
              </a:rPr>
              <a:t>the </a:t>
            </a:r>
            <a:r>
              <a:rPr sz="2000" b="1" spc="-15" dirty="0">
                <a:latin typeface="Times New Roman"/>
                <a:cs typeface="Times New Roman"/>
              </a:rPr>
              <a:t>First Law.</a:t>
            </a:r>
            <a:endParaRPr sz="2000" dirty="0">
              <a:latin typeface="Times New Roman"/>
              <a:cs typeface="Times New Roman"/>
            </a:endParaRPr>
          </a:p>
          <a:p>
            <a:pPr marL="441959" indent="-339725">
              <a:lnSpc>
                <a:spcPct val="100000"/>
              </a:lnSpc>
              <a:spcBef>
                <a:spcPts val="640"/>
              </a:spcBef>
              <a:buChar char="•"/>
              <a:tabLst>
                <a:tab pos="441959" algn="l"/>
                <a:tab pos="442595" algn="l"/>
              </a:tabLst>
            </a:pPr>
            <a:r>
              <a:rPr sz="3200" spc="-20" dirty="0">
                <a:solidFill>
                  <a:srgbClr val="3333CC"/>
                </a:solidFill>
                <a:latin typeface="Arial"/>
                <a:cs typeface="Arial"/>
              </a:rPr>
              <a:t>Highlighted</a:t>
            </a:r>
            <a:r>
              <a:rPr sz="3200" spc="-40" dirty="0">
                <a:solidFill>
                  <a:srgbClr val="3333CC"/>
                </a:solidFill>
                <a:latin typeface="Arial"/>
                <a:cs typeface="Arial"/>
              </a:rPr>
              <a:t> </a:t>
            </a:r>
            <a:r>
              <a:rPr sz="3200" spc="-20" dirty="0">
                <a:solidFill>
                  <a:srgbClr val="3333CC"/>
                </a:solidFill>
                <a:latin typeface="Arial"/>
                <a:cs typeface="Arial"/>
              </a:rPr>
              <a:t>words</a:t>
            </a:r>
            <a:r>
              <a:rPr sz="3200" spc="-30" dirty="0">
                <a:solidFill>
                  <a:srgbClr val="3333CC"/>
                </a:solidFill>
                <a:latin typeface="Arial"/>
                <a:cs typeface="Arial"/>
              </a:rPr>
              <a:t> </a:t>
            </a:r>
            <a:r>
              <a:rPr sz="3200" spc="-20" dirty="0">
                <a:solidFill>
                  <a:srgbClr val="3333CC"/>
                </a:solidFill>
                <a:latin typeface="Arial"/>
                <a:cs typeface="Arial"/>
              </a:rPr>
              <a:t>refer</a:t>
            </a:r>
            <a:r>
              <a:rPr sz="3200" spc="-25" dirty="0">
                <a:solidFill>
                  <a:srgbClr val="3333CC"/>
                </a:solidFill>
                <a:latin typeface="Arial"/>
                <a:cs typeface="Arial"/>
              </a:rPr>
              <a:t> </a:t>
            </a:r>
            <a:r>
              <a:rPr sz="3200" spc="-10" dirty="0">
                <a:solidFill>
                  <a:srgbClr val="3333CC"/>
                </a:solidFill>
                <a:latin typeface="Arial"/>
                <a:cs typeface="Arial"/>
              </a:rPr>
              <a:t>to</a:t>
            </a:r>
            <a:r>
              <a:rPr sz="3200" spc="-35" dirty="0">
                <a:solidFill>
                  <a:srgbClr val="3333CC"/>
                </a:solidFill>
                <a:latin typeface="Arial"/>
                <a:cs typeface="Arial"/>
              </a:rPr>
              <a:t> </a:t>
            </a:r>
            <a:r>
              <a:rPr sz="3200" spc="-20" dirty="0">
                <a:solidFill>
                  <a:srgbClr val="3333CC"/>
                </a:solidFill>
                <a:latin typeface="Arial"/>
                <a:cs typeface="Arial"/>
              </a:rPr>
              <a:t>other</a:t>
            </a:r>
            <a:r>
              <a:rPr sz="3200" spc="-25" dirty="0">
                <a:solidFill>
                  <a:srgbClr val="3333CC"/>
                </a:solidFill>
                <a:latin typeface="Arial"/>
                <a:cs typeface="Arial"/>
              </a:rPr>
              <a:t> words</a:t>
            </a:r>
            <a:endParaRPr sz="3200" dirty="0">
              <a:latin typeface="Arial"/>
              <a:cs typeface="Arial"/>
            </a:endParaRPr>
          </a:p>
          <a:p>
            <a:pPr marL="1685289" marR="421005" indent="-226060">
              <a:lnSpc>
                <a:spcPts val="2090"/>
              </a:lnSpc>
              <a:spcBef>
                <a:spcPts val="590"/>
              </a:spcBef>
            </a:pPr>
            <a:r>
              <a:rPr sz="1800" dirty="0">
                <a:latin typeface="Times New Roman"/>
                <a:cs typeface="Times New Roman"/>
              </a:rPr>
              <a:t>–</a:t>
            </a:r>
            <a:r>
              <a:rPr sz="1800" spc="5" dirty="0">
                <a:latin typeface="Times New Roman"/>
                <a:cs typeface="Times New Roman"/>
              </a:rPr>
              <a:t> </a:t>
            </a:r>
            <a:r>
              <a:rPr sz="1800" b="1" spc="-5" dirty="0">
                <a:latin typeface="Times New Roman"/>
                <a:cs typeface="Times New Roman"/>
              </a:rPr>
              <a:t>it </a:t>
            </a:r>
            <a:r>
              <a:rPr sz="1800" spc="-10" dirty="0">
                <a:solidFill>
                  <a:srgbClr val="7030A0"/>
                </a:solidFill>
                <a:latin typeface="Arial"/>
                <a:cs typeface="Arial"/>
              </a:rPr>
              <a:t>refers </a:t>
            </a:r>
            <a:r>
              <a:rPr sz="1800" spc="-5" dirty="0">
                <a:solidFill>
                  <a:srgbClr val="7030A0"/>
                </a:solidFill>
                <a:latin typeface="Arial"/>
                <a:cs typeface="Arial"/>
              </a:rPr>
              <a:t>to </a:t>
            </a:r>
            <a:r>
              <a:rPr sz="1800" spc="-10" dirty="0">
                <a:solidFill>
                  <a:srgbClr val="7030A0"/>
                </a:solidFill>
                <a:latin typeface="Arial"/>
                <a:cs typeface="Arial"/>
              </a:rPr>
              <a:t>the </a:t>
            </a:r>
            <a:r>
              <a:rPr sz="1800" spc="-15" dirty="0">
                <a:solidFill>
                  <a:srgbClr val="7030A0"/>
                </a:solidFill>
                <a:latin typeface="Arial"/>
                <a:cs typeface="Arial"/>
              </a:rPr>
              <a:t>robot</a:t>
            </a:r>
            <a:r>
              <a:rPr sz="1800" spc="-15" dirty="0">
                <a:latin typeface="Arial"/>
                <a:cs typeface="Arial"/>
              </a:rPr>
              <a:t>, </a:t>
            </a:r>
            <a:r>
              <a:rPr sz="1800" b="1" spc="-10" dirty="0">
                <a:latin typeface="Times New Roman"/>
                <a:cs typeface="Times New Roman"/>
              </a:rPr>
              <a:t>such orders </a:t>
            </a:r>
            <a:r>
              <a:rPr sz="1800" spc="-10" dirty="0">
                <a:solidFill>
                  <a:srgbClr val="7030A0"/>
                </a:solidFill>
                <a:latin typeface="Arial"/>
                <a:cs typeface="Arial"/>
              </a:rPr>
              <a:t>refers </a:t>
            </a:r>
            <a:r>
              <a:rPr sz="1800" spc="-5" dirty="0">
                <a:solidFill>
                  <a:srgbClr val="7030A0"/>
                </a:solidFill>
                <a:latin typeface="Arial"/>
                <a:cs typeface="Arial"/>
              </a:rPr>
              <a:t>to </a:t>
            </a:r>
            <a:r>
              <a:rPr sz="1800" spc="-10" dirty="0">
                <a:solidFill>
                  <a:srgbClr val="7030A0"/>
                </a:solidFill>
                <a:latin typeface="Arial"/>
                <a:cs typeface="Arial"/>
              </a:rPr>
              <a:t>the earlier part of the law, </a:t>
            </a:r>
            <a:r>
              <a:rPr sz="1800" spc="-5" dirty="0">
                <a:solidFill>
                  <a:srgbClr val="7030A0"/>
                </a:solidFill>
                <a:latin typeface="Arial"/>
                <a:cs typeface="Arial"/>
              </a:rPr>
              <a:t> </a:t>
            </a:r>
            <a:r>
              <a:rPr sz="1800" spc="-15" dirty="0">
                <a:solidFill>
                  <a:srgbClr val="7030A0"/>
                </a:solidFill>
                <a:latin typeface="Arial"/>
                <a:cs typeface="Arial"/>
              </a:rPr>
              <a:t>namely</a:t>
            </a:r>
            <a:r>
              <a:rPr sz="1800" spc="-25" dirty="0">
                <a:solidFill>
                  <a:srgbClr val="7030A0"/>
                </a:solidFill>
                <a:latin typeface="Arial"/>
                <a:cs typeface="Arial"/>
              </a:rPr>
              <a:t> </a:t>
            </a:r>
            <a:r>
              <a:rPr sz="1800" spc="-10" dirty="0">
                <a:latin typeface="Arial"/>
                <a:cs typeface="Arial"/>
              </a:rPr>
              <a:t>“</a:t>
            </a:r>
            <a:r>
              <a:rPr sz="1800" spc="-10" dirty="0">
                <a:latin typeface="Times New Roman"/>
                <a:cs typeface="Times New Roman"/>
              </a:rPr>
              <a:t>the</a:t>
            </a:r>
            <a:r>
              <a:rPr sz="1800" spc="-15" dirty="0">
                <a:latin typeface="Times New Roman"/>
                <a:cs typeface="Times New Roman"/>
              </a:rPr>
              <a:t> </a:t>
            </a:r>
            <a:r>
              <a:rPr sz="1800" spc="-10" dirty="0">
                <a:latin typeface="Times New Roman"/>
                <a:cs typeface="Times New Roman"/>
              </a:rPr>
              <a:t>orders</a:t>
            </a:r>
            <a:r>
              <a:rPr sz="1800" spc="-15" dirty="0">
                <a:latin typeface="Times New Roman"/>
                <a:cs typeface="Times New Roman"/>
              </a:rPr>
              <a:t> </a:t>
            </a:r>
            <a:r>
              <a:rPr sz="1800" spc="-10" dirty="0">
                <a:latin typeface="Times New Roman"/>
                <a:cs typeface="Times New Roman"/>
              </a:rPr>
              <a:t>given</a:t>
            </a:r>
            <a:r>
              <a:rPr sz="1800" spc="-15" dirty="0">
                <a:latin typeface="Times New Roman"/>
                <a:cs typeface="Times New Roman"/>
              </a:rPr>
              <a:t> </a:t>
            </a:r>
            <a:r>
              <a:rPr sz="1800" spc="-5" dirty="0">
                <a:latin typeface="Times New Roman"/>
                <a:cs typeface="Times New Roman"/>
              </a:rPr>
              <a:t>it</a:t>
            </a:r>
            <a:r>
              <a:rPr sz="1800" spc="-10" dirty="0">
                <a:latin typeface="Times New Roman"/>
                <a:cs typeface="Times New Roman"/>
              </a:rPr>
              <a:t> </a:t>
            </a:r>
            <a:r>
              <a:rPr sz="1800" spc="-5" dirty="0">
                <a:latin typeface="Times New Roman"/>
                <a:cs typeface="Times New Roman"/>
              </a:rPr>
              <a:t>by</a:t>
            </a:r>
            <a:r>
              <a:rPr sz="1800" spc="-15" dirty="0">
                <a:latin typeface="Times New Roman"/>
                <a:cs typeface="Times New Roman"/>
              </a:rPr>
              <a:t> </a:t>
            </a:r>
            <a:r>
              <a:rPr sz="1800" spc="-10" dirty="0">
                <a:latin typeface="Times New Roman"/>
                <a:cs typeface="Times New Roman"/>
              </a:rPr>
              <a:t>human</a:t>
            </a:r>
            <a:r>
              <a:rPr sz="1800" spc="-15" dirty="0">
                <a:latin typeface="Times New Roman"/>
                <a:cs typeface="Times New Roman"/>
              </a:rPr>
              <a:t> beings</a:t>
            </a:r>
            <a:r>
              <a:rPr sz="1800" spc="-15" dirty="0">
                <a:latin typeface="Arial"/>
                <a:cs typeface="Arial"/>
              </a:rPr>
              <a:t>”, </a:t>
            </a:r>
            <a:r>
              <a:rPr sz="1800" b="1" spc="-10" dirty="0">
                <a:latin typeface="Times New Roman"/>
                <a:cs typeface="Times New Roman"/>
              </a:rPr>
              <a:t>The</a:t>
            </a:r>
            <a:r>
              <a:rPr sz="1800" b="1" spc="-15" dirty="0">
                <a:latin typeface="Times New Roman"/>
                <a:cs typeface="Times New Roman"/>
              </a:rPr>
              <a:t> </a:t>
            </a:r>
            <a:r>
              <a:rPr sz="1800" b="1" spc="-10" dirty="0">
                <a:latin typeface="Times New Roman"/>
                <a:cs typeface="Times New Roman"/>
              </a:rPr>
              <a:t>First</a:t>
            </a:r>
            <a:r>
              <a:rPr sz="1800" b="1" spc="-15" dirty="0">
                <a:latin typeface="Times New Roman"/>
                <a:cs typeface="Times New Roman"/>
              </a:rPr>
              <a:t> </a:t>
            </a:r>
            <a:r>
              <a:rPr sz="1800" b="1" spc="-10" dirty="0">
                <a:latin typeface="Times New Roman"/>
                <a:cs typeface="Times New Roman"/>
              </a:rPr>
              <a:t>Law</a:t>
            </a:r>
            <a:r>
              <a:rPr sz="1800" b="1" spc="-20" dirty="0">
                <a:latin typeface="Times New Roman"/>
                <a:cs typeface="Times New Roman"/>
              </a:rPr>
              <a:t> </a:t>
            </a:r>
            <a:r>
              <a:rPr sz="1800" spc="-10" dirty="0">
                <a:solidFill>
                  <a:srgbClr val="7030A0"/>
                </a:solidFill>
                <a:latin typeface="Arial"/>
                <a:cs typeface="Arial"/>
              </a:rPr>
              <a:t>refers</a:t>
            </a:r>
            <a:r>
              <a:rPr sz="1800" spc="-20" dirty="0">
                <a:solidFill>
                  <a:srgbClr val="7030A0"/>
                </a:solidFill>
                <a:latin typeface="Arial"/>
                <a:cs typeface="Arial"/>
              </a:rPr>
              <a:t> </a:t>
            </a:r>
            <a:r>
              <a:rPr sz="1800" spc="-5" dirty="0">
                <a:solidFill>
                  <a:srgbClr val="7030A0"/>
                </a:solidFill>
                <a:latin typeface="Arial"/>
                <a:cs typeface="Arial"/>
              </a:rPr>
              <a:t>to</a:t>
            </a:r>
            <a:r>
              <a:rPr sz="1800" spc="-20" dirty="0">
                <a:solidFill>
                  <a:srgbClr val="7030A0"/>
                </a:solidFill>
                <a:latin typeface="Arial"/>
                <a:cs typeface="Arial"/>
              </a:rPr>
              <a:t> </a:t>
            </a:r>
            <a:r>
              <a:rPr sz="1800" spc="-10" dirty="0">
                <a:solidFill>
                  <a:srgbClr val="7030A0"/>
                </a:solidFill>
                <a:latin typeface="Arial"/>
                <a:cs typeface="Arial"/>
              </a:rPr>
              <a:t>the</a:t>
            </a:r>
            <a:endParaRPr sz="1800" dirty="0">
              <a:latin typeface="Arial"/>
              <a:cs typeface="Arial"/>
            </a:endParaRPr>
          </a:p>
          <a:p>
            <a:pPr marL="12700">
              <a:lnSpc>
                <a:spcPts val="2050"/>
              </a:lnSpc>
              <a:tabLst>
                <a:tab pos="1685289" algn="l"/>
                <a:tab pos="9054465" algn="l"/>
              </a:tabLst>
            </a:pPr>
            <a:r>
              <a:rPr sz="1800" u="sng" dirty="0">
                <a:solidFill>
                  <a:srgbClr val="7030A0"/>
                </a:solidFill>
                <a:uFill>
                  <a:solidFill>
                    <a:srgbClr val="000000"/>
                  </a:solidFill>
                </a:uFill>
                <a:latin typeface="Times New Roman"/>
                <a:cs typeface="Times New Roman"/>
              </a:rPr>
              <a:t> 	</a:t>
            </a:r>
            <a:r>
              <a:rPr sz="1800" u="sng" spc="-10" dirty="0">
                <a:solidFill>
                  <a:srgbClr val="7030A0"/>
                </a:solidFill>
                <a:uFill>
                  <a:solidFill>
                    <a:srgbClr val="000000"/>
                  </a:solidFill>
                </a:uFill>
                <a:latin typeface="Arial"/>
                <a:cs typeface="Arial"/>
              </a:rPr>
              <a:t>entire</a:t>
            </a:r>
            <a:r>
              <a:rPr sz="1800" u="sng" spc="-35" dirty="0">
                <a:solidFill>
                  <a:srgbClr val="7030A0"/>
                </a:solidFill>
                <a:uFill>
                  <a:solidFill>
                    <a:srgbClr val="000000"/>
                  </a:solidFill>
                </a:uFill>
                <a:latin typeface="Arial"/>
                <a:cs typeface="Arial"/>
              </a:rPr>
              <a:t> </a:t>
            </a:r>
            <a:r>
              <a:rPr sz="1800" u="sng" spc="-10" dirty="0">
                <a:uFill>
                  <a:solidFill>
                    <a:srgbClr val="000000"/>
                  </a:solidFill>
                </a:uFill>
                <a:latin typeface="Times New Roman"/>
                <a:cs typeface="Times New Roman"/>
              </a:rPr>
              <a:t>First</a:t>
            </a:r>
            <a:r>
              <a:rPr sz="1800" u="sng" spc="-30" dirty="0">
                <a:uFill>
                  <a:solidFill>
                    <a:srgbClr val="000000"/>
                  </a:solidFill>
                </a:uFill>
                <a:latin typeface="Times New Roman"/>
                <a:cs typeface="Times New Roman"/>
              </a:rPr>
              <a:t> </a:t>
            </a:r>
            <a:r>
              <a:rPr sz="1800" u="sng" spc="-10" dirty="0">
                <a:uFill>
                  <a:solidFill>
                    <a:srgbClr val="000000"/>
                  </a:solidFill>
                </a:uFill>
                <a:latin typeface="Times New Roman"/>
                <a:cs typeface="Times New Roman"/>
              </a:rPr>
              <a:t>Law	</a:t>
            </a:r>
            <a:endParaRPr sz="1800" dirty="0">
              <a:latin typeface="Times New Roman"/>
              <a:cs typeface="Times New Roman"/>
            </a:endParaRPr>
          </a:p>
          <a:p>
            <a:pPr marL="441959" indent="-339725">
              <a:lnSpc>
                <a:spcPct val="100000"/>
              </a:lnSpc>
              <a:spcBef>
                <a:spcPts val="735"/>
              </a:spcBef>
              <a:buChar char="•"/>
              <a:tabLst>
                <a:tab pos="441959" algn="l"/>
                <a:tab pos="442595" algn="l"/>
              </a:tabLst>
            </a:pPr>
            <a:r>
              <a:rPr lang="en-US" sz="3200" spc="-15" dirty="0">
                <a:solidFill>
                  <a:srgbClr val="3333CC"/>
                </a:solidFill>
                <a:latin typeface="Arial"/>
                <a:cs typeface="Arial"/>
              </a:rPr>
              <a:t>W</a:t>
            </a:r>
            <a:r>
              <a:rPr sz="3200" spc="-20" dirty="0">
                <a:solidFill>
                  <a:srgbClr val="3333CC"/>
                </a:solidFill>
                <a:latin typeface="Arial"/>
                <a:cs typeface="Arial"/>
              </a:rPr>
              <a:t>hat</a:t>
            </a:r>
            <a:r>
              <a:rPr sz="3200" spc="-35" dirty="0">
                <a:solidFill>
                  <a:srgbClr val="3333CC"/>
                </a:solidFill>
                <a:latin typeface="Arial"/>
                <a:cs typeface="Arial"/>
              </a:rPr>
              <a:t> </a:t>
            </a:r>
            <a:r>
              <a:rPr sz="3200" spc="-20" dirty="0">
                <a:solidFill>
                  <a:srgbClr val="3333CC"/>
                </a:solidFill>
                <a:latin typeface="Arial"/>
                <a:cs typeface="Arial"/>
              </a:rPr>
              <a:t>self-attention</a:t>
            </a:r>
            <a:r>
              <a:rPr sz="3200" spc="-45" dirty="0">
                <a:solidFill>
                  <a:srgbClr val="3333CC"/>
                </a:solidFill>
                <a:latin typeface="Arial"/>
                <a:cs typeface="Arial"/>
              </a:rPr>
              <a:t> </a:t>
            </a:r>
            <a:r>
              <a:rPr sz="3200" spc="-25" dirty="0">
                <a:solidFill>
                  <a:srgbClr val="3333CC"/>
                </a:solidFill>
                <a:latin typeface="Arial"/>
                <a:cs typeface="Arial"/>
              </a:rPr>
              <a:t>does</a:t>
            </a:r>
            <a:endParaRPr sz="3200" dirty="0">
              <a:latin typeface="Arial"/>
              <a:cs typeface="Arial"/>
            </a:endParaRPr>
          </a:p>
          <a:p>
            <a:pPr marL="837565" marR="408305" lvl="1" indent="-282575">
              <a:lnSpc>
                <a:spcPct val="99600"/>
              </a:lnSpc>
              <a:spcBef>
                <a:spcPts val="585"/>
              </a:spcBef>
              <a:buChar char="–"/>
              <a:tabLst>
                <a:tab pos="838200" algn="l"/>
              </a:tabLst>
            </a:pPr>
            <a:r>
              <a:rPr sz="2800" spc="-10" dirty="0">
                <a:solidFill>
                  <a:srgbClr val="336600"/>
                </a:solidFill>
                <a:latin typeface="Arial"/>
                <a:cs typeface="Arial"/>
              </a:rPr>
              <a:t>It </a:t>
            </a:r>
            <a:r>
              <a:rPr sz="2800" spc="-15" dirty="0">
                <a:solidFill>
                  <a:srgbClr val="336600"/>
                </a:solidFill>
                <a:latin typeface="Arial"/>
                <a:cs typeface="Arial"/>
              </a:rPr>
              <a:t>bakes-in </a:t>
            </a:r>
            <a:r>
              <a:rPr sz="2800" spc="-10" dirty="0">
                <a:solidFill>
                  <a:srgbClr val="336600"/>
                </a:solidFill>
                <a:latin typeface="Arial"/>
                <a:cs typeface="Arial"/>
              </a:rPr>
              <a:t>the </a:t>
            </a:r>
            <a:r>
              <a:rPr sz="2800" spc="-15" dirty="0">
                <a:solidFill>
                  <a:srgbClr val="336600"/>
                </a:solidFill>
                <a:latin typeface="Arial"/>
                <a:cs typeface="Arial"/>
              </a:rPr>
              <a:t>model’s understanding </a:t>
            </a:r>
            <a:r>
              <a:rPr sz="2800" spc="-10" dirty="0">
                <a:solidFill>
                  <a:srgbClr val="336600"/>
                </a:solidFill>
                <a:latin typeface="Arial"/>
                <a:cs typeface="Arial"/>
              </a:rPr>
              <a:t>of </a:t>
            </a:r>
            <a:r>
              <a:rPr sz="2800" spc="-15" dirty="0">
                <a:solidFill>
                  <a:srgbClr val="336600"/>
                </a:solidFill>
                <a:latin typeface="Arial"/>
                <a:cs typeface="Arial"/>
              </a:rPr>
              <a:t>relevant </a:t>
            </a:r>
            <a:r>
              <a:rPr sz="2800" spc="-10" dirty="0">
                <a:solidFill>
                  <a:srgbClr val="336600"/>
                </a:solidFill>
                <a:latin typeface="Arial"/>
                <a:cs typeface="Arial"/>
              </a:rPr>
              <a:t> and</a:t>
            </a:r>
            <a:r>
              <a:rPr sz="2800" spc="-30" dirty="0">
                <a:solidFill>
                  <a:srgbClr val="336600"/>
                </a:solidFill>
                <a:latin typeface="Arial"/>
                <a:cs typeface="Arial"/>
              </a:rPr>
              <a:t> </a:t>
            </a:r>
            <a:r>
              <a:rPr sz="2800" spc="-15" dirty="0">
                <a:solidFill>
                  <a:srgbClr val="336600"/>
                </a:solidFill>
                <a:latin typeface="Arial"/>
                <a:cs typeface="Arial"/>
              </a:rPr>
              <a:t>associated</a:t>
            </a:r>
            <a:r>
              <a:rPr sz="2800" spc="-30" dirty="0">
                <a:solidFill>
                  <a:srgbClr val="336600"/>
                </a:solidFill>
                <a:latin typeface="Arial"/>
                <a:cs typeface="Arial"/>
              </a:rPr>
              <a:t> </a:t>
            </a:r>
            <a:r>
              <a:rPr sz="2800" spc="-15" dirty="0">
                <a:solidFill>
                  <a:srgbClr val="336600"/>
                </a:solidFill>
                <a:latin typeface="Arial"/>
                <a:cs typeface="Arial"/>
              </a:rPr>
              <a:t>words</a:t>
            </a:r>
            <a:r>
              <a:rPr sz="2800" spc="-35" dirty="0">
                <a:solidFill>
                  <a:srgbClr val="336600"/>
                </a:solidFill>
                <a:latin typeface="Arial"/>
                <a:cs typeface="Arial"/>
              </a:rPr>
              <a:t> </a:t>
            </a:r>
            <a:r>
              <a:rPr sz="2800" spc="-15" dirty="0">
                <a:solidFill>
                  <a:srgbClr val="336600"/>
                </a:solidFill>
                <a:latin typeface="Arial"/>
                <a:cs typeface="Arial"/>
              </a:rPr>
              <a:t>that</a:t>
            </a:r>
            <a:r>
              <a:rPr sz="2800" spc="-25" dirty="0">
                <a:solidFill>
                  <a:srgbClr val="336600"/>
                </a:solidFill>
                <a:latin typeface="Arial"/>
                <a:cs typeface="Arial"/>
              </a:rPr>
              <a:t> </a:t>
            </a:r>
            <a:r>
              <a:rPr sz="2800" spc="-10" dirty="0">
                <a:solidFill>
                  <a:srgbClr val="336600"/>
                </a:solidFill>
                <a:latin typeface="Arial"/>
                <a:cs typeface="Arial"/>
              </a:rPr>
              <a:t>explain</a:t>
            </a:r>
            <a:r>
              <a:rPr sz="2800" spc="-30" dirty="0">
                <a:solidFill>
                  <a:srgbClr val="336600"/>
                </a:solidFill>
                <a:latin typeface="Arial"/>
                <a:cs typeface="Arial"/>
              </a:rPr>
              <a:t> </a:t>
            </a:r>
            <a:r>
              <a:rPr sz="2800" spc="-10" dirty="0">
                <a:solidFill>
                  <a:srgbClr val="336600"/>
                </a:solidFill>
                <a:latin typeface="Arial"/>
                <a:cs typeface="Arial"/>
              </a:rPr>
              <a:t>the</a:t>
            </a:r>
            <a:r>
              <a:rPr sz="2800" spc="-30" dirty="0">
                <a:solidFill>
                  <a:srgbClr val="336600"/>
                </a:solidFill>
                <a:latin typeface="Arial"/>
                <a:cs typeface="Arial"/>
              </a:rPr>
              <a:t> </a:t>
            </a:r>
            <a:r>
              <a:rPr sz="2800" spc="-15" dirty="0">
                <a:solidFill>
                  <a:srgbClr val="336600"/>
                </a:solidFill>
                <a:latin typeface="Arial"/>
                <a:cs typeface="Arial"/>
              </a:rPr>
              <a:t>context</a:t>
            </a:r>
            <a:r>
              <a:rPr sz="2800" spc="-30" dirty="0">
                <a:solidFill>
                  <a:srgbClr val="336600"/>
                </a:solidFill>
                <a:latin typeface="Arial"/>
                <a:cs typeface="Arial"/>
              </a:rPr>
              <a:t> </a:t>
            </a:r>
            <a:r>
              <a:rPr sz="2800" spc="-10" dirty="0">
                <a:solidFill>
                  <a:srgbClr val="336600"/>
                </a:solidFill>
                <a:latin typeface="Arial"/>
                <a:cs typeface="Arial"/>
              </a:rPr>
              <a:t>of</a:t>
            </a:r>
            <a:r>
              <a:rPr sz="2800" spc="-25" dirty="0">
                <a:solidFill>
                  <a:srgbClr val="336600"/>
                </a:solidFill>
                <a:latin typeface="Arial"/>
                <a:cs typeface="Arial"/>
              </a:rPr>
              <a:t> </a:t>
            </a:r>
            <a:r>
              <a:rPr sz="2800" dirty="0">
                <a:solidFill>
                  <a:srgbClr val="336600"/>
                </a:solidFill>
                <a:latin typeface="Arial"/>
                <a:cs typeface="Arial"/>
              </a:rPr>
              <a:t>a </a:t>
            </a:r>
            <a:r>
              <a:rPr sz="2800" spc="-765" dirty="0">
                <a:solidFill>
                  <a:srgbClr val="336600"/>
                </a:solidFill>
                <a:latin typeface="Arial"/>
                <a:cs typeface="Arial"/>
              </a:rPr>
              <a:t> </a:t>
            </a:r>
            <a:r>
              <a:rPr sz="2800" spc="-15" dirty="0">
                <a:solidFill>
                  <a:srgbClr val="336600"/>
                </a:solidFill>
                <a:latin typeface="Arial"/>
                <a:cs typeface="Arial"/>
              </a:rPr>
              <a:t>certain</a:t>
            </a:r>
            <a:r>
              <a:rPr sz="2800" spc="-35" dirty="0">
                <a:solidFill>
                  <a:srgbClr val="336600"/>
                </a:solidFill>
                <a:latin typeface="Arial"/>
                <a:cs typeface="Arial"/>
              </a:rPr>
              <a:t> </a:t>
            </a:r>
            <a:r>
              <a:rPr sz="2800" spc="-10" dirty="0">
                <a:solidFill>
                  <a:srgbClr val="336600"/>
                </a:solidFill>
                <a:latin typeface="Arial"/>
                <a:cs typeface="Arial"/>
              </a:rPr>
              <a:t>word</a:t>
            </a:r>
            <a:r>
              <a:rPr sz="2800" spc="-30" dirty="0">
                <a:solidFill>
                  <a:srgbClr val="336600"/>
                </a:solidFill>
                <a:latin typeface="Arial"/>
                <a:cs typeface="Arial"/>
              </a:rPr>
              <a:t> </a:t>
            </a:r>
            <a:r>
              <a:rPr sz="2800" spc="-15" dirty="0">
                <a:solidFill>
                  <a:srgbClr val="336600"/>
                </a:solidFill>
                <a:latin typeface="Arial"/>
                <a:cs typeface="Arial"/>
              </a:rPr>
              <a:t>before</a:t>
            </a:r>
            <a:r>
              <a:rPr sz="2800" spc="-30" dirty="0">
                <a:solidFill>
                  <a:srgbClr val="336600"/>
                </a:solidFill>
                <a:latin typeface="Arial"/>
                <a:cs typeface="Arial"/>
              </a:rPr>
              <a:t> </a:t>
            </a:r>
            <a:r>
              <a:rPr sz="2800" spc="-15" dirty="0">
                <a:solidFill>
                  <a:srgbClr val="336600"/>
                </a:solidFill>
                <a:latin typeface="Arial"/>
                <a:cs typeface="Arial"/>
              </a:rPr>
              <a:t>processing</a:t>
            </a:r>
            <a:r>
              <a:rPr sz="2800" spc="-30" dirty="0">
                <a:solidFill>
                  <a:srgbClr val="336600"/>
                </a:solidFill>
                <a:latin typeface="Arial"/>
                <a:cs typeface="Arial"/>
              </a:rPr>
              <a:t> </a:t>
            </a:r>
            <a:r>
              <a:rPr sz="2800" spc="-15" dirty="0">
                <a:solidFill>
                  <a:srgbClr val="336600"/>
                </a:solidFill>
                <a:latin typeface="Arial"/>
                <a:cs typeface="Arial"/>
              </a:rPr>
              <a:t>that</a:t>
            </a:r>
            <a:r>
              <a:rPr sz="2800" spc="-25" dirty="0">
                <a:solidFill>
                  <a:srgbClr val="336600"/>
                </a:solidFill>
                <a:latin typeface="Arial"/>
                <a:cs typeface="Arial"/>
              </a:rPr>
              <a:t> </a:t>
            </a:r>
            <a:r>
              <a:rPr sz="2800" spc="-10" dirty="0">
                <a:solidFill>
                  <a:srgbClr val="336600"/>
                </a:solidFill>
                <a:latin typeface="Arial"/>
                <a:cs typeface="Arial"/>
              </a:rPr>
              <a:t>word</a:t>
            </a:r>
            <a:endParaRPr sz="2800" dirty="0">
              <a:latin typeface="Arial"/>
              <a:cs typeface="Arial"/>
            </a:endParaRPr>
          </a:p>
          <a:p>
            <a:pPr marL="837565" marR="505459" lvl="1" indent="-282575">
              <a:lnSpc>
                <a:spcPct val="99600"/>
              </a:lnSpc>
              <a:spcBef>
                <a:spcPts val="565"/>
              </a:spcBef>
              <a:buChar char="–"/>
              <a:tabLst>
                <a:tab pos="838200" algn="l"/>
              </a:tabLst>
            </a:pPr>
            <a:r>
              <a:rPr lang="en-US" sz="2800" spc="-15" dirty="0">
                <a:solidFill>
                  <a:srgbClr val="336600"/>
                </a:solidFill>
                <a:latin typeface="Arial"/>
                <a:cs typeface="Arial"/>
              </a:rPr>
              <a:t>A</a:t>
            </a:r>
            <a:r>
              <a:rPr sz="2800" spc="-15" dirty="0">
                <a:solidFill>
                  <a:srgbClr val="336600"/>
                </a:solidFill>
                <a:latin typeface="Arial"/>
                <a:cs typeface="Arial"/>
              </a:rPr>
              <a:t>ssign</a:t>
            </a:r>
            <a:r>
              <a:rPr lang="en-US" sz="2800" spc="-15" dirty="0">
                <a:solidFill>
                  <a:srgbClr val="336600"/>
                </a:solidFill>
                <a:latin typeface="Arial"/>
                <a:cs typeface="Arial"/>
              </a:rPr>
              <a:t>s</a:t>
            </a:r>
            <a:r>
              <a:rPr sz="2800" spc="-15" dirty="0">
                <a:solidFill>
                  <a:srgbClr val="336600"/>
                </a:solidFill>
                <a:latin typeface="Arial"/>
                <a:cs typeface="Arial"/>
              </a:rPr>
              <a:t> scores </a:t>
            </a:r>
            <a:r>
              <a:rPr sz="2800" spc="-10" dirty="0">
                <a:solidFill>
                  <a:srgbClr val="336600"/>
                </a:solidFill>
                <a:latin typeface="Arial"/>
                <a:cs typeface="Arial"/>
              </a:rPr>
              <a:t>to how </a:t>
            </a:r>
            <a:r>
              <a:rPr sz="2800" spc="-15" dirty="0">
                <a:solidFill>
                  <a:srgbClr val="336600"/>
                </a:solidFill>
                <a:latin typeface="Arial"/>
                <a:cs typeface="Arial"/>
              </a:rPr>
              <a:t>relevant each word </a:t>
            </a:r>
            <a:r>
              <a:rPr sz="2800" spc="-5" dirty="0">
                <a:solidFill>
                  <a:srgbClr val="336600"/>
                </a:solidFill>
                <a:latin typeface="Arial"/>
                <a:cs typeface="Arial"/>
              </a:rPr>
              <a:t>in </a:t>
            </a:r>
            <a:r>
              <a:rPr sz="2800" spc="-765" dirty="0">
                <a:solidFill>
                  <a:srgbClr val="336600"/>
                </a:solidFill>
                <a:latin typeface="Arial"/>
                <a:cs typeface="Arial"/>
              </a:rPr>
              <a:t> </a:t>
            </a:r>
            <a:r>
              <a:rPr sz="2800" spc="-10" dirty="0">
                <a:solidFill>
                  <a:srgbClr val="336600"/>
                </a:solidFill>
                <a:latin typeface="Arial"/>
                <a:cs typeface="Arial"/>
              </a:rPr>
              <a:t>the </a:t>
            </a:r>
            <a:r>
              <a:rPr sz="2800" spc="-15" dirty="0">
                <a:solidFill>
                  <a:srgbClr val="336600"/>
                </a:solidFill>
                <a:latin typeface="Arial"/>
                <a:cs typeface="Arial"/>
              </a:rPr>
              <a:t>segment </a:t>
            </a:r>
            <a:r>
              <a:rPr sz="2800" spc="-10" dirty="0">
                <a:solidFill>
                  <a:srgbClr val="336600"/>
                </a:solidFill>
                <a:latin typeface="Arial"/>
                <a:cs typeface="Arial"/>
              </a:rPr>
              <a:t>is and </a:t>
            </a:r>
            <a:r>
              <a:rPr lang="en-US" sz="2800" spc="-15" dirty="0">
                <a:solidFill>
                  <a:srgbClr val="336600"/>
                </a:solidFill>
                <a:latin typeface="Arial"/>
                <a:cs typeface="Arial"/>
              </a:rPr>
              <a:t>sums </a:t>
            </a:r>
            <a:r>
              <a:rPr sz="2800" spc="-10" dirty="0">
                <a:solidFill>
                  <a:srgbClr val="336600"/>
                </a:solidFill>
                <a:latin typeface="Arial"/>
                <a:cs typeface="Arial"/>
              </a:rPr>
              <a:t>up their </a:t>
            </a:r>
            <a:r>
              <a:rPr sz="2800" spc="-20" dirty="0">
                <a:solidFill>
                  <a:srgbClr val="336600"/>
                </a:solidFill>
                <a:latin typeface="Arial"/>
                <a:cs typeface="Arial"/>
              </a:rPr>
              <a:t>vector </a:t>
            </a:r>
            <a:r>
              <a:rPr sz="2800" spc="-15" dirty="0">
                <a:solidFill>
                  <a:srgbClr val="336600"/>
                </a:solidFill>
                <a:latin typeface="Arial"/>
                <a:cs typeface="Arial"/>
              </a:rPr>
              <a:t> representation</a:t>
            </a:r>
            <a:endParaRPr sz="2800" dirty="0">
              <a:latin typeface="Arial"/>
              <a:cs typeface="Arial"/>
            </a:endParaRPr>
          </a:p>
        </p:txBody>
      </p:sp>
      <p:sp>
        <p:nvSpPr>
          <p:cNvPr id="6" name="object 6"/>
          <p:cNvSpPr/>
          <p:nvPr/>
        </p:nvSpPr>
        <p:spPr>
          <a:xfrm>
            <a:off x="3748192" y="2153072"/>
            <a:ext cx="1356360" cy="378460"/>
          </a:xfrm>
          <a:custGeom>
            <a:avLst/>
            <a:gdLst/>
            <a:ahLst/>
            <a:cxnLst/>
            <a:rect l="l" t="t" r="r" b="b"/>
            <a:pathLst>
              <a:path w="1356360" h="378460">
                <a:moveTo>
                  <a:pt x="1356360" y="189168"/>
                </a:moveTo>
                <a:lnTo>
                  <a:pt x="1342581" y="151044"/>
                </a:lnTo>
                <a:lnTo>
                  <a:pt x="1303065" y="115535"/>
                </a:lnTo>
                <a:lnTo>
                  <a:pt x="1240537" y="83402"/>
                </a:lnTo>
                <a:lnTo>
                  <a:pt x="1201496" y="68839"/>
                </a:lnTo>
                <a:lnTo>
                  <a:pt x="1157725" y="55406"/>
                </a:lnTo>
                <a:lnTo>
                  <a:pt x="1109565" y="43196"/>
                </a:lnTo>
                <a:lnTo>
                  <a:pt x="1057356" y="32307"/>
                </a:lnTo>
                <a:lnTo>
                  <a:pt x="1001440" y="22831"/>
                </a:lnTo>
                <a:lnTo>
                  <a:pt x="942158" y="14865"/>
                </a:lnTo>
                <a:lnTo>
                  <a:pt x="879850" y="8504"/>
                </a:lnTo>
                <a:lnTo>
                  <a:pt x="814856" y="3843"/>
                </a:lnTo>
                <a:lnTo>
                  <a:pt x="747519" y="976"/>
                </a:lnTo>
                <a:lnTo>
                  <a:pt x="678180" y="0"/>
                </a:lnTo>
                <a:lnTo>
                  <a:pt x="608840" y="976"/>
                </a:lnTo>
                <a:lnTo>
                  <a:pt x="541503" y="3843"/>
                </a:lnTo>
                <a:lnTo>
                  <a:pt x="476509" y="8504"/>
                </a:lnTo>
                <a:lnTo>
                  <a:pt x="414201" y="14865"/>
                </a:lnTo>
                <a:lnTo>
                  <a:pt x="354919" y="22831"/>
                </a:lnTo>
                <a:lnTo>
                  <a:pt x="299003" y="32307"/>
                </a:lnTo>
                <a:lnTo>
                  <a:pt x="246794" y="43196"/>
                </a:lnTo>
                <a:lnTo>
                  <a:pt x="198634" y="55406"/>
                </a:lnTo>
                <a:lnTo>
                  <a:pt x="154863" y="68839"/>
                </a:lnTo>
                <a:lnTo>
                  <a:pt x="115822" y="83402"/>
                </a:lnTo>
                <a:lnTo>
                  <a:pt x="53294" y="115535"/>
                </a:lnTo>
                <a:lnTo>
                  <a:pt x="13778" y="151044"/>
                </a:lnTo>
                <a:lnTo>
                  <a:pt x="0" y="189168"/>
                </a:lnTo>
                <a:lnTo>
                  <a:pt x="3501" y="208509"/>
                </a:lnTo>
                <a:lnTo>
                  <a:pt x="30489" y="245421"/>
                </a:lnTo>
                <a:lnTo>
                  <a:pt x="81852" y="279337"/>
                </a:lnTo>
                <a:lnTo>
                  <a:pt x="154863" y="309497"/>
                </a:lnTo>
                <a:lnTo>
                  <a:pt x="198634" y="322930"/>
                </a:lnTo>
                <a:lnTo>
                  <a:pt x="246794" y="335140"/>
                </a:lnTo>
                <a:lnTo>
                  <a:pt x="299003" y="346030"/>
                </a:lnTo>
                <a:lnTo>
                  <a:pt x="354919" y="355505"/>
                </a:lnTo>
                <a:lnTo>
                  <a:pt x="414201" y="363471"/>
                </a:lnTo>
                <a:lnTo>
                  <a:pt x="476509" y="369832"/>
                </a:lnTo>
                <a:lnTo>
                  <a:pt x="541503" y="374493"/>
                </a:lnTo>
                <a:lnTo>
                  <a:pt x="608840" y="377360"/>
                </a:lnTo>
                <a:lnTo>
                  <a:pt x="678180" y="378337"/>
                </a:lnTo>
                <a:lnTo>
                  <a:pt x="747519" y="377360"/>
                </a:lnTo>
                <a:lnTo>
                  <a:pt x="814856" y="374493"/>
                </a:lnTo>
                <a:lnTo>
                  <a:pt x="879850" y="369832"/>
                </a:lnTo>
                <a:lnTo>
                  <a:pt x="942158" y="363471"/>
                </a:lnTo>
                <a:lnTo>
                  <a:pt x="1001440" y="355505"/>
                </a:lnTo>
                <a:lnTo>
                  <a:pt x="1057356" y="346030"/>
                </a:lnTo>
                <a:lnTo>
                  <a:pt x="1109565" y="335140"/>
                </a:lnTo>
                <a:lnTo>
                  <a:pt x="1157725" y="322930"/>
                </a:lnTo>
                <a:lnTo>
                  <a:pt x="1201496" y="309497"/>
                </a:lnTo>
                <a:lnTo>
                  <a:pt x="1240537" y="294934"/>
                </a:lnTo>
                <a:lnTo>
                  <a:pt x="1303065" y="262801"/>
                </a:lnTo>
                <a:lnTo>
                  <a:pt x="1342581" y="227292"/>
                </a:lnTo>
                <a:lnTo>
                  <a:pt x="1356360" y="189168"/>
                </a:lnTo>
                <a:close/>
              </a:path>
            </a:pathLst>
          </a:custGeom>
          <a:ln w="28257">
            <a:solidFill>
              <a:srgbClr val="FF0000"/>
            </a:solidFill>
          </a:ln>
        </p:spPr>
        <p:txBody>
          <a:bodyPr wrap="square" lIns="0" tIns="0" rIns="0" bIns="0" rtlCol="0"/>
          <a:lstStyle/>
          <a:p>
            <a:endParaRPr/>
          </a:p>
        </p:txBody>
      </p:sp>
      <p:grpSp>
        <p:nvGrpSpPr>
          <p:cNvPr id="7" name="object 7"/>
          <p:cNvGrpSpPr/>
          <p:nvPr/>
        </p:nvGrpSpPr>
        <p:grpSpPr>
          <a:xfrm>
            <a:off x="7426377" y="1837531"/>
            <a:ext cx="1234440" cy="708025"/>
            <a:chOff x="7426377" y="1837531"/>
            <a:chExt cx="1234440" cy="708025"/>
          </a:xfrm>
        </p:grpSpPr>
        <p:sp>
          <p:nvSpPr>
            <p:cNvPr id="8" name="object 8"/>
            <p:cNvSpPr/>
            <p:nvPr/>
          </p:nvSpPr>
          <p:spPr>
            <a:xfrm>
              <a:off x="7892626" y="1851660"/>
              <a:ext cx="301625" cy="301625"/>
            </a:xfrm>
            <a:custGeom>
              <a:avLst/>
              <a:gdLst/>
              <a:ahLst/>
              <a:cxnLst/>
              <a:rect l="l" t="t" r="r" b="b"/>
              <a:pathLst>
                <a:path w="301625" h="301625">
                  <a:moveTo>
                    <a:pt x="0" y="150706"/>
                  </a:moveTo>
                  <a:lnTo>
                    <a:pt x="7683" y="103071"/>
                  </a:lnTo>
                  <a:lnTo>
                    <a:pt x="29077" y="61701"/>
                  </a:lnTo>
                  <a:lnTo>
                    <a:pt x="61701" y="29077"/>
                  </a:lnTo>
                  <a:lnTo>
                    <a:pt x="103071" y="7683"/>
                  </a:lnTo>
                  <a:lnTo>
                    <a:pt x="150706" y="0"/>
                  </a:lnTo>
                  <a:lnTo>
                    <a:pt x="198341" y="7683"/>
                  </a:lnTo>
                  <a:lnTo>
                    <a:pt x="239712" y="29077"/>
                  </a:lnTo>
                  <a:lnTo>
                    <a:pt x="272335" y="61701"/>
                  </a:lnTo>
                  <a:lnTo>
                    <a:pt x="293730" y="103071"/>
                  </a:lnTo>
                  <a:lnTo>
                    <a:pt x="301413" y="150706"/>
                  </a:lnTo>
                  <a:lnTo>
                    <a:pt x="293730" y="198341"/>
                  </a:lnTo>
                  <a:lnTo>
                    <a:pt x="272335" y="239712"/>
                  </a:lnTo>
                  <a:lnTo>
                    <a:pt x="239712" y="272335"/>
                  </a:lnTo>
                  <a:lnTo>
                    <a:pt x="198341" y="293730"/>
                  </a:lnTo>
                  <a:lnTo>
                    <a:pt x="150706" y="301413"/>
                  </a:lnTo>
                  <a:lnTo>
                    <a:pt x="103071" y="293730"/>
                  </a:lnTo>
                  <a:lnTo>
                    <a:pt x="61701" y="272335"/>
                  </a:lnTo>
                  <a:lnTo>
                    <a:pt x="29077" y="239712"/>
                  </a:lnTo>
                  <a:lnTo>
                    <a:pt x="7683" y="198341"/>
                  </a:lnTo>
                  <a:lnTo>
                    <a:pt x="0" y="150706"/>
                  </a:lnTo>
                  <a:close/>
                </a:path>
              </a:pathLst>
            </a:custGeom>
            <a:ln w="28257">
              <a:solidFill>
                <a:srgbClr val="FF0000"/>
              </a:solidFill>
            </a:ln>
          </p:spPr>
          <p:txBody>
            <a:bodyPr wrap="square" lIns="0" tIns="0" rIns="0" bIns="0" rtlCol="0"/>
            <a:lstStyle/>
            <a:p>
              <a:endParaRPr/>
            </a:p>
          </p:txBody>
        </p:sp>
        <p:sp>
          <p:nvSpPr>
            <p:cNvPr id="9" name="object 9"/>
            <p:cNvSpPr/>
            <p:nvPr/>
          </p:nvSpPr>
          <p:spPr>
            <a:xfrm>
              <a:off x="7440506" y="2153072"/>
              <a:ext cx="1205865" cy="378460"/>
            </a:xfrm>
            <a:custGeom>
              <a:avLst/>
              <a:gdLst/>
              <a:ahLst/>
              <a:cxnLst/>
              <a:rect l="l" t="t" r="r" b="b"/>
              <a:pathLst>
                <a:path w="1205865" h="378460">
                  <a:moveTo>
                    <a:pt x="1205653" y="189168"/>
                  </a:moveTo>
                  <a:lnTo>
                    <a:pt x="1189732" y="145793"/>
                  </a:lnTo>
                  <a:lnTo>
                    <a:pt x="1144381" y="105976"/>
                  </a:lnTo>
                  <a:lnTo>
                    <a:pt x="1073219" y="70853"/>
                  </a:lnTo>
                  <a:lnTo>
                    <a:pt x="1029089" y="55406"/>
                  </a:lnTo>
                  <a:lnTo>
                    <a:pt x="979864" y="41558"/>
                  </a:lnTo>
                  <a:lnTo>
                    <a:pt x="925994" y="29451"/>
                  </a:lnTo>
                  <a:lnTo>
                    <a:pt x="867934" y="19227"/>
                  </a:lnTo>
                  <a:lnTo>
                    <a:pt x="806135" y="11028"/>
                  </a:lnTo>
                  <a:lnTo>
                    <a:pt x="741049" y="4996"/>
                  </a:lnTo>
                  <a:lnTo>
                    <a:pt x="673129" y="1272"/>
                  </a:lnTo>
                  <a:lnTo>
                    <a:pt x="602826" y="0"/>
                  </a:lnTo>
                  <a:lnTo>
                    <a:pt x="532524" y="1272"/>
                  </a:lnTo>
                  <a:lnTo>
                    <a:pt x="464604" y="4996"/>
                  </a:lnTo>
                  <a:lnTo>
                    <a:pt x="399518" y="11028"/>
                  </a:lnTo>
                  <a:lnTo>
                    <a:pt x="337718" y="19227"/>
                  </a:lnTo>
                  <a:lnTo>
                    <a:pt x="279658" y="29451"/>
                  </a:lnTo>
                  <a:lnTo>
                    <a:pt x="225789" y="41558"/>
                  </a:lnTo>
                  <a:lnTo>
                    <a:pt x="176563" y="55406"/>
                  </a:lnTo>
                  <a:lnTo>
                    <a:pt x="132434" y="70853"/>
                  </a:lnTo>
                  <a:lnTo>
                    <a:pt x="93852" y="87757"/>
                  </a:lnTo>
                  <a:lnTo>
                    <a:pt x="35143" y="125369"/>
                  </a:lnTo>
                  <a:lnTo>
                    <a:pt x="4055" y="167107"/>
                  </a:lnTo>
                  <a:lnTo>
                    <a:pt x="0" y="189168"/>
                  </a:lnTo>
                  <a:lnTo>
                    <a:pt x="4055" y="211229"/>
                  </a:lnTo>
                  <a:lnTo>
                    <a:pt x="35143" y="252967"/>
                  </a:lnTo>
                  <a:lnTo>
                    <a:pt x="93852" y="290579"/>
                  </a:lnTo>
                  <a:lnTo>
                    <a:pt x="132434" y="307483"/>
                  </a:lnTo>
                  <a:lnTo>
                    <a:pt x="176563" y="322930"/>
                  </a:lnTo>
                  <a:lnTo>
                    <a:pt x="225789" y="336778"/>
                  </a:lnTo>
                  <a:lnTo>
                    <a:pt x="279658" y="348885"/>
                  </a:lnTo>
                  <a:lnTo>
                    <a:pt x="337718" y="359109"/>
                  </a:lnTo>
                  <a:lnTo>
                    <a:pt x="399518" y="367308"/>
                  </a:lnTo>
                  <a:lnTo>
                    <a:pt x="464604" y="373340"/>
                  </a:lnTo>
                  <a:lnTo>
                    <a:pt x="532524" y="377064"/>
                  </a:lnTo>
                  <a:lnTo>
                    <a:pt x="602826" y="378337"/>
                  </a:lnTo>
                  <a:lnTo>
                    <a:pt x="673129" y="377064"/>
                  </a:lnTo>
                  <a:lnTo>
                    <a:pt x="741049" y="373340"/>
                  </a:lnTo>
                  <a:lnTo>
                    <a:pt x="806135" y="367308"/>
                  </a:lnTo>
                  <a:lnTo>
                    <a:pt x="867934" y="359109"/>
                  </a:lnTo>
                  <a:lnTo>
                    <a:pt x="925994" y="348885"/>
                  </a:lnTo>
                  <a:lnTo>
                    <a:pt x="979864" y="336778"/>
                  </a:lnTo>
                  <a:lnTo>
                    <a:pt x="1029089" y="322930"/>
                  </a:lnTo>
                  <a:lnTo>
                    <a:pt x="1073219" y="307483"/>
                  </a:lnTo>
                  <a:lnTo>
                    <a:pt x="1111800" y="290579"/>
                  </a:lnTo>
                  <a:lnTo>
                    <a:pt x="1170509" y="252967"/>
                  </a:lnTo>
                  <a:lnTo>
                    <a:pt x="1201597" y="211229"/>
                  </a:lnTo>
                  <a:lnTo>
                    <a:pt x="1205653" y="189168"/>
                  </a:lnTo>
                  <a:close/>
                </a:path>
              </a:pathLst>
            </a:custGeom>
            <a:ln w="28257">
              <a:solidFill>
                <a:srgbClr val="FF0000"/>
              </a:solidFill>
            </a:ln>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81016" y="722376"/>
            <a:ext cx="5497830" cy="695960"/>
          </a:xfrm>
          <a:prstGeom prst="rect">
            <a:avLst/>
          </a:prstGeom>
        </p:spPr>
        <p:txBody>
          <a:bodyPr vert="horz" wrap="square" lIns="0" tIns="12700" rIns="0" bIns="0" rtlCol="0">
            <a:spAutoFit/>
          </a:bodyPr>
          <a:lstStyle/>
          <a:p>
            <a:pPr marL="12700">
              <a:lnSpc>
                <a:spcPct val="100000"/>
              </a:lnSpc>
              <a:spcBef>
                <a:spcPts val="100"/>
              </a:spcBef>
            </a:pPr>
            <a:r>
              <a:rPr spc="-25" dirty="0"/>
              <a:t>Self-Attention</a:t>
            </a:r>
            <a:r>
              <a:rPr spc="-75" dirty="0"/>
              <a:t> </a:t>
            </a:r>
            <a:r>
              <a:rPr spc="-25" dirty="0"/>
              <a:t>Process</a:t>
            </a:r>
          </a:p>
        </p:txBody>
      </p:sp>
      <p:grpSp>
        <p:nvGrpSpPr>
          <p:cNvPr id="5" name="object 5"/>
          <p:cNvGrpSpPr/>
          <p:nvPr/>
        </p:nvGrpSpPr>
        <p:grpSpPr>
          <a:xfrm>
            <a:off x="572364" y="1465473"/>
            <a:ext cx="4612640" cy="2707005"/>
            <a:chOff x="572364" y="1465473"/>
            <a:chExt cx="4612640" cy="2707005"/>
          </a:xfrm>
        </p:grpSpPr>
        <p:pic>
          <p:nvPicPr>
            <p:cNvPr id="6" name="object 6"/>
            <p:cNvPicPr/>
            <p:nvPr/>
          </p:nvPicPr>
          <p:blipFill>
            <a:blip r:embed="rId2" cstate="print"/>
            <a:stretch>
              <a:fillRect/>
            </a:stretch>
          </p:blipFill>
          <p:spPr>
            <a:xfrm>
              <a:off x="645794" y="1541444"/>
              <a:ext cx="4483314" cy="2574978"/>
            </a:xfrm>
            <a:prstGeom prst="rect">
              <a:avLst/>
            </a:prstGeom>
          </p:spPr>
        </p:pic>
        <p:sp>
          <p:nvSpPr>
            <p:cNvPr id="7" name="object 7"/>
            <p:cNvSpPr/>
            <p:nvPr/>
          </p:nvSpPr>
          <p:spPr>
            <a:xfrm>
              <a:off x="577074" y="1470183"/>
              <a:ext cx="4603115" cy="2697480"/>
            </a:xfrm>
            <a:custGeom>
              <a:avLst/>
              <a:gdLst/>
              <a:ahLst/>
              <a:cxnLst/>
              <a:rect l="l" t="t" r="r" b="b"/>
              <a:pathLst>
                <a:path w="4603115" h="2697479">
                  <a:moveTo>
                    <a:pt x="0" y="0"/>
                  </a:moveTo>
                  <a:lnTo>
                    <a:pt x="4602832" y="0"/>
                  </a:lnTo>
                  <a:lnTo>
                    <a:pt x="4602832" y="2697021"/>
                  </a:lnTo>
                  <a:lnTo>
                    <a:pt x="0" y="2697021"/>
                  </a:lnTo>
                  <a:lnTo>
                    <a:pt x="0" y="0"/>
                  </a:lnTo>
                  <a:close/>
                </a:path>
              </a:pathLst>
            </a:custGeom>
            <a:ln w="9419">
              <a:solidFill>
                <a:srgbClr val="000000"/>
              </a:solidFill>
            </a:ln>
          </p:spPr>
          <p:txBody>
            <a:bodyPr wrap="square" lIns="0" tIns="0" rIns="0" bIns="0" rtlCol="0"/>
            <a:lstStyle/>
            <a:p>
              <a:endParaRPr/>
            </a:p>
          </p:txBody>
        </p:sp>
      </p:grpSp>
      <p:sp>
        <p:nvSpPr>
          <p:cNvPr id="8" name="object 8"/>
          <p:cNvSpPr txBox="1"/>
          <p:nvPr/>
        </p:nvSpPr>
        <p:spPr>
          <a:xfrm>
            <a:off x="650088" y="4247896"/>
            <a:ext cx="4100195" cy="3067506"/>
          </a:xfrm>
          <a:prstGeom prst="rect">
            <a:avLst/>
          </a:prstGeom>
        </p:spPr>
        <p:txBody>
          <a:bodyPr vert="horz" wrap="square" lIns="0" tIns="12700" rIns="0" bIns="0" rtlCol="0">
            <a:spAutoFit/>
          </a:bodyPr>
          <a:lstStyle/>
          <a:p>
            <a:pPr marL="21590">
              <a:lnSpc>
                <a:spcPts val="1910"/>
              </a:lnSpc>
              <a:spcBef>
                <a:spcPts val="100"/>
              </a:spcBef>
            </a:pPr>
            <a:r>
              <a:rPr sz="1600" spc="-10" dirty="0">
                <a:solidFill>
                  <a:srgbClr val="7030A0"/>
                </a:solidFill>
                <a:latin typeface="Arial"/>
                <a:cs typeface="Arial"/>
              </a:rPr>
              <a:t>This</a:t>
            </a:r>
            <a:r>
              <a:rPr sz="1600" spc="-15" dirty="0">
                <a:solidFill>
                  <a:srgbClr val="7030A0"/>
                </a:solidFill>
                <a:latin typeface="Arial"/>
                <a:cs typeface="Arial"/>
              </a:rPr>
              <a:t> </a:t>
            </a:r>
            <a:r>
              <a:rPr sz="1600" spc="-10" dirty="0">
                <a:solidFill>
                  <a:srgbClr val="7030A0"/>
                </a:solidFill>
                <a:latin typeface="Arial"/>
                <a:cs typeface="Arial"/>
              </a:rPr>
              <a:t>self-attention</a:t>
            </a:r>
            <a:r>
              <a:rPr sz="1600" spc="-20" dirty="0">
                <a:solidFill>
                  <a:srgbClr val="7030A0"/>
                </a:solidFill>
                <a:latin typeface="Arial"/>
                <a:cs typeface="Arial"/>
              </a:rPr>
              <a:t> </a:t>
            </a:r>
            <a:r>
              <a:rPr sz="1600" spc="-10" dirty="0">
                <a:solidFill>
                  <a:srgbClr val="7030A0"/>
                </a:solidFill>
                <a:latin typeface="Arial"/>
                <a:cs typeface="Arial"/>
              </a:rPr>
              <a:t>layer</a:t>
            </a:r>
            <a:r>
              <a:rPr sz="1600" spc="-5" dirty="0">
                <a:solidFill>
                  <a:srgbClr val="7030A0"/>
                </a:solidFill>
                <a:latin typeface="Arial"/>
                <a:cs typeface="Arial"/>
              </a:rPr>
              <a:t> is</a:t>
            </a:r>
            <a:r>
              <a:rPr sz="1600" spc="-15" dirty="0">
                <a:solidFill>
                  <a:srgbClr val="7030A0"/>
                </a:solidFill>
                <a:latin typeface="Arial"/>
                <a:cs typeface="Arial"/>
              </a:rPr>
              <a:t> paying </a:t>
            </a:r>
            <a:r>
              <a:rPr sz="1600" spc="-10" dirty="0">
                <a:solidFill>
                  <a:srgbClr val="7030A0"/>
                </a:solidFill>
                <a:latin typeface="Arial"/>
                <a:cs typeface="Arial"/>
              </a:rPr>
              <a:t>attention</a:t>
            </a:r>
            <a:r>
              <a:rPr sz="1600" spc="-20" dirty="0">
                <a:solidFill>
                  <a:srgbClr val="7030A0"/>
                </a:solidFill>
                <a:latin typeface="Arial"/>
                <a:cs typeface="Arial"/>
              </a:rPr>
              <a:t> </a:t>
            </a:r>
            <a:r>
              <a:rPr sz="1600" dirty="0">
                <a:solidFill>
                  <a:srgbClr val="7030A0"/>
                </a:solidFill>
                <a:latin typeface="Arial"/>
                <a:cs typeface="Arial"/>
              </a:rPr>
              <a:t>to</a:t>
            </a:r>
            <a:endParaRPr sz="1600" dirty="0">
              <a:latin typeface="Arial"/>
              <a:cs typeface="Arial"/>
            </a:endParaRPr>
          </a:p>
          <a:p>
            <a:pPr marL="21590" marR="290830">
              <a:lnSpc>
                <a:spcPts val="1900"/>
              </a:lnSpc>
              <a:spcBef>
                <a:spcPts val="65"/>
              </a:spcBef>
            </a:pPr>
            <a:r>
              <a:rPr sz="1600" spc="-5" dirty="0">
                <a:latin typeface="Times New Roman"/>
                <a:cs typeface="Times New Roman"/>
              </a:rPr>
              <a:t>“a </a:t>
            </a:r>
            <a:r>
              <a:rPr sz="1600" spc="-10" dirty="0">
                <a:latin typeface="Times New Roman"/>
                <a:cs typeface="Times New Roman"/>
              </a:rPr>
              <a:t>robot” </a:t>
            </a:r>
            <a:r>
              <a:rPr sz="1600" spc="-15" dirty="0">
                <a:solidFill>
                  <a:srgbClr val="7030A0"/>
                </a:solidFill>
                <a:latin typeface="Arial"/>
                <a:cs typeface="Arial"/>
              </a:rPr>
              <a:t>when </a:t>
            </a:r>
            <a:r>
              <a:rPr sz="1600" spc="-10" dirty="0">
                <a:solidFill>
                  <a:srgbClr val="7030A0"/>
                </a:solidFill>
                <a:latin typeface="Arial"/>
                <a:cs typeface="Arial"/>
              </a:rPr>
              <a:t>it </a:t>
            </a:r>
            <a:r>
              <a:rPr sz="1600" spc="-15" dirty="0">
                <a:solidFill>
                  <a:srgbClr val="7030A0"/>
                </a:solidFill>
                <a:latin typeface="Arial"/>
                <a:cs typeface="Arial"/>
              </a:rPr>
              <a:t>processes </a:t>
            </a:r>
            <a:r>
              <a:rPr sz="1600" spc="-10" dirty="0">
                <a:solidFill>
                  <a:srgbClr val="7030A0"/>
                </a:solidFill>
                <a:latin typeface="Arial"/>
                <a:cs typeface="Arial"/>
              </a:rPr>
              <a:t>the word </a:t>
            </a:r>
            <a:r>
              <a:rPr sz="1600" spc="-10" dirty="0">
                <a:latin typeface="Times New Roman"/>
                <a:cs typeface="Times New Roman"/>
              </a:rPr>
              <a:t>“it”. </a:t>
            </a:r>
            <a:r>
              <a:rPr sz="1600" spc="-5" dirty="0">
                <a:latin typeface="Times New Roman"/>
                <a:cs typeface="Times New Roman"/>
              </a:rPr>
              <a:t> </a:t>
            </a:r>
            <a:r>
              <a:rPr sz="1600" spc="-10" dirty="0">
                <a:solidFill>
                  <a:srgbClr val="7030A0"/>
                </a:solidFill>
                <a:latin typeface="Arial"/>
                <a:cs typeface="Arial"/>
              </a:rPr>
              <a:t>The vector </a:t>
            </a:r>
            <a:r>
              <a:rPr sz="1600" spc="-5" dirty="0">
                <a:solidFill>
                  <a:srgbClr val="7030A0"/>
                </a:solidFill>
                <a:latin typeface="Arial"/>
                <a:cs typeface="Arial"/>
              </a:rPr>
              <a:t>it </a:t>
            </a:r>
            <a:r>
              <a:rPr sz="1600" spc="-10" dirty="0">
                <a:solidFill>
                  <a:srgbClr val="7030A0"/>
                </a:solidFill>
                <a:latin typeface="Arial"/>
                <a:cs typeface="Arial"/>
              </a:rPr>
              <a:t>will pass </a:t>
            </a:r>
            <a:r>
              <a:rPr sz="1600" dirty="0">
                <a:solidFill>
                  <a:srgbClr val="7030A0"/>
                </a:solidFill>
                <a:latin typeface="Arial"/>
                <a:cs typeface="Arial"/>
              </a:rPr>
              <a:t>to </a:t>
            </a:r>
            <a:r>
              <a:rPr sz="1600" spc="-5" dirty="0">
                <a:solidFill>
                  <a:srgbClr val="7030A0"/>
                </a:solidFill>
                <a:latin typeface="Arial"/>
                <a:cs typeface="Arial"/>
              </a:rPr>
              <a:t>its </a:t>
            </a:r>
            <a:r>
              <a:rPr sz="1600" spc="-15" dirty="0">
                <a:solidFill>
                  <a:srgbClr val="7030A0"/>
                </a:solidFill>
                <a:latin typeface="Arial"/>
                <a:cs typeface="Arial"/>
              </a:rPr>
              <a:t>neural </a:t>
            </a:r>
            <a:r>
              <a:rPr sz="1600" spc="-10" dirty="0">
                <a:solidFill>
                  <a:srgbClr val="7030A0"/>
                </a:solidFill>
                <a:latin typeface="Arial"/>
                <a:cs typeface="Arial"/>
              </a:rPr>
              <a:t>network </a:t>
            </a:r>
            <a:r>
              <a:rPr sz="1600" spc="-430" dirty="0">
                <a:solidFill>
                  <a:srgbClr val="7030A0"/>
                </a:solidFill>
                <a:latin typeface="Arial"/>
                <a:cs typeface="Arial"/>
              </a:rPr>
              <a:t> </a:t>
            </a:r>
            <a:r>
              <a:rPr sz="1600" spc="-5" dirty="0">
                <a:solidFill>
                  <a:srgbClr val="7030A0"/>
                </a:solidFill>
                <a:latin typeface="Arial"/>
                <a:cs typeface="Arial"/>
              </a:rPr>
              <a:t>is </a:t>
            </a:r>
            <a:r>
              <a:rPr sz="1600" dirty="0">
                <a:solidFill>
                  <a:srgbClr val="7030A0"/>
                </a:solidFill>
                <a:latin typeface="Arial"/>
                <a:cs typeface="Arial"/>
              </a:rPr>
              <a:t>a </a:t>
            </a:r>
            <a:r>
              <a:rPr sz="1600" spc="-10" dirty="0">
                <a:solidFill>
                  <a:srgbClr val="7030A0"/>
                </a:solidFill>
                <a:latin typeface="Arial"/>
                <a:cs typeface="Arial"/>
              </a:rPr>
              <a:t>sum of </a:t>
            </a:r>
            <a:r>
              <a:rPr sz="1600" spc="-5" dirty="0">
                <a:solidFill>
                  <a:srgbClr val="7030A0"/>
                </a:solidFill>
                <a:latin typeface="Arial"/>
                <a:cs typeface="Arial"/>
              </a:rPr>
              <a:t>the </a:t>
            </a:r>
            <a:r>
              <a:rPr sz="1600" spc="-10" dirty="0">
                <a:solidFill>
                  <a:srgbClr val="7030A0"/>
                </a:solidFill>
                <a:latin typeface="Arial"/>
                <a:cs typeface="Arial"/>
              </a:rPr>
              <a:t>vectors </a:t>
            </a:r>
            <a:r>
              <a:rPr sz="1600" spc="-5" dirty="0">
                <a:solidFill>
                  <a:srgbClr val="7030A0"/>
                </a:solidFill>
                <a:latin typeface="Arial"/>
                <a:cs typeface="Arial"/>
              </a:rPr>
              <a:t>for </a:t>
            </a:r>
            <a:r>
              <a:rPr sz="1600" spc="-10" dirty="0">
                <a:solidFill>
                  <a:srgbClr val="7030A0"/>
                </a:solidFill>
                <a:latin typeface="Arial"/>
                <a:cs typeface="Arial"/>
              </a:rPr>
              <a:t>each of </a:t>
            </a:r>
            <a:r>
              <a:rPr sz="1600" spc="-5" dirty="0">
                <a:solidFill>
                  <a:srgbClr val="7030A0"/>
                </a:solidFill>
                <a:latin typeface="Arial"/>
                <a:cs typeface="Arial"/>
              </a:rPr>
              <a:t>the </a:t>
            </a:r>
            <a:r>
              <a:rPr sz="1600" dirty="0">
                <a:solidFill>
                  <a:srgbClr val="7030A0"/>
                </a:solidFill>
                <a:latin typeface="Arial"/>
                <a:cs typeface="Arial"/>
              </a:rPr>
              <a:t> </a:t>
            </a:r>
            <a:r>
              <a:rPr sz="1600" spc="-10" dirty="0">
                <a:solidFill>
                  <a:srgbClr val="7030A0"/>
                </a:solidFill>
                <a:latin typeface="Arial"/>
                <a:cs typeface="Arial"/>
              </a:rPr>
              <a:t>three</a:t>
            </a:r>
            <a:r>
              <a:rPr sz="1600" spc="-20" dirty="0">
                <a:solidFill>
                  <a:srgbClr val="7030A0"/>
                </a:solidFill>
                <a:latin typeface="Arial"/>
                <a:cs typeface="Arial"/>
              </a:rPr>
              <a:t> </a:t>
            </a:r>
            <a:r>
              <a:rPr sz="1600" spc="-15" dirty="0">
                <a:solidFill>
                  <a:srgbClr val="7030A0"/>
                </a:solidFill>
                <a:latin typeface="Arial"/>
                <a:cs typeface="Arial"/>
              </a:rPr>
              <a:t>words </a:t>
            </a:r>
            <a:r>
              <a:rPr sz="1600" spc="-10" dirty="0">
                <a:solidFill>
                  <a:srgbClr val="7030A0"/>
                </a:solidFill>
                <a:latin typeface="Arial"/>
                <a:cs typeface="Arial"/>
              </a:rPr>
              <a:t>multiplied</a:t>
            </a:r>
            <a:r>
              <a:rPr sz="1600" spc="-20" dirty="0">
                <a:solidFill>
                  <a:srgbClr val="7030A0"/>
                </a:solidFill>
                <a:latin typeface="Arial"/>
                <a:cs typeface="Arial"/>
              </a:rPr>
              <a:t> </a:t>
            </a:r>
            <a:r>
              <a:rPr sz="1600" spc="-10" dirty="0">
                <a:solidFill>
                  <a:srgbClr val="7030A0"/>
                </a:solidFill>
                <a:latin typeface="Arial"/>
                <a:cs typeface="Arial"/>
              </a:rPr>
              <a:t>by their scores.</a:t>
            </a:r>
            <a:endParaRPr sz="1600" dirty="0">
              <a:latin typeface="Arial"/>
              <a:cs typeface="Arial"/>
            </a:endParaRPr>
          </a:p>
          <a:p>
            <a:pPr>
              <a:lnSpc>
                <a:spcPct val="100000"/>
              </a:lnSpc>
              <a:spcBef>
                <a:spcPts val="15"/>
              </a:spcBef>
            </a:pPr>
            <a:endParaRPr sz="1850" dirty="0">
              <a:latin typeface="Arial"/>
              <a:cs typeface="Arial"/>
            </a:endParaRPr>
          </a:p>
          <a:p>
            <a:pPr marL="12700" marR="158750">
              <a:lnSpc>
                <a:spcPts val="1900"/>
              </a:lnSpc>
              <a:spcBef>
                <a:spcPts val="5"/>
              </a:spcBef>
            </a:pPr>
            <a:r>
              <a:rPr sz="1600" spc="-10" dirty="0">
                <a:solidFill>
                  <a:srgbClr val="7030A0"/>
                </a:solidFill>
                <a:latin typeface="Arial"/>
                <a:cs typeface="Arial"/>
              </a:rPr>
              <a:t>Self-attention </a:t>
            </a:r>
            <a:r>
              <a:rPr sz="1600" spc="-5" dirty="0">
                <a:solidFill>
                  <a:srgbClr val="7030A0"/>
                </a:solidFill>
                <a:latin typeface="Arial"/>
                <a:cs typeface="Arial"/>
              </a:rPr>
              <a:t>is </a:t>
            </a:r>
            <a:r>
              <a:rPr sz="1600" spc="-15" dirty="0">
                <a:solidFill>
                  <a:srgbClr val="7030A0"/>
                </a:solidFill>
                <a:latin typeface="Arial"/>
                <a:cs typeface="Arial"/>
              </a:rPr>
              <a:t>processed along </a:t>
            </a:r>
            <a:r>
              <a:rPr sz="1600" spc="-5" dirty="0">
                <a:solidFill>
                  <a:srgbClr val="7030A0"/>
                </a:solidFill>
                <a:latin typeface="Arial"/>
                <a:cs typeface="Arial"/>
              </a:rPr>
              <a:t>the </a:t>
            </a:r>
            <a:r>
              <a:rPr sz="1600" spc="-10" dirty="0">
                <a:solidFill>
                  <a:srgbClr val="7030A0"/>
                </a:solidFill>
                <a:latin typeface="Arial"/>
                <a:cs typeface="Arial"/>
              </a:rPr>
              <a:t>path </a:t>
            </a:r>
            <a:r>
              <a:rPr sz="1600" spc="-15" dirty="0">
                <a:solidFill>
                  <a:srgbClr val="7030A0"/>
                </a:solidFill>
                <a:latin typeface="Arial"/>
                <a:cs typeface="Arial"/>
              </a:rPr>
              <a:t>of </a:t>
            </a:r>
            <a:r>
              <a:rPr sz="1600" spc="-430" dirty="0">
                <a:solidFill>
                  <a:srgbClr val="7030A0"/>
                </a:solidFill>
                <a:latin typeface="Arial"/>
                <a:cs typeface="Arial"/>
              </a:rPr>
              <a:t> </a:t>
            </a:r>
            <a:r>
              <a:rPr sz="1600" spc="-10" dirty="0">
                <a:solidFill>
                  <a:srgbClr val="7030A0"/>
                </a:solidFill>
                <a:latin typeface="Arial"/>
                <a:cs typeface="Arial"/>
              </a:rPr>
              <a:t>each</a:t>
            </a:r>
            <a:r>
              <a:rPr sz="1600" spc="-20" dirty="0">
                <a:solidFill>
                  <a:srgbClr val="7030A0"/>
                </a:solidFill>
                <a:latin typeface="Arial"/>
                <a:cs typeface="Arial"/>
              </a:rPr>
              <a:t> </a:t>
            </a:r>
            <a:r>
              <a:rPr sz="1600" spc="-10" dirty="0">
                <a:solidFill>
                  <a:srgbClr val="7030A0"/>
                </a:solidFill>
                <a:latin typeface="Arial"/>
                <a:cs typeface="Arial"/>
              </a:rPr>
              <a:t>token</a:t>
            </a:r>
            <a:r>
              <a:rPr sz="1600" spc="-15" dirty="0">
                <a:solidFill>
                  <a:srgbClr val="7030A0"/>
                </a:solidFill>
                <a:latin typeface="Arial"/>
                <a:cs typeface="Arial"/>
              </a:rPr>
              <a:t> </a:t>
            </a:r>
            <a:r>
              <a:rPr sz="1600" spc="-5" dirty="0">
                <a:solidFill>
                  <a:srgbClr val="7030A0"/>
                </a:solidFill>
                <a:latin typeface="Arial"/>
                <a:cs typeface="Arial"/>
              </a:rPr>
              <a:t>in</a:t>
            </a:r>
            <a:r>
              <a:rPr sz="1600" spc="-20" dirty="0">
                <a:solidFill>
                  <a:srgbClr val="7030A0"/>
                </a:solidFill>
                <a:latin typeface="Arial"/>
                <a:cs typeface="Arial"/>
              </a:rPr>
              <a:t> </a:t>
            </a:r>
            <a:r>
              <a:rPr sz="1600" spc="-5" dirty="0">
                <a:solidFill>
                  <a:srgbClr val="7030A0"/>
                </a:solidFill>
                <a:latin typeface="Arial"/>
                <a:cs typeface="Arial"/>
              </a:rPr>
              <a:t>the</a:t>
            </a:r>
            <a:r>
              <a:rPr sz="1600" spc="-15" dirty="0">
                <a:solidFill>
                  <a:srgbClr val="7030A0"/>
                </a:solidFill>
                <a:latin typeface="Arial"/>
                <a:cs typeface="Arial"/>
              </a:rPr>
              <a:t> segment.</a:t>
            </a:r>
            <a:endParaRPr lang="en-US" sz="1600" spc="-15" dirty="0">
              <a:solidFill>
                <a:srgbClr val="7030A0"/>
              </a:solidFill>
              <a:latin typeface="Arial"/>
              <a:cs typeface="Arial"/>
            </a:endParaRPr>
          </a:p>
          <a:p>
            <a:pPr marL="12700" marR="158750">
              <a:lnSpc>
                <a:spcPts val="1900"/>
              </a:lnSpc>
              <a:spcBef>
                <a:spcPts val="5"/>
              </a:spcBef>
            </a:pPr>
            <a:endParaRPr sz="1600" dirty="0">
              <a:latin typeface="Arial"/>
              <a:cs typeface="Arial"/>
            </a:endParaRPr>
          </a:p>
          <a:p>
            <a:pPr marL="12700" marR="5080">
              <a:lnSpc>
                <a:spcPts val="1989"/>
              </a:lnSpc>
              <a:spcBef>
                <a:spcPts val="135"/>
              </a:spcBef>
            </a:pPr>
            <a:r>
              <a:rPr sz="1600" spc="-10" dirty="0">
                <a:solidFill>
                  <a:srgbClr val="7030A0"/>
                </a:solidFill>
                <a:latin typeface="Arial"/>
                <a:cs typeface="Arial"/>
              </a:rPr>
              <a:t>The significant </a:t>
            </a:r>
            <a:r>
              <a:rPr sz="1600" spc="-15" dirty="0">
                <a:solidFill>
                  <a:srgbClr val="7030A0"/>
                </a:solidFill>
                <a:latin typeface="Arial"/>
                <a:cs typeface="Arial"/>
              </a:rPr>
              <a:t>components </a:t>
            </a:r>
            <a:r>
              <a:rPr sz="1600" spc="-10" dirty="0">
                <a:solidFill>
                  <a:srgbClr val="7030A0"/>
                </a:solidFill>
                <a:latin typeface="Arial"/>
                <a:cs typeface="Arial"/>
              </a:rPr>
              <a:t>are three vectors</a:t>
            </a:r>
            <a:r>
              <a:rPr sz="1800" spc="-10" dirty="0">
                <a:latin typeface="Arial"/>
                <a:cs typeface="Arial"/>
              </a:rPr>
              <a:t>:</a:t>
            </a:r>
            <a:endParaRPr lang="en-US" sz="1800" spc="-10" dirty="0">
              <a:latin typeface="Arial"/>
              <a:cs typeface="Arial"/>
            </a:endParaRPr>
          </a:p>
          <a:p>
            <a:pPr marL="12700" marR="5080">
              <a:lnSpc>
                <a:spcPts val="1989"/>
              </a:lnSpc>
              <a:spcBef>
                <a:spcPts val="135"/>
              </a:spcBef>
            </a:pPr>
            <a:endParaRPr lang="en-US" spc="-10" dirty="0">
              <a:latin typeface="Arial"/>
              <a:cs typeface="Arial"/>
            </a:endParaRPr>
          </a:p>
          <a:p>
            <a:pPr marL="12700" marR="5080">
              <a:lnSpc>
                <a:spcPts val="1989"/>
              </a:lnSpc>
              <a:spcBef>
                <a:spcPts val="135"/>
              </a:spcBef>
            </a:pPr>
            <a:r>
              <a:rPr sz="1800" spc="-490" dirty="0">
                <a:latin typeface="Arial"/>
                <a:cs typeface="Arial"/>
              </a:rPr>
              <a:t> </a:t>
            </a:r>
            <a:r>
              <a:rPr sz="1600" spc="-30" dirty="0">
                <a:solidFill>
                  <a:srgbClr val="7030A0"/>
                </a:solidFill>
                <a:latin typeface="Arial"/>
                <a:cs typeface="Arial"/>
              </a:rPr>
              <a:t>Query</a:t>
            </a:r>
            <a:r>
              <a:rPr lang="en-US" sz="1600" spc="-30" dirty="0">
                <a:solidFill>
                  <a:srgbClr val="7030A0"/>
                </a:solidFill>
                <a:latin typeface="Arial"/>
                <a:cs typeface="Arial"/>
              </a:rPr>
              <a:t> (Q)</a:t>
            </a:r>
            <a:r>
              <a:rPr sz="1600" spc="-30" dirty="0">
                <a:solidFill>
                  <a:srgbClr val="7030A0"/>
                </a:solidFill>
                <a:latin typeface="Arial"/>
                <a:cs typeface="Arial"/>
              </a:rPr>
              <a:t>,</a:t>
            </a:r>
            <a:r>
              <a:rPr sz="1600" spc="-5" dirty="0">
                <a:solidFill>
                  <a:srgbClr val="7030A0"/>
                </a:solidFill>
                <a:latin typeface="Arial"/>
                <a:cs typeface="Arial"/>
              </a:rPr>
              <a:t> </a:t>
            </a:r>
            <a:r>
              <a:rPr sz="1600" spc="-15" dirty="0">
                <a:solidFill>
                  <a:srgbClr val="7030A0"/>
                </a:solidFill>
                <a:latin typeface="Arial"/>
                <a:cs typeface="Arial"/>
              </a:rPr>
              <a:t>Key</a:t>
            </a:r>
            <a:r>
              <a:rPr lang="en-US" sz="1600" spc="-15" dirty="0">
                <a:solidFill>
                  <a:srgbClr val="7030A0"/>
                </a:solidFill>
                <a:latin typeface="Arial"/>
                <a:cs typeface="Arial"/>
              </a:rPr>
              <a:t> (K)</a:t>
            </a:r>
            <a:r>
              <a:rPr sz="1600" spc="-10" dirty="0">
                <a:solidFill>
                  <a:srgbClr val="7030A0"/>
                </a:solidFill>
                <a:latin typeface="Arial"/>
                <a:cs typeface="Arial"/>
              </a:rPr>
              <a:t> and</a:t>
            </a:r>
            <a:r>
              <a:rPr sz="1600" spc="-20" dirty="0">
                <a:solidFill>
                  <a:srgbClr val="7030A0"/>
                </a:solidFill>
                <a:latin typeface="Arial"/>
                <a:cs typeface="Arial"/>
              </a:rPr>
              <a:t> </a:t>
            </a:r>
            <a:r>
              <a:rPr sz="1600" spc="-35" dirty="0">
                <a:solidFill>
                  <a:srgbClr val="7030A0"/>
                </a:solidFill>
                <a:latin typeface="Arial"/>
                <a:cs typeface="Arial"/>
              </a:rPr>
              <a:t>Value</a:t>
            </a:r>
            <a:r>
              <a:rPr lang="en-US" sz="1600" spc="-35" dirty="0">
                <a:solidFill>
                  <a:srgbClr val="7030A0"/>
                </a:solidFill>
                <a:latin typeface="Arial"/>
                <a:cs typeface="Arial"/>
              </a:rPr>
              <a:t> (V)</a:t>
            </a:r>
            <a:endParaRPr sz="1600" dirty="0">
              <a:latin typeface="Arial"/>
              <a:cs typeface="Arial"/>
            </a:endParaRPr>
          </a:p>
        </p:txBody>
      </p:sp>
      <p:grpSp>
        <p:nvGrpSpPr>
          <p:cNvPr id="9" name="object 9"/>
          <p:cNvGrpSpPr/>
          <p:nvPr/>
        </p:nvGrpSpPr>
        <p:grpSpPr>
          <a:xfrm>
            <a:off x="5321193" y="1465473"/>
            <a:ext cx="3334385" cy="1761489"/>
            <a:chOff x="5321193" y="1465473"/>
            <a:chExt cx="3334385" cy="1761489"/>
          </a:xfrm>
        </p:grpSpPr>
        <p:pic>
          <p:nvPicPr>
            <p:cNvPr id="10" name="object 10"/>
            <p:cNvPicPr/>
            <p:nvPr/>
          </p:nvPicPr>
          <p:blipFill>
            <a:blip r:embed="rId3" cstate="print"/>
            <a:stretch>
              <a:fillRect/>
            </a:stretch>
          </p:blipFill>
          <p:spPr>
            <a:xfrm>
              <a:off x="5330612" y="1512082"/>
              <a:ext cx="3278353" cy="1705356"/>
            </a:xfrm>
            <a:prstGeom prst="rect">
              <a:avLst/>
            </a:prstGeom>
          </p:spPr>
        </p:pic>
        <p:sp>
          <p:nvSpPr>
            <p:cNvPr id="11" name="object 11"/>
            <p:cNvSpPr/>
            <p:nvPr/>
          </p:nvSpPr>
          <p:spPr>
            <a:xfrm>
              <a:off x="5325903" y="1470183"/>
              <a:ext cx="3325495" cy="1751964"/>
            </a:xfrm>
            <a:custGeom>
              <a:avLst/>
              <a:gdLst/>
              <a:ahLst/>
              <a:cxnLst/>
              <a:rect l="l" t="t" r="r" b="b"/>
              <a:pathLst>
                <a:path w="3325495" h="1751964">
                  <a:moveTo>
                    <a:pt x="0" y="0"/>
                  </a:moveTo>
                  <a:lnTo>
                    <a:pt x="3324965" y="0"/>
                  </a:lnTo>
                  <a:lnTo>
                    <a:pt x="3324965" y="1751965"/>
                  </a:lnTo>
                  <a:lnTo>
                    <a:pt x="0" y="1751965"/>
                  </a:lnTo>
                  <a:lnTo>
                    <a:pt x="0" y="0"/>
                  </a:lnTo>
                  <a:close/>
                </a:path>
              </a:pathLst>
            </a:custGeom>
            <a:ln w="9419">
              <a:solidFill>
                <a:srgbClr val="000000"/>
              </a:solidFill>
            </a:ln>
          </p:spPr>
          <p:txBody>
            <a:bodyPr wrap="square" lIns="0" tIns="0" rIns="0" bIns="0" rtlCol="0"/>
            <a:lstStyle/>
            <a:p>
              <a:endParaRPr/>
            </a:p>
          </p:txBody>
        </p:sp>
      </p:grpSp>
      <p:grpSp>
        <p:nvGrpSpPr>
          <p:cNvPr id="12" name="object 12"/>
          <p:cNvGrpSpPr/>
          <p:nvPr/>
        </p:nvGrpSpPr>
        <p:grpSpPr>
          <a:xfrm>
            <a:off x="5352591" y="3325759"/>
            <a:ext cx="3310890" cy="1802764"/>
            <a:chOff x="5352591" y="3325759"/>
            <a:chExt cx="3310890" cy="1802764"/>
          </a:xfrm>
        </p:grpSpPr>
        <p:pic>
          <p:nvPicPr>
            <p:cNvPr id="13" name="object 13"/>
            <p:cNvPicPr/>
            <p:nvPr/>
          </p:nvPicPr>
          <p:blipFill>
            <a:blip r:embed="rId4" cstate="print"/>
            <a:stretch>
              <a:fillRect/>
            </a:stretch>
          </p:blipFill>
          <p:spPr>
            <a:xfrm>
              <a:off x="5362010" y="3358645"/>
              <a:ext cx="3261283" cy="1754481"/>
            </a:xfrm>
            <a:prstGeom prst="rect">
              <a:avLst/>
            </a:prstGeom>
          </p:spPr>
        </p:pic>
        <p:sp>
          <p:nvSpPr>
            <p:cNvPr id="14" name="object 14"/>
            <p:cNvSpPr/>
            <p:nvPr/>
          </p:nvSpPr>
          <p:spPr>
            <a:xfrm>
              <a:off x="5357301" y="3330469"/>
              <a:ext cx="3302000" cy="1793239"/>
            </a:xfrm>
            <a:custGeom>
              <a:avLst/>
              <a:gdLst/>
              <a:ahLst/>
              <a:cxnLst/>
              <a:rect l="l" t="t" r="r" b="b"/>
              <a:pathLst>
                <a:path w="3302000" h="1793239">
                  <a:moveTo>
                    <a:pt x="0" y="0"/>
                  </a:moveTo>
                  <a:lnTo>
                    <a:pt x="3301418" y="0"/>
                  </a:lnTo>
                  <a:lnTo>
                    <a:pt x="3301418" y="1792781"/>
                  </a:lnTo>
                  <a:lnTo>
                    <a:pt x="0" y="1792781"/>
                  </a:lnTo>
                  <a:lnTo>
                    <a:pt x="0" y="0"/>
                  </a:lnTo>
                  <a:close/>
                </a:path>
              </a:pathLst>
            </a:custGeom>
            <a:ln w="9419">
              <a:solidFill>
                <a:srgbClr val="000000"/>
              </a:solidFill>
            </a:ln>
          </p:spPr>
          <p:txBody>
            <a:bodyPr wrap="square" lIns="0" tIns="0" rIns="0" bIns="0" rtlCol="0"/>
            <a:lstStyle/>
            <a:p>
              <a:endParaRPr/>
            </a:p>
          </p:txBody>
        </p:sp>
      </p:grpSp>
      <p:grpSp>
        <p:nvGrpSpPr>
          <p:cNvPr id="15" name="object 15"/>
          <p:cNvGrpSpPr/>
          <p:nvPr/>
        </p:nvGrpSpPr>
        <p:grpSpPr>
          <a:xfrm>
            <a:off x="5360440" y="5234711"/>
            <a:ext cx="3310890" cy="1946910"/>
            <a:chOff x="5360440" y="5234711"/>
            <a:chExt cx="3310890" cy="1946910"/>
          </a:xfrm>
        </p:grpSpPr>
        <p:pic>
          <p:nvPicPr>
            <p:cNvPr id="16" name="object 16"/>
            <p:cNvPicPr/>
            <p:nvPr/>
          </p:nvPicPr>
          <p:blipFill>
            <a:blip r:embed="rId5" cstate="print"/>
            <a:stretch>
              <a:fillRect/>
            </a:stretch>
          </p:blipFill>
          <p:spPr>
            <a:xfrm>
              <a:off x="5392575" y="5265085"/>
              <a:ext cx="3234336" cy="1882388"/>
            </a:xfrm>
            <a:prstGeom prst="rect">
              <a:avLst/>
            </a:prstGeom>
          </p:spPr>
        </p:pic>
        <p:sp>
          <p:nvSpPr>
            <p:cNvPr id="17" name="object 17"/>
            <p:cNvSpPr/>
            <p:nvPr/>
          </p:nvSpPr>
          <p:spPr>
            <a:xfrm>
              <a:off x="5365150" y="5239421"/>
              <a:ext cx="3302000" cy="1937385"/>
            </a:xfrm>
            <a:custGeom>
              <a:avLst/>
              <a:gdLst/>
              <a:ahLst/>
              <a:cxnLst/>
              <a:rect l="l" t="t" r="r" b="b"/>
              <a:pathLst>
                <a:path w="3302000" h="1937384">
                  <a:moveTo>
                    <a:pt x="0" y="0"/>
                  </a:moveTo>
                  <a:lnTo>
                    <a:pt x="3301417" y="0"/>
                  </a:lnTo>
                  <a:lnTo>
                    <a:pt x="3301417" y="1937208"/>
                  </a:lnTo>
                  <a:lnTo>
                    <a:pt x="0" y="1937208"/>
                  </a:lnTo>
                  <a:lnTo>
                    <a:pt x="0" y="0"/>
                  </a:lnTo>
                  <a:close/>
                </a:path>
              </a:pathLst>
            </a:custGeom>
            <a:ln w="9419">
              <a:solidFill>
                <a:srgbClr val="000000"/>
              </a:solidFill>
            </a:ln>
          </p:spPr>
          <p:txBody>
            <a:bodyPr wrap="square" lIns="0" tIns="0" rIns="0" bIns="0" rtlCol="0"/>
            <a:lstStyle/>
            <a:p>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069083" y="963168"/>
            <a:ext cx="7924165" cy="695960"/>
          </a:xfrm>
          <a:prstGeom prst="rect">
            <a:avLst/>
          </a:prstGeom>
        </p:spPr>
        <p:txBody>
          <a:bodyPr vert="horz" wrap="square" lIns="0" tIns="12700" rIns="0" bIns="0" rtlCol="0">
            <a:spAutoFit/>
          </a:bodyPr>
          <a:lstStyle/>
          <a:p>
            <a:pPr marL="12700">
              <a:lnSpc>
                <a:spcPct val="100000"/>
              </a:lnSpc>
              <a:spcBef>
                <a:spcPts val="100"/>
              </a:spcBef>
            </a:pPr>
            <a:r>
              <a:rPr sz="4400" spc="-20" dirty="0">
                <a:solidFill>
                  <a:srgbClr val="FF0000"/>
                </a:solidFill>
                <a:latin typeface="Arial"/>
                <a:cs typeface="Arial"/>
              </a:rPr>
              <a:t>Full</a:t>
            </a:r>
            <a:r>
              <a:rPr sz="4400" spc="-55" dirty="0">
                <a:solidFill>
                  <a:srgbClr val="FF0000"/>
                </a:solidFill>
                <a:latin typeface="Arial"/>
                <a:cs typeface="Arial"/>
              </a:rPr>
              <a:t> </a:t>
            </a:r>
            <a:r>
              <a:rPr sz="4400" spc="-25" dirty="0">
                <a:solidFill>
                  <a:srgbClr val="FF0000"/>
                </a:solidFill>
                <a:latin typeface="Arial"/>
                <a:cs typeface="Arial"/>
              </a:rPr>
              <a:t>Transformer</a:t>
            </a:r>
            <a:r>
              <a:rPr sz="4400" spc="-55" dirty="0">
                <a:solidFill>
                  <a:srgbClr val="FF0000"/>
                </a:solidFill>
                <a:latin typeface="Arial"/>
                <a:cs typeface="Arial"/>
              </a:rPr>
              <a:t> </a:t>
            </a:r>
            <a:r>
              <a:rPr sz="4400" spc="-20" dirty="0">
                <a:solidFill>
                  <a:srgbClr val="FF0000"/>
                </a:solidFill>
                <a:latin typeface="Arial"/>
                <a:cs typeface="Arial"/>
              </a:rPr>
              <a:t>(with</a:t>
            </a:r>
            <a:r>
              <a:rPr sz="4400" spc="-65" dirty="0">
                <a:solidFill>
                  <a:srgbClr val="FF0000"/>
                </a:solidFill>
                <a:latin typeface="Arial"/>
                <a:cs typeface="Arial"/>
              </a:rPr>
              <a:t> </a:t>
            </a:r>
            <a:r>
              <a:rPr sz="4400" spc="-20" dirty="0">
                <a:solidFill>
                  <a:srgbClr val="FF0000"/>
                </a:solidFill>
                <a:latin typeface="Arial"/>
                <a:cs typeface="Arial"/>
              </a:rPr>
              <a:t>Attention)</a:t>
            </a:r>
            <a:endParaRPr sz="4400">
              <a:latin typeface="Arial"/>
              <a:cs typeface="Arial"/>
            </a:endParaRPr>
          </a:p>
        </p:txBody>
      </p:sp>
      <p:grpSp>
        <p:nvGrpSpPr>
          <p:cNvPr id="5" name="object 5"/>
          <p:cNvGrpSpPr/>
          <p:nvPr/>
        </p:nvGrpSpPr>
        <p:grpSpPr>
          <a:xfrm>
            <a:off x="960119" y="1878347"/>
            <a:ext cx="7912100" cy="4806950"/>
            <a:chOff x="960119" y="1878347"/>
            <a:chExt cx="7912100" cy="4806950"/>
          </a:xfrm>
        </p:grpSpPr>
        <p:pic>
          <p:nvPicPr>
            <p:cNvPr id="6" name="object 6"/>
            <p:cNvPicPr/>
            <p:nvPr/>
          </p:nvPicPr>
          <p:blipFill>
            <a:blip r:embed="rId2" cstate="print"/>
            <a:stretch>
              <a:fillRect/>
            </a:stretch>
          </p:blipFill>
          <p:spPr>
            <a:xfrm>
              <a:off x="960119" y="1878347"/>
              <a:ext cx="7912100" cy="4667196"/>
            </a:xfrm>
            <a:prstGeom prst="rect">
              <a:avLst/>
            </a:prstGeom>
          </p:spPr>
        </p:pic>
        <p:pic>
          <p:nvPicPr>
            <p:cNvPr id="7" name="object 7"/>
            <p:cNvPicPr/>
            <p:nvPr/>
          </p:nvPicPr>
          <p:blipFill>
            <a:blip r:embed="rId3" cstate="print"/>
            <a:stretch>
              <a:fillRect/>
            </a:stretch>
          </p:blipFill>
          <p:spPr>
            <a:xfrm>
              <a:off x="6611619" y="6286518"/>
              <a:ext cx="2191525" cy="389325"/>
            </a:xfrm>
            <a:prstGeom prst="rect">
              <a:avLst/>
            </a:prstGeom>
          </p:spPr>
        </p:pic>
        <p:sp>
          <p:nvSpPr>
            <p:cNvPr id="8" name="object 8"/>
            <p:cNvSpPr/>
            <p:nvPr/>
          </p:nvSpPr>
          <p:spPr>
            <a:xfrm>
              <a:off x="6606910" y="6281808"/>
              <a:ext cx="2201545" cy="398780"/>
            </a:xfrm>
            <a:custGeom>
              <a:avLst/>
              <a:gdLst/>
              <a:ahLst/>
              <a:cxnLst/>
              <a:rect l="l" t="t" r="r" b="b"/>
              <a:pathLst>
                <a:path w="2201545" h="398779">
                  <a:moveTo>
                    <a:pt x="0" y="0"/>
                  </a:moveTo>
                  <a:lnTo>
                    <a:pt x="2200945" y="0"/>
                  </a:lnTo>
                  <a:lnTo>
                    <a:pt x="2200945" y="398744"/>
                  </a:lnTo>
                  <a:lnTo>
                    <a:pt x="0" y="398744"/>
                  </a:lnTo>
                  <a:lnTo>
                    <a:pt x="0" y="0"/>
                  </a:lnTo>
                  <a:close/>
                </a:path>
              </a:pathLst>
            </a:custGeom>
            <a:ln w="9419">
              <a:solidFill>
                <a:srgbClr val="000000"/>
              </a:solidFill>
            </a:ln>
          </p:spPr>
          <p:txBody>
            <a:bodyPr wrap="square" lIns="0" tIns="0" rIns="0" bIns="0" rtlCol="0"/>
            <a:lstStyle/>
            <a:p>
              <a:endParaRPr/>
            </a:p>
          </p:txBody>
        </p:sp>
      </p:grpSp>
      <p:sp>
        <p:nvSpPr>
          <p:cNvPr id="9" name="object 9"/>
          <p:cNvSpPr txBox="1"/>
          <p:nvPr/>
        </p:nvSpPr>
        <p:spPr>
          <a:xfrm>
            <a:off x="4275666" y="5132669"/>
            <a:ext cx="1909445" cy="762000"/>
          </a:xfrm>
          <a:prstGeom prst="rect">
            <a:avLst/>
          </a:prstGeom>
          <a:ln w="9419">
            <a:solidFill>
              <a:srgbClr val="000000"/>
            </a:solidFill>
          </a:ln>
        </p:spPr>
        <p:txBody>
          <a:bodyPr vert="horz" wrap="square" lIns="0" tIns="27940" rIns="0" bIns="0" rtlCol="0">
            <a:spAutoFit/>
          </a:bodyPr>
          <a:lstStyle/>
          <a:p>
            <a:pPr marL="90170" marR="508000">
              <a:lnSpc>
                <a:spcPct val="102699"/>
              </a:lnSpc>
              <a:spcBef>
                <a:spcPts val="220"/>
              </a:spcBef>
            </a:pPr>
            <a:r>
              <a:rPr sz="1100" spc="-10" dirty="0">
                <a:latin typeface="Times New Roman"/>
                <a:cs typeface="Times New Roman"/>
              </a:rPr>
              <a:t>MultiHead </a:t>
            </a:r>
            <a:r>
              <a:rPr sz="1100" spc="-5" dirty="0">
                <a:latin typeface="Times New Roman"/>
                <a:cs typeface="Times New Roman"/>
              </a:rPr>
              <a:t>(</a:t>
            </a:r>
            <a:r>
              <a:rPr sz="1100" i="1" spc="-5" dirty="0">
                <a:latin typeface="Times New Roman"/>
                <a:cs typeface="Times New Roman"/>
              </a:rPr>
              <a:t>Q, K, V</a:t>
            </a:r>
            <a:r>
              <a:rPr sz="1100" spc="-5" dirty="0">
                <a:latin typeface="Times New Roman"/>
                <a:cs typeface="Times New Roman"/>
              </a:rPr>
              <a:t>) </a:t>
            </a:r>
            <a:r>
              <a:rPr sz="1100" dirty="0">
                <a:latin typeface="Times New Roman"/>
                <a:cs typeface="Times New Roman"/>
              </a:rPr>
              <a:t>= </a:t>
            </a:r>
            <a:r>
              <a:rPr sz="1100" spc="5" dirty="0">
                <a:latin typeface="Times New Roman"/>
                <a:cs typeface="Times New Roman"/>
              </a:rPr>
              <a:t> </a:t>
            </a:r>
            <a:r>
              <a:rPr sz="1100" spc="-10" dirty="0">
                <a:latin typeface="Times New Roman"/>
                <a:cs typeface="Times New Roman"/>
              </a:rPr>
              <a:t>Concat(head</a:t>
            </a:r>
            <a:r>
              <a:rPr sz="1050" spc="-15" baseline="-15873" dirty="0">
                <a:latin typeface="Times New Roman"/>
                <a:cs typeface="Times New Roman"/>
              </a:rPr>
              <a:t>1</a:t>
            </a:r>
            <a:r>
              <a:rPr sz="1100" spc="-10" dirty="0">
                <a:latin typeface="Times New Roman"/>
                <a:cs typeface="Times New Roman"/>
              </a:rPr>
              <a:t>,.., head</a:t>
            </a:r>
            <a:r>
              <a:rPr sz="1050" spc="-15" baseline="-15873" dirty="0">
                <a:latin typeface="Times New Roman"/>
                <a:cs typeface="Times New Roman"/>
              </a:rPr>
              <a:t>h</a:t>
            </a:r>
            <a:r>
              <a:rPr sz="1100" spc="-10" dirty="0">
                <a:latin typeface="Times New Roman"/>
                <a:cs typeface="Times New Roman"/>
              </a:rPr>
              <a:t>) </a:t>
            </a:r>
            <a:r>
              <a:rPr sz="1100" spc="-5" dirty="0">
                <a:latin typeface="Times New Roman"/>
                <a:cs typeface="Times New Roman"/>
              </a:rPr>
              <a:t> </a:t>
            </a:r>
            <a:r>
              <a:rPr sz="1100" spc="-10" dirty="0">
                <a:latin typeface="Times New Roman"/>
                <a:cs typeface="Times New Roman"/>
              </a:rPr>
              <a:t>where</a:t>
            </a:r>
            <a:r>
              <a:rPr sz="1100" spc="-15" dirty="0">
                <a:latin typeface="Times New Roman"/>
                <a:cs typeface="Times New Roman"/>
              </a:rPr>
              <a:t> </a:t>
            </a:r>
            <a:r>
              <a:rPr sz="1100" spc="-10" dirty="0">
                <a:latin typeface="Times New Roman"/>
                <a:cs typeface="Times New Roman"/>
              </a:rPr>
              <a:t>head</a:t>
            </a:r>
            <a:r>
              <a:rPr sz="1050" i="1" spc="-15" baseline="-15873" dirty="0">
                <a:latin typeface="Times New Roman"/>
                <a:cs typeface="Times New Roman"/>
              </a:rPr>
              <a:t>i</a:t>
            </a:r>
            <a:r>
              <a:rPr sz="1050" i="1" spc="142" baseline="-15873" dirty="0">
                <a:latin typeface="Times New Roman"/>
                <a:cs typeface="Times New Roman"/>
              </a:rPr>
              <a:t> </a:t>
            </a:r>
            <a:r>
              <a:rPr sz="1100" dirty="0">
                <a:latin typeface="Times New Roman"/>
                <a:cs typeface="Times New Roman"/>
              </a:rPr>
              <a:t>=</a:t>
            </a:r>
            <a:endParaRPr sz="1100">
              <a:latin typeface="Times New Roman"/>
              <a:cs typeface="Times New Roman"/>
            </a:endParaRPr>
          </a:p>
          <a:p>
            <a:pPr marL="90170">
              <a:lnSpc>
                <a:spcPts val="1295"/>
              </a:lnSpc>
            </a:pPr>
            <a:r>
              <a:rPr sz="1100" spc="-10" dirty="0">
                <a:latin typeface="Times New Roman"/>
                <a:cs typeface="Times New Roman"/>
              </a:rPr>
              <a:t>Attention(</a:t>
            </a:r>
            <a:r>
              <a:rPr sz="1100" i="1" spc="-10" dirty="0">
                <a:latin typeface="Times New Roman"/>
                <a:cs typeface="Times New Roman"/>
              </a:rPr>
              <a:t>QW</a:t>
            </a:r>
            <a:r>
              <a:rPr sz="1050" i="1" spc="-15" baseline="-15873" dirty="0">
                <a:latin typeface="Times New Roman"/>
                <a:cs typeface="Times New Roman"/>
              </a:rPr>
              <a:t>i</a:t>
            </a:r>
            <a:r>
              <a:rPr sz="1050" i="1" spc="-15" baseline="23809" dirty="0">
                <a:latin typeface="Times New Roman"/>
                <a:cs typeface="Times New Roman"/>
              </a:rPr>
              <a:t>Q</a:t>
            </a:r>
            <a:r>
              <a:rPr sz="1050" i="1" spc="150" baseline="23809" dirty="0">
                <a:latin typeface="Times New Roman"/>
                <a:cs typeface="Times New Roman"/>
              </a:rPr>
              <a:t> </a:t>
            </a:r>
            <a:r>
              <a:rPr sz="1100" i="1" dirty="0">
                <a:latin typeface="Times New Roman"/>
                <a:cs typeface="Times New Roman"/>
              </a:rPr>
              <a:t>,</a:t>
            </a:r>
            <a:r>
              <a:rPr sz="1100" i="1" spc="-15" dirty="0">
                <a:latin typeface="Times New Roman"/>
                <a:cs typeface="Times New Roman"/>
              </a:rPr>
              <a:t> </a:t>
            </a:r>
            <a:r>
              <a:rPr sz="1100" i="1" spc="-5" dirty="0">
                <a:latin typeface="Times New Roman"/>
                <a:cs typeface="Times New Roman"/>
              </a:rPr>
              <a:t>KW</a:t>
            </a:r>
            <a:r>
              <a:rPr sz="1050" i="1" spc="-7" baseline="-15873" dirty="0">
                <a:latin typeface="Times New Roman"/>
                <a:cs typeface="Times New Roman"/>
              </a:rPr>
              <a:t>i</a:t>
            </a:r>
            <a:r>
              <a:rPr sz="1050" i="1" spc="-7" baseline="23809" dirty="0">
                <a:latin typeface="Times New Roman"/>
                <a:cs typeface="Times New Roman"/>
              </a:rPr>
              <a:t>K</a:t>
            </a:r>
            <a:r>
              <a:rPr sz="1050" i="1" spc="150" baseline="23809" dirty="0">
                <a:latin typeface="Times New Roman"/>
                <a:cs typeface="Times New Roman"/>
              </a:rPr>
              <a:t> </a:t>
            </a:r>
            <a:r>
              <a:rPr sz="1100" i="1" dirty="0">
                <a:latin typeface="Times New Roman"/>
                <a:cs typeface="Times New Roman"/>
              </a:rPr>
              <a:t>;</a:t>
            </a:r>
            <a:r>
              <a:rPr sz="1100" i="1" spc="-20" dirty="0">
                <a:latin typeface="Times New Roman"/>
                <a:cs typeface="Times New Roman"/>
              </a:rPr>
              <a:t> </a:t>
            </a:r>
            <a:r>
              <a:rPr sz="1100" i="1" spc="-5" dirty="0">
                <a:latin typeface="Times New Roman"/>
                <a:cs typeface="Times New Roman"/>
              </a:rPr>
              <a:t>VW</a:t>
            </a:r>
            <a:r>
              <a:rPr sz="1050" i="1" spc="-7" baseline="-15873" dirty="0">
                <a:latin typeface="Times New Roman"/>
                <a:cs typeface="Times New Roman"/>
              </a:rPr>
              <a:t>i</a:t>
            </a:r>
            <a:r>
              <a:rPr sz="1050" i="1" spc="-7" baseline="23809" dirty="0">
                <a:latin typeface="Times New Roman"/>
                <a:cs typeface="Times New Roman"/>
              </a:rPr>
              <a:t>V</a:t>
            </a:r>
            <a:r>
              <a:rPr sz="1100" spc="-5" dirty="0">
                <a:latin typeface="Times New Roman"/>
                <a:cs typeface="Times New Roman"/>
              </a:rPr>
              <a:t>)</a:t>
            </a:r>
            <a:endParaRPr sz="1100">
              <a:latin typeface="Times New Roman"/>
              <a:cs typeface="Times New Roman"/>
            </a:endParaRPr>
          </a:p>
        </p:txBody>
      </p:sp>
      <p:sp>
        <p:nvSpPr>
          <p:cNvPr id="10" name="object 10"/>
          <p:cNvSpPr txBox="1"/>
          <p:nvPr/>
        </p:nvSpPr>
        <p:spPr>
          <a:xfrm>
            <a:off x="6689343" y="2561335"/>
            <a:ext cx="1597025" cy="388620"/>
          </a:xfrm>
          <a:prstGeom prst="rect">
            <a:avLst/>
          </a:prstGeom>
        </p:spPr>
        <p:txBody>
          <a:bodyPr vert="horz" wrap="square" lIns="0" tIns="20320" rIns="0" bIns="0" rtlCol="0">
            <a:spAutoFit/>
          </a:bodyPr>
          <a:lstStyle/>
          <a:p>
            <a:pPr marL="12700" marR="5080">
              <a:lnSpc>
                <a:spcPts val="1420"/>
              </a:lnSpc>
              <a:spcBef>
                <a:spcPts val="160"/>
              </a:spcBef>
            </a:pPr>
            <a:r>
              <a:rPr sz="1200" spc="-10" dirty="0">
                <a:solidFill>
                  <a:srgbClr val="7030A0"/>
                </a:solidFill>
                <a:latin typeface="Arial"/>
                <a:cs typeface="Arial"/>
              </a:rPr>
              <a:t>Several</a:t>
            </a:r>
            <a:r>
              <a:rPr sz="1200" spc="-45" dirty="0">
                <a:solidFill>
                  <a:srgbClr val="7030A0"/>
                </a:solidFill>
                <a:latin typeface="Arial"/>
                <a:cs typeface="Arial"/>
              </a:rPr>
              <a:t> </a:t>
            </a:r>
            <a:r>
              <a:rPr sz="1200" spc="-10" dirty="0">
                <a:solidFill>
                  <a:srgbClr val="7030A0"/>
                </a:solidFill>
                <a:latin typeface="Arial"/>
                <a:cs typeface="Arial"/>
              </a:rPr>
              <a:t>attention</a:t>
            </a:r>
            <a:r>
              <a:rPr sz="1200" spc="-50" dirty="0">
                <a:solidFill>
                  <a:srgbClr val="7030A0"/>
                </a:solidFill>
                <a:latin typeface="Arial"/>
                <a:cs typeface="Arial"/>
              </a:rPr>
              <a:t> </a:t>
            </a:r>
            <a:r>
              <a:rPr sz="1200" spc="-10" dirty="0">
                <a:solidFill>
                  <a:srgbClr val="7030A0"/>
                </a:solidFill>
                <a:latin typeface="Arial"/>
                <a:cs typeface="Arial"/>
              </a:rPr>
              <a:t>layers </a:t>
            </a:r>
            <a:r>
              <a:rPr sz="1200" spc="-320" dirty="0">
                <a:solidFill>
                  <a:srgbClr val="7030A0"/>
                </a:solidFill>
                <a:latin typeface="Arial"/>
                <a:cs typeface="Arial"/>
              </a:rPr>
              <a:t> </a:t>
            </a:r>
            <a:r>
              <a:rPr sz="1200" spc="-10" dirty="0">
                <a:solidFill>
                  <a:srgbClr val="7030A0"/>
                </a:solidFill>
                <a:latin typeface="Arial"/>
                <a:cs typeface="Arial"/>
              </a:rPr>
              <a:t>run</a:t>
            </a:r>
            <a:r>
              <a:rPr sz="1200" spc="-20" dirty="0">
                <a:solidFill>
                  <a:srgbClr val="7030A0"/>
                </a:solidFill>
                <a:latin typeface="Arial"/>
                <a:cs typeface="Arial"/>
              </a:rPr>
              <a:t> </a:t>
            </a:r>
            <a:r>
              <a:rPr sz="1200" spc="-5" dirty="0">
                <a:solidFill>
                  <a:srgbClr val="7030A0"/>
                </a:solidFill>
                <a:latin typeface="Arial"/>
                <a:cs typeface="Arial"/>
              </a:rPr>
              <a:t>in</a:t>
            </a:r>
            <a:r>
              <a:rPr sz="1200" spc="-20" dirty="0">
                <a:solidFill>
                  <a:srgbClr val="7030A0"/>
                </a:solidFill>
                <a:latin typeface="Arial"/>
                <a:cs typeface="Arial"/>
              </a:rPr>
              <a:t> </a:t>
            </a:r>
            <a:r>
              <a:rPr sz="1200" spc="-15" dirty="0">
                <a:solidFill>
                  <a:srgbClr val="7030A0"/>
                </a:solidFill>
                <a:latin typeface="Arial"/>
                <a:cs typeface="Arial"/>
              </a:rPr>
              <a:t>parallel</a:t>
            </a:r>
            <a:endParaRPr sz="12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92003" y="502919"/>
            <a:ext cx="6818630" cy="695960"/>
          </a:xfrm>
          <a:prstGeom prst="rect">
            <a:avLst/>
          </a:prstGeom>
        </p:spPr>
        <p:txBody>
          <a:bodyPr vert="horz" wrap="square" lIns="0" tIns="12700" rIns="0" bIns="0" rtlCol="0">
            <a:spAutoFit/>
          </a:bodyPr>
          <a:lstStyle/>
          <a:p>
            <a:pPr marL="12700">
              <a:lnSpc>
                <a:spcPct val="100000"/>
              </a:lnSpc>
              <a:spcBef>
                <a:spcPts val="100"/>
              </a:spcBef>
            </a:pPr>
            <a:r>
              <a:rPr spc="-25" dirty="0"/>
              <a:t>Transformer</a:t>
            </a:r>
            <a:r>
              <a:rPr spc="-75" dirty="0"/>
              <a:t> </a:t>
            </a:r>
            <a:r>
              <a:rPr spc="-25" dirty="0"/>
              <a:t>Encoder</a:t>
            </a:r>
            <a:r>
              <a:rPr spc="-70" dirty="0"/>
              <a:t> </a:t>
            </a:r>
            <a:r>
              <a:rPr spc="-20" dirty="0"/>
              <a:t>Detail</a:t>
            </a:r>
          </a:p>
        </p:txBody>
      </p:sp>
      <p:grpSp>
        <p:nvGrpSpPr>
          <p:cNvPr id="5" name="object 5"/>
          <p:cNvGrpSpPr/>
          <p:nvPr/>
        </p:nvGrpSpPr>
        <p:grpSpPr>
          <a:xfrm>
            <a:off x="7431086" y="1237845"/>
            <a:ext cx="1894839" cy="3376929"/>
            <a:chOff x="7431086" y="1237845"/>
            <a:chExt cx="1894839" cy="3376929"/>
          </a:xfrm>
        </p:grpSpPr>
        <p:pic>
          <p:nvPicPr>
            <p:cNvPr id="6" name="object 6"/>
            <p:cNvPicPr/>
            <p:nvPr/>
          </p:nvPicPr>
          <p:blipFill>
            <a:blip r:embed="rId2" cstate="print"/>
            <a:stretch>
              <a:fillRect/>
            </a:stretch>
          </p:blipFill>
          <p:spPr>
            <a:xfrm>
              <a:off x="7555362" y="1388610"/>
              <a:ext cx="1761128" cy="3017936"/>
            </a:xfrm>
            <a:prstGeom prst="rect">
              <a:avLst/>
            </a:prstGeom>
          </p:spPr>
        </p:pic>
        <p:sp>
          <p:nvSpPr>
            <p:cNvPr id="7" name="object 7"/>
            <p:cNvSpPr/>
            <p:nvPr/>
          </p:nvSpPr>
          <p:spPr>
            <a:xfrm>
              <a:off x="7435796" y="1242554"/>
              <a:ext cx="1885950" cy="3367404"/>
            </a:xfrm>
            <a:custGeom>
              <a:avLst/>
              <a:gdLst/>
              <a:ahLst/>
              <a:cxnLst/>
              <a:rect l="l" t="t" r="r" b="b"/>
              <a:pathLst>
                <a:path w="1885950" h="3367404">
                  <a:moveTo>
                    <a:pt x="0" y="0"/>
                  </a:moveTo>
                  <a:lnTo>
                    <a:pt x="1885403" y="0"/>
                  </a:lnTo>
                  <a:lnTo>
                    <a:pt x="1885403" y="3367351"/>
                  </a:lnTo>
                  <a:lnTo>
                    <a:pt x="0" y="3367351"/>
                  </a:lnTo>
                  <a:lnTo>
                    <a:pt x="0" y="0"/>
                  </a:lnTo>
                  <a:close/>
                </a:path>
              </a:pathLst>
            </a:custGeom>
            <a:ln w="9419">
              <a:solidFill>
                <a:srgbClr val="000000"/>
              </a:solidFill>
            </a:ln>
          </p:spPr>
          <p:txBody>
            <a:bodyPr wrap="square" lIns="0" tIns="0" rIns="0" bIns="0" rtlCol="0"/>
            <a:lstStyle/>
            <a:p>
              <a:endParaRPr/>
            </a:p>
          </p:txBody>
        </p:sp>
      </p:grpSp>
      <p:sp>
        <p:nvSpPr>
          <p:cNvPr id="8" name="object 8"/>
          <p:cNvSpPr txBox="1"/>
          <p:nvPr/>
        </p:nvSpPr>
        <p:spPr>
          <a:xfrm>
            <a:off x="613558" y="1725167"/>
            <a:ext cx="6878320" cy="3952240"/>
          </a:xfrm>
          <a:prstGeom prst="rect">
            <a:avLst/>
          </a:prstGeom>
        </p:spPr>
        <p:txBody>
          <a:bodyPr vert="horz" wrap="square" lIns="0" tIns="12700" rIns="0" bIns="0" rtlCol="0">
            <a:spAutoFit/>
          </a:bodyPr>
          <a:lstStyle/>
          <a:p>
            <a:pPr marL="438150" indent="-339725">
              <a:lnSpc>
                <a:spcPct val="100000"/>
              </a:lnSpc>
              <a:spcBef>
                <a:spcPts val="100"/>
              </a:spcBef>
              <a:buChar char="•"/>
              <a:tabLst>
                <a:tab pos="438150" algn="l"/>
                <a:tab pos="438784" algn="l"/>
              </a:tabLst>
            </a:pPr>
            <a:r>
              <a:rPr sz="2000" dirty="0">
                <a:solidFill>
                  <a:srgbClr val="00309C"/>
                </a:solidFill>
                <a:latin typeface="Arial"/>
                <a:cs typeface="Arial"/>
              </a:rPr>
              <a:t>A</a:t>
            </a:r>
            <a:r>
              <a:rPr sz="2000" spc="-135" dirty="0">
                <a:solidFill>
                  <a:srgbClr val="00309C"/>
                </a:solidFill>
                <a:latin typeface="Arial"/>
                <a:cs typeface="Arial"/>
              </a:rPr>
              <a:t> </a:t>
            </a:r>
            <a:r>
              <a:rPr sz="2000" spc="-15" dirty="0">
                <a:solidFill>
                  <a:srgbClr val="00309C"/>
                </a:solidFill>
                <a:latin typeface="Arial"/>
                <a:cs typeface="Arial"/>
              </a:rPr>
              <a:t>stac</a:t>
            </a:r>
            <a:r>
              <a:rPr sz="2000" dirty="0">
                <a:solidFill>
                  <a:srgbClr val="00309C"/>
                </a:solidFill>
                <a:latin typeface="Arial"/>
                <a:cs typeface="Arial"/>
              </a:rPr>
              <a:t>k</a:t>
            </a:r>
            <a:r>
              <a:rPr sz="2000" spc="-25" dirty="0">
                <a:solidFill>
                  <a:srgbClr val="00309C"/>
                </a:solidFill>
                <a:latin typeface="Arial"/>
                <a:cs typeface="Arial"/>
              </a:rPr>
              <a:t> </a:t>
            </a:r>
            <a:r>
              <a:rPr sz="2000" spc="-15" dirty="0">
                <a:solidFill>
                  <a:srgbClr val="00309C"/>
                </a:solidFill>
                <a:latin typeface="Arial"/>
                <a:cs typeface="Arial"/>
              </a:rPr>
              <a:t>o</a:t>
            </a:r>
            <a:r>
              <a:rPr sz="2000" dirty="0">
                <a:solidFill>
                  <a:srgbClr val="00309C"/>
                </a:solidFill>
                <a:latin typeface="Arial"/>
                <a:cs typeface="Arial"/>
              </a:rPr>
              <a:t>f</a:t>
            </a:r>
            <a:r>
              <a:rPr sz="2000" spc="-25" dirty="0">
                <a:solidFill>
                  <a:srgbClr val="00309C"/>
                </a:solidFill>
                <a:latin typeface="Arial"/>
                <a:cs typeface="Arial"/>
              </a:rPr>
              <a:t> </a:t>
            </a:r>
            <a:r>
              <a:rPr sz="2000" spc="-15" dirty="0">
                <a:latin typeface="Times New Roman"/>
                <a:cs typeface="Times New Roman"/>
              </a:rPr>
              <a:t>N</a:t>
            </a:r>
            <a:r>
              <a:rPr sz="2000" dirty="0">
                <a:latin typeface="Times New Roman"/>
                <a:cs typeface="Times New Roman"/>
              </a:rPr>
              <a:t>x</a:t>
            </a:r>
            <a:r>
              <a:rPr sz="2000" spc="-20" dirty="0">
                <a:latin typeface="Times New Roman"/>
                <a:cs typeface="Times New Roman"/>
              </a:rPr>
              <a:t> </a:t>
            </a:r>
            <a:r>
              <a:rPr sz="2000" dirty="0">
                <a:latin typeface="Times New Roman"/>
                <a:cs typeface="Times New Roman"/>
              </a:rPr>
              <a:t>=</a:t>
            </a:r>
            <a:r>
              <a:rPr sz="2000" spc="-25" dirty="0">
                <a:latin typeface="Times New Roman"/>
                <a:cs typeface="Times New Roman"/>
              </a:rPr>
              <a:t> </a:t>
            </a:r>
            <a:r>
              <a:rPr sz="2000" dirty="0">
                <a:latin typeface="Times New Roman"/>
                <a:cs typeface="Times New Roman"/>
              </a:rPr>
              <a:t>6</a:t>
            </a:r>
            <a:r>
              <a:rPr sz="2000" spc="-20" dirty="0">
                <a:latin typeface="Times New Roman"/>
                <a:cs typeface="Times New Roman"/>
              </a:rPr>
              <a:t> </a:t>
            </a:r>
            <a:r>
              <a:rPr sz="2000" dirty="0">
                <a:solidFill>
                  <a:srgbClr val="00309C"/>
                </a:solidFill>
                <a:latin typeface="Arial"/>
                <a:cs typeface="Arial"/>
              </a:rPr>
              <a:t>i</a:t>
            </a:r>
            <a:r>
              <a:rPr sz="2000" spc="-15" dirty="0">
                <a:solidFill>
                  <a:srgbClr val="00309C"/>
                </a:solidFill>
                <a:latin typeface="Arial"/>
                <a:cs typeface="Arial"/>
              </a:rPr>
              <a:t>dent</a:t>
            </a:r>
            <a:r>
              <a:rPr sz="2000" dirty="0">
                <a:solidFill>
                  <a:srgbClr val="00309C"/>
                </a:solidFill>
                <a:latin typeface="Arial"/>
                <a:cs typeface="Arial"/>
              </a:rPr>
              <a:t>i</a:t>
            </a:r>
            <a:r>
              <a:rPr sz="2000" spc="-15" dirty="0">
                <a:solidFill>
                  <a:srgbClr val="00309C"/>
                </a:solidFill>
                <a:latin typeface="Arial"/>
                <a:cs typeface="Arial"/>
              </a:rPr>
              <a:t>ca</a:t>
            </a:r>
            <a:r>
              <a:rPr sz="2000" dirty="0">
                <a:solidFill>
                  <a:srgbClr val="00309C"/>
                </a:solidFill>
                <a:latin typeface="Arial"/>
                <a:cs typeface="Arial"/>
              </a:rPr>
              <a:t>l</a:t>
            </a:r>
            <a:r>
              <a:rPr sz="2000" spc="-15" dirty="0">
                <a:solidFill>
                  <a:srgbClr val="00309C"/>
                </a:solidFill>
                <a:latin typeface="Arial"/>
                <a:cs typeface="Arial"/>
              </a:rPr>
              <a:t> </a:t>
            </a:r>
            <a:r>
              <a:rPr sz="2000" dirty="0">
                <a:solidFill>
                  <a:srgbClr val="00309C"/>
                </a:solidFill>
                <a:latin typeface="Arial"/>
                <a:cs typeface="Arial"/>
              </a:rPr>
              <a:t>l</a:t>
            </a:r>
            <a:r>
              <a:rPr sz="2000" spc="-15" dirty="0">
                <a:solidFill>
                  <a:srgbClr val="00309C"/>
                </a:solidFill>
                <a:latin typeface="Arial"/>
                <a:cs typeface="Arial"/>
              </a:rPr>
              <a:t>ayer</a:t>
            </a:r>
            <a:r>
              <a:rPr sz="2000" dirty="0">
                <a:solidFill>
                  <a:srgbClr val="00309C"/>
                </a:solidFill>
                <a:latin typeface="Arial"/>
                <a:cs typeface="Arial"/>
              </a:rPr>
              <a:t>s</a:t>
            </a:r>
            <a:endParaRPr sz="2000">
              <a:latin typeface="Arial"/>
              <a:cs typeface="Arial"/>
            </a:endParaRPr>
          </a:p>
          <a:p>
            <a:pPr marL="438150" indent="-339725">
              <a:lnSpc>
                <a:spcPct val="100000"/>
              </a:lnSpc>
              <a:buChar char="•"/>
              <a:tabLst>
                <a:tab pos="438150" algn="l"/>
                <a:tab pos="438784" algn="l"/>
              </a:tabLst>
            </a:pPr>
            <a:r>
              <a:rPr sz="2000" spc="-15" dirty="0">
                <a:solidFill>
                  <a:srgbClr val="00309C"/>
                </a:solidFill>
                <a:latin typeface="Arial"/>
                <a:cs typeface="Arial"/>
              </a:rPr>
              <a:t>Each</a:t>
            </a:r>
            <a:r>
              <a:rPr sz="2000" spc="-35" dirty="0">
                <a:solidFill>
                  <a:srgbClr val="00309C"/>
                </a:solidFill>
                <a:latin typeface="Arial"/>
                <a:cs typeface="Arial"/>
              </a:rPr>
              <a:t> </a:t>
            </a:r>
            <a:r>
              <a:rPr sz="2000" spc="-10" dirty="0">
                <a:solidFill>
                  <a:srgbClr val="00309C"/>
                </a:solidFill>
                <a:latin typeface="Arial"/>
                <a:cs typeface="Arial"/>
              </a:rPr>
              <a:t>layer</a:t>
            </a:r>
            <a:r>
              <a:rPr sz="2000" spc="-30" dirty="0">
                <a:solidFill>
                  <a:srgbClr val="00309C"/>
                </a:solidFill>
                <a:latin typeface="Arial"/>
                <a:cs typeface="Arial"/>
              </a:rPr>
              <a:t> </a:t>
            </a:r>
            <a:r>
              <a:rPr sz="2000" spc="-10" dirty="0">
                <a:solidFill>
                  <a:srgbClr val="00309C"/>
                </a:solidFill>
                <a:latin typeface="Arial"/>
                <a:cs typeface="Arial"/>
              </a:rPr>
              <a:t>has</a:t>
            </a:r>
            <a:r>
              <a:rPr sz="2000" spc="-30" dirty="0">
                <a:solidFill>
                  <a:srgbClr val="00309C"/>
                </a:solidFill>
                <a:latin typeface="Arial"/>
                <a:cs typeface="Arial"/>
              </a:rPr>
              <a:t> </a:t>
            </a:r>
            <a:r>
              <a:rPr sz="2000" spc="-10" dirty="0">
                <a:solidFill>
                  <a:srgbClr val="00309C"/>
                </a:solidFill>
                <a:latin typeface="Arial"/>
                <a:cs typeface="Arial"/>
              </a:rPr>
              <a:t>two</a:t>
            </a:r>
            <a:r>
              <a:rPr sz="2000" spc="-35" dirty="0">
                <a:solidFill>
                  <a:srgbClr val="00309C"/>
                </a:solidFill>
                <a:latin typeface="Arial"/>
                <a:cs typeface="Arial"/>
              </a:rPr>
              <a:t> </a:t>
            </a:r>
            <a:r>
              <a:rPr sz="2000" spc="-15" dirty="0">
                <a:solidFill>
                  <a:srgbClr val="00309C"/>
                </a:solidFill>
                <a:latin typeface="Arial"/>
                <a:cs typeface="Arial"/>
              </a:rPr>
              <a:t>sub-layers:</a:t>
            </a:r>
            <a:endParaRPr sz="2000">
              <a:latin typeface="Arial"/>
              <a:cs typeface="Arial"/>
            </a:endParaRPr>
          </a:p>
          <a:p>
            <a:pPr marL="890269" lvl="1" indent="-339725">
              <a:lnSpc>
                <a:spcPts val="2125"/>
              </a:lnSpc>
              <a:spcBef>
                <a:spcPts val="5"/>
              </a:spcBef>
              <a:buAutoNum type="arabicPeriod"/>
              <a:tabLst>
                <a:tab pos="890269" algn="l"/>
                <a:tab pos="890905" algn="l"/>
              </a:tabLst>
            </a:pPr>
            <a:r>
              <a:rPr sz="1800" dirty="0">
                <a:solidFill>
                  <a:srgbClr val="0C5F2E"/>
                </a:solidFill>
                <a:latin typeface="Arial"/>
                <a:cs typeface="Arial"/>
              </a:rPr>
              <a:t>A</a:t>
            </a:r>
            <a:r>
              <a:rPr sz="1800" spc="-120" dirty="0">
                <a:solidFill>
                  <a:srgbClr val="0C5F2E"/>
                </a:solidFill>
                <a:latin typeface="Arial"/>
                <a:cs typeface="Arial"/>
              </a:rPr>
              <a:t> </a:t>
            </a:r>
            <a:r>
              <a:rPr sz="1800" spc="-15" dirty="0">
                <a:solidFill>
                  <a:srgbClr val="0C5F2E"/>
                </a:solidFill>
                <a:latin typeface="Arial"/>
                <a:cs typeface="Arial"/>
              </a:rPr>
              <a:t>multi-head self-attention</a:t>
            </a:r>
            <a:r>
              <a:rPr sz="1800" spc="-20" dirty="0">
                <a:solidFill>
                  <a:srgbClr val="0C5F2E"/>
                </a:solidFill>
                <a:latin typeface="Arial"/>
                <a:cs typeface="Arial"/>
              </a:rPr>
              <a:t> </a:t>
            </a:r>
            <a:r>
              <a:rPr sz="1800" spc="-15" dirty="0">
                <a:solidFill>
                  <a:srgbClr val="0C5F2E"/>
                </a:solidFill>
                <a:latin typeface="Arial"/>
                <a:cs typeface="Arial"/>
              </a:rPr>
              <a:t>mechanism</a:t>
            </a:r>
            <a:endParaRPr sz="1800">
              <a:latin typeface="Arial"/>
              <a:cs typeface="Arial"/>
            </a:endParaRPr>
          </a:p>
          <a:p>
            <a:pPr marL="890269" lvl="1" indent="-339725">
              <a:lnSpc>
                <a:spcPts val="2125"/>
              </a:lnSpc>
              <a:buAutoNum type="arabicPeriod"/>
              <a:tabLst>
                <a:tab pos="890269" algn="l"/>
                <a:tab pos="890905" algn="l"/>
              </a:tabLst>
            </a:pPr>
            <a:r>
              <a:rPr sz="1800" dirty="0">
                <a:solidFill>
                  <a:srgbClr val="0C5F2E"/>
                </a:solidFill>
                <a:latin typeface="Arial"/>
                <a:cs typeface="Arial"/>
              </a:rPr>
              <a:t>A</a:t>
            </a:r>
            <a:r>
              <a:rPr sz="1800" spc="-114" dirty="0">
                <a:solidFill>
                  <a:srgbClr val="0C5F2E"/>
                </a:solidFill>
                <a:latin typeface="Arial"/>
                <a:cs typeface="Arial"/>
              </a:rPr>
              <a:t> </a:t>
            </a:r>
            <a:r>
              <a:rPr sz="1800" spc="-15" dirty="0">
                <a:solidFill>
                  <a:srgbClr val="0C5F2E"/>
                </a:solidFill>
                <a:latin typeface="Arial"/>
                <a:cs typeface="Arial"/>
              </a:rPr>
              <a:t>position-wise </a:t>
            </a:r>
            <a:r>
              <a:rPr sz="1800" spc="-10" dirty="0">
                <a:solidFill>
                  <a:srgbClr val="0C5F2E"/>
                </a:solidFill>
                <a:latin typeface="Arial"/>
                <a:cs typeface="Arial"/>
              </a:rPr>
              <a:t>fully</a:t>
            </a:r>
            <a:r>
              <a:rPr sz="1800" spc="-15" dirty="0">
                <a:solidFill>
                  <a:srgbClr val="0C5F2E"/>
                </a:solidFill>
                <a:latin typeface="Arial"/>
                <a:cs typeface="Arial"/>
              </a:rPr>
              <a:t> connected</a:t>
            </a:r>
            <a:r>
              <a:rPr sz="1800" spc="-10" dirty="0">
                <a:solidFill>
                  <a:srgbClr val="0C5F2E"/>
                </a:solidFill>
                <a:latin typeface="Arial"/>
                <a:cs typeface="Arial"/>
              </a:rPr>
              <a:t> </a:t>
            </a:r>
            <a:r>
              <a:rPr sz="1800" spc="-15" dirty="0">
                <a:solidFill>
                  <a:srgbClr val="0C5F2E"/>
                </a:solidFill>
                <a:latin typeface="Arial"/>
                <a:cs typeface="Arial"/>
              </a:rPr>
              <a:t>feed-forward network</a:t>
            </a:r>
            <a:endParaRPr sz="1800">
              <a:latin typeface="Arial"/>
              <a:cs typeface="Arial"/>
            </a:endParaRPr>
          </a:p>
          <a:p>
            <a:pPr marL="927735">
              <a:lnSpc>
                <a:spcPct val="100000"/>
              </a:lnSpc>
              <a:spcBef>
                <a:spcPts val="145"/>
              </a:spcBef>
            </a:pPr>
            <a:r>
              <a:rPr sz="1800" dirty="0">
                <a:solidFill>
                  <a:srgbClr val="0C5F2E"/>
                </a:solidFill>
                <a:latin typeface="Arial"/>
                <a:cs typeface="Arial"/>
              </a:rPr>
              <a:t>A</a:t>
            </a:r>
            <a:r>
              <a:rPr sz="1800" spc="-120" dirty="0">
                <a:solidFill>
                  <a:srgbClr val="0C5F2E"/>
                </a:solidFill>
                <a:latin typeface="Arial"/>
                <a:cs typeface="Arial"/>
              </a:rPr>
              <a:t> </a:t>
            </a:r>
            <a:r>
              <a:rPr sz="1800" spc="-15" dirty="0">
                <a:solidFill>
                  <a:srgbClr val="0C5F2E"/>
                </a:solidFill>
                <a:latin typeface="Arial"/>
                <a:cs typeface="Arial"/>
              </a:rPr>
              <a:t>residual connection</a:t>
            </a:r>
            <a:r>
              <a:rPr sz="1800" spc="-20" dirty="0">
                <a:solidFill>
                  <a:srgbClr val="0C5F2E"/>
                </a:solidFill>
                <a:latin typeface="Arial"/>
                <a:cs typeface="Arial"/>
              </a:rPr>
              <a:t> </a:t>
            </a:r>
            <a:r>
              <a:rPr sz="1800" spc="-15" dirty="0">
                <a:solidFill>
                  <a:srgbClr val="0C5F2E"/>
                </a:solidFill>
                <a:latin typeface="Arial"/>
                <a:cs typeface="Arial"/>
              </a:rPr>
              <a:t>around</a:t>
            </a:r>
            <a:r>
              <a:rPr sz="1800" spc="-20" dirty="0">
                <a:solidFill>
                  <a:srgbClr val="0C5F2E"/>
                </a:solidFill>
                <a:latin typeface="Arial"/>
                <a:cs typeface="Arial"/>
              </a:rPr>
              <a:t> </a:t>
            </a:r>
            <a:r>
              <a:rPr sz="1800" spc="-10" dirty="0">
                <a:solidFill>
                  <a:srgbClr val="0C5F2E"/>
                </a:solidFill>
                <a:latin typeface="Arial"/>
                <a:cs typeface="Arial"/>
              </a:rPr>
              <a:t>each</a:t>
            </a:r>
            <a:r>
              <a:rPr sz="1800" spc="-20" dirty="0">
                <a:solidFill>
                  <a:srgbClr val="0C5F2E"/>
                </a:solidFill>
                <a:latin typeface="Arial"/>
                <a:cs typeface="Arial"/>
              </a:rPr>
              <a:t> </a:t>
            </a:r>
            <a:r>
              <a:rPr sz="1800" spc="-10" dirty="0">
                <a:solidFill>
                  <a:srgbClr val="0C5F2E"/>
                </a:solidFill>
                <a:latin typeface="Arial"/>
                <a:cs typeface="Arial"/>
              </a:rPr>
              <a:t>of</a:t>
            </a:r>
            <a:endParaRPr sz="1800">
              <a:latin typeface="Arial"/>
              <a:cs typeface="Arial"/>
            </a:endParaRPr>
          </a:p>
          <a:p>
            <a:pPr marL="915669">
              <a:lnSpc>
                <a:spcPct val="100000"/>
              </a:lnSpc>
              <a:spcBef>
                <a:spcPts val="50"/>
              </a:spcBef>
            </a:pPr>
            <a:r>
              <a:rPr sz="1800" spc="-10" dirty="0">
                <a:solidFill>
                  <a:srgbClr val="0C5F2E"/>
                </a:solidFill>
                <a:latin typeface="Arial"/>
                <a:cs typeface="Arial"/>
              </a:rPr>
              <a:t>the</a:t>
            </a:r>
            <a:r>
              <a:rPr sz="1800" spc="-15" dirty="0">
                <a:solidFill>
                  <a:srgbClr val="0C5F2E"/>
                </a:solidFill>
                <a:latin typeface="Arial"/>
                <a:cs typeface="Arial"/>
              </a:rPr>
              <a:t> </a:t>
            </a:r>
            <a:r>
              <a:rPr sz="1800" spc="-10" dirty="0">
                <a:solidFill>
                  <a:srgbClr val="0C5F2E"/>
                </a:solidFill>
                <a:latin typeface="Arial"/>
                <a:cs typeface="Arial"/>
              </a:rPr>
              <a:t>two</a:t>
            </a:r>
            <a:r>
              <a:rPr sz="1800" spc="-15" dirty="0">
                <a:solidFill>
                  <a:srgbClr val="0C5F2E"/>
                </a:solidFill>
                <a:latin typeface="Arial"/>
                <a:cs typeface="Arial"/>
              </a:rPr>
              <a:t> sub-layers,</a:t>
            </a:r>
            <a:r>
              <a:rPr sz="1800" spc="-10" dirty="0">
                <a:solidFill>
                  <a:srgbClr val="0C5F2E"/>
                </a:solidFill>
                <a:latin typeface="Arial"/>
                <a:cs typeface="Arial"/>
              </a:rPr>
              <a:t> </a:t>
            </a:r>
            <a:r>
              <a:rPr sz="1800" spc="-15" dirty="0">
                <a:solidFill>
                  <a:srgbClr val="0C5F2E"/>
                </a:solidFill>
                <a:latin typeface="Arial"/>
                <a:cs typeface="Arial"/>
              </a:rPr>
              <a:t>followed </a:t>
            </a:r>
            <a:r>
              <a:rPr sz="1800" spc="-10" dirty="0">
                <a:solidFill>
                  <a:srgbClr val="0C5F2E"/>
                </a:solidFill>
                <a:latin typeface="Arial"/>
                <a:cs typeface="Arial"/>
              </a:rPr>
              <a:t>by layer </a:t>
            </a:r>
            <a:r>
              <a:rPr sz="1800" spc="-15" dirty="0">
                <a:solidFill>
                  <a:srgbClr val="0C5F2E"/>
                </a:solidFill>
                <a:latin typeface="Arial"/>
                <a:cs typeface="Arial"/>
              </a:rPr>
              <a:t>normalization</a:t>
            </a:r>
            <a:endParaRPr sz="1800">
              <a:latin typeface="Arial"/>
              <a:cs typeface="Arial"/>
            </a:endParaRPr>
          </a:p>
          <a:p>
            <a:pPr marL="709930" marR="603250" indent="-339090">
              <a:lnSpc>
                <a:spcPts val="1700"/>
              </a:lnSpc>
              <a:spcBef>
                <a:spcPts val="535"/>
              </a:spcBef>
              <a:buChar char="•"/>
              <a:tabLst>
                <a:tab pos="709930" algn="l"/>
                <a:tab pos="710565" algn="l"/>
              </a:tabLst>
            </a:pPr>
            <a:r>
              <a:rPr sz="1600" spc="-15" dirty="0">
                <a:solidFill>
                  <a:srgbClr val="7030A0"/>
                </a:solidFill>
                <a:latin typeface="Arial"/>
                <a:cs typeface="Arial"/>
              </a:rPr>
              <a:t>Layer</a:t>
            </a:r>
            <a:r>
              <a:rPr sz="1600" spc="10" dirty="0">
                <a:solidFill>
                  <a:srgbClr val="7030A0"/>
                </a:solidFill>
                <a:latin typeface="Arial"/>
                <a:cs typeface="Arial"/>
              </a:rPr>
              <a:t> </a:t>
            </a:r>
            <a:r>
              <a:rPr sz="1600" spc="-15" dirty="0">
                <a:solidFill>
                  <a:srgbClr val="7030A0"/>
                </a:solidFill>
                <a:latin typeface="Arial"/>
                <a:cs typeface="Arial"/>
              </a:rPr>
              <a:t>normalization:</a:t>
            </a:r>
            <a:r>
              <a:rPr sz="1600" spc="5" dirty="0">
                <a:solidFill>
                  <a:srgbClr val="7030A0"/>
                </a:solidFill>
                <a:latin typeface="Arial"/>
                <a:cs typeface="Arial"/>
              </a:rPr>
              <a:t> </a:t>
            </a:r>
            <a:r>
              <a:rPr sz="1400" spc="-15" dirty="0">
                <a:solidFill>
                  <a:srgbClr val="7030A0"/>
                </a:solidFill>
                <a:latin typeface="Arial"/>
                <a:cs typeface="Arial"/>
              </a:rPr>
              <a:t>normalization</a:t>
            </a:r>
            <a:r>
              <a:rPr sz="1400" spc="-10" dirty="0">
                <a:solidFill>
                  <a:srgbClr val="7030A0"/>
                </a:solidFill>
                <a:latin typeface="Arial"/>
                <a:cs typeface="Arial"/>
              </a:rPr>
              <a:t> statistics from</a:t>
            </a:r>
            <a:r>
              <a:rPr sz="1400" spc="-15" dirty="0">
                <a:solidFill>
                  <a:srgbClr val="7030A0"/>
                </a:solidFill>
                <a:latin typeface="Arial"/>
                <a:cs typeface="Arial"/>
              </a:rPr>
              <a:t> </a:t>
            </a:r>
            <a:r>
              <a:rPr sz="1400" spc="-10" dirty="0">
                <a:solidFill>
                  <a:srgbClr val="7030A0"/>
                </a:solidFill>
                <a:latin typeface="Arial"/>
                <a:cs typeface="Arial"/>
              </a:rPr>
              <a:t>the </a:t>
            </a:r>
            <a:r>
              <a:rPr sz="1400" spc="-15" dirty="0">
                <a:solidFill>
                  <a:srgbClr val="7030A0"/>
                </a:solidFill>
                <a:latin typeface="Arial"/>
                <a:cs typeface="Arial"/>
              </a:rPr>
              <a:t>summed</a:t>
            </a:r>
            <a:r>
              <a:rPr sz="1400" spc="-10" dirty="0">
                <a:solidFill>
                  <a:srgbClr val="7030A0"/>
                </a:solidFill>
                <a:latin typeface="Arial"/>
                <a:cs typeface="Arial"/>
              </a:rPr>
              <a:t> inputs </a:t>
            </a:r>
            <a:r>
              <a:rPr sz="1400" spc="-375" dirty="0">
                <a:solidFill>
                  <a:srgbClr val="7030A0"/>
                </a:solidFill>
                <a:latin typeface="Arial"/>
                <a:cs typeface="Arial"/>
              </a:rPr>
              <a:t> </a:t>
            </a:r>
            <a:r>
              <a:rPr sz="1400" spc="-5" dirty="0">
                <a:solidFill>
                  <a:srgbClr val="7030A0"/>
                </a:solidFill>
                <a:latin typeface="Arial"/>
                <a:cs typeface="Arial"/>
              </a:rPr>
              <a:t>to</a:t>
            </a:r>
            <a:r>
              <a:rPr sz="1400" spc="-25" dirty="0">
                <a:solidFill>
                  <a:srgbClr val="7030A0"/>
                </a:solidFill>
                <a:latin typeface="Arial"/>
                <a:cs typeface="Arial"/>
              </a:rPr>
              <a:t> </a:t>
            </a:r>
            <a:r>
              <a:rPr sz="1400" spc="-10" dirty="0">
                <a:solidFill>
                  <a:srgbClr val="7030A0"/>
                </a:solidFill>
                <a:latin typeface="Arial"/>
                <a:cs typeface="Arial"/>
              </a:rPr>
              <a:t>the</a:t>
            </a:r>
            <a:r>
              <a:rPr sz="1400" spc="-20" dirty="0">
                <a:solidFill>
                  <a:srgbClr val="7030A0"/>
                </a:solidFill>
                <a:latin typeface="Arial"/>
                <a:cs typeface="Arial"/>
              </a:rPr>
              <a:t> </a:t>
            </a:r>
            <a:r>
              <a:rPr sz="1400" spc="-15" dirty="0">
                <a:solidFill>
                  <a:srgbClr val="7030A0"/>
                </a:solidFill>
                <a:latin typeface="Arial"/>
                <a:cs typeface="Arial"/>
              </a:rPr>
              <a:t>neurons </a:t>
            </a:r>
            <a:r>
              <a:rPr sz="1400" spc="-10" dirty="0">
                <a:solidFill>
                  <a:srgbClr val="7030A0"/>
                </a:solidFill>
                <a:latin typeface="Arial"/>
                <a:cs typeface="Arial"/>
              </a:rPr>
              <a:t>within</a:t>
            </a:r>
            <a:r>
              <a:rPr sz="1400" spc="-20" dirty="0">
                <a:solidFill>
                  <a:srgbClr val="7030A0"/>
                </a:solidFill>
                <a:latin typeface="Arial"/>
                <a:cs typeface="Arial"/>
              </a:rPr>
              <a:t> </a:t>
            </a:r>
            <a:r>
              <a:rPr sz="1400" dirty="0">
                <a:solidFill>
                  <a:srgbClr val="7030A0"/>
                </a:solidFill>
                <a:latin typeface="Arial"/>
                <a:cs typeface="Arial"/>
              </a:rPr>
              <a:t>a</a:t>
            </a:r>
            <a:r>
              <a:rPr sz="1400" spc="-20" dirty="0">
                <a:solidFill>
                  <a:srgbClr val="7030A0"/>
                </a:solidFill>
                <a:latin typeface="Arial"/>
                <a:cs typeface="Arial"/>
              </a:rPr>
              <a:t> </a:t>
            </a:r>
            <a:r>
              <a:rPr sz="1400" spc="-15" dirty="0">
                <a:solidFill>
                  <a:srgbClr val="7030A0"/>
                </a:solidFill>
                <a:latin typeface="Arial"/>
                <a:cs typeface="Arial"/>
              </a:rPr>
              <a:t>hidden</a:t>
            </a:r>
            <a:r>
              <a:rPr sz="1400" spc="-20" dirty="0">
                <a:solidFill>
                  <a:srgbClr val="7030A0"/>
                </a:solidFill>
                <a:latin typeface="Arial"/>
                <a:cs typeface="Arial"/>
              </a:rPr>
              <a:t> </a:t>
            </a:r>
            <a:r>
              <a:rPr sz="1400" spc="-10" dirty="0">
                <a:solidFill>
                  <a:srgbClr val="7030A0"/>
                </a:solidFill>
                <a:latin typeface="Arial"/>
                <a:cs typeface="Arial"/>
              </a:rPr>
              <a:t>layer</a:t>
            </a:r>
            <a:endParaRPr sz="1400">
              <a:latin typeface="Arial"/>
              <a:cs typeface="Arial"/>
            </a:endParaRPr>
          </a:p>
          <a:p>
            <a:pPr>
              <a:lnSpc>
                <a:spcPct val="100000"/>
              </a:lnSpc>
            </a:pPr>
            <a:endParaRPr sz="1500">
              <a:latin typeface="Arial"/>
              <a:cs typeface="Arial"/>
            </a:endParaRPr>
          </a:p>
          <a:p>
            <a:pPr marL="50800">
              <a:lnSpc>
                <a:spcPts val="2125"/>
              </a:lnSpc>
              <a:spcBef>
                <a:spcPts val="1035"/>
              </a:spcBef>
            </a:pPr>
            <a:r>
              <a:rPr sz="1800" spc="-15" dirty="0">
                <a:solidFill>
                  <a:srgbClr val="0C5F2E"/>
                </a:solidFill>
                <a:latin typeface="Arial"/>
                <a:cs typeface="Arial"/>
              </a:rPr>
              <a:t>Output</a:t>
            </a:r>
            <a:r>
              <a:rPr sz="1800" spc="-5" dirty="0">
                <a:solidFill>
                  <a:srgbClr val="0C5F2E"/>
                </a:solidFill>
                <a:latin typeface="Arial"/>
                <a:cs typeface="Arial"/>
              </a:rPr>
              <a:t> </a:t>
            </a:r>
            <a:r>
              <a:rPr sz="1800" spc="-10" dirty="0">
                <a:solidFill>
                  <a:srgbClr val="0C5F2E"/>
                </a:solidFill>
                <a:latin typeface="Arial"/>
                <a:cs typeface="Arial"/>
              </a:rPr>
              <a:t>of</a:t>
            </a:r>
            <a:r>
              <a:rPr sz="1800" spc="-5" dirty="0">
                <a:solidFill>
                  <a:srgbClr val="0C5F2E"/>
                </a:solidFill>
                <a:latin typeface="Arial"/>
                <a:cs typeface="Arial"/>
              </a:rPr>
              <a:t> </a:t>
            </a:r>
            <a:r>
              <a:rPr sz="1800" spc="-15" dirty="0">
                <a:solidFill>
                  <a:srgbClr val="0C5F2E"/>
                </a:solidFill>
                <a:latin typeface="Arial"/>
                <a:cs typeface="Arial"/>
              </a:rPr>
              <a:t>each</a:t>
            </a:r>
            <a:r>
              <a:rPr sz="1800" spc="-10" dirty="0">
                <a:solidFill>
                  <a:srgbClr val="0C5F2E"/>
                </a:solidFill>
                <a:latin typeface="Arial"/>
                <a:cs typeface="Arial"/>
              </a:rPr>
              <a:t> </a:t>
            </a:r>
            <a:r>
              <a:rPr sz="1800" spc="-15" dirty="0">
                <a:solidFill>
                  <a:srgbClr val="0C5F2E"/>
                </a:solidFill>
                <a:latin typeface="Arial"/>
                <a:cs typeface="Arial"/>
              </a:rPr>
              <a:t>sub-layer</a:t>
            </a:r>
            <a:r>
              <a:rPr sz="1800" spc="-10" dirty="0">
                <a:solidFill>
                  <a:srgbClr val="0C5F2E"/>
                </a:solidFill>
                <a:latin typeface="Arial"/>
                <a:cs typeface="Arial"/>
              </a:rPr>
              <a:t> </a:t>
            </a:r>
            <a:r>
              <a:rPr sz="1800" spc="-5" dirty="0">
                <a:solidFill>
                  <a:srgbClr val="0C5F2E"/>
                </a:solidFill>
                <a:latin typeface="Arial"/>
                <a:cs typeface="Arial"/>
              </a:rPr>
              <a:t>is</a:t>
            </a:r>
            <a:r>
              <a:rPr sz="1800" spc="-10" dirty="0">
                <a:solidFill>
                  <a:srgbClr val="0C5F2E"/>
                </a:solidFill>
                <a:latin typeface="Arial"/>
                <a:cs typeface="Arial"/>
              </a:rPr>
              <a:t> </a:t>
            </a:r>
            <a:r>
              <a:rPr sz="1800" spc="-15" dirty="0">
                <a:latin typeface="Times New Roman"/>
                <a:cs typeface="Times New Roman"/>
              </a:rPr>
              <a:t>LayerNorm(</a:t>
            </a:r>
            <a:r>
              <a:rPr sz="1800" i="1" spc="-15" dirty="0">
                <a:latin typeface="Times New Roman"/>
                <a:cs typeface="Times New Roman"/>
              </a:rPr>
              <a:t>x</a:t>
            </a:r>
            <a:r>
              <a:rPr sz="1800" i="1" spc="-10" dirty="0">
                <a:latin typeface="Times New Roman"/>
                <a:cs typeface="Times New Roman"/>
              </a:rPr>
              <a:t> </a:t>
            </a:r>
            <a:r>
              <a:rPr sz="1800" dirty="0">
                <a:latin typeface="Times New Roman"/>
                <a:cs typeface="Times New Roman"/>
              </a:rPr>
              <a:t>+</a:t>
            </a:r>
            <a:r>
              <a:rPr sz="1800" spc="-15" dirty="0">
                <a:latin typeface="Times New Roman"/>
                <a:cs typeface="Times New Roman"/>
              </a:rPr>
              <a:t> Sublayer(</a:t>
            </a:r>
            <a:r>
              <a:rPr sz="1800" i="1" spc="-15" dirty="0">
                <a:latin typeface="Times New Roman"/>
                <a:cs typeface="Times New Roman"/>
              </a:rPr>
              <a:t>x</a:t>
            </a:r>
            <a:r>
              <a:rPr sz="1800" spc="-15" dirty="0">
                <a:latin typeface="Times New Roman"/>
                <a:cs typeface="Times New Roman"/>
              </a:rPr>
              <a:t>)),</a:t>
            </a:r>
            <a:endParaRPr sz="1800">
              <a:latin typeface="Times New Roman"/>
              <a:cs typeface="Times New Roman"/>
            </a:endParaRPr>
          </a:p>
          <a:p>
            <a:pPr marL="50800">
              <a:lnSpc>
                <a:spcPts val="2125"/>
              </a:lnSpc>
            </a:pPr>
            <a:r>
              <a:rPr sz="1800" spc="-15" dirty="0">
                <a:solidFill>
                  <a:srgbClr val="0C5F2E"/>
                </a:solidFill>
                <a:latin typeface="Arial"/>
                <a:cs typeface="Arial"/>
              </a:rPr>
              <a:t>where </a:t>
            </a:r>
            <a:r>
              <a:rPr sz="1800" spc="-15" dirty="0">
                <a:latin typeface="Times New Roman"/>
                <a:cs typeface="Times New Roman"/>
              </a:rPr>
              <a:t>Sublayer(</a:t>
            </a:r>
            <a:r>
              <a:rPr sz="1800" i="1" spc="-15" dirty="0">
                <a:latin typeface="Times New Roman"/>
                <a:cs typeface="Times New Roman"/>
              </a:rPr>
              <a:t>x</a:t>
            </a:r>
            <a:r>
              <a:rPr sz="1800" spc="-15" dirty="0">
                <a:latin typeface="Times New Roman"/>
                <a:cs typeface="Times New Roman"/>
              </a:rPr>
              <a:t>)</a:t>
            </a:r>
            <a:r>
              <a:rPr sz="1800" spc="-10" dirty="0">
                <a:latin typeface="Times New Roman"/>
                <a:cs typeface="Times New Roman"/>
              </a:rPr>
              <a:t> </a:t>
            </a:r>
            <a:r>
              <a:rPr sz="1800" spc="-5" dirty="0">
                <a:solidFill>
                  <a:srgbClr val="0C5F2E"/>
                </a:solidFill>
                <a:latin typeface="Arial"/>
                <a:cs typeface="Arial"/>
              </a:rPr>
              <a:t>is</a:t>
            </a:r>
            <a:r>
              <a:rPr sz="1800" spc="-15" dirty="0">
                <a:solidFill>
                  <a:srgbClr val="0C5F2E"/>
                </a:solidFill>
                <a:latin typeface="Arial"/>
                <a:cs typeface="Arial"/>
              </a:rPr>
              <a:t> </a:t>
            </a:r>
            <a:r>
              <a:rPr sz="1800" spc="-10" dirty="0">
                <a:solidFill>
                  <a:srgbClr val="0C5F2E"/>
                </a:solidFill>
                <a:latin typeface="Arial"/>
                <a:cs typeface="Arial"/>
              </a:rPr>
              <a:t>the</a:t>
            </a:r>
            <a:r>
              <a:rPr sz="1800" spc="-15" dirty="0">
                <a:solidFill>
                  <a:srgbClr val="0C5F2E"/>
                </a:solidFill>
                <a:latin typeface="Arial"/>
                <a:cs typeface="Arial"/>
              </a:rPr>
              <a:t> </a:t>
            </a:r>
            <a:r>
              <a:rPr sz="1800" spc="-10" dirty="0">
                <a:solidFill>
                  <a:srgbClr val="0C5F2E"/>
                </a:solidFill>
                <a:latin typeface="Arial"/>
                <a:cs typeface="Arial"/>
              </a:rPr>
              <a:t>function </a:t>
            </a:r>
            <a:r>
              <a:rPr sz="1800" spc="-15" dirty="0">
                <a:solidFill>
                  <a:srgbClr val="0C5F2E"/>
                </a:solidFill>
                <a:latin typeface="Arial"/>
                <a:cs typeface="Arial"/>
              </a:rPr>
              <a:t>implemented </a:t>
            </a:r>
            <a:r>
              <a:rPr sz="1800" spc="-10" dirty="0">
                <a:solidFill>
                  <a:srgbClr val="0C5F2E"/>
                </a:solidFill>
                <a:latin typeface="Arial"/>
                <a:cs typeface="Arial"/>
              </a:rPr>
              <a:t>by the</a:t>
            </a:r>
            <a:r>
              <a:rPr sz="1800" spc="-15" dirty="0">
                <a:solidFill>
                  <a:srgbClr val="0C5F2E"/>
                </a:solidFill>
                <a:latin typeface="Arial"/>
                <a:cs typeface="Arial"/>
              </a:rPr>
              <a:t> sub-layer</a:t>
            </a:r>
            <a:r>
              <a:rPr sz="1800" spc="-5" dirty="0">
                <a:solidFill>
                  <a:srgbClr val="0C5F2E"/>
                </a:solidFill>
                <a:latin typeface="Arial"/>
                <a:cs typeface="Arial"/>
              </a:rPr>
              <a:t> </a:t>
            </a:r>
            <a:r>
              <a:rPr sz="1800" spc="-10" dirty="0">
                <a:solidFill>
                  <a:srgbClr val="0C5F2E"/>
                </a:solidFill>
                <a:latin typeface="Arial"/>
                <a:cs typeface="Arial"/>
              </a:rPr>
              <a:t>itself.</a:t>
            </a:r>
            <a:endParaRPr sz="1800">
              <a:latin typeface="Arial"/>
              <a:cs typeface="Arial"/>
            </a:endParaRPr>
          </a:p>
          <a:p>
            <a:pPr>
              <a:lnSpc>
                <a:spcPct val="100000"/>
              </a:lnSpc>
              <a:spcBef>
                <a:spcPts val="5"/>
              </a:spcBef>
            </a:pPr>
            <a:endParaRPr sz="1950">
              <a:latin typeface="Arial"/>
              <a:cs typeface="Arial"/>
            </a:endParaRPr>
          </a:p>
          <a:p>
            <a:pPr marL="50800" marR="1591945">
              <a:lnSpc>
                <a:spcPts val="2110"/>
              </a:lnSpc>
            </a:pPr>
            <a:r>
              <a:rPr sz="1800" spc="-15" dirty="0">
                <a:solidFill>
                  <a:srgbClr val="0C5F2E"/>
                </a:solidFill>
                <a:latin typeface="Arial"/>
                <a:cs typeface="Arial"/>
              </a:rPr>
              <a:t>Residual</a:t>
            </a:r>
            <a:r>
              <a:rPr sz="1800" spc="-5" dirty="0">
                <a:solidFill>
                  <a:srgbClr val="0C5F2E"/>
                </a:solidFill>
                <a:latin typeface="Arial"/>
                <a:cs typeface="Arial"/>
              </a:rPr>
              <a:t> </a:t>
            </a:r>
            <a:r>
              <a:rPr sz="1800" spc="-15" dirty="0">
                <a:solidFill>
                  <a:srgbClr val="0C5F2E"/>
                </a:solidFill>
                <a:latin typeface="Arial"/>
                <a:cs typeface="Arial"/>
              </a:rPr>
              <a:t>connections,</a:t>
            </a:r>
            <a:r>
              <a:rPr sz="1800" spc="-5" dirty="0">
                <a:solidFill>
                  <a:srgbClr val="0C5F2E"/>
                </a:solidFill>
                <a:latin typeface="Arial"/>
                <a:cs typeface="Arial"/>
              </a:rPr>
              <a:t> </a:t>
            </a:r>
            <a:r>
              <a:rPr sz="1800" spc="-15" dirty="0">
                <a:solidFill>
                  <a:srgbClr val="0C5F2E"/>
                </a:solidFill>
                <a:latin typeface="Arial"/>
                <a:cs typeface="Arial"/>
              </a:rPr>
              <a:t>sub-layers,</a:t>
            </a:r>
            <a:r>
              <a:rPr sz="1800" spc="-5" dirty="0">
                <a:solidFill>
                  <a:srgbClr val="0C5F2E"/>
                </a:solidFill>
                <a:latin typeface="Arial"/>
                <a:cs typeface="Arial"/>
              </a:rPr>
              <a:t> </a:t>
            </a:r>
            <a:r>
              <a:rPr sz="1800" spc="-15" dirty="0">
                <a:solidFill>
                  <a:srgbClr val="0C5F2E"/>
                </a:solidFill>
                <a:latin typeface="Arial"/>
                <a:cs typeface="Arial"/>
              </a:rPr>
              <a:t>embedding </a:t>
            </a:r>
            <a:r>
              <a:rPr sz="1800" spc="-10" dirty="0">
                <a:solidFill>
                  <a:srgbClr val="0C5F2E"/>
                </a:solidFill>
                <a:latin typeface="Arial"/>
                <a:cs typeface="Arial"/>
              </a:rPr>
              <a:t>layers </a:t>
            </a:r>
            <a:r>
              <a:rPr sz="1800" spc="-484" dirty="0">
                <a:solidFill>
                  <a:srgbClr val="0C5F2E"/>
                </a:solidFill>
                <a:latin typeface="Arial"/>
                <a:cs typeface="Arial"/>
              </a:rPr>
              <a:t> </a:t>
            </a:r>
            <a:r>
              <a:rPr sz="1800" spc="-15" dirty="0">
                <a:solidFill>
                  <a:srgbClr val="0C5F2E"/>
                </a:solidFill>
                <a:latin typeface="Arial"/>
                <a:cs typeface="Arial"/>
              </a:rPr>
              <a:t>produce</a:t>
            </a:r>
            <a:r>
              <a:rPr sz="1800" spc="-25" dirty="0">
                <a:solidFill>
                  <a:srgbClr val="0C5F2E"/>
                </a:solidFill>
                <a:latin typeface="Arial"/>
                <a:cs typeface="Arial"/>
              </a:rPr>
              <a:t> </a:t>
            </a:r>
            <a:r>
              <a:rPr sz="1800" spc="-15" dirty="0">
                <a:solidFill>
                  <a:srgbClr val="0C5F2E"/>
                </a:solidFill>
                <a:latin typeface="Arial"/>
                <a:cs typeface="Arial"/>
              </a:rPr>
              <a:t>outputs</a:t>
            </a:r>
            <a:r>
              <a:rPr sz="1800" spc="-20" dirty="0">
                <a:solidFill>
                  <a:srgbClr val="0C5F2E"/>
                </a:solidFill>
                <a:latin typeface="Arial"/>
                <a:cs typeface="Arial"/>
              </a:rPr>
              <a:t> </a:t>
            </a:r>
            <a:r>
              <a:rPr sz="1800" spc="-10" dirty="0">
                <a:solidFill>
                  <a:srgbClr val="0C5F2E"/>
                </a:solidFill>
                <a:latin typeface="Arial"/>
                <a:cs typeface="Arial"/>
              </a:rPr>
              <a:t>of</a:t>
            </a:r>
            <a:r>
              <a:rPr sz="1800" spc="-15" dirty="0">
                <a:solidFill>
                  <a:srgbClr val="0C5F2E"/>
                </a:solidFill>
                <a:latin typeface="Arial"/>
                <a:cs typeface="Arial"/>
              </a:rPr>
              <a:t> dimension </a:t>
            </a:r>
            <a:r>
              <a:rPr sz="1800" i="1" spc="-10" dirty="0">
                <a:latin typeface="Times New Roman"/>
                <a:cs typeface="Times New Roman"/>
              </a:rPr>
              <a:t>d</a:t>
            </a:r>
            <a:r>
              <a:rPr sz="1800" spc="-15" baseline="-13888" dirty="0">
                <a:latin typeface="Times New Roman"/>
                <a:cs typeface="Times New Roman"/>
              </a:rPr>
              <a:t>model</a:t>
            </a:r>
            <a:r>
              <a:rPr sz="1800" spc="209" baseline="-13888" dirty="0">
                <a:latin typeface="Times New Roman"/>
                <a:cs typeface="Times New Roman"/>
              </a:rPr>
              <a:t> </a:t>
            </a:r>
            <a:r>
              <a:rPr sz="1800" dirty="0">
                <a:latin typeface="Times New Roman"/>
                <a:cs typeface="Times New Roman"/>
              </a:rPr>
              <a:t>=</a:t>
            </a:r>
            <a:r>
              <a:rPr sz="1800" spc="-20" dirty="0">
                <a:latin typeface="Times New Roman"/>
                <a:cs typeface="Times New Roman"/>
              </a:rPr>
              <a:t> </a:t>
            </a:r>
            <a:r>
              <a:rPr sz="1800" spc="-10" dirty="0">
                <a:latin typeface="Times New Roman"/>
                <a:cs typeface="Times New Roman"/>
              </a:rPr>
              <a:t>512</a:t>
            </a:r>
            <a:endParaRPr sz="1800">
              <a:latin typeface="Times New Roman"/>
              <a:cs typeface="Times New Roman"/>
            </a:endParaRPr>
          </a:p>
        </p:txBody>
      </p:sp>
      <p:grpSp>
        <p:nvGrpSpPr>
          <p:cNvPr id="9" name="object 9"/>
          <p:cNvGrpSpPr/>
          <p:nvPr/>
        </p:nvGrpSpPr>
        <p:grpSpPr>
          <a:xfrm>
            <a:off x="6132812" y="4975683"/>
            <a:ext cx="3193415" cy="1840230"/>
            <a:chOff x="6132812" y="4975683"/>
            <a:chExt cx="3193415" cy="1840230"/>
          </a:xfrm>
        </p:grpSpPr>
        <p:pic>
          <p:nvPicPr>
            <p:cNvPr id="10" name="object 10"/>
            <p:cNvPicPr/>
            <p:nvPr/>
          </p:nvPicPr>
          <p:blipFill>
            <a:blip r:embed="rId3" cstate="print"/>
            <a:stretch>
              <a:fillRect/>
            </a:stretch>
          </p:blipFill>
          <p:spPr>
            <a:xfrm>
              <a:off x="6142231" y="4985102"/>
              <a:ext cx="3174259" cy="1791784"/>
            </a:xfrm>
            <a:prstGeom prst="rect">
              <a:avLst/>
            </a:prstGeom>
          </p:spPr>
        </p:pic>
        <p:sp>
          <p:nvSpPr>
            <p:cNvPr id="11" name="object 11"/>
            <p:cNvSpPr/>
            <p:nvPr/>
          </p:nvSpPr>
          <p:spPr>
            <a:xfrm>
              <a:off x="6137522" y="4980393"/>
              <a:ext cx="3183890" cy="1830705"/>
            </a:xfrm>
            <a:custGeom>
              <a:avLst/>
              <a:gdLst/>
              <a:ahLst/>
              <a:cxnLst/>
              <a:rect l="l" t="t" r="r" b="b"/>
              <a:pathLst>
                <a:path w="3183890" h="1830704">
                  <a:moveTo>
                    <a:pt x="0" y="0"/>
                  </a:moveTo>
                  <a:lnTo>
                    <a:pt x="3183678" y="0"/>
                  </a:lnTo>
                  <a:lnTo>
                    <a:pt x="3183678" y="1830458"/>
                  </a:lnTo>
                  <a:lnTo>
                    <a:pt x="0" y="1830458"/>
                  </a:lnTo>
                  <a:lnTo>
                    <a:pt x="0" y="0"/>
                  </a:lnTo>
                  <a:close/>
                </a:path>
              </a:pathLst>
            </a:custGeom>
            <a:ln w="9419">
              <a:solidFill>
                <a:srgbClr val="000000"/>
              </a:solidFill>
            </a:ln>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29994" y="691895"/>
            <a:ext cx="6849109" cy="695960"/>
          </a:xfrm>
          <a:prstGeom prst="rect">
            <a:avLst/>
          </a:prstGeom>
        </p:spPr>
        <p:txBody>
          <a:bodyPr vert="horz" wrap="square" lIns="0" tIns="12700" rIns="0" bIns="0" rtlCol="0">
            <a:spAutoFit/>
          </a:bodyPr>
          <a:lstStyle/>
          <a:p>
            <a:pPr marL="12700">
              <a:lnSpc>
                <a:spcPct val="100000"/>
              </a:lnSpc>
              <a:spcBef>
                <a:spcPts val="100"/>
              </a:spcBef>
            </a:pPr>
            <a:r>
              <a:rPr spc="-25" dirty="0"/>
              <a:t>Transformer</a:t>
            </a:r>
            <a:r>
              <a:rPr spc="-75" dirty="0"/>
              <a:t> </a:t>
            </a:r>
            <a:r>
              <a:rPr spc="-25" dirty="0"/>
              <a:t>Decoder</a:t>
            </a:r>
            <a:r>
              <a:rPr spc="-75" dirty="0"/>
              <a:t> </a:t>
            </a:r>
            <a:r>
              <a:rPr spc="-20" dirty="0"/>
              <a:t>Detail</a:t>
            </a:r>
          </a:p>
        </p:txBody>
      </p:sp>
      <p:grpSp>
        <p:nvGrpSpPr>
          <p:cNvPr id="5" name="object 5"/>
          <p:cNvGrpSpPr/>
          <p:nvPr/>
        </p:nvGrpSpPr>
        <p:grpSpPr>
          <a:xfrm>
            <a:off x="7723081" y="1553387"/>
            <a:ext cx="1751964" cy="5088255"/>
            <a:chOff x="7723081" y="1553387"/>
            <a:chExt cx="1751964" cy="5088255"/>
          </a:xfrm>
        </p:grpSpPr>
        <p:pic>
          <p:nvPicPr>
            <p:cNvPr id="6" name="object 6"/>
            <p:cNvPicPr/>
            <p:nvPr/>
          </p:nvPicPr>
          <p:blipFill>
            <a:blip r:embed="rId2" cstate="print"/>
            <a:stretch>
              <a:fillRect/>
            </a:stretch>
          </p:blipFill>
          <p:spPr>
            <a:xfrm>
              <a:off x="7732500" y="1692782"/>
              <a:ext cx="1645325" cy="4904699"/>
            </a:xfrm>
            <a:prstGeom prst="rect">
              <a:avLst/>
            </a:prstGeom>
          </p:spPr>
        </p:pic>
        <p:sp>
          <p:nvSpPr>
            <p:cNvPr id="7" name="object 7"/>
            <p:cNvSpPr/>
            <p:nvPr/>
          </p:nvSpPr>
          <p:spPr>
            <a:xfrm>
              <a:off x="7727790" y="1558096"/>
              <a:ext cx="1743075" cy="5078730"/>
            </a:xfrm>
            <a:custGeom>
              <a:avLst/>
              <a:gdLst/>
              <a:ahLst/>
              <a:cxnLst/>
              <a:rect l="l" t="t" r="r" b="b"/>
              <a:pathLst>
                <a:path w="1743075" h="5078730">
                  <a:moveTo>
                    <a:pt x="0" y="0"/>
                  </a:moveTo>
                  <a:lnTo>
                    <a:pt x="1742545" y="0"/>
                  </a:lnTo>
                  <a:lnTo>
                    <a:pt x="1742545" y="5078501"/>
                  </a:lnTo>
                  <a:lnTo>
                    <a:pt x="0" y="5078501"/>
                  </a:lnTo>
                  <a:lnTo>
                    <a:pt x="0" y="0"/>
                  </a:lnTo>
                  <a:close/>
                </a:path>
              </a:pathLst>
            </a:custGeom>
            <a:ln w="9419">
              <a:solidFill>
                <a:srgbClr val="000000"/>
              </a:solidFill>
            </a:ln>
          </p:spPr>
          <p:txBody>
            <a:bodyPr wrap="square" lIns="0" tIns="0" rIns="0" bIns="0" rtlCol="0"/>
            <a:lstStyle/>
            <a:p>
              <a:endParaRPr/>
            </a:p>
          </p:txBody>
        </p:sp>
      </p:grpSp>
      <p:sp>
        <p:nvSpPr>
          <p:cNvPr id="8" name="object 8"/>
          <p:cNvSpPr txBox="1"/>
          <p:nvPr/>
        </p:nvSpPr>
        <p:spPr>
          <a:xfrm>
            <a:off x="745849" y="1537208"/>
            <a:ext cx="6840855" cy="3000375"/>
          </a:xfrm>
          <a:prstGeom prst="rect">
            <a:avLst/>
          </a:prstGeom>
        </p:spPr>
        <p:txBody>
          <a:bodyPr vert="horz" wrap="square" lIns="0" tIns="12700" rIns="0" bIns="0" rtlCol="0">
            <a:spAutoFit/>
          </a:bodyPr>
          <a:lstStyle/>
          <a:p>
            <a:pPr marL="153670">
              <a:lnSpc>
                <a:spcPct val="100000"/>
              </a:lnSpc>
              <a:spcBef>
                <a:spcPts val="100"/>
              </a:spcBef>
            </a:pPr>
            <a:r>
              <a:rPr sz="2400" spc="-15" dirty="0">
                <a:solidFill>
                  <a:srgbClr val="00309C"/>
                </a:solidFill>
                <a:latin typeface="Arial"/>
                <a:cs typeface="Arial"/>
              </a:rPr>
              <a:t>Decoder</a:t>
            </a:r>
            <a:r>
              <a:rPr sz="2400" spc="-20" dirty="0">
                <a:solidFill>
                  <a:srgbClr val="00309C"/>
                </a:solidFill>
                <a:latin typeface="Arial"/>
                <a:cs typeface="Arial"/>
              </a:rPr>
              <a:t> </a:t>
            </a:r>
            <a:r>
              <a:rPr sz="2400" spc="-5" dirty="0">
                <a:solidFill>
                  <a:srgbClr val="00309C"/>
                </a:solidFill>
                <a:latin typeface="Arial"/>
                <a:cs typeface="Arial"/>
              </a:rPr>
              <a:t>is</a:t>
            </a:r>
            <a:r>
              <a:rPr sz="2400" spc="-25" dirty="0">
                <a:solidFill>
                  <a:srgbClr val="00309C"/>
                </a:solidFill>
                <a:latin typeface="Arial"/>
                <a:cs typeface="Arial"/>
              </a:rPr>
              <a:t> </a:t>
            </a:r>
            <a:r>
              <a:rPr sz="2400" spc="-10" dirty="0">
                <a:solidFill>
                  <a:srgbClr val="00309C"/>
                </a:solidFill>
                <a:latin typeface="Arial"/>
                <a:cs typeface="Arial"/>
              </a:rPr>
              <a:t>also</a:t>
            </a:r>
            <a:r>
              <a:rPr sz="2400" spc="-25" dirty="0">
                <a:solidFill>
                  <a:srgbClr val="00309C"/>
                </a:solidFill>
                <a:latin typeface="Arial"/>
                <a:cs typeface="Arial"/>
              </a:rPr>
              <a:t> </a:t>
            </a:r>
            <a:r>
              <a:rPr sz="2400" dirty="0">
                <a:solidFill>
                  <a:srgbClr val="00309C"/>
                </a:solidFill>
                <a:latin typeface="Arial"/>
                <a:cs typeface="Arial"/>
              </a:rPr>
              <a:t>a</a:t>
            </a:r>
            <a:r>
              <a:rPr sz="2400" spc="-25" dirty="0">
                <a:solidFill>
                  <a:srgbClr val="00309C"/>
                </a:solidFill>
                <a:latin typeface="Arial"/>
                <a:cs typeface="Arial"/>
              </a:rPr>
              <a:t> </a:t>
            </a:r>
            <a:r>
              <a:rPr sz="2400" spc="-15" dirty="0">
                <a:solidFill>
                  <a:srgbClr val="00309C"/>
                </a:solidFill>
                <a:latin typeface="Arial"/>
                <a:cs typeface="Arial"/>
              </a:rPr>
              <a:t>stack</a:t>
            </a:r>
            <a:r>
              <a:rPr sz="2400" spc="-25" dirty="0">
                <a:solidFill>
                  <a:srgbClr val="00309C"/>
                </a:solidFill>
                <a:latin typeface="Arial"/>
                <a:cs typeface="Arial"/>
              </a:rPr>
              <a:t> </a:t>
            </a:r>
            <a:r>
              <a:rPr sz="2400" spc="-10" dirty="0">
                <a:solidFill>
                  <a:srgbClr val="00309C"/>
                </a:solidFill>
                <a:latin typeface="Arial"/>
                <a:cs typeface="Arial"/>
              </a:rPr>
              <a:t>of</a:t>
            </a:r>
            <a:r>
              <a:rPr sz="2400" spc="-25" dirty="0">
                <a:solidFill>
                  <a:srgbClr val="00309C"/>
                </a:solidFill>
                <a:latin typeface="Arial"/>
                <a:cs typeface="Arial"/>
              </a:rPr>
              <a:t> </a:t>
            </a:r>
            <a:r>
              <a:rPr sz="2400" spc="-10" dirty="0">
                <a:solidFill>
                  <a:srgbClr val="002060"/>
                </a:solidFill>
                <a:latin typeface="Times New Roman"/>
                <a:cs typeface="Times New Roman"/>
              </a:rPr>
              <a:t>Nx</a:t>
            </a:r>
            <a:r>
              <a:rPr sz="2400" spc="-25" dirty="0">
                <a:solidFill>
                  <a:srgbClr val="002060"/>
                </a:solidFill>
                <a:latin typeface="Times New Roman"/>
                <a:cs typeface="Times New Roman"/>
              </a:rPr>
              <a:t> </a:t>
            </a:r>
            <a:r>
              <a:rPr sz="2400" dirty="0">
                <a:solidFill>
                  <a:srgbClr val="002060"/>
                </a:solidFill>
                <a:latin typeface="Times New Roman"/>
                <a:cs typeface="Times New Roman"/>
              </a:rPr>
              <a:t>=</a:t>
            </a:r>
            <a:r>
              <a:rPr sz="2400" spc="-30" dirty="0">
                <a:solidFill>
                  <a:srgbClr val="002060"/>
                </a:solidFill>
                <a:latin typeface="Times New Roman"/>
                <a:cs typeface="Times New Roman"/>
              </a:rPr>
              <a:t> </a:t>
            </a:r>
            <a:r>
              <a:rPr sz="2400" dirty="0">
                <a:solidFill>
                  <a:srgbClr val="002060"/>
                </a:solidFill>
                <a:latin typeface="Times New Roman"/>
                <a:cs typeface="Times New Roman"/>
              </a:rPr>
              <a:t>6</a:t>
            </a:r>
            <a:r>
              <a:rPr sz="2400" spc="-20" dirty="0">
                <a:solidFill>
                  <a:srgbClr val="002060"/>
                </a:solidFill>
                <a:latin typeface="Times New Roman"/>
                <a:cs typeface="Times New Roman"/>
              </a:rPr>
              <a:t> </a:t>
            </a:r>
            <a:r>
              <a:rPr sz="2400" spc="-15" dirty="0">
                <a:solidFill>
                  <a:srgbClr val="00309C"/>
                </a:solidFill>
                <a:latin typeface="Arial"/>
                <a:cs typeface="Arial"/>
              </a:rPr>
              <a:t>identical layers</a:t>
            </a:r>
            <a:r>
              <a:rPr sz="2400" spc="-15" dirty="0">
                <a:solidFill>
                  <a:srgbClr val="0C5F2E"/>
                </a:solidFill>
                <a:latin typeface="Arial"/>
                <a:cs typeface="Arial"/>
              </a:rPr>
              <a:t>.</a:t>
            </a:r>
            <a:endParaRPr sz="2400">
              <a:latin typeface="Arial"/>
              <a:cs typeface="Arial"/>
            </a:endParaRPr>
          </a:p>
          <a:p>
            <a:pPr marL="153670">
              <a:lnSpc>
                <a:spcPts val="2350"/>
              </a:lnSpc>
              <a:spcBef>
                <a:spcPts val="15"/>
              </a:spcBef>
            </a:pPr>
            <a:r>
              <a:rPr sz="2000" spc="-10" dirty="0">
                <a:solidFill>
                  <a:srgbClr val="0C5F2E"/>
                </a:solidFill>
                <a:latin typeface="Arial"/>
                <a:cs typeface="Arial"/>
              </a:rPr>
              <a:t>Has</a:t>
            </a:r>
            <a:r>
              <a:rPr sz="2000" spc="-35" dirty="0">
                <a:solidFill>
                  <a:srgbClr val="0C5F2E"/>
                </a:solidFill>
                <a:latin typeface="Arial"/>
                <a:cs typeface="Arial"/>
              </a:rPr>
              <a:t> </a:t>
            </a:r>
            <a:r>
              <a:rPr sz="2000" dirty="0">
                <a:solidFill>
                  <a:srgbClr val="0C5F2E"/>
                </a:solidFill>
                <a:latin typeface="Arial"/>
                <a:cs typeface="Arial"/>
              </a:rPr>
              <a:t>a</a:t>
            </a:r>
            <a:r>
              <a:rPr sz="2000" spc="-30" dirty="0">
                <a:solidFill>
                  <a:srgbClr val="0C5F2E"/>
                </a:solidFill>
                <a:latin typeface="Arial"/>
                <a:cs typeface="Arial"/>
              </a:rPr>
              <a:t> </a:t>
            </a:r>
            <a:r>
              <a:rPr sz="2000" spc="-10" dirty="0">
                <a:solidFill>
                  <a:srgbClr val="0C5F2E"/>
                </a:solidFill>
                <a:latin typeface="Arial"/>
                <a:cs typeface="Arial"/>
              </a:rPr>
              <a:t>third</a:t>
            </a:r>
            <a:r>
              <a:rPr sz="2000" spc="-30" dirty="0">
                <a:solidFill>
                  <a:srgbClr val="0C5F2E"/>
                </a:solidFill>
                <a:latin typeface="Arial"/>
                <a:cs typeface="Arial"/>
              </a:rPr>
              <a:t> </a:t>
            </a:r>
            <a:r>
              <a:rPr sz="2000" spc="-15" dirty="0">
                <a:solidFill>
                  <a:srgbClr val="0C5F2E"/>
                </a:solidFill>
                <a:latin typeface="Arial"/>
                <a:cs typeface="Arial"/>
              </a:rPr>
              <a:t>sub-layer</a:t>
            </a:r>
            <a:r>
              <a:rPr sz="2000" spc="-30" dirty="0">
                <a:solidFill>
                  <a:srgbClr val="0C5F2E"/>
                </a:solidFill>
                <a:latin typeface="Arial"/>
                <a:cs typeface="Arial"/>
              </a:rPr>
              <a:t> </a:t>
            </a:r>
            <a:r>
              <a:rPr sz="2000" spc="-10" dirty="0">
                <a:solidFill>
                  <a:srgbClr val="0C5F2E"/>
                </a:solidFill>
                <a:latin typeface="Arial"/>
                <a:cs typeface="Arial"/>
              </a:rPr>
              <a:t>which</a:t>
            </a:r>
            <a:r>
              <a:rPr sz="2000" spc="-30" dirty="0">
                <a:solidFill>
                  <a:srgbClr val="0C5F2E"/>
                </a:solidFill>
                <a:latin typeface="Arial"/>
                <a:cs typeface="Arial"/>
              </a:rPr>
              <a:t> </a:t>
            </a:r>
            <a:r>
              <a:rPr sz="2000" spc="-15" dirty="0">
                <a:solidFill>
                  <a:srgbClr val="0C5F2E"/>
                </a:solidFill>
                <a:latin typeface="Arial"/>
                <a:cs typeface="Arial"/>
              </a:rPr>
              <a:t>performs</a:t>
            </a:r>
            <a:endParaRPr sz="2000">
              <a:latin typeface="Arial"/>
              <a:cs typeface="Arial"/>
            </a:endParaRPr>
          </a:p>
          <a:p>
            <a:pPr marL="153670">
              <a:lnSpc>
                <a:spcPts val="2350"/>
              </a:lnSpc>
            </a:pPr>
            <a:r>
              <a:rPr sz="2000" spc="-15" dirty="0">
                <a:solidFill>
                  <a:srgbClr val="0C5F2E"/>
                </a:solidFill>
                <a:latin typeface="Arial"/>
                <a:cs typeface="Arial"/>
              </a:rPr>
              <a:t>multi-head</a:t>
            </a:r>
            <a:r>
              <a:rPr sz="2000" spc="-25" dirty="0">
                <a:solidFill>
                  <a:srgbClr val="0C5F2E"/>
                </a:solidFill>
                <a:latin typeface="Arial"/>
                <a:cs typeface="Arial"/>
              </a:rPr>
              <a:t> </a:t>
            </a:r>
            <a:r>
              <a:rPr sz="2000" spc="-15" dirty="0">
                <a:solidFill>
                  <a:srgbClr val="0C5F2E"/>
                </a:solidFill>
                <a:latin typeface="Arial"/>
                <a:cs typeface="Arial"/>
              </a:rPr>
              <a:t>attention</a:t>
            </a:r>
            <a:r>
              <a:rPr sz="2000" spc="-25" dirty="0">
                <a:solidFill>
                  <a:srgbClr val="0C5F2E"/>
                </a:solidFill>
                <a:latin typeface="Arial"/>
                <a:cs typeface="Arial"/>
              </a:rPr>
              <a:t> </a:t>
            </a:r>
            <a:r>
              <a:rPr sz="2000" spc="-15" dirty="0">
                <a:solidFill>
                  <a:srgbClr val="0C5F2E"/>
                </a:solidFill>
                <a:latin typeface="Arial"/>
                <a:cs typeface="Arial"/>
              </a:rPr>
              <a:t>over</a:t>
            </a:r>
            <a:r>
              <a:rPr sz="2000" spc="-25" dirty="0">
                <a:solidFill>
                  <a:srgbClr val="0C5F2E"/>
                </a:solidFill>
                <a:latin typeface="Arial"/>
                <a:cs typeface="Arial"/>
              </a:rPr>
              <a:t> </a:t>
            </a:r>
            <a:r>
              <a:rPr sz="2000" spc="-10" dirty="0">
                <a:solidFill>
                  <a:srgbClr val="0C5F2E"/>
                </a:solidFill>
                <a:latin typeface="Arial"/>
                <a:cs typeface="Arial"/>
              </a:rPr>
              <a:t>the</a:t>
            </a:r>
            <a:r>
              <a:rPr sz="2000" spc="-25" dirty="0">
                <a:solidFill>
                  <a:srgbClr val="0C5F2E"/>
                </a:solidFill>
                <a:latin typeface="Arial"/>
                <a:cs typeface="Arial"/>
              </a:rPr>
              <a:t> </a:t>
            </a:r>
            <a:r>
              <a:rPr sz="2000" spc="-15" dirty="0">
                <a:solidFill>
                  <a:srgbClr val="0C5F2E"/>
                </a:solidFill>
                <a:latin typeface="Arial"/>
                <a:cs typeface="Arial"/>
              </a:rPr>
              <a:t>output</a:t>
            </a:r>
            <a:r>
              <a:rPr sz="2000" spc="-25" dirty="0">
                <a:solidFill>
                  <a:srgbClr val="0C5F2E"/>
                </a:solidFill>
                <a:latin typeface="Arial"/>
                <a:cs typeface="Arial"/>
              </a:rPr>
              <a:t> </a:t>
            </a:r>
            <a:r>
              <a:rPr sz="2000" spc="-10" dirty="0">
                <a:solidFill>
                  <a:srgbClr val="0C5F2E"/>
                </a:solidFill>
                <a:latin typeface="Arial"/>
                <a:cs typeface="Arial"/>
              </a:rPr>
              <a:t>of</a:t>
            </a:r>
            <a:r>
              <a:rPr sz="2000" spc="-25" dirty="0">
                <a:solidFill>
                  <a:srgbClr val="0C5F2E"/>
                </a:solidFill>
                <a:latin typeface="Arial"/>
                <a:cs typeface="Arial"/>
              </a:rPr>
              <a:t> </a:t>
            </a:r>
            <a:r>
              <a:rPr sz="2000" spc="-10" dirty="0">
                <a:solidFill>
                  <a:srgbClr val="0C5F2E"/>
                </a:solidFill>
                <a:latin typeface="Arial"/>
                <a:cs typeface="Arial"/>
              </a:rPr>
              <a:t>the</a:t>
            </a:r>
            <a:r>
              <a:rPr sz="2000" spc="-25" dirty="0">
                <a:solidFill>
                  <a:srgbClr val="0C5F2E"/>
                </a:solidFill>
                <a:latin typeface="Arial"/>
                <a:cs typeface="Arial"/>
              </a:rPr>
              <a:t> </a:t>
            </a:r>
            <a:r>
              <a:rPr sz="2000" spc="-15" dirty="0">
                <a:solidFill>
                  <a:srgbClr val="0C5F2E"/>
                </a:solidFill>
                <a:latin typeface="Arial"/>
                <a:cs typeface="Arial"/>
              </a:rPr>
              <a:t>encoder</a:t>
            </a:r>
            <a:r>
              <a:rPr sz="2000" spc="-25" dirty="0">
                <a:solidFill>
                  <a:srgbClr val="0C5F2E"/>
                </a:solidFill>
                <a:latin typeface="Arial"/>
                <a:cs typeface="Arial"/>
              </a:rPr>
              <a:t> </a:t>
            </a:r>
            <a:r>
              <a:rPr sz="2000" spc="-15" dirty="0">
                <a:solidFill>
                  <a:srgbClr val="0C5F2E"/>
                </a:solidFill>
                <a:latin typeface="Arial"/>
                <a:cs typeface="Arial"/>
              </a:rPr>
              <a:t>stack.</a:t>
            </a:r>
            <a:endParaRPr sz="2000">
              <a:latin typeface="Arial"/>
              <a:cs typeface="Arial"/>
            </a:endParaRPr>
          </a:p>
          <a:p>
            <a:pPr marL="153670">
              <a:lnSpc>
                <a:spcPct val="100000"/>
              </a:lnSpc>
            </a:pPr>
            <a:r>
              <a:rPr sz="2000" spc="-15" dirty="0">
                <a:solidFill>
                  <a:srgbClr val="0C5F2E"/>
                </a:solidFill>
                <a:latin typeface="Arial"/>
                <a:cs typeface="Arial"/>
              </a:rPr>
              <a:t>Residual</a:t>
            </a:r>
            <a:r>
              <a:rPr sz="2000" spc="-20" dirty="0">
                <a:solidFill>
                  <a:srgbClr val="0C5F2E"/>
                </a:solidFill>
                <a:latin typeface="Arial"/>
                <a:cs typeface="Arial"/>
              </a:rPr>
              <a:t> </a:t>
            </a:r>
            <a:r>
              <a:rPr sz="2000" spc="-15" dirty="0">
                <a:solidFill>
                  <a:srgbClr val="0C5F2E"/>
                </a:solidFill>
                <a:latin typeface="Arial"/>
                <a:cs typeface="Arial"/>
              </a:rPr>
              <a:t>connections</a:t>
            </a:r>
            <a:r>
              <a:rPr sz="2000" spc="-25" dirty="0">
                <a:solidFill>
                  <a:srgbClr val="0C5F2E"/>
                </a:solidFill>
                <a:latin typeface="Arial"/>
                <a:cs typeface="Arial"/>
              </a:rPr>
              <a:t> </a:t>
            </a:r>
            <a:r>
              <a:rPr sz="2000" spc="-15" dirty="0">
                <a:solidFill>
                  <a:srgbClr val="0C5F2E"/>
                </a:solidFill>
                <a:latin typeface="Arial"/>
                <a:cs typeface="Arial"/>
              </a:rPr>
              <a:t>around</a:t>
            </a:r>
            <a:r>
              <a:rPr sz="2000" spc="-25" dirty="0">
                <a:solidFill>
                  <a:srgbClr val="0C5F2E"/>
                </a:solidFill>
                <a:latin typeface="Arial"/>
                <a:cs typeface="Arial"/>
              </a:rPr>
              <a:t> </a:t>
            </a:r>
            <a:r>
              <a:rPr sz="2000" spc="-15" dirty="0">
                <a:solidFill>
                  <a:srgbClr val="0C5F2E"/>
                </a:solidFill>
                <a:latin typeface="Arial"/>
                <a:cs typeface="Arial"/>
              </a:rPr>
              <a:t>each</a:t>
            </a:r>
            <a:r>
              <a:rPr sz="2000" spc="-25" dirty="0">
                <a:solidFill>
                  <a:srgbClr val="0C5F2E"/>
                </a:solidFill>
                <a:latin typeface="Arial"/>
                <a:cs typeface="Arial"/>
              </a:rPr>
              <a:t> </a:t>
            </a:r>
            <a:r>
              <a:rPr sz="2000" spc="-10" dirty="0">
                <a:solidFill>
                  <a:srgbClr val="0C5F2E"/>
                </a:solidFill>
                <a:latin typeface="Arial"/>
                <a:cs typeface="Arial"/>
              </a:rPr>
              <a:t>of</a:t>
            </a:r>
            <a:endParaRPr sz="2000">
              <a:latin typeface="Arial"/>
              <a:cs typeface="Arial"/>
            </a:endParaRPr>
          </a:p>
          <a:p>
            <a:pPr marL="153670">
              <a:lnSpc>
                <a:spcPct val="100000"/>
              </a:lnSpc>
            </a:pPr>
            <a:r>
              <a:rPr sz="2000" spc="-10" dirty="0">
                <a:solidFill>
                  <a:srgbClr val="0C5F2E"/>
                </a:solidFill>
                <a:latin typeface="Arial"/>
                <a:cs typeface="Arial"/>
              </a:rPr>
              <a:t>the</a:t>
            </a:r>
            <a:r>
              <a:rPr sz="2000" spc="-25" dirty="0">
                <a:solidFill>
                  <a:srgbClr val="0C5F2E"/>
                </a:solidFill>
                <a:latin typeface="Arial"/>
                <a:cs typeface="Arial"/>
              </a:rPr>
              <a:t> </a:t>
            </a:r>
            <a:r>
              <a:rPr sz="2000" spc="-10" dirty="0">
                <a:solidFill>
                  <a:srgbClr val="0C5F2E"/>
                </a:solidFill>
                <a:latin typeface="Arial"/>
                <a:cs typeface="Arial"/>
              </a:rPr>
              <a:t>two</a:t>
            </a:r>
            <a:r>
              <a:rPr sz="2000" spc="-25" dirty="0">
                <a:solidFill>
                  <a:srgbClr val="0C5F2E"/>
                </a:solidFill>
                <a:latin typeface="Arial"/>
                <a:cs typeface="Arial"/>
              </a:rPr>
              <a:t> </a:t>
            </a:r>
            <a:r>
              <a:rPr sz="2000" spc="-15" dirty="0">
                <a:solidFill>
                  <a:srgbClr val="0C5F2E"/>
                </a:solidFill>
                <a:latin typeface="Arial"/>
                <a:cs typeface="Arial"/>
              </a:rPr>
              <a:t>sub-layers,</a:t>
            </a:r>
            <a:r>
              <a:rPr sz="2000" spc="-30" dirty="0">
                <a:solidFill>
                  <a:srgbClr val="0C5F2E"/>
                </a:solidFill>
                <a:latin typeface="Arial"/>
                <a:cs typeface="Arial"/>
              </a:rPr>
              <a:t> </a:t>
            </a:r>
            <a:r>
              <a:rPr sz="2000" spc="-10" dirty="0">
                <a:solidFill>
                  <a:srgbClr val="0C5F2E"/>
                </a:solidFill>
                <a:latin typeface="Arial"/>
                <a:cs typeface="Arial"/>
              </a:rPr>
              <a:t>followed</a:t>
            </a:r>
            <a:r>
              <a:rPr sz="2000" spc="-25" dirty="0">
                <a:solidFill>
                  <a:srgbClr val="0C5F2E"/>
                </a:solidFill>
                <a:latin typeface="Arial"/>
                <a:cs typeface="Arial"/>
              </a:rPr>
              <a:t> </a:t>
            </a:r>
            <a:r>
              <a:rPr sz="2000" spc="-10" dirty="0">
                <a:solidFill>
                  <a:srgbClr val="0C5F2E"/>
                </a:solidFill>
                <a:latin typeface="Arial"/>
                <a:cs typeface="Arial"/>
              </a:rPr>
              <a:t>by</a:t>
            </a:r>
            <a:r>
              <a:rPr sz="2000" spc="-25" dirty="0">
                <a:solidFill>
                  <a:srgbClr val="0C5F2E"/>
                </a:solidFill>
                <a:latin typeface="Arial"/>
                <a:cs typeface="Arial"/>
              </a:rPr>
              <a:t> </a:t>
            </a:r>
            <a:r>
              <a:rPr sz="2000" spc="-10" dirty="0">
                <a:solidFill>
                  <a:srgbClr val="0C5F2E"/>
                </a:solidFill>
                <a:latin typeface="Arial"/>
                <a:cs typeface="Arial"/>
              </a:rPr>
              <a:t>layer</a:t>
            </a:r>
            <a:r>
              <a:rPr sz="2000" spc="-25" dirty="0">
                <a:solidFill>
                  <a:srgbClr val="0C5F2E"/>
                </a:solidFill>
                <a:latin typeface="Arial"/>
                <a:cs typeface="Arial"/>
              </a:rPr>
              <a:t> </a:t>
            </a:r>
            <a:r>
              <a:rPr sz="2000" spc="-15" dirty="0">
                <a:solidFill>
                  <a:srgbClr val="0C5F2E"/>
                </a:solidFill>
                <a:latin typeface="Arial"/>
                <a:cs typeface="Arial"/>
              </a:rPr>
              <a:t>normalization</a:t>
            </a:r>
            <a:endParaRPr sz="2000">
              <a:latin typeface="Arial"/>
              <a:cs typeface="Arial"/>
            </a:endParaRPr>
          </a:p>
          <a:p>
            <a:pPr>
              <a:lnSpc>
                <a:spcPct val="100000"/>
              </a:lnSpc>
              <a:spcBef>
                <a:spcPts val="40"/>
              </a:spcBef>
            </a:pPr>
            <a:endParaRPr sz="2100">
              <a:latin typeface="Arial"/>
              <a:cs typeface="Arial"/>
            </a:endParaRPr>
          </a:p>
          <a:p>
            <a:pPr marL="12700">
              <a:lnSpc>
                <a:spcPct val="100000"/>
              </a:lnSpc>
            </a:pPr>
            <a:r>
              <a:rPr sz="1800" spc="-15" dirty="0">
                <a:solidFill>
                  <a:srgbClr val="7030A0"/>
                </a:solidFill>
                <a:latin typeface="Arial"/>
                <a:cs typeface="Arial"/>
              </a:rPr>
              <a:t>Self-attention sub-layer</a:t>
            </a:r>
            <a:r>
              <a:rPr sz="1800" spc="-10" dirty="0">
                <a:solidFill>
                  <a:srgbClr val="7030A0"/>
                </a:solidFill>
                <a:latin typeface="Arial"/>
                <a:cs typeface="Arial"/>
              </a:rPr>
              <a:t> </a:t>
            </a:r>
            <a:r>
              <a:rPr sz="1800" spc="-5" dirty="0">
                <a:solidFill>
                  <a:srgbClr val="7030A0"/>
                </a:solidFill>
                <a:latin typeface="Arial"/>
                <a:cs typeface="Arial"/>
              </a:rPr>
              <a:t>in</a:t>
            </a:r>
            <a:r>
              <a:rPr sz="1800" spc="-15" dirty="0">
                <a:solidFill>
                  <a:srgbClr val="7030A0"/>
                </a:solidFill>
                <a:latin typeface="Arial"/>
                <a:cs typeface="Arial"/>
              </a:rPr>
              <a:t> </a:t>
            </a:r>
            <a:r>
              <a:rPr sz="1800" spc="-10" dirty="0">
                <a:solidFill>
                  <a:srgbClr val="7030A0"/>
                </a:solidFill>
                <a:latin typeface="Arial"/>
                <a:cs typeface="Arial"/>
              </a:rPr>
              <a:t>the </a:t>
            </a:r>
            <a:r>
              <a:rPr sz="1800" spc="-15" dirty="0">
                <a:solidFill>
                  <a:srgbClr val="7030A0"/>
                </a:solidFill>
                <a:latin typeface="Arial"/>
                <a:cs typeface="Arial"/>
              </a:rPr>
              <a:t>decoder</a:t>
            </a:r>
            <a:r>
              <a:rPr sz="1800" spc="-10" dirty="0">
                <a:solidFill>
                  <a:srgbClr val="7030A0"/>
                </a:solidFill>
                <a:latin typeface="Arial"/>
                <a:cs typeface="Arial"/>
              </a:rPr>
              <a:t> stack</a:t>
            </a:r>
            <a:r>
              <a:rPr sz="1800" spc="5" dirty="0">
                <a:solidFill>
                  <a:srgbClr val="7030A0"/>
                </a:solidFill>
                <a:latin typeface="Arial"/>
                <a:cs typeface="Arial"/>
              </a:rPr>
              <a:t> </a:t>
            </a:r>
            <a:r>
              <a:rPr sz="1800" spc="-5" dirty="0">
                <a:solidFill>
                  <a:srgbClr val="7030A0"/>
                </a:solidFill>
                <a:latin typeface="Arial"/>
                <a:cs typeface="Arial"/>
              </a:rPr>
              <a:t>is</a:t>
            </a:r>
            <a:r>
              <a:rPr sz="1800" spc="-15" dirty="0">
                <a:solidFill>
                  <a:srgbClr val="7030A0"/>
                </a:solidFill>
                <a:latin typeface="Arial"/>
                <a:cs typeface="Arial"/>
              </a:rPr>
              <a:t> modified</a:t>
            </a:r>
            <a:endParaRPr sz="1800">
              <a:latin typeface="Arial"/>
              <a:cs typeface="Arial"/>
            </a:endParaRPr>
          </a:p>
          <a:p>
            <a:pPr marL="12700">
              <a:lnSpc>
                <a:spcPts val="2125"/>
              </a:lnSpc>
              <a:spcBef>
                <a:spcPts val="50"/>
              </a:spcBef>
            </a:pPr>
            <a:r>
              <a:rPr sz="1800" spc="-5" dirty="0">
                <a:solidFill>
                  <a:srgbClr val="7030A0"/>
                </a:solidFill>
                <a:latin typeface="Arial"/>
                <a:cs typeface="Arial"/>
              </a:rPr>
              <a:t>to</a:t>
            </a:r>
            <a:r>
              <a:rPr sz="1800" spc="-25" dirty="0">
                <a:solidFill>
                  <a:srgbClr val="7030A0"/>
                </a:solidFill>
                <a:latin typeface="Arial"/>
                <a:cs typeface="Arial"/>
              </a:rPr>
              <a:t> </a:t>
            </a:r>
            <a:r>
              <a:rPr sz="1800" spc="-15" dirty="0">
                <a:solidFill>
                  <a:srgbClr val="7030A0"/>
                </a:solidFill>
                <a:latin typeface="Arial"/>
                <a:cs typeface="Arial"/>
              </a:rPr>
              <a:t>prevent </a:t>
            </a:r>
            <a:r>
              <a:rPr sz="1800" spc="-10" dirty="0">
                <a:solidFill>
                  <a:srgbClr val="7030A0"/>
                </a:solidFill>
                <a:latin typeface="Arial"/>
                <a:cs typeface="Arial"/>
              </a:rPr>
              <a:t>positions</a:t>
            </a:r>
            <a:r>
              <a:rPr sz="1800" spc="-20" dirty="0">
                <a:solidFill>
                  <a:srgbClr val="7030A0"/>
                </a:solidFill>
                <a:latin typeface="Arial"/>
                <a:cs typeface="Arial"/>
              </a:rPr>
              <a:t> </a:t>
            </a:r>
            <a:r>
              <a:rPr sz="1800" spc="-10" dirty="0">
                <a:solidFill>
                  <a:srgbClr val="7030A0"/>
                </a:solidFill>
                <a:latin typeface="Arial"/>
                <a:cs typeface="Arial"/>
              </a:rPr>
              <a:t>from</a:t>
            </a:r>
            <a:r>
              <a:rPr sz="1800" spc="-25" dirty="0">
                <a:solidFill>
                  <a:srgbClr val="7030A0"/>
                </a:solidFill>
                <a:latin typeface="Arial"/>
                <a:cs typeface="Arial"/>
              </a:rPr>
              <a:t> </a:t>
            </a:r>
            <a:r>
              <a:rPr sz="1800" spc="-15" dirty="0">
                <a:solidFill>
                  <a:srgbClr val="7030A0"/>
                </a:solidFill>
                <a:latin typeface="Arial"/>
                <a:cs typeface="Arial"/>
              </a:rPr>
              <a:t>attending</a:t>
            </a:r>
            <a:r>
              <a:rPr sz="1800" spc="-20" dirty="0">
                <a:solidFill>
                  <a:srgbClr val="7030A0"/>
                </a:solidFill>
                <a:latin typeface="Arial"/>
                <a:cs typeface="Arial"/>
              </a:rPr>
              <a:t> </a:t>
            </a:r>
            <a:r>
              <a:rPr sz="1800" spc="-5" dirty="0">
                <a:solidFill>
                  <a:srgbClr val="7030A0"/>
                </a:solidFill>
                <a:latin typeface="Arial"/>
                <a:cs typeface="Arial"/>
              </a:rPr>
              <a:t>to</a:t>
            </a:r>
            <a:r>
              <a:rPr sz="1800" spc="-25" dirty="0">
                <a:solidFill>
                  <a:srgbClr val="7030A0"/>
                </a:solidFill>
                <a:latin typeface="Arial"/>
                <a:cs typeface="Arial"/>
              </a:rPr>
              <a:t> </a:t>
            </a:r>
            <a:r>
              <a:rPr sz="1800" spc="-15" dirty="0">
                <a:solidFill>
                  <a:srgbClr val="7030A0"/>
                </a:solidFill>
                <a:latin typeface="Arial"/>
                <a:cs typeface="Arial"/>
              </a:rPr>
              <a:t>subsequent </a:t>
            </a:r>
            <a:r>
              <a:rPr sz="1800" spc="-10" dirty="0">
                <a:solidFill>
                  <a:srgbClr val="7030A0"/>
                </a:solidFill>
                <a:latin typeface="Arial"/>
                <a:cs typeface="Arial"/>
              </a:rPr>
              <a:t>positions.</a:t>
            </a:r>
            <a:endParaRPr sz="1800">
              <a:latin typeface="Arial"/>
              <a:cs typeface="Arial"/>
            </a:endParaRPr>
          </a:p>
          <a:p>
            <a:pPr marL="12700" marR="5080">
              <a:lnSpc>
                <a:spcPts val="2110"/>
              </a:lnSpc>
              <a:spcBef>
                <a:spcPts val="75"/>
              </a:spcBef>
            </a:pPr>
            <a:r>
              <a:rPr sz="1800" spc="-10" dirty="0">
                <a:solidFill>
                  <a:srgbClr val="7030A0"/>
                </a:solidFill>
                <a:latin typeface="Arial"/>
                <a:cs typeface="Arial"/>
              </a:rPr>
              <a:t>This </a:t>
            </a:r>
            <a:r>
              <a:rPr sz="1800" spc="-15" dirty="0">
                <a:solidFill>
                  <a:srgbClr val="7030A0"/>
                </a:solidFill>
                <a:latin typeface="Arial"/>
                <a:cs typeface="Arial"/>
              </a:rPr>
              <a:t>masking, </a:t>
            </a:r>
            <a:r>
              <a:rPr sz="1800" spc="-10" dirty="0">
                <a:solidFill>
                  <a:srgbClr val="7030A0"/>
                </a:solidFill>
                <a:latin typeface="Arial"/>
                <a:cs typeface="Arial"/>
              </a:rPr>
              <a:t>and by </a:t>
            </a:r>
            <a:r>
              <a:rPr sz="1800" spc="-15" dirty="0">
                <a:solidFill>
                  <a:srgbClr val="7030A0"/>
                </a:solidFill>
                <a:latin typeface="Arial"/>
                <a:cs typeface="Arial"/>
              </a:rPr>
              <a:t>off-setting output embeddings </a:t>
            </a:r>
            <a:r>
              <a:rPr sz="1800" spc="-10" dirty="0">
                <a:solidFill>
                  <a:srgbClr val="7030A0"/>
                </a:solidFill>
                <a:latin typeface="Arial"/>
                <a:cs typeface="Arial"/>
              </a:rPr>
              <a:t>by one </a:t>
            </a:r>
            <a:r>
              <a:rPr sz="1800" spc="-15" dirty="0">
                <a:solidFill>
                  <a:srgbClr val="7030A0"/>
                </a:solidFill>
                <a:latin typeface="Arial"/>
                <a:cs typeface="Arial"/>
              </a:rPr>
              <a:t>position, </a:t>
            </a:r>
            <a:r>
              <a:rPr sz="1800" spc="-490" dirty="0">
                <a:solidFill>
                  <a:srgbClr val="7030A0"/>
                </a:solidFill>
                <a:latin typeface="Arial"/>
                <a:cs typeface="Arial"/>
              </a:rPr>
              <a:t> </a:t>
            </a:r>
            <a:r>
              <a:rPr sz="1800" spc="-15" dirty="0">
                <a:solidFill>
                  <a:srgbClr val="7030A0"/>
                </a:solidFill>
                <a:latin typeface="Arial"/>
                <a:cs typeface="Arial"/>
              </a:rPr>
              <a:t>predictions</a:t>
            </a:r>
            <a:r>
              <a:rPr sz="1800" spc="-20" dirty="0">
                <a:solidFill>
                  <a:srgbClr val="7030A0"/>
                </a:solidFill>
                <a:latin typeface="Arial"/>
                <a:cs typeface="Arial"/>
              </a:rPr>
              <a:t> </a:t>
            </a:r>
            <a:r>
              <a:rPr sz="1800" spc="-10" dirty="0">
                <a:solidFill>
                  <a:srgbClr val="7030A0"/>
                </a:solidFill>
                <a:latin typeface="Arial"/>
                <a:cs typeface="Arial"/>
              </a:rPr>
              <a:t>for at</a:t>
            </a:r>
            <a:r>
              <a:rPr sz="1800" spc="-55" dirty="0">
                <a:solidFill>
                  <a:srgbClr val="7030A0"/>
                </a:solidFill>
                <a:latin typeface="Arial"/>
                <a:cs typeface="Arial"/>
              </a:rPr>
              <a:t> </a:t>
            </a:r>
            <a:r>
              <a:rPr sz="1800" i="1" dirty="0">
                <a:latin typeface="Times New Roman"/>
                <a:cs typeface="Times New Roman"/>
              </a:rPr>
              <a:t>i</a:t>
            </a:r>
            <a:r>
              <a:rPr sz="1800" i="1" spc="35" dirty="0">
                <a:latin typeface="Times New Roman"/>
                <a:cs typeface="Times New Roman"/>
              </a:rPr>
              <a:t> </a:t>
            </a:r>
            <a:r>
              <a:rPr sz="1800" spc="-15" dirty="0">
                <a:solidFill>
                  <a:srgbClr val="7030A0"/>
                </a:solidFill>
                <a:latin typeface="Arial"/>
                <a:cs typeface="Arial"/>
              </a:rPr>
              <a:t>depend </a:t>
            </a:r>
            <a:r>
              <a:rPr sz="1800" spc="-10" dirty="0">
                <a:solidFill>
                  <a:srgbClr val="7030A0"/>
                </a:solidFill>
                <a:latin typeface="Arial"/>
                <a:cs typeface="Arial"/>
              </a:rPr>
              <a:t>only</a:t>
            </a:r>
            <a:r>
              <a:rPr sz="1800" spc="-15" dirty="0">
                <a:solidFill>
                  <a:srgbClr val="7030A0"/>
                </a:solidFill>
                <a:latin typeface="Arial"/>
                <a:cs typeface="Arial"/>
              </a:rPr>
              <a:t> </a:t>
            </a:r>
            <a:r>
              <a:rPr sz="1800" spc="-10" dirty="0">
                <a:solidFill>
                  <a:srgbClr val="7030A0"/>
                </a:solidFill>
                <a:latin typeface="Arial"/>
                <a:cs typeface="Arial"/>
              </a:rPr>
              <a:t>on</a:t>
            </a:r>
            <a:r>
              <a:rPr sz="1800" spc="-20" dirty="0">
                <a:solidFill>
                  <a:srgbClr val="7030A0"/>
                </a:solidFill>
                <a:latin typeface="Arial"/>
                <a:cs typeface="Arial"/>
              </a:rPr>
              <a:t> </a:t>
            </a:r>
            <a:r>
              <a:rPr sz="1800" spc="-15" dirty="0">
                <a:solidFill>
                  <a:srgbClr val="7030A0"/>
                </a:solidFill>
                <a:latin typeface="Arial"/>
                <a:cs typeface="Arial"/>
              </a:rPr>
              <a:t>known outputs </a:t>
            </a:r>
            <a:r>
              <a:rPr sz="1800" spc="-10" dirty="0">
                <a:solidFill>
                  <a:srgbClr val="7030A0"/>
                </a:solidFill>
                <a:latin typeface="Arial"/>
                <a:cs typeface="Arial"/>
              </a:rPr>
              <a:t>at </a:t>
            </a:r>
            <a:r>
              <a:rPr sz="1800" spc="-15" dirty="0">
                <a:solidFill>
                  <a:srgbClr val="7030A0"/>
                </a:solidFill>
                <a:latin typeface="Arial"/>
                <a:cs typeface="Arial"/>
              </a:rPr>
              <a:t>positions</a:t>
            </a:r>
            <a:r>
              <a:rPr sz="1800" spc="-5" dirty="0">
                <a:solidFill>
                  <a:srgbClr val="7030A0"/>
                </a:solidFill>
                <a:latin typeface="Arial"/>
                <a:cs typeface="Arial"/>
              </a:rPr>
              <a:t> </a:t>
            </a:r>
            <a:r>
              <a:rPr sz="1800" dirty="0">
                <a:latin typeface="Times New Roman"/>
                <a:cs typeface="Times New Roman"/>
              </a:rPr>
              <a:t>&lt;</a:t>
            </a:r>
            <a:r>
              <a:rPr sz="1800" spc="35" dirty="0">
                <a:latin typeface="Times New Roman"/>
                <a:cs typeface="Times New Roman"/>
              </a:rPr>
              <a:t> </a:t>
            </a:r>
            <a:r>
              <a:rPr sz="1800" i="1" dirty="0">
                <a:solidFill>
                  <a:srgbClr val="7030A0"/>
                </a:solidFill>
                <a:latin typeface="Times New Roman"/>
                <a:cs typeface="Times New Roman"/>
              </a:rPr>
              <a:t>i</a:t>
            </a:r>
            <a:endParaRPr sz="1800">
              <a:latin typeface="Times New Roman"/>
              <a:cs typeface="Times New Roman"/>
            </a:endParaRPr>
          </a:p>
        </p:txBody>
      </p:sp>
      <p:grpSp>
        <p:nvGrpSpPr>
          <p:cNvPr id="9" name="object 9"/>
          <p:cNvGrpSpPr/>
          <p:nvPr/>
        </p:nvGrpSpPr>
        <p:grpSpPr>
          <a:xfrm>
            <a:off x="2107688" y="5007080"/>
            <a:ext cx="2554605" cy="2190115"/>
            <a:chOff x="2107688" y="5007080"/>
            <a:chExt cx="2554605" cy="2190115"/>
          </a:xfrm>
        </p:grpSpPr>
        <p:pic>
          <p:nvPicPr>
            <p:cNvPr id="10" name="object 10"/>
            <p:cNvPicPr/>
            <p:nvPr/>
          </p:nvPicPr>
          <p:blipFill>
            <a:blip r:embed="rId3" cstate="print"/>
            <a:stretch>
              <a:fillRect/>
            </a:stretch>
          </p:blipFill>
          <p:spPr>
            <a:xfrm>
              <a:off x="2117107" y="5016500"/>
              <a:ext cx="2535325" cy="2171118"/>
            </a:xfrm>
            <a:prstGeom prst="rect">
              <a:avLst/>
            </a:prstGeom>
          </p:spPr>
        </p:pic>
        <p:sp>
          <p:nvSpPr>
            <p:cNvPr id="11" name="object 11"/>
            <p:cNvSpPr/>
            <p:nvPr/>
          </p:nvSpPr>
          <p:spPr>
            <a:xfrm>
              <a:off x="2112398" y="5011790"/>
              <a:ext cx="2545080" cy="2180590"/>
            </a:xfrm>
            <a:custGeom>
              <a:avLst/>
              <a:gdLst/>
              <a:ahLst/>
              <a:cxnLst/>
              <a:rect l="l" t="t" r="r" b="b"/>
              <a:pathLst>
                <a:path w="2545079" h="2180590">
                  <a:moveTo>
                    <a:pt x="0" y="0"/>
                  </a:moveTo>
                  <a:lnTo>
                    <a:pt x="2544744" y="0"/>
                  </a:lnTo>
                  <a:lnTo>
                    <a:pt x="2544744" y="2180537"/>
                  </a:lnTo>
                  <a:lnTo>
                    <a:pt x="0" y="2180537"/>
                  </a:lnTo>
                  <a:lnTo>
                    <a:pt x="0" y="0"/>
                  </a:lnTo>
                  <a:close/>
                </a:path>
              </a:pathLst>
            </a:custGeom>
            <a:ln w="9419">
              <a:solidFill>
                <a:srgbClr val="000000"/>
              </a:solidFill>
            </a:ln>
          </p:spPr>
          <p:txBody>
            <a:bodyPr wrap="square" lIns="0" tIns="0" rIns="0" bIns="0" rtlCol="0"/>
            <a:lstStyle/>
            <a:p>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1904" y="380021"/>
            <a:ext cx="8359775" cy="695960"/>
          </a:xfrm>
          <a:prstGeom prst="rect">
            <a:avLst/>
          </a:prstGeom>
        </p:spPr>
        <p:txBody>
          <a:bodyPr vert="horz" wrap="square" lIns="0" tIns="12700" rIns="0" bIns="0" rtlCol="0">
            <a:spAutoFit/>
          </a:bodyPr>
          <a:lstStyle/>
          <a:p>
            <a:pPr marL="12700">
              <a:lnSpc>
                <a:spcPct val="100000"/>
              </a:lnSpc>
              <a:spcBef>
                <a:spcPts val="100"/>
              </a:spcBef>
            </a:pPr>
            <a:r>
              <a:rPr spc="-25" dirty="0"/>
              <a:t>Query,</a:t>
            </a:r>
            <a:r>
              <a:rPr spc="-45" dirty="0"/>
              <a:t> </a:t>
            </a:r>
            <a:r>
              <a:rPr spc="-20" dirty="0"/>
              <a:t>Key</a:t>
            </a:r>
            <a:r>
              <a:rPr spc="-50" dirty="0"/>
              <a:t> </a:t>
            </a:r>
            <a:r>
              <a:rPr spc="-20" dirty="0"/>
              <a:t>and</a:t>
            </a:r>
            <a:r>
              <a:rPr spc="-55" dirty="0"/>
              <a:t> </a:t>
            </a:r>
            <a:r>
              <a:rPr spc="-20" dirty="0"/>
              <a:t>Value</a:t>
            </a:r>
            <a:r>
              <a:rPr spc="-50" dirty="0"/>
              <a:t> </a:t>
            </a:r>
            <a:r>
              <a:rPr spc="-10" dirty="0"/>
              <a:t>in</a:t>
            </a:r>
            <a:r>
              <a:rPr spc="-50" dirty="0"/>
              <a:t> </a:t>
            </a:r>
            <a:r>
              <a:rPr spc="-20" dirty="0"/>
              <a:t>Attention</a:t>
            </a:r>
          </a:p>
        </p:txBody>
      </p:sp>
      <p:sp>
        <p:nvSpPr>
          <p:cNvPr id="4" name="object 4"/>
          <p:cNvSpPr txBox="1"/>
          <p:nvPr/>
        </p:nvSpPr>
        <p:spPr>
          <a:xfrm>
            <a:off x="630482" y="1211392"/>
            <a:ext cx="8526145" cy="1955279"/>
          </a:xfrm>
          <a:prstGeom prst="rect">
            <a:avLst/>
          </a:prstGeom>
        </p:spPr>
        <p:txBody>
          <a:bodyPr vert="horz" wrap="square" lIns="0" tIns="24765" rIns="0" bIns="0" rtlCol="0">
            <a:spAutoFit/>
          </a:bodyPr>
          <a:lstStyle/>
          <a:p>
            <a:pPr marL="351155" marR="5080" indent="-339090">
              <a:lnSpc>
                <a:spcPct val="97500"/>
              </a:lnSpc>
              <a:spcBef>
                <a:spcPts val="195"/>
              </a:spcBef>
              <a:buChar char="•"/>
              <a:tabLst>
                <a:tab pos="351790" algn="l"/>
              </a:tabLst>
            </a:pPr>
            <a:r>
              <a:rPr sz="3200" spc="-15" dirty="0">
                <a:solidFill>
                  <a:srgbClr val="3333CC"/>
                </a:solidFill>
                <a:latin typeface="Arial"/>
                <a:cs typeface="Arial"/>
              </a:rPr>
              <a:t>To </a:t>
            </a:r>
            <a:r>
              <a:rPr sz="3200" spc="-25" dirty="0">
                <a:solidFill>
                  <a:srgbClr val="3333CC"/>
                </a:solidFill>
                <a:latin typeface="Arial"/>
                <a:cs typeface="Arial"/>
              </a:rPr>
              <a:t>compute </a:t>
            </a:r>
            <a:r>
              <a:rPr lang="en-US" sz="3200" spc="-25" dirty="0">
                <a:solidFill>
                  <a:srgbClr val="3333CC"/>
                </a:solidFill>
                <a:latin typeface="Arial"/>
                <a:cs typeface="Arial"/>
              </a:rPr>
              <a:t>the </a:t>
            </a:r>
            <a:r>
              <a:rPr sz="3200" spc="-20" dirty="0">
                <a:solidFill>
                  <a:srgbClr val="3333CC"/>
                </a:solidFill>
                <a:latin typeface="Arial"/>
                <a:cs typeface="Arial"/>
              </a:rPr>
              <a:t>next word </a:t>
            </a:r>
            <a:r>
              <a:rPr sz="3200" spc="-5" dirty="0">
                <a:solidFill>
                  <a:srgbClr val="3333CC"/>
                </a:solidFill>
                <a:latin typeface="Arial"/>
                <a:cs typeface="Arial"/>
              </a:rPr>
              <a:t>in </a:t>
            </a:r>
            <a:r>
              <a:rPr sz="3200" spc="-20" dirty="0">
                <a:solidFill>
                  <a:srgbClr val="3333CC"/>
                </a:solidFill>
                <a:latin typeface="Arial"/>
                <a:cs typeface="Arial"/>
              </a:rPr>
              <a:t>translation, </a:t>
            </a:r>
            <a:r>
              <a:rPr lang="en-US" sz="3200" spc="-20" dirty="0">
                <a:solidFill>
                  <a:srgbClr val="3333CC"/>
                </a:solidFill>
                <a:latin typeface="Arial"/>
                <a:cs typeface="Arial"/>
              </a:rPr>
              <a:t>the </a:t>
            </a:r>
            <a:r>
              <a:rPr sz="3200" spc="-20" dirty="0">
                <a:solidFill>
                  <a:srgbClr val="3333CC"/>
                </a:solidFill>
                <a:latin typeface="Arial"/>
                <a:cs typeface="Arial"/>
              </a:rPr>
              <a:t>attention </a:t>
            </a:r>
            <a:r>
              <a:rPr sz="3200" spc="-875" dirty="0">
                <a:solidFill>
                  <a:srgbClr val="3333CC"/>
                </a:solidFill>
                <a:latin typeface="Arial"/>
                <a:cs typeface="Arial"/>
              </a:rPr>
              <a:t> </a:t>
            </a:r>
            <a:r>
              <a:rPr sz="3200" spc="-25" dirty="0">
                <a:solidFill>
                  <a:srgbClr val="3333CC"/>
                </a:solidFill>
                <a:latin typeface="Arial"/>
                <a:cs typeface="Arial"/>
              </a:rPr>
              <a:t>mechanism </a:t>
            </a:r>
            <a:r>
              <a:rPr sz="3200" spc="-20" dirty="0">
                <a:solidFill>
                  <a:srgbClr val="3333CC"/>
                </a:solidFill>
                <a:latin typeface="Arial"/>
                <a:cs typeface="Arial"/>
              </a:rPr>
              <a:t>creates </a:t>
            </a:r>
            <a:r>
              <a:rPr sz="3200" dirty="0">
                <a:solidFill>
                  <a:srgbClr val="3333CC"/>
                </a:solidFill>
                <a:latin typeface="Arial"/>
                <a:cs typeface="Arial"/>
              </a:rPr>
              <a:t>a </a:t>
            </a:r>
            <a:r>
              <a:rPr sz="3200" spc="-20" dirty="0">
                <a:solidFill>
                  <a:srgbClr val="3333CC"/>
                </a:solidFill>
                <a:latin typeface="Arial"/>
                <a:cs typeface="Arial"/>
              </a:rPr>
              <a:t>vector using </a:t>
            </a:r>
            <a:r>
              <a:rPr sz="3200" spc="-15" dirty="0">
                <a:solidFill>
                  <a:srgbClr val="3333CC"/>
                </a:solidFill>
                <a:latin typeface="Arial"/>
                <a:cs typeface="Arial"/>
              </a:rPr>
              <a:t>the </a:t>
            </a:r>
            <a:r>
              <a:rPr sz="3200" spc="-20" dirty="0">
                <a:solidFill>
                  <a:srgbClr val="3333CC"/>
                </a:solidFill>
                <a:latin typeface="Arial"/>
                <a:cs typeface="Arial"/>
              </a:rPr>
              <a:t>source </a:t>
            </a:r>
            <a:r>
              <a:rPr sz="3200" spc="-875" dirty="0">
                <a:solidFill>
                  <a:srgbClr val="3333CC"/>
                </a:solidFill>
                <a:latin typeface="Arial"/>
                <a:cs typeface="Arial"/>
              </a:rPr>
              <a:t> </a:t>
            </a:r>
            <a:r>
              <a:rPr sz="3200" spc="-20" dirty="0">
                <a:solidFill>
                  <a:srgbClr val="3333CC"/>
                </a:solidFill>
                <a:latin typeface="Arial"/>
                <a:cs typeface="Arial"/>
              </a:rPr>
              <a:t>sentence</a:t>
            </a:r>
            <a:r>
              <a:rPr sz="3200" spc="-50" dirty="0">
                <a:solidFill>
                  <a:srgbClr val="3333CC"/>
                </a:solidFill>
                <a:latin typeface="Arial"/>
                <a:cs typeface="Arial"/>
              </a:rPr>
              <a:t> </a:t>
            </a:r>
            <a:r>
              <a:rPr sz="3200" spc="-20" dirty="0">
                <a:solidFill>
                  <a:srgbClr val="3333CC"/>
                </a:solidFill>
                <a:latin typeface="Arial"/>
                <a:cs typeface="Arial"/>
              </a:rPr>
              <a:t>and</a:t>
            </a:r>
            <a:r>
              <a:rPr sz="3200" spc="-50" dirty="0">
                <a:solidFill>
                  <a:srgbClr val="3333CC"/>
                </a:solidFill>
                <a:latin typeface="Arial"/>
                <a:cs typeface="Arial"/>
              </a:rPr>
              <a:t> </a:t>
            </a:r>
            <a:r>
              <a:rPr sz="3200" spc="-20" dirty="0">
                <a:solidFill>
                  <a:srgbClr val="3333CC"/>
                </a:solidFill>
                <a:latin typeface="Arial"/>
                <a:cs typeface="Arial"/>
              </a:rPr>
              <a:t>what</a:t>
            </a:r>
            <a:r>
              <a:rPr sz="3200" spc="-35" dirty="0">
                <a:solidFill>
                  <a:srgbClr val="3333CC"/>
                </a:solidFill>
                <a:latin typeface="Arial"/>
                <a:cs typeface="Arial"/>
              </a:rPr>
              <a:t> </a:t>
            </a:r>
            <a:r>
              <a:rPr sz="3200" spc="-20" dirty="0">
                <a:solidFill>
                  <a:srgbClr val="3333CC"/>
                </a:solidFill>
                <a:latin typeface="Arial"/>
                <a:cs typeface="Arial"/>
              </a:rPr>
              <a:t>has</a:t>
            </a:r>
            <a:r>
              <a:rPr sz="3200" spc="-35" dirty="0">
                <a:solidFill>
                  <a:srgbClr val="3333CC"/>
                </a:solidFill>
                <a:latin typeface="Arial"/>
                <a:cs typeface="Arial"/>
              </a:rPr>
              <a:t> </a:t>
            </a:r>
            <a:r>
              <a:rPr sz="3200" spc="-20" dirty="0">
                <a:solidFill>
                  <a:srgbClr val="3333CC"/>
                </a:solidFill>
                <a:latin typeface="Arial"/>
                <a:cs typeface="Arial"/>
              </a:rPr>
              <a:t>been</a:t>
            </a:r>
            <a:r>
              <a:rPr sz="3200" spc="-50" dirty="0">
                <a:solidFill>
                  <a:srgbClr val="3333CC"/>
                </a:solidFill>
                <a:latin typeface="Arial"/>
                <a:cs typeface="Arial"/>
              </a:rPr>
              <a:t> </a:t>
            </a:r>
            <a:r>
              <a:rPr sz="3200" spc="-20" dirty="0">
                <a:solidFill>
                  <a:srgbClr val="3333CC"/>
                </a:solidFill>
                <a:latin typeface="Arial"/>
                <a:cs typeface="Arial"/>
              </a:rPr>
              <a:t>generated</a:t>
            </a:r>
            <a:r>
              <a:rPr sz="3200" spc="-50" dirty="0">
                <a:solidFill>
                  <a:srgbClr val="3333CC"/>
                </a:solidFill>
                <a:latin typeface="Arial"/>
                <a:cs typeface="Arial"/>
              </a:rPr>
              <a:t> </a:t>
            </a:r>
            <a:r>
              <a:rPr sz="3200" spc="-10" dirty="0">
                <a:solidFill>
                  <a:srgbClr val="3333CC"/>
                </a:solidFill>
                <a:latin typeface="Arial"/>
                <a:cs typeface="Arial"/>
              </a:rPr>
              <a:t>so</a:t>
            </a:r>
            <a:r>
              <a:rPr sz="3200" spc="-45" dirty="0">
                <a:solidFill>
                  <a:srgbClr val="3333CC"/>
                </a:solidFill>
                <a:latin typeface="Arial"/>
                <a:cs typeface="Arial"/>
              </a:rPr>
              <a:t> </a:t>
            </a:r>
            <a:r>
              <a:rPr sz="3200" spc="-15" dirty="0">
                <a:solidFill>
                  <a:srgbClr val="3333CC"/>
                </a:solidFill>
                <a:latin typeface="Arial"/>
                <a:cs typeface="Arial"/>
              </a:rPr>
              <a:t>far</a:t>
            </a:r>
            <a:endParaRPr sz="3200" dirty="0">
              <a:latin typeface="Arial"/>
              <a:cs typeface="Arial"/>
            </a:endParaRPr>
          </a:p>
        </p:txBody>
      </p:sp>
      <p:grpSp>
        <p:nvGrpSpPr>
          <p:cNvPr id="5" name="object 5"/>
          <p:cNvGrpSpPr/>
          <p:nvPr/>
        </p:nvGrpSpPr>
        <p:grpSpPr>
          <a:xfrm>
            <a:off x="1553528" y="3273953"/>
            <a:ext cx="5896610" cy="1391285"/>
            <a:chOff x="1553528" y="3273953"/>
            <a:chExt cx="5896610" cy="1391285"/>
          </a:xfrm>
        </p:grpSpPr>
        <p:pic>
          <p:nvPicPr>
            <p:cNvPr id="6" name="object 6"/>
            <p:cNvPicPr/>
            <p:nvPr/>
          </p:nvPicPr>
          <p:blipFill>
            <a:blip r:embed="rId2" cstate="print"/>
            <a:stretch>
              <a:fillRect/>
            </a:stretch>
          </p:blipFill>
          <p:spPr>
            <a:xfrm>
              <a:off x="1615719" y="3349337"/>
              <a:ext cx="5748925" cy="1233533"/>
            </a:xfrm>
            <a:prstGeom prst="rect">
              <a:avLst/>
            </a:prstGeom>
          </p:spPr>
        </p:pic>
        <p:sp>
          <p:nvSpPr>
            <p:cNvPr id="7" name="object 7"/>
            <p:cNvSpPr/>
            <p:nvPr/>
          </p:nvSpPr>
          <p:spPr>
            <a:xfrm>
              <a:off x="1558237" y="3278663"/>
              <a:ext cx="5887085" cy="1381760"/>
            </a:xfrm>
            <a:custGeom>
              <a:avLst/>
              <a:gdLst/>
              <a:ahLst/>
              <a:cxnLst/>
              <a:rect l="l" t="t" r="r" b="b"/>
              <a:pathLst>
                <a:path w="5887084" h="1381760">
                  <a:moveTo>
                    <a:pt x="0" y="0"/>
                  </a:moveTo>
                  <a:lnTo>
                    <a:pt x="5886979" y="0"/>
                  </a:lnTo>
                  <a:lnTo>
                    <a:pt x="5886979" y="1381477"/>
                  </a:lnTo>
                  <a:lnTo>
                    <a:pt x="0" y="1381477"/>
                  </a:lnTo>
                  <a:lnTo>
                    <a:pt x="0" y="0"/>
                  </a:lnTo>
                  <a:close/>
                </a:path>
              </a:pathLst>
            </a:custGeom>
            <a:ln w="9419">
              <a:solidFill>
                <a:srgbClr val="000000"/>
              </a:solidFill>
            </a:ln>
          </p:spPr>
          <p:txBody>
            <a:bodyPr wrap="square" lIns="0" tIns="0" rIns="0" bIns="0" rtlCol="0"/>
            <a:lstStyle/>
            <a:p>
              <a:endParaRPr/>
            </a:p>
          </p:txBody>
        </p:sp>
      </p:grpSp>
      <p:grpSp>
        <p:nvGrpSpPr>
          <p:cNvPr id="8" name="object 8"/>
          <p:cNvGrpSpPr/>
          <p:nvPr/>
        </p:nvGrpSpPr>
        <p:grpSpPr>
          <a:xfrm>
            <a:off x="1553528" y="4931728"/>
            <a:ext cx="5896610" cy="847725"/>
            <a:chOff x="1553528" y="4931728"/>
            <a:chExt cx="5896610" cy="847725"/>
          </a:xfrm>
        </p:grpSpPr>
        <p:pic>
          <p:nvPicPr>
            <p:cNvPr id="9" name="object 9"/>
            <p:cNvPicPr/>
            <p:nvPr/>
          </p:nvPicPr>
          <p:blipFill>
            <a:blip r:embed="rId3" cstate="print"/>
            <a:stretch>
              <a:fillRect/>
            </a:stretch>
          </p:blipFill>
          <p:spPr>
            <a:xfrm>
              <a:off x="1615134" y="5012940"/>
              <a:ext cx="5763400" cy="695089"/>
            </a:xfrm>
            <a:prstGeom prst="rect">
              <a:avLst/>
            </a:prstGeom>
          </p:spPr>
        </p:pic>
        <p:sp>
          <p:nvSpPr>
            <p:cNvPr id="10" name="object 10"/>
            <p:cNvSpPr/>
            <p:nvPr/>
          </p:nvSpPr>
          <p:spPr>
            <a:xfrm>
              <a:off x="1558237" y="4936437"/>
              <a:ext cx="5887085" cy="838835"/>
            </a:xfrm>
            <a:custGeom>
              <a:avLst/>
              <a:gdLst/>
              <a:ahLst/>
              <a:cxnLst/>
              <a:rect l="l" t="t" r="r" b="b"/>
              <a:pathLst>
                <a:path w="5887084" h="838835">
                  <a:moveTo>
                    <a:pt x="0" y="0"/>
                  </a:moveTo>
                  <a:lnTo>
                    <a:pt x="5886979" y="0"/>
                  </a:lnTo>
                  <a:lnTo>
                    <a:pt x="5886979" y="838305"/>
                  </a:lnTo>
                  <a:lnTo>
                    <a:pt x="0" y="838305"/>
                  </a:lnTo>
                  <a:lnTo>
                    <a:pt x="0" y="0"/>
                  </a:lnTo>
                  <a:close/>
                </a:path>
              </a:pathLst>
            </a:custGeom>
            <a:ln w="9419">
              <a:solidFill>
                <a:srgbClr val="000000"/>
              </a:solidFill>
            </a:ln>
          </p:spPr>
          <p:txBody>
            <a:bodyPr wrap="square" lIns="0" tIns="0" rIns="0" bIns="0" rtlCol="0"/>
            <a:lstStyle/>
            <a:p>
              <a:endParaRPr/>
            </a:p>
          </p:txBody>
        </p:sp>
      </p:grpSp>
      <p:pic>
        <p:nvPicPr>
          <p:cNvPr id="11" name="object 11"/>
          <p:cNvPicPr/>
          <p:nvPr/>
        </p:nvPicPr>
        <p:blipFill>
          <a:blip r:embed="rId4" cstate="print"/>
          <a:stretch>
            <a:fillRect/>
          </a:stretch>
        </p:blipFill>
        <p:spPr>
          <a:xfrm>
            <a:off x="2087234" y="6147683"/>
            <a:ext cx="5051702" cy="7211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8189" y="466343"/>
            <a:ext cx="8001634" cy="695960"/>
          </a:xfrm>
          <a:prstGeom prst="rect">
            <a:avLst/>
          </a:prstGeom>
        </p:spPr>
        <p:txBody>
          <a:bodyPr vert="horz" wrap="square" lIns="0" tIns="12700" rIns="0" bIns="0" rtlCol="0">
            <a:spAutoFit/>
          </a:bodyPr>
          <a:lstStyle/>
          <a:p>
            <a:pPr marL="38100">
              <a:lnSpc>
                <a:spcPct val="100000"/>
              </a:lnSpc>
              <a:spcBef>
                <a:spcPts val="100"/>
              </a:spcBef>
            </a:pPr>
            <a:r>
              <a:rPr sz="4400" spc="-40" dirty="0"/>
              <a:t>Q</a:t>
            </a:r>
            <a:r>
              <a:rPr sz="4400" spc="-25" dirty="0"/>
              <a:t>ue</a:t>
            </a:r>
            <a:r>
              <a:rPr sz="4400" spc="-20" dirty="0"/>
              <a:t>r</a:t>
            </a:r>
            <a:r>
              <a:rPr sz="4400" spc="-25" dirty="0"/>
              <a:t>y</a:t>
            </a:r>
            <a:r>
              <a:rPr sz="4400" dirty="0"/>
              <a:t>,</a:t>
            </a:r>
            <a:r>
              <a:rPr sz="4400" spc="-30" dirty="0"/>
              <a:t> </a:t>
            </a:r>
            <a:r>
              <a:rPr sz="4400" spc="-35" dirty="0"/>
              <a:t>K</a:t>
            </a:r>
            <a:r>
              <a:rPr sz="4400" spc="-25" dirty="0"/>
              <a:t>e</a:t>
            </a:r>
            <a:r>
              <a:rPr sz="4400" dirty="0"/>
              <a:t>y</a:t>
            </a:r>
            <a:r>
              <a:rPr sz="4400" spc="-40" dirty="0"/>
              <a:t> </a:t>
            </a:r>
            <a:r>
              <a:rPr sz="4400" spc="-25" dirty="0"/>
              <a:t>an</a:t>
            </a:r>
            <a:r>
              <a:rPr sz="4400" dirty="0"/>
              <a:t>d</a:t>
            </a:r>
            <a:r>
              <a:rPr sz="4400" spc="-40" dirty="0"/>
              <a:t> </a:t>
            </a:r>
            <a:r>
              <a:rPr sz="4400" spc="-35" dirty="0"/>
              <a:t>V</a:t>
            </a:r>
            <a:r>
              <a:rPr sz="4400" spc="-25" dirty="0"/>
              <a:t>a</a:t>
            </a:r>
            <a:r>
              <a:rPr sz="4400" spc="-15" dirty="0"/>
              <a:t>l</a:t>
            </a:r>
            <a:r>
              <a:rPr sz="4400" spc="-25" dirty="0"/>
              <a:t>u</a:t>
            </a:r>
            <a:r>
              <a:rPr sz="4400" dirty="0"/>
              <a:t>e</a:t>
            </a:r>
            <a:r>
              <a:rPr sz="4400" spc="-40" dirty="0"/>
              <a:t> </a:t>
            </a:r>
            <a:r>
              <a:rPr sz="4400" spc="-15" dirty="0"/>
              <a:t>i</a:t>
            </a:r>
            <a:r>
              <a:rPr sz="4400" dirty="0"/>
              <a:t>n</a:t>
            </a:r>
            <a:r>
              <a:rPr sz="4400" spc="-40" dirty="0"/>
              <a:t> QA</a:t>
            </a:r>
            <a:endParaRPr sz="4400" dirty="0"/>
          </a:p>
        </p:txBody>
      </p:sp>
      <p:sp>
        <p:nvSpPr>
          <p:cNvPr id="4" name="object 4"/>
          <p:cNvSpPr txBox="1"/>
          <p:nvPr/>
        </p:nvSpPr>
        <p:spPr>
          <a:xfrm>
            <a:off x="585723" y="1134532"/>
            <a:ext cx="8728710" cy="3418204"/>
          </a:xfrm>
          <a:prstGeom prst="rect">
            <a:avLst/>
          </a:prstGeom>
        </p:spPr>
        <p:txBody>
          <a:bodyPr vert="horz" wrap="square" lIns="0" tIns="93345" rIns="0" bIns="0" rtlCol="0">
            <a:spAutoFit/>
          </a:bodyPr>
          <a:lstStyle/>
          <a:p>
            <a:pPr marL="351790" indent="-339090">
              <a:lnSpc>
                <a:spcPct val="100000"/>
              </a:lnSpc>
              <a:spcBef>
                <a:spcPts val="735"/>
              </a:spcBef>
              <a:buChar char="•"/>
              <a:tabLst>
                <a:tab pos="351155" algn="l"/>
                <a:tab pos="351790" algn="l"/>
              </a:tabLst>
            </a:pPr>
            <a:r>
              <a:rPr sz="2800" spc="-20" dirty="0">
                <a:solidFill>
                  <a:srgbClr val="3333CC"/>
                </a:solidFill>
                <a:latin typeface="Arial"/>
                <a:cs typeface="Arial"/>
              </a:rPr>
              <a:t>Key-Value</a:t>
            </a:r>
            <a:r>
              <a:rPr sz="2800" spc="-35" dirty="0">
                <a:solidFill>
                  <a:srgbClr val="3333CC"/>
                </a:solidFill>
                <a:latin typeface="Arial"/>
                <a:cs typeface="Arial"/>
              </a:rPr>
              <a:t> </a:t>
            </a:r>
            <a:r>
              <a:rPr sz="2800" spc="-15" dirty="0">
                <a:solidFill>
                  <a:srgbClr val="3333CC"/>
                </a:solidFill>
                <a:latin typeface="Arial"/>
                <a:cs typeface="Arial"/>
              </a:rPr>
              <a:t>Memory</a:t>
            </a:r>
            <a:r>
              <a:rPr sz="2800" spc="-40" dirty="0">
                <a:solidFill>
                  <a:srgbClr val="3333CC"/>
                </a:solidFill>
                <a:latin typeface="Arial"/>
                <a:cs typeface="Arial"/>
              </a:rPr>
              <a:t> </a:t>
            </a:r>
            <a:r>
              <a:rPr sz="2800" spc="-15" dirty="0">
                <a:solidFill>
                  <a:srgbClr val="3333CC"/>
                </a:solidFill>
                <a:latin typeface="Arial"/>
                <a:cs typeface="Arial"/>
              </a:rPr>
              <a:t>Networks</a:t>
            </a:r>
            <a:r>
              <a:rPr sz="2800" spc="-35" dirty="0">
                <a:solidFill>
                  <a:srgbClr val="3333CC"/>
                </a:solidFill>
                <a:latin typeface="Arial"/>
                <a:cs typeface="Arial"/>
              </a:rPr>
              <a:t> </a:t>
            </a:r>
            <a:r>
              <a:rPr sz="2800" spc="-10" dirty="0">
                <a:solidFill>
                  <a:srgbClr val="3333CC"/>
                </a:solidFill>
                <a:latin typeface="Arial"/>
                <a:cs typeface="Arial"/>
              </a:rPr>
              <a:t>for</a:t>
            </a:r>
            <a:r>
              <a:rPr sz="2800" spc="-30" dirty="0">
                <a:solidFill>
                  <a:srgbClr val="3333CC"/>
                </a:solidFill>
                <a:latin typeface="Arial"/>
                <a:cs typeface="Arial"/>
              </a:rPr>
              <a:t> </a:t>
            </a:r>
            <a:r>
              <a:rPr sz="2800" spc="-15" dirty="0">
                <a:solidFill>
                  <a:srgbClr val="3333CC"/>
                </a:solidFill>
                <a:latin typeface="Arial"/>
                <a:cs typeface="Arial"/>
              </a:rPr>
              <a:t>Question</a:t>
            </a:r>
            <a:r>
              <a:rPr sz="2800" spc="-30" dirty="0">
                <a:solidFill>
                  <a:srgbClr val="3333CC"/>
                </a:solidFill>
                <a:latin typeface="Arial"/>
                <a:cs typeface="Arial"/>
              </a:rPr>
              <a:t> </a:t>
            </a:r>
            <a:r>
              <a:rPr sz="2800" spc="-15" dirty="0">
                <a:solidFill>
                  <a:srgbClr val="3333CC"/>
                </a:solidFill>
                <a:latin typeface="Arial"/>
                <a:cs typeface="Arial"/>
              </a:rPr>
              <a:t>Answering</a:t>
            </a:r>
            <a:endParaRPr sz="2800">
              <a:latin typeface="Arial"/>
              <a:cs typeface="Arial"/>
            </a:endParaRPr>
          </a:p>
          <a:p>
            <a:pPr marL="747395" lvl="1" indent="-282575">
              <a:lnSpc>
                <a:spcPct val="100000"/>
              </a:lnSpc>
              <a:spcBef>
                <a:spcPts val="540"/>
              </a:spcBef>
              <a:buChar char="–"/>
              <a:tabLst>
                <a:tab pos="747395" algn="l"/>
              </a:tabLst>
            </a:pPr>
            <a:r>
              <a:rPr sz="2400" spc="-15" dirty="0">
                <a:solidFill>
                  <a:srgbClr val="336600"/>
                </a:solidFill>
                <a:latin typeface="Arial"/>
                <a:cs typeface="Arial"/>
              </a:rPr>
              <a:t>Example</a:t>
            </a:r>
            <a:endParaRPr sz="2400">
              <a:latin typeface="Arial"/>
              <a:cs typeface="Arial"/>
            </a:endParaRPr>
          </a:p>
          <a:p>
            <a:pPr marL="1143000" marR="5080" lvl="2" indent="-226060">
              <a:lnSpc>
                <a:spcPts val="2810"/>
              </a:lnSpc>
              <a:spcBef>
                <a:spcPts val="660"/>
              </a:spcBef>
              <a:buChar char="•"/>
              <a:tabLst>
                <a:tab pos="1143000" algn="l"/>
              </a:tabLst>
            </a:pPr>
            <a:r>
              <a:rPr sz="2400" spc="-15" dirty="0">
                <a:latin typeface="Times New Roman"/>
                <a:cs typeface="Times New Roman"/>
              </a:rPr>
              <a:t>Blade Runner directed-by Ridley Scott </a:t>
            </a:r>
            <a:r>
              <a:rPr sz="2400" spc="-10" dirty="0">
                <a:solidFill>
                  <a:srgbClr val="660066"/>
                </a:solidFill>
                <a:latin typeface="Arial"/>
                <a:cs typeface="Arial"/>
              </a:rPr>
              <a:t>has the form </a:t>
            </a:r>
            <a:r>
              <a:rPr sz="2400" i="1" spc="-15" dirty="0">
                <a:solidFill>
                  <a:srgbClr val="660066"/>
                </a:solidFill>
                <a:latin typeface="Arial"/>
                <a:cs typeface="Arial"/>
              </a:rPr>
              <a:t>subject- </a:t>
            </a:r>
            <a:r>
              <a:rPr sz="2400" i="1" spc="-655" dirty="0">
                <a:solidFill>
                  <a:srgbClr val="660066"/>
                </a:solidFill>
                <a:latin typeface="Arial"/>
                <a:cs typeface="Arial"/>
              </a:rPr>
              <a:t> </a:t>
            </a:r>
            <a:r>
              <a:rPr sz="2400" i="1" spc="-15" dirty="0">
                <a:solidFill>
                  <a:srgbClr val="660066"/>
                </a:solidFill>
                <a:latin typeface="Arial"/>
                <a:cs typeface="Arial"/>
              </a:rPr>
              <a:t>relation-object</a:t>
            </a:r>
            <a:endParaRPr sz="2400">
              <a:latin typeface="Arial"/>
              <a:cs typeface="Arial"/>
            </a:endParaRPr>
          </a:p>
          <a:p>
            <a:pPr marL="1143000" lvl="2" indent="-226695">
              <a:lnSpc>
                <a:spcPct val="100000"/>
              </a:lnSpc>
              <a:spcBef>
                <a:spcPts val="440"/>
              </a:spcBef>
              <a:buFont typeface="Times New Roman"/>
              <a:buChar char="•"/>
              <a:tabLst>
                <a:tab pos="1143000" algn="l"/>
              </a:tabLst>
            </a:pPr>
            <a:r>
              <a:rPr sz="2400" i="1" spc="-15" dirty="0">
                <a:latin typeface="Times New Roman"/>
                <a:cs typeface="Times New Roman"/>
              </a:rPr>
              <a:t>Key</a:t>
            </a:r>
            <a:r>
              <a:rPr sz="2400" i="1" spc="30" dirty="0">
                <a:latin typeface="Times New Roman"/>
                <a:cs typeface="Times New Roman"/>
              </a:rPr>
              <a:t> </a:t>
            </a:r>
            <a:r>
              <a:rPr sz="2400" spc="-5" dirty="0">
                <a:solidFill>
                  <a:srgbClr val="660066"/>
                </a:solidFill>
                <a:latin typeface="Arial"/>
                <a:cs typeface="Arial"/>
              </a:rPr>
              <a:t>is</a:t>
            </a:r>
            <a:r>
              <a:rPr sz="2400" spc="-30" dirty="0">
                <a:solidFill>
                  <a:srgbClr val="660066"/>
                </a:solidFill>
                <a:latin typeface="Arial"/>
                <a:cs typeface="Arial"/>
              </a:rPr>
              <a:t> </a:t>
            </a:r>
            <a:r>
              <a:rPr sz="2400" spc="-15" dirty="0">
                <a:solidFill>
                  <a:srgbClr val="660066"/>
                </a:solidFill>
                <a:latin typeface="Arial"/>
                <a:cs typeface="Arial"/>
              </a:rPr>
              <a:t>composed</a:t>
            </a:r>
            <a:r>
              <a:rPr sz="2400" spc="-30" dirty="0">
                <a:solidFill>
                  <a:srgbClr val="660066"/>
                </a:solidFill>
                <a:latin typeface="Arial"/>
                <a:cs typeface="Arial"/>
              </a:rPr>
              <a:t> </a:t>
            </a:r>
            <a:r>
              <a:rPr sz="2400" spc="-10" dirty="0">
                <a:solidFill>
                  <a:srgbClr val="660066"/>
                </a:solidFill>
                <a:latin typeface="Arial"/>
                <a:cs typeface="Arial"/>
              </a:rPr>
              <a:t>of</a:t>
            </a:r>
            <a:r>
              <a:rPr sz="2400" spc="-30" dirty="0">
                <a:solidFill>
                  <a:srgbClr val="660066"/>
                </a:solidFill>
                <a:latin typeface="Arial"/>
                <a:cs typeface="Arial"/>
              </a:rPr>
              <a:t> </a:t>
            </a:r>
            <a:r>
              <a:rPr sz="2400" i="1" spc="-15" dirty="0">
                <a:solidFill>
                  <a:srgbClr val="660066"/>
                </a:solidFill>
                <a:latin typeface="Arial"/>
                <a:cs typeface="Arial"/>
              </a:rPr>
              <a:t>subject</a:t>
            </a:r>
            <a:r>
              <a:rPr sz="2400" i="1" spc="-35" dirty="0">
                <a:solidFill>
                  <a:srgbClr val="660066"/>
                </a:solidFill>
                <a:latin typeface="Arial"/>
                <a:cs typeface="Arial"/>
              </a:rPr>
              <a:t> </a:t>
            </a:r>
            <a:r>
              <a:rPr sz="2400" spc="-15" dirty="0">
                <a:solidFill>
                  <a:srgbClr val="660066"/>
                </a:solidFill>
                <a:latin typeface="Arial"/>
                <a:cs typeface="Arial"/>
              </a:rPr>
              <a:t>(</a:t>
            </a:r>
            <a:r>
              <a:rPr sz="2400" spc="-15" dirty="0">
                <a:latin typeface="Times New Roman"/>
                <a:cs typeface="Times New Roman"/>
              </a:rPr>
              <a:t>Blade</a:t>
            </a:r>
            <a:r>
              <a:rPr sz="2400" spc="-20" dirty="0">
                <a:latin typeface="Times New Roman"/>
                <a:cs typeface="Times New Roman"/>
              </a:rPr>
              <a:t> </a:t>
            </a:r>
            <a:r>
              <a:rPr sz="2400" spc="-15" dirty="0">
                <a:latin typeface="Times New Roman"/>
                <a:cs typeface="Times New Roman"/>
              </a:rPr>
              <a:t>Runner</a:t>
            </a:r>
            <a:r>
              <a:rPr sz="2400" spc="-15" dirty="0">
                <a:solidFill>
                  <a:srgbClr val="660066"/>
                </a:solidFill>
                <a:latin typeface="Arial"/>
                <a:cs typeface="Arial"/>
              </a:rPr>
              <a:t>)</a:t>
            </a:r>
            <a:r>
              <a:rPr sz="2400" spc="-25" dirty="0">
                <a:solidFill>
                  <a:srgbClr val="660066"/>
                </a:solidFill>
                <a:latin typeface="Arial"/>
                <a:cs typeface="Arial"/>
              </a:rPr>
              <a:t> </a:t>
            </a:r>
            <a:r>
              <a:rPr sz="2400" spc="-10" dirty="0">
                <a:solidFill>
                  <a:srgbClr val="660066"/>
                </a:solidFill>
                <a:latin typeface="Arial"/>
                <a:cs typeface="Arial"/>
              </a:rPr>
              <a:t>and</a:t>
            </a:r>
            <a:r>
              <a:rPr sz="2400" spc="-30" dirty="0">
                <a:solidFill>
                  <a:srgbClr val="660066"/>
                </a:solidFill>
                <a:latin typeface="Arial"/>
                <a:cs typeface="Arial"/>
              </a:rPr>
              <a:t> </a:t>
            </a:r>
            <a:r>
              <a:rPr sz="2400" i="1" spc="-10" dirty="0">
                <a:solidFill>
                  <a:srgbClr val="660066"/>
                </a:solidFill>
                <a:latin typeface="Arial"/>
                <a:cs typeface="Arial"/>
              </a:rPr>
              <a:t>relation</a:t>
            </a:r>
            <a:endParaRPr sz="2400">
              <a:latin typeface="Arial"/>
              <a:cs typeface="Arial"/>
            </a:endParaRPr>
          </a:p>
          <a:p>
            <a:pPr marL="1143000">
              <a:lnSpc>
                <a:spcPct val="100000"/>
              </a:lnSpc>
            </a:pPr>
            <a:r>
              <a:rPr sz="2400" spc="-15" dirty="0">
                <a:solidFill>
                  <a:srgbClr val="660066"/>
                </a:solidFill>
                <a:latin typeface="Arial"/>
                <a:cs typeface="Arial"/>
              </a:rPr>
              <a:t>(</a:t>
            </a:r>
            <a:r>
              <a:rPr sz="2400" spc="-15" dirty="0">
                <a:latin typeface="Times New Roman"/>
                <a:cs typeface="Times New Roman"/>
              </a:rPr>
              <a:t>directed</a:t>
            </a:r>
            <a:r>
              <a:rPr sz="2400" spc="-40" dirty="0">
                <a:latin typeface="Times New Roman"/>
                <a:cs typeface="Times New Roman"/>
              </a:rPr>
              <a:t> </a:t>
            </a:r>
            <a:r>
              <a:rPr sz="2400" spc="-10" dirty="0">
                <a:latin typeface="Times New Roman"/>
                <a:cs typeface="Times New Roman"/>
              </a:rPr>
              <a:t>by</a:t>
            </a:r>
            <a:r>
              <a:rPr sz="2400" spc="-10" dirty="0">
                <a:solidFill>
                  <a:srgbClr val="660066"/>
                </a:solidFill>
                <a:latin typeface="Arial"/>
                <a:cs typeface="Arial"/>
              </a:rPr>
              <a:t>)</a:t>
            </a:r>
            <a:endParaRPr sz="2400">
              <a:latin typeface="Arial"/>
              <a:cs typeface="Arial"/>
            </a:endParaRPr>
          </a:p>
          <a:p>
            <a:pPr marL="1143000" lvl="2" indent="-226695">
              <a:lnSpc>
                <a:spcPct val="100000"/>
              </a:lnSpc>
              <a:spcBef>
                <a:spcPts val="530"/>
              </a:spcBef>
              <a:buFont typeface="Times New Roman"/>
              <a:buChar char="•"/>
              <a:tabLst>
                <a:tab pos="1143000" algn="l"/>
              </a:tabLst>
            </a:pPr>
            <a:r>
              <a:rPr sz="2400" i="1" spc="-15" dirty="0">
                <a:latin typeface="Times New Roman"/>
                <a:cs typeface="Times New Roman"/>
              </a:rPr>
              <a:t>Value</a:t>
            </a:r>
            <a:r>
              <a:rPr sz="2400" i="1" spc="35" dirty="0">
                <a:latin typeface="Times New Roman"/>
                <a:cs typeface="Times New Roman"/>
              </a:rPr>
              <a:t> </a:t>
            </a:r>
            <a:r>
              <a:rPr sz="2400" spc="-5" dirty="0">
                <a:solidFill>
                  <a:srgbClr val="660066"/>
                </a:solidFill>
                <a:latin typeface="Arial"/>
                <a:cs typeface="Arial"/>
              </a:rPr>
              <a:t>is</a:t>
            </a:r>
            <a:r>
              <a:rPr sz="2400" spc="-35" dirty="0">
                <a:solidFill>
                  <a:srgbClr val="660066"/>
                </a:solidFill>
                <a:latin typeface="Arial"/>
                <a:cs typeface="Arial"/>
              </a:rPr>
              <a:t> </a:t>
            </a:r>
            <a:r>
              <a:rPr sz="2400" spc="-10" dirty="0">
                <a:solidFill>
                  <a:srgbClr val="660066"/>
                </a:solidFill>
                <a:latin typeface="Arial"/>
                <a:cs typeface="Arial"/>
              </a:rPr>
              <a:t>the</a:t>
            </a:r>
            <a:r>
              <a:rPr sz="2400" spc="-30" dirty="0">
                <a:solidFill>
                  <a:srgbClr val="660066"/>
                </a:solidFill>
                <a:latin typeface="Arial"/>
                <a:cs typeface="Arial"/>
              </a:rPr>
              <a:t> </a:t>
            </a:r>
            <a:r>
              <a:rPr sz="2400" i="1" spc="-15" dirty="0">
                <a:solidFill>
                  <a:srgbClr val="660066"/>
                </a:solidFill>
                <a:latin typeface="Arial"/>
                <a:cs typeface="Arial"/>
              </a:rPr>
              <a:t>object</a:t>
            </a:r>
            <a:r>
              <a:rPr sz="2400" i="1" spc="-25" dirty="0">
                <a:solidFill>
                  <a:srgbClr val="660066"/>
                </a:solidFill>
                <a:latin typeface="Arial"/>
                <a:cs typeface="Arial"/>
              </a:rPr>
              <a:t> </a:t>
            </a:r>
            <a:r>
              <a:rPr sz="2400" spc="-15" dirty="0">
                <a:latin typeface="Times New Roman"/>
                <a:cs typeface="Times New Roman"/>
              </a:rPr>
              <a:t>(Ridley</a:t>
            </a:r>
            <a:r>
              <a:rPr sz="2400" spc="-25" dirty="0">
                <a:latin typeface="Times New Roman"/>
                <a:cs typeface="Times New Roman"/>
              </a:rPr>
              <a:t> </a:t>
            </a:r>
            <a:r>
              <a:rPr sz="2400" spc="-15" dirty="0">
                <a:latin typeface="Times New Roman"/>
                <a:cs typeface="Times New Roman"/>
              </a:rPr>
              <a:t>Scott)</a:t>
            </a:r>
            <a:endParaRPr sz="2400">
              <a:latin typeface="Times New Roman"/>
              <a:cs typeface="Times New Roman"/>
            </a:endParaRPr>
          </a:p>
          <a:p>
            <a:pPr marL="1143000" lvl="2" indent="-226695">
              <a:lnSpc>
                <a:spcPct val="100000"/>
              </a:lnSpc>
              <a:spcBef>
                <a:spcPts val="530"/>
              </a:spcBef>
              <a:buFont typeface="Times New Roman"/>
              <a:buChar char="•"/>
              <a:tabLst>
                <a:tab pos="1143000" algn="l"/>
              </a:tabLst>
            </a:pPr>
            <a:r>
              <a:rPr sz="2400" i="1" spc="-15" dirty="0">
                <a:latin typeface="Times New Roman"/>
                <a:cs typeface="Times New Roman"/>
              </a:rPr>
              <a:t>Query</a:t>
            </a:r>
            <a:r>
              <a:rPr sz="2400" i="1" spc="-30" dirty="0">
                <a:latin typeface="Times New Roman"/>
                <a:cs typeface="Times New Roman"/>
              </a:rPr>
              <a:t> </a:t>
            </a:r>
            <a:r>
              <a:rPr sz="2400" spc="-5" dirty="0">
                <a:solidFill>
                  <a:srgbClr val="660066"/>
                </a:solidFill>
                <a:latin typeface="Arial"/>
                <a:cs typeface="Arial"/>
              </a:rPr>
              <a:t>is</a:t>
            </a:r>
            <a:r>
              <a:rPr sz="2400" spc="-35" dirty="0">
                <a:solidFill>
                  <a:srgbClr val="660066"/>
                </a:solidFill>
                <a:latin typeface="Arial"/>
                <a:cs typeface="Arial"/>
              </a:rPr>
              <a:t> </a:t>
            </a:r>
            <a:r>
              <a:rPr sz="2400" spc="-15" dirty="0">
                <a:latin typeface="Times New Roman"/>
                <a:cs typeface="Times New Roman"/>
              </a:rPr>
              <a:t>Who</a:t>
            </a:r>
            <a:r>
              <a:rPr sz="2400" spc="-25" dirty="0">
                <a:latin typeface="Times New Roman"/>
                <a:cs typeface="Times New Roman"/>
              </a:rPr>
              <a:t> </a:t>
            </a:r>
            <a:r>
              <a:rPr sz="2400" spc="-15" dirty="0">
                <a:latin typeface="Times New Roman"/>
                <a:cs typeface="Times New Roman"/>
              </a:rPr>
              <a:t>directed</a:t>
            </a:r>
            <a:r>
              <a:rPr sz="2400" spc="-30" dirty="0">
                <a:latin typeface="Times New Roman"/>
                <a:cs typeface="Times New Roman"/>
              </a:rPr>
              <a:t> </a:t>
            </a:r>
            <a:r>
              <a:rPr sz="2400" spc="-15" dirty="0">
                <a:latin typeface="Times New Roman"/>
                <a:cs typeface="Times New Roman"/>
              </a:rPr>
              <a:t>Blade</a:t>
            </a:r>
            <a:r>
              <a:rPr sz="2400" spc="-30" dirty="0">
                <a:latin typeface="Times New Roman"/>
                <a:cs typeface="Times New Roman"/>
              </a:rPr>
              <a:t> </a:t>
            </a:r>
            <a:r>
              <a:rPr sz="2400" spc="-15" dirty="0">
                <a:latin typeface="Times New Roman"/>
                <a:cs typeface="Times New Roman"/>
              </a:rPr>
              <a:t>Runner?</a:t>
            </a:r>
            <a:endParaRPr sz="2400">
              <a:latin typeface="Times New Roman"/>
              <a:cs typeface="Times New Roman"/>
            </a:endParaRPr>
          </a:p>
        </p:txBody>
      </p:sp>
      <p:grpSp>
        <p:nvGrpSpPr>
          <p:cNvPr id="5" name="object 5"/>
          <p:cNvGrpSpPr/>
          <p:nvPr/>
        </p:nvGrpSpPr>
        <p:grpSpPr>
          <a:xfrm>
            <a:off x="1779588" y="4835966"/>
            <a:ext cx="4911090" cy="1786889"/>
            <a:chOff x="1779588" y="4835966"/>
            <a:chExt cx="4911090" cy="1786889"/>
          </a:xfrm>
        </p:grpSpPr>
        <p:pic>
          <p:nvPicPr>
            <p:cNvPr id="6" name="object 6"/>
            <p:cNvPicPr/>
            <p:nvPr/>
          </p:nvPicPr>
          <p:blipFill>
            <a:blip r:embed="rId2" cstate="print"/>
            <a:stretch>
              <a:fillRect/>
            </a:stretch>
          </p:blipFill>
          <p:spPr>
            <a:xfrm>
              <a:off x="2003465" y="5059957"/>
              <a:ext cx="4590424" cy="1450914"/>
            </a:xfrm>
            <a:prstGeom prst="rect">
              <a:avLst/>
            </a:prstGeom>
          </p:spPr>
        </p:pic>
        <p:sp>
          <p:nvSpPr>
            <p:cNvPr id="7" name="object 7"/>
            <p:cNvSpPr/>
            <p:nvPr/>
          </p:nvSpPr>
          <p:spPr>
            <a:xfrm>
              <a:off x="1784297" y="4840675"/>
              <a:ext cx="4901565" cy="1777364"/>
            </a:xfrm>
            <a:custGeom>
              <a:avLst/>
              <a:gdLst/>
              <a:ahLst/>
              <a:cxnLst/>
              <a:rect l="l" t="t" r="r" b="b"/>
              <a:pathLst>
                <a:path w="4901565" h="1777365">
                  <a:moveTo>
                    <a:pt x="0" y="0"/>
                  </a:moveTo>
                  <a:lnTo>
                    <a:pt x="4901106" y="0"/>
                  </a:lnTo>
                  <a:lnTo>
                    <a:pt x="4901106" y="1777082"/>
                  </a:lnTo>
                  <a:lnTo>
                    <a:pt x="0" y="1777082"/>
                  </a:lnTo>
                  <a:lnTo>
                    <a:pt x="0" y="0"/>
                  </a:lnTo>
                  <a:close/>
                </a:path>
              </a:pathLst>
            </a:custGeom>
            <a:ln w="9419">
              <a:solidFill>
                <a:srgbClr val="000000"/>
              </a:solidFill>
            </a:ln>
          </p:spPr>
          <p:txBody>
            <a:bodyPr wrap="square" lIns="0" tIns="0" rIns="0" bIns="0" rtlCol="0"/>
            <a:lstStyle/>
            <a:p>
              <a:endParaRPr/>
            </a:p>
          </p:txBody>
        </p:sp>
      </p:grpSp>
      <p:sp>
        <p:nvSpPr>
          <p:cNvPr id="8" name="object 8"/>
          <p:cNvSpPr txBox="1"/>
          <p:nvPr/>
        </p:nvSpPr>
        <p:spPr>
          <a:xfrm>
            <a:off x="1866731" y="6713728"/>
            <a:ext cx="2733675" cy="177800"/>
          </a:xfrm>
          <a:prstGeom prst="rect">
            <a:avLst/>
          </a:prstGeom>
        </p:spPr>
        <p:txBody>
          <a:bodyPr vert="horz" wrap="square" lIns="0" tIns="12700" rIns="0" bIns="0" rtlCol="0">
            <a:spAutoFit/>
          </a:bodyPr>
          <a:lstStyle/>
          <a:p>
            <a:pPr marL="12700">
              <a:lnSpc>
                <a:spcPct val="100000"/>
              </a:lnSpc>
              <a:spcBef>
                <a:spcPts val="100"/>
              </a:spcBef>
            </a:pPr>
            <a:r>
              <a:rPr sz="1000" spc="15" dirty="0">
                <a:latin typeface="Arial"/>
                <a:cs typeface="Arial"/>
              </a:rPr>
              <a:t>Source:</a:t>
            </a:r>
            <a:r>
              <a:rPr sz="1000" spc="-20" dirty="0">
                <a:latin typeface="Arial"/>
                <a:cs typeface="Arial"/>
              </a:rPr>
              <a:t> </a:t>
            </a:r>
            <a:r>
              <a:rPr sz="1000" spc="15" dirty="0">
                <a:latin typeface="Arial"/>
                <a:cs typeface="Arial"/>
              </a:rPr>
              <a:t>https://arxiv.org/pdf/1907.05242v1.pdf</a:t>
            </a:r>
            <a:endParaRPr sz="10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96399" y="992631"/>
            <a:ext cx="8268334" cy="635000"/>
          </a:xfrm>
          <a:prstGeom prst="rect">
            <a:avLst/>
          </a:prstGeom>
        </p:spPr>
        <p:txBody>
          <a:bodyPr vert="horz" wrap="square" lIns="0" tIns="12700" rIns="0" bIns="0" rtlCol="0">
            <a:spAutoFit/>
          </a:bodyPr>
          <a:lstStyle/>
          <a:p>
            <a:pPr marL="12700">
              <a:lnSpc>
                <a:spcPct val="100000"/>
              </a:lnSpc>
              <a:spcBef>
                <a:spcPts val="100"/>
              </a:spcBef>
            </a:pPr>
            <a:r>
              <a:rPr sz="4000" spc="-20" dirty="0"/>
              <a:t>Detail</a:t>
            </a:r>
            <a:r>
              <a:rPr sz="4000" spc="-30" dirty="0"/>
              <a:t> </a:t>
            </a:r>
            <a:r>
              <a:rPr sz="4000" spc="-15" dirty="0"/>
              <a:t>of</a:t>
            </a:r>
            <a:r>
              <a:rPr sz="4000" spc="-30" dirty="0"/>
              <a:t> </a:t>
            </a:r>
            <a:r>
              <a:rPr sz="4000" spc="-25" dirty="0"/>
              <a:t>Scaled</a:t>
            </a:r>
            <a:r>
              <a:rPr sz="4000" spc="-45" dirty="0"/>
              <a:t> </a:t>
            </a:r>
            <a:r>
              <a:rPr sz="4000" spc="-20" dirty="0"/>
              <a:t>dot</a:t>
            </a:r>
            <a:r>
              <a:rPr sz="4000" spc="-30" dirty="0"/>
              <a:t> </a:t>
            </a:r>
            <a:r>
              <a:rPr sz="4000" spc="-20" dirty="0"/>
              <a:t>product</a:t>
            </a:r>
            <a:r>
              <a:rPr sz="4000" spc="-30" dirty="0"/>
              <a:t> </a:t>
            </a:r>
            <a:r>
              <a:rPr sz="4000" spc="-20" dirty="0"/>
              <a:t>attention</a:t>
            </a:r>
            <a:endParaRPr sz="4000"/>
          </a:p>
        </p:txBody>
      </p:sp>
      <p:pic>
        <p:nvPicPr>
          <p:cNvPr id="4" name="object 4"/>
          <p:cNvPicPr/>
          <p:nvPr/>
        </p:nvPicPr>
        <p:blipFill>
          <a:blip r:embed="rId2" cstate="print"/>
          <a:stretch>
            <a:fillRect/>
          </a:stretch>
        </p:blipFill>
        <p:spPr>
          <a:xfrm>
            <a:off x="1123385" y="2065161"/>
            <a:ext cx="1613817" cy="3146001"/>
          </a:xfrm>
          <a:prstGeom prst="rect">
            <a:avLst/>
          </a:prstGeom>
        </p:spPr>
      </p:pic>
      <p:pic>
        <p:nvPicPr>
          <p:cNvPr id="5" name="object 5"/>
          <p:cNvPicPr/>
          <p:nvPr/>
        </p:nvPicPr>
        <p:blipFill>
          <a:blip r:embed="rId3" cstate="print"/>
          <a:stretch>
            <a:fillRect/>
          </a:stretch>
        </p:blipFill>
        <p:spPr>
          <a:xfrm>
            <a:off x="3745007" y="5898075"/>
            <a:ext cx="5051702" cy="721154"/>
          </a:xfrm>
          <a:prstGeom prst="rect">
            <a:avLst/>
          </a:prstGeom>
        </p:spPr>
      </p:pic>
      <p:sp>
        <p:nvSpPr>
          <p:cNvPr id="6" name="object 6"/>
          <p:cNvSpPr txBox="1"/>
          <p:nvPr/>
        </p:nvSpPr>
        <p:spPr>
          <a:xfrm>
            <a:off x="3511803" y="2268728"/>
            <a:ext cx="5688330" cy="3094990"/>
          </a:xfrm>
          <a:prstGeom prst="rect">
            <a:avLst/>
          </a:prstGeom>
        </p:spPr>
        <p:txBody>
          <a:bodyPr vert="horz" wrap="square" lIns="0" tIns="15240" rIns="0" bIns="0" rtlCol="0">
            <a:spAutoFit/>
          </a:bodyPr>
          <a:lstStyle/>
          <a:p>
            <a:pPr marL="401955" marR="1141730">
              <a:lnSpc>
                <a:spcPct val="98900"/>
              </a:lnSpc>
              <a:spcBef>
                <a:spcPts val="120"/>
              </a:spcBef>
            </a:pPr>
            <a:r>
              <a:rPr sz="1800" spc="-10" dirty="0">
                <a:solidFill>
                  <a:srgbClr val="7030A0"/>
                </a:solidFill>
                <a:latin typeface="Arial"/>
                <a:cs typeface="Arial"/>
              </a:rPr>
              <a:t>The input </a:t>
            </a:r>
            <a:r>
              <a:rPr sz="1800" spc="-15" dirty="0">
                <a:solidFill>
                  <a:srgbClr val="7030A0"/>
                </a:solidFill>
                <a:latin typeface="Arial"/>
                <a:cs typeface="Arial"/>
              </a:rPr>
              <a:t>consists </a:t>
            </a:r>
            <a:r>
              <a:rPr sz="1800" spc="-10" dirty="0">
                <a:solidFill>
                  <a:srgbClr val="7030A0"/>
                </a:solidFill>
                <a:latin typeface="Arial"/>
                <a:cs typeface="Arial"/>
              </a:rPr>
              <a:t>of </a:t>
            </a:r>
            <a:r>
              <a:rPr sz="1800" spc="-15" dirty="0">
                <a:solidFill>
                  <a:srgbClr val="7030A0"/>
                </a:solidFill>
                <a:latin typeface="Arial"/>
                <a:cs typeface="Arial"/>
              </a:rPr>
              <a:t>queries </a:t>
            </a:r>
            <a:r>
              <a:rPr sz="1800" spc="-10" dirty="0">
                <a:solidFill>
                  <a:srgbClr val="7030A0"/>
                </a:solidFill>
                <a:latin typeface="Arial"/>
                <a:cs typeface="Arial"/>
              </a:rPr>
              <a:t>and </a:t>
            </a:r>
            <a:r>
              <a:rPr sz="1800" spc="-15" dirty="0">
                <a:solidFill>
                  <a:srgbClr val="7030A0"/>
                </a:solidFill>
                <a:latin typeface="Arial"/>
                <a:cs typeface="Arial"/>
              </a:rPr>
              <a:t>keys of </a:t>
            </a:r>
            <a:r>
              <a:rPr sz="1800" spc="-490" dirty="0">
                <a:solidFill>
                  <a:srgbClr val="7030A0"/>
                </a:solidFill>
                <a:latin typeface="Arial"/>
                <a:cs typeface="Arial"/>
              </a:rPr>
              <a:t> </a:t>
            </a:r>
            <a:r>
              <a:rPr sz="1800" spc="-15" dirty="0">
                <a:solidFill>
                  <a:srgbClr val="7030A0"/>
                </a:solidFill>
                <a:latin typeface="Arial"/>
                <a:cs typeface="Arial"/>
              </a:rPr>
              <a:t>dimension</a:t>
            </a:r>
            <a:r>
              <a:rPr sz="1800" spc="-25" dirty="0">
                <a:solidFill>
                  <a:srgbClr val="7030A0"/>
                </a:solidFill>
                <a:latin typeface="Arial"/>
                <a:cs typeface="Arial"/>
              </a:rPr>
              <a:t> </a:t>
            </a:r>
            <a:r>
              <a:rPr sz="1800" i="1" spc="-5" dirty="0">
                <a:latin typeface="Times New Roman"/>
                <a:cs typeface="Times New Roman"/>
              </a:rPr>
              <a:t>d</a:t>
            </a:r>
            <a:r>
              <a:rPr sz="1800" i="1" spc="-7" baseline="-13888" dirty="0">
                <a:latin typeface="Times New Roman"/>
                <a:cs typeface="Times New Roman"/>
              </a:rPr>
              <a:t>k</a:t>
            </a:r>
            <a:r>
              <a:rPr sz="1800" spc="-5" dirty="0">
                <a:solidFill>
                  <a:srgbClr val="7030A0"/>
                </a:solidFill>
                <a:latin typeface="Arial"/>
                <a:cs typeface="Arial"/>
              </a:rPr>
              <a:t>,</a:t>
            </a:r>
            <a:r>
              <a:rPr sz="1800" spc="-20" dirty="0">
                <a:solidFill>
                  <a:srgbClr val="7030A0"/>
                </a:solidFill>
                <a:latin typeface="Arial"/>
                <a:cs typeface="Arial"/>
              </a:rPr>
              <a:t> </a:t>
            </a:r>
            <a:r>
              <a:rPr sz="1800" spc="-10" dirty="0">
                <a:solidFill>
                  <a:srgbClr val="7030A0"/>
                </a:solidFill>
                <a:latin typeface="Arial"/>
                <a:cs typeface="Arial"/>
              </a:rPr>
              <a:t>and</a:t>
            </a:r>
            <a:r>
              <a:rPr sz="1800" spc="-25" dirty="0">
                <a:solidFill>
                  <a:srgbClr val="7030A0"/>
                </a:solidFill>
                <a:latin typeface="Arial"/>
                <a:cs typeface="Arial"/>
              </a:rPr>
              <a:t> </a:t>
            </a:r>
            <a:r>
              <a:rPr sz="1800" spc="-10" dirty="0">
                <a:solidFill>
                  <a:srgbClr val="7030A0"/>
                </a:solidFill>
                <a:latin typeface="Arial"/>
                <a:cs typeface="Arial"/>
              </a:rPr>
              <a:t>values</a:t>
            </a:r>
            <a:r>
              <a:rPr sz="1800" spc="-25" dirty="0">
                <a:solidFill>
                  <a:srgbClr val="7030A0"/>
                </a:solidFill>
                <a:latin typeface="Arial"/>
                <a:cs typeface="Arial"/>
              </a:rPr>
              <a:t> </a:t>
            </a:r>
            <a:r>
              <a:rPr sz="1800" spc="-10" dirty="0">
                <a:solidFill>
                  <a:srgbClr val="7030A0"/>
                </a:solidFill>
                <a:latin typeface="Arial"/>
                <a:cs typeface="Arial"/>
              </a:rPr>
              <a:t>of</a:t>
            </a:r>
            <a:r>
              <a:rPr sz="1800" spc="-20" dirty="0">
                <a:solidFill>
                  <a:srgbClr val="7030A0"/>
                </a:solidFill>
                <a:latin typeface="Arial"/>
                <a:cs typeface="Arial"/>
              </a:rPr>
              <a:t> </a:t>
            </a:r>
            <a:r>
              <a:rPr sz="1800" spc="-15" dirty="0">
                <a:solidFill>
                  <a:srgbClr val="7030A0"/>
                </a:solidFill>
                <a:latin typeface="Arial"/>
                <a:cs typeface="Arial"/>
              </a:rPr>
              <a:t>dimension</a:t>
            </a:r>
            <a:r>
              <a:rPr sz="1800" spc="-80" dirty="0">
                <a:solidFill>
                  <a:srgbClr val="7030A0"/>
                </a:solidFill>
                <a:latin typeface="Arial"/>
                <a:cs typeface="Arial"/>
              </a:rPr>
              <a:t> </a:t>
            </a:r>
            <a:r>
              <a:rPr sz="1800" i="1" spc="-5" dirty="0">
                <a:latin typeface="Times New Roman"/>
                <a:cs typeface="Times New Roman"/>
              </a:rPr>
              <a:t>d</a:t>
            </a:r>
            <a:r>
              <a:rPr sz="1800" i="1" spc="-7" baseline="-13888" dirty="0">
                <a:latin typeface="Times New Roman"/>
                <a:cs typeface="Times New Roman"/>
              </a:rPr>
              <a:t>k</a:t>
            </a:r>
            <a:r>
              <a:rPr sz="1800" spc="-5" dirty="0">
                <a:solidFill>
                  <a:srgbClr val="7030A0"/>
                </a:solidFill>
                <a:latin typeface="Arial"/>
                <a:cs typeface="Arial"/>
              </a:rPr>
              <a:t>. </a:t>
            </a:r>
            <a:r>
              <a:rPr sz="1800" spc="-484" dirty="0">
                <a:solidFill>
                  <a:srgbClr val="7030A0"/>
                </a:solidFill>
                <a:latin typeface="Arial"/>
                <a:cs typeface="Arial"/>
              </a:rPr>
              <a:t> </a:t>
            </a:r>
            <a:r>
              <a:rPr sz="1800" spc="-25" dirty="0">
                <a:solidFill>
                  <a:srgbClr val="7030A0"/>
                </a:solidFill>
                <a:latin typeface="Arial"/>
                <a:cs typeface="Arial"/>
              </a:rPr>
              <a:t>We</a:t>
            </a:r>
            <a:r>
              <a:rPr sz="1800" dirty="0">
                <a:solidFill>
                  <a:srgbClr val="7030A0"/>
                </a:solidFill>
                <a:latin typeface="Arial"/>
                <a:cs typeface="Arial"/>
              </a:rPr>
              <a:t> </a:t>
            </a:r>
            <a:r>
              <a:rPr sz="1800" spc="-15" dirty="0">
                <a:solidFill>
                  <a:srgbClr val="7030A0"/>
                </a:solidFill>
                <a:latin typeface="Arial"/>
                <a:cs typeface="Arial"/>
              </a:rPr>
              <a:t>compute</a:t>
            </a:r>
            <a:r>
              <a:rPr sz="1800" dirty="0">
                <a:solidFill>
                  <a:srgbClr val="7030A0"/>
                </a:solidFill>
                <a:latin typeface="Arial"/>
                <a:cs typeface="Arial"/>
              </a:rPr>
              <a:t> </a:t>
            </a:r>
            <a:r>
              <a:rPr sz="1800" spc="-10" dirty="0">
                <a:solidFill>
                  <a:srgbClr val="7030A0"/>
                </a:solidFill>
                <a:latin typeface="Arial"/>
                <a:cs typeface="Arial"/>
              </a:rPr>
              <a:t>the</a:t>
            </a:r>
            <a:r>
              <a:rPr sz="1800" dirty="0">
                <a:solidFill>
                  <a:srgbClr val="7030A0"/>
                </a:solidFill>
                <a:latin typeface="Arial"/>
                <a:cs typeface="Arial"/>
              </a:rPr>
              <a:t> </a:t>
            </a:r>
            <a:r>
              <a:rPr sz="1800" spc="-10" dirty="0">
                <a:solidFill>
                  <a:srgbClr val="7030A0"/>
                </a:solidFill>
                <a:latin typeface="Arial"/>
                <a:cs typeface="Arial"/>
              </a:rPr>
              <a:t>dot</a:t>
            </a:r>
            <a:r>
              <a:rPr sz="1800" spc="10" dirty="0">
                <a:solidFill>
                  <a:srgbClr val="7030A0"/>
                </a:solidFill>
                <a:latin typeface="Arial"/>
                <a:cs typeface="Arial"/>
              </a:rPr>
              <a:t> </a:t>
            </a:r>
            <a:r>
              <a:rPr sz="1800" spc="-15" dirty="0">
                <a:solidFill>
                  <a:srgbClr val="7030A0"/>
                </a:solidFill>
                <a:latin typeface="Arial"/>
                <a:cs typeface="Arial"/>
              </a:rPr>
              <a:t>products</a:t>
            </a:r>
            <a:r>
              <a:rPr sz="1800" spc="5" dirty="0">
                <a:solidFill>
                  <a:srgbClr val="7030A0"/>
                </a:solidFill>
                <a:latin typeface="Arial"/>
                <a:cs typeface="Arial"/>
              </a:rPr>
              <a:t> </a:t>
            </a:r>
            <a:r>
              <a:rPr sz="1800" spc="-10" dirty="0">
                <a:solidFill>
                  <a:srgbClr val="7030A0"/>
                </a:solidFill>
                <a:latin typeface="Arial"/>
                <a:cs typeface="Arial"/>
              </a:rPr>
              <a:t>of</a:t>
            </a:r>
            <a:r>
              <a:rPr sz="1800" spc="10" dirty="0">
                <a:solidFill>
                  <a:srgbClr val="7030A0"/>
                </a:solidFill>
                <a:latin typeface="Arial"/>
                <a:cs typeface="Arial"/>
              </a:rPr>
              <a:t> </a:t>
            </a:r>
            <a:r>
              <a:rPr sz="1800" spc="-10" dirty="0">
                <a:solidFill>
                  <a:srgbClr val="7030A0"/>
                </a:solidFill>
                <a:latin typeface="Arial"/>
                <a:cs typeface="Arial"/>
              </a:rPr>
              <a:t>the </a:t>
            </a:r>
            <a:r>
              <a:rPr sz="1800" spc="-5" dirty="0">
                <a:solidFill>
                  <a:srgbClr val="7030A0"/>
                </a:solidFill>
                <a:latin typeface="Arial"/>
                <a:cs typeface="Arial"/>
              </a:rPr>
              <a:t> </a:t>
            </a:r>
            <a:r>
              <a:rPr sz="1800" spc="-15" dirty="0">
                <a:solidFill>
                  <a:srgbClr val="7030A0"/>
                </a:solidFill>
                <a:latin typeface="Arial"/>
                <a:cs typeface="Arial"/>
              </a:rPr>
              <a:t>query </a:t>
            </a:r>
            <a:r>
              <a:rPr sz="1800" spc="-10" dirty="0">
                <a:solidFill>
                  <a:srgbClr val="7030A0"/>
                </a:solidFill>
                <a:latin typeface="Arial"/>
                <a:cs typeface="Arial"/>
              </a:rPr>
              <a:t>with all </a:t>
            </a:r>
            <a:r>
              <a:rPr sz="1800" spc="-15" dirty="0">
                <a:solidFill>
                  <a:srgbClr val="7030A0"/>
                </a:solidFill>
                <a:latin typeface="Arial"/>
                <a:cs typeface="Arial"/>
              </a:rPr>
              <a:t>keys, </a:t>
            </a:r>
            <a:r>
              <a:rPr sz="1800" spc="-10" dirty="0">
                <a:solidFill>
                  <a:srgbClr val="7030A0"/>
                </a:solidFill>
                <a:latin typeface="Arial"/>
                <a:cs typeface="Arial"/>
              </a:rPr>
              <a:t>divide </a:t>
            </a:r>
            <a:r>
              <a:rPr sz="1800" spc="-15" dirty="0">
                <a:solidFill>
                  <a:srgbClr val="7030A0"/>
                </a:solidFill>
                <a:latin typeface="Arial"/>
                <a:cs typeface="Arial"/>
              </a:rPr>
              <a:t>each </a:t>
            </a:r>
            <a:r>
              <a:rPr sz="1800" spc="-10" dirty="0">
                <a:solidFill>
                  <a:srgbClr val="7030A0"/>
                </a:solidFill>
                <a:latin typeface="Arial"/>
                <a:cs typeface="Arial"/>
              </a:rPr>
              <a:t>by </a:t>
            </a:r>
            <a:r>
              <a:rPr sz="1800" dirty="0">
                <a:latin typeface="Times New Roman"/>
                <a:cs typeface="Times New Roman"/>
              </a:rPr>
              <a:t>√ </a:t>
            </a:r>
            <a:r>
              <a:rPr sz="1800" i="1" spc="-5" dirty="0">
                <a:latin typeface="Times New Roman"/>
                <a:cs typeface="Times New Roman"/>
              </a:rPr>
              <a:t>d</a:t>
            </a:r>
            <a:r>
              <a:rPr sz="1800" i="1" spc="-7" baseline="-13888" dirty="0">
                <a:latin typeface="Times New Roman"/>
                <a:cs typeface="Times New Roman"/>
              </a:rPr>
              <a:t>k</a:t>
            </a:r>
            <a:r>
              <a:rPr sz="1800" spc="-5" dirty="0">
                <a:solidFill>
                  <a:srgbClr val="7030A0"/>
                </a:solidFill>
                <a:latin typeface="Arial"/>
                <a:cs typeface="Arial"/>
              </a:rPr>
              <a:t>, </a:t>
            </a:r>
            <a:r>
              <a:rPr sz="1800" dirty="0">
                <a:solidFill>
                  <a:srgbClr val="7030A0"/>
                </a:solidFill>
                <a:latin typeface="Arial"/>
                <a:cs typeface="Arial"/>
              </a:rPr>
              <a:t> </a:t>
            </a:r>
            <a:r>
              <a:rPr sz="1800" spc="-10" dirty="0">
                <a:solidFill>
                  <a:srgbClr val="7030A0"/>
                </a:solidFill>
                <a:latin typeface="Arial"/>
                <a:cs typeface="Arial"/>
              </a:rPr>
              <a:t>and apply </a:t>
            </a:r>
            <a:r>
              <a:rPr sz="1800" dirty="0">
                <a:solidFill>
                  <a:srgbClr val="7030A0"/>
                </a:solidFill>
                <a:latin typeface="Arial"/>
                <a:cs typeface="Arial"/>
              </a:rPr>
              <a:t>a </a:t>
            </a:r>
            <a:r>
              <a:rPr sz="1800" spc="-10" dirty="0">
                <a:latin typeface="Times New Roman"/>
                <a:cs typeface="Times New Roman"/>
              </a:rPr>
              <a:t>softmax </a:t>
            </a:r>
            <a:r>
              <a:rPr sz="1800" spc="-10" dirty="0">
                <a:solidFill>
                  <a:srgbClr val="7030A0"/>
                </a:solidFill>
                <a:latin typeface="Arial"/>
                <a:cs typeface="Arial"/>
              </a:rPr>
              <a:t>function </a:t>
            </a:r>
            <a:r>
              <a:rPr sz="1800" spc="-5" dirty="0">
                <a:solidFill>
                  <a:srgbClr val="7030A0"/>
                </a:solidFill>
                <a:latin typeface="Arial"/>
                <a:cs typeface="Arial"/>
              </a:rPr>
              <a:t>to </a:t>
            </a:r>
            <a:r>
              <a:rPr sz="1800" spc="-10" dirty="0">
                <a:solidFill>
                  <a:srgbClr val="7030A0"/>
                </a:solidFill>
                <a:latin typeface="Arial"/>
                <a:cs typeface="Arial"/>
              </a:rPr>
              <a:t>obtain the </a:t>
            </a:r>
            <a:r>
              <a:rPr sz="1800" spc="-490" dirty="0">
                <a:solidFill>
                  <a:srgbClr val="7030A0"/>
                </a:solidFill>
                <a:latin typeface="Arial"/>
                <a:cs typeface="Arial"/>
              </a:rPr>
              <a:t> </a:t>
            </a:r>
            <a:r>
              <a:rPr sz="1800" spc="-10" dirty="0">
                <a:solidFill>
                  <a:srgbClr val="7030A0"/>
                </a:solidFill>
                <a:latin typeface="Arial"/>
                <a:cs typeface="Arial"/>
              </a:rPr>
              <a:t>weights</a:t>
            </a:r>
            <a:r>
              <a:rPr sz="1800" spc="-25" dirty="0">
                <a:solidFill>
                  <a:srgbClr val="7030A0"/>
                </a:solidFill>
                <a:latin typeface="Arial"/>
                <a:cs typeface="Arial"/>
              </a:rPr>
              <a:t> </a:t>
            </a:r>
            <a:r>
              <a:rPr sz="1800" spc="-10" dirty="0">
                <a:solidFill>
                  <a:srgbClr val="7030A0"/>
                </a:solidFill>
                <a:latin typeface="Arial"/>
                <a:cs typeface="Arial"/>
              </a:rPr>
              <a:t>on</a:t>
            </a:r>
            <a:r>
              <a:rPr sz="1800" spc="-20" dirty="0">
                <a:solidFill>
                  <a:srgbClr val="7030A0"/>
                </a:solidFill>
                <a:latin typeface="Arial"/>
                <a:cs typeface="Arial"/>
              </a:rPr>
              <a:t> </a:t>
            </a:r>
            <a:r>
              <a:rPr sz="1800" spc="-10" dirty="0">
                <a:solidFill>
                  <a:srgbClr val="7030A0"/>
                </a:solidFill>
                <a:latin typeface="Arial"/>
                <a:cs typeface="Arial"/>
              </a:rPr>
              <a:t>the</a:t>
            </a:r>
            <a:r>
              <a:rPr sz="1800" spc="-25" dirty="0">
                <a:solidFill>
                  <a:srgbClr val="7030A0"/>
                </a:solidFill>
                <a:latin typeface="Arial"/>
                <a:cs typeface="Arial"/>
              </a:rPr>
              <a:t> </a:t>
            </a:r>
            <a:r>
              <a:rPr sz="1800" spc="-15" dirty="0">
                <a:solidFill>
                  <a:srgbClr val="7030A0"/>
                </a:solidFill>
                <a:latin typeface="Arial"/>
                <a:cs typeface="Arial"/>
              </a:rPr>
              <a:t>values</a:t>
            </a:r>
            <a:r>
              <a:rPr sz="1800" spc="-15" dirty="0">
                <a:latin typeface="Arial"/>
                <a:cs typeface="Arial"/>
              </a:rPr>
              <a:t>.</a:t>
            </a:r>
            <a:endParaRPr sz="1800">
              <a:latin typeface="Arial"/>
              <a:cs typeface="Arial"/>
            </a:endParaRPr>
          </a:p>
          <a:p>
            <a:pPr>
              <a:lnSpc>
                <a:spcPct val="100000"/>
              </a:lnSpc>
            </a:pPr>
            <a:endParaRPr sz="2500">
              <a:latin typeface="Arial"/>
              <a:cs typeface="Arial"/>
            </a:endParaRPr>
          </a:p>
          <a:p>
            <a:pPr marL="25400" marR="306705">
              <a:lnSpc>
                <a:spcPts val="2110"/>
              </a:lnSpc>
            </a:pPr>
            <a:r>
              <a:rPr sz="1800" spc="-25" dirty="0">
                <a:solidFill>
                  <a:srgbClr val="7030A0"/>
                </a:solidFill>
                <a:latin typeface="Arial"/>
                <a:cs typeface="Arial"/>
              </a:rPr>
              <a:t>We </a:t>
            </a:r>
            <a:r>
              <a:rPr sz="1800" spc="-15" dirty="0">
                <a:solidFill>
                  <a:srgbClr val="7030A0"/>
                </a:solidFill>
                <a:latin typeface="Arial"/>
                <a:cs typeface="Arial"/>
              </a:rPr>
              <a:t>compute </a:t>
            </a:r>
            <a:r>
              <a:rPr sz="1800" spc="-10" dirty="0">
                <a:solidFill>
                  <a:srgbClr val="7030A0"/>
                </a:solidFill>
                <a:latin typeface="Arial"/>
                <a:cs typeface="Arial"/>
              </a:rPr>
              <a:t>the attention function on </a:t>
            </a:r>
            <a:r>
              <a:rPr sz="1800" dirty="0">
                <a:solidFill>
                  <a:srgbClr val="7030A0"/>
                </a:solidFill>
                <a:latin typeface="Arial"/>
                <a:cs typeface="Arial"/>
              </a:rPr>
              <a:t>a </a:t>
            </a:r>
            <a:r>
              <a:rPr sz="1800" spc="-10" dirty="0">
                <a:solidFill>
                  <a:srgbClr val="7030A0"/>
                </a:solidFill>
                <a:latin typeface="Arial"/>
                <a:cs typeface="Arial"/>
              </a:rPr>
              <a:t>set of </a:t>
            </a:r>
            <a:r>
              <a:rPr sz="1800" spc="-15" dirty="0">
                <a:solidFill>
                  <a:srgbClr val="7030A0"/>
                </a:solidFill>
                <a:latin typeface="Arial"/>
                <a:cs typeface="Arial"/>
              </a:rPr>
              <a:t>queries </a:t>
            </a:r>
            <a:r>
              <a:rPr sz="1800" spc="-490" dirty="0">
                <a:solidFill>
                  <a:srgbClr val="7030A0"/>
                </a:solidFill>
                <a:latin typeface="Arial"/>
                <a:cs typeface="Arial"/>
              </a:rPr>
              <a:t> </a:t>
            </a:r>
            <a:r>
              <a:rPr sz="1800" spc="-25" dirty="0">
                <a:solidFill>
                  <a:srgbClr val="7030A0"/>
                </a:solidFill>
                <a:latin typeface="Arial"/>
                <a:cs typeface="Arial"/>
              </a:rPr>
              <a:t>simultaneously,</a:t>
            </a:r>
            <a:r>
              <a:rPr sz="1800" spc="-15" dirty="0">
                <a:solidFill>
                  <a:srgbClr val="7030A0"/>
                </a:solidFill>
                <a:latin typeface="Arial"/>
                <a:cs typeface="Arial"/>
              </a:rPr>
              <a:t> packed</a:t>
            </a:r>
            <a:r>
              <a:rPr sz="1800" spc="-20" dirty="0">
                <a:solidFill>
                  <a:srgbClr val="7030A0"/>
                </a:solidFill>
                <a:latin typeface="Arial"/>
                <a:cs typeface="Arial"/>
              </a:rPr>
              <a:t> </a:t>
            </a:r>
            <a:r>
              <a:rPr sz="1800" spc="-15" dirty="0">
                <a:solidFill>
                  <a:srgbClr val="7030A0"/>
                </a:solidFill>
                <a:latin typeface="Arial"/>
                <a:cs typeface="Arial"/>
              </a:rPr>
              <a:t>together </a:t>
            </a:r>
            <a:r>
              <a:rPr sz="1800" spc="-10" dirty="0">
                <a:solidFill>
                  <a:srgbClr val="7030A0"/>
                </a:solidFill>
                <a:latin typeface="Arial"/>
                <a:cs typeface="Arial"/>
              </a:rPr>
              <a:t>into</a:t>
            </a:r>
            <a:r>
              <a:rPr sz="1800" spc="-15" dirty="0">
                <a:solidFill>
                  <a:srgbClr val="7030A0"/>
                </a:solidFill>
                <a:latin typeface="Arial"/>
                <a:cs typeface="Arial"/>
              </a:rPr>
              <a:t> </a:t>
            </a:r>
            <a:r>
              <a:rPr sz="1800" dirty="0">
                <a:solidFill>
                  <a:srgbClr val="7030A0"/>
                </a:solidFill>
                <a:latin typeface="Arial"/>
                <a:cs typeface="Arial"/>
              </a:rPr>
              <a:t>a</a:t>
            </a:r>
            <a:r>
              <a:rPr sz="1800" spc="-20" dirty="0">
                <a:solidFill>
                  <a:srgbClr val="7030A0"/>
                </a:solidFill>
                <a:latin typeface="Arial"/>
                <a:cs typeface="Arial"/>
              </a:rPr>
              <a:t> </a:t>
            </a:r>
            <a:r>
              <a:rPr sz="1800" spc="-10" dirty="0">
                <a:solidFill>
                  <a:srgbClr val="7030A0"/>
                </a:solidFill>
                <a:latin typeface="Arial"/>
                <a:cs typeface="Arial"/>
              </a:rPr>
              <a:t>matrix </a:t>
            </a:r>
            <a:r>
              <a:rPr sz="1800" i="1" spc="-10" dirty="0">
                <a:latin typeface="Times New Roman"/>
                <a:cs typeface="Times New Roman"/>
              </a:rPr>
              <a:t>Q</a:t>
            </a:r>
            <a:r>
              <a:rPr sz="1800" spc="-10" dirty="0">
                <a:solidFill>
                  <a:srgbClr val="7030A0"/>
                </a:solidFill>
                <a:latin typeface="Arial"/>
                <a:cs typeface="Arial"/>
              </a:rPr>
              <a:t>.</a:t>
            </a:r>
            <a:endParaRPr sz="1800">
              <a:latin typeface="Arial"/>
              <a:cs typeface="Arial"/>
            </a:endParaRPr>
          </a:p>
          <a:p>
            <a:pPr marL="25400" marR="17780">
              <a:lnSpc>
                <a:spcPts val="2110"/>
              </a:lnSpc>
              <a:spcBef>
                <a:spcPts val="75"/>
              </a:spcBef>
            </a:pPr>
            <a:r>
              <a:rPr sz="1800" spc="-10" dirty="0">
                <a:solidFill>
                  <a:srgbClr val="7030A0"/>
                </a:solidFill>
                <a:latin typeface="Arial"/>
                <a:cs typeface="Arial"/>
              </a:rPr>
              <a:t>The </a:t>
            </a:r>
            <a:r>
              <a:rPr sz="1800" spc="-15" dirty="0">
                <a:solidFill>
                  <a:srgbClr val="7030A0"/>
                </a:solidFill>
                <a:latin typeface="Arial"/>
                <a:cs typeface="Arial"/>
              </a:rPr>
              <a:t>keys </a:t>
            </a:r>
            <a:r>
              <a:rPr sz="1800" spc="-10" dirty="0">
                <a:solidFill>
                  <a:srgbClr val="7030A0"/>
                </a:solidFill>
                <a:latin typeface="Arial"/>
                <a:cs typeface="Arial"/>
              </a:rPr>
              <a:t>and </a:t>
            </a:r>
            <a:r>
              <a:rPr sz="1800" spc="-15" dirty="0">
                <a:solidFill>
                  <a:srgbClr val="7030A0"/>
                </a:solidFill>
                <a:latin typeface="Arial"/>
                <a:cs typeface="Arial"/>
              </a:rPr>
              <a:t>values </a:t>
            </a:r>
            <a:r>
              <a:rPr sz="1800" spc="-10" dirty="0">
                <a:solidFill>
                  <a:srgbClr val="7030A0"/>
                </a:solidFill>
                <a:latin typeface="Arial"/>
                <a:cs typeface="Arial"/>
              </a:rPr>
              <a:t>are also </a:t>
            </a:r>
            <a:r>
              <a:rPr sz="1800" spc="-15" dirty="0">
                <a:solidFill>
                  <a:srgbClr val="7030A0"/>
                </a:solidFill>
                <a:latin typeface="Arial"/>
                <a:cs typeface="Arial"/>
              </a:rPr>
              <a:t>packed together </a:t>
            </a:r>
            <a:r>
              <a:rPr sz="1800" spc="-10" dirty="0">
                <a:solidFill>
                  <a:srgbClr val="7030A0"/>
                </a:solidFill>
                <a:latin typeface="Arial"/>
                <a:cs typeface="Arial"/>
              </a:rPr>
              <a:t>into </a:t>
            </a:r>
            <a:r>
              <a:rPr sz="1800" spc="-5" dirty="0">
                <a:solidFill>
                  <a:srgbClr val="7030A0"/>
                </a:solidFill>
                <a:latin typeface="Arial"/>
                <a:cs typeface="Arial"/>
              </a:rPr>
              <a:t> </a:t>
            </a:r>
            <a:r>
              <a:rPr sz="1800" spc="-15" dirty="0">
                <a:solidFill>
                  <a:srgbClr val="7030A0"/>
                </a:solidFill>
                <a:latin typeface="Arial"/>
                <a:cs typeface="Arial"/>
              </a:rPr>
              <a:t>matrices</a:t>
            </a:r>
            <a:r>
              <a:rPr sz="1800" spc="-20" dirty="0">
                <a:solidFill>
                  <a:srgbClr val="7030A0"/>
                </a:solidFill>
                <a:latin typeface="Arial"/>
                <a:cs typeface="Arial"/>
              </a:rPr>
              <a:t> </a:t>
            </a:r>
            <a:r>
              <a:rPr sz="1800" i="1" dirty="0">
                <a:latin typeface="Times New Roman"/>
                <a:cs typeface="Times New Roman"/>
              </a:rPr>
              <a:t>K</a:t>
            </a:r>
            <a:r>
              <a:rPr sz="1800" i="1" spc="30" dirty="0">
                <a:latin typeface="Times New Roman"/>
                <a:cs typeface="Times New Roman"/>
              </a:rPr>
              <a:t> </a:t>
            </a:r>
            <a:r>
              <a:rPr sz="1800" spc="-10" dirty="0">
                <a:solidFill>
                  <a:srgbClr val="7030A0"/>
                </a:solidFill>
                <a:latin typeface="Arial"/>
                <a:cs typeface="Arial"/>
              </a:rPr>
              <a:t>and</a:t>
            </a:r>
            <a:r>
              <a:rPr sz="1800" spc="-20" dirty="0">
                <a:solidFill>
                  <a:srgbClr val="7030A0"/>
                </a:solidFill>
                <a:latin typeface="Arial"/>
                <a:cs typeface="Arial"/>
              </a:rPr>
              <a:t> </a:t>
            </a:r>
            <a:r>
              <a:rPr sz="1800" i="1" dirty="0">
                <a:latin typeface="Times New Roman"/>
                <a:cs typeface="Times New Roman"/>
              </a:rPr>
              <a:t>V</a:t>
            </a:r>
            <a:r>
              <a:rPr sz="1800" i="1" spc="30" dirty="0">
                <a:latin typeface="Times New Roman"/>
                <a:cs typeface="Times New Roman"/>
              </a:rPr>
              <a:t> </a:t>
            </a:r>
            <a:r>
              <a:rPr sz="1800" dirty="0">
                <a:solidFill>
                  <a:srgbClr val="7030A0"/>
                </a:solidFill>
                <a:latin typeface="Arial"/>
                <a:cs typeface="Arial"/>
              </a:rPr>
              <a:t>.</a:t>
            </a:r>
            <a:r>
              <a:rPr sz="1800" spc="-15" dirty="0">
                <a:solidFill>
                  <a:srgbClr val="7030A0"/>
                </a:solidFill>
                <a:latin typeface="Arial"/>
                <a:cs typeface="Arial"/>
              </a:rPr>
              <a:t> </a:t>
            </a:r>
            <a:r>
              <a:rPr sz="1800" spc="-30" dirty="0">
                <a:solidFill>
                  <a:srgbClr val="7030A0"/>
                </a:solidFill>
                <a:latin typeface="Arial"/>
                <a:cs typeface="Arial"/>
              </a:rPr>
              <a:t>We</a:t>
            </a:r>
            <a:r>
              <a:rPr sz="1800" spc="-20" dirty="0">
                <a:solidFill>
                  <a:srgbClr val="7030A0"/>
                </a:solidFill>
                <a:latin typeface="Arial"/>
                <a:cs typeface="Arial"/>
              </a:rPr>
              <a:t> </a:t>
            </a:r>
            <a:r>
              <a:rPr sz="1800" spc="-15" dirty="0">
                <a:solidFill>
                  <a:srgbClr val="7030A0"/>
                </a:solidFill>
                <a:latin typeface="Arial"/>
                <a:cs typeface="Arial"/>
              </a:rPr>
              <a:t>compute</a:t>
            </a:r>
            <a:r>
              <a:rPr sz="1800" spc="-20" dirty="0">
                <a:solidFill>
                  <a:srgbClr val="7030A0"/>
                </a:solidFill>
                <a:latin typeface="Arial"/>
                <a:cs typeface="Arial"/>
              </a:rPr>
              <a:t> </a:t>
            </a:r>
            <a:r>
              <a:rPr sz="1800" spc="-10" dirty="0">
                <a:solidFill>
                  <a:srgbClr val="7030A0"/>
                </a:solidFill>
                <a:latin typeface="Arial"/>
                <a:cs typeface="Arial"/>
              </a:rPr>
              <a:t>the</a:t>
            </a:r>
            <a:r>
              <a:rPr sz="1800" spc="-20" dirty="0">
                <a:solidFill>
                  <a:srgbClr val="7030A0"/>
                </a:solidFill>
                <a:latin typeface="Arial"/>
                <a:cs typeface="Arial"/>
              </a:rPr>
              <a:t> </a:t>
            </a:r>
            <a:r>
              <a:rPr sz="1800" spc="-10" dirty="0">
                <a:solidFill>
                  <a:srgbClr val="7030A0"/>
                </a:solidFill>
                <a:latin typeface="Arial"/>
                <a:cs typeface="Arial"/>
              </a:rPr>
              <a:t>matrix</a:t>
            </a:r>
            <a:r>
              <a:rPr sz="1800" spc="-20" dirty="0">
                <a:solidFill>
                  <a:srgbClr val="7030A0"/>
                </a:solidFill>
                <a:latin typeface="Arial"/>
                <a:cs typeface="Arial"/>
              </a:rPr>
              <a:t> </a:t>
            </a:r>
            <a:r>
              <a:rPr sz="1800" spc="-10" dirty="0">
                <a:solidFill>
                  <a:srgbClr val="7030A0"/>
                </a:solidFill>
                <a:latin typeface="Arial"/>
                <a:cs typeface="Arial"/>
              </a:rPr>
              <a:t>of</a:t>
            </a:r>
            <a:r>
              <a:rPr sz="1800" spc="-15" dirty="0">
                <a:solidFill>
                  <a:srgbClr val="7030A0"/>
                </a:solidFill>
                <a:latin typeface="Arial"/>
                <a:cs typeface="Arial"/>
              </a:rPr>
              <a:t> outputs </a:t>
            </a:r>
            <a:r>
              <a:rPr sz="1800" spc="-10" dirty="0">
                <a:solidFill>
                  <a:srgbClr val="7030A0"/>
                </a:solidFill>
                <a:latin typeface="Arial"/>
                <a:cs typeface="Arial"/>
              </a:rPr>
              <a:t>as:</a:t>
            </a:r>
            <a:endParaRPr sz="18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96871" y="710183"/>
            <a:ext cx="7065009" cy="695960"/>
          </a:xfrm>
          <a:prstGeom prst="rect">
            <a:avLst/>
          </a:prstGeom>
        </p:spPr>
        <p:txBody>
          <a:bodyPr vert="horz" wrap="square" lIns="0" tIns="12700" rIns="0" bIns="0" rtlCol="0">
            <a:spAutoFit/>
          </a:bodyPr>
          <a:lstStyle/>
          <a:p>
            <a:pPr marL="12700">
              <a:lnSpc>
                <a:spcPct val="100000"/>
              </a:lnSpc>
              <a:spcBef>
                <a:spcPts val="100"/>
              </a:spcBef>
            </a:pPr>
            <a:r>
              <a:rPr spc="-20" dirty="0"/>
              <a:t>Detail</a:t>
            </a:r>
            <a:r>
              <a:rPr spc="-50" dirty="0"/>
              <a:t> </a:t>
            </a:r>
            <a:r>
              <a:rPr spc="-15" dirty="0"/>
              <a:t>of</a:t>
            </a:r>
            <a:r>
              <a:rPr spc="-45" dirty="0"/>
              <a:t> </a:t>
            </a:r>
            <a:r>
              <a:rPr spc="-25" dirty="0"/>
              <a:t>Multi-head</a:t>
            </a:r>
            <a:r>
              <a:rPr spc="-60" dirty="0"/>
              <a:t> </a:t>
            </a:r>
            <a:r>
              <a:rPr spc="-20" dirty="0"/>
              <a:t>attention</a:t>
            </a:r>
          </a:p>
        </p:txBody>
      </p:sp>
      <p:sp>
        <p:nvSpPr>
          <p:cNvPr id="5" name="object 5"/>
          <p:cNvSpPr txBox="1"/>
          <p:nvPr/>
        </p:nvSpPr>
        <p:spPr>
          <a:xfrm>
            <a:off x="1029995" y="1664208"/>
            <a:ext cx="7080250"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Several</a:t>
            </a:r>
            <a:r>
              <a:rPr sz="3200" spc="-25" dirty="0">
                <a:solidFill>
                  <a:srgbClr val="3333CC"/>
                </a:solidFill>
                <a:latin typeface="Arial"/>
                <a:cs typeface="Arial"/>
              </a:rPr>
              <a:t> </a:t>
            </a:r>
            <a:r>
              <a:rPr sz="3200" spc="-20" dirty="0">
                <a:solidFill>
                  <a:srgbClr val="3333CC"/>
                </a:solidFill>
                <a:latin typeface="Arial"/>
                <a:cs typeface="Arial"/>
              </a:rPr>
              <a:t>attention</a:t>
            </a:r>
            <a:r>
              <a:rPr sz="3200" spc="-45" dirty="0">
                <a:solidFill>
                  <a:srgbClr val="3333CC"/>
                </a:solidFill>
                <a:latin typeface="Arial"/>
                <a:cs typeface="Arial"/>
              </a:rPr>
              <a:t> </a:t>
            </a:r>
            <a:r>
              <a:rPr sz="3200" spc="-20" dirty="0">
                <a:solidFill>
                  <a:srgbClr val="3333CC"/>
                </a:solidFill>
                <a:latin typeface="Arial"/>
                <a:cs typeface="Arial"/>
              </a:rPr>
              <a:t>layers</a:t>
            </a:r>
            <a:r>
              <a:rPr sz="3200" spc="-30" dirty="0">
                <a:solidFill>
                  <a:srgbClr val="3333CC"/>
                </a:solidFill>
                <a:latin typeface="Arial"/>
                <a:cs typeface="Arial"/>
              </a:rPr>
              <a:t> </a:t>
            </a:r>
            <a:r>
              <a:rPr sz="3200" spc="-15" dirty="0">
                <a:solidFill>
                  <a:srgbClr val="3333CC"/>
                </a:solidFill>
                <a:latin typeface="Arial"/>
                <a:cs typeface="Arial"/>
              </a:rPr>
              <a:t>run</a:t>
            </a:r>
            <a:r>
              <a:rPr sz="3200" spc="-45" dirty="0">
                <a:solidFill>
                  <a:srgbClr val="3333CC"/>
                </a:solidFill>
                <a:latin typeface="Arial"/>
                <a:cs typeface="Arial"/>
              </a:rPr>
              <a:t> </a:t>
            </a:r>
            <a:r>
              <a:rPr sz="3200" spc="-5" dirty="0">
                <a:solidFill>
                  <a:srgbClr val="3333CC"/>
                </a:solidFill>
                <a:latin typeface="Arial"/>
                <a:cs typeface="Arial"/>
              </a:rPr>
              <a:t>in</a:t>
            </a:r>
            <a:r>
              <a:rPr sz="3200" spc="-40" dirty="0">
                <a:solidFill>
                  <a:srgbClr val="3333CC"/>
                </a:solidFill>
                <a:latin typeface="Arial"/>
                <a:cs typeface="Arial"/>
              </a:rPr>
              <a:t> </a:t>
            </a:r>
            <a:r>
              <a:rPr sz="3200" spc="-20" dirty="0">
                <a:solidFill>
                  <a:srgbClr val="3333CC"/>
                </a:solidFill>
                <a:latin typeface="Arial"/>
                <a:cs typeface="Arial"/>
              </a:rPr>
              <a:t>parallel</a:t>
            </a:r>
            <a:endParaRPr sz="3200">
              <a:latin typeface="Arial"/>
              <a:cs typeface="Arial"/>
            </a:endParaRPr>
          </a:p>
        </p:txBody>
      </p:sp>
      <p:pic>
        <p:nvPicPr>
          <p:cNvPr id="6" name="object 6"/>
          <p:cNvPicPr/>
          <p:nvPr/>
        </p:nvPicPr>
        <p:blipFill>
          <a:blip r:embed="rId2" cstate="print"/>
          <a:stretch>
            <a:fillRect/>
          </a:stretch>
        </p:blipFill>
        <p:spPr>
          <a:xfrm>
            <a:off x="1085708" y="2454487"/>
            <a:ext cx="3001574" cy="4006285"/>
          </a:xfrm>
          <a:prstGeom prst="rect">
            <a:avLst/>
          </a:prstGeom>
        </p:spPr>
      </p:pic>
      <p:sp>
        <p:nvSpPr>
          <p:cNvPr id="7" name="object 7"/>
          <p:cNvSpPr txBox="1"/>
          <p:nvPr/>
        </p:nvSpPr>
        <p:spPr>
          <a:xfrm>
            <a:off x="4730157" y="2850896"/>
            <a:ext cx="4043679" cy="1659255"/>
          </a:xfrm>
          <a:prstGeom prst="rect">
            <a:avLst/>
          </a:prstGeom>
        </p:spPr>
        <p:txBody>
          <a:bodyPr vert="horz" wrap="square" lIns="0" tIns="13970" rIns="0" bIns="0" rtlCol="0">
            <a:spAutoFit/>
          </a:bodyPr>
          <a:lstStyle/>
          <a:p>
            <a:pPr marL="12700" marR="251460">
              <a:lnSpc>
                <a:spcPct val="99400"/>
              </a:lnSpc>
              <a:spcBef>
                <a:spcPts val="110"/>
              </a:spcBef>
            </a:pPr>
            <a:r>
              <a:rPr sz="1800" spc="-15" dirty="0">
                <a:solidFill>
                  <a:srgbClr val="7030A0"/>
                </a:solidFill>
                <a:latin typeface="Arial"/>
                <a:cs typeface="Arial"/>
              </a:rPr>
              <a:t>Outputs</a:t>
            </a:r>
            <a:r>
              <a:rPr sz="1800" spc="70" dirty="0">
                <a:solidFill>
                  <a:srgbClr val="7030A0"/>
                </a:solidFill>
                <a:latin typeface="Arial"/>
                <a:cs typeface="Arial"/>
              </a:rPr>
              <a:t> </a:t>
            </a:r>
            <a:r>
              <a:rPr sz="1800" spc="-10" dirty="0">
                <a:solidFill>
                  <a:srgbClr val="7030A0"/>
                </a:solidFill>
                <a:latin typeface="Arial"/>
                <a:cs typeface="Arial"/>
              </a:rPr>
              <a:t>are</a:t>
            </a:r>
            <a:r>
              <a:rPr sz="1800" spc="70" dirty="0">
                <a:solidFill>
                  <a:srgbClr val="7030A0"/>
                </a:solidFill>
                <a:latin typeface="Arial"/>
                <a:cs typeface="Arial"/>
              </a:rPr>
              <a:t> </a:t>
            </a:r>
            <a:r>
              <a:rPr sz="1800" spc="-15" dirty="0">
                <a:solidFill>
                  <a:srgbClr val="7030A0"/>
                </a:solidFill>
                <a:latin typeface="Arial"/>
                <a:cs typeface="Arial"/>
              </a:rPr>
              <a:t>concatenated</a:t>
            </a:r>
            <a:r>
              <a:rPr sz="1800" spc="75" dirty="0">
                <a:solidFill>
                  <a:srgbClr val="7030A0"/>
                </a:solidFill>
                <a:latin typeface="Arial"/>
                <a:cs typeface="Arial"/>
              </a:rPr>
              <a:t> </a:t>
            </a:r>
            <a:r>
              <a:rPr sz="1800" spc="-10" dirty="0">
                <a:solidFill>
                  <a:srgbClr val="7030A0"/>
                </a:solidFill>
                <a:latin typeface="Arial"/>
                <a:cs typeface="Arial"/>
              </a:rPr>
              <a:t>and </a:t>
            </a:r>
            <a:r>
              <a:rPr sz="1800" spc="-5" dirty="0">
                <a:solidFill>
                  <a:srgbClr val="7030A0"/>
                </a:solidFill>
                <a:latin typeface="Arial"/>
                <a:cs typeface="Arial"/>
              </a:rPr>
              <a:t> </a:t>
            </a:r>
            <a:r>
              <a:rPr sz="1800" spc="-10" dirty="0">
                <a:solidFill>
                  <a:srgbClr val="7030A0"/>
                </a:solidFill>
                <a:latin typeface="Arial"/>
                <a:cs typeface="Arial"/>
              </a:rPr>
              <a:t>linearly </a:t>
            </a:r>
            <a:r>
              <a:rPr sz="1800" spc="-15" dirty="0">
                <a:solidFill>
                  <a:srgbClr val="7030A0"/>
                </a:solidFill>
                <a:latin typeface="Arial"/>
                <a:cs typeface="Arial"/>
              </a:rPr>
              <a:t>transformed </a:t>
            </a:r>
            <a:r>
              <a:rPr sz="1800" spc="-10" dirty="0">
                <a:solidFill>
                  <a:srgbClr val="7030A0"/>
                </a:solidFill>
                <a:latin typeface="Arial"/>
                <a:cs typeface="Arial"/>
              </a:rPr>
              <a:t>into the </a:t>
            </a:r>
            <a:r>
              <a:rPr sz="1800" spc="-15" dirty="0">
                <a:solidFill>
                  <a:srgbClr val="7030A0"/>
                </a:solidFill>
                <a:latin typeface="Arial"/>
                <a:cs typeface="Arial"/>
              </a:rPr>
              <a:t>expected </a:t>
            </a:r>
            <a:r>
              <a:rPr sz="1800" spc="-490" dirty="0">
                <a:solidFill>
                  <a:srgbClr val="7030A0"/>
                </a:solidFill>
                <a:latin typeface="Arial"/>
                <a:cs typeface="Arial"/>
              </a:rPr>
              <a:t> </a:t>
            </a:r>
            <a:r>
              <a:rPr sz="1800" spc="-15" dirty="0">
                <a:solidFill>
                  <a:srgbClr val="7030A0"/>
                </a:solidFill>
                <a:latin typeface="Arial"/>
                <a:cs typeface="Arial"/>
              </a:rPr>
              <a:t>dimensions</a:t>
            </a:r>
            <a:endParaRPr sz="1800">
              <a:latin typeface="Arial"/>
              <a:cs typeface="Arial"/>
            </a:endParaRPr>
          </a:p>
          <a:p>
            <a:pPr marL="12700" marR="5080">
              <a:lnSpc>
                <a:spcPts val="2090"/>
              </a:lnSpc>
              <a:spcBef>
                <a:spcPts val="80"/>
              </a:spcBef>
            </a:pPr>
            <a:r>
              <a:rPr sz="1800" spc="-10" dirty="0">
                <a:solidFill>
                  <a:srgbClr val="7030A0"/>
                </a:solidFill>
                <a:latin typeface="Arial"/>
                <a:cs typeface="Arial"/>
              </a:rPr>
              <a:t>Allows </a:t>
            </a:r>
            <a:r>
              <a:rPr sz="1800" spc="-15" dirty="0">
                <a:solidFill>
                  <a:srgbClr val="7030A0"/>
                </a:solidFill>
                <a:latin typeface="Arial"/>
                <a:cs typeface="Arial"/>
              </a:rPr>
              <a:t>model </a:t>
            </a:r>
            <a:r>
              <a:rPr sz="1800" spc="-5" dirty="0">
                <a:solidFill>
                  <a:srgbClr val="7030A0"/>
                </a:solidFill>
                <a:latin typeface="Arial"/>
                <a:cs typeface="Arial"/>
              </a:rPr>
              <a:t>to </a:t>
            </a:r>
            <a:r>
              <a:rPr sz="1800" spc="-10" dirty="0">
                <a:solidFill>
                  <a:srgbClr val="7030A0"/>
                </a:solidFill>
                <a:latin typeface="Arial"/>
                <a:cs typeface="Arial"/>
              </a:rPr>
              <a:t>jointly </a:t>
            </a:r>
            <a:r>
              <a:rPr sz="1800" spc="-15" dirty="0">
                <a:solidFill>
                  <a:srgbClr val="7030A0"/>
                </a:solidFill>
                <a:latin typeface="Arial"/>
                <a:cs typeface="Arial"/>
              </a:rPr>
              <a:t>attend </a:t>
            </a:r>
            <a:r>
              <a:rPr sz="1800" spc="-5" dirty="0">
                <a:solidFill>
                  <a:srgbClr val="7030A0"/>
                </a:solidFill>
                <a:latin typeface="Arial"/>
                <a:cs typeface="Arial"/>
              </a:rPr>
              <a:t>to </a:t>
            </a:r>
            <a:r>
              <a:rPr sz="1800" dirty="0">
                <a:solidFill>
                  <a:srgbClr val="7030A0"/>
                </a:solidFill>
                <a:latin typeface="Arial"/>
                <a:cs typeface="Arial"/>
              </a:rPr>
              <a:t> </a:t>
            </a:r>
            <a:r>
              <a:rPr sz="1800" spc="-15" dirty="0">
                <a:solidFill>
                  <a:srgbClr val="7030A0"/>
                </a:solidFill>
                <a:latin typeface="Arial"/>
                <a:cs typeface="Arial"/>
              </a:rPr>
              <a:t>information</a:t>
            </a:r>
            <a:r>
              <a:rPr sz="1800" spc="-20" dirty="0">
                <a:solidFill>
                  <a:srgbClr val="7030A0"/>
                </a:solidFill>
                <a:latin typeface="Arial"/>
                <a:cs typeface="Arial"/>
              </a:rPr>
              <a:t> </a:t>
            </a:r>
            <a:r>
              <a:rPr sz="1800" spc="-10" dirty="0">
                <a:solidFill>
                  <a:srgbClr val="7030A0"/>
                </a:solidFill>
                <a:latin typeface="Arial"/>
                <a:cs typeface="Arial"/>
              </a:rPr>
              <a:t>from</a:t>
            </a:r>
            <a:r>
              <a:rPr sz="1800" spc="-20" dirty="0">
                <a:solidFill>
                  <a:srgbClr val="7030A0"/>
                </a:solidFill>
                <a:latin typeface="Arial"/>
                <a:cs typeface="Arial"/>
              </a:rPr>
              <a:t> </a:t>
            </a:r>
            <a:r>
              <a:rPr sz="1800" spc="-15" dirty="0">
                <a:solidFill>
                  <a:srgbClr val="7030A0"/>
                </a:solidFill>
                <a:latin typeface="Arial"/>
                <a:cs typeface="Arial"/>
              </a:rPr>
              <a:t>different representation</a:t>
            </a:r>
            <a:endParaRPr sz="1800">
              <a:latin typeface="Arial"/>
              <a:cs typeface="Arial"/>
            </a:endParaRPr>
          </a:p>
          <a:p>
            <a:pPr marL="12700">
              <a:lnSpc>
                <a:spcPts val="2150"/>
              </a:lnSpc>
            </a:pPr>
            <a:r>
              <a:rPr sz="1800" b="1" spc="-15" dirty="0">
                <a:solidFill>
                  <a:srgbClr val="7030A0"/>
                </a:solidFill>
                <a:latin typeface="Arial"/>
                <a:cs typeface="Arial"/>
              </a:rPr>
              <a:t>subspaces</a:t>
            </a:r>
            <a:r>
              <a:rPr sz="1800" b="1" spc="-30" dirty="0">
                <a:solidFill>
                  <a:srgbClr val="7030A0"/>
                </a:solidFill>
                <a:latin typeface="Arial"/>
                <a:cs typeface="Arial"/>
              </a:rPr>
              <a:t> </a:t>
            </a:r>
            <a:r>
              <a:rPr sz="1800" spc="-10" dirty="0">
                <a:solidFill>
                  <a:srgbClr val="7030A0"/>
                </a:solidFill>
                <a:latin typeface="Arial"/>
                <a:cs typeface="Arial"/>
              </a:rPr>
              <a:t>at</a:t>
            </a:r>
            <a:r>
              <a:rPr sz="1800" spc="-20" dirty="0">
                <a:solidFill>
                  <a:srgbClr val="7030A0"/>
                </a:solidFill>
                <a:latin typeface="Arial"/>
                <a:cs typeface="Arial"/>
              </a:rPr>
              <a:t> </a:t>
            </a:r>
            <a:r>
              <a:rPr sz="1800" spc="-15" dirty="0">
                <a:solidFill>
                  <a:srgbClr val="7030A0"/>
                </a:solidFill>
                <a:latin typeface="Arial"/>
                <a:cs typeface="Arial"/>
              </a:rPr>
              <a:t>different</a:t>
            </a:r>
            <a:r>
              <a:rPr sz="1800" spc="-25" dirty="0">
                <a:solidFill>
                  <a:srgbClr val="7030A0"/>
                </a:solidFill>
                <a:latin typeface="Arial"/>
                <a:cs typeface="Arial"/>
              </a:rPr>
              <a:t> </a:t>
            </a:r>
            <a:r>
              <a:rPr sz="1800" spc="-15" dirty="0">
                <a:solidFill>
                  <a:srgbClr val="7030A0"/>
                </a:solidFill>
                <a:latin typeface="Arial"/>
                <a:cs typeface="Arial"/>
              </a:rPr>
              <a:t>positions</a:t>
            </a:r>
            <a:endParaRPr sz="1800">
              <a:latin typeface="Arial"/>
              <a:cs typeface="Arial"/>
            </a:endParaRPr>
          </a:p>
        </p:txBody>
      </p:sp>
      <p:sp>
        <p:nvSpPr>
          <p:cNvPr id="8" name="object 8"/>
          <p:cNvSpPr txBox="1"/>
          <p:nvPr/>
        </p:nvSpPr>
        <p:spPr>
          <a:xfrm>
            <a:off x="4470848" y="5219191"/>
            <a:ext cx="4330065" cy="565150"/>
          </a:xfrm>
          <a:prstGeom prst="rect">
            <a:avLst/>
          </a:prstGeom>
        </p:spPr>
        <p:txBody>
          <a:bodyPr vert="horz" wrap="square" lIns="0" tIns="28575" rIns="0" bIns="0" rtlCol="0">
            <a:spAutoFit/>
          </a:bodyPr>
          <a:lstStyle/>
          <a:p>
            <a:pPr marL="38100" marR="30480">
              <a:lnSpc>
                <a:spcPts val="2090"/>
              </a:lnSpc>
              <a:spcBef>
                <a:spcPts val="225"/>
              </a:spcBef>
            </a:pPr>
            <a:r>
              <a:rPr sz="1800" i="1" spc="-10" dirty="0">
                <a:latin typeface="Times New Roman"/>
                <a:cs typeface="Times New Roman"/>
              </a:rPr>
              <a:t>MultiHead </a:t>
            </a:r>
            <a:r>
              <a:rPr sz="1800" spc="-10" dirty="0">
                <a:latin typeface="Times New Roman"/>
                <a:cs typeface="Times New Roman"/>
              </a:rPr>
              <a:t>(</a:t>
            </a:r>
            <a:r>
              <a:rPr sz="1800" i="1" spc="-10" dirty="0">
                <a:latin typeface="Times New Roman"/>
                <a:cs typeface="Times New Roman"/>
              </a:rPr>
              <a:t>Q, K, V</a:t>
            </a:r>
            <a:r>
              <a:rPr sz="1800" spc="-10" dirty="0">
                <a:latin typeface="Times New Roman"/>
                <a:cs typeface="Times New Roman"/>
              </a:rPr>
              <a:t>) </a:t>
            </a:r>
            <a:r>
              <a:rPr sz="1800" dirty="0">
                <a:latin typeface="Times New Roman"/>
                <a:cs typeface="Times New Roman"/>
              </a:rPr>
              <a:t>= </a:t>
            </a:r>
            <a:r>
              <a:rPr sz="1800" i="1" spc="-15" dirty="0">
                <a:latin typeface="Times New Roman"/>
                <a:cs typeface="Times New Roman"/>
              </a:rPr>
              <a:t>Concat </a:t>
            </a:r>
            <a:r>
              <a:rPr sz="1800" spc="-10" dirty="0">
                <a:latin typeface="Times New Roman"/>
                <a:cs typeface="Times New Roman"/>
              </a:rPr>
              <a:t>(head</a:t>
            </a:r>
            <a:r>
              <a:rPr sz="1800" spc="-15" baseline="-13888" dirty="0">
                <a:latin typeface="Times New Roman"/>
                <a:cs typeface="Times New Roman"/>
              </a:rPr>
              <a:t>1</a:t>
            </a:r>
            <a:r>
              <a:rPr sz="1800" spc="-10" dirty="0">
                <a:latin typeface="Times New Roman"/>
                <a:cs typeface="Times New Roman"/>
              </a:rPr>
              <a:t>,.., head</a:t>
            </a:r>
            <a:r>
              <a:rPr sz="1800" spc="-15" baseline="-13888" dirty="0">
                <a:latin typeface="Times New Roman"/>
                <a:cs typeface="Times New Roman"/>
              </a:rPr>
              <a:t>h</a:t>
            </a:r>
            <a:r>
              <a:rPr sz="1800" spc="-10" dirty="0">
                <a:latin typeface="Times New Roman"/>
                <a:cs typeface="Times New Roman"/>
              </a:rPr>
              <a:t>) </a:t>
            </a:r>
            <a:r>
              <a:rPr sz="1800" spc="-434" dirty="0">
                <a:latin typeface="Times New Roman"/>
                <a:cs typeface="Times New Roman"/>
              </a:rPr>
              <a:t> </a:t>
            </a:r>
            <a:r>
              <a:rPr sz="1800" spc="-15" dirty="0">
                <a:latin typeface="Times New Roman"/>
                <a:cs typeface="Times New Roman"/>
              </a:rPr>
              <a:t>wh</a:t>
            </a:r>
            <a:r>
              <a:rPr sz="1800" spc="-10" dirty="0">
                <a:latin typeface="Times New Roman"/>
                <a:cs typeface="Times New Roman"/>
              </a:rPr>
              <a:t>er</a:t>
            </a:r>
            <a:r>
              <a:rPr sz="1800" dirty="0">
                <a:latin typeface="Times New Roman"/>
                <a:cs typeface="Times New Roman"/>
              </a:rPr>
              <a:t>e</a:t>
            </a:r>
            <a:r>
              <a:rPr sz="1800" spc="-15" dirty="0">
                <a:latin typeface="Times New Roman"/>
                <a:cs typeface="Times New Roman"/>
              </a:rPr>
              <a:t> h</a:t>
            </a:r>
            <a:r>
              <a:rPr sz="1800" spc="-10" dirty="0">
                <a:latin typeface="Times New Roman"/>
                <a:cs typeface="Times New Roman"/>
              </a:rPr>
              <a:t>ead</a:t>
            </a:r>
            <a:r>
              <a:rPr sz="1800" i="1" baseline="-13888" dirty="0">
                <a:latin typeface="Times New Roman"/>
                <a:cs typeface="Times New Roman"/>
              </a:rPr>
              <a:t>i</a:t>
            </a:r>
            <a:r>
              <a:rPr sz="1800" i="1" spc="217" baseline="-13888" dirty="0">
                <a:latin typeface="Times New Roman"/>
                <a:cs typeface="Times New Roman"/>
              </a:rPr>
              <a:t> </a:t>
            </a:r>
            <a:r>
              <a:rPr sz="1800" dirty="0">
                <a:latin typeface="Times New Roman"/>
                <a:cs typeface="Times New Roman"/>
              </a:rPr>
              <a:t>=</a:t>
            </a:r>
            <a:r>
              <a:rPr sz="1800" spc="-120" dirty="0">
                <a:latin typeface="Times New Roman"/>
                <a:cs typeface="Times New Roman"/>
              </a:rPr>
              <a:t> </a:t>
            </a:r>
            <a:r>
              <a:rPr sz="1800" spc="-15" dirty="0">
                <a:latin typeface="Times New Roman"/>
                <a:cs typeface="Times New Roman"/>
              </a:rPr>
              <a:t>A</a:t>
            </a:r>
            <a:r>
              <a:rPr sz="1800" spc="-10" dirty="0">
                <a:latin typeface="Times New Roman"/>
                <a:cs typeface="Times New Roman"/>
              </a:rPr>
              <a:t>t</a:t>
            </a:r>
            <a:r>
              <a:rPr sz="1800" spc="-5" dirty="0">
                <a:latin typeface="Times New Roman"/>
                <a:cs typeface="Times New Roman"/>
              </a:rPr>
              <a:t>t</a:t>
            </a:r>
            <a:r>
              <a:rPr sz="1800" spc="-10" dirty="0">
                <a:latin typeface="Times New Roman"/>
                <a:cs typeface="Times New Roman"/>
              </a:rPr>
              <a:t>e</a:t>
            </a:r>
            <a:r>
              <a:rPr sz="1800" spc="-15" dirty="0">
                <a:latin typeface="Times New Roman"/>
                <a:cs typeface="Times New Roman"/>
              </a:rPr>
              <a:t>n</a:t>
            </a:r>
            <a:r>
              <a:rPr sz="1800" spc="-5" dirty="0">
                <a:latin typeface="Times New Roman"/>
                <a:cs typeface="Times New Roman"/>
              </a:rPr>
              <a:t>ti</a:t>
            </a:r>
            <a:r>
              <a:rPr sz="1800" spc="-15" dirty="0">
                <a:latin typeface="Times New Roman"/>
                <a:cs typeface="Times New Roman"/>
              </a:rPr>
              <a:t>on</a:t>
            </a:r>
            <a:r>
              <a:rPr sz="1800" spc="-10" dirty="0">
                <a:latin typeface="Times New Roman"/>
                <a:cs typeface="Times New Roman"/>
              </a:rPr>
              <a:t>(</a:t>
            </a:r>
            <a:r>
              <a:rPr sz="1800" i="1" spc="-15" dirty="0">
                <a:latin typeface="Times New Roman"/>
                <a:cs typeface="Times New Roman"/>
              </a:rPr>
              <a:t>Q</a:t>
            </a:r>
            <a:r>
              <a:rPr sz="1800" i="1" spc="-114" dirty="0">
                <a:latin typeface="Times New Roman"/>
                <a:cs typeface="Times New Roman"/>
              </a:rPr>
              <a:t>W</a:t>
            </a:r>
            <a:r>
              <a:rPr sz="1800" i="1" baseline="-13888" dirty="0">
                <a:latin typeface="Times New Roman"/>
                <a:cs typeface="Times New Roman"/>
              </a:rPr>
              <a:t>i</a:t>
            </a:r>
            <a:r>
              <a:rPr sz="1800" i="1" baseline="23148" dirty="0">
                <a:latin typeface="Times New Roman"/>
                <a:cs typeface="Times New Roman"/>
              </a:rPr>
              <a:t>Q</a:t>
            </a:r>
            <a:r>
              <a:rPr sz="1800" i="1" spc="195" baseline="23148" dirty="0">
                <a:latin typeface="Times New Roman"/>
                <a:cs typeface="Times New Roman"/>
              </a:rPr>
              <a:t> </a:t>
            </a:r>
            <a:r>
              <a:rPr sz="1800" i="1" dirty="0">
                <a:latin typeface="Times New Roman"/>
                <a:cs typeface="Times New Roman"/>
              </a:rPr>
              <a:t>,</a:t>
            </a:r>
            <a:r>
              <a:rPr sz="1800" i="1" spc="-15" dirty="0">
                <a:latin typeface="Times New Roman"/>
                <a:cs typeface="Times New Roman"/>
              </a:rPr>
              <a:t> K</a:t>
            </a:r>
            <a:r>
              <a:rPr sz="1800" i="1" spc="-114" dirty="0">
                <a:latin typeface="Times New Roman"/>
                <a:cs typeface="Times New Roman"/>
              </a:rPr>
              <a:t>W</a:t>
            </a:r>
            <a:r>
              <a:rPr sz="1800" i="1" baseline="-13888" dirty="0">
                <a:latin typeface="Times New Roman"/>
                <a:cs typeface="Times New Roman"/>
              </a:rPr>
              <a:t>i</a:t>
            </a:r>
            <a:r>
              <a:rPr sz="1800" i="1" baseline="23148" dirty="0">
                <a:latin typeface="Times New Roman"/>
                <a:cs typeface="Times New Roman"/>
              </a:rPr>
              <a:t>K</a:t>
            </a:r>
            <a:r>
              <a:rPr sz="1800" i="1" spc="202" baseline="23148" dirty="0">
                <a:latin typeface="Times New Roman"/>
                <a:cs typeface="Times New Roman"/>
              </a:rPr>
              <a:t> </a:t>
            </a:r>
            <a:r>
              <a:rPr sz="1800" i="1" dirty="0">
                <a:latin typeface="Times New Roman"/>
                <a:cs typeface="Times New Roman"/>
              </a:rPr>
              <a:t>;</a:t>
            </a:r>
            <a:r>
              <a:rPr sz="1800" i="1" spc="-15" dirty="0">
                <a:latin typeface="Times New Roman"/>
                <a:cs typeface="Times New Roman"/>
              </a:rPr>
              <a:t> V</a:t>
            </a:r>
            <a:r>
              <a:rPr sz="1800" i="1" spc="-120" dirty="0">
                <a:latin typeface="Times New Roman"/>
                <a:cs typeface="Times New Roman"/>
              </a:rPr>
              <a:t>W</a:t>
            </a:r>
            <a:r>
              <a:rPr sz="1800" i="1" baseline="-13888" dirty="0">
                <a:latin typeface="Times New Roman"/>
                <a:cs typeface="Times New Roman"/>
              </a:rPr>
              <a:t>i</a:t>
            </a:r>
            <a:r>
              <a:rPr sz="1800" i="1" spc="-7" baseline="23148" dirty="0">
                <a:latin typeface="Times New Roman"/>
                <a:cs typeface="Times New Roman"/>
              </a:rPr>
              <a:t>V</a:t>
            </a:r>
            <a:r>
              <a:rPr sz="1800" dirty="0">
                <a:latin typeface="Times New Roman"/>
                <a:cs typeface="Times New Roman"/>
              </a:rPr>
              <a:t>)</a:t>
            </a:r>
            <a:endParaRPr sz="1800">
              <a:latin typeface="Times New Roman"/>
              <a:cs typeface="Times New Roman"/>
            </a:endParaRPr>
          </a:p>
        </p:txBody>
      </p:sp>
      <p:pic>
        <p:nvPicPr>
          <p:cNvPr id="9" name="object 9"/>
          <p:cNvPicPr/>
          <p:nvPr/>
        </p:nvPicPr>
        <p:blipFill>
          <a:blip r:embed="rId3" cstate="print"/>
          <a:stretch>
            <a:fillRect/>
          </a:stretch>
        </p:blipFill>
        <p:spPr>
          <a:xfrm>
            <a:off x="4445401" y="6277970"/>
            <a:ext cx="3567044" cy="218734"/>
          </a:xfrm>
          <a:prstGeom prst="rect">
            <a:avLst/>
          </a:prstGeom>
        </p:spPr>
      </p:pic>
      <p:pic>
        <p:nvPicPr>
          <p:cNvPr id="10" name="object 10"/>
          <p:cNvPicPr/>
          <p:nvPr/>
        </p:nvPicPr>
        <p:blipFill>
          <a:blip r:embed="rId4" cstate="print"/>
          <a:stretch>
            <a:fillRect/>
          </a:stretch>
        </p:blipFill>
        <p:spPr>
          <a:xfrm>
            <a:off x="8115410" y="6284840"/>
            <a:ext cx="764453" cy="16662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F5FF5-E983-8DBE-28B7-B2065E0E9529}"/>
              </a:ext>
            </a:extLst>
          </p:cNvPr>
          <p:cNvSpPr>
            <a:spLocks noGrp="1"/>
          </p:cNvSpPr>
          <p:nvPr>
            <p:ph type="title"/>
          </p:nvPr>
        </p:nvSpPr>
        <p:spPr>
          <a:xfrm>
            <a:off x="2667000" y="685800"/>
            <a:ext cx="5239871" cy="677108"/>
          </a:xfrm>
        </p:spPr>
        <p:txBody>
          <a:bodyPr/>
          <a:lstStyle/>
          <a:p>
            <a:r>
              <a:rPr lang="en-US" dirty="0"/>
              <a:t>Why Transformers</a:t>
            </a:r>
          </a:p>
        </p:txBody>
      </p:sp>
      <p:sp>
        <p:nvSpPr>
          <p:cNvPr id="3" name="Text Placeholder 2">
            <a:extLst>
              <a:ext uri="{FF2B5EF4-FFF2-40B4-BE49-F238E27FC236}">
                <a16:creationId xmlns:a16="http://schemas.microsoft.com/office/drawing/2014/main" id="{B5BBEA27-1EAA-A11C-8E8E-EB2F0D0A37EE}"/>
              </a:ext>
            </a:extLst>
          </p:cNvPr>
          <p:cNvSpPr>
            <a:spLocks noGrp="1"/>
          </p:cNvSpPr>
          <p:nvPr>
            <p:ph type="body" idx="1"/>
          </p:nvPr>
        </p:nvSpPr>
        <p:spPr>
          <a:xfrm>
            <a:off x="585723" y="1667256"/>
            <a:ext cx="8884920" cy="4431983"/>
          </a:xfrm>
        </p:spPr>
        <p:txBody>
          <a:bodyPr/>
          <a:lstStyle/>
          <a:p>
            <a:pPr marL="457200" indent="-457200">
              <a:buFont typeface="Arial" panose="020B0604020202020204" pitchFamily="34" charset="0"/>
              <a:buChar char="•"/>
            </a:pPr>
            <a:r>
              <a:rPr lang="en-US" dirty="0"/>
              <a:t>Initially proposed in 2017 – language focused</a:t>
            </a:r>
          </a:p>
          <a:p>
            <a:pPr marL="457200" indent="-457200">
              <a:buFont typeface="Arial" panose="020B0604020202020204" pitchFamily="34" charset="0"/>
              <a:buChar char="•"/>
            </a:pPr>
            <a:r>
              <a:rPr lang="en-US" dirty="0"/>
              <a:t>Relies on a parallel multi-head attention mechanism</a:t>
            </a:r>
          </a:p>
          <a:p>
            <a:pPr marL="457200" indent="-457200">
              <a:buFont typeface="Arial" panose="020B0604020202020204" pitchFamily="34" charset="0"/>
              <a:buChar char="•"/>
            </a:pPr>
            <a:r>
              <a:rPr lang="en-US" dirty="0"/>
              <a:t>Notable for requiring less training time than previous recurrent neural architectures, such as long short-term memory (LSTM) </a:t>
            </a:r>
          </a:p>
          <a:p>
            <a:pPr marL="457200" indent="-457200">
              <a:buFont typeface="Arial" panose="020B0604020202020204" pitchFamily="34" charset="0"/>
              <a:buChar char="•"/>
            </a:pPr>
            <a:r>
              <a:rPr lang="en-US" dirty="0"/>
              <a:t>Later variation has been prevalently adopted for training large language models on large (language) datasets</a:t>
            </a:r>
          </a:p>
        </p:txBody>
      </p:sp>
    </p:spTree>
    <p:extLst>
      <p:ext uri="{BB962C8B-B14F-4D97-AF65-F5344CB8AC3E}">
        <p14:creationId xmlns:p14="http://schemas.microsoft.com/office/powerpoint/2010/main" val="4075066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Self-Attention</a:t>
            </a:r>
          </a:p>
        </p:txBody>
      </p:sp>
      <p:pic>
        <p:nvPicPr>
          <p:cNvPr id="7" name="Content Placeholder 6"/>
          <p:cNvPicPr>
            <a:picLocks noGrp="1" noChangeAspect="1"/>
          </p:cNvPicPr>
          <p:nvPr>
            <p:ph idx="1"/>
          </p:nvPr>
        </p:nvPicPr>
        <p:blipFill>
          <a:blip r:embed="rId2"/>
          <a:stretch>
            <a:fillRect/>
          </a:stretch>
        </p:blipFill>
        <p:spPr>
          <a:xfrm>
            <a:off x="251460" y="2461260"/>
            <a:ext cx="9555480" cy="3422120"/>
          </a:xfrm>
          <a:prstGeom prst="rect">
            <a:avLst/>
          </a:prstGeom>
        </p:spPr>
      </p:pic>
      <p:sp>
        <p:nvSpPr>
          <p:cNvPr id="4" name="Slide Number Placeholder 3"/>
          <p:cNvSpPr>
            <a:spLocks noGrp="1"/>
          </p:cNvSpPr>
          <p:nvPr>
            <p:ph type="sldNum" sz="quarter" idx="12"/>
          </p:nvPr>
        </p:nvSpPr>
        <p:spPr/>
        <p:txBody>
          <a:bodyPr/>
          <a:lstStyle/>
          <a:p>
            <a:endParaRPr lang="en-US" dirty="0"/>
          </a:p>
        </p:txBody>
      </p:sp>
      <p:sp>
        <p:nvSpPr>
          <p:cNvPr id="8" name="Rectangle 7"/>
          <p:cNvSpPr/>
          <p:nvPr/>
        </p:nvSpPr>
        <p:spPr>
          <a:xfrm>
            <a:off x="419100" y="6819900"/>
            <a:ext cx="4328557" cy="397032"/>
          </a:xfrm>
          <a:prstGeom prst="rect">
            <a:avLst/>
          </a:prstGeom>
        </p:spPr>
        <p:txBody>
          <a:bodyPr wrap="none">
            <a:spAutoFit/>
          </a:bodyPr>
          <a:lstStyle/>
          <a:p>
            <a:r>
              <a:rPr lang="en-US" sz="1980" dirty="0">
                <a:solidFill>
                  <a:srgbClr val="000000"/>
                </a:solidFill>
                <a:latin typeface="Calibri" panose="020F0502020204030204" pitchFamily="34" charset="0"/>
              </a:rPr>
              <a:t>(example and picture from David Talbot)</a:t>
            </a:r>
            <a:endParaRPr lang="en-US" sz="1980" dirty="0"/>
          </a:p>
        </p:txBody>
      </p:sp>
    </p:spTree>
    <p:extLst>
      <p:ext uri="{BB962C8B-B14F-4D97-AF65-F5344CB8AC3E}">
        <p14:creationId xmlns:p14="http://schemas.microsoft.com/office/powerpoint/2010/main" val="1887034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280315"/>
            <a:ext cx="9555480" cy="4301431"/>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8835359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278664"/>
            <a:ext cx="9555480" cy="4304732"/>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4352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280680"/>
            <a:ext cx="9555480" cy="4300700"/>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17463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275714"/>
            <a:ext cx="9555480" cy="4310632"/>
          </a:xfrm>
          <a:prstGeom prst="rect">
            <a:avLst/>
          </a:prstGeom>
        </p:spPr>
      </p:pic>
      <p:sp>
        <p:nvSpPr>
          <p:cNvPr id="4" name="Slide Number Placeholder 3"/>
          <p:cNvSpPr>
            <a:spLocks noGrp="1"/>
          </p:cNvSpPr>
          <p:nvPr>
            <p:ph type="sldNum" sz="quarter" idx="12"/>
          </p:nvPr>
        </p:nvSpPr>
        <p:spPr/>
        <p:txBody>
          <a:bodyPr/>
          <a:lstStyle/>
          <a:p>
            <a:endParaRPr lang="en-US" dirty="0"/>
          </a:p>
        </p:txBody>
      </p:sp>
      <p:sp>
        <p:nvSpPr>
          <p:cNvPr id="3" name="TextBox 2">
            <a:extLst>
              <a:ext uri="{FF2B5EF4-FFF2-40B4-BE49-F238E27FC236}">
                <a16:creationId xmlns:a16="http://schemas.microsoft.com/office/drawing/2014/main" id="{5FDE01A9-0007-154C-AF48-33072E21ABB2}"/>
              </a:ext>
            </a:extLst>
          </p:cNvPr>
          <p:cNvSpPr txBox="1"/>
          <p:nvPr/>
        </p:nvSpPr>
        <p:spPr>
          <a:xfrm>
            <a:off x="300625" y="7515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03388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266347"/>
            <a:ext cx="9555480" cy="4329367"/>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166303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328354"/>
            <a:ext cx="9555480" cy="4205353"/>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619469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291778"/>
            <a:ext cx="9555480" cy="4278504"/>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14980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6" name="Content Placeholder 5"/>
          <p:cNvPicPr>
            <a:picLocks noGrp="1" noChangeAspect="1"/>
          </p:cNvPicPr>
          <p:nvPr>
            <p:ph idx="1"/>
          </p:nvPr>
        </p:nvPicPr>
        <p:blipFill>
          <a:blip r:embed="rId2"/>
          <a:stretch>
            <a:fillRect/>
          </a:stretch>
        </p:blipFill>
        <p:spPr>
          <a:xfrm>
            <a:off x="251460" y="2309181"/>
            <a:ext cx="9555480" cy="4243699"/>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4300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309181"/>
            <a:ext cx="9555480" cy="4243699"/>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8591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7651" y="2403733"/>
            <a:ext cx="7785480" cy="1742593"/>
          </a:xfrm>
          <a:prstGeom prst="rect">
            <a:avLst/>
          </a:prstGeom>
        </p:spPr>
        <p:txBody>
          <a:bodyPr vert="horz" wrap="square" lIns="0" tIns="85916" rIns="0" bIns="0" rtlCol="0">
            <a:spAutoFit/>
          </a:bodyPr>
          <a:lstStyle/>
          <a:p>
            <a:pPr algn="ctr">
              <a:spcBef>
                <a:spcPts val="677"/>
              </a:spcBef>
            </a:pPr>
            <a:r>
              <a:rPr sz="3960" b="1" spc="336" dirty="0">
                <a:solidFill>
                  <a:srgbClr val="202124"/>
                </a:solidFill>
                <a:latin typeface="Calibri"/>
                <a:cs typeface="Calibri"/>
              </a:rPr>
              <a:t>The</a:t>
            </a:r>
            <a:r>
              <a:rPr sz="3960" b="1" spc="28" dirty="0">
                <a:solidFill>
                  <a:srgbClr val="202124"/>
                </a:solidFill>
                <a:latin typeface="Calibri"/>
                <a:cs typeface="Calibri"/>
              </a:rPr>
              <a:t> </a:t>
            </a:r>
            <a:r>
              <a:rPr sz="3960" b="1" spc="336" dirty="0">
                <a:solidFill>
                  <a:srgbClr val="202124"/>
                </a:solidFill>
                <a:latin typeface="Calibri"/>
                <a:cs typeface="Calibri"/>
              </a:rPr>
              <a:t>classic</a:t>
            </a:r>
            <a:r>
              <a:rPr sz="3960" b="1" spc="33" dirty="0">
                <a:solidFill>
                  <a:srgbClr val="202124"/>
                </a:solidFill>
                <a:latin typeface="Calibri"/>
                <a:cs typeface="Calibri"/>
              </a:rPr>
              <a:t> </a:t>
            </a:r>
            <a:r>
              <a:rPr sz="3960" b="1" spc="270" dirty="0">
                <a:solidFill>
                  <a:srgbClr val="202124"/>
                </a:solidFill>
                <a:latin typeface="Calibri"/>
                <a:cs typeface="Calibri"/>
              </a:rPr>
              <a:t>landscape:</a:t>
            </a:r>
            <a:endParaRPr sz="3960">
              <a:latin typeface="Calibri"/>
              <a:cs typeface="Calibri"/>
            </a:endParaRPr>
          </a:p>
          <a:p>
            <a:pPr algn="ctr">
              <a:spcBef>
                <a:spcPts val="864"/>
              </a:spcBef>
            </a:pPr>
            <a:r>
              <a:rPr sz="6050" b="1" spc="588" dirty="0">
                <a:solidFill>
                  <a:srgbClr val="202124"/>
                </a:solidFill>
                <a:latin typeface="Calibri"/>
                <a:cs typeface="Calibri"/>
              </a:rPr>
              <a:t>One</a:t>
            </a:r>
            <a:r>
              <a:rPr sz="6050" b="1" spc="72" dirty="0">
                <a:solidFill>
                  <a:srgbClr val="202124"/>
                </a:solidFill>
                <a:latin typeface="Calibri"/>
                <a:cs typeface="Calibri"/>
              </a:rPr>
              <a:t> </a:t>
            </a:r>
            <a:r>
              <a:rPr sz="6050" b="1" spc="440" dirty="0">
                <a:solidFill>
                  <a:srgbClr val="202124"/>
                </a:solidFill>
                <a:latin typeface="Calibri"/>
                <a:cs typeface="Calibri"/>
              </a:rPr>
              <a:t>architecture</a:t>
            </a:r>
            <a:r>
              <a:rPr sz="6050" b="1" spc="72" dirty="0">
                <a:solidFill>
                  <a:srgbClr val="202124"/>
                </a:solidFill>
                <a:latin typeface="Calibri"/>
                <a:cs typeface="Calibri"/>
              </a:rPr>
              <a:t> </a:t>
            </a:r>
            <a:r>
              <a:rPr sz="6050" b="1" spc="446" dirty="0">
                <a:solidFill>
                  <a:srgbClr val="202124"/>
                </a:solidFill>
                <a:latin typeface="Calibri"/>
                <a:cs typeface="Calibri"/>
              </a:rPr>
              <a:t>per</a:t>
            </a:r>
            <a:endParaRPr sz="6050">
              <a:latin typeface="Calibri"/>
              <a:cs typeface="Calibri"/>
            </a:endParaRPr>
          </a:p>
        </p:txBody>
      </p:sp>
      <p:sp>
        <p:nvSpPr>
          <p:cNvPr id="3" name="object 3"/>
          <p:cNvSpPr txBox="1">
            <a:spLocks noGrp="1"/>
          </p:cNvSpPr>
          <p:nvPr>
            <p:ph type="subTitle" idx="4"/>
          </p:nvPr>
        </p:nvSpPr>
        <p:spPr>
          <a:xfrm>
            <a:off x="2514600" y="4343400"/>
            <a:ext cx="7744968" cy="945131"/>
          </a:xfrm>
          <a:prstGeom prst="rect">
            <a:avLst/>
          </a:prstGeom>
        </p:spPr>
        <p:txBody>
          <a:bodyPr vert="horz" wrap="square" lIns="0" tIns="13970" rIns="0" bIns="0" rtlCol="0">
            <a:spAutoFit/>
          </a:bodyPr>
          <a:lstStyle/>
          <a:p>
            <a:pPr marL="13970">
              <a:spcBef>
                <a:spcPts val="110"/>
              </a:spcBef>
            </a:pPr>
            <a:r>
              <a:rPr sz="6050" spc="325" dirty="0">
                <a:solidFill>
                  <a:srgbClr val="002060"/>
                </a:solidFill>
              </a:rPr>
              <a:t>"community"</a:t>
            </a:r>
            <a:endParaRPr sz="6050" dirty="0">
              <a:solidFill>
                <a:srgbClr val="002060"/>
              </a:solidFill>
            </a:endParaRPr>
          </a:p>
        </p:txBody>
      </p:sp>
      <p:sp>
        <p:nvSpPr>
          <p:cNvPr id="4" name="TextBox 3">
            <a:extLst>
              <a:ext uri="{FF2B5EF4-FFF2-40B4-BE49-F238E27FC236}">
                <a16:creationId xmlns:a16="http://schemas.microsoft.com/office/drawing/2014/main" id="{9909D65D-0A9F-FA5D-4FF1-D0A2F6470CD7}"/>
              </a:ext>
            </a:extLst>
          </p:cNvPr>
          <p:cNvSpPr txBox="1"/>
          <p:nvPr/>
        </p:nvSpPr>
        <p:spPr>
          <a:xfrm>
            <a:off x="3352800" y="838200"/>
            <a:ext cx="2477538" cy="707886"/>
          </a:xfrm>
          <a:prstGeom prst="rect">
            <a:avLst/>
          </a:prstGeom>
          <a:noFill/>
        </p:spPr>
        <p:txBody>
          <a:bodyPr wrap="none" rtlCol="0">
            <a:spAutoFit/>
          </a:bodyPr>
          <a:lstStyle/>
          <a:p>
            <a:r>
              <a:rPr lang="en-US" sz="4000" dirty="0">
                <a:solidFill>
                  <a:srgbClr val="FF0000"/>
                </a:solidFill>
              </a:rPr>
              <a:t>Motivation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2708434"/>
          </a:xfrm>
        </p:spPr>
        <p:txBody>
          <a:bodyPr/>
          <a:lstStyle/>
          <a:p>
            <a:r>
              <a:rPr lang="en-US" dirty="0"/>
              <a:t>Self-attention: A Running Example</a:t>
            </a:r>
          </a:p>
        </p:txBody>
      </p:sp>
      <p:pic>
        <p:nvPicPr>
          <p:cNvPr id="5" name="Content Placeholder 4"/>
          <p:cNvPicPr>
            <a:picLocks noGrp="1" noChangeAspect="1"/>
          </p:cNvPicPr>
          <p:nvPr>
            <p:ph idx="1"/>
          </p:nvPr>
        </p:nvPicPr>
        <p:blipFill>
          <a:blip r:embed="rId2"/>
          <a:stretch>
            <a:fillRect/>
          </a:stretch>
        </p:blipFill>
        <p:spPr>
          <a:xfrm>
            <a:off x="251460" y="2405178"/>
            <a:ext cx="9555480" cy="4051705"/>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128135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18504"/>
            <a:ext cx="7037786" cy="752644"/>
          </a:xfrm>
        </p:spPr>
        <p:txBody>
          <a:bodyPr/>
          <a:lstStyle/>
          <a:p>
            <a:r>
              <a:rPr lang="en-US" dirty="0"/>
              <a:t>Complete transformer block</a:t>
            </a:r>
          </a:p>
        </p:txBody>
      </p:sp>
      <p:sp>
        <p:nvSpPr>
          <p:cNvPr id="3" name="Content Placeholder 2"/>
          <p:cNvSpPr>
            <a:spLocks noGrp="1"/>
          </p:cNvSpPr>
          <p:nvPr>
            <p:ph idx="1"/>
          </p:nvPr>
        </p:nvSpPr>
        <p:spPr>
          <a:xfrm>
            <a:off x="544831" y="1908572"/>
            <a:ext cx="8884920" cy="3693319"/>
          </a:xfrm>
        </p:spPr>
        <p:txBody>
          <a:bodyPr/>
          <a:lstStyle/>
          <a:p>
            <a:r>
              <a:rPr lang="en-US" dirty="0"/>
              <a:t>Each block has two “sublayers”</a:t>
            </a:r>
          </a:p>
          <a:p>
            <a:pPr lvl="1"/>
            <a:r>
              <a:rPr lang="en-US" dirty="0"/>
              <a:t>1. </a:t>
            </a:r>
            <a:r>
              <a:rPr lang="en-US" dirty="0" err="1"/>
              <a:t>Multihead</a:t>
            </a:r>
            <a:r>
              <a:rPr lang="en-US" dirty="0"/>
              <a:t> attention</a:t>
            </a:r>
          </a:p>
          <a:p>
            <a:pPr lvl="1"/>
            <a:r>
              <a:rPr lang="en-US" dirty="0"/>
              <a:t>2. 2 layer feed-forward </a:t>
            </a:r>
            <a:r>
              <a:rPr lang="en-US" dirty="0" err="1"/>
              <a:t>Nnet</a:t>
            </a:r>
            <a:r>
              <a:rPr lang="en-US" dirty="0"/>
              <a:t> (with </a:t>
            </a:r>
            <a:r>
              <a:rPr lang="en-US" dirty="0" err="1"/>
              <a:t>relu</a:t>
            </a:r>
            <a:r>
              <a:rPr lang="en-US" dirty="0"/>
              <a:t>)</a:t>
            </a:r>
          </a:p>
          <a:p>
            <a:pPr lvl="1"/>
            <a:endParaRPr lang="en-US" dirty="0"/>
          </a:p>
          <a:p>
            <a:pPr lvl="1"/>
            <a:endParaRPr lang="en-US" dirty="0"/>
          </a:p>
          <a:p>
            <a:endParaRPr lang="en-US" dirty="0"/>
          </a:p>
          <a:p>
            <a:r>
              <a:rPr lang="en-US" dirty="0"/>
              <a:t>Each of these two steps also has:</a:t>
            </a:r>
          </a:p>
          <a:p>
            <a:pPr lvl="1"/>
            <a:r>
              <a:rPr lang="en-US" dirty="0"/>
              <a:t>Residual (short-circuit) connection and </a:t>
            </a:r>
            <a:r>
              <a:rPr lang="en-US" dirty="0" err="1"/>
              <a:t>LayerNorm</a:t>
            </a:r>
            <a:r>
              <a:rPr lang="en-US" dirty="0"/>
              <a:t>:</a:t>
            </a:r>
          </a:p>
          <a:p>
            <a:pPr lvl="1"/>
            <a:r>
              <a:rPr lang="en-US" dirty="0" err="1"/>
              <a:t>LayerNorm</a:t>
            </a:r>
            <a:r>
              <a:rPr lang="en-US" dirty="0"/>
              <a:t>(x + Sublayer(x))</a:t>
            </a:r>
          </a:p>
          <a:p>
            <a:pPr lvl="2"/>
            <a:r>
              <a:rPr lang="en-US" dirty="0" err="1"/>
              <a:t>Layernorm</a:t>
            </a:r>
            <a:r>
              <a:rPr lang="en-US" dirty="0"/>
              <a:t> changes input to have mean 0 and variance 1, per layer and per training point (and adds two more parameters)</a:t>
            </a:r>
          </a:p>
        </p:txBody>
      </p:sp>
      <p:sp>
        <p:nvSpPr>
          <p:cNvPr id="4" name="Slide Number Placeholder 3"/>
          <p:cNvSpPr>
            <a:spLocks noGrp="1"/>
          </p:cNvSpPr>
          <p:nvPr>
            <p:ph type="sldNum" sz="quarter" idx="12"/>
          </p:nvPr>
        </p:nvSpPr>
        <p:spPr/>
        <p:txBody>
          <a:bodyPr/>
          <a:lstStyle/>
          <a:p>
            <a:endParaRPr lang="en-US" dirty="0"/>
          </a:p>
        </p:txBody>
      </p:sp>
      <p:pic>
        <p:nvPicPr>
          <p:cNvPr id="6" name="Picture 5"/>
          <p:cNvPicPr>
            <a:picLocks noChangeAspect="1"/>
          </p:cNvPicPr>
          <p:nvPr/>
        </p:nvPicPr>
        <p:blipFill>
          <a:blip r:embed="rId2"/>
          <a:stretch>
            <a:fillRect/>
          </a:stretch>
        </p:blipFill>
        <p:spPr>
          <a:xfrm>
            <a:off x="7376161" y="1210195"/>
            <a:ext cx="2276772" cy="3304483"/>
          </a:xfrm>
          <a:prstGeom prst="rect">
            <a:avLst/>
          </a:prstGeom>
        </p:spPr>
      </p:pic>
      <p:cxnSp>
        <p:nvCxnSpPr>
          <p:cNvPr id="8" name="Straight Arrow Connector 7"/>
          <p:cNvCxnSpPr/>
          <p:nvPr/>
        </p:nvCxnSpPr>
        <p:spPr>
          <a:xfrm flipV="1">
            <a:off x="1927860" y="3550920"/>
            <a:ext cx="5699760" cy="117348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Straight Arrow Connector 9"/>
          <p:cNvCxnSpPr/>
          <p:nvPr/>
        </p:nvCxnSpPr>
        <p:spPr>
          <a:xfrm flipV="1">
            <a:off x="1927860" y="2293620"/>
            <a:ext cx="5699760" cy="243078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p:cNvCxnSpPr/>
          <p:nvPr/>
        </p:nvCxnSpPr>
        <p:spPr>
          <a:xfrm>
            <a:off x="4191000" y="2377440"/>
            <a:ext cx="3855720" cy="121539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5" name="Straight Arrow Connector 14"/>
          <p:cNvCxnSpPr/>
          <p:nvPr/>
        </p:nvCxnSpPr>
        <p:spPr>
          <a:xfrm flipV="1">
            <a:off x="4777740" y="2167718"/>
            <a:ext cx="3233887" cy="73359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p:cNvCxnSpPr/>
          <p:nvPr/>
        </p:nvCxnSpPr>
        <p:spPr>
          <a:xfrm flipV="1">
            <a:off x="2004865" y="3111038"/>
            <a:ext cx="5964852" cy="2083811"/>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p:nvPr/>
        </p:nvCxnSpPr>
        <p:spPr>
          <a:xfrm flipV="1">
            <a:off x="2004865" y="1697269"/>
            <a:ext cx="5964852" cy="3445888"/>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pic>
        <p:nvPicPr>
          <p:cNvPr id="23" name="Picture 22"/>
          <p:cNvPicPr>
            <a:picLocks noChangeAspect="1"/>
          </p:cNvPicPr>
          <p:nvPr/>
        </p:nvPicPr>
        <p:blipFill>
          <a:blip r:embed="rId3"/>
          <a:stretch>
            <a:fillRect/>
          </a:stretch>
        </p:blipFill>
        <p:spPr>
          <a:xfrm>
            <a:off x="1528849" y="6297292"/>
            <a:ext cx="3520440" cy="808819"/>
          </a:xfrm>
          <a:prstGeom prst="rect">
            <a:avLst/>
          </a:prstGeom>
        </p:spPr>
      </p:pic>
      <p:pic>
        <p:nvPicPr>
          <p:cNvPr id="24" name="Picture 23"/>
          <p:cNvPicPr>
            <a:picLocks noChangeAspect="1"/>
          </p:cNvPicPr>
          <p:nvPr/>
        </p:nvPicPr>
        <p:blipFill>
          <a:blip r:embed="rId4"/>
          <a:stretch>
            <a:fillRect/>
          </a:stretch>
        </p:blipFill>
        <p:spPr>
          <a:xfrm>
            <a:off x="5548371" y="6443082"/>
            <a:ext cx="2163069" cy="517239"/>
          </a:xfrm>
          <a:prstGeom prst="rect">
            <a:avLst/>
          </a:prstGeom>
        </p:spPr>
      </p:pic>
      <p:sp>
        <p:nvSpPr>
          <p:cNvPr id="25" name="Rectangle 24"/>
          <p:cNvSpPr/>
          <p:nvPr/>
        </p:nvSpPr>
        <p:spPr>
          <a:xfrm>
            <a:off x="0" y="7285902"/>
            <a:ext cx="9465253" cy="329321"/>
          </a:xfrm>
          <a:prstGeom prst="rect">
            <a:avLst/>
          </a:prstGeom>
        </p:spPr>
        <p:txBody>
          <a:bodyPr wrap="square">
            <a:spAutoFit/>
          </a:bodyPr>
          <a:lstStyle/>
          <a:p>
            <a:r>
              <a:rPr lang="en-US" sz="1540" dirty="0">
                <a:solidFill>
                  <a:srgbClr val="000000"/>
                </a:solidFill>
                <a:latin typeface="+mj-lt"/>
              </a:rPr>
              <a:t>Layer Normalization by Ba, </a:t>
            </a:r>
            <a:r>
              <a:rPr lang="en-US" sz="1540" dirty="0" err="1">
                <a:solidFill>
                  <a:srgbClr val="000000"/>
                </a:solidFill>
                <a:latin typeface="+mj-lt"/>
              </a:rPr>
              <a:t>Kiros</a:t>
            </a:r>
            <a:r>
              <a:rPr lang="en-US" sz="1540" dirty="0">
                <a:solidFill>
                  <a:srgbClr val="000000"/>
                </a:solidFill>
                <a:latin typeface="+mj-lt"/>
              </a:rPr>
              <a:t> and Hinton, </a:t>
            </a:r>
            <a:r>
              <a:rPr lang="en-US" sz="1540" dirty="0">
                <a:solidFill>
                  <a:srgbClr val="F08F1C"/>
                </a:solidFill>
                <a:latin typeface="+mj-lt"/>
                <a:hlinkClick r:id="rId5"/>
              </a:rPr>
              <a:t>https://arxiv.org/pdf/1607.06450.pdf</a:t>
            </a:r>
            <a:endParaRPr lang="en-US" sz="1540" dirty="0">
              <a:latin typeface="+mj-lt"/>
            </a:endParaRPr>
          </a:p>
        </p:txBody>
      </p:sp>
    </p:spTree>
    <p:extLst>
      <p:ext uri="{BB962C8B-B14F-4D97-AF65-F5344CB8AC3E}">
        <p14:creationId xmlns:p14="http://schemas.microsoft.com/office/powerpoint/2010/main" val="262809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19476" y="478536"/>
            <a:ext cx="6423025" cy="695960"/>
          </a:xfrm>
          <a:prstGeom prst="rect">
            <a:avLst/>
          </a:prstGeom>
        </p:spPr>
        <p:txBody>
          <a:bodyPr vert="horz" wrap="square" lIns="0" tIns="12700" rIns="0" bIns="0" rtlCol="0">
            <a:spAutoFit/>
          </a:bodyPr>
          <a:lstStyle/>
          <a:p>
            <a:pPr marL="12700">
              <a:lnSpc>
                <a:spcPct val="100000"/>
              </a:lnSpc>
              <a:spcBef>
                <a:spcPts val="100"/>
              </a:spcBef>
            </a:pPr>
            <a:r>
              <a:rPr spc="-25" dirty="0"/>
              <a:t>Types</a:t>
            </a:r>
            <a:r>
              <a:rPr spc="-60" dirty="0"/>
              <a:t> </a:t>
            </a:r>
            <a:r>
              <a:rPr spc="-15" dirty="0"/>
              <a:t>of</a:t>
            </a:r>
            <a:r>
              <a:rPr spc="-45" dirty="0"/>
              <a:t> </a:t>
            </a:r>
            <a:r>
              <a:rPr spc="-20" dirty="0"/>
              <a:t>Attention</a:t>
            </a:r>
            <a:r>
              <a:rPr spc="-60" dirty="0"/>
              <a:t> </a:t>
            </a:r>
            <a:r>
              <a:rPr spc="-25" dirty="0"/>
              <a:t>Models</a:t>
            </a:r>
          </a:p>
        </p:txBody>
      </p:sp>
      <p:sp>
        <p:nvSpPr>
          <p:cNvPr id="5" name="object 5"/>
          <p:cNvSpPr txBox="1"/>
          <p:nvPr/>
        </p:nvSpPr>
        <p:spPr>
          <a:xfrm>
            <a:off x="585723" y="1112519"/>
            <a:ext cx="7981950" cy="3479165"/>
          </a:xfrm>
          <a:prstGeom prst="rect">
            <a:avLst/>
          </a:prstGeom>
        </p:spPr>
        <p:txBody>
          <a:bodyPr vert="horz" wrap="square" lIns="0" tIns="94615" rIns="0" bIns="0" rtlCol="0">
            <a:spAutoFit/>
          </a:bodyPr>
          <a:lstStyle/>
          <a:p>
            <a:pPr marL="521334" indent="-508634">
              <a:lnSpc>
                <a:spcPct val="100000"/>
              </a:lnSpc>
              <a:spcBef>
                <a:spcPts val="745"/>
              </a:spcBef>
              <a:buAutoNum type="arabicPeriod"/>
              <a:tabLst>
                <a:tab pos="520700" algn="l"/>
                <a:tab pos="521334" algn="l"/>
              </a:tabLst>
            </a:pPr>
            <a:r>
              <a:rPr sz="3200" spc="-20" dirty="0">
                <a:solidFill>
                  <a:srgbClr val="808080"/>
                </a:solidFill>
                <a:latin typeface="Arial"/>
                <a:cs typeface="Arial"/>
              </a:rPr>
              <a:t>Basic</a:t>
            </a:r>
            <a:r>
              <a:rPr sz="3200" spc="-35" dirty="0">
                <a:solidFill>
                  <a:srgbClr val="808080"/>
                </a:solidFill>
                <a:latin typeface="Arial"/>
                <a:cs typeface="Arial"/>
              </a:rPr>
              <a:t> </a:t>
            </a:r>
            <a:r>
              <a:rPr sz="3200" spc="-25" dirty="0">
                <a:solidFill>
                  <a:srgbClr val="808080"/>
                </a:solidFill>
                <a:latin typeface="Arial"/>
                <a:cs typeface="Arial"/>
              </a:rPr>
              <a:t>encoder-decoder</a:t>
            </a:r>
            <a:r>
              <a:rPr sz="3200" spc="-30" dirty="0">
                <a:solidFill>
                  <a:srgbClr val="808080"/>
                </a:solidFill>
                <a:latin typeface="Arial"/>
                <a:cs typeface="Arial"/>
              </a:rPr>
              <a:t> </a:t>
            </a:r>
            <a:r>
              <a:rPr sz="3200" spc="-20" dirty="0">
                <a:solidFill>
                  <a:srgbClr val="808080"/>
                </a:solidFill>
                <a:latin typeface="Arial"/>
                <a:cs typeface="Arial"/>
              </a:rPr>
              <a:t>RNN</a:t>
            </a:r>
            <a:r>
              <a:rPr sz="3200" spc="-45" dirty="0">
                <a:solidFill>
                  <a:srgbClr val="808080"/>
                </a:solidFill>
                <a:latin typeface="Arial"/>
                <a:cs typeface="Arial"/>
              </a:rPr>
              <a:t> </a:t>
            </a:r>
            <a:r>
              <a:rPr sz="3200" spc="-30" dirty="0">
                <a:solidFill>
                  <a:srgbClr val="808080"/>
                </a:solidFill>
                <a:latin typeface="Arial"/>
                <a:cs typeface="Arial"/>
              </a:rPr>
              <a:t>model</a:t>
            </a:r>
            <a:endParaRPr sz="3200">
              <a:latin typeface="Arial"/>
              <a:cs typeface="Arial"/>
            </a:endParaRPr>
          </a:p>
          <a:p>
            <a:pPr marL="521334" indent="-508634">
              <a:lnSpc>
                <a:spcPct val="100000"/>
              </a:lnSpc>
              <a:spcBef>
                <a:spcPts val="650"/>
              </a:spcBef>
              <a:buAutoNum type="arabicPeriod"/>
              <a:tabLst>
                <a:tab pos="520700" algn="l"/>
                <a:tab pos="521334" algn="l"/>
              </a:tabLst>
            </a:pPr>
            <a:r>
              <a:rPr sz="3200" spc="-25" dirty="0">
                <a:solidFill>
                  <a:srgbClr val="808080"/>
                </a:solidFill>
                <a:latin typeface="Arial"/>
                <a:cs typeface="Arial"/>
              </a:rPr>
              <a:t>Encoder-decoder</a:t>
            </a:r>
            <a:r>
              <a:rPr sz="3200" spc="-40" dirty="0">
                <a:solidFill>
                  <a:srgbClr val="808080"/>
                </a:solidFill>
                <a:latin typeface="Arial"/>
                <a:cs typeface="Arial"/>
              </a:rPr>
              <a:t> </a:t>
            </a:r>
            <a:r>
              <a:rPr sz="3200" spc="-20" dirty="0">
                <a:solidFill>
                  <a:srgbClr val="808080"/>
                </a:solidFill>
                <a:latin typeface="Arial"/>
                <a:cs typeface="Arial"/>
              </a:rPr>
              <a:t>RNN</a:t>
            </a:r>
            <a:r>
              <a:rPr sz="3200" spc="-45" dirty="0">
                <a:solidFill>
                  <a:srgbClr val="808080"/>
                </a:solidFill>
                <a:latin typeface="Arial"/>
                <a:cs typeface="Arial"/>
              </a:rPr>
              <a:t> </a:t>
            </a:r>
            <a:r>
              <a:rPr sz="3200" spc="-15" dirty="0">
                <a:solidFill>
                  <a:srgbClr val="808080"/>
                </a:solidFill>
                <a:latin typeface="Arial"/>
                <a:cs typeface="Arial"/>
              </a:rPr>
              <a:t>with</a:t>
            </a:r>
            <a:r>
              <a:rPr sz="3200" spc="-45" dirty="0">
                <a:solidFill>
                  <a:srgbClr val="808080"/>
                </a:solidFill>
                <a:latin typeface="Arial"/>
                <a:cs typeface="Arial"/>
              </a:rPr>
              <a:t> </a:t>
            </a:r>
            <a:r>
              <a:rPr sz="3200" spc="-20" dirty="0">
                <a:solidFill>
                  <a:srgbClr val="808080"/>
                </a:solidFill>
                <a:latin typeface="Arial"/>
                <a:cs typeface="Arial"/>
              </a:rPr>
              <a:t>Attention</a:t>
            </a:r>
            <a:endParaRPr sz="3200">
              <a:latin typeface="Arial"/>
              <a:cs typeface="Arial"/>
            </a:endParaRPr>
          </a:p>
          <a:p>
            <a:pPr>
              <a:lnSpc>
                <a:spcPct val="100000"/>
              </a:lnSpc>
              <a:spcBef>
                <a:spcPts val="45"/>
              </a:spcBef>
              <a:buAutoNum type="arabicPeriod"/>
            </a:pPr>
            <a:endParaRPr sz="4550">
              <a:latin typeface="Arial"/>
              <a:cs typeface="Arial"/>
            </a:endParaRPr>
          </a:p>
          <a:p>
            <a:pPr marL="521334" indent="-508634">
              <a:lnSpc>
                <a:spcPct val="100000"/>
              </a:lnSpc>
              <a:buAutoNum type="arabicPeriod"/>
              <a:tabLst>
                <a:tab pos="520700" algn="l"/>
                <a:tab pos="521334" algn="l"/>
              </a:tabLst>
            </a:pPr>
            <a:r>
              <a:rPr sz="3200" spc="-25" dirty="0">
                <a:solidFill>
                  <a:srgbClr val="808080"/>
                </a:solidFill>
                <a:latin typeface="Arial"/>
                <a:cs typeface="Arial"/>
              </a:rPr>
              <a:t>Transformer</a:t>
            </a:r>
            <a:r>
              <a:rPr sz="3200" spc="-30" dirty="0">
                <a:solidFill>
                  <a:srgbClr val="808080"/>
                </a:solidFill>
                <a:latin typeface="Arial"/>
                <a:cs typeface="Arial"/>
              </a:rPr>
              <a:t> </a:t>
            </a:r>
            <a:r>
              <a:rPr sz="3200" spc="-25" dirty="0">
                <a:solidFill>
                  <a:srgbClr val="808080"/>
                </a:solidFill>
                <a:latin typeface="Arial"/>
                <a:cs typeface="Arial"/>
              </a:rPr>
              <a:t>model</a:t>
            </a:r>
            <a:r>
              <a:rPr sz="3200" spc="-20" dirty="0">
                <a:solidFill>
                  <a:srgbClr val="808080"/>
                </a:solidFill>
                <a:latin typeface="Arial"/>
                <a:cs typeface="Arial"/>
              </a:rPr>
              <a:t> </a:t>
            </a:r>
            <a:r>
              <a:rPr sz="3200" spc="-15" dirty="0">
                <a:solidFill>
                  <a:srgbClr val="808080"/>
                </a:solidFill>
                <a:latin typeface="Arial"/>
                <a:cs typeface="Arial"/>
              </a:rPr>
              <a:t>with</a:t>
            </a:r>
            <a:r>
              <a:rPr sz="3200" spc="-35" dirty="0">
                <a:solidFill>
                  <a:srgbClr val="808080"/>
                </a:solidFill>
                <a:latin typeface="Arial"/>
                <a:cs typeface="Arial"/>
              </a:rPr>
              <a:t> </a:t>
            </a:r>
            <a:r>
              <a:rPr sz="3200" spc="-15" dirty="0">
                <a:solidFill>
                  <a:srgbClr val="808080"/>
                </a:solidFill>
                <a:latin typeface="Arial"/>
                <a:cs typeface="Arial"/>
              </a:rPr>
              <a:t>no</a:t>
            </a:r>
            <a:r>
              <a:rPr sz="3200" spc="-35" dirty="0">
                <a:solidFill>
                  <a:srgbClr val="808080"/>
                </a:solidFill>
                <a:latin typeface="Arial"/>
                <a:cs typeface="Arial"/>
              </a:rPr>
              <a:t> </a:t>
            </a:r>
            <a:r>
              <a:rPr sz="3200" spc="-20" dirty="0">
                <a:solidFill>
                  <a:srgbClr val="808080"/>
                </a:solidFill>
                <a:latin typeface="Arial"/>
                <a:cs typeface="Arial"/>
              </a:rPr>
              <a:t>recurrence</a:t>
            </a:r>
            <a:endParaRPr sz="3200">
              <a:latin typeface="Arial"/>
              <a:cs typeface="Arial"/>
            </a:endParaRPr>
          </a:p>
          <a:p>
            <a:pPr>
              <a:lnSpc>
                <a:spcPct val="100000"/>
              </a:lnSpc>
              <a:spcBef>
                <a:spcPts val="25"/>
              </a:spcBef>
              <a:buAutoNum type="arabicPeriod"/>
            </a:pPr>
            <a:endParaRPr sz="4550">
              <a:latin typeface="Arial"/>
              <a:cs typeface="Arial"/>
            </a:endParaRPr>
          </a:p>
          <a:p>
            <a:pPr marL="521334" indent="-508634">
              <a:lnSpc>
                <a:spcPct val="100000"/>
              </a:lnSpc>
              <a:buAutoNum type="arabicPeriod"/>
              <a:tabLst>
                <a:tab pos="520700" algn="l"/>
                <a:tab pos="521334" algn="l"/>
              </a:tabLst>
            </a:pPr>
            <a:r>
              <a:rPr sz="3200" spc="-20" dirty="0">
                <a:solidFill>
                  <a:srgbClr val="3333CC"/>
                </a:solidFill>
                <a:latin typeface="Arial"/>
                <a:cs typeface="Arial"/>
              </a:rPr>
              <a:t>Generative</a:t>
            </a:r>
            <a:r>
              <a:rPr sz="3200" spc="-50" dirty="0">
                <a:solidFill>
                  <a:srgbClr val="3333CC"/>
                </a:solidFill>
                <a:latin typeface="Arial"/>
                <a:cs typeface="Arial"/>
              </a:rPr>
              <a:t> </a:t>
            </a:r>
            <a:r>
              <a:rPr sz="3200" spc="-20" dirty="0">
                <a:solidFill>
                  <a:srgbClr val="3333CC"/>
                </a:solidFill>
                <a:latin typeface="Arial"/>
                <a:cs typeface="Arial"/>
              </a:rPr>
              <a:t>pre-training</a:t>
            </a:r>
            <a:r>
              <a:rPr sz="3200" spc="-55" dirty="0">
                <a:solidFill>
                  <a:srgbClr val="3333CC"/>
                </a:solidFill>
                <a:latin typeface="Arial"/>
                <a:cs typeface="Arial"/>
              </a:rPr>
              <a:t> </a:t>
            </a:r>
            <a:r>
              <a:rPr sz="3200" spc="-15" dirty="0">
                <a:solidFill>
                  <a:srgbClr val="3333CC"/>
                </a:solidFill>
                <a:latin typeface="Arial"/>
                <a:cs typeface="Arial"/>
              </a:rPr>
              <a:t>of</a:t>
            </a:r>
            <a:r>
              <a:rPr sz="3200" spc="-35" dirty="0">
                <a:solidFill>
                  <a:srgbClr val="3333CC"/>
                </a:solidFill>
                <a:latin typeface="Arial"/>
                <a:cs typeface="Arial"/>
              </a:rPr>
              <a:t> </a:t>
            </a:r>
            <a:r>
              <a:rPr sz="3200" spc="-20" dirty="0">
                <a:solidFill>
                  <a:srgbClr val="3333CC"/>
                </a:solidFill>
                <a:latin typeface="Arial"/>
                <a:cs typeface="Arial"/>
              </a:rPr>
              <a:t>Attention</a:t>
            </a:r>
            <a:r>
              <a:rPr sz="3200" spc="-55" dirty="0">
                <a:solidFill>
                  <a:srgbClr val="3333CC"/>
                </a:solidFill>
                <a:latin typeface="Arial"/>
                <a:cs typeface="Arial"/>
              </a:rPr>
              <a:t> </a:t>
            </a:r>
            <a:r>
              <a:rPr sz="3200" spc="-25" dirty="0">
                <a:solidFill>
                  <a:srgbClr val="3333CC"/>
                </a:solidFill>
                <a:latin typeface="Arial"/>
                <a:cs typeface="Arial"/>
              </a:rPr>
              <a:t>model</a:t>
            </a:r>
            <a:endParaRPr sz="3200">
              <a:latin typeface="Arial"/>
              <a:cs typeface="Arial"/>
            </a:endParaRPr>
          </a:p>
        </p:txBody>
      </p:sp>
      <p:sp>
        <p:nvSpPr>
          <p:cNvPr id="6" name="object 6"/>
          <p:cNvSpPr txBox="1"/>
          <p:nvPr/>
        </p:nvSpPr>
        <p:spPr>
          <a:xfrm>
            <a:off x="585723" y="5803392"/>
            <a:ext cx="8390890" cy="513080"/>
          </a:xfrm>
          <a:prstGeom prst="rect">
            <a:avLst/>
          </a:prstGeom>
        </p:spPr>
        <p:txBody>
          <a:bodyPr vert="horz" wrap="square" lIns="0" tIns="12700" rIns="0" bIns="0" rtlCol="0">
            <a:spAutoFit/>
          </a:bodyPr>
          <a:lstStyle/>
          <a:p>
            <a:pPr marL="12700">
              <a:lnSpc>
                <a:spcPct val="100000"/>
              </a:lnSpc>
              <a:spcBef>
                <a:spcPts val="100"/>
              </a:spcBef>
              <a:tabLst>
                <a:tab pos="520700" algn="l"/>
              </a:tabLst>
            </a:pPr>
            <a:r>
              <a:rPr sz="3200" spc="-15" dirty="0">
                <a:solidFill>
                  <a:srgbClr val="808080"/>
                </a:solidFill>
                <a:latin typeface="Arial"/>
                <a:cs typeface="Arial"/>
              </a:rPr>
              <a:t>5.	</a:t>
            </a:r>
            <a:r>
              <a:rPr sz="3200" spc="-20" dirty="0">
                <a:solidFill>
                  <a:srgbClr val="808080"/>
                </a:solidFill>
                <a:latin typeface="Arial"/>
                <a:cs typeface="Arial"/>
              </a:rPr>
              <a:t>BERT</a:t>
            </a:r>
            <a:r>
              <a:rPr sz="3200" spc="-45" dirty="0">
                <a:solidFill>
                  <a:srgbClr val="808080"/>
                </a:solidFill>
                <a:latin typeface="Arial"/>
                <a:cs typeface="Arial"/>
              </a:rPr>
              <a:t> </a:t>
            </a:r>
            <a:r>
              <a:rPr sz="3200" spc="-15" dirty="0">
                <a:solidFill>
                  <a:srgbClr val="808080"/>
                </a:solidFill>
                <a:latin typeface="Arial"/>
                <a:cs typeface="Arial"/>
              </a:rPr>
              <a:t>with</a:t>
            </a:r>
            <a:r>
              <a:rPr sz="3200" spc="-40" dirty="0">
                <a:solidFill>
                  <a:srgbClr val="808080"/>
                </a:solidFill>
                <a:latin typeface="Arial"/>
                <a:cs typeface="Arial"/>
              </a:rPr>
              <a:t> </a:t>
            </a:r>
            <a:r>
              <a:rPr sz="3200" spc="-15" dirty="0">
                <a:solidFill>
                  <a:srgbClr val="808080"/>
                </a:solidFill>
                <a:latin typeface="Arial"/>
                <a:cs typeface="Arial"/>
              </a:rPr>
              <a:t>no</a:t>
            </a:r>
            <a:r>
              <a:rPr sz="3200" spc="-40" dirty="0">
                <a:solidFill>
                  <a:srgbClr val="808080"/>
                </a:solidFill>
                <a:latin typeface="Arial"/>
                <a:cs typeface="Arial"/>
              </a:rPr>
              <a:t> </a:t>
            </a:r>
            <a:r>
              <a:rPr sz="3200" spc="-20" dirty="0">
                <a:solidFill>
                  <a:srgbClr val="808080"/>
                </a:solidFill>
                <a:latin typeface="Arial"/>
                <a:cs typeface="Arial"/>
              </a:rPr>
              <a:t>decoder,</a:t>
            </a:r>
            <a:r>
              <a:rPr sz="3200" spc="-25" dirty="0">
                <a:solidFill>
                  <a:srgbClr val="808080"/>
                </a:solidFill>
                <a:latin typeface="Arial"/>
                <a:cs typeface="Arial"/>
              </a:rPr>
              <a:t> </a:t>
            </a:r>
            <a:r>
              <a:rPr sz="3200" spc="-20" dirty="0">
                <a:solidFill>
                  <a:srgbClr val="808080"/>
                </a:solidFill>
                <a:latin typeface="Arial"/>
                <a:cs typeface="Arial"/>
              </a:rPr>
              <a:t>using</a:t>
            </a:r>
            <a:r>
              <a:rPr sz="3200" spc="-40" dirty="0">
                <a:solidFill>
                  <a:srgbClr val="808080"/>
                </a:solidFill>
                <a:latin typeface="Arial"/>
                <a:cs typeface="Arial"/>
              </a:rPr>
              <a:t> </a:t>
            </a:r>
            <a:r>
              <a:rPr sz="3200" spc="-20" dirty="0">
                <a:solidFill>
                  <a:srgbClr val="808080"/>
                </a:solidFill>
                <a:latin typeface="Arial"/>
                <a:cs typeface="Arial"/>
              </a:rPr>
              <a:t>bidirectionality</a:t>
            </a:r>
            <a:endParaRPr sz="3200">
              <a:latin typeface="Arial"/>
              <a:cs typeface="Arial"/>
            </a:endParaRPr>
          </a:p>
        </p:txBody>
      </p:sp>
      <p:grpSp>
        <p:nvGrpSpPr>
          <p:cNvPr id="7" name="object 7"/>
          <p:cNvGrpSpPr/>
          <p:nvPr/>
        </p:nvGrpSpPr>
        <p:grpSpPr>
          <a:xfrm>
            <a:off x="7989958" y="1138942"/>
            <a:ext cx="1440180" cy="586105"/>
            <a:chOff x="7989958" y="1138942"/>
            <a:chExt cx="1440180" cy="586105"/>
          </a:xfrm>
        </p:grpSpPr>
        <p:pic>
          <p:nvPicPr>
            <p:cNvPr id="8" name="object 8"/>
            <p:cNvPicPr/>
            <p:nvPr/>
          </p:nvPicPr>
          <p:blipFill>
            <a:blip r:embed="rId2" cstate="print"/>
            <a:stretch>
              <a:fillRect/>
            </a:stretch>
          </p:blipFill>
          <p:spPr>
            <a:xfrm>
              <a:off x="7999377" y="1148362"/>
              <a:ext cx="1420724" cy="566720"/>
            </a:xfrm>
            <a:prstGeom prst="rect">
              <a:avLst/>
            </a:prstGeom>
          </p:spPr>
        </p:pic>
        <p:sp>
          <p:nvSpPr>
            <p:cNvPr id="9" name="object 9"/>
            <p:cNvSpPr/>
            <p:nvPr/>
          </p:nvSpPr>
          <p:spPr>
            <a:xfrm>
              <a:off x="7994667" y="1143652"/>
              <a:ext cx="1430655" cy="576580"/>
            </a:xfrm>
            <a:custGeom>
              <a:avLst/>
              <a:gdLst/>
              <a:ahLst/>
              <a:cxnLst/>
              <a:rect l="l" t="t" r="r" b="b"/>
              <a:pathLst>
                <a:path w="1430654" h="576580">
                  <a:moveTo>
                    <a:pt x="0" y="0"/>
                  </a:moveTo>
                  <a:lnTo>
                    <a:pt x="1430143" y="0"/>
                  </a:lnTo>
                  <a:lnTo>
                    <a:pt x="1430143" y="576139"/>
                  </a:lnTo>
                  <a:lnTo>
                    <a:pt x="0" y="576139"/>
                  </a:lnTo>
                  <a:lnTo>
                    <a:pt x="0" y="0"/>
                  </a:lnTo>
                  <a:close/>
                </a:path>
              </a:pathLst>
            </a:custGeom>
            <a:ln w="9419">
              <a:solidFill>
                <a:srgbClr val="000000"/>
              </a:solidFill>
            </a:ln>
          </p:spPr>
          <p:txBody>
            <a:bodyPr wrap="square" lIns="0" tIns="0" rIns="0" bIns="0" rtlCol="0"/>
            <a:lstStyle/>
            <a:p>
              <a:endParaRPr/>
            </a:p>
          </p:txBody>
        </p:sp>
      </p:grpSp>
      <p:grpSp>
        <p:nvGrpSpPr>
          <p:cNvPr id="10" name="object 10"/>
          <p:cNvGrpSpPr/>
          <p:nvPr/>
        </p:nvGrpSpPr>
        <p:grpSpPr>
          <a:xfrm>
            <a:off x="8085719" y="1817122"/>
            <a:ext cx="1344295" cy="1072515"/>
            <a:chOff x="8085719" y="1817122"/>
            <a:chExt cx="1344295" cy="1072515"/>
          </a:xfrm>
        </p:grpSpPr>
        <p:pic>
          <p:nvPicPr>
            <p:cNvPr id="11" name="object 11"/>
            <p:cNvPicPr/>
            <p:nvPr/>
          </p:nvPicPr>
          <p:blipFill>
            <a:blip r:embed="rId3" cstate="print"/>
            <a:stretch>
              <a:fillRect/>
            </a:stretch>
          </p:blipFill>
          <p:spPr>
            <a:xfrm>
              <a:off x="8112599" y="1848144"/>
              <a:ext cx="1290041" cy="1023545"/>
            </a:xfrm>
            <a:prstGeom prst="rect">
              <a:avLst/>
            </a:prstGeom>
          </p:spPr>
        </p:pic>
        <p:sp>
          <p:nvSpPr>
            <p:cNvPr id="12" name="object 12"/>
            <p:cNvSpPr/>
            <p:nvPr/>
          </p:nvSpPr>
          <p:spPr>
            <a:xfrm>
              <a:off x="8090429" y="1821832"/>
              <a:ext cx="1334770" cy="1062990"/>
            </a:xfrm>
            <a:custGeom>
              <a:avLst/>
              <a:gdLst/>
              <a:ahLst/>
              <a:cxnLst/>
              <a:rect l="l" t="t" r="r" b="b"/>
              <a:pathLst>
                <a:path w="1334770" h="1062989">
                  <a:moveTo>
                    <a:pt x="0" y="0"/>
                  </a:moveTo>
                  <a:lnTo>
                    <a:pt x="1334381" y="0"/>
                  </a:lnTo>
                  <a:lnTo>
                    <a:pt x="1334381" y="1062796"/>
                  </a:lnTo>
                  <a:lnTo>
                    <a:pt x="0" y="1062796"/>
                  </a:lnTo>
                  <a:lnTo>
                    <a:pt x="0" y="0"/>
                  </a:lnTo>
                  <a:close/>
                </a:path>
              </a:pathLst>
            </a:custGeom>
            <a:ln w="9419">
              <a:solidFill>
                <a:srgbClr val="000000"/>
              </a:solidFill>
            </a:ln>
          </p:spPr>
          <p:txBody>
            <a:bodyPr wrap="square" lIns="0" tIns="0" rIns="0" bIns="0" rtlCol="0"/>
            <a:lstStyle/>
            <a:p>
              <a:endParaRPr/>
            </a:p>
          </p:txBody>
        </p:sp>
      </p:grpSp>
      <p:grpSp>
        <p:nvGrpSpPr>
          <p:cNvPr id="13" name="object 13"/>
          <p:cNvGrpSpPr/>
          <p:nvPr/>
        </p:nvGrpSpPr>
        <p:grpSpPr>
          <a:xfrm>
            <a:off x="7991528" y="2981960"/>
            <a:ext cx="1540510" cy="916940"/>
            <a:chOff x="7991528" y="2981960"/>
            <a:chExt cx="1540510" cy="916940"/>
          </a:xfrm>
        </p:grpSpPr>
        <p:pic>
          <p:nvPicPr>
            <p:cNvPr id="14" name="object 14"/>
            <p:cNvPicPr/>
            <p:nvPr/>
          </p:nvPicPr>
          <p:blipFill>
            <a:blip r:embed="rId4" cstate="print"/>
            <a:stretch>
              <a:fillRect/>
            </a:stretch>
          </p:blipFill>
          <p:spPr>
            <a:xfrm>
              <a:off x="8000947" y="2991379"/>
              <a:ext cx="1521194" cy="897959"/>
            </a:xfrm>
            <a:prstGeom prst="rect">
              <a:avLst/>
            </a:prstGeom>
          </p:spPr>
        </p:pic>
        <p:sp>
          <p:nvSpPr>
            <p:cNvPr id="15" name="object 15"/>
            <p:cNvSpPr/>
            <p:nvPr/>
          </p:nvSpPr>
          <p:spPr>
            <a:xfrm>
              <a:off x="7996238" y="2986670"/>
              <a:ext cx="1530985" cy="907415"/>
            </a:xfrm>
            <a:custGeom>
              <a:avLst/>
              <a:gdLst/>
              <a:ahLst/>
              <a:cxnLst/>
              <a:rect l="l" t="t" r="r" b="b"/>
              <a:pathLst>
                <a:path w="1530984" h="907414">
                  <a:moveTo>
                    <a:pt x="0" y="0"/>
                  </a:moveTo>
                  <a:lnTo>
                    <a:pt x="1530614" y="0"/>
                  </a:lnTo>
                  <a:lnTo>
                    <a:pt x="1530614" y="907379"/>
                  </a:lnTo>
                  <a:lnTo>
                    <a:pt x="0" y="907379"/>
                  </a:lnTo>
                  <a:lnTo>
                    <a:pt x="0" y="0"/>
                  </a:lnTo>
                  <a:close/>
                </a:path>
              </a:pathLst>
            </a:custGeom>
            <a:ln w="9419">
              <a:solidFill>
                <a:srgbClr val="000000"/>
              </a:solidFill>
            </a:ln>
          </p:spPr>
          <p:txBody>
            <a:bodyPr wrap="square" lIns="0" tIns="0" rIns="0" bIns="0" rtlCol="0"/>
            <a:lstStyle/>
            <a:p>
              <a:endParaRPr/>
            </a:p>
          </p:txBody>
        </p:sp>
      </p:grpSp>
      <p:grpSp>
        <p:nvGrpSpPr>
          <p:cNvPr id="16" name="object 16"/>
          <p:cNvGrpSpPr/>
          <p:nvPr/>
        </p:nvGrpSpPr>
        <p:grpSpPr>
          <a:xfrm>
            <a:off x="7091996" y="6432514"/>
            <a:ext cx="2436495" cy="805815"/>
            <a:chOff x="7091996" y="6432514"/>
            <a:chExt cx="2436495" cy="805815"/>
          </a:xfrm>
        </p:grpSpPr>
        <p:pic>
          <p:nvPicPr>
            <p:cNvPr id="17" name="object 17"/>
            <p:cNvPicPr/>
            <p:nvPr/>
          </p:nvPicPr>
          <p:blipFill>
            <a:blip r:embed="rId5" cstate="print"/>
            <a:stretch>
              <a:fillRect/>
            </a:stretch>
          </p:blipFill>
          <p:spPr>
            <a:xfrm>
              <a:off x="7101415" y="6441933"/>
              <a:ext cx="2417585" cy="786500"/>
            </a:xfrm>
            <a:prstGeom prst="rect">
              <a:avLst/>
            </a:prstGeom>
          </p:spPr>
        </p:pic>
        <p:sp>
          <p:nvSpPr>
            <p:cNvPr id="18" name="object 18"/>
            <p:cNvSpPr/>
            <p:nvPr/>
          </p:nvSpPr>
          <p:spPr>
            <a:xfrm>
              <a:off x="7096706" y="6437224"/>
              <a:ext cx="2427605" cy="796290"/>
            </a:xfrm>
            <a:custGeom>
              <a:avLst/>
              <a:gdLst/>
              <a:ahLst/>
              <a:cxnLst/>
              <a:rect l="l" t="t" r="r" b="b"/>
              <a:pathLst>
                <a:path w="2427604" h="796290">
                  <a:moveTo>
                    <a:pt x="0" y="0"/>
                  </a:moveTo>
                  <a:lnTo>
                    <a:pt x="2427005" y="0"/>
                  </a:lnTo>
                  <a:lnTo>
                    <a:pt x="2427005" y="795920"/>
                  </a:lnTo>
                  <a:lnTo>
                    <a:pt x="0" y="795920"/>
                  </a:lnTo>
                  <a:lnTo>
                    <a:pt x="0" y="0"/>
                  </a:lnTo>
                  <a:close/>
                </a:path>
              </a:pathLst>
            </a:custGeom>
            <a:ln w="9419">
              <a:solidFill>
                <a:srgbClr val="000000"/>
              </a:solidFill>
            </a:ln>
          </p:spPr>
          <p:txBody>
            <a:bodyPr wrap="square" lIns="0" tIns="0" rIns="0" bIns="0" rtlCol="0"/>
            <a:lstStyle/>
            <a:p>
              <a:endParaRPr/>
            </a:p>
          </p:txBody>
        </p:sp>
      </p:grpSp>
      <p:grpSp>
        <p:nvGrpSpPr>
          <p:cNvPr id="19" name="object 19"/>
          <p:cNvGrpSpPr/>
          <p:nvPr/>
        </p:nvGrpSpPr>
        <p:grpSpPr>
          <a:xfrm>
            <a:off x="8641451" y="3970973"/>
            <a:ext cx="887094" cy="1698625"/>
            <a:chOff x="8641451" y="3970973"/>
            <a:chExt cx="887094" cy="1698625"/>
          </a:xfrm>
        </p:grpSpPr>
        <p:pic>
          <p:nvPicPr>
            <p:cNvPr id="20" name="object 20"/>
            <p:cNvPicPr/>
            <p:nvPr/>
          </p:nvPicPr>
          <p:blipFill>
            <a:blip r:embed="rId6" cstate="print"/>
            <a:stretch>
              <a:fillRect/>
            </a:stretch>
          </p:blipFill>
          <p:spPr>
            <a:xfrm>
              <a:off x="8650870" y="4020386"/>
              <a:ext cx="812719" cy="1608992"/>
            </a:xfrm>
            <a:prstGeom prst="rect">
              <a:avLst/>
            </a:prstGeom>
          </p:spPr>
        </p:pic>
        <p:sp>
          <p:nvSpPr>
            <p:cNvPr id="21" name="object 21"/>
            <p:cNvSpPr/>
            <p:nvPr/>
          </p:nvSpPr>
          <p:spPr>
            <a:xfrm>
              <a:off x="8646161" y="3975682"/>
              <a:ext cx="877569" cy="1689735"/>
            </a:xfrm>
            <a:custGeom>
              <a:avLst/>
              <a:gdLst/>
              <a:ahLst/>
              <a:cxnLst/>
              <a:rect l="l" t="t" r="r" b="b"/>
              <a:pathLst>
                <a:path w="877570" h="1689735">
                  <a:moveTo>
                    <a:pt x="0" y="0"/>
                  </a:moveTo>
                  <a:lnTo>
                    <a:pt x="877551" y="0"/>
                  </a:lnTo>
                  <a:lnTo>
                    <a:pt x="877551" y="1689170"/>
                  </a:lnTo>
                  <a:lnTo>
                    <a:pt x="0" y="1689170"/>
                  </a:lnTo>
                  <a:lnTo>
                    <a:pt x="0" y="0"/>
                  </a:lnTo>
                  <a:close/>
                </a:path>
              </a:pathLst>
            </a:custGeom>
            <a:ln w="9419">
              <a:solidFill>
                <a:srgbClr val="000000"/>
              </a:solidFill>
            </a:ln>
          </p:spPr>
          <p:txBody>
            <a:bodyPr wrap="square" lIns="0" tIns="0" rIns="0" bIns="0" rtlCol="0"/>
            <a:lstStyle/>
            <a:p>
              <a:endParaRPr/>
            </a:p>
          </p:txBody>
        </p:sp>
      </p:grpSp>
      <p:sp>
        <p:nvSpPr>
          <p:cNvPr id="22" name="object 22"/>
          <p:cNvSpPr txBox="1">
            <a:spLocks noGrp="1"/>
          </p:cNvSpPr>
          <p:nvPr>
            <p:ph type="sldNum" sz="quarter" idx="7"/>
          </p:nvPr>
        </p:nvSpPr>
        <p:spPr>
          <a:prstGeom prst="rect">
            <a:avLst/>
          </a:prstGeom>
        </p:spPr>
        <p:txBody>
          <a:bodyPr vert="horz" wrap="square" lIns="0" tIns="0" rIns="0" bIns="0" rtlCol="0">
            <a:spAutoFit/>
          </a:bodyPr>
          <a:lstStyle/>
          <a:p>
            <a:pPr marL="38100">
              <a:lnSpc>
                <a:spcPts val="1645"/>
              </a:lnSpc>
            </a:pPr>
            <a:fld id="{81D60167-4931-47E6-BA6A-407CBD079E47}" type="slidenum">
              <a:rPr dirty="0"/>
              <a:t>52</a:t>
            </a:fld>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0889" y="475488"/>
            <a:ext cx="8145145" cy="695960"/>
          </a:xfrm>
          <a:prstGeom prst="rect">
            <a:avLst/>
          </a:prstGeom>
        </p:spPr>
        <p:txBody>
          <a:bodyPr vert="horz" wrap="square" lIns="0" tIns="12700" rIns="0" bIns="0" rtlCol="0">
            <a:spAutoFit/>
          </a:bodyPr>
          <a:lstStyle/>
          <a:p>
            <a:pPr marL="25400">
              <a:lnSpc>
                <a:spcPct val="100000"/>
              </a:lnSpc>
              <a:spcBef>
                <a:spcPts val="100"/>
              </a:spcBef>
            </a:pPr>
            <a:r>
              <a:rPr lang="en-US" sz="4400" spc="-45" dirty="0"/>
              <a:t>I</a:t>
            </a:r>
            <a:r>
              <a:rPr sz="4400" spc="-45" dirty="0"/>
              <a:t>m</a:t>
            </a:r>
            <a:r>
              <a:rPr sz="4400" spc="-30" dirty="0"/>
              <a:t>p</a:t>
            </a:r>
            <a:r>
              <a:rPr sz="4400" spc="-25" dirty="0"/>
              <a:t>r</a:t>
            </a:r>
            <a:r>
              <a:rPr sz="4400" spc="-30" dirty="0"/>
              <a:t>ove</a:t>
            </a:r>
            <a:r>
              <a:rPr sz="4400" spc="-45" dirty="0"/>
              <a:t>m</a:t>
            </a:r>
            <a:r>
              <a:rPr sz="4400" spc="-30" dirty="0"/>
              <a:t>en</a:t>
            </a:r>
            <a:r>
              <a:rPr sz="4400" spc="-15" dirty="0"/>
              <a:t>t</a:t>
            </a:r>
            <a:r>
              <a:rPr sz="4400" dirty="0"/>
              <a:t>s</a:t>
            </a:r>
            <a:r>
              <a:rPr sz="4400" spc="-40" dirty="0"/>
              <a:t> </a:t>
            </a:r>
            <a:r>
              <a:rPr lang="en-US" sz="4400" spc="-30" dirty="0"/>
              <a:t>-</a:t>
            </a:r>
            <a:r>
              <a:rPr sz="4400" spc="-25" dirty="0"/>
              <a:t> </a:t>
            </a:r>
            <a:r>
              <a:rPr sz="4400" spc="-30" dirty="0"/>
              <a:t>T</a:t>
            </a:r>
            <a:r>
              <a:rPr sz="4400" spc="-25" dirty="0"/>
              <a:t>r</a:t>
            </a:r>
            <a:r>
              <a:rPr sz="4400" spc="-30" dirty="0"/>
              <a:t>ans</a:t>
            </a:r>
            <a:r>
              <a:rPr sz="4400" spc="-15" dirty="0"/>
              <a:t>f</a:t>
            </a:r>
            <a:r>
              <a:rPr sz="4400" spc="-25" dirty="0"/>
              <a:t>or</a:t>
            </a:r>
            <a:r>
              <a:rPr sz="4400" spc="-45" dirty="0"/>
              <a:t>m</a:t>
            </a:r>
            <a:r>
              <a:rPr sz="4400" spc="-30" dirty="0"/>
              <a:t>e</a:t>
            </a:r>
            <a:r>
              <a:rPr sz="4400" dirty="0"/>
              <a:t>r</a:t>
            </a:r>
          </a:p>
        </p:txBody>
      </p:sp>
      <p:sp>
        <p:nvSpPr>
          <p:cNvPr id="4" name="object 4"/>
          <p:cNvSpPr txBox="1"/>
          <p:nvPr/>
        </p:nvSpPr>
        <p:spPr>
          <a:xfrm>
            <a:off x="585723" y="1112374"/>
            <a:ext cx="8780145" cy="4189729"/>
          </a:xfrm>
          <a:prstGeom prst="rect">
            <a:avLst/>
          </a:prstGeom>
        </p:spPr>
        <p:txBody>
          <a:bodyPr vert="horz" wrap="square" lIns="0" tIns="95250" rIns="0" bIns="0" rtlCol="0">
            <a:spAutoFit/>
          </a:bodyPr>
          <a:lstStyle/>
          <a:p>
            <a:pPr marL="521334" indent="-508634">
              <a:lnSpc>
                <a:spcPct val="100000"/>
              </a:lnSpc>
              <a:spcBef>
                <a:spcPts val="750"/>
              </a:spcBef>
              <a:buAutoNum type="arabicPeriod"/>
              <a:tabLst>
                <a:tab pos="520700" algn="l"/>
                <a:tab pos="521334" algn="l"/>
              </a:tabLst>
            </a:pPr>
            <a:r>
              <a:rPr sz="3200" spc="-20" dirty="0" err="1">
                <a:solidFill>
                  <a:srgbClr val="3333CC"/>
                </a:solidFill>
                <a:latin typeface="Arial"/>
                <a:cs typeface="Arial"/>
              </a:rPr>
              <a:t>Open</a:t>
            </a:r>
            <a:r>
              <a:rPr sz="3200" spc="-10" dirty="0" err="1">
                <a:solidFill>
                  <a:srgbClr val="3333CC"/>
                </a:solidFill>
                <a:latin typeface="Arial"/>
                <a:cs typeface="Arial"/>
              </a:rPr>
              <a:t>AI’s</a:t>
            </a:r>
            <a:r>
              <a:rPr sz="3200" spc="-45" dirty="0">
                <a:solidFill>
                  <a:srgbClr val="3333CC"/>
                </a:solidFill>
                <a:latin typeface="Arial"/>
                <a:cs typeface="Arial"/>
              </a:rPr>
              <a:t> </a:t>
            </a:r>
            <a:r>
              <a:rPr sz="3200" i="1" spc="-20" dirty="0">
                <a:solidFill>
                  <a:srgbClr val="3333CC"/>
                </a:solidFill>
                <a:latin typeface="Arial"/>
                <a:cs typeface="Arial"/>
              </a:rPr>
              <a:t>Generative</a:t>
            </a:r>
            <a:r>
              <a:rPr sz="3200" i="1" spc="-40" dirty="0">
                <a:solidFill>
                  <a:srgbClr val="3333CC"/>
                </a:solidFill>
                <a:latin typeface="Arial"/>
                <a:cs typeface="Arial"/>
              </a:rPr>
              <a:t> </a:t>
            </a:r>
            <a:r>
              <a:rPr sz="3200" i="1" spc="-20" dirty="0">
                <a:solidFill>
                  <a:srgbClr val="3333CC"/>
                </a:solidFill>
                <a:latin typeface="Arial"/>
                <a:cs typeface="Arial"/>
              </a:rPr>
              <a:t>Pre-Training</a:t>
            </a:r>
            <a:r>
              <a:rPr sz="3200" i="1" spc="-40" dirty="0">
                <a:solidFill>
                  <a:srgbClr val="3333CC"/>
                </a:solidFill>
                <a:latin typeface="Arial"/>
                <a:cs typeface="Arial"/>
              </a:rPr>
              <a:t> </a:t>
            </a:r>
            <a:r>
              <a:rPr sz="3200" i="1" spc="-30" dirty="0">
                <a:solidFill>
                  <a:srgbClr val="3333CC"/>
                </a:solidFill>
                <a:latin typeface="Arial"/>
                <a:cs typeface="Arial"/>
              </a:rPr>
              <a:t>(GPT)</a:t>
            </a:r>
            <a:endParaRPr sz="3200" dirty="0">
              <a:latin typeface="Arial"/>
              <a:cs typeface="Arial"/>
            </a:endParaRPr>
          </a:p>
          <a:p>
            <a:pPr marL="747395" marR="5080" lvl="1" indent="-282575">
              <a:lnSpc>
                <a:spcPts val="3290"/>
              </a:lnSpc>
              <a:spcBef>
                <a:spcPts val="735"/>
              </a:spcBef>
              <a:buChar char="–"/>
              <a:tabLst>
                <a:tab pos="747395" algn="l"/>
              </a:tabLst>
            </a:pPr>
            <a:r>
              <a:rPr sz="2800" spc="-15" dirty="0">
                <a:solidFill>
                  <a:srgbClr val="336600"/>
                </a:solidFill>
                <a:latin typeface="Arial"/>
                <a:cs typeface="Arial"/>
              </a:rPr>
              <a:t>Combines supervised </a:t>
            </a:r>
            <a:r>
              <a:rPr sz="2800" spc="-10" dirty="0">
                <a:solidFill>
                  <a:srgbClr val="336600"/>
                </a:solidFill>
                <a:latin typeface="Arial"/>
                <a:cs typeface="Arial"/>
              </a:rPr>
              <a:t>and </a:t>
            </a:r>
            <a:r>
              <a:rPr sz="2800" spc="-15" dirty="0">
                <a:solidFill>
                  <a:srgbClr val="336600"/>
                </a:solidFill>
                <a:latin typeface="Arial"/>
                <a:cs typeface="Arial"/>
              </a:rPr>
              <a:t>unsupervised </a:t>
            </a:r>
            <a:r>
              <a:rPr sz="2800" spc="-10" dirty="0">
                <a:solidFill>
                  <a:srgbClr val="336600"/>
                </a:solidFill>
                <a:latin typeface="Arial"/>
                <a:cs typeface="Arial"/>
              </a:rPr>
              <a:t>learning to </a:t>
            </a:r>
            <a:r>
              <a:rPr sz="2800" spc="-765" dirty="0">
                <a:solidFill>
                  <a:srgbClr val="336600"/>
                </a:solidFill>
                <a:latin typeface="Arial"/>
                <a:cs typeface="Arial"/>
              </a:rPr>
              <a:t> </a:t>
            </a:r>
            <a:r>
              <a:rPr sz="2800" spc="-15" dirty="0">
                <a:solidFill>
                  <a:srgbClr val="336600"/>
                </a:solidFill>
                <a:latin typeface="Arial"/>
                <a:cs typeface="Arial"/>
              </a:rPr>
              <a:t>improve</a:t>
            </a:r>
            <a:r>
              <a:rPr sz="2800" spc="-30" dirty="0">
                <a:solidFill>
                  <a:srgbClr val="336600"/>
                </a:solidFill>
                <a:latin typeface="Arial"/>
                <a:cs typeface="Arial"/>
              </a:rPr>
              <a:t> </a:t>
            </a:r>
            <a:r>
              <a:rPr sz="2800" spc="-15" dirty="0">
                <a:solidFill>
                  <a:srgbClr val="336600"/>
                </a:solidFill>
                <a:latin typeface="Arial"/>
                <a:cs typeface="Arial"/>
              </a:rPr>
              <a:t>word</a:t>
            </a:r>
            <a:r>
              <a:rPr sz="2800" spc="-25" dirty="0">
                <a:solidFill>
                  <a:srgbClr val="336600"/>
                </a:solidFill>
                <a:latin typeface="Arial"/>
                <a:cs typeface="Arial"/>
              </a:rPr>
              <a:t> </a:t>
            </a:r>
            <a:r>
              <a:rPr sz="2800" spc="-15" dirty="0">
                <a:solidFill>
                  <a:srgbClr val="336600"/>
                </a:solidFill>
                <a:latin typeface="Arial"/>
                <a:cs typeface="Arial"/>
              </a:rPr>
              <a:t>vectors</a:t>
            </a:r>
            <a:endParaRPr sz="2800" dirty="0">
              <a:latin typeface="Arial"/>
              <a:cs typeface="Arial"/>
            </a:endParaRPr>
          </a:p>
          <a:p>
            <a:pPr marL="1143000" lvl="2" indent="-226695">
              <a:lnSpc>
                <a:spcPct val="100000"/>
              </a:lnSpc>
              <a:spcBef>
                <a:spcPts val="445"/>
              </a:spcBef>
              <a:buChar char="•"/>
              <a:tabLst>
                <a:tab pos="1143000" algn="l"/>
              </a:tabLst>
            </a:pPr>
            <a:r>
              <a:rPr sz="2400" spc="-15" dirty="0">
                <a:solidFill>
                  <a:srgbClr val="660066"/>
                </a:solidFill>
                <a:latin typeface="Arial"/>
                <a:cs typeface="Arial"/>
              </a:rPr>
              <a:t>Performs</a:t>
            </a:r>
            <a:r>
              <a:rPr sz="2400" spc="-35" dirty="0">
                <a:solidFill>
                  <a:srgbClr val="660066"/>
                </a:solidFill>
                <a:latin typeface="Arial"/>
                <a:cs typeface="Arial"/>
              </a:rPr>
              <a:t> </a:t>
            </a:r>
            <a:r>
              <a:rPr sz="2400" spc="-15" dirty="0">
                <a:solidFill>
                  <a:srgbClr val="660066"/>
                </a:solidFill>
                <a:latin typeface="Arial"/>
                <a:cs typeface="Arial"/>
              </a:rPr>
              <a:t>Generative</a:t>
            </a:r>
            <a:r>
              <a:rPr sz="2400" spc="-30" dirty="0">
                <a:solidFill>
                  <a:srgbClr val="660066"/>
                </a:solidFill>
                <a:latin typeface="Arial"/>
                <a:cs typeface="Arial"/>
              </a:rPr>
              <a:t> </a:t>
            </a:r>
            <a:r>
              <a:rPr sz="2400" spc="-15" dirty="0">
                <a:solidFill>
                  <a:srgbClr val="660066"/>
                </a:solidFill>
                <a:latin typeface="Arial"/>
                <a:cs typeface="Arial"/>
              </a:rPr>
              <a:t>Pre-Training</a:t>
            </a:r>
            <a:endParaRPr sz="2400" dirty="0">
              <a:latin typeface="Arial"/>
              <a:cs typeface="Arial"/>
            </a:endParaRPr>
          </a:p>
          <a:p>
            <a:pPr marL="916940" indent="-508634">
              <a:lnSpc>
                <a:spcPct val="100000"/>
              </a:lnSpc>
              <a:spcBef>
                <a:spcPts val="605"/>
              </a:spcBef>
              <a:buChar char="–"/>
              <a:tabLst>
                <a:tab pos="916305" algn="l"/>
                <a:tab pos="916940" algn="l"/>
              </a:tabLst>
            </a:pPr>
            <a:r>
              <a:rPr sz="2800" spc="-15" dirty="0">
                <a:solidFill>
                  <a:srgbClr val="336600"/>
                </a:solidFill>
                <a:latin typeface="Arial"/>
                <a:cs typeface="Arial"/>
              </a:rPr>
              <a:t>State-of-the</a:t>
            </a:r>
            <a:r>
              <a:rPr sz="2800" spc="-30" dirty="0">
                <a:solidFill>
                  <a:srgbClr val="336600"/>
                </a:solidFill>
                <a:latin typeface="Arial"/>
                <a:cs typeface="Arial"/>
              </a:rPr>
              <a:t> </a:t>
            </a:r>
            <a:r>
              <a:rPr sz="2800" spc="-10" dirty="0">
                <a:solidFill>
                  <a:srgbClr val="336600"/>
                </a:solidFill>
                <a:latin typeface="Arial"/>
                <a:cs typeface="Arial"/>
              </a:rPr>
              <a:t>art</a:t>
            </a:r>
            <a:r>
              <a:rPr sz="2800" spc="-30" dirty="0">
                <a:solidFill>
                  <a:srgbClr val="336600"/>
                </a:solidFill>
                <a:latin typeface="Arial"/>
                <a:cs typeface="Arial"/>
              </a:rPr>
              <a:t> </a:t>
            </a:r>
            <a:r>
              <a:rPr sz="2800" spc="-10" dirty="0">
                <a:solidFill>
                  <a:srgbClr val="336600"/>
                </a:solidFill>
                <a:latin typeface="Arial"/>
                <a:cs typeface="Arial"/>
              </a:rPr>
              <a:t>for</a:t>
            </a:r>
            <a:r>
              <a:rPr sz="2800" spc="-25" dirty="0">
                <a:solidFill>
                  <a:srgbClr val="336600"/>
                </a:solidFill>
                <a:latin typeface="Arial"/>
                <a:cs typeface="Arial"/>
              </a:rPr>
              <a:t> </a:t>
            </a:r>
            <a:r>
              <a:rPr sz="2800" spc="-15" dirty="0">
                <a:solidFill>
                  <a:srgbClr val="336600"/>
                </a:solidFill>
                <a:latin typeface="Arial"/>
                <a:cs typeface="Arial"/>
              </a:rPr>
              <a:t>following</a:t>
            </a:r>
            <a:r>
              <a:rPr sz="2800" spc="-30" dirty="0">
                <a:solidFill>
                  <a:srgbClr val="336600"/>
                </a:solidFill>
                <a:latin typeface="Arial"/>
                <a:cs typeface="Arial"/>
              </a:rPr>
              <a:t> </a:t>
            </a:r>
            <a:r>
              <a:rPr sz="2800" spc="-15" dirty="0">
                <a:solidFill>
                  <a:srgbClr val="336600"/>
                </a:solidFill>
                <a:latin typeface="Arial"/>
                <a:cs typeface="Arial"/>
              </a:rPr>
              <a:t>tasks:</a:t>
            </a:r>
            <a:endParaRPr sz="2800" dirty="0">
              <a:latin typeface="Arial"/>
              <a:cs typeface="Arial"/>
            </a:endParaRPr>
          </a:p>
          <a:p>
            <a:pPr marL="1312545" marR="443865" lvl="1" indent="-508634">
              <a:lnSpc>
                <a:spcPct val="99200"/>
              </a:lnSpc>
              <a:spcBef>
                <a:spcPts val="570"/>
              </a:spcBef>
              <a:buChar char="•"/>
              <a:tabLst>
                <a:tab pos="1311910" algn="l"/>
                <a:tab pos="1312545" algn="l"/>
              </a:tabLst>
            </a:pPr>
            <a:r>
              <a:rPr sz="2400" spc="-15" dirty="0">
                <a:solidFill>
                  <a:srgbClr val="660066"/>
                </a:solidFill>
                <a:latin typeface="Arial"/>
                <a:cs typeface="Arial"/>
              </a:rPr>
              <a:t>Textual entailment, semantic similarity, reading </a:t>
            </a:r>
            <a:r>
              <a:rPr sz="2400" spc="-10" dirty="0">
                <a:solidFill>
                  <a:srgbClr val="660066"/>
                </a:solidFill>
                <a:latin typeface="Arial"/>
                <a:cs typeface="Arial"/>
              </a:rPr>
              <a:t> </a:t>
            </a:r>
            <a:r>
              <a:rPr sz="2400" spc="-15" dirty="0">
                <a:solidFill>
                  <a:srgbClr val="660066"/>
                </a:solidFill>
                <a:latin typeface="Arial"/>
                <a:cs typeface="Arial"/>
              </a:rPr>
              <a:t>comprehension, </a:t>
            </a:r>
            <a:r>
              <a:rPr sz="2400" spc="-20" dirty="0">
                <a:solidFill>
                  <a:srgbClr val="660066"/>
                </a:solidFill>
                <a:latin typeface="Arial"/>
                <a:cs typeface="Arial"/>
              </a:rPr>
              <a:t>common </a:t>
            </a:r>
            <a:r>
              <a:rPr sz="2400" spc="-15" dirty="0">
                <a:solidFill>
                  <a:srgbClr val="660066"/>
                </a:solidFill>
                <a:latin typeface="Arial"/>
                <a:cs typeface="Arial"/>
              </a:rPr>
              <a:t>sense reasoning, </a:t>
            </a:r>
            <a:r>
              <a:rPr sz="2400" spc="-10" dirty="0">
                <a:solidFill>
                  <a:srgbClr val="660066"/>
                </a:solidFill>
                <a:latin typeface="Arial"/>
                <a:cs typeface="Arial"/>
              </a:rPr>
              <a:t>linguistic </a:t>
            </a:r>
            <a:r>
              <a:rPr sz="2400" spc="-655" dirty="0">
                <a:solidFill>
                  <a:srgbClr val="660066"/>
                </a:solidFill>
                <a:latin typeface="Arial"/>
                <a:cs typeface="Arial"/>
              </a:rPr>
              <a:t> </a:t>
            </a:r>
            <a:r>
              <a:rPr sz="2400" spc="-15" dirty="0">
                <a:solidFill>
                  <a:srgbClr val="660066"/>
                </a:solidFill>
                <a:latin typeface="Arial"/>
                <a:cs typeface="Arial"/>
              </a:rPr>
              <a:t>acceptability,</a:t>
            </a:r>
            <a:r>
              <a:rPr sz="2400" spc="-30" dirty="0">
                <a:solidFill>
                  <a:srgbClr val="660066"/>
                </a:solidFill>
                <a:latin typeface="Arial"/>
                <a:cs typeface="Arial"/>
              </a:rPr>
              <a:t> </a:t>
            </a:r>
            <a:r>
              <a:rPr sz="2400" spc="-15" dirty="0">
                <a:solidFill>
                  <a:srgbClr val="660066"/>
                </a:solidFill>
                <a:latin typeface="Arial"/>
                <a:cs typeface="Arial"/>
              </a:rPr>
              <a:t>multi-task</a:t>
            </a:r>
            <a:r>
              <a:rPr sz="2400" spc="-30" dirty="0">
                <a:solidFill>
                  <a:srgbClr val="660066"/>
                </a:solidFill>
                <a:latin typeface="Arial"/>
                <a:cs typeface="Arial"/>
              </a:rPr>
              <a:t> </a:t>
            </a:r>
            <a:r>
              <a:rPr sz="2400" spc="-15" dirty="0">
                <a:solidFill>
                  <a:srgbClr val="660066"/>
                </a:solidFill>
                <a:latin typeface="Arial"/>
                <a:cs typeface="Arial"/>
              </a:rPr>
              <a:t>benchmark</a:t>
            </a:r>
            <a:endParaRPr sz="2400" dirty="0">
              <a:latin typeface="Arial"/>
              <a:cs typeface="Arial"/>
            </a:endParaRPr>
          </a:p>
          <a:p>
            <a:pPr marL="12700">
              <a:lnSpc>
                <a:spcPct val="100000"/>
              </a:lnSpc>
              <a:spcBef>
                <a:spcPts val="710"/>
              </a:spcBef>
              <a:tabLst>
                <a:tab pos="520700" algn="l"/>
              </a:tabLst>
            </a:pPr>
            <a:r>
              <a:rPr sz="3200" spc="-15" dirty="0">
                <a:solidFill>
                  <a:srgbClr val="3333CC"/>
                </a:solidFill>
                <a:latin typeface="Arial"/>
                <a:cs typeface="Arial"/>
              </a:rPr>
              <a:t>2.	</a:t>
            </a:r>
            <a:r>
              <a:rPr sz="3200" spc="-20" dirty="0">
                <a:solidFill>
                  <a:srgbClr val="3333CC"/>
                </a:solidFill>
                <a:latin typeface="Arial"/>
                <a:cs typeface="Arial"/>
              </a:rPr>
              <a:t>Google’s</a:t>
            </a:r>
            <a:r>
              <a:rPr sz="3200" spc="-60" dirty="0">
                <a:solidFill>
                  <a:srgbClr val="3333CC"/>
                </a:solidFill>
                <a:latin typeface="Arial"/>
                <a:cs typeface="Arial"/>
              </a:rPr>
              <a:t> </a:t>
            </a:r>
            <a:r>
              <a:rPr sz="3200" i="1" spc="-20" dirty="0">
                <a:solidFill>
                  <a:srgbClr val="3333CC"/>
                </a:solidFill>
                <a:latin typeface="Arial"/>
                <a:cs typeface="Arial"/>
              </a:rPr>
              <a:t>BERT</a:t>
            </a:r>
            <a:endParaRPr sz="3200" dirty="0">
              <a:latin typeface="Arial"/>
              <a:cs typeface="Arial"/>
            </a:endParaRPr>
          </a:p>
        </p:txBody>
      </p:sp>
      <p:sp>
        <p:nvSpPr>
          <p:cNvPr id="5" name="object 5"/>
          <p:cNvSpPr txBox="1"/>
          <p:nvPr/>
        </p:nvSpPr>
        <p:spPr>
          <a:xfrm>
            <a:off x="981328" y="5291473"/>
            <a:ext cx="8232775" cy="1742439"/>
          </a:xfrm>
          <a:prstGeom prst="rect">
            <a:avLst/>
          </a:prstGeom>
        </p:spPr>
        <p:txBody>
          <a:bodyPr vert="horz" wrap="square" lIns="0" tIns="67945" rIns="0" bIns="0" rtlCol="0">
            <a:spAutoFit/>
          </a:bodyPr>
          <a:lstStyle/>
          <a:p>
            <a:pPr marL="521334" indent="-508634">
              <a:lnSpc>
                <a:spcPct val="100000"/>
              </a:lnSpc>
              <a:spcBef>
                <a:spcPts val="535"/>
              </a:spcBef>
              <a:buFont typeface="Arial"/>
              <a:buChar char="–"/>
              <a:tabLst>
                <a:tab pos="520700" algn="l"/>
                <a:tab pos="521334" algn="l"/>
              </a:tabLst>
            </a:pPr>
            <a:r>
              <a:rPr sz="2400" i="1" spc="-15" dirty="0">
                <a:solidFill>
                  <a:srgbClr val="336600"/>
                </a:solidFill>
                <a:latin typeface="Arial"/>
                <a:cs typeface="Arial"/>
              </a:rPr>
              <a:t>Bidirectional</a:t>
            </a:r>
            <a:r>
              <a:rPr sz="2400" i="1" spc="-20" dirty="0">
                <a:solidFill>
                  <a:srgbClr val="336600"/>
                </a:solidFill>
                <a:latin typeface="Arial"/>
                <a:cs typeface="Arial"/>
              </a:rPr>
              <a:t> </a:t>
            </a:r>
            <a:r>
              <a:rPr sz="2400" i="1" spc="-15" dirty="0">
                <a:solidFill>
                  <a:srgbClr val="336600"/>
                </a:solidFill>
                <a:latin typeface="Arial"/>
                <a:cs typeface="Arial"/>
              </a:rPr>
              <a:t>Encoder</a:t>
            </a:r>
            <a:r>
              <a:rPr sz="2400" i="1" spc="-20" dirty="0">
                <a:solidFill>
                  <a:srgbClr val="336600"/>
                </a:solidFill>
                <a:latin typeface="Arial"/>
                <a:cs typeface="Arial"/>
              </a:rPr>
              <a:t> </a:t>
            </a:r>
            <a:r>
              <a:rPr sz="2400" i="1" spc="-15" dirty="0">
                <a:solidFill>
                  <a:srgbClr val="336600"/>
                </a:solidFill>
                <a:latin typeface="Arial"/>
                <a:cs typeface="Arial"/>
              </a:rPr>
              <a:t>Representations</a:t>
            </a:r>
            <a:r>
              <a:rPr sz="2400" i="1" spc="-25" dirty="0">
                <a:solidFill>
                  <a:srgbClr val="336600"/>
                </a:solidFill>
                <a:latin typeface="Arial"/>
                <a:cs typeface="Arial"/>
              </a:rPr>
              <a:t> </a:t>
            </a:r>
            <a:r>
              <a:rPr sz="2400" i="1" spc="-10" dirty="0">
                <a:solidFill>
                  <a:srgbClr val="336600"/>
                </a:solidFill>
                <a:latin typeface="Arial"/>
                <a:cs typeface="Arial"/>
              </a:rPr>
              <a:t>from</a:t>
            </a:r>
            <a:r>
              <a:rPr sz="2400" i="1" spc="-35" dirty="0">
                <a:solidFill>
                  <a:srgbClr val="336600"/>
                </a:solidFill>
                <a:latin typeface="Arial"/>
                <a:cs typeface="Arial"/>
              </a:rPr>
              <a:t> </a:t>
            </a:r>
            <a:r>
              <a:rPr sz="2400" i="1" spc="-15" dirty="0">
                <a:solidFill>
                  <a:srgbClr val="336600"/>
                </a:solidFill>
                <a:latin typeface="Arial"/>
                <a:cs typeface="Arial"/>
              </a:rPr>
              <a:t>Transformers</a:t>
            </a:r>
            <a:endParaRPr sz="2400">
              <a:latin typeface="Arial"/>
              <a:cs typeface="Arial"/>
            </a:endParaRPr>
          </a:p>
          <a:p>
            <a:pPr marL="521334" indent="-508634">
              <a:lnSpc>
                <a:spcPct val="100000"/>
              </a:lnSpc>
              <a:spcBef>
                <a:spcPts val="515"/>
              </a:spcBef>
              <a:buChar char="–"/>
              <a:tabLst>
                <a:tab pos="520700" algn="l"/>
                <a:tab pos="521334" algn="l"/>
              </a:tabLst>
            </a:pPr>
            <a:r>
              <a:rPr sz="2800" spc="-25" dirty="0">
                <a:solidFill>
                  <a:srgbClr val="336600"/>
                </a:solidFill>
                <a:latin typeface="Arial"/>
                <a:cs typeface="Arial"/>
              </a:rPr>
              <a:t>BERT</a:t>
            </a:r>
            <a:r>
              <a:rPr sz="2800" spc="-40" dirty="0">
                <a:solidFill>
                  <a:srgbClr val="336600"/>
                </a:solidFill>
                <a:latin typeface="Arial"/>
                <a:cs typeface="Arial"/>
              </a:rPr>
              <a:t> </a:t>
            </a:r>
            <a:r>
              <a:rPr sz="2800" spc="-5" dirty="0">
                <a:solidFill>
                  <a:srgbClr val="336600"/>
                </a:solidFill>
                <a:latin typeface="Arial"/>
                <a:cs typeface="Arial"/>
              </a:rPr>
              <a:t>is</a:t>
            </a:r>
            <a:r>
              <a:rPr sz="2800" spc="-35" dirty="0">
                <a:solidFill>
                  <a:srgbClr val="336600"/>
                </a:solidFill>
                <a:latin typeface="Arial"/>
                <a:cs typeface="Arial"/>
              </a:rPr>
              <a:t> </a:t>
            </a:r>
            <a:r>
              <a:rPr sz="2800" spc="-10" dirty="0">
                <a:solidFill>
                  <a:srgbClr val="336600"/>
                </a:solidFill>
                <a:latin typeface="Arial"/>
                <a:cs typeface="Arial"/>
              </a:rPr>
              <a:t>an</a:t>
            </a:r>
            <a:r>
              <a:rPr sz="2800" spc="-35" dirty="0">
                <a:solidFill>
                  <a:srgbClr val="336600"/>
                </a:solidFill>
                <a:latin typeface="Arial"/>
                <a:cs typeface="Arial"/>
              </a:rPr>
              <a:t> </a:t>
            </a:r>
            <a:r>
              <a:rPr sz="2800" spc="-15" dirty="0">
                <a:solidFill>
                  <a:srgbClr val="336600"/>
                </a:solidFill>
                <a:latin typeface="Arial"/>
                <a:cs typeface="Arial"/>
              </a:rPr>
              <a:t>improvement</a:t>
            </a:r>
            <a:r>
              <a:rPr sz="2800" spc="-30" dirty="0">
                <a:solidFill>
                  <a:srgbClr val="336600"/>
                </a:solidFill>
                <a:latin typeface="Arial"/>
                <a:cs typeface="Arial"/>
              </a:rPr>
              <a:t> </a:t>
            </a:r>
            <a:r>
              <a:rPr sz="2800" spc="-10" dirty="0">
                <a:solidFill>
                  <a:srgbClr val="336600"/>
                </a:solidFill>
                <a:latin typeface="Arial"/>
                <a:cs typeface="Arial"/>
              </a:rPr>
              <a:t>of</a:t>
            </a:r>
            <a:r>
              <a:rPr sz="2800" spc="-30" dirty="0">
                <a:solidFill>
                  <a:srgbClr val="336600"/>
                </a:solidFill>
                <a:latin typeface="Arial"/>
                <a:cs typeface="Arial"/>
              </a:rPr>
              <a:t> GPT</a:t>
            </a:r>
            <a:endParaRPr sz="2800">
              <a:latin typeface="Arial"/>
              <a:cs typeface="Arial"/>
            </a:endParaRPr>
          </a:p>
          <a:p>
            <a:pPr marL="916940" marR="645160" lvl="1" indent="-508634">
              <a:lnSpc>
                <a:spcPct val="100800"/>
              </a:lnSpc>
              <a:spcBef>
                <a:spcPts val="520"/>
              </a:spcBef>
              <a:buChar char="•"/>
              <a:tabLst>
                <a:tab pos="916305" algn="l"/>
                <a:tab pos="916940" algn="l"/>
              </a:tabLst>
            </a:pPr>
            <a:r>
              <a:rPr sz="2400" spc="-15" dirty="0">
                <a:solidFill>
                  <a:srgbClr val="660066"/>
                </a:solidFill>
                <a:latin typeface="Arial"/>
                <a:cs typeface="Arial"/>
              </a:rPr>
              <a:t>Key technical innovation </a:t>
            </a:r>
            <a:r>
              <a:rPr sz="2400" spc="-5" dirty="0">
                <a:solidFill>
                  <a:srgbClr val="660066"/>
                </a:solidFill>
                <a:latin typeface="Arial"/>
                <a:cs typeface="Arial"/>
              </a:rPr>
              <a:t>is </a:t>
            </a:r>
            <a:r>
              <a:rPr sz="2400" spc="-15" dirty="0">
                <a:solidFill>
                  <a:srgbClr val="660066"/>
                </a:solidFill>
                <a:latin typeface="Arial"/>
                <a:cs typeface="Arial"/>
              </a:rPr>
              <a:t>bidirectional </a:t>
            </a:r>
            <a:r>
              <a:rPr sz="2400" spc="-10" dirty="0">
                <a:solidFill>
                  <a:srgbClr val="660066"/>
                </a:solidFill>
                <a:latin typeface="Arial"/>
                <a:cs typeface="Arial"/>
              </a:rPr>
              <a:t>training of </a:t>
            </a:r>
            <a:r>
              <a:rPr sz="2400" spc="-655" dirty="0">
                <a:solidFill>
                  <a:srgbClr val="660066"/>
                </a:solidFill>
                <a:latin typeface="Arial"/>
                <a:cs typeface="Arial"/>
              </a:rPr>
              <a:t> </a:t>
            </a:r>
            <a:r>
              <a:rPr sz="2400" spc="-15" dirty="0">
                <a:solidFill>
                  <a:srgbClr val="660066"/>
                </a:solidFill>
                <a:latin typeface="Arial"/>
                <a:cs typeface="Arial"/>
              </a:rPr>
              <a:t>Transformer</a:t>
            </a:r>
            <a:endParaRPr sz="24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59758" y="148813"/>
            <a:ext cx="8982722" cy="689932"/>
          </a:xfrm>
          <a:prstGeom prst="rect">
            <a:avLst/>
          </a:prstGeom>
        </p:spPr>
        <p:txBody>
          <a:bodyPr vert="horz" wrap="square" lIns="0" tIns="12700" rIns="0" bIns="0" rtlCol="0">
            <a:spAutoFit/>
          </a:bodyPr>
          <a:lstStyle/>
          <a:p>
            <a:pPr marL="38100">
              <a:lnSpc>
                <a:spcPct val="100000"/>
              </a:lnSpc>
              <a:spcBef>
                <a:spcPts val="100"/>
              </a:spcBef>
            </a:pPr>
            <a:r>
              <a:rPr lang="en-US" sz="4400" spc="-20" dirty="0">
                <a:solidFill>
                  <a:srgbClr val="FF0000"/>
                </a:solidFill>
                <a:latin typeface="Arial"/>
                <a:cs typeface="Arial"/>
              </a:rPr>
              <a:t>GPT</a:t>
            </a:r>
            <a:r>
              <a:rPr sz="4400" spc="-20" dirty="0">
                <a:solidFill>
                  <a:srgbClr val="FF0000"/>
                </a:solidFill>
                <a:latin typeface="Arial"/>
                <a:cs typeface="Arial"/>
              </a:rPr>
              <a:t>-</a:t>
            </a:r>
            <a:r>
              <a:rPr sz="4400" dirty="0">
                <a:solidFill>
                  <a:srgbClr val="FF0000"/>
                </a:solidFill>
                <a:latin typeface="Arial"/>
                <a:cs typeface="Arial"/>
              </a:rPr>
              <a:t>2</a:t>
            </a:r>
            <a:r>
              <a:rPr sz="4400" spc="-35" dirty="0">
                <a:solidFill>
                  <a:srgbClr val="FF0000"/>
                </a:solidFill>
                <a:latin typeface="Arial"/>
                <a:cs typeface="Arial"/>
              </a:rPr>
              <a:t> </a:t>
            </a:r>
            <a:r>
              <a:rPr sz="4400" spc="-25" dirty="0">
                <a:solidFill>
                  <a:srgbClr val="FF0000"/>
                </a:solidFill>
                <a:latin typeface="Arial"/>
                <a:cs typeface="Arial"/>
              </a:rPr>
              <a:t>gene</a:t>
            </a:r>
            <a:r>
              <a:rPr sz="4400" spc="-20" dirty="0">
                <a:solidFill>
                  <a:srgbClr val="FF0000"/>
                </a:solidFill>
                <a:latin typeface="Arial"/>
                <a:cs typeface="Arial"/>
              </a:rPr>
              <a:t>r</a:t>
            </a:r>
            <a:r>
              <a:rPr sz="4400" spc="-25" dirty="0">
                <a:solidFill>
                  <a:srgbClr val="FF0000"/>
                </a:solidFill>
                <a:latin typeface="Arial"/>
                <a:cs typeface="Arial"/>
              </a:rPr>
              <a:t>a</a:t>
            </a:r>
            <a:r>
              <a:rPr sz="4400" spc="-15" dirty="0">
                <a:solidFill>
                  <a:srgbClr val="FF0000"/>
                </a:solidFill>
                <a:latin typeface="Arial"/>
                <a:cs typeface="Arial"/>
              </a:rPr>
              <a:t>t</a:t>
            </a:r>
            <a:r>
              <a:rPr sz="4400" spc="-30" dirty="0">
                <a:solidFill>
                  <a:srgbClr val="FF0000"/>
                </a:solidFill>
                <a:latin typeface="Arial"/>
                <a:cs typeface="Arial"/>
              </a:rPr>
              <a:t>e</a:t>
            </a:r>
            <a:r>
              <a:rPr sz="4400" dirty="0">
                <a:solidFill>
                  <a:srgbClr val="FF0000"/>
                </a:solidFill>
                <a:latin typeface="Arial"/>
                <a:cs typeface="Arial"/>
              </a:rPr>
              <a:t>s</a:t>
            </a:r>
            <a:r>
              <a:rPr sz="4400" spc="-35" dirty="0">
                <a:solidFill>
                  <a:srgbClr val="FF0000"/>
                </a:solidFill>
                <a:latin typeface="Arial"/>
                <a:cs typeface="Arial"/>
              </a:rPr>
              <a:t> </a:t>
            </a:r>
            <a:r>
              <a:rPr sz="4400" spc="-25" dirty="0">
                <a:solidFill>
                  <a:srgbClr val="FF0000"/>
                </a:solidFill>
                <a:latin typeface="Arial"/>
                <a:cs typeface="Arial"/>
              </a:rPr>
              <a:t>hu</a:t>
            </a:r>
            <a:r>
              <a:rPr sz="4400" spc="-50" dirty="0">
                <a:solidFill>
                  <a:srgbClr val="FF0000"/>
                </a:solidFill>
                <a:latin typeface="Arial"/>
                <a:cs typeface="Arial"/>
              </a:rPr>
              <a:t>m</a:t>
            </a:r>
            <a:r>
              <a:rPr sz="4400" spc="-25" dirty="0">
                <a:solidFill>
                  <a:srgbClr val="FF0000"/>
                </a:solidFill>
                <a:latin typeface="Arial"/>
                <a:cs typeface="Arial"/>
              </a:rPr>
              <a:t>a</a:t>
            </a:r>
            <a:r>
              <a:rPr sz="4400" spc="-20" dirty="0">
                <a:solidFill>
                  <a:srgbClr val="FF0000"/>
                </a:solidFill>
                <a:latin typeface="Arial"/>
                <a:cs typeface="Arial"/>
              </a:rPr>
              <a:t>n-</a:t>
            </a:r>
            <a:r>
              <a:rPr sz="4400" spc="-15" dirty="0">
                <a:solidFill>
                  <a:srgbClr val="FF0000"/>
                </a:solidFill>
                <a:latin typeface="Arial"/>
                <a:cs typeface="Arial"/>
              </a:rPr>
              <a:t>li</a:t>
            </a:r>
            <a:r>
              <a:rPr sz="4400" spc="-30" dirty="0">
                <a:solidFill>
                  <a:srgbClr val="FF0000"/>
                </a:solidFill>
                <a:latin typeface="Arial"/>
                <a:cs typeface="Arial"/>
              </a:rPr>
              <a:t>k</a:t>
            </a:r>
            <a:r>
              <a:rPr sz="4400" dirty="0">
                <a:solidFill>
                  <a:srgbClr val="FF0000"/>
                </a:solidFill>
                <a:latin typeface="Arial"/>
                <a:cs typeface="Arial"/>
              </a:rPr>
              <a:t>e</a:t>
            </a:r>
            <a:r>
              <a:rPr lang="en-US" sz="4400" dirty="0">
                <a:solidFill>
                  <a:srgbClr val="FF0000"/>
                </a:solidFill>
                <a:latin typeface="Arial"/>
                <a:cs typeface="Arial"/>
              </a:rPr>
              <a:t> output</a:t>
            </a:r>
            <a:endParaRPr sz="1800" baseline="131944" dirty="0">
              <a:latin typeface="Arial"/>
              <a:cs typeface="Arial"/>
            </a:endParaRPr>
          </a:p>
        </p:txBody>
      </p:sp>
      <p:sp>
        <p:nvSpPr>
          <p:cNvPr id="4" name="object 4"/>
          <p:cNvSpPr txBox="1"/>
          <p:nvPr/>
        </p:nvSpPr>
        <p:spPr>
          <a:xfrm>
            <a:off x="581013" y="1194815"/>
            <a:ext cx="8444230" cy="513080"/>
          </a:xfrm>
          <a:prstGeom prst="rect">
            <a:avLst/>
          </a:prstGeom>
        </p:spPr>
        <p:txBody>
          <a:bodyPr vert="horz" wrap="square" lIns="0" tIns="12700" rIns="0" bIns="0" rtlCol="0">
            <a:spAutoFit/>
          </a:bodyPr>
          <a:lstStyle/>
          <a:p>
            <a:pPr marL="351790" indent="-339090">
              <a:lnSpc>
                <a:spcPct val="100000"/>
              </a:lnSpc>
              <a:spcBef>
                <a:spcPts val="100"/>
              </a:spcBef>
              <a:buChar char="•"/>
              <a:tabLst>
                <a:tab pos="351155" algn="l"/>
                <a:tab pos="351790" algn="l"/>
              </a:tabLst>
            </a:pPr>
            <a:r>
              <a:rPr sz="3200" spc="-20" dirty="0">
                <a:solidFill>
                  <a:srgbClr val="3333CC"/>
                </a:solidFill>
                <a:latin typeface="Arial"/>
                <a:cs typeface="Arial"/>
              </a:rPr>
              <a:t>Trained</a:t>
            </a:r>
            <a:r>
              <a:rPr sz="3200" spc="-35" dirty="0">
                <a:solidFill>
                  <a:srgbClr val="3333CC"/>
                </a:solidFill>
                <a:latin typeface="Arial"/>
                <a:cs typeface="Arial"/>
              </a:rPr>
              <a:t> </a:t>
            </a:r>
            <a:r>
              <a:rPr sz="3200" spc="-10" dirty="0">
                <a:solidFill>
                  <a:srgbClr val="3333CC"/>
                </a:solidFill>
                <a:latin typeface="Arial"/>
                <a:cs typeface="Arial"/>
              </a:rPr>
              <a:t>to</a:t>
            </a:r>
            <a:r>
              <a:rPr sz="3200" spc="-35" dirty="0">
                <a:solidFill>
                  <a:srgbClr val="3333CC"/>
                </a:solidFill>
                <a:latin typeface="Arial"/>
                <a:cs typeface="Arial"/>
              </a:rPr>
              <a:t> </a:t>
            </a:r>
            <a:r>
              <a:rPr sz="3200" spc="-20" dirty="0">
                <a:solidFill>
                  <a:srgbClr val="3333CC"/>
                </a:solidFill>
                <a:latin typeface="Arial"/>
                <a:cs typeface="Arial"/>
              </a:rPr>
              <a:t>predict</a:t>
            </a:r>
            <a:r>
              <a:rPr sz="3200" spc="-25" dirty="0">
                <a:solidFill>
                  <a:srgbClr val="3333CC"/>
                </a:solidFill>
                <a:latin typeface="Arial"/>
                <a:cs typeface="Arial"/>
              </a:rPr>
              <a:t> </a:t>
            </a:r>
            <a:r>
              <a:rPr sz="3200" spc="-20" dirty="0">
                <a:solidFill>
                  <a:srgbClr val="3333CC"/>
                </a:solidFill>
                <a:latin typeface="Arial"/>
                <a:cs typeface="Arial"/>
              </a:rPr>
              <a:t>next word</a:t>
            </a:r>
            <a:r>
              <a:rPr sz="3200" spc="-35" dirty="0">
                <a:solidFill>
                  <a:srgbClr val="3333CC"/>
                </a:solidFill>
                <a:latin typeface="Arial"/>
                <a:cs typeface="Arial"/>
              </a:rPr>
              <a:t> </a:t>
            </a:r>
            <a:r>
              <a:rPr sz="3200" spc="-20" dirty="0">
                <a:solidFill>
                  <a:srgbClr val="3333CC"/>
                </a:solidFill>
                <a:latin typeface="Arial"/>
                <a:cs typeface="Arial"/>
              </a:rPr>
              <a:t>(</a:t>
            </a:r>
            <a:r>
              <a:rPr sz="2400" spc="-20" dirty="0">
                <a:solidFill>
                  <a:srgbClr val="3333CC"/>
                </a:solidFill>
                <a:latin typeface="Arial"/>
                <a:cs typeface="Arial"/>
              </a:rPr>
              <a:t>40GB</a:t>
            </a:r>
            <a:r>
              <a:rPr sz="2400" spc="-35" dirty="0">
                <a:solidFill>
                  <a:srgbClr val="3333CC"/>
                </a:solidFill>
                <a:latin typeface="Arial"/>
                <a:cs typeface="Arial"/>
              </a:rPr>
              <a:t> </a:t>
            </a:r>
            <a:r>
              <a:rPr sz="2400" spc="-10" dirty="0">
                <a:solidFill>
                  <a:srgbClr val="3333CC"/>
                </a:solidFill>
                <a:latin typeface="Arial"/>
                <a:cs typeface="Arial"/>
              </a:rPr>
              <a:t>of</a:t>
            </a:r>
            <a:r>
              <a:rPr sz="2400" spc="-25" dirty="0">
                <a:solidFill>
                  <a:srgbClr val="3333CC"/>
                </a:solidFill>
                <a:latin typeface="Arial"/>
                <a:cs typeface="Arial"/>
              </a:rPr>
              <a:t> </a:t>
            </a:r>
            <a:r>
              <a:rPr sz="2400" spc="-15" dirty="0">
                <a:solidFill>
                  <a:srgbClr val="3333CC"/>
                </a:solidFill>
                <a:latin typeface="Arial"/>
                <a:cs typeface="Arial"/>
              </a:rPr>
              <a:t>internet</a:t>
            </a:r>
            <a:r>
              <a:rPr sz="2400" spc="-25" dirty="0">
                <a:solidFill>
                  <a:srgbClr val="3333CC"/>
                </a:solidFill>
                <a:latin typeface="Arial"/>
                <a:cs typeface="Arial"/>
              </a:rPr>
              <a:t> </a:t>
            </a:r>
            <a:r>
              <a:rPr sz="2400" spc="-15" dirty="0">
                <a:solidFill>
                  <a:srgbClr val="3333CC"/>
                </a:solidFill>
                <a:latin typeface="Arial"/>
                <a:cs typeface="Arial"/>
              </a:rPr>
              <a:t>text)</a:t>
            </a:r>
            <a:endParaRPr sz="2400">
              <a:latin typeface="Arial"/>
              <a:cs typeface="Arial"/>
            </a:endParaRPr>
          </a:p>
        </p:txBody>
      </p:sp>
      <p:sp>
        <p:nvSpPr>
          <p:cNvPr id="5" name="object 5"/>
          <p:cNvSpPr txBox="1"/>
          <p:nvPr/>
        </p:nvSpPr>
        <p:spPr>
          <a:xfrm>
            <a:off x="581013" y="4648200"/>
            <a:ext cx="8661400" cy="2005614"/>
          </a:xfrm>
          <a:prstGeom prst="rect">
            <a:avLst/>
          </a:prstGeom>
        </p:spPr>
        <p:txBody>
          <a:bodyPr vert="horz" wrap="square" lIns="0" tIns="17145" rIns="0" bIns="0" rtlCol="0">
            <a:spAutoFit/>
          </a:bodyPr>
          <a:lstStyle/>
          <a:p>
            <a:pPr marL="351155" marR="5080" indent="-339090">
              <a:lnSpc>
                <a:spcPct val="99100"/>
              </a:lnSpc>
              <a:spcBef>
                <a:spcPts val="135"/>
              </a:spcBef>
              <a:buChar char="•"/>
              <a:tabLst>
                <a:tab pos="351155" algn="l"/>
                <a:tab pos="351790" algn="l"/>
              </a:tabLst>
            </a:pPr>
            <a:r>
              <a:rPr sz="3200" spc="-15" dirty="0">
                <a:solidFill>
                  <a:srgbClr val="3333CC"/>
                </a:solidFill>
                <a:latin typeface="Arial"/>
                <a:cs typeface="Arial"/>
              </a:rPr>
              <a:t>While </a:t>
            </a:r>
            <a:r>
              <a:rPr sz="3200" spc="-20" dirty="0">
                <a:solidFill>
                  <a:srgbClr val="3333CC"/>
                </a:solidFill>
                <a:latin typeface="Arial"/>
                <a:cs typeface="Arial"/>
              </a:rPr>
              <a:t>trained </a:t>
            </a:r>
            <a:r>
              <a:rPr sz="3200" spc="-10" dirty="0">
                <a:solidFill>
                  <a:srgbClr val="3333CC"/>
                </a:solidFill>
                <a:latin typeface="Arial"/>
                <a:cs typeface="Arial"/>
              </a:rPr>
              <a:t>to </a:t>
            </a:r>
            <a:r>
              <a:rPr sz="3200" spc="-20" dirty="0">
                <a:solidFill>
                  <a:srgbClr val="3333CC"/>
                </a:solidFill>
                <a:latin typeface="Arial"/>
                <a:cs typeface="Arial"/>
              </a:rPr>
              <a:t>predict </a:t>
            </a:r>
            <a:r>
              <a:rPr sz="3200" spc="-15" dirty="0">
                <a:solidFill>
                  <a:srgbClr val="3333CC"/>
                </a:solidFill>
                <a:latin typeface="Arial"/>
                <a:cs typeface="Arial"/>
              </a:rPr>
              <a:t>the </a:t>
            </a:r>
            <a:r>
              <a:rPr sz="3200" spc="-20" dirty="0">
                <a:solidFill>
                  <a:srgbClr val="3333CC"/>
                </a:solidFill>
                <a:latin typeface="Arial"/>
                <a:cs typeface="Arial"/>
              </a:rPr>
              <a:t>next word </a:t>
            </a:r>
            <a:r>
              <a:rPr sz="3200" spc="-5" dirty="0">
                <a:solidFill>
                  <a:srgbClr val="3333CC"/>
                </a:solidFill>
                <a:latin typeface="Arial"/>
                <a:cs typeface="Arial"/>
              </a:rPr>
              <a:t>it </a:t>
            </a:r>
            <a:r>
              <a:rPr sz="3200" dirty="0">
                <a:solidFill>
                  <a:srgbClr val="3333CC"/>
                </a:solidFill>
                <a:latin typeface="Arial"/>
                <a:cs typeface="Arial"/>
              </a:rPr>
              <a:t> </a:t>
            </a:r>
            <a:r>
              <a:rPr sz="3200" spc="-20" dirty="0">
                <a:solidFill>
                  <a:srgbClr val="3333CC"/>
                </a:solidFill>
                <a:latin typeface="Arial"/>
                <a:cs typeface="Arial"/>
              </a:rPr>
              <a:t>surprisingly</a:t>
            </a:r>
            <a:r>
              <a:rPr sz="3200" spc="-30" dirty="0">
                <a:solidFill>
                  <a:srgbClr val="3333CC"/>
                </a:solidFill>
                <a:latin typeface="Arial"/>
                <a:cs typeface="Arial"/>
              </a:rPr>
              <a:t> </a:t>
            </a:r>
            <a:r>
              <a:rPr sz="3200" spc="-20" dirty="0">
                <a:solidFill>
                  <a:srgbClr val="3333CC"/>
                </a:solidFill>
                <a:latin typeface="Arial"/>
                <a:cs typeface="Arial"/>
              </a:rPr>
              <a:t>learned</a:t>
            </a:r>
            <a:r>
              <a:rPr sz="3200" spc="-40" dirty="0">
                <a:solidFill>
                  <a:srgbClr val="3333CC"/>
                </a:solidFill>
                <a:latin typeface="Arial"/>
                <a:cs typeface="Arial"/>
              </a:rPr>
              <a:t> </a:t>
            </a:r>
            <a:r>
              <a:rPr sz="3200" spc="-20" dirty="0">
                <a:solidFill>
                  <a:srgbClr val="3333CC"/>
                </a:solidFill>
                <a:latin typeface="Arial"/>
                <a:cs typeface="Arial"/>
              </a:rPr>
              <a:t>basic</a:t>
            </a:r>
            <a:r>
              <a:rPr lang="en-US" sz="3200" spc="-20" dirty="0">
                <a:solidFill>
                  <a:srgbClr val="3333CC"/>
                </a:solidFill>
                <a:latin typeface="Arial"/>
                <a:cs typeface="Arial"/>
              </a:rPr>
              <a:t> (simple?)</a:t>
            </a:r>
            <a:r>
              <a:rPr sz="3200" spc="-25" dirty="0">
                <a:solidFill>
                  <a:srgbClr val="3333CC"/>
                </a:solidFill>
                <a:latin typeface="Arial"/>
                <a:cs typeface="Arial"/>
              </a:rPr>
              <a:t> competence</a:t>
            </a:r>
            <a:r>
              <a:rPr sz="3200" spc="-40" dirty="0">
                <a:solidFill>
                  <a:srgbClr val="3333CC"/>
                </a:solidFill>
                <a:latin typeface="Arial"/>
                <a:cs typeface="Arial"/>
              </a:rPr>
              <a:t> </a:t>
            </a:r>
            <a:r>
              <a:rPr sz="3200" spc="-5" dirty="0">
                <a:solidFill>
                  <a:srgbClr val="3333CC"/>
                </a:solidFill>
                <a:latin typeface="Arial"/>
                <a:cs typeface="Arial"/>
              </a:rPr>
              <a:t>in</a:t>
            </a:r>
            <a:r>
              <a:rPr sz="3200" spc="-40" dirty="0">
                <a:solidFill>
                  <a:srgbClr val="3333CC"/>
                </a:solidFill>
                <a:latin typeface="Arial"/>
                <a:cs typeface="Arial"/>
              </a:rPr>
              <a:t> </a:t>
            </a:r>
            <a:r>
              <a:rPr sz="3200" spc="-20" dirty="0">
                <a:solidFill>
                  <a:srgbClr val="3333CC"/>
                </a:solidFill>
                <a:latin typeface="Arial"/>
                <a:cs typeface="Arial"/>
              </a:rPr>
              <a:t>tasks </a:t>
            </a:r>
            <a:r>
              <a:rPr sz="3200" spc="-869" dirty="0">
                <a:solidFill>
                  <a:srgbClr val="3333CC"/>
                </a:solidFill>
                <a:latin typeface="Arial"/>
                <a:cs typeface="Arial"/>
              </a:rPr>
              <a:t> </a:t>
            </a:r>
            <a:r>
              <a:rPr sz="3200" spc="-10" dirty="0">
                <a:solidFill>
                  <a:srgbClr val="3333CC"/>
                </a:solidFill>
                <a:latin typeface="Arial"/>
                <a:cs typeface="Arial"/>
              </a:rPr>
              <a:t>like</a:t>
            </a:r>
            <a:r>
              <a:rPr sz="3200" spc="-45" dirty="0">
                <a:solidFill>
                  <a:srgbClr val="3333CC"/>
                </a:solidFill>
                <a:latin typeface="Arial"/>
                <a:cs typeface="Arial"/>
              </a:rPr>
              <a:t> </a:t>
            </a:r>
            <a:r>
              <a:rPr sz="3200" spc="-20" dirty="0">
                <a:solidFill>
                  <a:srgbClr val="3333CC"/>
                </a:solidFill>
                <a:latin typeface="Arial"/>
                <a:cs typeface="Arial"/>
              </a:rPr>
              <a:t>MT</a:t>
            </a:r>
            <a:r>
              <a:rPr sz="3200" spc="-40" dirty="0">
                <a:solidFill>
                  <a:srgbClr val="3333CC"/>
                </a:solidFill>
                <a:latin typeface="Arial"/>
                <a:cs typeface="Arial"/>
              </a:rPr>
              <a:t> </a:t>
            </a:r>
            <a:r>
              <a:rPr sz="3200" spc="-20" dirty="0">
                <a:solidFill>
                  <a:srgbClr val="3333CC"/>
                </a:solidFill>
                <a:latin typeface="Arial"/>
                <a:cs typeface="Arial"/>
              </a:rPr>
              <a:t>and</a:t>
            </a:r>
            <a:r>
              <a:rPr sz="3200" spc="-45" dirty="0">
                <a:solidFill>
                  <a:srgbClr val="3333CC"/>
                </a:solidFill>
                <a:latin typeface="Arial"/>
                <a:cs typeface="Arial"/>
              </a:rPr>
              <a:t> </a:t>
            </a:r>
            <a:r>
              <a:rPr sz="3200" spc="-20" dirty="0">
                <a:solidFill>
                  <a:srgbClr val="3333CC"/>
                </a:solidFill>
                <a:latin typeface="Arial"/>
                <a:cs typeface="Arial"/>
              </a:rPr>
              <a:t>QA.</a:t>
            </a:r>
            <a:endParaRPr sz="3200" dirty="0">
              <a:latin typeface="Arial"/>
              <a:cs typeface="Arial"/>
            </a:endParaRPr>
          </a:p>
          <a:p>
            <a:pPr marL="746760" marR="866140" indent="-282575">
              <a:lnSpc>
                <a:spcPts val="3290"/>
              </a:lnSpc>
              <a:spcBef>
                <a:spcPts val="830"/>
              </a:spcBef>
            </a:pPr>
            <a:r>
              <a:rPr sz="2800" dirty="0">
                <a:solidFill>
                  <a:srgbClr val="336600"/>
                </a:solidFill>
                <a:latin typeface="Arial"/>
                <a:cs typeface="Arial"/>
              </a:rPr>
              <a:t>–</a:t>
            </a:r>
            <a:r>
              <a:rPr sz="2800" spc="-120" dirty="0">
                <a:solidFill>
                  <a:srgbClr val="336600"/>
                </a:solidFill>
                <a:latin typeface="Arial"/>
                <a:cs typeface="Arial"/>
              </a:rPr>
              <a:t> </a:t>
            </a:r>
            <a:r>
              <a:rPr lang="en-US" sz="2800" spc="-15" dirty="0">
                <a:solidFill>
                  <a:srgbClr val="336600"/>
                </a:solidFill>
                <a:latin typeface="Arial"/>
                <a:cs typeface="Arial"/>
              </a:rPr>
              <a:t>It was not</a:t>
            </a:r>
            <a:r>
              <a:rPr sz="2800" spc="-10" dirty="0">
                <a:solidFill>
                  <a:srgbClr val="336600"/>
                </a:solidFill>
                <a:latin typeface="Arial"/>
                <a:cs typeface="Arial"/>
              </a:rPr>
              <a:t> </a:t>
            </a:r>
            <a:r>
              <a:rPr sz="2800" spc="-765" dirty="0">
                <a:solidFill>
                  <a:srgbClr val="336600"/>
                </a:solidFill>
                <a:latin typeface="Arial"/>
                <a:cs typeface="Arial"/>
              </a:rPr>
              <a:t> </a:t>
            </a:r>
            <a:r>
              <a:rPr sz="2800" spc="-15" dirty="0">
                <a:solidFill>
                  <a:srgbClr val="336600"/>
                </a:solidFill>
                <a:latin typeface="Arial"/>
                <a:cs typeface="Arial"/>
              </a:rPr>
              <a:t>evaluated</a:t>
            </a:r>
            <a:r>
              <a:rPr sz="2800" spc="-30" dirty="0">
                <a:solidFill>
                  <a:srgbClr val="336600"/>
                </a:solidFill>
                <a:latin typeface="Arial"/>
                <a:cs typeface="Arial"/>
              </a:rPr>
              <a:t> </a:t>
            </a:r>
            <a:r>
              <a:rPr sz="2800" spc="-10" dirty="0">
                <a:solidFill>
                  <a:srgbClr val="336600"/>
                </a:solidFill>
                <a:latin typeface="Arial"/>
                <a:cs typeface="Arial"/>
              </a:rPr>
              <a:t>on</a:t>
            </a:r>
            <a:r>
              <a:rPr sz="2800" spc="-25" dirty="0">
                <a:solidFill>
                  <a:srgbClr val="336600"/>
                </a:solidFill>
                <a:latin typeface="Arial"/>
                <a:cs typeface="Arial"/>
              </a:rPr>
              <a:t> </a:t>
            </a:r>
            <a:r>
              <a:rPr sz="2800" spc="-15" dirty="0">
                <a:solidFill>
                  <a:srgbClr val="336600"/>
                </a:solidFill>
                <a:latin typeface="Arial"/>
                <a:cs typeface="Arial"/>
              </a:rPr>
              <a:t>those</a:t>
            </a:r>
            <a:r>
              <a:rPr sz="2800" spc="-25" dirty="0">
                <a:solidFill>
                  <a:srgbClr val="336600"/>
                </a:solidFill>
                <a:latin typeface="Arial"/>
                <a:cs typeface="Arial"/>
              </a:rPr>
              <a:t> </a:t>
            </a:r>
            <a:r>
              <a:rPr sz="2800" spc="-15" dirty="0">
                <a:solidFill>
                  <a:srgbClr val="336600"/>
                </a:solidFill>
                <a:latin typeface="Arial"/>
                <a:cs typeface="Arial"/>
              </a:rPr>
              <a:t>tasks.</a:t>
            </a:r>
            <a:endParaRPr sz="2800" dirty="0">
              <a:latin typeface="Arial"/>
              <a:cs typeface="Arial"/>
            </a:endParaRPr>
          </a:p>
        </p:txBody>
      </p:sp>
      <p:grpSp>
        <p:nvGrpSpPr>
          <p:cNvPr id="7" name="object 7"/>
          <p:cNvGrpSpPr/>
          <p:nvPr/>
        </p:nvGrpSpPr>
        <p:grpSpPr>
          <a:xfrm>
            <a:off x="3512713" y="1806134"/>
            <a:ext cx="3711575" cy="2885440"/>
            <a:chOff x="3512713" y="1806134"/>
            <a:chExt cx="3711575" cy="2885440"/>
          </a:xfrm>
        </p:grpSpPr>
        <p:pic>
          <p:nvPicPr>
            <p:cNvPr id="8" name="object 8"/>
            <p:cNvPicPr/>
            <p:nvPr/>
          </p:nvPicPr>
          <p:blipFill>
            <a:blip r:embed="rId2" cstate="print"/>
            <a:stretch>
              <a:fillRect/>
            </a:stretch>
          </p:blipFill>
          <p:spPr>
            <a:xfrm>
              <a:off x="3614340" y="1893733"/>
              <a:ext cx="3511906" cy="2732258"/>
            </a:xfrm>
            <a:prstGeom prst="rect">
              <a:avLst/>
            </a:prstGeom>
          </p:spPr>
        </p:pic>
        <p:sp>
          <p:nvSpPr>
            <p:cNvPr id="9" name="object 9"/>
            <p:cNvSpPr/>
            <p:nvPr/>
          </p:nvSpPr>
          <p:spPr>
            <a:xfrm>
              <a:off x="3517423" y="1810844"/>
              <a:ext cx="3702050" cy="2876550"/>
            </a:xfrm>
            <a:custGeom>
              <a:avLst/>
              <a:gdLst/>
              <a:ahLst/>
              <a:cxnLst/>
              <a:rect l="l" t="t" r="r" b="b"/>
              <a:pathLst>
                <a:path w="3702050" h="2876550">
                  <a:moveTo>
                    <a:pt x="0" y="0"/>
                  </a:moveTo>
                  <a:lnTo>
                    <a:pt x="3701732" y="0"/>
                  </a:lnTo>
                  <a:lnTo>
                    <a:pt x="3701732" y="2875985"/>
                  </a:lnTo>
                  <a:lnTo>
                    <a:pt x="0" y="2875985"/>
                  </a:lnTo>
                  <a:lnTo>
                    <a:pt x="0" y="0"/>
                  </a:lnTo>
                  <a:close/>
                </a:path>
              </a:pathLst>
            </a:custGeom>
            <a:ln w="9419">
              <a:solidFill>
                <a:srgbClr val="000000"/>
              </a:solidFill>
            </a:ln>
          </p:spPr>
          <p:txBody>
            <a:bodyPr wrap="square" lIns="0" tIns="0" rIns="0" bIns="0" rtlCol="0"/>
            <a:lstStyle/>
            <a:p>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89178" y="963168"/>
            <a:ext cx="7679055" cy="695960"/>
          </a:xfrm>
          <a:prstGeom prst="rect">
            <a:avLst/>
          </a:prstGeom>
        </p:spPr>
        <p:txBody>
          <a:bodyPr vert="horz" wrap="square" lIns="0" tIns="12700" rIns="0" bIns="0" rtlCol="0">
            <a:spAutoFit/>
          </a:bodyPr>
          <a:lstStyle/>
          <a:p>
            <a:pPr marL="12700">
              <a:lnSpc>
                <a:spcPct val="100000"/>
              </a:lnSpc>
              <a:spcBef>
                <a:spcPts val="100"/>
              </a:spcBef>
            </a:pPr>
            <a:r>
              <a:rPr spc="-25" dirty="0"/>
              <a:t>GPT-2</a:t>
            </a:r>
            <a:r>
              <a:rPr spc="-50" dirty="0"/>
              <a:t> </a:t>
            </a:r>
            <a:r>
              <a:rPr spc="-25" dirty="0"/>
              <a:t>generated</a:t>
            </a:r>
            <a:r>
              <a:rPr spc="-50" dirty="0"/>
              <a:t> </a:t>
            </a:r>
            <a:r>
              <a:rPr spc="-20" dirty="0"/>
              <a:t>synthetic</a:t>
            </a:r>
            <a:r>
              <a:rPr spc="-45" dirty="0"/>
              <a:t> </a:t>
            </a:r>
            <a:r>
              <a:rPr spc="-25" dirty="0"/>
              <a:t>text</a:t>
            </a:r>
          </a:p>
        </p:txBody>
      </p:sp>
      <p:sp>
        <p:nvSpPr>
          <p:cNvPr id="4" name="object 4"/>
          <p:cNvSpPr txBox="1"/>
          <p:nvPr/>
        </p:nvSpPr>
        <p:spPr>
          <a:xfrm>
            <a:off x="585723" y="1738376"/>
            <a:ext cx="8866505" cy="5069840"/>
          </a:xfrm>
          <a:prstGeom prst="rect">
            <a:avLst/>
          </a:prstGeom>
        </p:spPr>
        <p:txBody>
          <a:bodyPr vert="horz" wrap="square" lIns="0" tIns="70485" rIns="0" bIns="0" rtlCol="0">
            <a:spAutoFit/>
          </a:bodyPr>
          <a:lstStyle/>
          <a:p>
            <a:pPr marL="351790" indent="-339090">
              <a:lnSpc>
                <a:spcPct val="100000"/>
              </a:lnSpc>
              <a:spcBef>
                <a:spcPts val="555"/>
              </a:spcBef>
              <a:buFont typeface="Arial"/>
              <a:buChar char="•"/>
              <a:tabLst>
                <a:tab pos="351155" algn="l"/>
                <a:tab pos="351790" algn="l"/>
              </a:tabLst>
            </a:pPr>
            <a:r>
              <a:rPr sz="1800" b="1" spc="-15" dirty="0">
                <a:solidFill>
                  <a:srgbClr val="3333CC"/>
                </a:solidFill>
                <a:latin typeface="Arial"/>
                <a:cs typeface="Arial"/>
              </a:rPr>
              <a:t>System</a:t>
            </a:r>
            <a:r>
              <a:rPr sz="1800" b="1" spc="-30" dirty="0">
                <a:solidFill>
                  <a:srgbClr val="3333CC"/>
                </a:solidFill>
                <a:latin typeface="Arial"/>
                <a:cs typeface="Arial"/>
              </a:rPr>
              <a:t> </a:t>
            </a:r>
            <a:r>
              <a:rPr sz="1800" b="1" spc="-15" dirty="0">
                <a:solidFill>
                  <a:srgbClr val="3333CC"/>
                </a:solidFill>
                <a:latin typeface="Arial"/>
                <a:cs typeface="Arial"/>
              </a:rPr>
              <a:t>Prompt</a:t>
            </a:r>
            <a:r>
              <a:rPr sz="1800" b="1" spc="-20" dirty="0">
                <a:solidFill>
                  <a:srgbClr val="3333CC"/>
                </a:solidFill>
                <a:latin typeface="Arial"/>
                <a:cs typeface="Arial"/>
              </a:rPr>
              <a:t> </a:t>
            </a:r>
            <a:r>
              <a:rPr sz="1800" b="1" spc="-15" dirty="0">
                <a:solidFill>
                  <a:srgbClr val="3333CC"/>
                </a:solidFill>
                <a:latin typeface="Arial"/>
                <a:cs typeface="Arial"/>
              </a:rPr>
              <a:t>(human-written)</a:t>
            </a:r>
            <a:endParaRPr sz="1800" dirty="0">
              <a:latin typeface="Arial"/>
              <a:cs typeface="Arial"/>
            </a:endParaRPr>
          </a:p>
          <a:p>
            <a:pPr marL="351155" marR="295910" indent="-339090">
              <a:lnSpc>
                <a:spcPts val="2090"/>
              </a:lnSpc>
              <a:spcBef>
                <a:spcPts val="585"/>
              </a:spcBef>
              <a:buFont typeface="Arial"/>
              <a:buChar char="•"/>
              <a:tabLst>
                <a:tab pos="351155" algn="l"/>
                <a:tab pos="351790" algn="l"/>
              </a:tabLst>
            </a:pPr>
            <a:r>
              <a:rPr sz="1800" i="1" spc="-5" dirty="0">
                <a:solidFill>
                  <a:srgbClr val="3333CC"/>
                </a:solidFill>
                <a:latin typeface="Arial"/>
                <a:cs typeface="Arial"/>
              </a:rPr>
              <a:t>In </a:t>
            </a:r>
            <a:r>
              <a:rPr sz="1800" i="1" dirty="0">
                <a:solidFill>
                  <a:srgbClr val="3333CC"/>
                </a:solidFill>
                <a:latin typeface="Arial"/>
                <a:cs typeface="Arial"/>
              </a:rPr>
              <a:t>a </a:t>
            </a:r>
            <a:r>
              <a:rPr sz="1800" i="1" spc="-10" dirty="0">
                <a:solidFill>
                  <a:srgbClr val="3333CC"/>
                </a:solidFill>
                <a:latin typeface="Arial"/>
                <a:cs typeface="Arial"/>
              </a:rPr>
              <a:t>shocking finding, scientist </a:t>
            </a:r>
            <a:r>
              <a:rPr sz="1800" i="1" spc="-15" dirty="0">
                <a:solidFill>
                  <a:srgbClr val="3333CC"/>
                </a:solidFill>
                <a:latin typeface="Arial"/>
                <a:cs typeface="Arial"/>
              </a:rPr>
              <a:t>discovered </a:t>
            </a:r>
            <a:r>
              <a:rPr sz="1800" i="1" dirty="0">
                <a:solidFill>
                  <a:srgbClr val="3333CC"/>
                </a:solidFill>
                <a:latin typeface="Arial"/>
                <a:cs typeface="Arial"/>
              </a:rPr>
              <a:t>a </a:t>
            </a:r>
            <a:r>
              <a:rPr sz="1800" i="1" spc="-10" dirty="0">
                <a:solidFill>
                  <a:srgbClr val="3333CC"/>
                </a:solidFill>
                <a:latin typeface="Arial"/>
                <a:cs typeface="Arial"/>
              </a:rPr>
              <a:t>herd of </a:t>
            </a:r>
            <a:r>
              <a:rPr sz="1800" i="1" spc="-15" dirty="0">
                <a:solidFill>
                  <a:srgbClr val="3333CC"/>
                </a:solidFill>
                <a:latin typeface="Arial"/>
                <a:cs typeface="Arial"/>
              </a:rPr>
              <a:t>unicorns </a:t>
            </a:r>
            <a:r>
              <a:rPr sz="1800" i="1" spc="-10" dirty="0">
                <a:solidFill>
                  <a:srgbClr val="3333CC"/>
                </a:solidFill>
                <a:latin typeface="Arial"/>
                <a:cs typeface="Arial"/>
              </a:rPr>
              <a:t>living </a:t>
            </a:r>
            <a:r>
              <a:rPr sz="1800" i="1" spc="-5" dirty="0">
                <a:solidFill>
                  <a:srgbClr val="3333CC"/>
                </a:solidFill>
                <a:latin typeface="Arial"/>
                <a:cs typeface="Arial"/>
              </a:rPr>
              <a:t>in </a:t>
            </a:r>
            <a:r>
              <a:rPr sz="1800" i="1" dirty="0">
                <a:solidFill>
                  <a:srgbClr val="3333CC"/>
                </a:solidFill>
                <a:latin typeface="Arial"/>
                <a:cs typeface="Arial"/>
              </a:rPr>
              <a:t>a </a:t>
            </a:r>
            <a:r>
              <a:rPr sz="1800" i="1" spc="-15" dirty="0">
                <a:solidFill>
                  <a:srgbClr val="3333CC"/>
                </a:solidFill>
                <a:latin typeface="Arial"/>
                <a:cs typeface="Arial"/>
              </a:rPr>
              <a:t>remote, </a:t>
            </a:r>
            <a:r>
              <a:rPr sz="1800" i="1" spc="-10" dirty="0">
                <a:solidFill>
                  <a:srgbClr val="3333CC"/>
                </a:solidFill>
                <a:latin typeface="Arial"/>
                <a:cs typeface="Arial"/>
              </a:rPr>
              <a:t> </a:t>
            </a:r>
            <a:r>
              <a:rPr sz="1800" i="1" spc="-15" dirty="0">
                <a:solidFill>
                  <a:srgbClr val="3333CC"/>
                </a:solidFill>
                <a:latin typeface="Arial"/>
                <a:cs typeface="Arial"/>
              </a:rPr>
              <a:t>previously unexplored</a:t>
            </a:r>
            <a:r>
              <a:rPr sz="1800" i="1" spc="-10" dirty="0">
                <a:solidFill>
                  <a:srgbClr val="3333CC"/>
                </a:solidFill>
                <a:latin typeface="Arial"/>
                <a:cs typeface="Arial"/>
              </a:rPr>
              <a:t> valley,</a:t>
            </a:r>
            <a:r>
              <a:rPr sz="1800" i="1" spc="-5" dirty="0">
                <a:solidFill>
                  <a:srgbClr val="3333CC"/>
                </a:solidFill>
                <a:latin typeface="Arial"/>
                <a:cs typeface="Arial"/>
              </a:rPr>
              <a:t> in</a:t>
            </a:r>
            <a:r>
              <a:rPr sz="1800" i="1" spc="-10" dirty="0">
                <a:solidFill>
                  <a:srgbClr val="3333CC"/>
                </a:solidFill>
                <a:latin typeface="Arial"/>
                <a:cs typeface="Arial"/>
              </a:rPr>
              <a:t> the</a:t>
            </a:r>
            <a:r>
              <a:rPr sz="1800" i="1" spc="-15" dirty="0">
                <a:solidFill>
                  <a:srgbClr val="3333CC"/>
                </a:solidFill>
                <a:latin typeface="Arial"/>
                <a:cs typeface="Arial"/>
              </a:rPr>
              <a:t> Andes</a:t>
            </a:r>
            <a:r>
              <a:rPr sz="1800" i="1" spc="-10" dirty="0">
                <a:solidFill>
                  <a:srgbClr val="3333CC"/>
                </a:solidFill>
                <a:latin typeface="Arial"/>
                <a:cs typeface="Arial"/>
              </a:rPr>
              <a:t> </a:t>
            </a:r>
            <a:r>
              <a:rPr sz="1800" i="1" spc="-15" dirty="0">
                <a:solidFill>
                  <a:srgbClr val="3333CC"/>
                </a:solidFill>
                <a:latin typeface="Arial"/>
                <a:cs typeface="Arial"/>
              </a:rPr>
              <a:t>Mountains.</a:t>
            </a:r>
            <a:r>
              <a:rPr sz="1800" i="1" spc="-5" dirty="0">
                <a:solidFill>
                  <a:srgbClr val="3333CC"/>
                </a:solidFill>
                <a:latin typeface="Arial"/>
                <a:cs typeface="Arial"/>
              </a:rPr>
              <a:t> </a:t>
            </a:r>
            <a:r>
              <a:rPr sz="1800" i="1" spc="-15" dirty="0">
                <a:solidFill>
                  <a:srgbClr val="3333CC"/>
                </a:solidFill>
                <a:latin typeface="Arial"/>
                <a:cs typeface="Arial"/>
              </a:rPr>
              <a:t>Even</a:t>
            </a:r>
            <a:r>
              <a:rPr sz="1800" i="1" spc="-10" dirty="0">
                <a:solidFill>
                  <a:srgbClr val="3333CC"/>
                </a:solidFill>
                <a:latin typeface="Arial"/>
                <a:cs typeface="Arial"/>
              </a:rPr>
              <a:t> </a:t>
            </a:r>
            <a:r>
              <a:rPr sz="1800" i="1" spc="-15" dirty="0">
                <a:solidFill>
                  <a:srgbClr val="3333CC"/>
                </a:solidFill>
                <a:latin typeface="Arial"/>
                <a:cs typeface="Arial"/>
              </a:rPr>
              <a:t>more surprising</a:t>
            </a:r>
            <a:r>
              <a:rPr sz="1800" i="1" spc="-10" dirty="0">
                <a:solidFill>
                  <a:srgbClr val="3333CC"/>
                </a:solidFill>
                <a:latin typeface="Arial"/>
                <a:cs typeface="Arial"/>
              </a:rPr>
              <a:t> </a:t>
            </a:r>
            <a:r>
              <a:rPr sz="1800" i="1" spc="-5" dirty="0">
                <a:solidFill>
                  <a:srgbClr val="3333CC"/>
                </a:solidFill>
                <a:latin typeface="Arial"/>
                <a:cs typeface="Arial"/>
              </a:rPr>
              <a:t>to</a:t>
            </a:r>
            <a:r>
              <a:rPr sz="1800" i="1" spc="-10" dirty="0">
                <a:solidFill>
                  <a:srgbClr val="3333CC"/>
                </a:solidFill>
                <a:latin typeface="Arial"/>
                <a:cs typeface="Arial"/>
              </a:rPr>
              <a:t> </a:t>
            </a:r>
            <a:r>
              <a:rPr sz="1800" i="1" spc="-15" dirty="0">
                <a:solidFill>
                  <a:srgbClr val="3333CC"/>
                </a:solidFill>
                <a:latin typeface="Arial"/>
                <a:cs typeface="Arial"/>
              </a:rPr>
              <a:t>the </a:t>
            </a:r>
            <a:r>
              <a:rPr sz="1800" i="1" spc="-484" dirty="0">
                <a:solidFill>
                  <a:srgbClr val="3333CC"/>
                </a:solidFill>
                <a:latin typeface="Arial"/>
                <a:cs typeface="Arial"/>
              </a:rPr>
              <a:t> </a:t>
            </a:r>
            <a:r>
              <a:rPr sz="1800" i="1" spc="-15" dirty="0">
                <a:solidFill>
                  <a:srgbClr val="3333CC"/>
                </a:solidFill>
                <a:latin typeface="Arial"/>
                <a:cs typeface="Arial"/>
              </a:rPr>
              <a:t>researchers</a:t>
            </a:r>
            <a:r>
              <a:rPr sz="1800" i="1" spc="-20" dirty="0">
                <a:solidFill>
                  <a:srgbClr val="3333CC"/>
                </a:solidFill>
                <a:latin typeface="Arial"/>
                <a:cs typeface="Arial"/>
              </a:rPr>
              <a:t> </a:t>
            </a:r>
            <a:r>
              <a:rPr sz="1800" i="1" spc="-10" dirty="0">
                <a:solidFill>
                  <a:srgbClr val="3333CC"/>
                </a:solidFill>
                <a:latin typeface="Arial"/>
                <a:cs typeface="Arial"/>
              </a:rPr>
              <a:t>was</a:t>
            </a:r>
            <a:r>
              <a:rPr sz="1800" i="1" spc="-20" dirty="0">
                <a:solidFill>
                  <a:srgbClr val="3333CC"/>
                </a:solidFill>
                <a:latin typeface="Arial"/>
                <a:cs typeface="Arial"/>
              </a:rPr>
              <a:t> </a:t>
            </a:r>
            <a:r>
              <a:rPr sz="1800" i="1" spc="-10" dirty="0">
                <a:solidFill>
                  <a:srgbClr val="3333CC"/>
                </a:solidFill>
                <a:latin typeface="Arial"/>
                <a:cs typeface="Arial"/>
              </a:rPr>
              <a:t>the</a:t>
            </a:r>
            <a:r>
              <a:rPr sz="1800" i="1" spc="-20" dirty="0">
                <a:solidFill>
                  <a:srgbClr val="3333CC"/>
                </a:solidFill>
                <a:latin typeface="Arial"/>
                <a:cs typeface="Arial"/>
              </a:rPr>
              <a:t> </a:t>
            </a:r>
            <a:r>
              <a:rPr sz="1800" i="1" spc="-10" dirty="0">
                <a:solidFill>
                  <a:srgbClr val="3333CC"/>
                </a:solidFill>
                <a:latin typeface="Arial"/>
                <a:cs typeface="Arial"/>
              </a:rPr>
              <a:t>fact that</a:t>
            </a:r>
            <a:r>
              <a:rPr sz="1800" i="1" spc="-15" dirty="0">
                <a:solidFill>
                  <a:srgbClr val="3333CC"/>
                </a:solidFill>
                <a:latin typeface="Arial"/>
                <a:cs typeface="Arial"/>
              </a:rPr>
              <a:t> </a:t>
            </a:r>
            <a:r>
              <a:rPr sz="1800" i="1" spc="-10" dirty="0">
                <a:solidFill>
                  <a:srgbClr val="3333CC"/>
                </a:solidFill>
                <a:latin typeface="Arial"/>
                <a:cs typeface="Arial"/>
              </a:rPr>
              <a:t>the</a:t>
            </a:r>
            <a:r>
              <a:rPr sz="1800" i="1" spc="-20" dirty="0">
                <a:solidFill>
                  <a:srgbClr val="3333CC"/>
                </a:solidFill>
                <a:latin typeface="Arial"/>
                <a:cs typeface="Arial"/>
              </a:rPr>
              <a:t> </a:t>
            </a:r>
            <a:r>
              <a:rPr sz="1800" i="1" spc="-15" dirty="0">
                <a:solidFill>
                  <a:srgbClr val="3333CC"/>
                </a:solidFill>
                <a:latin typeface="Arial"/>
                <a:cs typeface="Arial"/>
              </a:rPr>
              <a:t>unicorns </a:t>
            </a:r>
            <a:r>
              <a:rPr sz="1800" i="1" spc="-10" dirty="0">
                <a:solidFill>
                  <a:srgbClr val="3333CC"/>
                </a:solidFill>
                <a:latin typeface="Arial"/>
                <a:cs typeface="Arial"/>
              </a:rPr>
              <a:t>spoke</a:t>
            </a:r>
            <a:r>
              <a:rPr sz="1800" i="1" spc="-20" dirty="0">
                <a:solidFill>
                  <a:srgbClr val="3333CC"/>
                </a:solidFill>
                <a:latin typeface="Arial"/>
                <a:cs typeface="Arial"/>
              </a:rPr>
              <a:t> </a:t>
            </a:r>
            <a:r>
              <a:rPr sz="1800" i="1" spc="-15" dirty="0">
                <a:solidFill>
                  <a:srgbClr val="3333CC"/>
                </a:solidFill>
                <a:latin typeface="Arial"/>
                <a:cs typeface="Arial"/>
              </a:rPr>
              <a:t>perfect</a:t>
            </a:r>
            <a:r>
              <a:rPr sz="1800" i="1" spc="-25" dirty="0">
                <a:solidFill>
                  <a:srgbClr val="3333CC"/>
                </a:solidFill>
                <a:latin typeface="Arial"/>
                <a:cs typeface="Arial"/>
              </a:rPr>
              <a:t> </a:t>
            </a:r>
            <a:r>
              <a:rPr sz="1800" i="1" spc="-15" dirty="0">
                <a:solidFill>
                  <a:srgbClr val="3333CC"/>
                </a:solidFill>
                <a:latin typeface="Arial"/>
                <a:cs typeface="Arial"/>
              </a:rPr>
              <a:t>English.</a:t>
            </a:r>
            <a:endParaRPr sz="1800" dirty="0">
              <a:latin typeface="Arial"/>
              <a:cs typeface="Arial"/>
            </a:endParaRPr>
          </a:p>
          <a:p>
            <a:pPr marL="351790" indent="-339090">
              <a:lnSpc>
                <a:spcPct val="100000"/>
              </a:lnSpc>
              <a:spcBef>
                <a:spcPts val="390"/>
              </a:spcBef>
              <a:buFont typeface="Arial"/>
              <a:buChar char="•"/>
              <a:tabLst>
                <a:tab pos="351155" algn="l"/>
                <a:tab pos="351790" algn="l"/>
              </a:tabLst>
            </a:pPr>
            <a:r>
              <a:rPr sz="1800" b="1" spc="-15" dirty="0">
                <a:solidFill>
                  <a:srgbClr val="3333CC"/>
                </a:solidFill>
                <a:latin typeface="Arial"/>
                <a:cs typeface="Arial"/>
              </a:rPr>
              <a:t>Model</a:t>
            </a:r>
            <a:r>
              <a:rPr sz="1800" b="1" spc="-10" dirty="0">
                <a:solidFill>
                  <a:srgbClr val="3333CC"/>
                </a:solidFill>
                <a:latin typeface="Arial"/>
                <a:cs typeface="Arial"/>
              </a:rPr>
              <a:t> </a:t>
            </a:r>
            <a:r>
              <a:rPr sz="1800" b="1" spc="-15" dirty="0">
                <a:solidFill>
                  <a:srgbClr val="3333CC"/>
                </a:solidFill>
                <a:latin typeface="Arial"/>
                <a:cs typeface="Arial"/>
              </a:rPr>
              <a:t>Completion</a:t>
            </a:r>
            <a:r>
              <a:rPr sz="1800" b="1" spc="-20" dirty="0">
                <a:solidFill>
                  <a:srgbClr val="3333CC"/>
                </a:solidFill>
                <a:latin typeface="Arial"/>
                <a:cs typeface="Arial"/>
              </a:rPr>
              <a:t> </a:t>
            </a:r>
            <a:r>
              <a:rPr sz="1800" b="1" spc="-15" dirty="0">
                <a:solidFill>
                  <a:srgbClr val="3333CC"/>
                </a:solidFill>
                <a:latin typeface="Arial"/>
                <a:cs typeface="Arial"/>
              </a:rPr>
              <a:t>(machine-written,</a:t>
            </a:r>
            <a:r>
              <a:rPr sz="1800" b="1" spc="-10" dirty="0">
                <a:solidFill>
                  <a:srgbClr val="3333CC"/>
                </a:solidFill>
                <a:latin typeface="Arial"/>
                <a:cs typeface="Arial"/>
              </a:rPr>
              <a:t> 10</a:t>
            </a:r>
            <a:r>
              <a:rPr sz="1800" b="1" spc="-20" dirty="0">
                <a:solidFill>
                  <a:srgbClr val="3333CC"/>
                </a:solidFill>
                <a:latin typeface="Arial"/>
                <a:cs typeface="Arial"/>
              </a:rPr>
              <a:t> </a:t>
            </a:r>
            <a:r>
              <a:rPr sz="1800" b="1" spc="-10" dirty="0">
                <a:solidFill>
                  <a:srgbClr val="3333CC"/>
                </a:solidFill>
                <a:latin typeface="Arial"/>
                <a:cs typeface="Arial"/>
              </a:rPr>
              <a:t>tries)</a:t>
            </a:r>
            <a:endParaRPr sz="1800" dirty="0">
              <a:latin typeface="Arial"/>
              <a:cs typeface="Arial"/>
            </a:endParaRPr>
          </a:p>
          <a:p>
            <a:pPr marL="351155" marR="5080" indent="-339090">
              <a:lnSpc>
                <a:spcPts val="2110"/>
              </a:lnSpc>
              <a:spcBef>
                <a:spcPts val="545"/>
              </a:spcBef>
              <a:buChar char="•"/>
              <a:tabLst>
                <a:tab pos="351155" algn="l"/>
                <a:tab pos="351790" algn="l"/>
              </a:tabLst>
            </a:pPr>
            <a:r>
              <a:rPr sz="1800" spc="-10" dirty="0">
                <a:solidFill>
                  <a:srgbClr val="3333CC"/>
                </a:solidFill>
                <a:latin typeface="Arial"/>
                <a:cs typeface="Arial"/>
              </a:rPr>
              <a:t>The</a:t>
            </a:r>
            <a:r>
              <a:rPr sz="1800" spc="-15" dirty="0">
                <a:solidFill>
                  <a:srgbClr val="3333CC"/>
                </a:solidFill>
                <a:latin typeface="Arial"/>
                <a:cs typeface="Arial"/>
              </a:rPr>
              <a:t> scientist</a:t>
            </a:r>
            <a:r>
              <a:rPr sz="1800" spc="-10" dirty="0">
                <a:solidFill>
                  <a:srgbClr val="3333CC"/>
                </a:solidFill>
                <a:latin typeface="Arial"/>
                <a:cs typeface="Arial"/>
              </a:rPr>
              <a:t> </a:t>
            </a:r>
            <a:r>
              <a:rPr sz="1800" spc="-15" dirty="0">
                <a:solidFill>
                  <a:srgbClr val="3333CC"/>
                </a:solidFill>
                <a:latin typeface="Arial"/>
                <a:cs typeface="Arial"/>
              </a:rPr>
              <a:t>named </a:t>
            </a:r>
            <a:r>
              <a:rPr sz="1800" spc="-10" dirty="0">
                <a:solidFill>
                  <a:srgbClr val="3333CC"/>
                </a:solidFill>
                <a:latin typeface="Arial"/>
                <a:cs typeface="Arial"/>
              </a:rPr>
              <a:t>the</a:t>
            </a:r>
            <a:r>
              <a:rPr sz="1800" spc="-15" dirty="0">
                <a:solidFill>
                  <a:srgbClr val="3333CC"/>
                </a:solidFill>
                <a:latin typeface="Arial"/>
                <a:cs typeface="Arial"/>
              </a:rPr>
              <a:t> population,</a:t>
            </a:r>
            <a:r>
              <a:rPr sz="1800" spc="-5" dirty="0">
                <a:solidFill>
                  <a:srgbClr val="3333CC"/>
                </a:solidFill>
                <a:latin typeface="Arial"/>
                <a:cs typeface="Arial"/>
              </a:rPr>
              <a:t> </a:t>
            </a:r>
            <a:r>
              <a:rPr sz="1800" spc="-10" dirty="0">
                <a:solidFill>
                  <a:srgbClr val="3333CC"/>
                </a:solidFill>
                <a:latin typeface="Arial"/>
                <a:cs typeface="Arial"/>
              </a:rPr>
              <a:t>after their distinctive</a:t>
            </a:r>
            <a:r>
              <a:rPr sz="1800" spc="-15" dirty="0">
                <a:solidFill>
                  <a:srgbClr val="3333CC"/>
                </a:solidFill>
                <a:latin typeface="Arial"/>
                <a:cs typeface="Arial"/>
              </a:rPr>
              <a:t> horn,</a:t>
            </a:r>
            <a:r>
              <a:rPr sz="1800" spc="-5" dirty="0">
                <a:solidFill>
                  <a:srgbClr val="3333CC"/>
                </a:solidFill>
                <a:latin typeface="Arial"/>
                <a:cs typeface="Arial"/>
              </a:rPr>
              <a:t> </a:t>
            </a:r>
            <a:r>
              <a:rPr sz="1800" spc="-10" dirty="0">
                <a:solidFill>
                  <a:srgbClr val="3333CC"/>
                </a:solidFill>
                <a:latin typeface="Arial"/>
                <a:cs typeface="Arial"/>
              </a:rPr>
              <a:t>Ovid’s</a:t>
            </a:r>
            <a:r>
              <a:rPr sz="1800" spc="-15" dirty="0">
                <a:solidFill>
                  <a:srgbClr val="3333CC"/>
                </a:solidFill>
                <a:latin typeface="Arial"/>
                <a:cs typeface="Arial"/>
              </a:rPr>
              <a:t> Unicorn.</a:t>
            </a:r>
            <a:r>
              <a:rPr sz="1800" spc="-10" dirty="0">
                <a:solidFill>
                  <a:srgbClr val="3333CC"/>
                </a:solidFill>
                <a:latin typeface="Arial"/>
                <a:cs typeface="Arial"/>
              </a:rPr>
              <a:t> </a:t>
            </a:r>
            <a:r>
              <a:rPr sz="1800" spc="-15" dirty="0">
                <a:solidFill>
                  <a:srgbClr val="3333CC"/>
                </a:solidFill>
                <a:latin typeface="Arial"/>
                <a:cs typeface="Arial"/>
              </a:rPr>
              <a:t>These </a:t>
            </a:r>
            <a:r>
              <a:rPr sz="1800" spc="-484" dirty="0">
                <a:solidFill>
                  <a:srgbClr val="3333CC"/>
                </a:solidFill>
                <a:latin typeface="Arial"/>
                <a:cs typeface="Arial"/>
              </a:rPr>
              <a:t> </a:t>
            </a:r>
            <a:r>
              <a:rPr sz="1800" spc="-15" dirty="0">
                <a:solidFill>
                  <a:srgbClr val="3333CC"/>
                </a:solidFill>
                <a:latin typeface="Arial"/>
                <a:cs typeface="Arial"/>
              </a:rPr>
              <a:t>four-horned, </a:t>
            </a:r>
            <a:r>
              <a:rPr sz="1800" spc="-10" dirty="0">
                <a:solidFill>
                  <a:srgbClr val="3333CC"/>
                </a:solidFill>
                <a:latin typeface="Arial"/>
                <a:cs typeface="Arial"/>
              </a:rPr>
              <a:t>silver-white</a:t>
            </a:r>
            <a:r>
              <a:rPr sz="1800" spc="-20" dirty="0">
                <a:solidFill>
                  <a:srgbClr val="3333CC"/>
                </a:solidFill>
                <a:latin typeface="Arial"/>
                <a:cs typeface="Arial"/>
              </a:rPr>
              <a:t> </a:t>
            </a:r>
            <a:r>
              <a:rPr sz="1800" spc="-15" dirty="0">
                <a:solidFill>
                  <a:srgbClr val="3333CC"/>
                </a:solidFill>
                <a:latin typeface="Arial"/>
                <a:cs typeface="Arial"/>
              </a:rPr>
              <a:t>unicorns </a:t>
            </a:r>
            <a:r>
              <a:rPr sz="1800" spc="-10" dirty="0">
                <a:solidFill>
                  <a:srgbClr val="3333CC"/>
                </a:solidFill>
                <a:latin typeface="Arial"/>
                <a:cs typeface="Arial"/>
              </a:rPr>
              <a:t>were</a:t>
            </a:r>
            <a:r>
              <a:rPr sz="1800" spc="-20" dirty="0">
                <a:solidFill>
                  <a:srgbClr val="3333CC"/>
                </a:solidFill>
                <a:latin typeface="Arial"/>
                <a:cs typeface="Arial"/>
              </a:rPr>
              <a:t> </a:t>
            </a:r>
            <a:r>
              <a:rPr sz="1800" spc="-15" dirty="0">
                <a:solidFill>
                  <a:srgbClr val="3333CC"/>
                </a:solidFill>
                <a:latin typeface="Arial"/>
                <a:cs typeface="Arial"/>
              </a:rPr>
              <a:t>previously</a:t>
            </a:r>
            <a:r>
              <a:rPr sz="1800" spc="-20" dirty="0">
                <a:solidFill>
                  <a:srgbClr val="3333CC"/>
                </a:solidFill>
                <a:latin typeface="Arial"/>
                <a:cs typeface="Arial"/>
              </a:rPr>
              <a:t> </a:t>
            </a:r>
            <a:r>
              <a:rPr sz="1800" spc="-15" dirty="0">
                <a:solidFill>
                  <a:srgbClr val="3333CC"/>
                </a:solidFill>
                <a:latin typeface="Arial"/>
                <a:cs typeface="Arial"/>
              </a:rPr>
              <a:t>unknown </a:t>
            </a:r>
            <a:r>
              <a:rPr sz="1800" spc="-5" dirty="0">
                <a:solidFill>
                  <a:srgbClr val="3333CC"/>
                </a:solidFill>
                <a:latin typeface="Arial"/>
                <a:cs typeface="Arial"/>
              </a:rPr>
              <a:t>to</a:t>
            </a:r>
            <a:r>
              <a:rPr sz="1800" spc="-20" dirty="0">
                <a:solidFill>
                  <a:srgbClr val="3333CC"/>
                </a:solidFill>
                <a:latin typeface="Arial"/>
                <a:cs typeface="Arial"/>
              </a:rPr>
              <a:t> </a:t>
            </a:r>
            <a:r>
              <a:rPr sz="1800" spc="-15" dirty="0">
                <a:solidFill>
                  <a:srgbClr val="3333CC"/>
                </a:solidFill>
                <a:latin typeface="Arial"/>
                <a:cs typeface="Arial"/>
              </a:rPr>
              <a:t>science.</a:t>
            </a:r>
            <a:endParaRPr sz="1800" dirty="0">
              <a:latin typeface="Arial"/>
              <a:cs typeface="Arial"/>
            </a:endParaRPr>
          </a:p>
          <a:p>
            <a:pPr marL="351155" marR="165100" indent="-339090">
              <a:lnSpc>
                <a:spcPct val="101099"/>
              </a:lnSpc>
              <a:spcBef>
                <a:spcPts val="254"/>
              </a:spcBef>
              <a:buChar char="•"/>
              <a:tabLst>
                <a:tab pos="351155" algn="l"/>
                <a:tab pos="351790" algn="l"/>
              </a:tabLst>
            </a:pPr>
            <a:r>
              <a:rPr sz="1800" spc="-15" dirty="0">
                <a:solidFill>
                  <a:srgbClr val="3333CC"/>
                </a:solidFill>
                <a:latin typeface="Arial"/>
                <a:cs typeface="Arial"/>
              </a:rPr>
              <a:t>Now,</a:t>
            </a:r>
            <a:r>
              <a:rPr sz="1800" spc="-10" dirty="0">
                <a:solidFill>
                  <a:srgbClr val="3333CC"/>
                </a:solidFill>
                <a:latin typeface="Arial"/>
                <a:cs typeface="Arial"/>
              </a:rPr>
              <a:t> after</a:t>
            </a:r>
            <a:r>
              <a:rPr sz="1800" spc="-5" dirty="0">
                <a:solidFill>
                  <a:srgbClr val="3333CC"/>
                </a:solidFill>
                <a:latin typeface="Arial"/>
                <a:cs typeface="Arial"/>
              </a:rPr>
              <a:t> </a:t>
            </a:r>
            <a:r>
              <a:rPr sz="1800" spc="-15" dirty="0">
                <a:solidFill>
                  <a:srgbClr val="3333CC"/>
                </a:solidFill>
                <a:latin typeface="Arial"/>
                <a:cs typeface="Arial"/>
              </a:rPr>
              <a:t>almost</a:t>
            </a:r>
            <a:r>
              <a:rPr sz="1800" spc="-5" dirty="0">
                <a:solidFill>
                  <a:srgbClr val="3333CC"/>
                </a:solidFill>
                <a:latin typeface="Arial"/>
                <a:cs typeface="Arial"/>
              </a:rPr>
              <a:t> </a:t>
            </a:r>
            <a:r>
              <a:rPr sz="1800" spc="-10" dirty="0">
                <a:solidFill>
                  <a:srgbClr val="3333CC"/>
                </a:solidFill>
                <a:latin typeface="Arial"/>
                <a:cs typeface="Arial"/>
              </a:rPr>
              <a:t>two </a:t>
            </a:r>
            <a:r>
              <a:rPr sz="1800" spc="-15" dirty="0">
                <a:solidFill>
                  <a:srgbClr val="3333CC"/>
                </a:solidFill>
                <a:latin typeface="Arial"/>
                <a:cs typeface="Arial"/>
              </a:rPr>
              <a:t>centuries,</a:t>
            </a:r>
            <a:r>
              <a:rPr sz="1800" spc="-5" dirty="0">
                <a:solidFill>
                  <a:srgbClr val="3333CC"/>
                </a:solidFill>
                <a:latin typeface="Arial"/>
                <a:cs typeface="Arial"/>
              </a:rPr>
              <a:t> </a:t>
            </a:r>
            <a:r>
              <a:rPr sz="1800" spc="-10" dirty="0">
                <a:solidFill>
                  <a:srgbClr val="3333CC"/>
                </a:solidFill>
                <a:latin typeface="Arial"/>
                <a:cs typeface="Arial"/>
              </a:rPr>
              <a:t>the </a:t>
            </a:r>
            <a:r>
              <a:rPr sz="1800" spc="-15" dirty="0">
                <a:solidFill>
                  <a:srgbClr val="3333CC"/>
                </a:solidFill>
                <a:latin typeface="Arial"/>
                <a:cs typeface="Arial"/>
              </a:rPr>
              <a:t>mystery </a:t>
            </a:r>
            <a:r>
              <a:rPr sz="1800" spc="-10" dirty="0">
                <a:solidFill>
                  <a:srgbClr val="3333CC"/>
                </a:solidFill>
                <a:latin typeface="Arial"/>
                <a:cs typeface="Arial"/>
              </a:rPr>
              <a:t>of</a:t>
            </a:r>
            <a:r>
              <a:rPr sz="1800" dirty="0">
                <a:solidFill>
                  <a:srgbClr val="3333CC"/>
                </a:solidFill>
                <a:latin typeface="Arial"/>
                <a:cs typeface="Arial"/>
              </a:rPr>
              <a:t> </a:t>
            </a:r>
            <a:r>
              <a:rPr sz="1800" spc="-15" dirty="0">
                <a:solidFill>
                  <a:srgbClr val="3333CC"/>
                </a:solidFill>
                <a:latin typeface="Arial"/>
                <a:cs typeface="Arial"/>
              </a:rPr>
              <a:t>what</a:t>
            </a:r>
            <a:r>
              <a:rPr sz="1800" spc="-5" dirty="0">
                <a:solidFill>
                  <a:srgbClr val="3333CC"/>
                </a:solidFill>
                <a:latin typeface="Arial"/>
                <a:cs typeface="Arial"/>
              </a:rPr>
              <a:t> </a:t>
            </a:r>
            <a:r>
              <a:rPr sz="1800" spc="-15" dirty="0">
                <a:solidFill>
                  <a:srgbClr val="3333CC"/>
                </a:solidFill>
                <a:latin typeface="Arial"/>
                <a:cs typeface="Arial"/>
              </a:rPr>
              <a:t>sparked</a:t>
            </a:r>
            <a:r>
              <a:rPr sz="1800" spc="-10" dirty="0">
                <a:solidFill>
                  <a:srgbClr val="3333CC"/>
                </a:solidFill>
                <a:latin typeface="Arial"/>
                <a:cs typeface="Arial"/>
              </a:rPr>
              <a:t> this</a:t>
            </a:r>
            <a:r>
              <a:rPr sz="1800" spc="-15" dirty="0">
                <a:solidFill>
                  <a:srgbClr val="3333CC"/>
                </a:solidFill>
                <a:latin typeface="Arial"/>
                <a:cs typeface="Arial"/>
              </a:rPr>
              <a:t> </a:t>
            </a:r>
            <a:r>
              <a:rPr sz="1800" spc="-10" dirty="0">
                <a:solidFill>
                  <a:srgbClr val="3333CC"/>
                </a:solidFill>
                <a:latin typeface="Arial"/>
                <a:cs typeface="Arial"/>
              </a:rPr>
              <a:t>odd </a:t>
            </a:r>
            <a:r>
              <a:rPr sz="1800" spc="-15" dirty="0">
                <a:solidFill>
                  <a:srgbClr val="3333CC"/>
                </a:solidFill>
                <a:latin typeface="Arial"/>
                <a:cs typeface="Arial"/>
              </a:rPr>
              <a:t>phenomenon </a:t>
            </a:r>
            <a:r>
              <a:rPr sz="1800" spc="-484" dirty="0">
                <a:solidFill>
                  <a:srgbClr val="3333CC"/>
                </a:solidFill>
                <a:latin typeface="Arial"/>
                <a:cs typeface="Arial"/>
              </a:rPr>
              <a:t> </a:t>
            </a:r>
            <a:r>
              <a:rPr sz="1800" spc="-5" dirty="0">
                <a:solidFill>
                  <a:srgbClr val="3333CC"/>
                </a:solidFill>
                <a:latin typeface="Arial"/>
                <a:cs typeface="Arial"/>
              </a:rPr>
              <a:t>is</a:t>
            </a:r>
            <a:r>
              <a:rPr sz="1800" spc="-25" dirty="0">
                <a:solidFill>
                  <a:srgbClr val="3333CC"/>
                </a:solidFill>
                <a:latin typeface="Arial"/>
                <a:cs typeface="Arial"/>
              </a:rPr>
              <a:t> </a:t>
            </a:r>
            <a:r>
              <a:rPr sz="1800" spc="-10" dirty="0">
                <a:solidFill>
                  <a:srgbClr val="3333CC"/>
                </a:solidFill>
                <a:latin typeface="Arial"/>
                <a:cs typeface="Arial"/>
              </a:rPr>
              <a:t>finally</a:t>
            </a:r>
            <a:r>
              <a:rPr sz="1800" spc="-20" dirty="0">
                <a:solidFill>
                  <a:srgbClr val="3333CC"/>
                </a:solidFill>
                <a:latin typeface="Arial"/>
                <a:cs typeface="Arial"/>
              </a:rPr>
              <a:t> </a:t>
            </a:r>
            <a:r>
              <a:rPr sz="1800" spc="-15" dirty="0">
                <a:solidFill>
                  <a:srgbClr val="3333CC"/>
                </a:solidFill>
                <a:latin typeface="Arial"/>
                <a:cs typeface="Arial"/>
              </a:rPr>
              <a:t>solved.</a:t>
            </a:r>
            <a:endParaRPr sz="1800" dirty="0">
              <a:latin typeface="Arial"/>
              <a:cs typeface="Arial"/>
            </a:endParaRPr>
          </a:p>
          <a:p>
            <a:pPr marL="351155" marR="26670" indent="-339090">
              <a:lnSpc>
                <a:spcPct val="98500"/>
              </a:lnSpc>
              <a:spcBef>
                <a:spcPts val="390"/>
              </a:spcBef>
              <a:buChar char="•"/>
              <a:tabLst>
                <a:tab pos="351155" algn="l"/>
                <a:tab pos="351790" algn="l"/>
              </a:tabLst>
            </a:pPr>
            <a:r>
              <a:rPr sz="1800" spc="-10" dirty="0">
                <a:solidFill>
                  <a:srgbClr val="3333CC"/>
                </a:solidFill>
                <a:latin typeface="Arial"/>
                <a:cs typeface="Arial"/>
              </a:rPr>
              <a:t>Dr. </a:t>
            </a:r>
            <a:r>
              <a:rPr sz="1800" spc="-15" dirty="0">
                <a:solidFill>
                  <a:srgbClr val="3333CC"/>
                </a:solidFill>
                <a:latin typeface="Arial"/>
                <a:cs typeface="Arial"/>
              </a:rPr>
              <a:t>Jorge Pérez, </a:t>
            </a:r>
            <a:r>
              <a:rPr sz="1800" spc="-10" dirty="0">
                <a:solidFill>
                  <a:srgbClr val="3333CC"/>
                </a:solidFill>
                <a:latin typeface="Arial"/>
                <a:cs typeface="Arial"/>
              </a:rPr>
              <a:t>an </a:t>
            </a:r>
            <a:r>
              <a:rPr sz="1800" spc="-15" dirty="0">
                <a:solidFill>
                  <a:srgbClr val="3333CC"/>
                </a:solidFill>
                <a:latin typeface="Arial"/>
                <a:cs typeface="Arial"/>
              </a:rPr>
              <a:t>evolutionary </a:t>
            </a:r>
            <a:r>
              <a:rPr sz="1800" spc="-10" dirty="0">
                <a:solidFill>
                  <a:srgbClr val="3333CC"/>
                </a:solidFill>
                <a:latin typeface="Arial"/>
                <a:cs typeface="Arial"/>
              </a:rPr>
              <a:t>biologist from the University of La </a:t>
            </a:r>
            <a:r>
              <a:rPr sz="1800" spc="-15" dirty="0">
                <a:solidFill>
                  <a:srgbClr val="3333CC"/>
                </a:solidFill>
                <a:latin typeface="Arial"/>
                <a:cs typeface="Arial"/>
              </a:rPr>
              <a:t>Paz, </a:t>
            </a:r>
            <a:r>
              <a:rPr sz="1800" spc="-10" dirty="0">
                <a:solidFill>
                  <a:srgbClr val="3333CC"/>
                </a:solidFill>
                <a:latin typeface="Arial"/>
                <a:cs typeface="Arial"/>
              </a:rPr>
              <a:t>and </a:t>
            </a:r>
            <a:r>
              <a:rPr sz="1800" spc="-15" dirty="0">
                <a:solidFill>
                  <a:srgbClr val="3333CC"/>
                </a:solidFill>
                <a:latin typeface="Arial"/>
                <a:cs typeface="Arial"/>
              </a:rPr>
              <a:t>several </a:t>
            </a:r>
            <a:r>
              <a:rPr sz="1800" spc="-10" dirty="0">
                <a:solidFill>
                  <a:srgbClr val="3333CC"/>
                </a:solidFill>
                <a:latin typeface="Arial"/>
                <a:cs typeface="Arial"/>
              </a:rPr>
              <a:t> </a:t>
            </a:r>
            <a:r>
              <a:rPr sz="1800" spc="-15" dirty="0">
                <a:solidFill>
                  <a:srgbClr val="3333CC"/>
                </a:solidFill>
                <a:latin typeface="Arial"/>
                <a:cs typeface="Arial"/>
              </a:rPr>
              <a:t>companions, </a:t>
            </a:r>
            <a:r>
              <a:rPr sz="1800" spc="-10" dirty="0">
                <a:solidFill>
                  <a:srgbClr val="3333CC"/>
                </a:solidFill>
                <a:latin typeface="Arial"/>
                <a:cs typeface="Arial"/>
              </a:rPr>
              <a:t>were </a:t>
            </a:r>
            <a:r>
              <a:rPr sz="1800" spc="-15" dirty="0">
                <a:solidFill>
                  <a:srgbClr val="3333CC"/>
                </a:solidFill>
                <a:latin typeface="Arial"/>
                <a:cs typeface="Arial"/>
              </a:rPr>
              <a:t>exploring </a:t>
            </a:r>
            <a:r>
              <a:rPr sz="1800" spc="-10" dirty="0">
                <a:solidFill>
                  <a:srgbClr val="3333CC"/>
                </a:solidFill>
                <a:latin typeface="Arial"/>
                <a:cs typeface="Arial"/>
              </a:rPr>
              <a:t>the </a:t>
            </a:r>
            <a:r>
              <a:rPr sz="1800" spc="-15" dirty="0">
                <a:solidFill>
                  <a:srgbClr val="3333CC"/>
                </a:solidFill>
                <a:latin typeface="Arial"/>
                <a:cs typeface="Arial"/>
              </a:rPr>
              <a:t>Andes Mountains when </a:t>
            </a:r>
            <a:r>
              <a:rPr sz="1800" spc="-10" dirty="0">
                <a:solidFill>
                  <a:srgbClr val="3333CC"/>
                </a:solidFill>
                <a:latin typeface="Arial"/>
                <a:cs typeface="Arial"/>
              </a:rPr>
              <a:t>they </a:t>
            </a:r>
            <a:r>
              <a:rPr sz="1800" spc="-15" dirty="0">
                <a:solidFill>
                  <a:srgbClr val="3333CC"/>
                </a:solidFill>
                <a:latin typeface="Arial"/>
                <a:cs typeface="Arial"/>
              </a:rPr>
              <a:t>found </a:t>
            </a:r>
            <a:r>
              <a:rPr sz="1800" dirty="0">
                <a:solidFill>
                  <a:srgbClr val="3333CC"/>
                </a:solidFill>
                <a:latin typeface="Arial"/>
                <a:cs typeface="Arial"/>
              </a:rPr>
              <a:t>a </a:t>
            </a:r>
            <a:r>
              <a:rPr sz="1800" spc="-15" dirty="0">
                <a:solidFill>
                  <a:srgbClr val="3333CC"/>
                </a:solidFill>
                <a:latin typeface="Arial"/>
                <a:cs typeface="Arial"/>
              </a:rPr>
              <a:t>small valley, </a:t>
            </a:r>
            <a:r>
              <a:rPr sz="1800" spc="-10" dirty="0">
                <a:solidFill>
                  <a:srgbClr val="3333CC"/>
                </a:solidFill>
                <a:latin typeface="Arial"/>
                <a:cs typeface="Arial"/>
              </a:rPr>
              <a:t> with no other </a:t>
            </a:r>
            <a:r>
              <a:rPr sz="1800" spc="-15" dirty="0">
                <a:solidFill>
                  <a:srgbClr val="3333CC"/>
                </a:solidFill>
                <a:latin typeface="Arial"/>
                <a:cs typeface="Arial"/>
              </a:rPr>
              <a:t>animals </a:t>
            </a:r>
            <a:r>
              <a:rPr sz="1800" spc="-10" dirty="0">
                <a:solidFill>
                  <a:srgbClr val="3333CC"/>
                </a:solidFill>
                <a:latin typeface="Arial"/>
                <a:cs typeface="Arial"/>
              </a:rPr>
              <a:t>or </a:t>
            </a:r>
            <a:r>
              <a:rPr sz="1800" spc="-15" dirty="0">
                <a:solidFill>
                  <a:srgbClr val="3333CC"/>
                </a:solidFill>
                <a:latin typeface="Arial"/>
                <a:cs typeface="Arial"/>
              </a:rPr>
              <a:t>humans. Pérez </a:t>
            </a:r>
            <a:r>
              <a:rPr sz="1800" spc="-10" dirty="0">
                <a:solidFill>
                  <a:srgbClr val="3333CC"/>
                </a:solidFill>
                <a:latin typeface="Arial"/>
                <a:cs typeface="Arial"/>
              </a:rPr>
              <a:t>noticed that the valley had </a:t>
            </a:r>
            <a:r>
              <a:rPr sz="1800" spc="-15" dirty="0">
                <a:solidFill>
                  <a:srgbClr val="3333CC"/>
                </a:solidFill>
                <a:latin typeface="Arial"/>
                <a:cs typeface="Arial"/>
              </a:rPr>
              <a:t>what appeared </a:t>
            </a:r>
            <a:r>
              <a:rPr sz="1800" spc="-5" dirty="0">
                <a:solidFill>
                  <a:srgbClr val="3333CC"/>
                </a:solidFill>
                <a:latin typeface="Arial"/>
                <a:cs typeface="Arial"/>
              </a:rPr>
              <a:t>to </a:t>
            </a:r>
            <a:r>
              <a:rPr sz="1800" spc="-490" dirty="0">
                <a:solidFill>
                  <a:srgbClr val="3333CC"/>
                </a:solidFill>
                <a:latin typeface="Arial"/>
                <a:cs typeface="Arial"/>
              </a:rPr>
              <a:t> </a:t>
            </a:r>
            <a:r>
              <a:rPr sz="1800" spc="-10" dirty="0">
                <a:solidFill>
                  <a:srgbClr val="3333CC"/>
                </a:solidFill>
                <a:latin typeface="Arial"/>
                <a:cs typeface="Arial"/>
              </a:rPr>
              <a:t>be</a:t>
            </a:r>
            <a:r>
              <a:rPr sz="1800" spc="-20" dirty="0">
                <a:solidFill>
                  <a:srgbClr val="3333CC"/>
                </a:solidFill>
                <a:latin typeface="Arial"/>
                <a:cs typeface="Arial"/>
              </a:rPr>
              <a:t> </a:t>
            </a:r>
            <a:r>
              <a:rPr sz="1800" dirty="0">
                <a:solidFill>
                  <a:srgbClr val="3333CC"/>
                </a:solidFill>
                <a:latin typeface="Arial"/>
                <a:cs typeface="Arial"/>
              </a:rPr>
              <a:t>a</a:t>
            </a:r>
            <a:r>
              <a:rPr sz="1800" spc="-20" dirty="0">
                <a:solidFill>
                  <a:srgbClr val="3333CC"/>
                </a:solidFill>
                <a:latin typeface="Arial"/>
                <a:cs typeface="Arial"/>
              </a:rPr>
              <a:t> </a:t>
            </a:r>
            <a:r>
              <a:rPr sz="1800" spc="-15" dirty="0">
                <a:solidFill>
                  <a:srgbClr val="3333CC"/>
                </a:solidFill>
                <a:latin typeface="Arial"/>
                <a:cs typeface="Arial"/>
              </a:rPr>
              <a:t>natural fountain, surrounded </a:t>
            </a:r>
            <a:r>
              <a:rPr sz="1800" spc="-10" dirty="0">
                <a:solidFill>
                  <a:srgbClr val="3333CC"/>
                </a:solidFill>
                <a:latin typeface="Arial"/>
                <a:cs typeface="Arial"/>
              </a:rPr>
              <a:t>by</a:t>
            </a:r>
            <a:r>
              <a:rPr sz="1800" spc="-20" dirty="0">
                <a:solidFill>
                  <a:srgbClr val="3333CC"/>
                </a:solidFill>
                <a:latin typeface="Arial"/>
                <a:cs typeface="Arial"/>
              </a:rPr>
              <a:t> </a:t>
            </a:r>
            <a:r>
              <a:rPr sz="1800" spc="-10" dirty="0">
                <a:solidFill>
                  <a:srgbClr val="3333CC"/>
                </a:solidFill>
                <a:latin typeface="Arial"/>
                <a:cs typeface="Arial"/>
              </a:rPr>
              <a:t>two</a:t>
            </a:r>
            <a:r>
              <a:rPr sz="1800" spc="-20" dirty="0">
                <a:solidFill>
                  <a:srgbClr val="3333CC"/>
                </a:solidFill>
                <a:latin typeface="Arial"/>
                <a:cs typeface="Arial"/>
              </a:rPr>
              <a:t> </a:t>
            </a:r>
            <a:r>
              <a:rPr sz="1800" spc="-15" dirty="0">
                <a:solidFill>
                  <a:srgbClr val="3333CC"/>
                </a:solidFill>
                <a:latin typeface="Arial"/>
                <a:cs typeface="Arial"/>
              </a:rPr>
              <a:t>peaks</a:t>
            </a:r>
            <a:r>
              <a:rPr sz="1800" spc="-20" dirty="0">
                <a:solidFill>
                  <a:srgbClr val="3333CC"/>
                </a:solidFill>
                <a:latin typeface="Arial"/>
                <a:cs typeface="Arial"/>
              </a:rPr>
              <a:t> </a:t>
            </a:r>
            <a:r>
              <a:rPr sz="1800" spc="-10" dirty="0">
                <a:solidFill>
                  <a:srgbClr val="3333CC"/>
                </a:solidFill>
                <a:latin typeface="Arial"/>
                <a:cs typeface="Arial"/>
              </a:rPr>
              <a:t>of rock</a:t>
            </a:r>
            <a:r>
              <a:rPr sz="1800" spc="-20" dirty="0">
                <a:solidFill>
                  <a:srgbClr val="3333CC"/>
                </a:solidFill>
                <a:latin typeface="Arial"/>
                <a:cs typeface="Arial"/>
              </a:rPr>
              <a:t> </a:t>
            </a:r>
            <a:r>
              <a:rPr sz="1800" spc="-10" dirty="0">
                <a:solidFill>
                  <a:srgbClr val="3333CC"/>
                </a:solidFill>
                <a:latin typeface="Arial"/>
                <a:cs typeface="Arial"/>
              </a:rPr>
              <a:t>and</a:t>
            </a:r>
            <a:r>
              <a:rPr sz="1800" spc="-20" dirty="0">
                <a:solidFill>
                  <a:srgbClr val="3333CC"/>
                </a:solidFill>
                <a:latin typeface="Arial"/>
                <a:cs typeface="Arial"/>
              </a:rPr>
              <a:t> </a:t>
            </a:r>
            <a:r>
              <a:rPr sz="1800" spc="-10" dirty="0">
                <a:solidFill>
                  <a:srgbClr val="3333CC"/>
                </a:solidFill>
                <a:latin typeface="Arial"/>
                <a:cs typeface="Arial"/>
              </a:rPr>
              <a:t>silver</a:t>
            </a:r>
            <a:r>
              <a:rPr sz="1800" spc="5" dirty="0">
                <a:solidFill>
                  <a:srgbClr val="3333CC"/>
                </a:solidFill>
                <a:latin typeface="Arial"/>
                <a:cs typeface="Arial"/>
              </a:rPr>
              <a:t> </a:t>
            </a:r>
            <a:r>
              <a:rPr sz="1800" spc="-15" dirty="0">
                <a:solidFill>
                  <a:srgbClr val="3333CC"/>
                </a:solidFill>
                <a:latin typeface="Arial"/>
                <a:cs typeface="Arial"/>
              </a:rPr>
              <a:t>snow.</a:t>
            </a:r>
            <a:endParaRPr sz="1800" dirty="0">
              <a:latin typeface="Arial"/>
              <a:cs typeface="Arial"/>
            </a:endParaRPr>
          </a:p>
          <a:p>
            <a:pPr marL="351155" marR="244475" indent="-339090">
              <a:lnSpc>
                <a:spcPts val="2090"/>
              </a:lnSpc>
              <a:spcBef>
                <a:spcPts val="585"/>
              </a:spcBef>
              <a:buChar char="•"/>
              <a:tabLst>
                <a:tab pos="351155" algn="l"/>
                <a:tab pos="351790" algn="l"/>
              </a:tabLst>
            </a:pPr>
            <a:r>
              <a:rPr sz="1800" spc="-15" dirty="0">
                <a:solidFill>
                  <a:srgbClr val="3333CC"/>
                </a:solidFill>
                <a:latin typeface="Arial"/>
                <a:cs typeface="Arial"/>
              </a:rPr>
              <a:t>Pérez </a:t>
            </a:r>
            <a:r>
              <a:rPr sz="1800" spc="-10" dirty="0">
                <a:solidFill>
                  <a:srgbClr val="3333CC"/>
                </a:solidFill>
                <a:latin typeface="Arial"/>
                <a:cs typeface="Arial"/>
              </a:rPr>
              <a:t>and the </a:t>
            </a:r>
            <a:r>
              <a:rPr sz="1800" spc="-15" dirty="0">
                <a:solidFill>
                  <a:srgbClr val="3333CC"/>
                </a:solidFill>
                <a:latin typeface="Arial"/>
                <a:cs typeface="Arial"/>
              </a:rPr>
              <a:t>others </a:t>
            </a:r>
            <a:r>
              <a:rPr sz="1800" spc="-10" dirty="0">
                <a:solidFill>
                  <a:srgbClr val="3333CC"/>
                </a:solidFill>
                <a:latin typeface="Arial"/>
                <a:cs typeface="Arial"/>
              </a:rPr>
              <a:t>then </a:t>
            </a:r>
            <a:r>
              <a:rPr sz="1800" spc="-15" dirty="0">
                <a:solidFill>
                  <a:srgbClr val="3333CC"/>
                </a:solidFill>
                <a:latin typeface="Arial"/>
                <a:cs typeface="Arial"/>
              </a:rPr>
              <a:t>ventured further </a:t>
            </a:r>
            <a:r>
              <a:rPr sz="1800" spc="-10" dirty="0">
                <a:solidFill>
                  <a:srgbClr val="3333CC"/>
                </a:solidFill>
                <a:latin typeface="Arial"/>
                <a:cs typeface="Arial"/>
              </a:rPr>
              <a:t>into the valley. “By the time we </a:t>
            </a:r>
            <a:r>
              <a:rPr sz="1800" spc="-15" dirty="0">
                <a:solidFill>
                  <a:srgbClr val="3333CC"/>
                </a:solidFill>
                <a:latin typeface="Arial"/>
                <a:cs typeface="Arial"/>
              </a:rPr>
              <a:t>reached </a:t>
            </a:r>
            <a:r>
              <a:rPr sz="1800" spc="-490" dirty="0">
                <a:solidFill>
                  <a:srgbClr val="3333CC"/>
                </a:solidFill>
                <a:latin typeface="Arial"/>
                <a:cs typeface="Arial"/>
              </a:rPr>
              <a:t> </a:t>
            </a:r>
            <a:r>
              <a:rPr sz="1800" spc="-10" dirty="0">
                <a:solidFill>
                  <a:srgbClr val="3333CC"/>
                </a:solidFill>
                <a:latin typeface="Arial"/>
                <a:cs typeface="Arial"/>
              </a:rPr>
              <a:t>the</a:t>
            </a:r>
            <a:r>
              <a:rPr sz="1800" spc="-20" dirty="0">
                <a:solidFill>
                  <a:srgbClr val="3333CC"/>
                </a:solidFill>
                <a:latin typeface="Arial"/>
                <a:cs typeface="Arial"/>
              </a:rPr>
              <a:t> </a:t>
            </a:r>
            <a:r>
              <a:rPr sz="1800" spc="-10" dirty="0">
                <a:solidFill>
                  <a:srgbClr val="3333CC"/>
                </a:solidFill>
                <a:latin typeface="Arial"/>
                <a:cs typeface="Arial"/>
              </a:rPr>
              <a:t>top</a:t>
            </a:r>
            <a:r>
              <a:rPr sz="1800" spc="-20" dirty="0">
                <a:solidFill>
                  <a:srgbClr val="3333CC"/>
                </a:solidFill>
                <a:latin typeface="Arial"/>
                <a:cs typeface="Arial"/>
              </a:rPr>
              <a:t> </a:t>
            </a:r>
            <a:r>
              <a:rPr sz="1800" spc="-10" dirty="0">
                <a:solidFill>
                  <a:srgbClr val="3333CC"/>
                </a:solidFill>
                <a:latin typeface="Arial"/>
                <a:cs typeface="Arial"/>
              </a:rPr>
              <a:t>of</a:t>
            </a:r>
            <a:r>
              <a:rPr sz="1800" spc="-15" dirty="0">
                <a:solidFill>
                  <a:srgbClr val="3333CC"/>
                </a:solidFill>
                <a:latin typeface="Arial"/>
                <a:cs typeface="Arial"/>
              </a:rPr>
              <a:t> </a:t>
            </a:r>
            <a:r>
              <a:rPr sz="1800" spc="-10" dirty="0">
                <a:solidFill>
                  <a:srgbClr val="3333CC"/>
                </a:solidFill>
                <a:latin typeface="Arial"/>
                <a:cs typeface="Arial"/>
              </a:rPr>
              <a:t>one</a:t>
            </a:r>
            <a:r>
              <a:rPr sz="1800" spc="-20" dirty="0">
                <a:solidFill>
                  <a:srgbClr val="3333CC"/>
                </a:solidFill>
                <a:latin typeface="Arial"/>
                <a:cs typeface="Arial"/>
              </a:rPr>
              <a:t> </a:t>
            </a:r>
            <a:r>
              <a:rPr sz="1800" spc="-15" dirty="0">
                <a:solidFill>
                  <a:srgbClr val="3333CC"/>
                </a:solidFill>
                <a:latin typeface="Arial"/>
                <a:cs typeface="Arial"/>
              </a:rPr>
              <a:t>peak,</a:t>
            </a:r>
            <a:r>
              <a:rPr sz="1800" spc="-10" dirty="0">
                <a:solidFill>
                  <a:srgbClr val="3333CC"/>
                </a:solidFill>
                <a:latin typeface="Arial"/>
                <a:cs typeface="Arial"/>
              </a:rPr>
              <a:t> the</a:t>
            </a:r>
            <a:r>
              <a:rPr sz="1800" spc="-20" dirty="0">
                <a:solidFill>
                  <a:srgbClr val="3333CC"/>
                </a:solidFill>
                <a:latin typeface="Arial"/>
                <a:cs typeface="Arial"/>
              </a:rPr>
              <a:t> </a:t>
            </a:r>
            <a:r>
              <a:rPr sz="1800" spc="-15" dirty="0">
                <a:solidFill>
                  <a:srgbClr val="3333CC"/>
                </a:solidFill>
                <a:latin typeface="Arial"/>
                <a:cs typeface="Arial"/>
              </a:rPr>
              <a:t>water </a:t>
            </a:r>
            <a:r>
              <a:rPr sz="1800" spc="-10" dirty="0">
                <a:solidFill>
                  <a:srgbClr val="3333CC"/>
                </a:solidFill>
                <a:latin typeface="Arial"/>
                <a:cs typeface="Arial"/>
              </a:rPr>
              <a:t>looked</a:t>
            </a:r>
            <a:r>
              <a:rPr sz="1800" spc="-20" dirty="0">
                <a:solidFill>
                  <a:srgbClr val="3333CC"/>
                </a:solidFill>
                <a:latin typeface="Arial"/>
                <a:cs typeface="Arial"/>
              </a:rPr>
              <a:t> </a:t>
            </a:r>
            <a:r>
              <a:rPr sz="1800" spc="-10" dirty="0">
                <a:solidFill>
                  <a:srgbClr val="3333CC"/>
                </a:solidFill>
                <a:latin typeface="Arial"/>
                <a:cs typeface="Arial"/>
              </a:rPr>
              <a:t>blue, with</a:t>
            </a:r>
            <a:r>
              <a:rPr sz="1800" spc="-20" dirty="0">
                <a:solidFill>
                  <a:srgbClr val="3333CC"/>
                </a:solidFill>
                <a:latin typeface="Arial"/>
                <a:cs typeface="Arial"/>
              </a:rPr>
              <a:t> </a:t>
            </a:r>
            <a:r>
              <a:rPr sz="1800" spc="-15" dirty="0">
                <a:solidFill>
                  <a:srgbClr val="3333CC"/>
                </a:solidFill>
                <a:latin typeface="Arial"/>
                <a:cs typeface="Arial"/>
              </a:rPr>
              <a:t>some</a:t>
            </a:r>
            <a:r>
              <a:rPr sz="1800" spc="-20" dirty="0">
                <a:solidFill>
                  <a:srgbClr val="3333CC"/>
                </a:solidFill>
                <a:latin typeface="Arial"/>
                <a:cs typeface="Arial"/>
              </a:rPr>
              <a:t> </a:t>
            </a:r>
            <a:r>
              <a:rPr sz="1800" spc="-10" dirty="0">
                <a:solidFill>
                  <a:srgbClr val="3333CC"/>
                </a:solidFill>
                <a:latin typeface="Arial"/>
                <a:cs typeface="Arial"/>
              </a:rPr>
              <a:t>crystals</a:t>
            </a:r>
            <a:r>
              <a:rPr sz="1800" spc="-20" dirty="0">
                <a:solidFill>
                  <a:srgbClr val="3333CC"/>
                </a:solidFill>
                <a:latin typeface="Arial"/>
                <a:cs typeface="Arial"/>
              </a:rPr>
              <a:t> </a:t>
            </a:r>
            <a:r>
              <a:rPr sz="1800" spc="-10" dirty="0">
                <a:solidFill>
                  <a:srgbClr val="3333CC"/>
                </a:solidFill>
                <a:latin typeface="Arial"/>
                <a:cs typeface="Arial"/>
              </a:rPr>
              <a:t>on</a:t>
            </a:r>
            <a:r>
              <a:rPr sz="1800" spc="-15" dirty="0">
                <a:solidFill>
                  <a:srgbClr val="3333CC"/>
                </a:solidFill>
                <a:latin typeface="Arial"/>
                <a:cs typeface="Arial"/>
              </a:rPr>
              <a:t> </a:t>
            </a:r>
            <a:r>
              <a:rPr sz="1800" spc="-10" dirty="0">
                <a:solidFill>
                  <a:srgbClr val="3333CC"/>
                </a:solidFill>
                <a:latin typeface="Arial"/>
                <a:cs typeface="Arial"/>
              </a:rPr>
              <a:t>top,”</a:t>
            </a:r>
            <a:r>
              <a:rPr sz="1800" spc="-15" dirty="0">
                <a:solidFill>
                  <a:srgbClr val="3333CC"/>
                </a:solidFill>
                <a:latin typeface="Arial"/>
                <a:cs typeface="Arial"/>
              </a:rPr>
              <a:t> </a:t>
            </a:r>
            <a:r>
              <a:rPr sz="1800" spc="-10" dirty="0">
                <a:solidFill>
                  <a:srgbClr val="3333CC"/>
                </a:solidFill>
                <a:latin typeface="Arial"/>
                <a:cs typeface="Arial"/>
              </a:rPr>
              <a:t>said</a:t>
            </a:r>
            <a:r>
              <a:rPr sz="1800" spc="-45" dirty="0">
                <a:solidFill>
                  <a:srgbClr val="3333CC"/>
                </a:solidFill>
                <a:latin typeface="Arial"/>
                <a:cs typeface="Arial"/>
              </a:rPr>
              <a:t> </a:t>
            </a:r>
            <a:r>
              <a:rPr sz="1800" spc="-15" dirty="0">
                <a:solidFill>
                  <a:srgbClr val="3333CC"/>
                </a:solidFill>
                <a:latin typeface="Arial"/>
                <a:cs typeface="Arial"/>
              </a:rPr>
              <a:t>Pérez.</a:t>
            </a:r>
            <a:endParaRPr sz="1800" dirty="0">
              <a:latin typeface="Arial"/>
              <a:cs typeface="Arial"/>
            </a:endParaRPr>
          </a:p>
          <a:p>
            <a:pPr marL="351155" marR="53340" indent="-339090">
              <a:lnSpc>
                <a:spcPts val="2090"/>
              </a:lnSpc>
              <a:spcBef>
                <a:spcPts val="525"/>
              </a:spcBef>
              <a:buChar char="•"/>
              <a:tabLst>
                <a:tab pos="351155" algn="l"/>
                <a:tab pos="351790" algn="l"/>
              </a:tabLst>
            </a:pPr>
            <a:r>
              <a:rPr sz="1800" spc="-15" dirty="0">
                <a:solidFill>
                  <a:srgbClr val="3333CC"/>
                </a:solidFill>
                <a:latin typeface="Arial"/>
                <a:cs typeface="Arial"/>
              </a:rPr>
              <a:t>Pérez </a:t>
            </a:r>
            <a:r>
              <a:rPr sz="1800" spc="-10" dirty="0">
                <a:solidFill>
                  <a:srgbClr val="3333CC"/>
                </a:solidFill>
                <a:latin typeface="Arial"/>
                <a:cs typeface="Arial"/>
              </a:rPr>
              <a:t>and his friends were </a:t>
            </a:r>
            <a:r>
              <a:rPr sz="1800" spc="-15" dirty="0">
                <a:solidFill>
                  <a:srgbClr val="3333CC"/>
                </a:solidFill>
                <a:latin typeface="Arial"/>
                <a:cs typeface="Arial"/>
              </a:rPr>
              <a:t>astonished </a:t>
            </a:r>
            <a:r>
              <a:rPr sz="1800" spc="-5" dirty="0">
                <a:solidFill>
                  <a:srgbClr val="3333CC"/>
                </a:solidFill>
                <a:latin typeface="Arial"/>
                <a:cs typeface="Arial"/>
              </a:rPr>
              <a:t>to </a:t>
            </a:r>
            <a:r>
              <a:rPr sz="1800" spc="-10" dirty="0">
                <a:solidFill>
                  <a:srgbClr val="3333CC"/>
                </a:solidFill>
                <a:latin typeface="Arial"/>
                <a:cs typeface="Arial"/>
              </a:rPr>
              <a:t>see the </a:t>
            </a:r>
            <a:r>
              <a:rPr sz="1800" spc="-15" dirty="0">
                <a:solidFill>
                  <a:srgbClr val="3333CC"/>
                </a:solidFill>
                <a:latin typeface="Arial"/>
                <a:cs typeface="Arial"/>
              </a:rPr>
              <a:t>unicorn herd. These creatures </a:t>
            </a:r>
            <a:r>
              <a:rPr sz="1800" spc="-10" dirty="0">
                <a:solidFill>
                  <a:srgbClr val="3333CC"/>
                </a:solidFill>
                <a:latin typeface="Arial"/>
                <a:cs typeface="Arial"/>
              </a:rPr>
              <a:t> could</a:t>
            </a:r>
            <a:r>
              <a:rPr sz="1800" spc="-20" dirty="0">
                <a:solidFill>
                  <a:srgbClr val="3333CC"/>
                </a:solidFill>
                <a:latin typeface="Arial"/>
                <a:cs typeface="Arial"/>
              </a:rPr>
              <a:t> </a:t>
            </a:r>
            <a:r>
              <a:rPr sz="1800" spc="-10" dirty="0">
                <a:solidFill>
                  <a:srgbClr val="3333CC"/>
                </a:solidFill>
                <a:latin typeface="Arial"/>
                <a:cs typeface="Arial"/>
              </a:rPr>
              <a:t>be</a:t>
            </a:r>
            <a:r>
              <a:rPr sz="1800" spc="-20" dirty="0">
                <a:solidFill>
                  <a:srgbClr val="3333CC"/>
                </a:solidFill>
                <a:latin typeface="Arial"/>
                <a:cs typeface="Arial"/>
              </a:rPr>
              <a:t> </a:t>
            </a:r>
            <a:r>
              <a:rPr sz="1800" spc="-15" dirty="0">
                <a:solidFill>
                  <a:srgbClr val="3333CC"/>
                </a:solidFill>
                <a:latin typeface="Arial"/>
                <a:cs typeface="Arial"/>
              </a:rPr>
              <a:t>seen</a:t>
            </a:r>
            <a:r>
              <a:rPr sz="1800" spc="-20" dirty="0">
                <a:solidFill>
                  <a:srgbClr val="3333CC"/>
                </a:solidFill>
                <a:latin typeface="Arial"/>
                <a:cs typeface="Arial"/>
              </a:rPr>
              <a:t> </a:t>
            </a:r>
            <a:r>
              <a:rPr sz="1800" spc="-10" dirty="0">
                <a:solidFill>
                  <a:srgbClr val="3333CC"/>
                </a:solidFill>
                <a:latin typeface="Arial"/>
                <a:cs typeface="Arial"/>
              </a:rPr>
              <a:t>from</a:t>
            </a:r>
            <a:r>
              <a:rPr sz="1800" spc="-20" dirty="0">
                <a:solidFill>
                  <a:srgbClr val="3333CC"/>
                </a:solidFill>
                <a:latin typeface="Arial"/>
                <a:cs typeface="Arial"/>
              </a:rPr>
              <a:t> </a:t>
            </a:r>
            <a:r>
              <a:rPr sz="1800" spc="-10" dirty="0">
                <a:solidFill>
                  <a:srgbClr val="3333CC"/>
                </a:solidFill>
                <a:latin typeface="Arial"/>
                <a:cs typeface="Arial"/>
              </a:rPr>
              <a:t>the</a:t>
            </a:r>
            <a:r>
              <a:rPr sz="1800" spc="-20" dirty="0">
                <a:solidFill>
                  <a:srgbClr val="3333CC"/>
                </a:solidFill>
                <a:latin typeface="Arial"/>
                <a:cs typeface="Arial"/>
              </a:rPr>
              <a:t> </a:t>
            </a:r>
            <a:r>
              <a:rPr sz="1800" spc="-10" dirty="0">
                <a:solidFill>
                  <a:srgbClr val="3333CC"/>
                </a:solidFill>
                <a:latin typeface="Arial"/>
                <a:cs typeface="Arial"/>
              </a:rPr>
              <a:t>air</a:t>
            </a:r>
            <a:r>
              <a:rPr sz="1800" spc="-15" dirty="0">
                <a:solidFill>
                  <a:srgbClr val="3333CC"/>
                </a:solidFill>
                <a:latin typeface="Arial"/>
                <a:cs typeface="Arial"/>
              </a:rPr>
              <a:t> without</a:t>
            </a:r>
            <a:r>
              <a:rPr sz="1800" spc="-10" dirty="0">
                <a:solidFill>
                  <a:srgbClr val="3333CC"/>
                </a:solidFill>
                <a:latin typeface="Arial"/>
                <a:cs typeface="Arial"/>
              </a:rPr>
              <a:t> </a:t>
            </a:r>
            <a:r>
              <a:rPr sz="1800" spc="-15" dirty="0">
                <a:solidFill>
                  <a:srgbClr val="3333CC"/>
                </a:solidFill>
                <a:latin typeface="Arial"/>
                <a:cs typeface="Arial"/>
              </a:rPr>
              <a:t>having</a:t>
            </a:r>
            <a:r>
              <a:rPr sz="1800" spc="-20" dirty="0">
                <a:solidFill>
                  <a:srgbClr val="3333CC"/>
                </a:solidFill>
                <a:latin typeface="Arial"/>
                <a:cs typeface="Arial"/>
              </a:rPr>
              <a:t> </a:t>
            </a:r>
            <a:r>
              <a:rPr sz="1800" spc="-5" dirty="0">
                <a:solidFill>
                  <a:srgbClr val="3333CC"/>
                </a:solidFill>
                <a:latin typeface="Arial"/>
                <a:cs typeface="Arial"/>
              </a:rPr>
              <a:t>to</a:t>
            </a:r>
            <a:r>
              <a:rPr sz="1800" spc="-20" dirty="0">
                <a:solidFill>
                  <a:srgbClr val="3333CC"/>
                </a:solidFill>
                <a:latin typeface="Arial"/>
                <a:cs typeface="Arial"/>
              </a:rPr>
              <a:t> </a:t>
            </a:r>
            <a:r>
              <a:rPr sz="1800" spc="-15" dirty="0">
                <a:solidFill>
                  <a:srgbClr val="3333CC"/>
                </a:solidFill>
                <a:latin typeface="Arial"/>
                <a:cs typeface="Arial"/>
              </a:rPr>
              <a:t>move</a:t>
            </a:r>
            <a:r>
              <a:rPr sz="1800" spc="-20" dirty="0">
                <a:solidFill>
                  <a:srgbClr val="3333CC"/>
                </a:solidFill>
                <a:latin typeface="Arial"/>
                <a:cs typeface="Arial"/>
              </a:rPr>
              <a:t> </a:t>
            </a:r>
            <a:r>
              <a:rPr sz="1800" spc="-10" dirty="0">
                <a:solidFill>
                  <a:srgbClr val="3333CC"/>
                </a:solidFill>
                <a:latin typeface="Arial"/>
                <a:cs typeface="Arial"/>
              </a:rPr>
              <a:t>too</a:t>
            </a:r>
            <a:r>
              <a:rPr sz="1800" spc="-15" dirty="0">
                <a:solidFill>
                  <a:srgbClr val="3333CC"/>
                </a:solidFill>
                <a:latin typeface="Arial"/>
                <a:cs typeface="Arial"/>
              </a:rPr>
              <a:t> much</a:t>
            </a:r>
            <a:r>
              <a:rPr sz="1800" spc="-20" dirty="0">
                <a:solidFill>
                  <a:srgbClr val="3333CC"/>
                </a:solidFill>
                <a:latin typeface="Arial"/>
                <a:cs typeface="Arial"/>
              </a:rPr>
              <a:t> </a:t>
            </a:r>
            <a:r>
              <a:rPr sz="1800" spc="-5" dirty="0">
                <a:solidFill>
                  <a:srgbClr val="3333CC"/>
                </a:solidFill>
                <a:latin typeface="Arial"/>
                <a:cs typeface="Arial"/>
              </a:rPr>
              <a:t>to</a:t>
            </a:r>
            <a:r>
              <a:rPr sz="1800" spc="-20" dirty="0">
                <a:solidFill>
                  <a:srgbClr val="3333CC"/>
                </a:solidFill>
                <a:latin typeface="Arial"/>
                <a:cs typeface="Arial"/>
              </a:rPr>
              <a:t> </a:t>
            </a:r>
            <a:r>
              <a:rPr sz="1800" spc="-10" dirty="0">
                <a:solidFill>
                  <a:srgbClr val="3333CC"/>
                </a:solidFill>
                <a:latin typeface="Arial"/>
                <a:cs typeface="Arial"/>
              </a:rPr>
              <a:t>see</a:t>
            </a:r>
            <a:r>
              <a:rPr sz="1800" spc="-15" dirty="0">
                <a:solidFill>
                  <a:srgbClr val="3333CC"/>
                </a:solidFill>
                <a:latin typeface="Arial"/>
                <a:cs typeface="Arial"/>
              </a:rPr>
              <a:t> </a:t>
            </a:r>
            <a:r>
              <a:rPr sz="1800" spc="-10" dirty="0">
                <a:solidFill>
                  <a:srgbClr val="3333CC"/>
                </a:solidFill>
                <a:latin typeface="Arial"/>
                <a:cs typeface="Arial"/>
              </a:rPr>
              <a:t>them</a:t>
            </a:r>
            <a:r>
              <a:rPr sz="1800" spc="-15" dirty="0">
                <a:solidFill>
                  <a:srgbClr val="3333CC"/>
                </a:solidFill>
                <a:latin typeface="Arial"/>
                <a:cs typeface="Arial"/>
              </a:rPr>
              <a:t> </a:t>
            </a:r>
            <a:r>
              <a:rPr sz="1800" dirty="0">
                <a:solidFill>
                  <a:srgbClr val="3333CC"/>
                </a:solidFill>
                <a:latin typeface="Arial"/>
                <a:cs typeface="Arial"/>
              </a:rPr>
              <a:t>–</a:t>
            </a:r>
            <a:r>
              <a:rPr sz="1800" spc="-20" dirty="0">
                <a:solidFill>
                  <a:srgbClr val="3333CC"/>
                </a:solidFill>
                <a:latin typeface="Arial"/>
                <a:cs typeface="Arial"/>
              </a:rPr>
              <a:t> </a:t>
            </a:r>
            <a:r>
              <a:rPr sz="1800" spc="-10" dirty="0">
                <a:solidFill>
                  <a:srgbClr val="3333CC"/>
                </a:solidFill>
                <a:latin typeface="Arial"/>
                <a:cs typeface="Arial"/>
              </a:rPr>
              <a:t>they</a:t>
            </a:r>
            <a:r>
              <a:rPr sz="1800" spc="-20" dirty="0">
                <a:solidFill>
                  <a:srgbClr val="3333CC"/>
                </a:solidFill>
                <a:latin typeface="Arial"/>
                <a:cs typeface="Arial"/>
              </a:rPr>
              <a:t> </a:t>
            </a:r>
            <a:r>
              <a:rPr sz="1800" spc="-15" dirty="0">
                <a:solidFill>
                  <a:srgbClr val="3333CC"/>
                </a:solidFill>
                <a:latin typeface="Arial"/>
                <a:cs typeface="Arial"/>
              </a:rPr>
              <a:t>were</a:t>
            </a:r>
            <a:endParaRPr sz="1800" dirty="0">
              <a:latin typeface="Arial"/>
              <a:cs typeface="Arial"/>
            </a:endParaRPr>
          </a:p>
        </p:txBody>
      </p:sp>
      <p:sp>
        <p:nvSpPr>
          <p:cNvPr id="5" name="object 5"/>
          <p:cNvSpPr txBox="1"/>
          <p:nvPr/>
        </p:nvSpPr>
        <p:spPr>
          <a:xfrm>
            <a:off x="924813" y="6773671"/>
            <a:ext cx="3756025" cy="299720"/>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3333CC"/>
                </a:solidFill>
                <a:latin typeface="Arial"/>
                <a:cs typeface="Arial"/>
              </a:rPr>
              <a:t>so</a:t>
            </a:r>
            <a:r>
              <a:rPr sz="1800" spc="-30" dirty="0">
                <a:solidFill>
                  <a:srgbClr val="3333CC"/>
                </a:solidFill>
                <a:latin typeface="Arial"/>
                <a:cs typeface="Arial"/>
              </a:rPr>
              <a:t> </a:t>
            </a:r>
            <a:r>
              <a:rPr sz="1800" spc="-10" dirty="0">
                <a:solidFill>
                  <a:srgbClr val="3333CC"/>
                </a:solidFill>
                <a:latin typeface="Arial"/>
                <a:cs typeface="Arial"/>
              </a:rPr>
              <a:t>close</a:t>
            </a:r>
            <a:r>
              <a:rPr sz="1800" spc="-30" dirty="0">
                <a:solidFill>
                  <a:srgbClr val="3333CC"/>
                </a:solidFill>
                <a:latin typeface="Arial"/>
                <a:cs typeface="Arial"/>
              </a:rPr>
              <a:t> </a:t>
            </a:r>
            <a:r>
              <a:rPr sz="1800" spc="-10" dirty="0">
                <a:solidFill>
                  <a:srgbClr val="3333CC"/>
                </a:solidFill>
                <a:latin typeface="Arial"/>
                <a:cs typeface="Arial"/>
              </a:rPr>
              <a:t>they</a:t>
            </a:r>
            <a:r>
              <a:rPr sz="1800" spc="-25" dirty="0">
                <a:solidFill>
                  <a:srgbClr val="3333CC"/>
                </a:solidFill>
                <a:latin typeface="Arial"/>
                <a:cs typeface="Arial"/>
              </a:rPr>
              <a:t> </a:t>
            </a:r>
            <a:r>
              <a:rPr sz="1800" spc="-10" dirty="0">
                <a:solidFill>
                  <a:srgbClr val="3333CC"/>
                </a:solidFill>
                <a:latin typeface="Arial"/>
                <a:cs typeface="Arial"/>
              </a:rPr>
              <a:t>could</a:t>
            </a:r>
            <a:r>
              <a:rPr sz="1800" spc="-30" dirty="0">
                <a:solidFill>
                  <a:srgbClr val="3333CC"/>
                </a:solidFill>
                <a:latin typeface="Arial"/>
                <a:cs typeface="Arial"/>
              </a:rPr>
              <a:t> </a:t>
            </a:r>
            <a:r>
              <a:rPr sz="1800" spc="-15" dirty="0">
                <a:solidFill>
                  <a:srgbClr val="3333CC"/>
                </a:solidFill>
                <a:latin typeface="Arial"/>
                <a:cs typeface="Arial"/>
              </a:rPr>
              <a:t>touch</a:t>
            </a:r>
            <a:r>
              <a:rPr sz="1800" spc="-25" dirty="0">
                <a:solidFill>
                  <a:srgbClr val="3333CC"/>
                </a:solidFill>
                <a:latin typeface="Arial"/>
                <a:cs typeface="Arial"/>
              </a:rPr>
              <a:t> </a:t>
            </a:r>
            <a:r>
              <a:rPr sz="1800" spc="-10" dirty="0">
                <a:solidFill>
                  <a:srgbClr val="3333CC"/>
                </a:solidFill>
                <a:latin typeface="Arial"/>
                <a:cs typeface="Arial"/>
              </a:rPr>
              <a:t>their</a:t>
            </a:r>
            <a:r>
              <a:rPr sz="1800" spc="-20" dirty="0">
                <a:solidFill>
                  <a:srgbClr val="3333CC"/>
                </a:solidFill>
                <a:latin typeface="Arial"/>
                <a:cs typeface="Arial"/>
              </a:rPr>
              <a:t> </a:t>
            </a:r>
            <a:r>
              <a:rPr sz="1800" spc="-15" dirty="0">
                <a:solidFill>
                  <a:srgbClr val="3333CC"/>
                </a:solidFill>
                <a:latin typeface="Arial"/>
                <a:cs typeface="Arial"/>
              </a:rPr>
              <a:t>horns.</a:t>
            </a:r>
            <a:endParaRPr sz="180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88709" y="963168"/>
            <a:ext cx="4880610" cy="695960"/>
          </a:xfrm>
          <a:prstGeom prst="rect">
            <a:avLst/>
          </a:prstGeom>
        </p:spPr>
        <p:txBody>
          <a:bodyPr vert="horz" wrap="square" lIns="0" tIns="12700" rIns="0" bIns="0" rtlCol="0">
            <a:spAutoFit/>
          </a:bodyPr>
          <a:lstStyle/>
          <a:p>
            <a:pPr marL="12700">
              <a:lnSpc>
                <a:spcPct val="100000"/>
              </a:lnSpc>
              <a:spcBef>
                <a:spcPts val="100"/>
              </a:spcBef>
            </a:pPr>
            <a:r>
              <a:rPr spc="-25" dirty="0"/>
              <a:t>Architecture</a:t>
            </a:r>
            <a:r>
              <a:rPr spc="-70" dirty="0"/>
              <a:t> </a:t>
            </a:r>
            <a:r>
              <a:rPr spc="-15" dirty="0"/>
              <a:t>of</a:t>
            </a:r>
            <a:r>
              <a:rPr spc="-50" dirty="0"/>
              <a:t> </a:t>
            </a:r>
            <a:r>
              <a:rPr spc="-35" dirty="0"/>
              <a:t>GPT</a:t>
            </a:r>
          </a:p>
        </p:txBody>
      </p:sp>
      <p:sp>
        <p:nvSpPr>
          <p:cNvPr id="5" name="object 5"/>
          <p:cNvSpPr txBox="1"/>
          <p:nvPr/>
        </p:nvSpPr>
        <p:spPr>
          <a:xfrm>
            <a:off x="585723" y="2097023"/>
            <a:ext cx="4926330" cy="3939540"/>
          </a:xfrm>
          <a:prstGeom prst="rect">
            <a:avLst/>
          </a:prstGeom>
        </p:spPr>
        <p:txBody>
          <a:bodyPr vert="horz" wrap="square" lIns="0" tIns="12700" rIns="0" bIns="0" rtlCol="0">
            <a:spAutoFit/>
          </a:bodyPr>
          <a:lstStyle/>
          <a:p>
            <a:pPr marL="464820" marR="86995" indent="-452120">
              <a:lnSpc>
                <a:spcPct val="100000"/>
              </a:lnSpc>
              <a:spcBef>
                <a:spcPts val="100"/>
              </a:spcBef>
              <a:buAutoNum type="arabicPeriod"/>
              <a:tabLst>
                <a:tab pos="464184" algn="l"/>
                <a:tab pos="464820" algn="l"/>
              </a:tabLst>
            </a:pPr>
            <a:r>
              <a:rPr sz="2000" spc="-15" dirty="0">
                <a:solidFill>
                  <a:srgbClr val="3333CC"/>
                </a:solidFill>
                <a:latin typeface="Arial"/>
                <a:cs typeface="Arial"/>
              </a:rPr>
              <a:t>Text</a:t>
            </a:r>
            <a:r>
              <a:rPr sz="2000" spc="-35" dirty="0">
                <a:solidFill>
                  <a:srgbClr val="3333CC"/>
                </a:solidFill>
                <a:latin typeface="Arial"/>
                <a:cs typeface="Arial"/>
              </a:rPr>
              <a:t> </a:t>
            </a:r>
            <a:r>
              <a:rPr sz="2000" spc="-10" dirty="0">
                <a:solidFill>
                  <a:srgbClr val="3333CC"/>
                </a:solidFill>
                <a:latin typeface="Arial"/>
                <a:cs typeface="Arial"/>
              </a:rPr>
              <a:t>and</a:t>
            </a:r>
            <a:r>
              <a:rPr sz="2000" spc="-40" dirty="0">
                <a:solidFill>
                  <a:srgbClr val="3333CC"/>
                </a:solidFill>
                <a:latin typeface="Arial"/>
                <a:cs typeface="Arial"/>
              </a:rPr>
              <a:t> </a:t>
            </a:r>
            <a:r>
              <a:rPr sz="2000" spc="-10" dirty="0">
                <a:solidFill>
                  <a:srgbClr val="3333CC"/>
                </a:solidFill>
                <a:latin typeface="Arial"/>
                <a:cs typeface="Arial"/>
              </a:rPr>
              <a:t>position</a:t>
            </a:r>
            <a:r>
              <a:rPr sz="2000" spc="-40" dirty="0">
                <a:solidFill>
                  <a:srgbClr val="3333CC"/>
                </a:solidFill>
                <a:latin typeface="Arial"/>
                <a:cs typeface="Arial"/>
              </a:rPr>
              <a:t> </a:t>
            </a:r>
            <a:r>
              <a:rPr sz="2000" spc="-5" dirty="0">
                <a:solidFill>
                  <a:srgbClr val="3333CC"/>
                </a:solidFill>
                <a:latin typeface="Arial"/>
                <a:cs typeface="Arial"/>
              </a:rPr>
              <a:t>will</a:t>
            </a:r>
            <a:r>
              <a:rPr sz="2000" spc="-25" dirty="0">
                <a:solidFill>
                  <a:srgbClr val="3333CC"/>
                </a:solidFill>
                <a:latin typeface="Arial"/>
                <a:cs typeface="Arial"/>
              </a:rPr>
              <a:t> </a:t>
            </a:r>
            <a:r>
              <a:rPr sz="2000" spc="-10" dirty="0">
                <a:solidFill>
                  <a:srgbClr val="3333CC"/>
                </a:solidFill>
                <a:latin typeface="Arial"/>
                <a:cs typeface="Arial"/>
              </a:rPr>
              <a:t>be</a:t>
            </a:r>
            <a:r>
              <a:rPr sz="2000" spc="-40" dirty="0">
                <a:solidFill>
                  <a:srgbClr val="3333CC"/>
                </a:solidFill>
                <a:latin typeface="Arial"/>
                <a:cs typeface="Arial"/>
              </a:rPr>
              <a:t> </a:t>
            </a:r>
            <a:r>
              <a:rPr sz="2000" spc="-15" dirty="0">
                <a:solidFill>
                  <a:srgbClr val="3333CC"/>
                </a:solidFill>
                <a:latin typeface="Arial"/>
                <a:cs typeface="Arial"/>
              </a:rPr>
              <a:t>transformed</a:t>
            </a:r>
            <a:r>
              <a:rPr sz="2000" spc="-40" dirty="0">
                <a:solidFill>
                  <a:srgbClr val="3333CC"/>
                </a:solidFill>
                <a:latin typeface="Arial"/>
                <a:cs typeface="Arial"/>
              </a:rPr>
              <a:t> </a:t>
            </a:r>
            <a:r>
              <a:rPr sz="2000" spc="-10" dirty="0">
                <a:solidFill>
                  <a:srgbClr val="3333CC"/>
                </a:solidFill>
                <a:latin typeface="Arial"/>
                <a:cs typeface="Arial"/>
              </a:rPr>
              <a:t>to </a:t>
            </a:r>
            <a:r>
              <a:rPr sz="2000" spc="-540" dirty="0">
                <a:solidFill>
                  <a:srgbClr val="3333CC"/>
                </a:solidFill>
                <a:latin typeface="Arial"/>
                <a:cs typeface="Arial"/>
              </a:rPr>
              <a:t> </a:t>
            </a:r>
            <a:r>
              <a:rPr sz="2000" dirty="0">
                <a:solidFill>
                  <a:srgbClr val="3333CC"/>
                </a:solidFill>
                <a:latin typeface="Arial"/>
                <a:cs typeface="Arial"/>
              </a:rPr>
              <a:t>a</a:t>
            </a:r>
            <a:r>
              <a:rPr sz="2000" spc="-30" dirty="0">
                <a:solidFill>
                  <a:srgbClr val="3333CC"/>
                </a:solidFill>
                <a:latin typeface="Arial"/>
                <a:cs typeface="Arial"/>
              </a:rPr>
              <a:t> </a:t>
            </a:r>
            <a:r>
              <a:rPr sz="2000" spc="-15" dirty="0">
                <a:solidFill>
                  <a:srgbClr val="3333CC"/>
                </a:solidFill>
                <a:latin typeface="Arial"/>
                <a:cs typeface="Arial"/>
              </a:rPr>
              <a:t>vectors</a:t>
            </a:r>
            <a:endParaRPr sz="2000">
              <a:latin typeface="Arial"/>
              <a:cs typeface="Arial"/>
            </a:endParaRPr>
          </a:p>
          <a:p>
            <a:pPr marL="464820" indent="-452120">
              <a:lnSpc>
                <a:spcPct val="100000"/>
              </a:lnSpc>
              <a:spcBef>
                <a:spcPts val="405"/>
              </a:spcBef>
              <a:buAutoNum type="arabicPeriod"/>
              <a:tabLst>
                <a:tab pos="464184" algn="l"/>
                <a:tab pos="464820" algn="l"/>
              </a:tabLst>
            </a:pPr>
            <a:r>
              <a:rPr sz="2000" spc="-15" dirty="0">
                <a:solidFill>
                  <a:srgbClr val="3333CC"/>
                </a:solidFill>
                <a:latin typeface="Arial"/>
                <a:cs typeface="Arial"/>
              </a:rPr>
              <a:t>Pass</a:t>
            </a:r>
            <a:r>
              <a:rPr sz="2000" spc="-30" dirty="0">
                <a:solidFill>
                  <a:srgbClr val="3333CC"/>
                </a:solidFill>
                <a:latin typeface="Arial"/>
                <a:cs typeface="Arial"/>
              </a:rPr>
              <a:t> </a:t>
            </a:r>
            <a:r>
              <a:rPr sz="2000" spc="-10" dirty="0">
                <a:solidFill>
                  <a:srgbClr val="3333CC"/>
                </a:solidFill>
                <a:latin typeface="Arial"/>
                <a:cs typeface="Arial"/>
              </a:rPr>
              <a:t>to</a:t>
            </a:r>
            <a:r>
              <a:rPr sz="2000" spc="-30" dirty="0">
                <a:solidFill>
                  <a:srgbClr val="3333CC"/>
                </a:solidFill>
                <a:latin typeface="Arial"/>
                <a:cs typeface="Arial"/>
              </a:rPr>
              <a:t> </a:t>
            </a:r>
            <a:r>
              <a:rPr sz="2000" spc="-15" dirty="0">
                <a:solidFill>
                  <a:srgbClr val="3333CC"/>
                </a:solidFill>
                <a:latin typeface="Arial"/>
                <a:cs typeface="Arial"/>
              </a:rPr>
              <a:t>multi-head</a:t>
            </a:r>
            <a:r>
              <a:rPr sz="2000" spc="-30" dirty="0">
                <a:solidFill>
                  <a:srgbClr val="3333CC"/>
                </a:solidFill>
                <a:latin typeface="Arial"/>
                <a:cs typeface="Arial"/>
              </a:rPr>
              <a:t> </a:t>
            </a:r>
            <a:r>
              <a:rPr sz="2000" spc="-15" dirty="0">
                <a:solidFill>
                  <a:srgbClr val="3333CC"/>
                </a:solidFill>
                <a:latin typeface="Arial"/>
                <a:cs typeface="Arial"/>
              </a:rPr>
              <a:t>self-attention</a:t>
            </a:r>
            <a:endParaRPr sz="2000">
              <a:latin typeface="Arial"/>
              <a:cs typeface="Arial"/>
            </a:endParaRPr>
          </a:p>
          <a:p>
            <a:pPr marL="464820" marR="5080" indent="-452120">
              <a:lnSpc>
                <a:spcPts val="2300"/>
              </a:lnSpc>
              <a:spcBef>
                <a:spcPts val="665"/>
              </a:spcBef>
              <a:buAutoNum type="arabicPeriod"/>
              <a:tabLst>
                <a:tab pos="464184" algn="l"/>
                <a:tab pos="464820" algn="l"/>
              </a:tabLst>
            </a:pPr>
            <a:r>
              <a:rPr sz="2000" spc="-15" dirty="0">
                <a:solidFill>
                  <a:srgbClr val="3333CC"/>
                </a:solidFill>
                <a:latin typeface="Arial"/>
                <a:cs typeface="Arial"/>
              </a:rPr>
              <a:t>Combining</a:t>
            </a:r>
            <a:r>
              <a:rPr sz="2000" spc="-30" dirty="0">
                <a:solidFill>
                  <a:srgbClr val="3333CC"/>
                </a:solidFill>
                <a:latin typeface="Arial"/>
                <a:cs typeface="Arial"/>
              </a:rPr>
              <a:t> </a:t>
            </a:r>
            <a:r>
              <a:rPr sz="2000" spc="-10" dirty="0">
                <a:solidFill>
                  <a:srgbClr val="3333CC"/>
                </a:solidFill>
                <a:latin typeface="Arial"/>
                <a:cs typeface="Arial"/>
              </a:rPr>
              <a:t>result</a:t>
            </a:r>
            <a:r>
              <a:rPr sz="2000" spc="-30" dirty="0">
                <a:solidFill>
                  <a:srgbClr val="3333CC"/>
                </a:solidFill>
                <a:latin typeface="Arial"/>
                <a:cs typeface="Arial"/>
              </a:rPr>
              <a:t> </a:t>
            </a:r>
            <a:r>
              <a:rPr sz="2000" spc="-15" dirty="0">
                <a:solidFill>
                  <a:srgbClr val="3333CC"/>
                </a:solidFill>
                <a:latin typeface="Arial"/>
                <a:cs typeface="Arial"/>
              </a:rPr>
              <a:t>from</a:t>
            </a:r>
            <a:r>
              <a:rPr sz="2000" spc="-35" dirty="0">
                <a:solidFill>
                  <a:srgbClr val="3333CC"/>
                </a:solidFill>
                <a:latin typeface="Arial"/>
                <a:cs typeface="Arial"/>
              </a:rPr>
              <a:t> </a:t>
            </a:r>
            <a:r>
              <a:rPr sz="2000" spc="-15" dirty="0">
                <a:solidFill>
                  <a:srgbClr val="3333CC"/>
                </a:solidFill>
                <a:latin typeface="Arial"/>
                <a:cs typeface="Arial"/>
              </a:rPr>
              <a:t>step</a:t>
            </a:r>
            <a:r>
              <a:rPr sz="2000" spc="-30" dirty="0">
                <a:solidFill>
                  <a:srgbClr val="3333CC"/>
                </a:solidFill>
                <a:latin typeface="Arial"/>
                <a:cs typeface="Arial"/>
              </a:rPr>
              <a:t> </a:t>
            </a:r>
            <a:r>
              <a:rPr sz="2000" dirty="0">
                <a:solidFill>
                  <a:srgbClr val="3333CC"/>
                </a:solidFill>
                <a:latin typeface="Arial"/>
                <a:cs typeface="Arial"/>
              </a:rPr>
              <a:t>1</a:t>
            </a:r>
            <a:r>
              <a:rPr sz="2000" spc="-25" dirty="0">
                <a:solidFill>
                  <a:srgbClr val="3333CC"/>
                </a:solidFill>
                <a:latin typeface="Arial"/>
                <a:cs typeface="Arial"/>
              </a:rPr>
              <a:t> </a:t>
            </a:r>
            <a:r>
              <a:rPr sz="2000" spc="-10" dirty="0">
                <a:solidFill>
                  <a:srgbClr val="3333CC"/>
                </a:solidFill>
                <a:latin typeface="Arial"/>
                <a:cs typeface="Arial"/>
              </a:rPr>
              <a:t>and</a:t>
            </a:r>
            <a:r>
              <a:rPr sz="2000" spc="-30" dirty="0">
                <a:solidFill>
                  <a:srgbClr val="3333CC"/>
                </a:solidFill>
                <a:latin typeface="Arial"/>
                <a:cs typeface="Arial"/>
              </a:rPr>
              <a:t> </a:t>
            </a:r>
            <a:r>
              <a:rPr sz="2000" spc="-15" dirty="0">
                <a:solidFill>
                  <a:srgbClr val="3333CC"/>
                </a:solidFill>
                <a:latin typeface="Arial"/>
                <a:cs typeface="Arial"/>
              </a:rPr>
              <a:t>step</a:t>
            </a:r>
            <a:r>
              <a:rPr sz="2000" spc="-25" dirty="0">
                <a:solidFill>
                  <a:srgbClr val="3333CC"/>
                </a:solidFill>
                <a:latin typeface="Arial"/>
                <a:cs typeface="Arial"/>
              </a:rPr>
              <a:t> </a:t>
            </a:r>
            <a:r>
              <a:rPr sz="2000" dirty="0">
                <a:solidFill>
                  <a:srgbClr val="3333CC"/>
                </a:solidFill>
                <a:latin typeface="Arial"/>
                <a:cs typeface="Arial"/>
              </a:rPr>
              <a:t>2 </a:t>
            </a:r>
            <a:r>
              <a:rPr sz="2000" spc="-545" dirty="0">
                <a:solidFill>
                  <a:srgbClr val="3333CC"/>
                </a:solidFill>
                <a:latin typeface="Arial"/>
                <a:cs typeface="Arial"/>
              </a:rPr>
              <a:t> </a:t>
            </a:r>
            <a:r>
              <a:rPr sz="2000" spc="-10" dirty="0">
                <a:solidFill>
                  <a:srgbClr val="3333CC"/>
                </a:solidFill>
                <a:latin typeface="Arial"/>
                <a:cs typeface="Arial"/>
              </a:rPr>
              <a:t>and</a:t>
            </a:r>
            <a:r>
              <a:rPr sz="2000" spc="-30" dirty="0">
                <a:solidFill>
                  <a:srgbClr val="3333CC"/>
                </a:solidFill>
                <a:latin typeface="Arial"/>
                <a:cs typeface="Arial"/>
              </a:rPr>
              <a:t> </a:t>
            </a:r>
            <a:r>
              <a:rPr sz="2000" spc="-15" dirty="0">
                <a:solidFill>
                  <a:srgbClr val="3333CC"/>
                </a:solidFill>
                <a:latin typeface="Arial"/>
                <a:cs typeface="Arial"/>
              </a:rPr>
              <a:t>performing</a:t>
            </a:r>
            <a:r>
              <a:rPr sz="2000" spc="-30" dirty="0">
                <a:solidFill>
                  <a:srgbClr val="3333CC"/>
                </a:solidFill>
                <a:latin typeface="Arial"/>
                <a:cs typeface="Arial"/>
              </a:rPr>
              <a:t> </a:t>
            </a:r>
            <a:r>
              <a:rPr sz="2000" dirty="0">
                <a:solidFill>
                  <a:srgbClr val="3333CC"/>
                </a:solidFill>
                <a:latin typeface="Arial"/>
                <a:cs typeface="Arial"/>
              </a:rPr>
              <a:t>a</a:t>
            </a:r>
            <a:r>
              <a:rPr sz="2000" spc="-25" dirty="0">
                <a:solidFill>
                  <a:srgbClr val="3333CC"/>
                </a:solidFill>
                <a:latin typeface="Arial"/>
                <a:cs typeface="Arial"/>
              </a:rPr>
              <a:t> </a:t>
            </a:r>
            <a:r>
              <a:rPr sz="2000" spc="-15" dirty="0">
                <a:solidFill>
                  <a:srgbClr val="3333CC"/>
                </a:solidFill>
                <a:latin typeface="Arial"/>
                <a:cs typeface="Arial"/>
              </a:rPr>
              <a:t>normalization</a:t>
            </a:r>
            <a:endParaRPr sz="2000">
              <a:latin typeface="Arial"/>
              <a:cs typeface="Arial"/>
            </a:endParaRPr>
          </a:p>
          <a:p>
            <a:pPr marL="464820" marR="170180" indent="-452120">
              <a:lnSpc>
                <a:spcPts val="2280"/>
              </a:lnSpc>
              <a:spcBef>
                <a:spcPts val="625"/>
              </a:spcBef>
              <a:buAutoNum type="arabicPeriod"/>
              <a:tabLst>
                <a:tab pos="464184" algn="l"/>
                <a:tab pos="464820" algn="l"/>
              </a:tabLst>
            </a:pPr>
            <a:r>
              <a:rPr sz="2000" spc="-15" dirty="0">
                <a:solidFill>
                  <a:srgbClr val="3333CC"/>
                </a:solidFill>
                <a:latin typeface="Arial"/>
                <a:cs typeface="Arial"/>
              </a:rPr>
              <a:t>Pass </a:t>
            </a:r>
            <a:r>
              <a:rPr sz="2000" spc="-10" dirty="0">
                <a:solidFill>
                  <a:srgbClr val="3333CC"/>
                </a:solidFill>
                <a:latin typeface="Arial"/>
                <a:cs typeface="Arial"/>
              </a:rPr>
              <a:t>to </a:t>
            </a:r>
            <a:r>
              <a:rPr sz="2000" dirty="0">
                <a:solidFill>
                  <a:srgbClr val="3333CC"/>
                </a:solidFill>
                <a:latin typeface="Arial"/>
                <a:cs typeface="Arial"/>
              </a:rPr>
              <a:t>a </a:t>
            </a:r>
            <a:r>
              <a:rPr sz="2000" spc="-15" dirty="0">
                <a:solidFill>
                  <a:srgbClr val="3333CC"/>
                </a:solidFill>
                <a:latin typeface="Arial"/>
                <a:cs typeface="Arial"/>
              </a:rPr>
              <a:t>fully-connected feed-forward </a:t>
            </a:r>
            <a:r>
              <a:rPr sz="2000" spc="-545" dirty="0">
                <a:solidFill>
                  <a:srgbClr val="3333CC"/>
                </a:solidFill>
                <a:latin typeface="Arial"/>
                <a:cs typeface="Arial"/>
              </a:rPr>
              <a:t> </a:t>
            </a:r>
            <a:r>
              <a:rPr sz="2000" spc="-15" dirty="0">
                <a:solidFill>
                  <a:srgbClr val="3333CC"/>
                </a:solidFill>
                <a:latin typeface="Arial"/>
                <a:cs typeface="Arial"/>
              </a:rPr>
              <a:t>network</a:t>
            </a:r>
            <a:endParaRPr sz="2000">
              <a:latin typeface="Arial"/>
              <a:cs typeface="Arial"/>
            </a:endParaRPr>
          </a:p>
          <a:p>
            <a:pPr marL="464820" marR="59690" indent="-452120">
              <a:lnSpc>
                <a:spcPts val="2300"/>
              </a:lnSpc>
              <a:spcBef>
                <a:spcPts val="610"/>
              </a:spcBef>
              <a:buAutoNum type="arabicPeriod"/>
              <a:tabLst>
                <a:tab pos="464184" algn="l"/>
                <a:tab pos="464820" algn="l"/>
              </a:tabLst>
            </a:pPr>
            <a:r>
              <a:rPr sz="2000" spc="-15" dirty="0">
                <a:solidFill>
                  <a:srgbClr val="3333CC"/>
                </a:solidFill>
                <a:latin typeface="Arial"/>
                <a:cs typeface="Arial"/>
              </a:rPr>
              <a:t>Combining</a:t>
            </a:r>
            <a:r>
              <a:rPr sz="2000" spc="-30" dirty="0">
                <a:solidFill>
                  <a:srgbClr val="3333CC"/>
                </a:solidFill>
                <a:latin typeface="Arial"/>
                <a:cs typeface="Arial"/>
              </a:rPr>
              <a:t> </a:t>
            </a:r>
            <a:r>
              <a:rPr sz="2000" spc="-10" dirty="0">
                <a:solidFill>
                  <a:srgbClr val="3333CC"/>
                </a:solidFill>
                <a:latin typeface="Arial"/>
                <a:cs typeface="Arial"/>
              </a:rPr>
              <a:t>result</a:t>
            </a:r>
            <a:r>
              <a:rPr sz="2000" spc="-30" dirty="0">
                <a:solidFill>
                  <a:srgbClr val="3333CC"/>
                </a:solidFill>
                <a:latin typeface="Arial"/>
                <a:cs typeface="Arial"/>
              </a:rPr>
              <a:t> </a:t>
            </a:r>
            <a:r>
              <a:rPr sz="2000" spc="-15" dirty="0">
                <a:solidFill>
                  <a:srgbClr val="3333CC"/>
                </a:solidFill>
                <a:latin typeface="Arial"/>
                <a:cs typeface="Arial"/>
              </a:rPr>
              <a:t>from</a:t>
            </a:r>
            <a:r>
              <a:rPr sz="2000" spc="-40" dirty="0">
                <a:solidFill>
                  <a:srgbClr val="3333CC"/>
                </a:solidFill>
                <a:latin typeface="Arial"/>
                <a:cs typeface="Arial"/>
              </a:rPr>
              <a:t> </a:t>
            </a:r>
            <a:r>
              <a:rPr sz="2000" spc="-15" dirty="0">
                <a:solidFill>
                  <a:srgbClr val="3333CC"/>
                </a:solidFill>
                <a:latin typeface="Arial"/>
                <a:cs typeface="Arial"/>
              </a:rPr>
              <a:t>step</a:t>
            </a:r>
            <a:r>
              <a:rPr sz="2000" spc="-30" dirty="0">
                <a:solidFill>
                  <a:srgbClr val="3333CC"/>
                </a:solidFill>
                <a:latin typeface="Arial"/>
                <a:cs typeface="Arial"/>
              </a:rPr>
              <a:t> </a:t>
            </a:r>
            <a:r>
              <a:rPr sz="2000" dirty="0">
                <a:solidFill>
                  <a:srgbClr val="3333CC"/>
                </a:solidFill>
                <a:latin typeface="Arial"/>
                <a:cs typeface="Arial"/>
              </a:rPr>
              <a:t>3</a:t>
            </a:r>
            <a:r>
              <a:rPr sz="2000" spc="-30" dirty="0">
                <a:solidFill>
                  <a:srgbClr val="3333CC"/>
                </a:solidFill>
                <a:latin typeface="Arial"/>
                <a:cs typeface="Arial"/>
              </a:rPr>
              <a:t> </a:t>
            </a:r>
            <a:r>
              <a:rPr sz="2000" spc="-10" dirty="0">
                <a:solidFill>
                  <a:srgbClr val="3333CC"/>
                </a:solidFill>
                <a:latin typeface="Arial"/>
                <a:cs typeface="Arial"/>
              </a:rPr>
              <a:t>and</a:t>
            </a:r>
            <a:r>
              <a:rPr sz="2000" spc="-30" dirty="0">
                <a:solidFill>
                  <a:srgbClr val="3333CC"/>
                </a:solidFill>
                <a:latin typeface="Arial"/>
                <a:cs typeface="Arial"/>
              </a:rPr>
              <a:t> </a:t>
            </a:r>
            <a:r>
              <a:rPr sz="2000" dirty="0">
                <a:solidFill>
                  <a:srgbClr val="3333CC"/>
                </a:solidFill>
                <a:latin typeface="Arial"/>
                <a:cs typeface="Arial"/>
              </a:rPr>
              <a:t>4</a:t>
            </a:r>
            <a:r>
              <a:rPr sz="2000" spc="-30" dirty="0">
                <a:solidFill>
                  <a:srgbClr val="3333CC"/>
                </a:solidFill>
                <a:latin typeface="Arial"/>
                <a:cs typeface="Arial"/>
              </a:rPr>
              <a:t> </a:t>
            </a:r>
            <a:r>
              <a:rPr sz="2000" spc="-10" dirty="0">
                <a:solidFill>
                  <a:srgbClr val="3333CC"/>
                </a:solidFill>
                <a:latin typeface="Arial"/>
                <a:cs typeface="Arial"/>
              </a:rPr>
              <a:t>and </a:t>
            </a:r>
            <a:r>
              <a:rPr sz="2000" spc="-540" dirty="0">
                <a:solidFill>
                  <a:srgbClr val="3333CC"/>
                </a:solidFill>
                <a:latin typeface="Arial"/>
                <a:cs typeface="Arial"/>
              </a:rPr>
              <a:t> </a:t>
            </a:r>
            <a:r>
              <a:rPr sz="2000" spc="-15" dirty="0">
                <a:solidFill>
                  <a:srgbClr val="3333CC"/>
                </a:solidFill>
                <a:latin typeface="Arial"/>
                <a:cs typeface="Arial"/>
              </a:rPr>
              <a:t>performing</a:t>
            </a:r>
            <a:r>
              <a:rPr sz="2000" spc="-30" dirty="0">
                <a:solidFill>
                  <a:srgbClr val="3333CC"/>
                </a:solidFill>
                <a:latin typeface="Arial"/>
                <a:cs typeface="Arial"/>
              </a:rPr>
              <a:t> </a:t>
            </a:r>
            <a:r>
              <a:rPr sz="2000" dirty="0">
                <a:solidFill>
                  <a:srgbClr val="3333CC"/>
                </a:solidFill>
                <a:latin typeface="Arial"/>
                <a:cs typeface="Arial"/>
              </a:rPr>
              <a:t>a</a:t>
            </a:r>
            <a:r>
              <a:rPr sz="2000" spc="-25" dirty="0">
                <a:solidFill>
                  <a:srgbClr val="3333CC"/>
                </a:solidFill>
                <a:latin typeface="Arial"/>
                <a:cs typeface="Arial"/>
              </a:rPr>
              <a:t> </a:t>
            </a:r>
            <a:r>
              <a:rPr sz="2000" spc="-15" dirty="0">
                <a:solidFill>
                  <a:srgbClr val="3333CC"/>
                </a:solidFill>
                <a:latin typeface="Arial"/>
                <a:cs typeface="Arial"/>
              </a:rPr>
              <a:t>normalization</a:t>
            </a:r>
            <a:endParaRPr sz="2000">
              <a:latin typeface="Arial"/>
              <a:cs typeface="Arial"/>
            </a:endParaRPr>
          </a:p>
          <a:p>
            <a:pPr marL="464820" marR="419734" indent="-452120">
              <a:lnSpc>
                <a:spcPct val="98000"/>
              </a:lnSpc>
              <a:spcBef>
                <a:spcPts val="495"/>
              </a:spcBef>
              <a:buAutoNum type="arabicPeriod"/>
              <a:tabLst>
                <a:tab pos="464184" algn="l"/>
                <a:tab pos="464820" algn="l"/>
              </a:tabLst>
            </a:pPr>
            <a:r>
              <a:rPr sz="2000" spc="-10" dirty="0">
                <a:solidFill>
                  <a:srgbClr val="3333CC"/>
                </a:solidFill>
                <a:latin typeface="Arial"/>
                <a:cs typeface="Arial"/>
              </a:rPr>
              <a:t>Finally, </a:t>
            </a:r>
            <a:r>
              <a:rPr sz="2000" spc="-15" dirty="0">
                <a:solidFill>
                  <a:srgbClr val="3333CC"/>
                </a:solidFill>
                <a:latin typeface="Arial"/>
                <a:cs typeface="Arial"/>
              </a:rPr>
              <a:t>combing multi-head (total 12 </a:t>
            </a:r>
            <a:r>
              <a:rPr sz="2000" spc="-545" dirty="0">
                <a:solidFill>
                  <a:srgbClr val="3333CC"/>
                </a:solidFill>
                <a:latin typeface="Arial"/>
                <a:cs typeface="Arial"/>
              </a:rPr>
              <a:t> </a:t>
            </a:r>
            <a:r>
              <a:rPr sz="2000" spc="-15" dirty="0">
                <a:solidFill>
                  <a:srgbClr val="3333CC"/>
                </a:solidFill>
                <a:latin typeface="Arial"/>
                <a:cs typeface="Arial"/>
              </a:rPr>
              <a:t>self-attention block) </a:t>
            </a:r>
            <a:r>
              <a:rPr sz="2000" spc="-10" dirty="0">
                <a:solidFill>
                  <a:srgbClr val="3333CC"/>
                </a:solidFill>
                <a:latin typeface="Arial"/>
                <a:cs typeface="Arial"/>
              </a:rPr>
              <a:t>to </a:t>
            </a:r>
            <a:r>
              <a:rPr sz="2000" spc="-15" dirty="0">
                <a:solidFill>
                  <a:srgbClr val="3333CC"/>
                </a:solidFill>
                <a:latin typeface="Arial"/>
                <a:cs typeface="Arial"/>
              </a:rPr>
              <a:t>together for </a:t>
            </a:r>
            <a:r>
              <a:rPr sz="2000" spc="-10" dirty="0">
                <a:solidFill>
                  <a:srgbClr val="3333CC"/>
                </a:solidFill>
                <a:latin typeface="Arial"/>
                <a:cs typeface="Arial"/>
              </a:rPr>
              <a:t> </a:t>
            </a:r>
            <a:r>
              <a:rPr sz="2000" spc="-15" dirty="0">
                <a:solidFill>
                  <a:srgbClr val="3333CC"/>
                </a:solidFill>
                <a:latin typeface="Arial"/>
                <a:cs typeface="Arial"/>
              </a:rPr>
              <a:t>computing</a:t>
            </a:r>
            <a:r>
              <a:rPr sz="2000" spc="-30" dirty="0">
                <a:solidFill>
                  <a:srgbClr val="3333CC"/>
                </a:solidFill>
                <a:latin typeface="Arial"/>
                <a:cs typeface="Arial"/>
              </a:rPr>
              <a:t> </a:t>
            </a:r>
            <a:r>
              <a:rPr sz="2000" spc="-15" dirty="0">
                <a:solidFill>
                  <a:srgbClr val="3333CC"/>
                </a:solidFill>
                <a:latin typeface="Arial"/>
                <a:cs typeface="Arial"/>
              </a:rPr>
              <a:t>vectors.</a:t>
            </a:r>
            <a:endParaRPr sz="2000">
              <a:latin typeface="Arial"/>
              <a:cs typeface="Arial"/>
            </a:endParaRPr>
          </a:p>
        </p:txBody>
      </p:sp>
      <p:pic>
        <p:nvPicPr>
          <p:cNvPr id="7" name="object 7"/>
          <p:cNvPicPr/>
          <p:nvPr/>
        </p:nvPicPr>
        <p:blipFill>
          <a:blip r:embed="rId2" cstate="print"/>
          <a:stretch>
            <a:fillRect/>
          </a:stretch>
        </p:blipFill>
        <p:spPr>
          <a:xfrm>
            <a:off x="6391839" y="2192320"/>
            <a:ext cx="2172687" cy="428258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29681" y="576071"/>
            <a:ext cx="7401559" cy="695960"/>
          </a:xfrm>
          <a:prstGeom prst="rect">
            <a:avLst/>
          </a:prstGeom>
        </p:spPr>
        <p:txBody>
          <a:bodyPr vert="horz" wrap="square" lIns="0" tIns="12700" rIns="0" bIns="0" rtlCol="0">
            <a:spAutoFit/>
          </a:bodyPr>
          <a:lstStyle/>
          <a:p>
            <a:pPr marL="12700">
              <a:lnSpc>
                <a:spcPct val="100000"/>
              </a:lnSpc>
              <a:spcBef>
                <a:spcPts val="100"/>
              </a:spcBef>
            </a:pPr>
            <a:r>
              <a:rPr spc="-25" dirty="0"/>
              <a:t>Generative</a:t>
            </a:r>
            <a:r>
              <a:rPr spc="-50" dirty="0"/>
              <a:t> </a:t>
            </a:r>
            <a:r>
              <a:rPr spc="-25" dirty="0"/>
              <a:t>Pre-training</a:t>
            </a:r>
            <a:r>
              <a:rPr spc="-45" dirty="0"/>
              <a:t> </a:t>
            </a:r>
            <a:r>
              <a:rPr spc="-25" dirty="0"/>
              <a:t>(GPT)</a:t>
            </a:r>
          </a:p>
        </p:txBody>
      </p:sp>
      <p:sp>
        <p:nvSpPr>
          <p:cNvPr id="5" name="object 5"/>
          <p:cNvSpPr txBox="1"/>
          <p:nvPr/>
        </p:nvSpPr>
        <p:spPr>
          <a:xfrm>
            <a:off x="635677" y="1563510"/>
            <a:ext cx="5791835" cy="2840990"/>
          </a:xfrm>
          <a:prstGeom prst="rect">
            <a:avLst/>
          </a:prstGeom>
        </p:spPr>
        <p:txBody>
          <a:bodyPr vert="horz" wrap="square" lIns="0" tIns="100965" rIns="0" bIns="0" rtlCol="0">
            <a:spAutoFit/>
          </a:bodyPr>
          <a:lstStyle/>
          <a:p>
            <a:pPr marL="377190" indent="-339090">
              <a:lnSpc>
                <a:spcPct val="100000"/>
              </a:lnSpc>
              <a:spcBef>
                <a:spcPts val="795"/>
              </a:spcBef>
              <a:buChar char="•"/>
              <a:tabLst>
                <a:tab pos="376555" algn="l"/>
                <a:tab pos="377190" algn="l"/>
              </a:tabLst>
            </a:pPr>
            <a:r>
              <a:rPr sz="3200" spc="-25" dirty="0">
                <a:solidFill>
                  <a:srgbClr val="3333CC"/>
                </a:solidFill>
                <a:latin typeface="Arial"/>
                <a:cs typeface="Arial"/>
              </a:rPr>
              <a:t>OpenAI</a:t>
            </a:r>
            <a:r>
              <a:rPr sz="3200" spc="-35" dirty="0">
                <a:solidFill>
                  <a:srgbClr val="3333CC"/>
                </a:solidFill>
                <a:latin typeface="Arial"/>
                <a:cs typeface="Arial"/>
              </a:rPr>
              <a:t> </a:t>
            </a:r>
            <a:r>
              <a:rPr sz="3200" spc="-20" dirty="0">
                <a:solidFill>
                  <a:srgbClr val="3333CC"/>
                </a:solidFill>
                <a:latin typeface="Arial"/>
                <a:cs typeface="Arial"/>
              </a:rPr>
              <a:t>multilayer</a:t>
            </a:r>
            <a:r>
              <a:rPr sz="3200" spc="-35" dirty="0">
                <a:solidFill>
                  <a:srgbClr val="3333CC"/>
                </a:solidFill>
                <a:latin typeface="Arial"/>
                <a:cs typeface="Arial"/>
              </a:rPr>
              <a:t> </a:t>
            </a:r>
            <a:r>
              <a:rPr sz="3200" spc="-25" dirty="0">
                <a:solidFill>
                  <a:srgbClr val="3333CC"/>
                </a:solidFill>
                <a:latin typeface="Arial"/>
                <a:cs typeface="Arial"/>
              </a:rPr>
              <a:t>decoder</a:t>
            </a:r>
            <a:endParaRPr sz="3200">
              <a:latin typeface="Arial"/>
              <a:cs typeface="Arial"/>
            </a:endParaRPr>
          </a:p>
          <a:p>
            <a:pPr marL="2094230" marR="100965">
              <a:lnSpc>
                <a:spcPct val="99400"/>
              </a:lnSpc>
              <a:spcBef>
                <a:spcPts val="405"/>
              </a:spcBef>
            </a:pPr>
            <a:r>
              <a:rPr sz="1800" spc="-85" dirty="0">
                <a:latin typeface="Times New Roman"/>
                <a:cs typeface="Times New Roman"/>
              </a:rPr>
              <a:t>W</a:t>
            </a:r>
            <a:r>
              <a:rPr sz="1800" spc="-127" baseline="-13888" dirty="0">
                <a:latin typeface="Times New Roman"/>
                <a:cs typeface="Times New Roman"/>
              </a:rPr>
              <a:t>e</a:t>
            </a:r>
            <a:r>
              <a:rPr sz="1800" spc="195" baseline="-13888" dirty="0">
                <a:latin typeface="Times New Roman"/>
                <a:cs typeface="Times New Roman"/>
              </a:rPr>
              <a:t> </a:t>
            </a:r>
            <a:r>
              <a:rPr sz="1800" spc="-5" dirty="0">
                <a:solidFill>
                  <a:srgbClr val="7030A0"/>
                </a:solidFill>
                <a:latin typeface="Arial"/>
                <a:cs typeface="Arial"/>
              </a:rPr>
              <a:t>is </a:t>
            </a:r>
            <a:r>
              <a:rPr sz="1800" spc="-10" dirty="0">
                <a:solidFill>
                  <a:srgbClr val="7030A0"/>
                </a:solidFill>
                <a:latin typeface="Arial"/>
                <a:cs typeface="Arial"/>
              </a:rPr>
              <a:t>the token </a:t>
            </a:r>
            <a:r>
              <a:rPr sz="1800" spc="-15" dirty="0">
                <a:solidFill>
                  <a:srgbClr val="7030A0"/>
                </a:solidFill>
                <a:latin typeface="Arial"/>
                <a:cs typeface="Arial"/>
              </a:rPr>
              <a:t>embedding matrix </a:t>
            </a:r>
            <a:r>
              <a:rPr sz="1800" spc="-10" dirty="0">
                <a:solidFill>
                  <a:srgbClr val="7030A0"/>
                </a:solidFill>
                <a:latin typeface="Arial"/>
                <a:cs typeface="Arial"/>
              </a:rPr>
              <a:t> </a:t>
            </a:r>
            <a:r>
              <a:rPr sz="1800" spc="-10" dirty="0">
                <a:latin typeface="Times New Roman"/>
                <a:cs typeface="Times New Roman"/>
              </a:rPr>
              <a:t>W</a:t>
            </a:r>
            <a:r>
              <a:rPr sz="1800" spc="-15" baseline="-13888" dirty="0">
                <a:latin typeface="Times New Roman"/>
                <a:cs typeface="Times New Roman"/>
              </a:rPr>
              <a:t>p</a:t>
            </a:r>
            <a:r>
              <a:rPr sz="1800" spc="187" baseline="-13888" dirty="0">
                <a:latin typeface="Times New Roman"/>
                <a:cs typeface="Times New Roman"/>
              </a:rPr>
              <a:t> </a:t>
            </a:r>
            <a:r>
              <a:rPr sz="1800" spc="-5" dirty="0">
                <a:solidFill>
                  <a:srgbClr val="7030A0"/>
                </a:solidFill>
                <a:latin typeface="Arial"/>
                <a:cs typeface="Arial"/>
              </a:rPr>
              <a:t>is</a:t>
            </a:r>
            <a:r>
              <a:rPr sz="1800" spc="-25" dirty="0">
                <a:solidFill>
                  <a:srgbClr val="7030A0"/>
                </a:solidFill>
                <a:latin typeface="Arial"/>
                <a:cs typeface="Arial"/>
              </a:rPr>
              <a:t> </a:t>
            </a:r>
            <a:r>
              <a:rPr sz="1800" spc="-10" dirty="0">
                <a:solidFill>
                  <a:srgbClr val="7030A0"/>
                </a:solidFill>
                <a:latin typeface="Arial"/>
                <a:cs typeface="Arial"/>
              </a:rPr>
              <a:t>the</a:t>
            </a:r>
            <a:r>
              <a:rPr sz="1800" spc="-30" dirty="0">
                <a:solidFill>
                  <a:srgbClr val="7030A0"/>
                </a:solidFill>
                <a:latin typeface="Arial"/>
                <a:cs typeface="Arial"/>
              </a:rPr>
              <a:t> </a:t>
            </a:r>
            <a:r>
              <a:rPr sz="1800" spc="-10" dirty="0">
                <a:solidFill>
                  <a:srgbClr val="7030A0"/>
                </a:solidFill>
                <a:latin typeface="Arial"/>
                <a:cs typeface="Arial"/>
              </a:rPr>
              <a:t>position</a:t>
            </a:r>
            <a:r>
              <a:rPr sz="1800" spc="-30" dirty="0">
                <a:solidFill>
                  <a:srgbClr val="7030A0"/>
                </a:solidFill>
                <a:latin typeface="Arial"/>
                <a:cs typeface="Arial"/>
              </a:rPr>
              <a:t> </a:t>
            </a:r>
            <a:r>
              <a:rPr sz="1800" spc="-15" dirty="0">
                <a:solidFill>
                  <a:srgbClr val="7030A0"/>
                </a:solidFill>
                <a:latin typeface="Arial"/>
                <a:cs typeface="Arial"/>
              </a:rPr>
              <a:t>embedding</a:t>
            </a:r>
            <a:r>
              <a:rPr sz="1800" spc="-25" dirty="0">
                <a:solidFill>
                  <a:srgbClr val="7030A0"/>
                </a:solidFill>
                <a:latin typeface="Arial"/>
                <a:cs typeface="Arial"/>
              </a:rPr>
              <a:t> </a:t>
            </a:r>
            <a:r>
              <a:rPr sz="1800" spc="-15" dirty="0">
                <a:solidFill>
                  <a:srgbClr val="7030A0"/>
                </a:solidFill>
                <a:latin typeface="Arial"/>
                <a:cs typeface="Arial"/>
              </a:rPr>
              <a:t>matrix </a:t>
            </a:r>
            <a:r>
              <a:rPr sz="1800" spc="-484" dirty="0">
                <a:solidFill>
                  <a:srgbClr val="7030A0"/>
                </a:solidFill>
                <a:latin typeface="Arial"/>
                <a:cs typeface="Arial"/>
              </a:rPr>
              <a:t> </a:t>
            </a:r>
            <a:r>
              <a:rPr sz="1800" spc="-5" dirty="0">
                <a:latin typeface="Times New Roman"/>
                <a:cs typeface="Times New Roman"/>
              </a:rPr>
              <a:t>h</a:t>
            </a:r>
            <a:r>
              <a:rPr sz="1800" spc="-7" baseline="-13888" dirty="0">
                <a:latin typeface="Times New Roman"/>
                <a:cs typeface="Times New Roman"/>
              </a:rPr>
              <a:t>0</a:t>
            </a:r>
            <a:r>
              <a:rPr sz="1800" spc="195" baseline="-13888" dirty="0">
                <a:latin typeface="Times New Roman"/>
                <a:cs typeface="Times New Roman"/>
              </a:rPr>
              <a:t> </a:t>
            </a:r>
            <a:r>
              <a:rPr sz="1800" dirty="0">
                <a:latin typeface="Times New Roman"/>
                <a:cs typeface="Times New Roman"/>
              </a:rPr>
              <a:t>=</a:t>
            </a:r>
            <a:r>
              <a:rPr sz="1800" spc="-20" dirty="0">
                <a:latin typeface="Times New Roman"/>
                <a:cs typeface="Times New Roman"/>
              </a:rPr>
              <a:t> </a:t>
            </a:r>
            <a:r>
              <a:rPr sz="1800" spc="-60" dirty="0">
                <a:latin typeface="Times New Roman"/>
                <a:cs typeface="Times New Roman"/>
              </a:rPr>
              <a:t>UW</a:t>
            </a:r>
            <a:r>
              <a:rPr sz="1800" spc="-89" baseline="-13888" dirty="0">
                <a:latin typeface="Times New Roman"/>
                <a:cs typeface="Times New Roman"/>
              </a:rPr>
              <a:t>e</a:t>
            </a:r>
            <a:r>
              <a:rPr sz="1800" spc="202" baseline="-13888" dirty="0">
                <a:latin typeface="Times New Roman"/>
                <a:cs typeface="Times New Roman"/>
              </a:rPr>
              <a:t> </a:t>
            </a:r>
            <a:r>
              <a:rPr sz="1800" spc="-15" dirty="0">
                <a:latin typeface="Times New Roman"/>
                <a:cs typeface="Times New Roman"/>
              </a:rPr>
              <a:t>+W</a:t>
            </a:r>
            <a:r>
              <a:rPr sz="1800" spc="-22" baseline="-13888" dirty="0">
                <a:latin typeface="Times New Roman"/>
                <a:cs typeface="Times New Roman"/>
              </a:rPr>
              <a:t>p</a:t>
            </a:r>
            <a:endParaRPr sz="1800" baseline="-13888">
              <a:latin typeface="Times New Roman"/>
              <a:cs typeface="Times New Roman"/>
            </a:endParaRPr>
          </a:p>
          <a:p>
            <a:pPr marL="2094230">
              <a:lnSpc>
                <a:spcPts val="2110"/>
              </a:lnSpc>
            </a:pPr>
            <a:r>
              <a:rPr sz="1800" spc="-5" dirty="0">
                <a:latin typeface="Times New Roman"/>
                <a:cs typeface="Times New Roman"/>
              </a:rPr>
              <a:t>h</a:t>
            </a:r>
            <a:r>
              <a:rPr sz="1800" i="1" spc="-7" baseline="-13888" dirty="0">
                <a:latin typeface="Times New Roman"/>
                <a:cs typeface="Times New Roman"/>
              </a:rPr>
              <a:t>i</a:t>
            </a:r>
            <a:r>
              <a:rPr sz="1800" i="1" spc="209" baseline="-13888" dirty="0">
                <a:latin typeface="Times New Roman"/>
                <a:cs typeface="Times New Roman"/>
              </a:rPr>
              <a:t> </a:t>
            </a:r>
            <a:r>
              <a:rPr sz="1800" dirty="0">
                <a:latin typeface="Arial"/>
                <a:cs typeface="Arial"/>
              </a:rPr>
              <a:t>=</a:t>
            </a:r>
            <a:r>
              <a:rPr sz="1800" spc="-25" dirty="0">
                <a:latin typeface="Arial"/>
                <a:cs typeface="Arial"/>
              </a:rPr>
              <a:t> </a:t>
            </a:r>
            <a:r>
              <a:rPr sz="1800" spc="-15" dirty="0">
                <a:solidFill>
                  <a:srgbClr val="7030A0"/>
                </a:solidFill>
                <a:latin typeface="Arial"/>
                <a:cs typeface="Arial"/>
              </a:rPr>
              <a:t>transformer </a:t>
            </a:r>
            <a:r>
              <a:rPr sz="1800" spc="-10" dirty="0">
                <a:solidFill>
                  <a:srgbClr val="7030A0"/>
                </a:solidFill>
                <a:latin typeface="Arial"/>
                <a:cs typeface="Arial"/>
              </a:rPr>
              <a:t>block</a:t>
            </a:r>
            <a:r>
              <a:rPr sz="1800" spc="-30" dirty="0">
                <a:solidFill>
                  <a:srgbClr val="7030A0"/>
                </a:solidFill>
                <a:latin typeface="Arial"/>
                <a:cs typeface="Arial"/>
              </a:rPr>
              <a:t> </a:t>
            </a:r>
            <a:r>
              <a:rPr sz="1800" spc="-10" dirty="0">
                <a:latin typeface="Arial"/>
                <a:cs typeface="Arial"/>
              </a:rPr>
              <a:t>(</a:t>
            </a:r>
            <a:r>
              <a:rPr sz="1800" spc="-10" dirty="0">
                <a:latin typeface="Times New Roman"/>
                <a:cs typeface="Times New Roman"/>
              </a:rPr>
              <a:t>h</a:t>
            </a:r>
            <a:r>
              <a:rPr sz="1800" i="1" spc="-15" baseline="-13888" dirty="0">
                <a:latin typeface="Times New Roman"/>
                <a:cs typeface="Times New Roman"/>
              </a:rPr>
              <a:t>i</a:t>
            </a:r>
            <a:r>
              <a:rPr sz="1800" spc="-15" baseline="-13888" dirty="0">
                <a:latin typeface="Times New Roman"/>
                <a:cs typeface="Times New Roman"/>
              </a:rPr>
              <a:t>-1</a:t>
            </a:r>
            <a:r>
              <a:rPr sz="1800" spc="-10" dirty="0">
                <a:latin typeface="Arial"/>
                <a:cs typeface="Arial"/>
              </a:rPr>
              <a:t>)</a:t>
            </a:r>
            <a:r>
              <a:rPr sz="1800" spc="-15" dirty="0">
                <a:latin typeface="Arial"/>
                <a:cs typeface="Arial"/>
              </a:rPr>
              <a:t> </a:t>
            </a:r>
            <a:r>
              <a:rPr sz="1800" spc="-10" dirty="0">
                <a:latin typeface="Cambria Math"/>
                <a:cs typeface="Cambria Math"/>
              </a:rPr>
              <a:t>∀</a:t>
            </a:r>
            <a:r>
              <a:rPr sz="1800" i="1" spc="-10" dirty="0">
                <a:latin typeface="Times New Roman"/>
                <a:cs typeface="Times New Roman"/>
              </a:rPr>
              <a:t>i</a:t>
            </a:r>
            <a:r>
              <a:rPr sz="1800" i="1" spc="-20" dirty="0">
                <a:latin typeface="Times New Roman"/>
                <a:cs typeface="Times New Roman"/>
              </a:rPr>
              <a:t> </a:t>
            </a:r>
            <a:r>
              <a:rPr sz="1800" dirty="0">
                <a:latin typeface="Cambria Math"/>
                <a:cs typeface="Cambria Math"/>
              </a:rPr>
              <a:t>∈</a:t>
            </a:r>
            <a:r>
              <a:rPr sz="1800" spc="35" dirty="0">
                <a:latin typeface="Cambria Math"/>
                <a:cs typeface="Cambria Math"/>
              </a:rPr>
              <a:t> </a:t>
            </a:r>
            <a:r>
              <a:rPr sz="1800" spc="-10" dirty="0">
                <a:latin typeface="Times New Roman"/>
                <a:cs typeface="Times New Roman"/>
              </a:rPr>
              <a:t>[1,</a:t>
            </a:r>
            <a:r>
              <a:rPr sz="1800" spc="-15" dirty="0">
                <a:latin typeface="Times New Roman"/>
                <a:cs typeface="Times New Roman"/>
              </a:rPr>
              <a:t> </a:t>
            </a:r>
            <a:r>
              <a:rPr sz="1800" spc="-5" dirty="0">
                <a:latin typeface="Times New Roman"/>
                <a:cs typeface="Times New Roman"/>
              </a:rPr>
              <a:t>n]</a:t>
            </a:r>
            <a:endParaRPr sz="1800">
              <a:latin typeface="Times New Roman"/>
              <a:cs typeface="Times New Roman"/>
            </a:endParaRPr>
          </a:p>
          <a:p>
            <a:pPr marL="377190" indent="-339090">
              <a:lnSpc>
                <a:spcPct val="100000"/>
              </a:lnSpc>
              <a:spcBef>
                <a:spcPts val="810"/>
              </a:spcBef>
              <a:buChar char="•"/>
              <a:tabLst>
                <a:tab pos="376555" algn="l"/>
                <a:tab pos="377190" algn="l"/>
              </a:tabLst>
            </a:pPr>
            <a:r>
              <a:rPr sz="3200" spc="-20" dirty="0">
                <a:solidFill>
                  <a:srgbClr val="3333CC"/>
                </a:solidFill>
                <a:latin typeface="Arial"/>
                <a:cs typeface="Arial"/>
              </a:rPr>
              <a:t>Unsupervised</a:t>
            </a:r>
            <a:r>
              <a:rPr sz="3200" spc="-55" dirty="0">
                <a:solidFill>
                  <a:srgbClr val="3333CC"/>
                </a:solidFill>
                <a:latin typeface="Arial"/>
                <a:cs typeface="Arial"/>
              </a:rPr>
              <a:t> </a:t>
            </a:r>
            <a:r>
              <a:rPr sz="3200" spc="-20" dirty="0">
                <a:solidFill>
                  <a:srgbClr val="3333CC"/>
                </a:solidFill>
                <a:latin typeface="Arial"/>
                <a:cs typeface="Arial"/>
              </a:rPr>
              <a:t>pretraining</a:t>
            </a:r>
            <a:r>
              <a:rPr sz="3200" spc="-50" dirty="0">
                <a:solidFill>
                  <a:srgbClr val="3333CC"/>
                </a:solidFill>
                <a:latin typeface="Arial"/>
                <a:cs typeface="Arial"/>
              </a:rPr>
              <a:t> </a:t>
            </a:r>
            <a:r>
              <a:rPr sz="3200" spc="-15" dirty="0">
                <a:solidFill>
                  <a:srgbClr val="3333CC"/>
                </a:solidFill>
                <a:latin typeface="Arial"/>
                <a:cs typeface="Arial"/>
              </a:rPr>
              <a:t>task</a:t>
            </a:r>
            <a:endParaRPr sz="3200">
              <a:latin typeface="Arial"/>
              <a:cs typeface="Arial"/>
            </a:endParaRPr>
          </a:p>
          <a:p>
            <a:pPr marL="489584">
              <a:lnSpc>
                <a:spcPct val="100000"/>
              </a:lnSpc>
              <a:spcBef>
                <a:spcPts val="660"/>
              </a:spcBef>
            </a:pPr>
            <a:r>
              <a:rPr sz="2800" dirty="0">
                <a:solidFill>
                  <a:srgbClr val="336600"/>
                </a:solidFill>
                <a:latin typeface="Arial"/>
                <a:cs typeface="Arial"/>
              </a:rPr>
              <a:t>–</a:t>
            </a:r>
            <a:r>
              <a:rPr sz="2800" spc="-130" dirty="0">
                <a:solidFill>
                  <a:srgbClr val="336600"/>
                </a:solidFill>
                <a:latin typeface="Arial"/>
                <a:cs typeface="Arial"/>
              </a:rPr>
              <a:t> </a:t>
            </a:r>
            <a:r>
              <a:rPr sz="2800" spc="-15" dirty="0">
                <a:solidFill>
                  <a:srgbClr val="336600"/>
                </a:solidFill>
                <a:latin typeface="Arial"/>
                <a:cs typeface="Arial"/>
              </a:rPr>
              <a:t>Language</a:t>
            </a:r>
            <a:r>
              <a:rPr sz="2800" spc="-40" dirty="0">
                <a:solidFill>
                  <a:srgbClr val="336600"/>
                </a:solidFill>
                <a:latin typeface="Arial"/>
                <a:cs typeface="Arial"/>
              </a:rPr>
              <a:t> </a:t>
            </a:r>
            <a:r>
              <a:rPr sz="2800" spc="-15" dirty="0">
                <a:solidFill>
                  <a:srgbClr val="336600"/>
                </a:solidFill>
                <a:latin typeface="Arial"/>
                <a:cs typeface="Arial"/>
              </a:rPr>
              <a:t>Modeling</a:t>
            </a:r>
            <a:endParaRPr sz="2800">
              <a:latin typeface="Arial"/>
              <a:cs typeface="Arial"/>
            </a:endParaRPr>
          </a:p>
        </p:txBody>
      </p:sp>
      <p:sp>
        <p:nvSpPr>
          <p:cNvPr id="6" name="object 6"/>
          <p:cNvSpPr txBox="1"/>
          <p:nvPr/>
        </p:nvSpPr>
        <p:spPr>
          <a:xfrm>
            <a:off x="661077" y="5874657"/>
            <a:ext cx="4359910" cy="1120775"/>
          </a:xfrm>
          <a:prstGeom prst="rect">
            <a:avLst/>
          </a:prstGeom>
        </p:spPr>
        <p:txBody>
          <a:bodyPr vert="horz" wrap="square" lIns="0" tIns="108585" rIns="0" bIns="0" rtlCol="0">
            <a:spAutoFit/>
          </a:bodyPr>
          <a:lstStyle/>
          <a:p>
            <a:pPr marL="351790" indent="-339090">
              <a:lnSpc>
                <a:spcPct val="100000"/>
              </a:lnSpc>
              <a:spcBef>
                <a:spcPts val="855"/>
              </a:spcBef>
              <a:buChar char="•"/>
              <a:tabLst>
                <a:tab pos="351155" algn="l"/>
                <a:tab pos="351790" algn="l"/>
              </a:tabLst>
            </a:pPr>
            <a:r>
              <a:rPr sz="3200" spc="-20" dirty="0">
                <a:solidFill>
                  <a:srgbClr val="3333CC"/>
                </a:solidFill>
                <a:latin typeface="Arial"/>
                <a:cs typeface="Arial"/>
              </a:rPr>
              <a:t>Supervised</a:t>
            </a:r>
            <a:r>
              <a:rPr sz="3200" spc="-105" dirty="0">
                <a:solidFill>
                  <a:srgbClr val="3333CC"/>
                </a:solidFill>
                <a:latin typeface="Arial"/>
                <a:cs typeface="Arial"/>
              </a:rPr>
              <a:t> </a:t>
            </a:r>
            <a:r>
              <a:rPr sz="3200" spc="-20" dirty="0">
                <a:solidFill>
                  <a:srgbClr val="3333CC"/>
                </a:solidFill>
                <a:latin typeface="Arial"/>
                <a:cs typeface="Arial"/>
              </a:rPr>
              <a:t>fine-tuning</a:t>
            </a:r>
            <a:endParaRPr sz="3200">
              <a:latin typeface="Arial"/>
              <a:cs typeface="Arial"/>
            </a:endParaRPr>
          </a:p>
          <a:p>
            <a:pPr marL="464184">
              <a:lnSpc>
                <a:spcPct val="100000"/>
              </a:lnSpc>
              <a:spcBef>
                <a:spcPts val="665"/>
              </a:spcBef>
            </a:pPr>
            <a:r>
              <a:rPr sz="2800" dirty="0">
                <a:solidFill>
                  <a:srgbClr val="336600"/>
                </a:solidFill>
                <a:latin typeface="Arial"/>
                <a:cs typeface="Arial"/>
              </a:rPr>
              <a:t>–</a:t>
            </a:r>
            <a:r>
              <a:rPr sz="2800" spc="-130" dirty="0">
                <a:solidFill>
                  <a:srgbClr val="336600"/>
                </a:solidFill>
                <a:latin typeface="Arial"/>
                <a:cs typeface="Arial"/>
              </a:rPr>
              <a:t> </a:t>
            </a:r>
            <a:r>
              <a:rPr sz="2800" spc="-15" dirty="0">
                <a:solidFill>
                  <a:srgbClr val="336600"/>
                </a:solidFill>
                <a:latin typeface="Arial"/>
                <a:cs typeface="Arial"/>
              </a:rPr>
              <a:t>Multitask</a:t>
            </a:r>
            <a:r>
              <a:rPr sz="2800" spc="-45" dirty="0">
                <a:solidFill>
                  <a:srgbClr val="336600"/>
                </a:solidFill>
                <a:latin typeface="Arial"/>
                <a:cs typeface="Arial"/>
              </a:rPr>
              <a:t> </a:t>
            </a:r>
            <a:r>
              <a:rPr sz="2800" spc="-10" dirty="0">
                <a:solidFill>
                  <a:srgbClr val="336600"/>
                </a:solidFill>
                <a:latin typeface="Arial"/>
                <a:cs typeface="Arial"/>
              </a:rPr>
              <a:t>learning</a:t>
            </a:r>
            <a:endParaRPr sz="2800">
              <a:latin typeface="Arial"/>
              <a:cs typeface="Arial"/>
            </a:endParaRPr>
          </a:p>
        </p:txBody>
      </p:sp>
      <p:grpSp>
        <p:nvGrpSpPr>
          <p:cNvPr id="7" name="object 7"/>
          <p:cNvGrpSpPr/>
          <p:nvPr/>
        </p:nvGrpSpPr>
        <p:grpSpPr>
          <a:xfrm>
            <a:off x="6718370" y="1412099"/>
            <a:ext cx="1771014" cy="3409950"/>
            <a:chOff x="6718370" y="1412099"/>
            <a:chExt cx="1771014" cy="3409950"/>
          </a:xfrm>
        </p:grpSpPr>
        <p:pic>
          <p:nvPicPr>
            <p:cNvPr id="8" name="object 8"/>
            <p:cNvPicPr/>
            <p:nvPr/>
          </p:nvPicPr>
          <p:blipFill>
            <a:blip r:embed="rId2" cstate="print"/>
            <a:stretch>
              <a:fillRect/>
            </a:stretch>
          </p:blipFill>
          <p:spPr>
            <a:xfrm>
              <a:off x="6727789" y="1502254"/>
              <a:ext cx="1640137" cy="3248058"/>
            </a:xfrm>
            <a:prstGeom prst="rect">
              <a:avLst/>
            </a:prstGeom>
          </p:spPr>
        </p:pic>
        <p:sp>
          <p:nvSpPr>
            <p:cNvPr id="9" name="object 9"/>
            <p:cNvSpPr/>
            <p:nvPr/>
          </p:nvSpPr>
          <p:spPr>
            <a:xfrm>
              <a:off x="6723080" y="1416809"/>
              <a:ext cx="1761489" cy="3400425"/>
            </a:xfrm>
            <a:custGeom>
              <a:avLst/>
              <a:gdLst/>
              <a:ahLst/>
              <a:cxnLst/>
              <a:rect l="l" t="t" r="r" b="b"/>
              <a:pathLst>
                <a:path w="1761490" h="3400425">
                  <a:moveTo>
                    <a:pt x="0" y="0"/>
                  </a:moveTo>
                  <a:lnTo>
                    <a:pt x="1761384" y="0"/>
                  </a:lnTo>
                  <a:lnTo>
                    <a:pt x="1761384" y="3400319"/>
                  </a:lnTo>
                  <a:lnTo>
                    <a:pt x="0" y="3400319"/>
                  </a:lnTo>
                  <a:lnTo>
                    <a:pt x="0" y="0"/>
                  </a:lnTo>
                  <a:close/>
                </a:path>
              </a:pathLst>
            </a:custGeom>
            <a:ln w="9419">
              <a:solidFill>
                <a:srgbClr val="000000"/>
              </a:solidFill>
            </a:ln>
          </p:spPr>
          <p:txBody>
            <a:bodyPr wrap="square" lIns="0" tIns="0" rIns="0" bIns="0" rtlCol="0"/>
            <a:lstStyle/>
            <a:p>
              <a:endParaRPr/>
            </a:p>
          </p:txBody>
        </p:sp>
      </p:grpSp>
      <p:grpSp>
        <p:nvGrpSpPr>
          <p:cNvPr id="10" name="object 10"/>
          <p:cNvGrpSpPr/>
          <p:nvPr/>
        </p:nvGrpSpPr>
        <p:grpSpPr>
          <a:xfrm>
            <a:off x="638299" y="4479607"/>
            <a:ext cx="3863975" cy="1469390"/>
            <a:chOff x="638299" y="4479607"/>
            <a:chExt cx="3863975" cy="1469390"/>
          </a:xfrm>
        </p:grpSpPr>
        <p:pic>
          <p:nvPicPr>
            <p:cNvPr id="11" name="object 11"/>
            <p:cNvPicPr/>
            <p:nvPr/>
          </p:nvPicPr>
          <p:blipFill>
            <a:blip r:embed="rId3" cstate="print"/>
            <a:stretch>
              <a:fillRect/>
            </a:stretch>
          </p:blipFill>
          <p:spPr>
            <a:xfrm>
              <a:off x="679439" y="4527088"/>
              <a:ext cx="3776917" cy="1387115"/>
            </a:xfrm>
            <a:prstGeom prst="rect">
              <a:avLst/>
            </a:prstGeom>
          </p:spPr>
        </p:pic>
        <p:sp>
          <p:nvSpPr>
            <p:cNvPr id="12" name="object 12"/>
            <p:cNvSpPr/>
            <p:nvPr/>
          </p:nvSpPr>
          <p:spPr>
            <a:xfrm>
              <a:off x="643008" y="4484317"/>
              <a:ext cx="3854450" cy="1460500"/>
            </a:xfrm>
            <a:custGeom>
              <a:avLst/>
              <a:gdLst/>
              <a:ahLst/>
              <a:cxnLst/>
              <a:rect l="l" t="t" r="r" b="b"/>
              <a:pathLst>
                <a:path w="3854450" h="1460500">
                  <a:moveTo>
                    <a:pt x="0" y="0"/>
                  </a:moveTo>
                  <a:lnTo>
                    <a:pt x="3854008" y="0"/>
                  </a:lnTo>
                  <a:lnTo>
                    <a:pt x="3854008" y="1459970"/>
                  </a:lnTo>
                  <a:lnTo>
                    <a:pt x="0" y="1459970"/>
                  </a:lnTo>
                  <a:lnTo>
                    <a:pt x="0" y="0"/>
                  </a:lnTo>
                  <a:close/>
                </a:path>
              </a:pathLst>
            </a:custGeom>
            <a:ln w="9419">
              <a:solidFill>
                <a:srgbClr val="000000"/>
              </a:solidFill>
            </a:ln>
          </p:spPr>
          <p:txBody>
            <a:bodyPr wrap="square" lIns="0" tIns="0" rIns="0" bIns="0" rtlCol="0"/>
            <a:lstStyle/>
            <a:p>
              <a:endParaRPr/>
            </a:p>
          </p:txBody>
        </p:sp>
      </p:grpSp>
      <p:pic>
        <p:nvPicPr>
          <p:cNvPr id="13" name="object 13"/>
          <p:cNvPicPr/>
          <p:nvPr/>
        </p:nvPicPr>
        <p:blipFill>
          <a:blip r:embed="rId4" cstate="print"/>
          <a:stretch>
            <a:fillRect/>
          </a:stretch>
        </p:blipFill>
        <p:spPr>
          <a:xfrm>
            <a:off x="5482885" y="6162126"/>
            <a:ext cx="2770814" cy="615391"/>
          </a:xfrm>
          <a:prstGeom prst="rect">
            <a:avLst/>
          </a:prstGeom>
        </p:spPr>
      </p:pic>
      <p:pic>
        <p:nvPicPr>
          <p:cNvPr id="14" name="object 14"/>
          <p:cNvPicPr/>
          <p:nvPr/>
        </p:nvPicPr>
        <p:blipFill>
          <a:blip r:embed="rId5" cstate="print"/>
          <a:stretch>
            <a:fillRect/>
          </a:stretch>
        </p:blipFill>
        <p:spPr>
          <a:xfrm>
            <a:off x="5512863" y="7073017"/>
            <a:ext cx="1527219" cy="125588"/>
          </a:xfrm>
          <a:prstGeom prst="rect">
            <a:avLst/>
          </a:prstGeom>
        </p:spPr>
      </p:pic>
      <p:sp>
        <p:nvSpPr>
          <p:cNvPr id="15" name="object 15"/>
          <p:cNvSpPr txBox="1"/>
          <p:nvPr/>
        </p:nvSpPr>
        <p:spPr>
          <a:xfrm>
            <a:off x="5310205" y="4857944"/>
            <a:ext cx="2992755" cy="2379980"/>
          </a:xfrm>
          <a:prstGeom prst="rect">
            <a:avLst/>
          </a:prstGeom>
          <a:ln w="12558">
            <a:solidFill>
              <a:srgbClr val="000000"/>
            </a:solidFill>
          </a:ln>
        </p:spPr>
        <p:txBody>
          <a:bodyPr vert="horz" wrap="square" lIns="0" tIns="31115" rIns="0" bIns="0" rtlCol="0">
            <a:spAutoFit/>
          </a:bodyPr>
          <a:lstStyle/>
          <a:p>
            <a:pPr marL="90170">
              <a:lnSpc>
                <a:spcPct val="100000"/>
              </a:lnSpc>
              <a:spcBef>
                <a:spcPts val="245"/>
              </a:spcBef>
            </a:pPr>
            <a:r>
              <a:rPr sz="1400" spc="-15" dirty="0">
                <a:solidFill>
                  <a:srgbClr val="7030A0"/>
                </a:solidFill>
                <a:latin typeface="Arial"/>
                <a:cs typeface="Arial"/>
              </a:rPr>
              <a:t>Language</a:t>
            </a:r>
            <a:r>
              <a:rPr sz="1400" spc="-30" dirty="0">
                <a:solidFill>
                  <a:srgbClr val="7030A0"/>
                </a:solidFill>
                <a:latin typeface="Arial"/>
                <a:cs typeface="Arial"/>
              </a:rPr>
              <a:t> </a:t>
            </a:r>
            <a:r>
              <a:rPr sz="1400" spc="-15" dirty="0">
                <a:solidFill>
                  <a:srgbClr val="7030A0"/>
                </a:solidFill>
                <a:latin typeface="Arial"/>
                <a:cs typeface="Arial"/>
              </a:rPr>
              <a:t>Modeling</a:t>
            </a:r>
            <a:r>
              <a:rPr sz="1400" spc="-30" dirty="0">
                <a:solidFill>
                  <a:srgbClr val="7030A0"/>
                </a:solidFill>
                <a:latin typeface="Arial"/>
                <a:cs typeface="Arial"/>
              </a:rPr>
              <a:t> </a:t>
            </a:r>
            <a:r>
              <a:rPr sz="1400" spc="-10" dirty="0">
                <a:solidFill>
                  <a:srgbClr val="7030A0"/>
                </a:solidFill>
                <a:latin typeface="Arial"/>
                <a:cs typeface="Arial"/>
              </a:rPr>
              <a:t>Loss</a:t>
            </a:r>
            <a:endParaRPr sz="1400">
              <a:latin typeface="Arial"/>
              <a:cs typeface="Arial"/>
            </a:endParaRPr>
          </a:p>
          <a:p>
            <a:pPr marL="190500">
              <a:lnSpc>
                <a:spcPct val="100000"/>
              </a:lnSpc>
              <a:spcBef>
                <a:spcPts val="1035"/>
              </a:spcBef>
            </a:pPr>
            <a:r>
              <a:rPr sz="1400" i="1" spc="-10" dirty="0">
                <a:latin typeface="Times New Roman"/>
                <a:cs typeface="Times New Roman"/>
              </a:rPr>
              <a:t>P</a:t>
            </a:r>
            <a:r>
              <a:rPr sz="1400" spc="-10" dirty="0">
                <a:latin typeface="Times New Roman"/>
                <a:cs typeface="Times New Roman"/>
              </a:rPr>
              <a:t>(</a:t>
            </a:r>
            <a:r>
              <a:rPr sz="1400" i="1" spc="-10" dirty="0">
                <a:latin typeface="Times New Roman"/>
                <a:cs typeface="Times New Roman"/>
              </a:rPr>
              <a:t>u</a:t>
            </a:r>
            <a:r>
              <a:rPr sz="1400" spc="-10" dirty="0">
                <a:latin typeface="Times New Roman"/>
                <a:cs typeface="Times New Roman"/>
              </a:rPr>
              <a:t>)</a:t>
            </a:r>
            <a:r>
              <a:rPr sz="1400" spc="-20" dirty="0">
                <a:latin typeface="Times New Roman"/>
                <a:cs typeface="Times New Roman"/>
              </a:rPr>
              <a:t> </a:t>
            </a:r>
            <a:r>
              <a:rPr sz="1400" dirty="0">
                <a:latin typeface="Times New Roman"/>
                <a:cs typeface="Times New Roman"/>
              </a:rPr>
              <a:t>=</a:t>
            </a:r>
            <a:r>
              <a:rPr sz="1400" spc="-20" dirty="0">
                <a:latin typeface="Times New Roman"/>
                <a:cs typeface="Times New Roman"/>
              </a:rPr>
              <a:t> softmax(h</a:t>
            </a:r>
            <a:r>
              <a:rPr sz="1350" spc="-30" baseline="-12345" dirty="0">
                <a:latin typeface="Times New Roman"/>
                <a:cs typeface="Times New Roman"/>
              </a:rPr>
              <a:t>n</a:t>
            </a:r>
            <a:r>
              <a:rPr sz="1400" spc="-20" dirty="0">
                <a:latin typeface="Times New Roman"/>
                <a:cs typeface="Times New Roman"/>
              </a:rPr>
              <a:t>W</a:t>
            </a:r>
            <a:r>
              <a:rPr sz="1350" spc="-30" baseline="-12345" dirty="0">
                <a:latin typeface="Times New Roman"/>
                <a:cs typeface="Times New Roman"/>
              </a:rPr>
              <a:t>e</a:t>
            </a:r>
            <a:r>
              <a:rPr sz="1350" spc="-30" baseline="24691" dirty="0">
                <a:latin typeface="Times New Roman"/>
                <a:cs typeface="Times New Roman"/>
              </a:rPr>
              <a:t>T</a:t>
            </a:r>
            <a:r>
              <a:rPr sz="1350" spc="172" baseline="24691" dirty="0">
                <a:latin typeface="Times New Roman"/>
                <a:cs typeface="Times New Roman"/>
              </a:rPr>
              <a:t> </a:t>
            </a:r>
            <a:r>
              <a:rPr sz="1400" dirty="0">
                <a:latin typeface="Times New Roman"/>
                <a:cs typeface="Times New Roman"/>
              </a:rPr>
              <a:t>)</a:t>
            </a:r>
            <a:endParaRPr sz="1400">
              <a:latin typeface="Times New Roman"/>
              <a:cs typeface="Times New Roman"/>
            </a:endParaRPr>
          </a:p>
          <a:p>
            <a:pPr marL="190500">
              <a:lnSpc>
                <a:spcPct val="100000"/>
              </a:lnSpc>
              <a:spcBef>
                <a:spcPts val="25"/>
              </a:spcBef>
            </a:pPr>
            <a:r>
              <a:rPr sz="1400" i="1" spc="-10" dirty="0">
                <a:latin typeface="Times New Roman"/>
                <a:cs typeface="Times New Roman"/>
              </a:rPr>
              <a:t>L</a:t>
            </a:r>
            <a:r>
              <a:rPr sz="1350" spc="-15" baseline="-12345" dirty="0">
                <a:latin typeface="Times New Roman"/>
                <a:cs typeface="Times New Roman"/>
              </a:rPr>
              <a:t>1</a:t>
            </a:r>
            <a:r>
              <a:rPr sz="1400" spc="-10" dirty="0">
                <a:latin typeface="Times New Roman"/>
                <a:cs typeface="Times New Roman"/>
              </a:rPr>
              <a:t>(</a:t>
            </a:r>
            <a:r>
              <a:rPr sz="1400" i="1" spc="-10" dirty="0">
                <a:latin typeface="Times New Roman"/>
                <a:cs typeface="Times New Roman"/>
              </a:rPr>
              <a:t>U</a:t>
            </a:r>
            <a:r>
              <a:rPr sz="1400" spc="-10" dirty="0">
                <a:latin typeface="Times New Roman"/>
                <a:cs typeface="Times New Roman"/>
              </a:rPr>
              <a:t>)</a:t>
            </a:r>
            <a:r>
              <a:rPr sz="1400" spc="-20" dirty="0">
                <a:latin typeface="Times New Roman"/>
                <a:cs typeface="Times New Roman"/>
              </a:rPr>
              <a:t> </a:t>
            </a:r>
            <a:r>
              <a:rPr sz="1400" spc="-10" dirty="0">
                <a:latin typeface="Times New Roman"/>
                <a:cs typeface="Times New Roman"/>
              </a:rPr>
              <a:t>=Σ</a:t>
            </a:r>
            <a:r>
              <a:rPr sz="1350" i="1" spc="-15" baseline="-12345" dirty="0">
                <a:latin typeface="Times New Roman"/>
                <a:cs typeface="Times New Roman"/>
              </a:rPr>
              <a:t>i</a:t>
            </a:r>
            <a:r>
              <a:rPr sz="1350" i="1" spc="187" baseline="-12345" dirty="0">
                <a:latin typeface="Times New Roman"/>
                <a:cs typeface="Times New Roman"/>
              </a:rPr>
              <a:t> </a:t>
            </a:r>
            <a:r>
              <a:rPr sz="1400" spc="-10" dirty="0">
                <a:latin typeface="Times New Roman"/>
                <a:cs typeface="Times New Roman"/>
              </a:rPr>
              <a:t>log</a:t>
            </a:r>
            <a:r>
              <a:rPr sz="1400" spc="-15" dirty="0">
                <a:latin typeface="Times New Roman"/>
                <a:cs typeface="Times New Roman"/>
              </a:rPr>
              <a:t> </a:t>
            </a:r>
            <a:r>
              <a:rPr sz="1400" i="1" spc="-10" dirty="0">
                <a:latin typeface="Times New Roman"/>
                <a:cs typeface="Times New Roman"/>
              </a:rPr>
              <a:t>P</a:t>
            </a:r>
            <a:r>
              <a:rPr sz="1400" spc="-10" dirty="0">
                <a:latin typeface="Times New Roman"/>
                <a:cs typeface="Times New Roman"/>
              </a:rPr>
              <a:t>(</a:t>
            </a:r>
            <a:r>
              <a:rPr sz="1400" i="1" spc="-10" dirty="0">
                <a:latin typeface="Times New Roman"/>
                <a:cs typeface="Times New Roman"/>
              </a:rPr>
              <a:t>u</a:t>
            </a:r>
            <a:r>
              <a:rPr sz="1350" i="1" spc="-15" baseline="-12345" dirty="0">
                <a:latin typeface="Times New Roman"/>
                <a:cs typeface="Times New Roman"/>
              </a:rPr>
              <a:t>i</a:t>
            </a:r>
            <a:r>
              <a:rPr sz="1350" i="1" spc="187" baseline="-12345" dirty="0">
                <a:latin typeface="Times New Roman"/>
                <a:cs typeface="Times New Roman"/>
              </a:rPr>
              <a:t> </a:t>
            </a:r>
            <a:r>
              <a:rPr sz="1400" spc="-5" dirty="0">
                <a:latin typeface="Times New Roman"/>
                <a:cs typeface="Times New Roman"/>
              </a:rPr>
              <a:t>|</a:t>
            </a:r>
            <a:r>
              <a:rPr sz="1400" i="1" spc="-5" dirty="0">
                <a:latin typeface="Times New Roman"/>
                <a:cs typeface="Times New Roman"/>
              </a:rPr>
              <a:t>u</a:t>
            </a:r>
            <a:r>
              <a:rPr sz="1350" i="1" spc="-7" baseline="-12345" dirty="0">
                <a:latin typeface="Times New Roman"/>
                <a:cs typeface="Times New Roman"/>
              </a:rPr>
              <a:t>i</a:t>
            </a:r>
            <a:r>
              <a:rPr sz="1350" spc="-7" baseline="-12345" dirty="0">
                <a:latin typeface="Times New Roman"/>
                <a:cs typeface="Times New Roman"/>
              </a:rPr>
              <a:t>-</a:t>
            </a:r>
            <a:r>
              <a:rPr sz="1350" i="1" spc="-7" baseline="-12345" dirty="0">
                <a:latin typeface="Times New Roman"/>
                <a:cs typeface="Times New Roman"/>
              </a:rPr>
              <a:t>k</a:t>
            </a:r>
            <a:r>
              <a:rPr sz="1350" i="1" spc="179" baseline="-12345" dirty="0">
                <a:latin typeface="Times New Roman"/>
                <a:cs typeface="Times New Roman"/>
              </a:rPr>
              <a:t> </a:t>
            </a:r>
            <a:r>
              <a:rPr sz="1400" spc="-5" dirty="0">
                <a:latin typeface="Times New Roman"/>
                <a:cs typeface="Times New Roman"/>
              </a:rPr>
              <a:t>,..,</a:t>
            </a:r>
            <a:r>
              <a:rPr sz="1400" spc="-10" dirty="0">
                <a:latin typeface="Times New Roman"/>
                <a:cs typeface="Times New Roman"/>
              </a:rPr>
              <a:t> </a:t>
            </a:r>
            <a:r>
              <a:rPr sz="1400" i="1" dirty="0">
                <a:latin typeface="Times New Roman"/>
                <a:cs typeface="Times New Roman"/>
              </a:rPr>
              <a:t>u</a:t>
            </a:r>
            <a:r>
              <a:rPr sz="1350" i="1" baseline="-12345" dirty="0">
                <a:latin typeface="Times New Roman"/>
                <a:cs typeface="Times New Roman"/>
              </a:rPr>
              <a:t>i</a:t>
            </a:r>
            <a:r>
              <a:rPr sz="1350" baseline="-12345" dirty="0">
                <a:latin typeface="Times New Roman"/>
                <a:cs typeface="Times New Roman"/>
              </a:rPr>
              <a:t>-1</a:t>
            </a:r>
            <a:r>
              <a:rPr sz="1400" dirty="0">
                <a:latin typeface="Times New Roman"/>
                <a:cs typeface="Times New Roman"/>
              </a:rPr>
              <a:t>;</a:t>
            </a:r>
            <a:r>
              <a:rPr sz="1400" spc="-15" dirty="0">
                <a:latin typeface="Times New Roman"/>
                <a:cs typeface="Times New Roman"/>
              </a:rPr>
              <a:t> </a:t>
            </a:r>
            <a:r>
              <a:rPr sz="1400" spc="-10" dirty="0">
                <a:latin typeface="Cambria Math"/>
                <a:cs typeface="Cambria Math"/>
              </a:rPr>
              <a:t>𝛳</a:t>
            </a:r>
            <a:r>
              <a:rPr sz="1400" spc="-10" dirty="0">
                <a:latin typeface="Times New Roman"/>
                <a:cs typeface="Times New Roman"/>
              </a:rPr>
              <a:t>)</a:t>
            </a:r>
            <a:endParaRPr sz="1400">
              <a:latin typeface="Times New Roman"/>
              <a:cs typeface="Times New Roman"/>
            </a:endParaRPr>
          </a:p>
          <a:p>
            <a:pPr>
              <a:lnSpc>
                <a:spcPct val="100000"/>
              </a:lnSpc>
            </a:pPr>
            <a:endParaRPr sz="1500">
              <a:latin typeface="Times New Roman"/>
              <a:cs typeface="Times New Roman"/>
            </a:endParaRPr>
          </a:p>
          <a:p>
            <a:pPr marL="53975">
              <a:lnSpc>
                <a:spcPct val="100000"/>
              </a:lnSpc>
            </a:pPr>
            <a:r>
              <a:rPr sz="1400" spc="-10" dirty="0">
                <a:solidFill>
                  <a:srgbClr val="7030A0"/>
                </a:solidFill>
                <a:latin typeface="Arial"/>
                <a:cs typeface="Arial"/>
              </a:rPr>
              <a:t>Classification</a:t>
            </a:r>
            <a:r>
              <a:rPr sz="1400" spc="-40" dirty="0">
                <a:solidFill>
                  <a:srgbClr val="7030A0"/>
                </a:solidFill>
                <a:latin typeface="Arial"/>
                <a:cs typeface="Arial"/>
              </a:rPr>
              <a:t> </a:t>
            </a:r>
            <a:r>
              <a:rPr sz="1400" spc="-10" dirty="0">
                <a:solidFill>
                  <a:srgbClr val="7030A0"/>
                </a:solidFill>
                <a:latin typeface="Arial"/>
                <a:cs typeface="Arial"/>
              </a:rPr>
              <a:t>Loss</a:t>
            </a:r>
            <a:endParaRPr sz="1400">
              <a:latin typeface="Arial"/>
              <a:cs typeface="Arial"/>
            </a:endParaRPr>
          </a:p>
          <a:p>
            <a:pPr>
              <a:lnSpc>
                <a:spcPct val="100000"/>
              </a:lnSpc>
            </a:pPr>
            <a:endParaRPr sz="1500">
              <a:latin typeface="Arial"/>
              <a:cs typeface="Arial"/>
            </a:endParaRPr>
          </a:p>
          <a:p>
            <a:pPr>
              <a:lnSpc>
                <a:spcPct val="100000"/>
              </a:lnSpc>
            </a:pPr>
            <a:endParaRPr sz="1500">
              <a:latin typeface="Arial"/>
              <a:cs typeface="Arial"/>
            </a:endParaRPr>
          </a:p>
          <a:p>
            <a:pPr>
              <a:lnSpc>
                <a:spcPct val="100000"/>
              </a:lnSpc>
              <a:spcBef>
                <a:spcPts val="35"/>
              </a:spcBef>
            </a:pPr>
            <a:endParaRPr sz="1250">
              <a:latin typeface="Arial"/>
              <a:cs typeface="Arial"/>
            </a:endParaRPr>
          </a:p>
          <a:p>
            <a:pPr marL="96520">
              <a:lnSpc>
                <a:spcPct val="100000"/>
              </a:lnSpc>
            </a:pPr>
            <a:r>
              <a:rPr sz="1400" spc="-10" dirty="0">
                <a:solidFill>
                  <a:srgbClr val="7030A0"/>
                </a:solidFill>
                <a:latin typeface="Arial"/>
                <a:cs typeface="Arial"/>
              </a:rPr>
              <a:t>Final</a:t>
            </a:r>
            <a:r>
              <a:rPr sz="1400" spc="-35" dirty="0">
                <a:solidFill>
                  <a:srgbClr val="7030A0"/>
                </a:solidFill>
                <a:latin typeface="Arial"/>
                <a:cs typeface="Arial"/>
              </a:rPr>
              <a:t> </a:t>
            </a:r>
            <a:r>
              <a:rPr sz="1400" spc="-10" dirty="0">
                <a:solidFill>
                  <a:srgbClr val="7030A0"/>
                </a:solidFill>
                <a:latin typeface="Arial"/>
                <a:cs typeface="Arial"/>
              </a:rPr>
              <a:t>Loss</a:t>
            </a:r>
            <a:endParaRPr sz="1400">
              <a:latin typeface="Arial"/>
              <a:cs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58411" y="963168"/>
            <a:ext cx="6145530" cy="695960"/>
          </a:xfrm>
          <a:prstGeom prst="rect">
            <a:avLst/>
          </a:prstGeom>
        </p:spPr>
        <p:txBody>
          <a:bodyPr vert="horz" wrap="square" lIns="0" tIns="12700" rIns="0" bIns="0" rtlCol="0">
            <a:spAutoFit/>
          </a:bodyPr>
          <a:lstStyle/>
          <a:p>
            <a:pPr marL="12700">
              <a:lnSpc>
                <a:spcPct val="100000"/>
              </a:lnSpc>
              <a:spcBef>
                <a:spcPts val="100"/>
              </a:spcBef>
            </a:pPr>
            <a:r>
              <a:rPr spc="-20" dirty="0"/>
              <a:t>Input</a:t>
            </a:r>
            <a:r>
              <a:rPr spc="-50" dirty="0"/>
              <a:t> </a:t>
            </a:r>
            <a:r>
              <a:rPr spc="-25" dirty="0"/>
              <a:t>Formatting</a:t>
            </a:r>
            <a:r>
              <a:rPr spc="-60" dirty="0"/>
              <a:t> </a:t>
            </a:r>
            <a:r>
              <a:rPr spc="-15" dirty="0"/>
              <a:t>for</a:t>
            </a:r>
            <a:r>
              <a:rPr spc="-55" dirty="0"/>
              <a:t> </a:t>
            </a:r>
            <a:r>
              <a:rPr spc="-25" dirty="0"/>
              <a:t>GPT</a:t>
            </a:r>
          </a:p>
        </p:txBody>
      </p:sp>
      <p:pic>
        <p:nvPicPr>
          <p:cNvPr id="5" name="object 5"/>
          <p:cNvPicPr/>
          <p:nvPr/>
        </p:nvPicPr>
        <p:blipFill>
          <a:blip r:embed="rId2" cstate="print"/>
          <a:stretch>
            <a:fillRect/>
          </a:stretch>
        </p:blipFill>
        <p:spPr>
          <a:xfrm>
            <a:off x="1089663" y="2268293"/>
            <a:ext cx="7742697" cy="399159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95929" y="499871"/>
            <a:ext cx="6423025" cy="695960"/>
          </a:xfrm>
          <a:prstGeom prst="rect">
            <a:avLst/>
          </a:prstGeom>
        </p:spPr>
        <p:txBody>
          <a:bodyPr vert="horz" wrap="square" lIns="0" tIns="12700" rIns="0" bIns="0" rtlCol="0">
            <a:spAutoFit/>
          </a:bodyPr>
          <a:lstStyle/>
          <a:p>
            <a:pPr marL="12700">
              <a:lnSpc>
                <a:spcPct val="100000"/>
              </a:lnSpc>
              <a:spcBef>
                <a:spcPts val="100"/>
              </a:spcBef>
            </a:pPr>
            <a:r>
              <a:rPr spc="-25" dirty="0"/>
              <a:t>Types</a:t>
            </a:r>
            <a:r>
              <a:rPr spc="-60" dirty="0"/>
              <a:t> </a:t>
            </a:r>
            <a:r>
              <a:rPr spc="-15" dirty="0"/>
              <a:t>of</a:t>
            </a:r>
            <a:r>
              <a:rPr spc="-45" dirty="0"/>
              <a:t> </a:t>
            </a:r>
            <a:r>
              <a:rPr spc="-20" dirty="0"/>
              <a:t>Attention</a:t>
            </a:r>
            <a:r>
              <a:rPr spc="-60" dirty="0"/>
              <a:t> </a:t>
            </a:r>
            <a:r>
              <a:rPr spc="-25" dirty="0"/>
              <a:t>Models</a:t>
            </a:r>
          </a:p>
        </p:txBody>
      </p:sp>
      <p:sp>
        <p:nvSpPr>
          <p:cNvPr id="5" name="object 5"/>
          <p:cNvSpPr txBox="1"/>
          <p:nvPr/>
        </p:nvSpPr>
        <p:spPr>
          <a:xfrm>
            <a:off x="592003" y="1152144"/>
            <a:ext cx="6844030" cy="1171575"/>
          </a:xfrm>
          <a:prstGeom prst="rect">
            <a:avLst/>
          </a:prstGeom>
        </p:spPr>
        <p:txBody>
          <a:bodyPr vert="horz" wrap="square" lIns="0" tIns="97790" rIns="0" bIns="0" rtlCol="0">
            <a:spAutoFit/>
          </a:bodyPr>
          <a:lstStyle/>
          <a:p>
            <a:pPr marL="521334" indent="-508634">
              <a:lnSpc>
                <a:spcPct val="100000"/>
              </a:lnSpc>
              <a:spcBef>
                <a:spcPts val="770"/>
              </a:spcBef>
              <a:buAutoNum type="arabicPeriod"/>
              <a:tabLst>
                <a:tab pos="520700" algn="l"/>
                <a:tab pos="521334" algn="l"/>
              </a:tabLst>
            </a:pPr>
            <a:r>
              <a:rPr sz="3200" spc="-20" dirty="0">
                <a:solidFill>
                  <a:srgbClr val="808080"/>
                </a:solidFill>
                <a:latin typeface="Arial"/>
                <a:cs typeface="Arial"/>
              </a:rPr>
              <a:t>Basic</a:t>
            </a:r>
            <a:r>
              <a:rPr sz="3200" spc="-35" dirty="0">
                <a:solidFill>
                  <a:srgbClr val="808080"/>
                </a:solidFill>
                <a:latin typeface="Arial"/>
                <a:cs typeface="Arial"/>
              </a:rPr>
              <a:t> </a:t>
            </a:r>
            <a:r>
              <a:rPr sz="3200" spc="-25" dirty="0">
                <a:solidFill>
                  <a:srgbClr val="808080"/>
                </a:solidFill>
                <a:latin typeface="Arial"/>
                <a:cs typeface="Arial"/>
              </a:rPr>
              <a:t>encoder-decoder</a:t>
            </a:r>
            <a:r>
              <a:rPr sz="3200" spc="-35" dirty="0">
                <a:solidFill>
                  <a:srgbClr val="808080"/>
                </a:solidFill>
                <a:latin typeface="Arial"/>
                <a:cs typeface="Arial"/>
              </a:rPr>
              <a:t> </a:t>
            </a:r>
            <a:r>
              <a:rPr sz="3200" spc="-20" dirty="0">
                <a:solidFill>
                  <a:srgbClr val="808080"/>
                </a:solidFill>
                <a:latin typeface="Arial"/>
                <a:cs typeface="Arial"/>
              </a:rPr>
              <a:t>RNN</a:t>
            </a:r>
            <a:r>
              <a:rPr sz="3200" spc="-45" dirty="0">
                <a:solidFill>
                  <a:srgbClr val="808080"/>
                </a:solidFill>
                <a:latin typeface="Arial"/>
                <a:cs typeface="Arial"/>
              </a:rPr>
              <a:t> </a:t>
            </a:r>
            <a:r>
              <a:rPr sz="3200" spc="-30" dirty="0">
                <a:solidFill>
                  <a:srgbClr val="808080"/>
                </a:solidFill>
                <a:latin typeface="Arial"/>
                <a:cs typeface="Arial"/>
              </a:rPr>
              <a:t>model</a:t>
            </a:r>
            <a:endParaRPr sz="3200">
              <a:latin typeface="Arial"/>
              <a:cs typeface="Arial"/>
            </a:endParaRPr>
          </a:p>
          <a:p>
            <a:pPr marL="521334" indent="-508634">
              <a:lnSpc>
                <a:spcPct val="100000"/>
              </a:lnSpc>
              <a:spcBef>
                <a:spcPts val="670"/>
              </a:spcBef>
              <a:buAutoNum type="arabicPeriod"/>
              <a:tabLst>
                <a:tab pos="520700" algn="l"/>
                <a:tab pos="521334" algn="l"/>
              </a:tabLst>
            </a:pPr>
            <a:r>
              <a:rPr sz="3200" spc="-25" dirty="0">
                <a:solidFill>
                  <a:srgbClr val="808080"/>
                </a:solidFill>
                <a:latin typeface="Arial"/>
                <a:cs typeface="Arial"/>
              </a:rPr>
              <a:t>Encoder-decoder</a:t>
            </a:r>
            <a:r>
              <a:rPr sz="3200" spc="-40" dirty="0">
                <a:solidFill>
                  <a:srgbClr val="808080"/>
                </a:solidFill>
                <a:latin typeface="Arial"/>
                <a:cs typeface="Arial"/>
              </a:rPr>
              <a:t> </a:t>
            </a:r>
            <a:r>
              <a:rPr sz="3200" spc="-15" dirty="0">
                <a:solidFill>
                  <a:srgbClr val="808080"/>
                </a:solidFill>
                <a:latin typeface="Arial"/>
                <a:cs typeface="Arial"/>
              </a:rPr>
              <a:t>with</a:t>
            </a:r>
            <a:r>
              <a:rPr sz="3200" spc="-45" dirty="0">
                <a:solidFill>
                  <a:srgbClr val="808080"/>
                </a:solidFill>
                <a:latin typeface="Arial"/>
                <a:cs typeface="Arial"/>
              </a:rPr>
              <a:t> </a:t>
            </a:r>
            <a:r>
              <a:rPr sz="3200" spc="-20" dirty="0">
                <a:solidFill>
                  <a:srgbClr val="808080"/>
                </a:solidFill>
                <a:latin typeface="Arial"/>
                <a:cs typeface="Arial"/>
              </a:rPr>
              <a:t>Attention</a:t>
            </a:r>
            <a:endParaRPr sz="3200">
              <a:latin typeface="Arial"/>
              <a:cs typeface="Arial"/>
            </a:endParaRPr>
          </a:p>
        </p:txBody>
      </p:sp>
      <p:sp>
        <p:nvSpPr>
          <p:cNvPr id="6" name="object 6"/>
          <p:cNvSpPr txBox="1"/>
          <p:nvPr/>
        </p:nvSpPr>
        <p:spPr>
          <a:xfrm>
            <a:off x="592003" y="3538728"/>
            <a:ext cx="8390890" cy="2823845"/>
          </a:xfrm>
          <a:prstGeom prst="rect">
            <a:avLst/>
          </a:prstGeom>
        </p:spPr>
        <p:txBody>
          <a:bodyPr vert="horz" wrap="square" lIns="0" tIns="12700" rIns="0" bIns="0" rtlCol="0">
            <a:spAutoFit/>
          </a:bodyPr>
          <a:lstStyle/>
          <a:p>
            <a:pPr marL="521334" indent="-508634">
              <a:lnSpc>
                <a:spcPct val="100000"/>
              </a:lnSpc>
              <a:spcBef>
                <a:spcPts val="100"/>
              </a:spcBef>
              <a:buAutoNum type="arabicPeriod" startAt="3"/>
              <a:tabLst>
                <a:tab pos="520700" algn="l"/>
                <a:tab pos="521334" algn="l"/>
              </a:tabLst>
            </a:pPr>
            <a:r>
              <a:rPr sz="3200" spc="-25" dirty="0">
                <a:solidFill>
                  <a:srgbClr val="808080"/>
                </a:solidFill>
                <a:latin typeface="Arial"/>
                <a:cs typeface="Arial"/>
              </a:rPr>
              <a:t>Transformer</a:t>
            </a:r>
            <a:r>
              <a:rPr sz="3200" spc="-30" dirty="0">
                <a:solidFill>
                  <a:srgbClr val="808080"/>
                </a:solidFill>
                <a:latin typeface="Arial"/>
                <a:cs typeface="Arial"/>
              </a:rPr>
              <a:t> </a:t>
            </a:r>
            <a:r>
              <a:rPr sz="3200" spc="-25" dirty="0">
                <a:solidFill>
                  <a:srgbClr val="808080"/>
                </a:solidFill>
                <a:latin typeface="Arial"/>
                <a:cs typeface="Arial"/>
              </a:rPr>
              <a:t>model</a:t>
            </a:r>
            <a:r>
              <a:rPr sz="3200" spc="-20" dirty="0">
                <a:solidFill>
                  <a:srgbClr val="808080"/>
                </a:solidFill>
                <a:latin typeface="Arial"/>
                <a:cs typeface="Arial"/>
              </a:rPr>
              <a:t> </a:t>
            </a:r>
            <a:r>
              <a:rPr sz="3200" spc="-15" dirty="0">
                <a:solidFill>
                  <a:srgbClr val="808080"/>
                </a:solidFill>
                <a:latin typeface="Arial"/>
                <a:cs typeface="Arial"/>
              </a:rPr>
              <a:t>with</a:t>
            </a:r>
            <a:r>
              <a:rPr sz="3200" spc="-35" dirty="0">
                <a:solidFill>
                  <a:srgbClr val="808080"/>
                </a:solidFill>
                <a:latin typeface="Arial"/>
                <a:cs typeface="Arial"/>
              </a:rPr>
              <a:t> </a:t>
            </a:r>
            <a:r>
              <a:rPr sz="3200" spc="-15" dirty="0">
                <a:solidFill>
                  <a:srgbClr val="808080"/>
                </a:solidFill>
                <a:latin typeface="Arial"/>
                <a:cs typeface="Arial"/>
              </a:rPr>
              <a:t>no</a:t>
            </a:r>
            <a:r>
              <a:rPr sz="3200" spc="-35" dirty="0">
                <a:solidFill>
                  <a:srgbClr val="808080"/>
                </a:solidFill>
                <a:latin typeface="Arial"/>
                <a:cs typeface="Arial"/>
              </a:rPr>
              <a:t> </a:t>
            </a:r>
            <a:r>
              <a:rPr sz="3200" spc="-20" dirty="0">
                <a:solidFill>
                  <a:srgbClr val="808080"/>
                </a:solidFill>
                <a:latin typeface="Arial"/>
                <a:cs typeface="Arial"/>
              </a:rPr>
              <a:t>recurrence</a:t>
            </a:r>
            <a:endParaRPr sz="3200">
              <a:latin typeface="Arial"/>
              <a:cs typeface="Arial"/>
            </a:endParaRPr>
          </a:p>
          <a:p>
            <a:pPr>
              <a:lnSpc>
                <a:spcPct val="100000"/>
              </a:lnSpc>
              <a:spcBef>
                <a:spcPts val="20"/>
              </a:spcBef>
              <a:buAutoNum type="arabicPeriod" startAt="3"/>
            </a:pPr>
            <a:endParaRPr sz="4550">
              <a:latin typeface="Arial"/>
              <a:cs typeface="Arial"/>
            </a:endParaRPr>
          </a:p>
          <a:p>
            <a:pPr marL="521334" indent="-508634">
              <a:lnSpc>
                <a:spcPct val="100000"/>
              </a:lnSpc>
              <a:buAutoNum type="arabicPeriod" startAt="3"/>
              <a:tabLst>
                <a:tab pos="520700" algn="l"/>
                <a:tab pos="521334" algn="l"/>
              </a:tabLst>
            </a:pPr>
            <a:r>
              <a:rPr sz="3200" spc="-20" dirty="0">
                <a:solidFill>
                  <a:srgbClr val="808080"/>
                </a:solidFill>
                <a:latin typeface="Arial"/>
                <a:cs typeface="Arial"/>
              </a:rPr>
              <a:t>Generative</a:t>
            </a:r>
            <a:r>
              <a:rPr sz="3200" spc="-45" dirty="0">
                <a:solidFill>
                  <a:srgbClr val="808080"/>
                </a:solidFill>
                <a:latin typeface="Arial"/>
                <a:cs typeface="Arial"/>
              </a:rPr>
              <a:t> </a:t>
            </a:r>
            <a:r>
              <a:rPr sz="3200" spc="-20" dirty="0">
                <a:solidFill>
                  <a:srgbClr val="808080"/>
                </a:solidFill>
                <a:latin typeface="Arial"/>
                <a:cs typeface="Arial"/>
              </a:rPr>
              <a:t>pre-training</a:t>
            </a:r>
            <a:r>
              <a:rPr sz="3200" spc="-45" dirty="0">
                <a:solidFill>
                  <a:srgbClr val="808080"/>
                </a:solidFill>
                <a:latin typeface="Arial"/>
                <a:cs typeface="Arial"/>
              </a:rPr>
              <a:t> </a:t>
            </a:r>
            <a:r>
              <a:rPr sz="3200" spc="-15" dirty="0">
                <a:solidFill>
                  <a:srgbClr val="808080"/>
                </a:solidFill>
                <a:latin typeface="Arial"/>
                <a:cs typeface="Arial"/>
              </a:rPr>
              <a:t>of</a:t>
            </a:r>
            <a:r>
              <a:rPr sz="3200" spc="-35" dirty="0">
                <a:solidFill>
                  <a:srgbClr val="808080"/>
                </a:solidFill>
                <a:latin typeface="Arial"/>
                <a:cs typeface="Arial"/>
              </a:rPr>
              <a:t> </a:t>
            </a:r>
            <a:r>
              <a:rPr sz="3200" spc="-20" dirty="0">
                <a:solidFill>
                  <a:srgbClr val="808080"/>
                </a:solidFill>
                <a:latin typeface="Arial"/>
                <a:cs typeface="Arial"/>
              </a:rPr>
              <a:t>Attention</a:t>
            </a:r>
            <a:r>
              <a:rPr sz="3200" spc="-45" dirty="0">
                <a:solidFill>
                  <a:srgbClr val="808080"/>
                </a:solidFill>
                <a:latin typeface="Arial"/>
                <a:cs typeface="Arial"/>
              </a:rPr>
              <a:t> </a:t>
            </a:r>
            <a:r>
              <a:rPr sz="3200" spc="-25" dirty="0">
                <a:solidFill>
                  <a:srgbClr val="808080"/>
                </a:solidFill>
                <a:latin typeface="Arial"/>
                <a:cs typeface="Arial"/>
              </a:rPr>
              <a:t>model</a:t>
            </a:r>
            <a:endParaRPr sz="3200">
              <a:latin typeface="Arial"/>
              <a:cs typeface="Arial"/>
            </a:endParaRPr>
          </a:p>
          <a:p>
            <a:pPr>
              <a:lnSpc>
                <a:spcPct val="100000"/>
              </a:lnSpc>
              <a:spcBef>
                <a:spcPts val="25"/>
              </a:spcBef>
              <a:buAutoNum type="arabicPeriod" startAt="3"/>
            </a:pPr>
            <a:endParaRPr sz="4550">
              <a:latin typeface="Arial"/>
              <a:cs typeface="Arial"/>
            </a:endParaRPr>
          </a:p>
          <a:p>
            <a:pPr marL="521334" indent="-508634">
              <a:lnSpc>
                <a:spcPct val="100000"/>
              </a:lnSpc>
              <a:buAutoNum type="arabicPeriod" startAt="3"/>
              <a:tabLst>
                <a:tab pos="520700" algn="l"/>
                <a:tab pos="521334" algn="l"/>
              </a:tabLst>
            </a:pPr>
            <a:r>
              <a:rPr sz="3200" spc="-20" dirty="0">
                <a:solidFill>
                  <a:srgbClr val="3333CC"/>
                </a:solidFill>
                <a:latin typeface="Arial"/>
                <a:cs typeface="Arial"/>
              </a:rPr>
              <a:t>BERT</a:t>
            </a:r>
            <a:r>
              <a:rPr sz="3200" spc="-45" dirty="0">
                <a:solidFill>
                  <a:srgbClr val="3333CC"/>
                </a:solidFill>
                <a:latin typeface="Arial"/>
                <a:cs typeface="Arial"/>
              </a:rPr>
              <a:t> </a:t>
            </a:r>
            <a:r>
              <a:rPr sz="3200" spc="-15" dirty="0">
                <a:solidFill>
                  <a:srgbClr val="3333CC"/>
                </a:solidFill>
                <a:latin typeface="Arial"/>
                <a:cs typeface="Arial"/>
              </a:rPr>
              <a:t>with</a:t>
            </a:r>
            <a:r>
              <a:rPr sz="3200" spc="-40" dirty="0">
                <a:solidFill>
                  <a:srgbClr val="3333CC"/>
                </a:solidFill>
                <a:latin typeface="Arial"/>
                <a:cs typeface="Arial"/>
              </a:rPr>
              <a:t> </a:t>
            </a:r>
            <a:r>
              <a:rPr sz="3200" spc="-15" dirty="0">
                <a:solidFill>
                  <a:srgbClr val="3333CC"/>
                </a:solidFill>
                <a:latin typeface="Arial"/>
                <a:cs typeface="Arial"/>
              </a:rPr>
              <a:t>no</a:t>
            </a:r>
            <a:r>
              <a:rPr sz="3200" spc="-40" dirty="0">
                <a:solidFill>
                  <a:srgbClr val="3333CC"/>
                </a:solidFill>
                <a:latin typeface="Arial"/>
                <a:cs typeface="Arial"/>
              </a:rPr>
              <a:t> </a:t>
            </a:r>
            <a:r>
              <a:rPr sz="3200" spc="-20" dirty="0">
                <a:solidFill>
                  <a:srgbClr val="3333CC"/>
                </a:solidFill>
                <a:latin typeface="Arial"/>
                <a:cs typeface="Arial"/>
              </a:rPr>
              <a:t>decoder,</a:t>
            </a:r>
            <a:r>
              <a:rPr sz="3200" spc="-25" dirty="0">
                <a:solidFill>
                  <a:srgbClr val="3333CC"/>
                </a:solidFill>
                <a:latin typeface="Arial"/>
                <a:cs typeface="Arial"/>
              </a:rPr>
              <a:t> </a:t>
            </a:r>
            <a:r>
              <a:rPr sz="3200" spc="-20" dirty="0">
                <a:solidFill>
                  <a:srgbClr val="3333CC"/>
                </a:solidFill>
                <a:latin typeface="Arial"/>
                <a:cs typeface="Arial"/>
              </a:rPr>
              <a:t>using</a:t>
            </a:r>
            <a:r>
              <a:rPr sz="3200" spc="-40" dirty="0">
                <a:solidFill>
                  <a:srgbClr val="3333CC"/>
                </a:solidFill>
                <a:latin typeface="Arial"/>
                <a:cs typeface="Arial"/>
              </a:rPr>
              <a:t> </a:t>
            </a:r>
            <a:r>
              <a:rPr sz="3200" spc="-20" dirty="0">
                <a:solidFill>
                  <a:srgbClr val="3333CC"/>
                </a:solidFill>
                <a:latin typeface="Arial"/>
                <a:cs typeface="Arial"/>
              </a:rPr>
              <a:t>bidirectionality</a:t>
            </a:r>
            <a:endParaRPr sz="3200">
              <a:latin typeface="Arial"/>
              <a:cs typeface="Arial"/>
            </a:endParaRPr>
          </a:p>
        </p:txBody>
      </p:sp>
      <p:grpSp>
        <p:nvGrpSpPr>
          <p:cNvPr id="7" name="object 7"/>
          <p:cNvGrpSpPr/>
          <p:nvPr/>
        </p:nvGrpSpPr>
        <p:grpSpPr>
          <a:xfrm>
            <a:off x="7776457" y="1269242"/>
            <a:ext cx="1751964" cy="2049145"/>
            <a:chOff x="7776457" y="1269242"/>
            <a:chExt cx="1751964" cy="2049145"/>
          </a:xfrm>
        </p:grpSpPr>
        <p:pic>
          <p:nvPicPr>
            <p:cNvPr id="8" name="object 8"/>
            <p:cNvPicPr/>
            <p:nvPr/>
          </p:nvPicPr>
          <p:blipFill>
            <a:blip r:embed="rId2" cstate="print"/>
            <a:stretch>
              <a:fillRect/>
            </a:stretch>
          </p:blipFill>
          <p:spPr>
            <a:xfrm>
              <a:off x="7912366" y="2049141"/>
              <a:ext cx="1574338" cy="1249304"/>
            </a:xfrm>
            <a:prstGeom prst="rect">
              <a:avLst/>
            </a:prstGeom>
          </p:spPr>
        </p:pic>
        <p:sp>
          <p:nvSpPr>
            <p:cNvPr id="9" name="object 9"/>
            <p:cNvSpPr/>
            <p:nvPr/>
          </p:nvSpPr>
          <p:spPr>
            <a:xfrm>
              <a:off x="7886348" y="2018065"/>
              <a:ext cx="1626870" cy="1295400"/>
            </a:xfrm>
            <a:custGeom>
              <a:avLst/>
              <a:gdLst/>
              <a:ahLst/>
              <a:cxnLst/>
              <a:rect l="l" t="t" r="r" b="b"/>
              <a:pathLst>
                <a:path w="1626870" h="1295400">
                  <a:moveTo>
                    <a:pt x="0" y="0"/>
                  </a:moveTo>
                  <a:lnTo>
                    <a:pt x="1626376" y="0"/>
                  </a:lnTo>
                  <a:lnTo>
                    <a:pt x="1626376" y="1295134"/>
                  </a:lnTo>
                  <a:lnTo>
                    <a:pt x="0" y="1295134"/>
                  </a:lnTo>
                  <a:lnTo>
                    <a:pt x="0" y="0"/>
                  </a:lnTo>
                  <a:close/>
                </a:path>
              </a:pathLst>
            </a:custGeom>
            <a:ln w="9419">
              <a:solidFill>
                <a:srgbClr val="000000"/>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7816310" y="1321934"/>
              <a:ext cx="1675462" cy="628264"/>
            </a:xfrm>
            <a:prstGeom prst="rect">
              <a:avLst/>
            </a:prstGeom>
          </p:spPr>
        </p:pic>
        <p:sp>
          <p:nvSpPr>
            <p:cNvPr id="11" name="object 11"/>
            <p:cNvSpPr/>
            <p:nvPr/>
          </p:nvSpPr>
          <p:spPr>
            <a:xfrm>
              <a:off x="7781166" y="1273951"/>
              <a:ext cx="1743075" cy="699135"/>
            </a:xfrm>
            <a:custGeom>
              <a:avLst/>
              <a:gdLst/>
              <a:ahLst/>
              <a:cxnLst/>
              <a:rect l="l" t="t" r="r" b="b"/>
              <a:pathLst>
                <a:path w="1743075" h="699135">
                  <a:moveTo>
                    <a:pt x="0" y="0"/>
                  </a:moveTo>
                  <a:lnTo>
                    <a:pt x="1742545" y="0"/>
                  </a:lnTo>
                  <a:lnTo>
                    <a:pt x="1742545" y="698587"/>
                  </a:lnTo>
                  <a:lnTo>
                    <a:pt x="0" y="698587"/>
                  </a:lnTo>
                  <a:lnTo>
                    <a:pt x="0" y="0"/>
                  </a:lnTo>
                  <a:close/>
                </a:path>
              </a:pathLst>
            </a:custGeom>
            <a:ln w="9419">
              <a:solidFill>
                <a:srgbClr val="000000"/>
              </a:solidFill>
            </a:ln>
          </p:spPr>
          <p:txBody>
            <a:bodyPr wrap="square" lIns="0" tIns="0" rIns="0" bIns="0" rtlCol="0"/>
            <a:lstStyle/>
            <a:p>
              <a:endParaRPr/>
            </a:p>
          </p:txBody>
        </p:sp>
      </p:grpSp>
      <p:grpSp>
        <p:nvGrpSpPr>
          <p:cNvPr id="12" name="object 12"/>
          <p:cNvGrpSpPr/>
          <p:nvPr/>
        </p:nvGrpSpPr>
        <p:grpSpPr>
          <a:xfrm>
            <a:off x="8029204" y="3407392"/>
            <a:ext cx="1488440" cy="2621915"/>
            <a:chOff x="8029204" y="3407392"/>
            <a:chExt cx="1488440" cy="2621915"/>
          </a:xfrm>
        </p:grpSpPr>
        <p:pic>
          <p:nvPicPr>
            <p:cNvPr id="13" name="object 13"/>
            <p:cNvPicPr/>
            <p:nvPr/>
          </p:nvPicPr>
          <p:blipFill>
            <a:blip r:embed="rId4" cstate="print"/>
            <a:stretch>
              <a:fillRect/>
            </a:stretch>
          </p:blipFill>
          <p:spPr>
            <a:xfrm>
              <a:off x="8641450" y="4339889"/>
              <a:ext cx="866562" cy="1679751"/>
            </a:xfrm>
            <a:prstGeom prst="rect">
              <a:avLst/>
            </a:prstGeom>
          </p:spPr>
        </p:pic>
        <p:sp>
          <p:nvSpPr>
            <p:cNvPr id="14" name="object 14"/>
            <p:cNvSpPr/>
            <p:nvPr/>
          </p:nvSpPr>
          <p:spPr>
            <a:xfrm>
              <a:off x="8636741" y="4335180"/>
              <a:ext cx="876300" cy="1689735"/>
            </a:xfrm>
            <a:custGeom>
              <a:avLst/>
              <a:gdLst/>
              <a:ahLst/>
              <a:cxnLst/>
              <a:rect l="l" t="t" r="r" b="b"/>
              <a:pathLst>
                <a:path w="876300" h="1689735">
                  <a:moveTo>
                    <a:pt x="0" y="0"/>
                  </a:moveTo>
                  <a:lnTo>
                    <a:pt x="875982" y="0"/>
                  </a:lnTo>
                  <a:lnTo>
                    <a:pt x="875982" y="1689170"/>
                  </a:lnTo>
                  <a:lnTo>
                    <a:pt x="0" y="1689170"/>
                  </a:lnTo>
                  <a:lnTo>
                    <a:pt x="0" y="0"/>
                  </a:lnTo>
                  <a:close/>
                </a:path>
              </a:pathLst>
            </a:custGeom>
            <a:ln w="9419">
              <a:solidFill>
                <a:srgbClr val="000000"/>
              </a:solidFill>
            </a:ln>
          </p:spPr>
          <p:txBody>
            <a:bodyPr wrap="square" lIns="0" tIns="0" rIns="0" bIns="0" rtlCol="0"/>
            <a:lstStyle/>
            <a:p>
              <a:endParaRPr/>
            </a:p>
          </p:txBody>
        </p:sp>
        <p:pic>
          <p:nvPicPr>
            <p:cNvPr id="15" name="object 15"/>
            <p:cNvPicPr/>
            <p:nvPr/>
          </p:nvPicPr>
          <p:blipFill>
            <a:blip r:embed="rId5" cstate="print"/>
            <a:stretch>
              <a:fillRect/>
            </a:stretch>
          </p:blipFill>
          <p:spPr>
            <a:xfrm>
              <a:off x="8038623" y="3416811"/>
              <a:ext cx="1469390" cy="866562"/>
            </a:xfrm>
            <a:prstGeom prst="rect">
              <a:avLst/>
            </a:prstGeom>
          </p:spPr>
        </p:pic>
        <p:sp>
          <p:nvSpPr>
            <p:cNvPr id="16" name="object 16"/>
            <p:cNvSpPr/>
            <p:nvPr/>
          </p:nvSpPr>
          <p:spPr>
            <a:xfrm>
              <a:off x="8033914" y="3412102"/>
              <a:ext cx="1478915" cy="876300"/>
            </a:xfrm>
            <a:custGeom>
              <a:avLst/>
              <a:gdLst/>
              <a:ahLst/>
              <a:cxnLst/>
              <a:rect l="l" t="t" r="r" b="b"/>
              <a:pathLst>
                <a:path w="1478915" h="876300">
                  <a:moveTo>
                    <a:pt x="0" y="0"/>
                  </a:moveTo>
                  <a:lnTo>
                    <a:pt x="1478809" y="0"/>
                  </a:lnTo>
                  <a:lnTo>
                    <a:pt x="1478809" y="875982"/>
                  </a:lnTo>
                  <a:lnTo>
                    <a:pt x="0" y="875982"/>
                  </a:lnTo>
                  <a:lnTo>
                    <a:pt x="0" y="0"/>
                  </a:lnTo>
                  <a:close/>
                </a:path>
              </a:pathLst>
            </a:custGeom>
            <a:ln w="9419">
              <a:solidFill>
                <a:srgbClr val="000000"/>
              </a:solidFill>
            </a:ln>
          </p:spPr>
          <p:txBody>
            <a:bodyPr wrap="square" lIns="0" tIns="0" rIns="0" bIns="0" rtlCol="0"/>
            <a:lstStyle/>
            <a:p>
              <a:endParaRPr/>
            </a:p>
          </p:txBody>
        </p:sp>
      </p:grpSp>
      <p:grpSp>
        <p:nvGrpSpPr>
          <p:cNvPr id="17" name="object 17"/>
          <p:cNvGrpSpPr/>
          <p:nvPr/>
        </p:nvGrpSpPr>
        <p:grpSpPr>
          <a:xfrm>
            <a:off x="7091996" y="6432514"/>
            <a:ext cx="2436495" cy="805815"/>
            <a:chOff x="7091996" y="6432514"/>
            <a:chExt cx="2436495" cy="805815"/>
          </a:xfrm>
        </p:grpSpPr>
        <p:pic>
          <p:nvPicPr>
            <p:cNvPr id="18" name="object 18"/>
            <p:cNvPicPr/>
            <p:nvPr/>
          </p:nvPicPr>
          <p:blipFill>
            <a:blip r:embed="rId6" cstate="print"/>
            <a:stretch>
              <a:fillRect/>
            </a:stretch>
          </p:blipFill>
          <p:spPr>
            <a:xfrm>
              <a:off x="7101415" y="6441933"/>
              <a:ext cx="2417585" cy="786500"/>
            </a:xfrm>
            <a:prstGeom prst="rect">
              <a:avLst/>
            </a:prstGeom>
          </p:spPr>
        </p:pic>
        <p:sp>
          <p:nvSpPr>
            <p:cNvPr id="19" name="object 19"/>
            <p:cNvSpPr/>
            <p:nvPr/>
          </p:nvSpPr>
          <p:spPr>
            <a:xfrm>
              <a:off x="7096706" y="6437224"/>
              <a:ext cx="2427605" cy="796290"/>
            </a:xfrm>
            <a:custGeom>
              <a:avLst/>
              <a:gdLst/>
              <a:ahLst/>
              <a:cxnLst/>
              <a:rect l="l" t="t" r="r" b="b"/>
              <a:pathLst>
                <a:path w="2427604" h="796290">
                  <a:moveTo>
                    <a:pt x="0" y="0"/>
                  </a:moveTo>
                  <a:lnTo>
                    <a:pt x="2427005" y="0"/>
                  </a:lnTo>
                  <a:lnTo>
                    <a:pt x="2427005" y="795920"/>
                  </a:lnTo>
                  <a:lnTo>
                    <a:pt x="0" y="795920"/>
                  </a:lnTo>
                  <a:lnTo>
                    <a:pt x="0" y="0"/>
                  </a:lnTo>
                  <a:close/>
                </a:path>
              </a:pathLst>
            </a:custGeom>
            <a:ln w="9419">
              <a:solidFill>
                <a:srgbClr val="000000"/>
              </a:solidFill>
            </a:ln>
          </p:spPr>
          <p:txBody>
            <a:bodyPr wrap="square" lIns="0" tIns="0" rIns="0" bIns="0" rtlCol="0"/>
            <a:lstStyle/>
            <a:p>
              <a:endParaRPr/>
            </a:p>
          </p:txBody>
        </p:sp>
      </p:gr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1645"/>
              </a:lnSpc>
            </a:pPr>
            <a:fld id="{81D60167-4931-47E6-BA6A-407CBD079E47}" type="slidenum">
              <a:rPr dirty="0"/>
              <a:t>59</a:t>
            </a:fld>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7275"/>
            <a:ext cx="5013833" cy="2817749"/>
          </a:xfrm>
          <a:custGeom>
            <a:avLst/>
            <a:gdLst/>
            <a:ahLst/>
            <a:cxnLst/>
            <a:rect l="l" t="t" r="r" b="b"/>
            <a:pathLst>
              <a:path w="4558030" h="2561590">
                <a:moveTo>
                  <a:pt x="0" y="2561099"/>
                </a:moveTo>
                <a:lnTo>
                  <a:pt x="4557899" y="2561099"/>
                </a:lnTo>
                <a:lnTo>
                  <a:pt x="4557899" y="0"/>
                </a:lnTo>
                <a:lnTo>
                  <a:pt x="0" y="0"/>
                </a:lnTo>
                <a:lnTo>
                  <a:pt x="0" y="25610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1009883" y="357511"/>
            <a:ext cx="3380042" cy="1097480"/>
          </a:xfrm>
          <a:prstGeom prst="rect">
            <a:avLst/>
          </a:prstGeom>
        </p:spPr>
        <p:txBody>
          <a:bodyPr vert="horz" wrap="square" lIns="0" tIns="13970" rIns="0" bIns="0" rtlCol="0">
            <a:spAutoFit/>
          </a:bodyPr>
          <a:lstStyle/>
          <a:p>
            <a:pPr marL="13970">
              <a:spcBef>
                <a:spcPts val="110"/>
              </a:spcBef>
            </a:pPr>
            <a:r>
              <a:rPr sz="3520" spc="224" dirty="0">
                <a:solidFill>
                  <a:srgbClr val="002060"/>
                </a:solidFill>
              </a:rPr>
              <a:t>Computer</a:t>
            </a:r>
            <a:r>
              <a:rPr sz="3520" spc="-110" dirty="0">
                <a:solidFill>
                  <a:srgbClr val="002060"/>
                </a:solidFill>
              </a:rPr>
              <a:t> </a:t>
            </a:r>
            <a:r>
              <a:rPr sz="3520" spc="99" dirty="0">
                <a:solidFill>
                  <a:srgbClr val="002060"/>
                </a:solidFill>
              </a:rPr>
              <a:t>Vision</a:t>
            </a:r>
            <a:endParaRPr sz="3520" dirty="0">
              <a:solidFill>
                <a:srgbClr val="002060"/>
              </a:solidFill>
            </a:endParaRPr>
          </a:p>
        </p:txBody>
      </p:sp>
      <p:sp>
        <p:nvSpPr>
          <p:cNvPr id="4" name="object 4"/>
          <p:cNvSpPr txBox="1"/>
          <p:nvPr/>
        </p:nvSpPr>
        <p:spPr>
          <a:xfrm>
            <a:off x="1004682" y="1772400"/>
            <a:ext cx="3037777" cy="284950"/>
          </a:xfrm>
          <a:prstGeom prst="rect">
            <a:avLst/>
          </a:prstGeom>
        </p:spPr>
        <p:txBody>
          <a:bodyPr vert="horz" wrap="square" lIns="0" tIns="13970" rIns="0" bIns="0" rtlCol="0">
            <a:spAutoFit/>
          </a:bodyPr>
          <a:lstStyle/>
          <a:p>
            <a:pPr marL="13970">
              <a:spcBef>
                <a:spcPts val="110"/>
              </a:spcBef>
            </a:pPr>
            <a:r>
              <a:rPr sz="1760" spc="66" dirty="0">
                <a:solidFill>
                  <a:srgbClr val="202124"/>
                </a:solidFill>
                <a:latin typeface="Calibri"/>
                <a:cs typeface="Calibri"/>
              </a:rPr>
              <a:t>Convolutional</a:t>
            </a:r>
            <a:r>
              <a:rPr sz="1760" spc="33" dirty="0">
                <a:solidFill>
                  <a:srgbClr val="202124"/>
                </a:solidFill>
                <a:latin typeface="Calibri"/>
                <a:cs typeface="Calibri"/>
              </a:rPr>
              <a:t> </a:t>
            </a:r>
            <a:r>
              <a:rPr sz="1760" spc="105" dirty="0">
                <a:solidFill>
                  <a:srgbClr val="202124"/>
                </a:solidFill>
                <a:latin typeface="Calibri"/>
                <a:cs typeface="Calibri"/>
              </a:rPr>
              <a:t>NNs</a:t>
            </a:r>
            <a:r>
              <a:rPr sz="1760" spc="38" dirty="0">
                <a:solidFill>
                  <a:srgbClr val="202124"/>
                </a:solidFill>
                <a:latin typeface="Calibri"/>
                <a:cs typeface="Calibri"/>
              </a:rPr>
              <a:t> </a:t>
            </a:r>
            <a:r>
              <a:rPr sz="1760" spc="66" dirty="0">
                <a:solidFill>
                  <a:srgbClr val="202124"/>
                </a:solidFill>
                <a:latin typeface="Calibri"/>
                <a:cs typeface="Calibri"/>
              </a:rPr>
              <a:t>(+ResNets)</a:t>
            </a:r>
            <a:endParaRPr sz="1760">
              <a:latin typeface="Calibri"/>
              <a:cs typeface="Calibri"/>
            </a:endParaRPr>
          </a:p>
        </p:txBody>
      </p:sp>
      <p:sp>
        <p:nvSpPr>
          <p:cNvPr id="5" name="object 5"/>
          <p:cNvSpPr/>
          <p:nvPr/>
        </p:nvSpPr>
        <p:spPr>
          <a:xfrm>
            <a:off x="5013690" y="1057275"/>
            <a:ext cx="5045266" cy="2817749"/>
          </a:xfrm>
          <a:custGeom>
            <a:avLst/>
            <a:gdLst/>
            <a:ahLst/>
            <a:cxnLst/>
            <a:rect l="l" t="t" r="r" b="b"/>
            <a:pathLst>
              <a:path w="4586605" h="2561590">
                <a:moveTo>
                  <a:pt x="4586099" y="2561099"/>
                </a:moveTo>
                <a:lnTo>
                  <a:pt x="0" y="2561099"/>
                </a:lnTo>
                <a:lnTo>
                  <a:pt x="0" y="0"/>
                </a:lnTo>
                <a:lnTo>
                  <a:pt x="4586099" y="0"/>
                </a:lnTo>
                <a:lnTo>
                  <a:pt x="4586099" y="2561099"/>
                </a:lnTo>
                <a:close/>
              </a:path>
            </a:pathLst>
          </a:custGeom>
          <a:solidFill>
            <a:srgbClr val="F3F3F3"/>
          </a:solidFill>
        </p:spPr>
        <p:txBody>
          <a:bodyPr wrap="square" lIns="0" tIns="0" rIns="0" bIns="0" rtlCol="0"/>
          <a:lstStyle/>
          <a:p>
            <a:endParaRPr sz="1980"/>
          </a:p>
        </p:txBody>
      </p:sp>
      <p:sp>
        <p:nvSpPr>
          <p:cNvPr id="6" name="object 6"/>
          <p:cNvSpPr txBox="1"/>
          <p:nvPr/>
        </p:nvSpPr>
        <p:spPr>
          <a:xfrm>
            <a:off x="5637598" y="887260"/>
            <a:ext cx="3800539" cy="1176925"/>
          </a:xfrm>
          <a:prstGeom prst="rect">
            <a:avLst/>
          </a:prstGeom>
        </p:spPr>
        <p:txBody>
          <a:bodyPr vert="horz" wrap="square" lIns="0" tIns="246571" rIns="0" bIns="0" rtlCol="0">
            <a:spAutoFit/>
          </a:bodyPr>
          <a:lstStyle/>
          <a:p>
            <a:pPr algn="ctr">
              <a:spcBef>
                <a:spcPts val="1941"/>
              </a:spcBef>
            </a:pPr>
            <a:r>
              <a:rPr sz="3520" spc="88" dirty="0">
                <a:solidFill>
                  <a:srgbClr val="202124"/>
                </a:solidFill>
                <a:latin typeface="Calibri"/>
                <a:cs typeface="Calibri"/>
              </a:rPr>
              <a:t>Natural</a:t>
            </a:r>
            <a:r>
              <a:rPr sz="3520" spc="22" dirty="0">
                <a:solidFill>
                  <a:srgbClr val="202124"/>
                </a:solidFill>
                <a:latin typeface="Calibri"/>
                <a:cs typeface="Calibri"/>
              </a:rPr>
              <a:t> </a:t>
            </a:r>
            <a:r>
              <a:rPr sz="3520" spc="176" dirty="0">
                <a:solidFill>
                  <a:srgbClr val="202124"/>
                </a:solidFill>
                <a:latin typeface="Calibri"/>
                <a:cs typeface="Calibri"/>
              </a:rPr>
              <a:t>Lang.</a:t>
            </a:r>
            <a:r>
              <a:rPr sz="3520" spc="28" dirty="0">
                <a:solidFill>
                  <a:srgbClr val="202124"/>
                </a:solidFill>
                <a:latin typeface="Calibri"/>
                <a:cs typeface="Calibri"/>
              </a:rPr>
              <a:t> </a:t>
            </a:r>
            <a:r>
              <a:rPr sz="3520" spc="143" dirty="0">
                <a:solidFill>
                  <a:srgbClr val="202124"/>
                </a:solidFill>
                <a:latin typeface="Calibri"/>
                <a:cs typeface="Calibri"/>
              </a:rPr>
              <a:t>Proc.</a:t>
            </a:r>
            <a:endParaRPr sz="3520">
              <a:latin typeface="Calibri"/>
              <a:cs typeface="Calibri"/>
            </a:endParaRPr>
          </a:p>
          <a:p>
            <a:pPr algn="ctr">
              <a:spcBef>
                <a:spcPts val="913"/>
              </a:spcBef>
            </a:pPr>
            <a:r>
              <a:rPr sz="1760" spc="66" dirty="0">
                <a:solidFill>
                  <a:srgbClr val="202124"/>
                </a:solidFill>
                <a:latin typeface="Calibri"/>
                <a:cs typeface="Calibri"/>
              </a:rPr>
              <a:t>Recurrent</a:t>
            </a:r>
            <a:r>
              <a:rPr sz="1760" spc="22" dirty="0">
                <a:solidFill>
                  <a:srgbClr val="202124"/>
                </a:solidFill>
                <a:latin typeface="Calibri"/>
                <a:cs typeface="Calibri"/>
              </a:rPr>
              <a:t> </a:t>
            </a:r>
            <a:r>
              <a:rPr sz="1760" spc="105" dirty="0">
                <a:solidFill>
                  <a:srgbClr val="202124"/>
                </a:solidFill>
                <a:latin typeface="Calibri"/>
                <a:cs typeface="Calibri"/>
              </a:rPr>
              <a:t>NNs</a:t>
            </a:r>
            <a:r>
              <a:rPr sz="1760" spc="28" dirty="0">
                <a:solidFill>
                  <a:srgbClr val="202124"/>
                </a:solidFill>
                <a:latin typeface="Calibri"/>
                <a:cs typeface="Calibri"/>
              </a:rPr>
              <a:t> </a:t>
            </a:r>
            <a:r>
              <a:rPr sz="1760" spc="77" dirty="0">
                <a:solidFill>
                  <a:srgbClr val="202124"/>
                </a:solidFill>
                <a:latin typeface="Calibri"/>
                <a:cs typeface="Calibri"/>
              </a:rPr>
              <a:t>(+LSTMs)</a:t>
            </a:r>
            <a:endParaRPr sz="1760">
              <a:latin typeface="Calibri"/>
              <a:cs typeface="Calibri"/>
            </a:endParaRPr>
          </a:p>
        </p:txBody>
      </p:sp>
      <p:grpSp>
        <p:nvGrpSpPr>
          <p:cNvPr id="7" name="object 7"/>
          <p:cNvGrpSpPr/>
          <p:nvPr/>
        </p:nvGrpSpPr>
        <p:grpSpPr>
          <a:xfrm>
            <a:off x="0" y="3874484"/>
            <a:ext cx="6699314" cy="2840800"/>
            <a:chOff x="0" y="2561099"/>
            <a:chExt cx="6090285" cy="2582545"/>
          </a:xfrm>
        </p:grpSpPr>
        <p:sp>
          <p:nvSpPr>
            <p:cNvPr id="8" name="object 8"/>
            <p:cNvSpPr/>
            <p:nvPr/>
          </p:nvSpPr>
          <p:spPr>
            <a:xfrm>
              <a:off x="3054000" y="2561099"/>
              <a:ext cx="3036570" cy="2582545"/>
            </a:xfrm>
            <a:custGeom>
              <a:avLst/>
              <a:gdLst/>
              <a:ahLst/>
              <a:cxnLst/>
              <a:rect l="l" t="t" r="r" b="b"/>
              <a:pathLst>
                <a:path w="3036570" h="2582545">
                  <a:moveTo>
                    <a:pt x="0" y="0"/>
                  </a:moveTo>
                  <a:lnTo>
                    <a:pt x="3035999" y="0"/>
                  </a:lnTo>
                  <a:lnTo>
                    <a:pt x="3035999" y="2582399"/>
                  </a:lnTo>
                  <a:lnTo>
                    <a:pt x="0" y="2582399"/>
                  </a:lnTo>
                  <a:lnTo>
                    <a:pt x="0" y="0"/>
                  </a:lnTo>
                  <a:close/>
                </a:path>
              </a:pathLst>
            </a:custGeom>
            <a:solidFill>
              <a:srgbClr val="FAFAFA"/>
            </a:solidFill>
          </p:spPr>
          <p:txBody>
            <a:bodyPr wrap="square" lIns="0" tIns="0" rIns="0" bIns="0" rtlCol="0"/>
            <a:lstStyle/>
            <a:p>
              <a:endParaRPr sz="1980"/>
            </a:p>
          </p:txBody>
        </p:sp>
        <p:sp>
          <p:nvSpPr>
            <p:cNvPr id="9" name="object 9"/>
            <p:cNvSpPr/>
            <p:nvPr/>
          </p:nvSpPr>
          <p:spPr>
            <a:xfrm>
              <a:off x="0" y="2561099"/>
              <a:ext cx="3054350" cy="2582545"/>
            </a:xfrm>
            <a:custGeom>
              <a:avLst/>
              <a:gdLst/>
              <a:ahLst/>
              <a:cxnLst/>
              <a:rect l="l" t="t" r="r" b="b"/>
              <a:pathLst>
                <a:path w="3054350" h="2582545">
                  <a:moveTo>
                    <a:pt x="0" y="0"/>
                  </a:moveTo>
                  <a:lnTo>
                    <a:pt x="3053999" y="0"/>
                  </a:lnTo>
                  <a:lnTo>
                    <a:pt x="3053999" y="2582399"/>
                  </a:lnTo>
                  <a:lnTo>
                    <a:pt x="0" y="2582399"/>
                  </a:lnTo>
                  <a:lnTo>
                    <a:pt x="0" y="0"/>
                  </a:lnTo>
                  <a:close/>
                </a:path>
              </a:pathLst>
            </a:custGeom>
            <a:solidFill>
              <a:srgbClr val="F3F3F3"/>
            </a:solidFill>
          </p:spPr>
          <p:txBody>
            <a:bodyPr wrap="square" lIns="0" tIns="0" rIns="0" bIns="0" rtlCol="0"/>
            <a:lstStyle/>
            <a:p>
              <a:endParaRPr sz="1980"/>
            </a:p>
          </p:txBody>
        </p:sp>
      </p:grpSp>
      <p:sp>
        <p:nvSpPr>
          <p:cNvPr id="10" name="object 10"/>
          <p:cNvSpPr txBox="1"/>
          <p:nvPr/>
        </p:nvSpPr>
        <p:spPr>
          <a:xfrm>
            <a:off x="290408" y="3704470"/>
            <a:ext cx="2780030" cy="1176925"/>
          </a:xfrm>
          <a:prstGeom prst="rect">
            <a:avLst/>
          </a:prstGeom>
        </p:spPr>
        <p:txBody>
          <a:bodyPr vert="horz" wrap="square" lIns="0" tIns="246571" rIns="0" bIns="0" rtlCol="0">
            <a:spAutoFit/>
          </a:bodyPr>
          <a:lstStyle/>
          <a:p>
            <a:pPr algn="ctr">
              <a:spcBef>
                <a:spcPts val="1941"/>
              </a:spcBef>
            </a:pPr>
            <a:r>
              <a:rPr sz="3520" spc="259" dirty="0">
                <a:solidFill>
                  <a:srgbClr val="202124"/>
                </a:solidFill>
                <a:latin typeface="Calibri"/>
                <a:cs typeface="Calibri"/>
              </a:rPr>
              <a:t>Speech</a:t>
            </a:r>
            <a:endParaRPr sz="3520">
              <a:latin typeface="Calibri"/>
              <a:cs typeface="Calibri"/>
            </a:endParaRPr>
          </a:p>
          <a:p>
            <a:pPr algn="ctr">
              <a:spcBef>
                <a:spcPts val="913"/>
              </a:spcBef>
            </a:pPr>
            <a:r>
              <a:rPr sz="1760" spc="110" dirty="0">
                <a:solidFill>
                  <a:srgbClr val="202124"/>
                </a:solidFill>
                <a:latin typeface="Calibri"/>
                <a:cs typeface="Calibri"/>
              </a:rPr>
              <a:t>Deep</a:t>
            </a:r>
            <a:r>
              <a:rPr sz="1760" spc="28" dirty="0">
                <a:solidFill>
                  <a:srgbClr val="202124"/>
                </a:solidFill>
                <a:latin typeface="Calibri"/>
                <a:cs typeface="Calibri"/>
              </a:rPr>
              <a:t> </a:t>
            </a:r>
            <a:r>
              <a:rPr sz="1760" spc="61" dirty="0">
                <a:solidFill>
                  <a:srgbClr val="202124"/>
                </a:solidFill>
                <a:latin typeface="Calibri"/>
                <a:cs typeface="Calibri"/>
              </a:rPr>
              <a:t>Belief</a:t>
            </a:r>
            <a:r>
              <a:rPr sz="1760" spc="33" dirty="0">
                <a:solidFill>
                  <a:srgbClr val="202124"/>
                </a:solidFill>
                <a:latin typeface="Calibri"/>
                <a:cs typeface="Calibri"/>
              </a:rPr>
              <a:t> </a:t>
            </a:r>
            <a:r>
              <a:rPr sz="1760" spc="88" dirty="0">
                <a:solidFill>
                  <a:srgbClr val="202124"/>
                </a:solidFill>
                <a:latin typeface="Calibri"/>
                <a:cs typeface="Calibri"/>
              </a:rPr>
              <a:t>Nets</a:t>
            </a:r>
            <a:r>
              <a:rPr sz="1760" spc="33" dirty="0">
                <a:solidFill>
                  <a:srgbClr val="202124"/>
                </a:solidFill>
                <a:latin typeface="Calibri"/>
                <a:cs typeface="Calibri"/>
              </a:rPr>
              <a:t> </a:t>
            </a:r>
            <a:r>
              <a:rPr sz="1760" spc="83" dirty="0">
                <a:solidFill>
                  <a:srgbClr val="202124"/>
                </a:solidFill>
                <a:latin typeface="Calibri"/>
                <a:cs typeface="Calibri"/>
              </a:rPr>
              <a:t>(+non-</a:t>
            </a:r>
            <a:r>
              <a:rPr sz="1760" spc="94" dirty="0">
                <a:solidFill>
                  <a:srgbClr val="202124"/>
                </a:solidFill>
                <a:latin typeface="Calibri"/>
                <a:cs typeface="Calibri"/>
              </a:rPr>
              <a:t>DL)</a:t>
            </a:r>
            <a:endParaRPr sz="1760">
              <a:latin typeface="Calibri"/>
              <a:cs typeface="Calibri"/>
            </a:endParaRPr>
          </a:p>
        </p:txBody>
      </p:sp>
      <p:grpSp>
        <p:nvGrpSpPr>
          <p:cNvPr id="11" name="object 11"/>
          <p:cNvGrpSpPr/>
          <p:nvPr/>
        </p:nvGrpSpPr>
        <p:grpSpPr>
          <a:xfrm>
            <a:off x="102410" y="2192836"/>
            <a:ext cx="4608005" cy="4206367"/>
            <a:chOff x="93100" y="1032328"/>
            <a:chExt cx="4189095" cy="3823970"/>
          </a:xfrm>
        </p:grpSpPr>
        <p:pic>
          <p:nvPicPr>
            <p:cNvPr id="12" name="object 12"/>
            <p:cNvPicPr/>
            <p:nvPr/>
          </p:nvPicPr>
          <p:blipFill>
            <a:blip r:embed="rId2" cstate="print"/>
            <a:stretch>
              <a:fillRect/>
            </a:stretch>
          </p:blipFill>
          <p:spPr>
            <a:xfrm>
              <a:off x="93100" y="1032328"/>
              <a:ext cx="4189075" cy="1288950"/>
            </a:xfrm>
            <a:prstGeom prst="rect">
              <a:avLst/>
            </a:prstGeom>
          </p:spPr>
        </p:pic>
        <p:pic>
          <p:nvPicPr>
            <p:cNvPr id="13" name="object 13"/>
            <p:cNvPicPr/>
            <p:nvPr/>
          </p:nvPicPr>
          <p:blipFill>
            <a:blip r:embed="rId3" cstate="print"/>
            <a:stretch>
              <a:fillRect/>
            </a:stretch>
          </p:blipFill>
          <p:spPr>
            <a:xfrm>
              <a:off x="336800" y="4560418"/>
              <a:ext cx="457750" cy="295849"/>
            </a:xfrm>
            <a:prstGeom prst="rect">
              <a:avLst/>
            </a:prstGeom>
          </p:spPr>
        </p:pic>
      </p:grpSp>
      <p:sp>
        <p:nvSpPr>
          <p:cNvPr id="14" name="object 14"/>
          <p:cNvSpPr txBox="1"/>
          <p:nvPr/>
        </p:nvSpPr>
        <p:spPr>
          <a:xfrm>
            <a:off x="6604867" y="3335246"/>
            <a:ext cx="71946" cy="251094"/>
          </a:xfrm>
          <a:prstGeom prst="rect">
            <a:avLst/>
          </a:prstGeom>
        </p:spPr>
        <p:txBody>
          <a:bodyPr vert="horz" wrap="square" lIns="0" tIns="13970" rIns="0" bIns="0" rtlCol="0">
            <a:spAutoFit/>
          </a:bodyPr>
          <a:lstStyle/>
          <a:p>
            <a:pPr marL="13970">
              <a:spcBef>
                <a:spcPts val="110"/>
              </a:spcBef>
            </a:pPr>
            <a:r>
              <a:rPr sz="1540" spc="-55" dirty="0">
                <a:latin typeface="Arial"/>
                <a:cs typeface="Arial"/>
              </a:rPr>
              <a:t>l</a:t>
            </a:r>
            <a:endParaRPr sz="1540">
              <a:latin typeface="Arial"/>
              <a:cs typeface="Arial"/>
            </a:endParaRPr>
          </a:p>
        </p:txBody>
      </p:sp>
      <p:sp>
        <p:nvSpPr>
          <p:cNvPr id="15" name="object 15"/>
          <p:cNvSpPr txBox="1"/>
          <p:nvPr/>
        </p:nvSpPr>
        <p:spPr>
          <a:xfrm>
            <a:off x="8598610" y="3335246"/>
            <a:ext cx="71946" cy="251094"/>
          </a:xfrm>
          <a:prstGeom prst="rect">
            <a:avLst/>
          </a:prstGeom>
        </p:spPr>
        <p:txBody>
          <a:bodyPr vert="horz" wrap="square" lIns="0" tIns="13970" rIns="0" bIns="0" rtlCol="0">
            <a:spAutoFit/>
          </a:bodyPr>
          <a:lstStyle/>
          <a:p>
            <a:pPr marL="13970">
              <a:spcBef>
                <a:spcPts val="110"/>
              </a:spcBef>
            </a:pPr>
            <a:r>
              <a:rPr sz="1540" spc="-55" dirty="0">
                <a:latin typeface="Arial"/>
                <a:cs typeface="Arial"/>
              </a:rPr>
              <a:t>l</a:t>
            </a:r>
            <a:endParaRPr sz="1540">
              <a:latin typeface="Arial"/>
              <a:cs typeface="Arial"/>
            </a:endParaRPr>
          </a:p>
        </p:txBody>
      </p:sp>
      <p:sp>
        <p:nvSpPr>
          <p:cNvPr id="16" name="object 16"/>
          <p:cNvSpPr txBox="1"/>
          <p:nvPr/>
        </p:nvSpPr>
        <p:spPr>
          <a:xfrm>
            <a:off x="9183785" y="3335246"/>
            <a:ext cx="136906" cy="251094"/>
          </a:xfrm>
          <a:prstGeom prst="rect">
            <a:avLst/>
          </a:prstGeom>
        </p:spPr>
        <p:txBody>
          <a:bodyPr vert="horz" wrap="square" lIns="0" tIns="13970" rIns="0" bIns="0" rtlCol="0">
            <a:spAutoFit/>
          </a:bodyPr>
          <a:lstStyle/>
          <a:p>
            <a:pPr marL="13970">
              <a:spcBef>
                <a:spcPts val="110"/>
              </a:spcBef>
            </a:pPr>
            <a:r>
              <a:rPr sz="1540" spc="-55" dirty="0">
                <a:latin typeface="Arial"/>
                <a:cs typeface="Arial"/>
              </a:rPr>
              <a:t>o</a:t>
            </a:r>
            <a:endParaRPr sz="1540">
              <a:latin typeface="Arial"/>
              <a:cs typeface="Arial"/>
            </a:endParaRPr>
          </a:p>
        </p:txBody>
      </p:sp>
      <p:sp>
        <p:nvSpPr>
          <p:cNvPr id="17" name="object 17"/>
          <p:cNvSpPr txBox="1"/>
          <p:nvPr/>
        </p:nvSpPr>
        <p:spPr>
          <a:xfrm>
            <a:off x="80328" y="6477913"/>
            <a:ext cx="4095304" cy="217239"/>
          </a:xfrm>
          <a:prstGeom prst="rect">
            <a:avLst/>
          </a:prstGeom>
        </p:spPr>
        <p:txBody>
          <a:bodyPr vert="horz" wrap="square" lIns="0" tIns="13970" rIns="0" bIns="0" rtlCol="0">
            <a:spAutoFit/>
          </a:bodyPr>
          <a:lstStyle/>
          <a:p>
            <a:pPr marL="116650" indent="-108268">
              <a:spcBef>
                <a:spcPts val="110"/>
              </a:spcBef>
              <a:buAutoNum type="arabicPlain"/>
              <a:tabLst>
                <a:tab pos="116650" algn="l"/>
              </a:tabLst>
            </a:pPr>
            <a:r>
              <a:rPr sz="660" spc="66" dirty="0">
                <a:solidFill>
                  <a:srgbClr val="202124"/>
                </a:solidFill>
                <a:latin typeface="Calibri"/>
                <a:cs typeface="Calibri"/>
              </a:rPr>
              <a:t>CNN</a:t>
            </a:r>
            <a:r>
              <a:rPr sz="660" spc="160" dirty="0">
                <a:solidFill>
                  <a:srgbClr val="202124"/>
                </a:solidFill>
                <a:latin typeface="Calibri"/>
                <a:cs typeface="Calibri"/>
              </a:rPr>
              <a:t> </a:t>
            </a:r>
            <a:r>
              <a:rPr sz="660" spc="22" dirty="0">
                <a:solidFill>
                  <a:srgbClr val="202124"/>
                </a:solidFill>
                <a:latin typeface="Calibri"/>
                <a:cs typeface="Calibri"/>
              </a:rPr>
              <a:t>image</a:t>
            </a:r>
            <a:r>
              <a:rPr sz="660" spc="143" dirty="0">
                <a:solidFill>
                  <a:srgbClr val="202124"/>
                </a:solidFill>
                <a:latin typeface="Calibri"/>
                <a:cs typeface="Calibri"/>
              </a:rPr>
              <a:t> </a:t>
            </a:r>
            <a:r>
              <a:rPr sz="660" spc="88" dirty="0">
                <a:solidFill>
                  <a:srgbClr val="202124"/>
                </a:solidFill>
                <a:latin typeface="Calibri"/>
                <a:cs typeface="Calibri"/>
              </a:rPr>
              <a:t>CC-</a:t>
            </a:r>
            <a:r>
              <a:rPr sz="660" spc="61" dirty="0">
                <a:solidFill>
                  <a:srgbClr val="202124"/>
                </a:solidFill>
                <a:latin typeface="Calibri"/>
                <a:cs typeface="Calibri"/>
              </a:rPr>
              <a:t>BY-</a:t>
            </a:r>
            <a:r>
              <a:rPr sz="660" spc="66" dirty="0">
                <a:solidFill>
                  <a:srgbClr val="202124"/>
                </a:solidFill>
                <a:latin typeface="Calibri"/>
                <a:cs typeface="Calibri"/>
              </a:rPr>
              <a:t>SA</a:t>
            </a:r>
            <a:r>
              <a:rPr sz="660" spc="160" dirty="0">
                <a:solidFill>
                  <a:srgbClr val="202124"/>
                </a:solidFill>
                <a:latin typeface="Calibri"/>
                <a:cs typeface="Calibri"/>
              </a:rPr>
              <a:t> </a:t>
            </a:r>
            <a:r>
              <a:rPr sz="660" spc="22" dirty="0">
                <a:solidFill>
                  <a:srgbClr val="202124"/>
                </a:solidFill>
                <a:latin typeface="Calibri"/>
                <a:cs typeface="Calibri"/>
              </a:rPr>
              <a:t>by</a:t>
            </a:r>
            <a:r>
              <a:rPr sz="660" spc="132" dirty="0">
                <a:solidFill>
                  <a:srgbClr val="202124"/>
                </a:solidFill>
                <a:latin typeface="Calibri"/>
                <a:cs typeface="Calibri"/>
              </a:rPr>
              <a:t> </a:t>
            </a:r>
            <a:r>
              <a:rPr sz="660" spc="22" dirty="0">
                <a:solidFill>
                  <a:srgbClr val="202124"/>
                </a:solidFill>
                <a:latin typeface="Calibri"/>
                <a:cs typeface="Calibri"/>
              </a:rPr>
              <a:t>Aphex34</a:t>
            </a:r>
            <a:r>
              <a:rPr sz="660" spc="138" dirty="0">
                <a:solidFill>
                  <a:srgbClr val="202124"/>
                </a:solidFill>
                <a:latin typeface="Calibri"/>
                <a:cs typeface="Calibri"/>
              </a:rPr>
              <a:t> </a:t>
            </a:r>
            <a:r>
              <a:rPr sz="660" spc="22" dirty="0">
                <a:solidFill>
                  <a:srgbClr val="202124"/>
                </a:solidFill>
                <a:latin typeface="Calibri"/>
                <a:cs typeface="Calibri"/>
              </a:rPr>
              <a:t>for</a:t>
            </a:r>
            <a:r>
              <a:rPr sz="660" spc="105" dirty="0">
                <a:solidFill>
                  <a:srgbClr val="202124"/>
                </a:solidFill>
                <a:latin typeface="Calibri"/>
                <a:cs typeface="Calibri"/>
              </a:rPr>
              <a:t> </a:t>
            </a:r>
            <a:r>
              <a:rPr sz="660" spc="22" dirty="0">
                <a:solidFill>
                  <a:srgbClr val="202124"/>
                </a:solidFill>
                <a:latin typeface="Calibri"/>
                <a:cs typeface="Calibri"/>
              </a:rPr>
              <a:t>Wikipedia</a:t>
            </a:r>
            <a:r>
              <a:rPr sz="660" spc="165" dirty="0">
                <a:solidFill>
                  <a:srgbClr val="202124"/>
                </a:solidFill>
                <a:latin typeface="Calibri"/>
                <a:cs typeface="Calibri"/>
              </a:rPr>
              <a:t> </a:t>
            </a:r>
            <a:r>
              <a:rPr sz="660" spc="-11" dirty="0">
                <a:solidFill>
                  <a:srgbClr val="202124"/>
                </a:solidFill>
                <a:latin typeface="Calibri"/>
                <a:cs typeface="Calibri"/>
              </a:rPr>
              <a:t>https://commons.wikimedia.org/wiki/File:Typical_cnn.png</a:t>
            </a:r>
            <a:endParaRPr sz="660">
              <a:latin typeface="Calibri"/>
              <a:cs typeface="Calibri"/>
            </a:endParaRPr>
          </a:p>
          <a:p>
            <a:pPr marL="129921" indent="-115951">
              <a:buAutoNum type="arabicPlain"/>
              <a:tabLst>
                <a:tab pos="129921" algn="l"/>
              </a:tabLst>
            </a:pPr>
            <a:r>
              <a:rPr sz="660" spc="11" dirty="0">
                <a:solidFill>
                  <a:srgbClr val="202124"/>
                </a:solidFill>
                <a:latin typeface="Calibri"/>
                <a:cs typeface="Calibri"/>
              </a:rPr>
              <a:t>RNN</a:t>
            </a:r>
            <a:r>
              <a:rPr sz="660" spc="193" dirty="0">
                <a:solidFill>
                  <a:srgbClr val="202124"/>
                </a:solidFill>
                <a:latin typeface="Calibri"/>
                <a:cs typeface="Calibri"/>
              </a:rPr>
              <a:t> </a:t>
            </a:r>
            <a:r>
              <a:rPr sz="660" spc="11" dirty="0">
                <a:solidFill>
                  <a:srgbClr val="202124"/>
                </a:solidFill>
                <a:latin typeface="Calibri"/>
                <a:cs typeface="Calibri"/>
              </a:rPr>
              <a:t>image</a:t>
            </a:r>
            <a:r>
              <a:rPr sz="660" spc="171" dirty="0">
                <a:solidFill>
                  <a:srgbClr val="202124"/>
                </a:solidFill>
                <a:latin typeface="Calibri"/>
                <a:cs typeface="Calibri"/>
              </a:rPr>
              <a:t> </a:t>
            </a:r>
            <a:r>
              <a:rPr sz="660" spc="88" dirty="0">
                <a:solidFill>
                  <a:srgbClr val="202124"/>
                </a:solidFill>
                <a:latin typeface="Calibri"/>
                <a:cs typeface="Calibri"/>
              </a:rPr>
              <a:t>CC-</a:t>
            </a:r>
            <a:r>
              <a:rPr sz="660" spc="61" dirty="0">
                <a:solidFill>
                  <a:srgbClr val="202124"/>
                </a:solidFill>
                <a:latin typeface="Calibri"/>
                <a:cs typeface="Calibri"/>
              </a:rPr>
              <a:t>BY-</a:t>
            </a:r>
            <a:r>
              <a:rPr sz="660" spc="66" dirty="0">
                <a:solidFill>
                  <a:srgbClr val="202124"/>
                </a:solidFill>
                <a:latin typeface="Calibri"/>
                <a:cs typeface="Calibri"/>
              </a:rPr>
              <a:t>SA</a:t>
            </a:r>
            <a:r>
              <a:rPr sz="660" spc="193" dirty="0">
                <a:solidFill>
                  <a:srgbClr val="202124"/>
                </a:solidFill>
                <a:latin typeface="Calibri"/>
                <a:cs typeface="Calibri"/>
              </a:rPr>
              <a:t> </a:t>
            </a:r>
            <a:r>
              <a:rPr sz="660" spc="11" dirty="0">
                <a:solidFill>
                  <a:srgbClr val="202124"/>
                </a:solidFill>
                <a:latin typeface="Calibri"/>
                <a:cs typeface="Calibri"/>
              </a:rPr>
              <a:t>by</a:t>
            </a:r>
            <a:r>
              <a:rPr sz="660" spc="171" dirty="0">
                <a:solidFill>
                  <a:srgbClr val="202124"/>
                </a:solidFill>
                <a:latin typeface="Calibri"/>
                <a:cs typeface="Calibri"/>
              </a:rPr>
              <a:t> </a:t>
            </a:r>
            <a:r>
              <a:rPr sz="660" spc="72" dirty="0">
                <a:solidFill>
                  <a:srgbClr val="202124"/>
                </a:solidFill>
                <a:latin typeface="Calibri"/>
                <a:cs typeface="Calibri"/>
              </a:rPr>
              <a:t>GChe</a:t>
            </a:r>
            <a:r>
              <a:rPr sz="660" spc="171" dirty="0">
                <a:solidFill>
                  <a:srgbClr val="202124"/>
                </a:solidFill>
                <a:latin typeface="Calibri"/>
                <a:cs typeface="Calibri"/>
              </a:rPr>
              <a:t> </a:t>
            </a:r>
            <a:r>
              <a:rPr sz="660" spc="11" dirty="0">
                <a:solidFill>
                  <a:srgbClr val="202124"/>
                </a:solidFill>
                <a:latin typeface="Calibri"/>
                <a:cs typeface="Calibri"/>
              </a:rPr>
              <a:t>for</a:t>
            </a:r>
            <a:r>
              <a:rPr sz="660" spc="132" dirty="0">
                <a:solidFill>
                  <a:srgbClr val="202124"/>
                </a:solidFill>
                <a:latin typeface="Calibri"/>
                <a:cs typeface="Calibri"/>
              </a:rPr>
              <a:t> </a:t>
            </a:r>
            <a:r>
              <a:rPr sz="660" spc="11" dirty="0">
                <a:solidFill>
                  <a:srgbClr val="202124"/>
                </a:solidFill>
                <a:latin typeface="Calibri"/>
                <a:cs typeface="Calibri"/>
              </a:rPr>
              <a:t>Wikipedia</a:t>
            </a:r>
            <a:r>
              <a:rPr sz="660" spc="198" dirty="0">
                <a:solidFill>
                  <a:srgbClr val="202124"/>
                </a:solidFill>
                <a:latin typeface="Calibri"/>
                <a:cs typeface="Calibri"/>
              </a:rPr>
              <a:t> </a:t>
            </a:r>
            <a:r>
              <a:rPr sz="660" spc="-11" dirty="0">
                <a:solidFill>
                  <a:srgbClr val="202124"/>
                </a:solidFill>
                <a:latin typeface="Calibri"/>
                <a:cs typeface="Calibri"/>
              </a:rPr>
              <a:t>https://commons.wikimedia.org/wiki/File:The_LSTM_Cell.svg</a:t>
            </a:r>
            <a:endParaRPr sz="660">
              <a:latin typeface="Calibri"/>
              <a:cs typeface="Calibri"/>
            </a:endParaRPr>
          </a:p>
        </p:txBody>
      </p:sp>
      <p:sp>
        <p:nvSpPr>
          <p:cNvPr id="18" name="object 18"/>
          <p:cNvSpPr txBox="1"/>
          <p:nvPr/>
        </p:nvSpPr>
        <p:spPr>
          <a:xfrm>
            <a:off x="370466" y="5738463"/>
            <a:ext cx="503617" cy="164340"/>
          </a:xfrm>
          <a:prstGeom prst="rect">
            <a:avLst/>
          </a:prstGeom>
          <a:solidFill>
            <a:srgbClr val="D9EAD3"/>
          </a:solidFill>
          <a:ln w="9524">
            <a:solidFill>
              <a:srgbClr val="595959"/>
            </a:solidFill>
          </a:ln>
        </p:spPr>
        <p:txBody>
          <a:bodyPr vert="horz" wrap="square" lIns="0" tIns="62167" rIns="0" bIns="0" rtlCol="0">
            <a:spAutoFit/>
          </a:bodyPr>
          <a:lstStyle/>
          <a:p>
            <a:pPr marL="125730">
              <a:spcBef>
                <a:spcPts val="489"/>
              </a:spcBef>
            </a:pPr>
            <a:r>
              <a:rPr sz="660" spc="-22" dirty="0">
                <a:latin typeface="Arial"/>
                <a:cs typeface="Arial"/>
              </a:rPr>
              <a:t>GRBM</a:t>
            </a:r>
            <a:endParaRPr sz="660">
              <a:latin typeface="Arial"/>
              <a:cs typeface="Arial"/>
            </a:endParaRPr>
          </a:p>
        </p:txBody>
      </p:sp>
      <p:grpSp>
        <p:nvGrpSpPr>
          <p:cNvPr id="19" name="object 19"/>
          <p:cNvGrpSpPr/>
          <p:nvPr/>
        </p:nvGrpSpPr>
        <p:grpSpPr>
          <a:xfrm>
            <a:off x="1035787" y="5733223"/>
            <a:ext cx="514095" cy="246569"/>
            <a:chOff x="941624" y="4250862"/>
            <a:chExt cx="467359" cy="224154"/>
          </a:xfrm>
        </p:grpSpPr>
        <p:sp>
          <p:nvSpPr>
            <p:cNvPr id="20" name="object 20"/>
            <p:cNvSpPr/>
            <p:nvPr/>
          </p:nvSpPr>
          <p:spPr>
            <a:xfrm>
              <a:off x="946387" y="4255625"/>
              <a:ext cx="457834" cy="214629"/>
            </a:xfrm>
            <a:custGeom>
              <a:avLst/>
              <a:gdLst/>
              <a:ahLst/>
              <a:cxnLst/>
              <a:rect l="l" t="t" r="r" b="b"/>
              <a:pathLst>
                <a:path w="457834" h="214629">
                  <a:moveTo>
                    <a:pt x="457799" y="214199"/>
                  </a:moveTo>
                  <a:lnTo>
                    <a:pt x="0" y="214199"/>
                  </a:lnTo>
                  <a:lnTo>
                    <a:pt x="0" y="0"/>
                  </a:lnTo>
                  <a:lnTo>
                    <a:pt x="457799" y="0"/>
                  </a:lnTo>
                  <a:lnTo>
                    <a:pt x="457799" y="214199"/>
                  </a:lnTo>
                  <a:close/>
                </a:path>
              </a:pathLst>
            </a:custGeom>
            <a:solidFill>
              <a:srgbClr val="D9EAD3"/>
            </a:solidFill>
          </p:spPr>
          <p:txBody>
            <a:bodyPr wrap="square" lIns="0" tIns="0" rIns="0" bIns="0" rtlCol="0"/>
            <a:lstStyle/>
            <a:p>
              <a:endParaRPr sz="1980"/>
            </a:p>
          </p:txBody>
        </p:sp>
        <p:sp>
          <p:nvSpPr>
            <p:cNvPr id="21" name="object 21"/>
            <p:cNvSpPr/>
            <p:nvPr/>
          </p:nvSpPr>
          <p:spPr>
            <a:xfrm>
              <a:off x="946387" y="4255625"/>
              <a:ext cx="457834" cy="214629"/>
            </a:xfrm>
            <a:custGeom>
              <a:avLst/>
              <a:gdLst/>
              <a:ahLst/>
              <a:cxnLst/>
              <a:rect l="l" t="t" r="r" b="b"/>
              <a:pathLst>
                <a:path w="457834" h="214629">
                  <a:moveTo>
                    <a:pt x="0" y="0"/>
                  </a:moveTo>
                  <a:lnTo>
                    <a:pt x="457799" y="0"/>
                  </a:lnTo>
                  <a:lnTo>
                    <a:pt x="457799" y="214199"/>
                  </a:lnTo>
                  <a:lnTo>
                    <a:pt x="0" y="214199"/>
                  </a:lnTo>
                  <a:lnTo>
                    <a:pt x="0" y="0"/>
                  </a:lnTo>
                  <a:close/>
                </a:path>
              </a:pathLst>
            </a:custGeom>
            <a:ln w="9524">
              <a:solidFill>
                <a:srgbClr val="595959"/>
              </a:solidFill>
            </a:ln>
          </p:spPr>
          <p:txBody>
            <a:bodyPr wrap="square" lIns="0" tIns="0" rIns="0" bIns="0" rtlCol="0"/>
            <a:lstStyle/>
            <a:p>
              <a:endParaRPr sz="1980"/>
            </a:p>
          </p:txBody>
        </p:sp>
        <p:pic>
          <p:nvPicPr>
            <p:cNvPr id="22" name="object 22"/>
            <p:cNvPicPr/>
            <p:nvPr/>
          </p:nvPicPr>
          <p:blipFill>
            <a:blip r:embed="rId4" cstate="print"/>
            <a:stretch>
              <a:fillRect/>
            </a:stretch>
          </p:blipFill>
          <p:spPr>
            <a:xfrm>
              <a:off x="1127848" y="4317559"/>
              <a:ext cx="94877" cy="89296"/>
            </a:xfrm>
            <a:prstGeom prst="rect">
              <a:avLst/>
            </a:prstGeom>
          </p:spPr>
        </p:pic>
      </p:grpSp>
      <p:sp>
        <p:nvSpPr>
          <p:cNvPr id="23" name="object 23"/>
          <p:cNvSpPr txBox="1"/>
          <p:nvPr/>
        </p:nvSpPr>
        <p:spPr>
          <a:xfrm>
            <a:off x="1041026" y="5403183"/>
            <a:ext cx="503617" cy="164340"/>
          </a:xfrm>
          <a:prstGeom prst="rect">
            <a:avLst/>
          </a:prstGeom>
          <a:solidFill>
            <a:srgbClr val="D0E0E3"/>
          </a:solidFill>
          <a:ln w="9524">
            <a:solidFill>
              <a:srgbClr val="595959"/>
            </a:solidFill>
          </a:ln>
        </p:spPr>
        <p:txBody>
          <a:bodyPr vert="horz" wrap="square" lIns="0" tIns="62167" rIns="0" bIns="0" rtlCol="0">
            <a:spAutoFit/>
          </a:bodyPr>
          <a:lstStyle/>
          <a:p>
            <a:pPr marL="158560">
              <a:spcBef>
                <a:spcPts val="489"/>
              </a:spcBef>
            </a:pPr>
            <a:r>
              <a:rPr sz="660" spc="-28" dirty="0">
                <a:latin typeface="Arial"/>
                <a:cs typeface="Arial"/>
              </a:rPr>
              <a:t>RBM</a:t>
            </a:r>
            <a:endParaRPr sz="660">
              <a:latin typeface="Arial"/>
              <a:cs typeface="Arial"/>
            </a:endParaRPr>
          </a:p>
        </p:txBody>
      </p:sp>
      <p:grpSp>
        <p:nvGrpSpPr>
          <p:cNvPr id="24" name="object 24"/>
          <p:cNvGrpSpPr/>
          <p:nvPr/>
        </p:nvGrpSpPr>
        <p:grpSpPr>
          <a:xfrm>
            <a:off x="1706347" y="4914953"/>
            <a:ext cx="945071" cy="1164400"/>
            <a:chOff x="1551224" y="3506980"/>
            <a:chExt cx="859155" cy="1058545"/>
          </a:xfrm>
        </p:grpSpPr>
        <p:sp>
          <p:nvSpPr>
            <p:cNvPr id="25" name="object 25"/>
            <p:cNvSpPr/>
            <p:nvPr/>
          </p:nvSpPr>
          <p:spPr>
            <a:xfrm>
              <a:off x="1555987" y="3950825"/>
              <a:ext cx="457834" cy="214629"/>
            </a:xfrm>
            <a:custGeom>
              <a:avLst/>
              <a:gdLst/>
              <a:ahLst/>
              <a:cxnLst/>
              <a:rect l="l" t="t" r="r" b="b"/>
              <a:pathLst>
                <a:path w="457835" h="214629">
                  <a:moveTo>
                    <a:pt x="457800" y="214199"/>
                  </a:moveTo>
                  <a:lnTo>
                    <a:pt x="0" y="214199"/>
                  </a:lnTo>
                  <a:lnTo>
                    <a:pt x="0" y="0"/>
                  </a:lnTo>
                  <a:lnTo>
                    <a:pt x="457800" y="0"/>
                  </a:lnTo>
                  <a:lnTo>
                    <a:pt x="457800" y="214199"/>
                  </a:lnTo>
                  <a:close/>
                </a:path>
              </a:pathLst>
            </a:custGeom>
            <a:solidFill>
              <a:srgbClr val="D0E0E3"/>
            </a:solidFill>
          </p:spPr>
          <p:txBody>
            <a:bodyPr wrap="square" lIns="0" tIns="0" rIns="0" bIns="0" rtlCol="0"/>
            <a:lstStyle/>
            <a:p>
              <a:endParaRPr sz="1980"/>
            </a:p>
          </p:txBody>
        </p:sp>
        <p:sp>
          <p:nvSpPr>
            <p:cNvPr id="26" name="object 26"/>
            <p:cNvSpPr/>
            <p:nvPr/>
          </p:nvSpPr>
          <p:spPr>
            <a:xfrm>
              <a:off x="1555987" y="3950825"/>
              <a:ext cx="457834" cy="214629"/>
            </a:xfrm>
            <a:custGeom>
              <a:avLst/>
              <a:gdLst/>
              <a:ahLst/>
              <a:cxnLst/>
              <a:rect l="l" t="t" r="r" b="b"/>
              <a:pathLst>
                <a:path w="457835" h="214629">
                  <a:moveTo>
                    <a:pt x="0" y="0"/>
                  </a:moveTo>
                  <a:lnTo>
                    <a:pt x="457800" y="0"/>
                  </a:lnTo>
                  <a:lnTo>
                    <a:pt x="457800" y="214199"/>
                  </a:lnTo>
                  <a:lnTo>
                    <a:pt x="0" y="214199"/>
                  </a:lnTo>
                  <a:lnTo>
                    <a:pt x="0" y="0"/>
                  </a:lnTo>
                  <a:close/>
                </a:path>
              </a:pathLst>
            </a:custGeom>
            <a:ln w="9524">
              <a:solidFill>
                <a:srgbClr val="595959"/>
              </a:solidFill>
            </a:ln>
          </p:spPr>
          <p:txBody>
            <a:bodyPr wrap="square" lIns="0" tIns="0" rIns="0" bIns="0" rtlCol="0"/>
            <a:lstStyle/>
            <a:p>
              <a:endParaRPr sz="1980"/>
            </a:p>
          </p:txBody>
        </p:sp>
        <p:pic>
          <p:nvPicPr>
            <p:cNvPr id="27" name="object 27"/>
            <p:cNvPicPr/>
            <p:nvPr/>
          </p:nvPicPr>
          <p:blipFill>
            <a:blip r:embed="rId4" cstate="print"/>
            <a:stretch>
              <a:fillRect/>
            </a:stretch>
          </p:blipFill>
          <p:spPr>
            <a:xfrm>
              <a:off x="1737448" y="4012758"/>
              <a:ext cx="94877" cy="89296"/>
            </a:xfrm>
            <a:prstGeom prst="rect">
              <a:avLst/>
            </a:prstGeom>
          </p:spPr>
        </p:pic>
        <p:sp>
          <p:nvSpPr>
            <p:cNvPr id="28" name="object 28"/>
            <p:cNvSpPr/>
            <p:nvPr/>
          </p:nvSpPr>
          <p:spPr>
            <a:xfrm>
              <a:off x="2394475" y="3530461"/>
              <a:ext cx="0" cy="1029969"/>
            </a:xfrm>
            <a:custGeom>
              <a:avLst/>
              <a:gdLst/>
              <a:ahLst/>
              <a:cxnLst/>
              <a:rect l="l" t="t" r="r" b="b"/>
              <a:pathLst>
                <a:path h="1029970">
                  <a:moveTo>
                    <a:pt x="0" y="939363"/>
                  </a:moveTo>
                  <a:lnTo>
                    <a:pt x="0" y="1029956"/>
                  </a:lnTo>
                </a:path>
                <a:path h="1029970">
                  <a:moveTo>
                    <a:pt x="0" y="634563"/>
                  </a:moveTo>
                  <a:lnTo>
                    <a:pt x="0" y="725163"/>
                  </a:lnTo>
                </a:path>
                <a:path h="1029970">
                  <a:moveTo>
                    <a:pt x="0" y="329763"/>
                  </a:moveTo>
                  <a:lnTo>
                    <a:pt x="0" y="420363"/>
                  </a:lnTo>
                </a:path>
                <a:path h="1029970">
                  <a:moveTo>
                    <a:pt x="0" y="0"/>
                  </a:moveTo>
                  <a:lnTo>
                    <a:pt x="0" y="115563"/>
                  </a:lnTo>
                </a:path>
              </a:pathLst>
            </a:custGeom>
            <a:ln w="9524">
              <a:solidFill>
                <a:srgbClr val="595959"/>
              </a:solidFill>
            </a:ln>
          </p:spPr>
          <p:txBody>
            <a:bodyPr wrap="square" lIns="0" tIns="0" rIns="0" bIns="0" rtlCol="0"/>
            <a:lstStyle/>
            <a:p>
              <a:endParaRPr sz="1980"/>
            </a:p>
          </p:txBody>
        </p:sp>
        <p:sp>
          <p:nvSpPr>
            <p:cNvPr id="29" name="object 29"/>
            <p:cNvSpPr/>
            <p:nvPr/>
          </p:nvSpPr>
          <p:spPr>
            <a:xfrm>
              <a:off x="2383763" y="3511743"/>
              <a:ext cx="21590" cy="29845"/>
            </a:xfrm>
            <a:custGeom>
              <a:avLst/>
              <a:gdLst/>
              <a:ahLst/>
              <a:cxnLst/>
              <a:rect l="l" t="t" r="r" b="b"/>
              <a:pathLst>
                <a:path w="21589" h="29845">
                  <a:moveTo>
                    <a:pt x="21423" y="29429"/>
                  </a:moveTo>
                  <a:lnTo>
                    <a:pt x="10711" y="18718"/>
                  </a:lnTo>
                  <a:lnTo>
                    <a:pt x="0" y="29429"/>
                  </a:lnTo>
                  <a:lnTo>
                    <a:pt x="10711" y="0"/>
                  </a:lnTo>
                  <a:lnTo>
                    <a:pt x="21423" y="29429"/>
                  </a:lnTo>
                  <a:close/>
                </a:path>
              </a:pathLst>
            </a:custGeom>
            <a:solidFill>
              <a:srgbClr val="595959"/>
            </a:solidFill>
          </p:spPr>
          <p:txBody>
            <a:bodyPr wrap="square" lIns="0" tIns="0" rIns="0" bIns="0" rtlCol="0"/>
            <a:lstStyle/>
            <a:p>
              <a:endParaRPr sz="1980"/>
            </a:p>
          </p:txBody>
        </p:sp>
        <p:sp>
          <p:nvSpPr>
            <p:cNvPr id="30" name="object 30"/>
            <p:cNvSpPr/>
            <p:nvPr/>
          </p:nvSpPr>
          <p:spPr>
            <a:xfrm>
              <a:off x="2383763" y="3511743"/>
              <a:ext cx="21590" cy="29845"/>
            </a:xfrm>
            <a:custGeom>
              <a:avLst/>
              <a:gdLst/>
              <a:ahLst/>
              <a:cxnLst/>
              <a:rect l="l" t="t" r="r" b="b"/>
              <a:pathLst>
                <a:path w="21589" h="29845">
                  <a:moveTo>
                    <a:pt x="10711" y="18718"/>
                  </a:moveTo>
                  <a:lnTo>
                    <a:pt x="21423" y="29429"/>
                  </a:lnTo>
                  <a:lnTo>
                    <a:pt x="10711" y="0"/>
                  </a:lnTo>
                  <a:lnTo>
                    <a:pt x="0" y="29429"/>
                  </a:lnTo>
                  <a:lnTo>
                    <a:pt x="10711" y="18718"/>
                  </a:lnTo>
                  <a:close/>
                </a:path>
              </a:pathLst>
            </a:custGeom>
            <a:ln w="9524">
              <a:solidFill>
                <a:srgbClr val="595959"/>
              </a:solidFill>
            </a:ln>
          </p:spPr>
          <p:txBody>
            <a:bodyPr wrap="square" lIns="0" tIns="0" rIns="0" bIns="0" rtlCol="0"/>
            <a:lstStyle/>
            <a:p>
              <a:endParaRPr sz="1980"/>
            </a:p>
          </p:txBody>
        </p:sp>
      </p:grpSp>
      <p:sp>
        <p:nvSpPr>
          <p:cNvPr id="31" name="object 31"/>
          <p:cNvSpPr txBox="1"/>
          <p:nvPr/>
        </p:nvSpPr>
        <p:spPr>
          <a:xfrm>
            <a:off x="1711586" y="5067903"/>
            <a:ext cx="503617" cy="164340"/>
          </a:xfrm>
          <a:prstGeom prst="rect">
            <a:avLst/>
          </a:prstGeom>
          <a:solidFill>
            <a:srgbClr val="C9DAF7"/>
          </a:solidFill>
          <a:ln w="9524">
            <a:solidFill>
              <a:srgbClr val="595959"/>
            </a:solidFill>
          </a:ln>
        </p:spPr>
        <p:txBody>
          <a:bodyPr vert="horz" wrap="square" lIns="0" tIns="62167" rIns="0" bIns="0" rtlCol="0">
            <a:spAutoFit/>
          </a:bodyPr>
          <a:lstStyle/>
          <a:p>
            <a:pPr marL="158560">
              <a:spcBef>
                <a:spcPts val="489"/>
              </a:spcBef>
            </a:pPr>
            <a:r>
              <a:rPr sz="660" spc="-28" dirty="0">
                <a:latin typeface="Arial"/>
                <a:cs typeface="Arial"/>
              </a:rPr>
              <a:t>RBM</a:t>
            </a:r>
            <a:endParaRPr sz="660">
              <a:latin typeface="Arial"/>
              <a:cs typeface="Arial"/>
            </a:endParaRPr>
          </a:p>
        </p:txBody>
      </p:sp>
      <p:sp>
        <p:nvSpPr>
          <p:cNvPr id="32" name="object 32"/>
          <p:cNvSpPr txBox="1"/>
          <p:nvPr/>
        </p:nvSpPr>
        <p:spPr>
          <a:xfrm>
            <a:off x="2382146" y="5403183"/>
            <a:ext cx="503617" cy="164340"/>
          </a:xfrm>
          <a:prstGeom prst="rect">
            <a:avLst/>
          </a:prstGeom>
          <a:solidFill>
            <a:srgbClr val="D0E0E3"/>
          </a:solidFill>
          <a:ln w="9524">
            <a:solidFill>
              <a:srgbClr val="595959"/>
            </a:solidFill>
          </a:ln>
        </p:spPr>
        <p:txBody>
          <a:bodyPr vert="horz" wrap="square" lIns="0" tIns="62167" rIns="0" bIns="0" rtlCol="0">
            <a:spAutoFit/>
          </a:bodyPr>
          <a:lstStyle/>
          <a:p>
            <a:pPr marL="162751">
              <a:spcBef>
                <a:spcPts val="489"/>
              </a:spcBef>
            </a:pPr>
            <a:r>
              <a:rPr sz="660" spc="-28" dirty="0">
                <a:latin typeface="Arial"/>
                <a:cs typeface="Arial"/>
              </a:rPr>
              <a:t>DBN</a:t>
            </a:r>
            <a:endParaRPr sz="660">
              <a:latin typeface="Arial"/>
              <a:cs typeface="Arial"/>
            </a:endParaRPr>
          </a:p>
        </p:txBody>
      </p:sp>
      <p:sp>
        <p:nvSpPr>
          <p:cNvPr id="33" name="object 33"/>
          <p:cNvSpPr txBox="1"/>
          <p:nvPr/>
        </p:nvSpPr>
        <p:spPr>
          <a:xfrm>
            <a:off x="2382146" y="5067903"/>
            <a:ext cx="503617" cy="164340"/>
          </a:xfrm>
          <a:prstGeom prst="rect">
            <a:avLst/>
          </a:prstGeom>
          <a:solidFill>
            <a:srgbClr val="C9DAF7"/>
          </a:solidFill>
          <a:ln w="9524">
            <a:solidFill>
              <a:srgbClr val="595959"/>
            </a:solidFill>
          </a:ln>
        </p:spPr>
        <p:txBody>
          <a:bodyPr vert="horz" wrap="square" lIns="0" tIns="62167" rIns="0" bIns="0" rtlCol="0">
            <a:spAutoFit/>
          </a:bodyPr>
          <a:lstStyle/>
          <a:p>
            <a:pPr marL="162751">
              <a:spcBef>
                <a:spcPts val="489"/>
              </a:spcBef>
            </a:pPr>
            <a:r>
              <a:rPr sz="660" spc="-28" dirty="0">
                <a:latin typeface="Arial"/>
                <a:cs typeface="Arial"/>
              </a:rPr>
              <a:t>DBN</a:t>
            </a:r>
            <a:endParaRPr sz="660">
              <a:latin typeface="Arial"/>
              <a:cs typeface="Arial"/>
            </a:endParaRPr>
          </a:p>
        </p:txBody>
      </p:sp>
      <p:sp>
        <p:nvSpPr>
          <p:cNvPr id="34" name="object 34"/>
          <p:cNvSpPr txBox="1"/>
          <p:nvPr/>
        </p:nvSpPr>
        <p:spPr>
          <a:xfrm>
            <a:off x="2382146" y="5738463"/>
            <a:ext cx="503617" cy="164340"/>
          </a:xfrm>
          <a:prstGeom prst="rect">
            <a:avLst/>
          </a:prstGeom>
          <a:solidFill>
            <a:srgbClr val="D9EAD3"/>
          </a:solidFill>
          <a:ln w="9524">
            <a:solidFill>
              <a:srgbClr val="595959"/>
            </a:solidFill>
          </a:ln>
        </p:spPr>
        <p:txBody>
          <a:bodyPr vert="horz" wrap="square" lIns="0" tIns="62167" rIns="0" bIns="0" rtlCol="0">
            <a:spAutoFit/>
          </a:bodyPr>
          <a:lstStyle/>
          <a:p>
            <a:pPr marL="162751">
              <a:spcBef>
                <a:spcPts val="489"/>
              </a:spcBef>
            </a:pPr>
            <a:r>
              <a:rPr sz="660" spc="-28" dirty="0">
                <a:latin typeface="Arial"/>
                <a:cs typeface="Arial"/>
              </a:rPr>
              <a:t>DBN</a:t>
            </a:r>
            <a:endParaRPr sz="660">
              <a:latin typeface="Arial"/>
              <a:cs typeface="Arial"/>
            </a:endParaRPr>
          </a:p>
        </p:txBody>
      </p:sp>
      <p:grpSp>
        <p:nvGrpSpPr>
          <p:cNvPr id="35" name="object 35"/>
          <p:cNvGrpSpPr/>
          <p:nvPr/>
        </p:nvGrpSpPr>
        <p:grpSpPr>
          <a:xfrm>
            <a:off x="617016" y="5298283"/>
            <a:ext cx="2268728" cy="1101533"/>
            <a:chOff x="560924" y="3855462"/>
            <a:chExt cx="2062480" cy="1001394"/>
          </a:xfrm>
        </p:grpSpPr>
        <p:pic>
          <p:nvPicPr>
            <p:cNvPr id="36" name="object 36"/>
            <p:cNvPicPr/>
            <p:nvPr/>
          </p:nvPicPr>
          <p:blipFill>
            <a:blip r:embed="rId3" cstate="print"/>
            <a:stretch>
              <a:fillRect/>
            </a:stretch>
          </p:blipFill>
          <p:spPr>
            <a:xfrm>
              <a:off x="2165600" y="4560418"/>
              <a:ext cx="457750" cy="295849"/>
            </a:xfrm>
            <a:prstGeom prst="rect">
              <a:avLst/>
            </a:prstGeom>
          </p:spPr>
        </p:pic>
        <p:sp>
          <p:nvSpPr>
            <p:cNvPr id="37" name="object 37"/>
            <p:cNvSpPr/>
            <p:nvPr/>
          </p:nvSpPr>
          <p:spPr>
            <a:xfrm>
              <a:off x="565687" y="3860224"/>
              <a:ext cx="1219200" cy="700405"/>
            </a:xfrm>
            <a:custGeom>
              <a:avLst/>
              <a:gdLst/>
              <a:ahLst/>
              <a:cxnLst/>
              <a:rect l="l" t="t" r="r" b="b"/>
              <a:pathLst>
                <a:path w="1219200" h="700404">
                  <a:moveTo>
                    <a:pt x="0" y="609599"/>
                  </a:moveTo>
                  <a:lnTo>
                    <a:pt x="0" y="700199"/>
                  </a:lnTo>
                </a:path>
                <a:path w="1219200" h="700404">
                  <a:moveTo>
                    <a:pt x="609599" y="304799"/>
                  </a:moveTo>
                  <a:lnTo>
                    <a:pt x="609599" y="395399"/>
                  </a:lnTo>
                </a:path>
                <a:path w="1219200" h="700404">
                  <a:moveTo>
                    <a:pt x="1219200" y="0"/>
                  </a:moveTo>
                  <a:lnTo>
                    <a:pt x="1219200" y="90599"/>
                  </a:lnTo>
                </a:path>
              </a:pathLst>
            </a:custGeom>
            <a:ln w="9524">
              <a:solidFill>
                <a:srgbClr val="595959"/>
              </a:solidFill>
            </a:ln>
          </p:spPr>
          <p:txBody>
            <a:bodyPr wrap="square" lIns="0" tIns="0" rIns="0" bIns="0" rtlCol="0"/>
            <a:lstStyle/>
            <a:p>
              <a:endParaRPr sz="1980"/>
            </a:p>
          </p:txBody>
        </p:sp>
      </p:grpSp>
      <p:sp>
        <p:nvSpPr>
          <p:cNvPr id="38" name="object 38"/>
          <p:cNvSpPr txBox="1"/>
          <p:nvPr/>
        </p:nvSpPr>
        <p:spPr>
          <a:xfrm>
            <a:off x="3484360" y="6101305"/>
            <a:ext cx="2671763" cy="251094"/>
          </a:xfrm>
          <a:prstGeom prst="rect">
            <a:avLst/>
          </a:prstGeom>
        </p:spPr>
        <p:txBody>
          <a:bodyPr vert="horz" wrap="square" lIns="0" tIns="13970" rIns="0" bIns="0" rtlCol="0">
            <a:spAutoFit/>
          </a:bodyPr>
          <a:lstStyle/>
          <a:p>
            <a:pPr marL="13970">
              <a:spcBef>
                <a:spcPts val="110"/>
              </a:spcBef>
              <a:tabLst>
                <a:tab pos="284987" algn="l"/>
                <a:tab pos="556005" algn="l"/>
                <a:tab pos="816547" algn="l"/>
                <a:tab pos="1021906" algn="l"/>
                <a:tab pos="1800035" algn="l"/>
                <a:tab pos="2071053" algn="l"/>
                <a:tab pos="2331593" algn="l"/>
                <a:tab pos="2602611" algn="l"/>
              </a:tabLst>
            </a:pPr>
            <a:r>
              <a:rPr sz="1540" spc="-55" dirty="0">
                <a:latin typeface="Arial"/>
                <a:cs typeface="Arial"/>
              </a:rPr>
              <a:t>h</a:t>
            </a:r>
            <a:r>
              <a:rPr sz="1540" dirty="0">
                <a:latin typeface="Arial"/>
                <a:cs typeface="Arial"/>
              </a:rPr>
              <a:t>	</a:t>
            </a:r>
            <a:r>
              <a:rPr sz="1540" spc="-55" dirty="0">
                <a:latin typeface="Arial"/>
                <a:cs typeface="Arial"/>
              </a:rPr>
              <a:t>e</a:t>
            </a:r>
            <a:r>
              <a:rPr sz="1540" dirty="0">
                <a:latin typeface="Arial"/>
                <a:cs typeface="Arial"/>
              </a:rPr>
              <a:t>	</a:t>
            </a:r>
            <a:r>
              <a:rPr sz="1540" spc="-55" dirty="0">
                <a:latin typeface="Arial"/>
                <a:cs typeface="Arial"/>
              </a:rPr>
              <a:t>l</a:t>
            </a:r>
            <a:r>
              <a:rPr sz="1540" dirty="0">
                <a:latin typeface="Arial"/>
                <a:cs typeface="Arial"/>
              </a:rPr>
              <a:t>	</a:t>
            </a:r>
            <a:r>
              <a:rPr sz="1540" spc="-55" dirty="0">
                <a:latin typeface="Arial"/>
                <a:cs typeface="Arial"/>
              </a:rPr>
              <a:t>l</a:t>
            </a:r>
            <a:r>
              <a:rPr sz="1540" dirty="0">
                <a:latin typeface="Arial"/>
                <a:cs typeface="Arial"/>
              </a:rPr>
              <a:t>	o</a:t>
            </a:r>
            <a:r>
              <a:rPr sz="1540" spc="418" dirty="0">
                <a:latin typeface="Arial"/>
                <a:cs typeface="Arial"/>
              </a:rPr>
              <a:t> </a:t>
            </a:r>
            <a:r>
              <a:rPr sz="770" dirty="0">
                <a:latin typeface="Arial"/>
                <a:cs typeface="Arial"/>
              </a:rPr>
              <a:t>&lt;/s&gt;</a:t>
            </a:r>
            <a:r>
              <a:rPr sz="770" spc="209" dirty="0">
                <a:latin typeface="Arial"/>
                <a:cs typeface="Arial"/>
              </a:rPr>
              <a:t>  </a:t>
            </a:r>
            <a:r>
              <a:rPr sz="1540" spc="-55" dirty="0">
                <a:latin typeface="Arial"/>
                <a:cs typeface="Arial"/>
              </a:rPr>
              <a:t>s</a:t>
            </a:r>
            <a:r>
              <a:rPr sz="1540" dirty="0">
                <a:latin typeface="Arial"/>
                <a:cs typeface="Arial"/>
              </a:rPr>
              <a:t>	</a:t>
            </a:r>
            <a:r>
              <a:rPr sz="1540" spc="-55" dirty="0">
                <a:latin typeface="Arial"/>
                <a:cs typeface="Arial"/>
              </a:rPr>
              <a:t>a</a:t>
            </a:r>
            <a:r>
              <a:rPr sz="1540" dirty="0">
                <a:latin typeface="Arial"/>
                <a:cs typeface="Arial"/>
              </a:rPr>
              <a:t>	</a:t>
            </a:r>
            <a:r>
              <a:rPr sz="1540" spc="-55" dirty="0">
                <a:latin typeface="Arial"/>
                <a:cs typeface="Arial"/>
              </a:rPr>
              <a:t>l</a:t>
            </a:r>
            <a:r>
              <a:rPr sz="1540" dirty="0">
                <a:latin typeface="Arial"/>
                <a:cs typeface="Arial"/>
              </a:rPr>
              <a:t>	</a:t>
            </a:r>
            <a:r>
              <a:rPr sz="1540" spc="-55" dirty="0">
                <a:latin typeface="Arial"/>
                <a:cs typeface="Arial"/>
              </a:rPr>
              <a:t>u</a:t>
            </a:r>
            <a:r>
              <a:rPr sz="1540" dirty="0">
                <a:latin typeface="Arial"/>
                <a:cs typeface="Arial"/>
              </a:rPr>
              <a:t>	</a:t>
            </a:r>
            <a:r>
              <a:rPr sz="1540" spc="-55" dirty="0">
                <a:latin typeface="Arial"/>
                <a:cs typeface="Arial"/>
              </a:rPr>
              <a:t>t</a:t>
            </a:r>
            <a:endParaRPr sz="1540">
              <a:latin typeface="Arial"/>
              <a:cs typeface="Arial"/>
            </a:endParaRPr>
          </a:p>
        </p:txBody>
      </p:sp>
      <p:grpSp>
        <p:nvGrpSpPr>
          <p:cNvPr id="39" name="object 39"/>
          <p:cNvGrpSpPr/>
          <p:nvPr/>
        </p:nvGrpSpPr>
        <p:grpSpPr>
          <a:xfrm>
            <a:off x="3484498" y="5565583"/>
            <a:ext cx="2888298" cy="246569"/>
            <a:chOff x="3167725" y="4098462"/>
            <a:chExt cx="2625725" cy="224154"/>
          </a:xfrm>
        </p:grpSpPr>
        <p:sp>
          <p:nvSpPr>
            <p:cNvPr id="40" name="object 40"/>
            <p:cNvSpPr/>
            <p:nvPr/>
          </p:nvSpPr>
          <p:spPr>
            <a:xfrm>
              <a:off x="3313488" y="4210325"/>
              <a:ext cx="2432050" cy="0"/>
            </a:xfrm>
            <a:custGeom>
              <a:avLst/>
              <a:gdLst/>
              <a:ahLst/>
              <a:cxnLst/>
              <a:rect l="l" t="t" r="r" b="b"/>
              <a:pathLst>
                <a:path w="2432050">
                  <a:moveTo>
                    <a:pt x="0" y="0"/>
                  </a:moveTo>
                  <a:lnTo>
                    <a:pt x="110060" y="0"/>
                  </a:lnTo>
                </a:path>
                <a:path w="2432050">
                  <a:moveTo>
                    <a:pt x="251060" y="0"/>
                  </a:moveTo>
                  <a:lnTo>
                    <a:pt x="338660" y="0"/>
                  </a:lnTo>
                </a:path>
                <a:path w="2432050">
                  <a:moveTo>
                    <a:pt x="479660" y="0"/>
                  </a:moveTo>
                  <a:lnTo>
                    <a:pt x="567260" y="0"/>
                  </a:lnTo>
                </a:path>
                <a:path w="2432050">
                  <a:moveTo>
                    <a:pt x="708260" y="0"/>
                  </a:moveTo>
                  <a:lnTo>
                    <a:pt x="795860" y="0"/>
                  </a:lnTo>
                </a:path>
                <a:path w="2432050">
                  <a:moveTo>
                    <a:pt x="936860" y="0"/>
                  </a:moveTo>
                  <a:lnTo>
                    <a:pt x="1024460" y="0"/>
                  </a:lnTo>
                </a:path>
                <a:path w="2432050">
                  <a:moveTo>
                    <a:pt x="1165460" y="0"/>
                  </a:moveTo>
                  <a:lnTo>
                    <a:pt x="1253060" y="0"/>
                  </a:lnTo>
                </a:path>
                <a:path w="2432050">
                  <a:moveTo>
                    <a:pt x="1394060" y="0"/>
                  </a:moveTo>
                  <a:lnTo>
                    <a:pt x="1481660" y="0"/>
                  </a:lnTo>
                </a:path>
                <a:path w="2432050">
                  <a:moveTo>
                    <a:pt x="1622660" y="0"/>
                  </a:moveTo>
                  <a:lnTo>
                    <a:pt x="1710260" y="0"/>
                  </a:lnTo>
                </a:path>
                <a:path w="2432050">
                  <a:moveTo>
                    <a:pt x="1851260" y="0"/>
                  </a:moveTo>
                  <a:lnTo>
                    <a:pt x="1938860" y="0"/>
                  </a:lnTo>
                </a:path>
                <a:path w="2432050">
                  <a:moveTo>
                    <a:pt x="2079860" y="0"/>
                  </a:moveTo>
                  <a:lnTo>
                    <a:pt x="2167460" y="0"/>
                  </a:lnTo>
                </a:path>
                <a:path w="2432050">
                  <a:moveTo>
                    <a:pt x="2308460" y="0"/>
                  </a:moveTo>
                  <a:lnTo>
                    <a:pt x="2431649" y="0"/>
                  </a:lnTo>
                </a:path>
              </a:pathLst>
            </a:custGeom>
            <a:ln w="9524">
              <a:solidFill>
                <a:srgbClr val="595959"/>
              </a:solidFill>
            </a:ln>
          </p:spPr>
          <p:txBody>
            <a:bodyPr wrap="square" lIns="0" tIns="0" rIns="0" bIns="0" rtlCol="0"/>
            <a:lstStyle/>
            <a:p>
              <a:endParaRPr sz="1980"/>
            </a:p>
          </p:txBody>
        </p:sp>
        <p:sp>
          <p:nvSpPr>
            <p:cNvPr id="41" name="object 41"/>
            <p:cNvSpPr/>
            <p:nvPr/>
          </p:nvSpPr>
          <p:spPr>
            <a:xfrm>
              <a:off x="5745138" y="4194592"/>
              <a:ext cx="43815" cy="31750"/>
            </a:xfrm>
            <a:custGeom>
              <a:avLst/>
              <a:gdLst/>
              <a:ahLst/>
              <a:cxnLst/>
              <a:rect l="l" t="t" r="r" b="b"/>
              <a:pathLst>
                <a:path w="43814" h="31750">
                  <a:moveTo>
                    <a:pt x="0" y="31465"/>
                  </a:moveTo>
                  <a:lnTo>
                    <a:pt x="0" y="0"/>
                  </a:lnTo>
                  <a:lnTo>
                    <a:pt x="43225" y="15732"/>
                  </a:lnTo>
                  <a:lnTo>
                    <a:pt x="0" y="31465"/>
                  </a:lnTo>
                  <a:close/>
                </a:path>
              </a:pathLst>
            </a:custGeom>
            <a:solidFill>
              <a:srgbClr val="595959"/>
            </a:solidFill>
          </p:spPr>
          <p:txBody>
            <a:bodyPr wrap="square" lIns="0" tIns="0" rIns="0" bIns="0" rtlCol="0"/>
            <a:lstStyle/>
            <a:p>
              <a:endParaRPr sz="1980"/>
            </a:p>
          </p:txBody>
        </p:sp>
        <p:sp>
          <p:nvSpPr>
            <p:cNvPr id="42" name="object 42"/>
            <p:cNvSpPr/>
            <p:nvPr/>
          </p:nvSpPr>
          <p:spPr>
            <a:xfrm>
              <a:off x="5745138" y="4194592"/>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43" name="object 43"/>
            <p:cNvSpPr/>
            <p:nvPr/>
          </p:nvSpPr>
          <p:spPr>
            <a:xfrm>
              <a:off x="3172487" y="4103225"/>
              <a:ext cx="141605" cy="214629"/>
            </a:xfrm>
            <a:custGeom>
              <a:avLst/>
              <a:gdLst/>
              <a:ahLst/>
              <a:cxnLst/>
              <a:rect l="l" t="t" r="r" b="b"/>
              <a:pathLst>
                <a:path w="141604" h="214629">
                  <a:moveTo>
                    <a:pt x="141000" y="214199"/>
                  </a:moveTo>
                  <a:lnTo>
                    <a:pt x="0" y="214199"/>
                  </a:lnTo>
                  <a:lnTo>
                    <a:pt x="0" y="0"/>
                  </a:lnTo>
                  <a:lnTo>
                    <a:pt x="141000" y="0"/>
                  </a:lnTo>
                  <a:lnTo>
                    <a:pt x="141000" y="214199"/>
                  </a:lnTo>
                  <a:close/>
                </a:path>
              </a:pathLst>
            </a:custGeom>
            <a:solidFill>
              <a:srgbClr val="D9EAD3"/>
            </a:solidFill>
          </p:spPr>
          <p:txBody>
            <a:bodyPr wrap="square" lIns="0" tIns="0" rIns="0" bIns="0" rtlCol="0"/>
            <a:lstStyle/>
            <a:p>
              <a:endParaRPr sz="1980"/>
            </a:p>
          </p:txBody>
        </p:sp>
        <p:sp>
          <p:nvSpPr>
            <p:cNvPr id="44" name="object 44"/>
            <p:cNvSpPr/>
            <p:nvPr/>
          </p:nvSpPr>
          <p:spPr>
            <a:xfrm>
              <a:off x="3172487" y="4103225"/>
              <a:ext cx="141605" cy="214629"/>
            </a:xfrm>
            <a:custGeom>
              <a:avLst/>
              <a:gdLst/>
              <a:ahLst/>
              <a:cxnLst/>
              <a:rect l="l" t="t" r="r" b="b"/>
              <a:pathLst>
                <a:path w="141604" h="214629">
                  <a:moveTo>
                    <a:pt x="0" y="0"/>
                  </a:moveTo>
                  <a:lnTo>
                    <a:pt x="141000" y="0"/>
                  </a:lnTo>
                  <a:lnTo>
                    <a:pt x="141000"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45" name="object 45"/>
            <p:cNvSpPr/>
            <p:nvPr/>
          </p:nvSpPr>
          <p:spPr>
            <a:xfrm>
              <a:off x="34235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46" name="object 46"/>
            <p:cNvSpPr/>
            <p:nvPr/>
          </p:nvSpPr>
          <p:spPr>
            <a:xfrm>
              <a:off x="34235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47" name="object 47"/>
            <p:cNvSpPr/>
            <p:nvPr/>
          </p:nvSpPr>
          <p:spPr>
            <a:xfrm>
              <a:off x="36521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48" name="object 48"/>
            <p:cNvSpPr/>
            <p:nvPr/>
          </p:nvSpPr>
          <p:spPr>
            <a:xfrm>
              <a:off x="36521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49" name="object 49"/>
            <p:cNvSpPr/>
            <p:nvPr/>
          </p:nvSpPr>
          <p:spPr>
            <a:xfrm>
              <a:off x="38807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50" name="object 50"/>
            <p:cNvSpPr/>
            <p:nvPr/>
          </p:nvSpPr>
          <p:spPr>
            <a:xfrm>
              <a:off x="38807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51" name="object 51"/>
            <p:cNvSpPr/>
            <p:nvPr/>
          </p:nvSpPr>
          <p:spPr>
            <a:xfrm>
              <a:off x="41093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52" name="object 52"/>
            <p:cNvSpPr/>
            <p:nvPr/>
          </p:nvSpPr>
          <p:spPr>
            <a:xfrm>
              <a:off x="41093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53" name="object 53"/>
            <p:cNvSpPr/>
            <p:nvPr/>
          </p:nvSpPr>
          <p:spPr>
            <a:xfrm>
              <a:off x="43379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54" name="object 54"/>
            <p:cNvSpPr/>
            <p:nvPr/>
          </p:nvSpPr>
          <p:spPr>
            <a:xfrm>
              <a:off x="43379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55" name="object 55"/>
            <p:cNvSpPr/>
            <p:nvPr/>
          </p:nvSpPr>
          <p:spPr>
            <a:xfrm>
              <a:off x="45665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56" name="object 56"/>
            <p:cNvSpPr/>
            <p:nvPr/>
          </p:nvSpPr>
          <p:spPr>
            <a:xfrm>
              <a:off x="45665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57" name="object 57"/>
            <p:cNvSpPr/>
            <p:nvPr/>
          </p:nvSpPr>
          <p:spPr>
            <a:xfrm>
              <a:off x="47951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58" name="object 58"/>
            <p:cNvSpPr/>
            <p:nvPr/>
          </p:nvSpPr>
          <p:spPr>
            <a:xfrm>
              <a:off x="47951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59" name="object 59"/>
            <p:cNvSpPr/>
            <p:nvPr/>
          </p:nvSpPr>
          <p:spPr>
            <a:xfrm>
              <a:off x="50237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60" name="object 60"/>
            <p:cNvSpPr/>
            <p:nvPr/>
          </p:nvSpPr>
          <p:spPr>
            <a:xfrm>
              <a:off x="50237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sp>
          <p:nvSpPr>
            <p:cNvPr id="61" name="object 61"/>
            <p:cNvSpPr/>
            <p:nvPr/>
          </p:nvSpPr>
          <p:spPr>
            <a:xfrm>
              <a:off x="5252348" y="4103225"/>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62" name="object 62"/>
            <p:cNvSpPr/>
            <p:nvPr/>
          </p:nvSpPr>
          <p:spPr>
            <a:xfrm>
              <a:off x="5252348" y="4103225"/>
              <a:ext cx="141605" cy="214629"/>
            </a:xfrm>
            <a:custGeom>
              <a:avLst/>
              <a:gdLst/>
              <a:ahLst/>
              <a:cxnLst/>
              <a:rect l="l" t="t" r="r" b="b"/>
              <a:pathLst>
                <a:path w="141604" h="214629">
                  <a:moveTo>
                    <a:pt x="0" y="0"/>
                  </a:moveTo>
                  <a:lnTo>
                    <a:pt x="140999" y="0"/>
                  </a:lnTo>
                  <a:lnTo>
                    <a:pt x="140999" y="214199"/>
                  </a:lnTo>
                  <a:lnTo>
                    <a:pt x="0" y="214199"/>
                  </a:lnTo>
                  <a:lnTo>
                    <a:pt x="0" y="0"/>
                  </a:lnTo>
                  <a:close/>
                </a:path>
              </a:pathLst>
            </a:custGeom>
            <a:ln w="9524">
              <a:solidFill>
                <a:srgbClr val="595959"/>
              </a:solidFill>
            </a:ln>
          </p:spPr>
          <p:txBody>
            <a:bodyPr wrap="square" lIns="0" tIns="0" rIns="0" bIns="0" rtlCol="0"/>
            <a:lstStyle/>
            <a:p>
              <a:endParaRPr sz="1980"/>
            </a:p>
          </p:txBody>
        </p:sp>
      </p:grpSp>
      <p:sp>
        <p:nvSpPr>
          <p:cNvPr id="63" name="object 63"/>
          <p:cNvSpPr txBox="1"/>
          <p:nvPr/>
        </p:nvSpPr>
        <p:spPr>
          <a:xfrm>
            <a:off x="3929643" y="3335247"/>
            <a:ext cx="2298764" cy="1947969"/>
          </a:xfrm>
          <a:prstGeom prst="rect">
            <a:avLst/>
          </a:prstGeom>
        </p:spPr>
        <p:txBody>
          <a:bodyPr vert="horz" wrap="square" lIns="0" tIns="13970" rIns="0" bIns="0" rtlCol="0">
            <a:spAutoFit/>
          </a:bodyPr>
          <a:lstStyle/>
          <a:p>
            <a:pPr marL="1496187">
              <a:spcBef>
                <a:spcPts val="110"/>
              </a:spcBef>
              <a:tabLst>
                <a:tab pos="2092706" algn="l"/>
              </a:tabLst>
            </a:pPr>
            <a:r>
              <a:rPr sz="1540" spc="-55" dirty="0">
                <a:latin typeface="Arial"/>
                <a:cs typeface="Arial"/>
              </a:rPr>
              <a:t>h</a:t>
            </a:r>
            <a:r>
              <a:rPr sz="1540" dirty="0">
                <a:latin typeface="Arial"/>
                <a:cs typeface="Arial"/>
              </a:rPr>
              <a:t>	</a:t>
            </a:r>
            <a:r>
              <a:rPr sz="1540" spc="-55" dirty="0">
                <a:latin typeface="Arial"/>
                <a:cs typeface="Arial"/>
              </a:rPr>
              <a:t>e</a:t>
            </a:r>
            <a:endParaRPr sz="1540">
              <a:latin typeface="Arial"/>
              <a:cs typeface="Arial"/>
            </a:endParaRPr>
          </a:p>
          <a:p>
            <a:pPr>
              <a:spcBef>
                <a:spcPts val="1117"/>
              </a:spcBef>
            </a:pPr>
            <a:endParaRPr sz="1540">
              <a:latin typeface="Arial"/>
              <a:cs typeface="Arial"/>
            </a:endParaRPr>
          </a:p>
          <a:p>
            <a:pPr marR="87313" algn="ctr"/>
            <a:r>
              <a:rPr sz="3520" spc="77" dirty="0">
                <a:solidFill>
                  <a:srgbClr val="202124"/>
                </a:solidFill>
                <a:latin typeface="Calibri"/>
                <a:cs typeface="Calibri"/>
              </a:rPr>
              <a:t>Translation</a:t>
            </a:r>
            <a:endParaRPr sz="3520">
              <a:latin typeface="Calibri"/>
              <a:cs typeface="Calibri"/>
            </a:endParaRPr>
          </a:p>
          <a:p>
            <a:pPr marR="90805" algn="ctr">
              <a:spcBef>
                <a:spcPts val="919"/>
              </a:spcBef>
            </a:pPr>
            <a:r>
              <a:rPr sz="1760" spc="116" dirty="0">
                <a:solidFill>
                  <a:srgbClr val="202124"/>
                </a:solidFill>
                <a:latin typeface="Calibri"/>
                <a:cs typeface="Calibri"/>
              </a:rPr>
              <a:t>Seq2Seq</a:t>
            </a:r>
            <a:endParaRPr sz="1760">
              <a:latin typeface="Calibri"/>
              <a:cs typeface="Calibri"/>
            </a:endParaRPr>
          </a:p>
          <a:p>
            <a:pPr marL="866839">
              <a:spcBef>
                <a:spcPts val="1210"/>
              </a:spcBef>
              <a:tabLst>
                <a:tab pos="1127379" algn="l"/>
                <a:tab pos="1398397" algn="l"/>
                <a:tab pos="1658239" algn="l"/>
                <a:tab pos="1929956" algn="l"/>
              </a:tabLst>
            </a:pPr>
            <a:r>
              <a:rPr sz="1540" spc="-55" dirty="0">
                <a:latin typeface="Arial"/>
                <a:cs typeface="Arial"/>
              </a:rPr>
              <a:t>s</a:t>
            </a:r>
            <a:r>
              <a:rPr sz="1540" dirty="0">
                <a:latin typeface="Arial"/>
                <a:cs typeface="Arial"/>
              </a:rPr>
              <a:t>	</a:t>
            </a:r>
            <a:r>
              <a:rPr sz="1540" spc="-55" dirty="0">
                <a:latin typeface="Arial"/>
                <a:cs typeface="Arial"/>
              </a:rPr>
              <a:t>a</a:t>
            </a:r>
            <a:r>
              <a:rPr sz="1540" dirty="0">
                <a:latin typeface="Arial"/>
                <a:cs typeface="Arial"/>
              </a:rPr>
              <a:t>	</a:t>
            </a:r>
            <a:r>
              <a:rPr sz="1540" spc="-55" dirty="0">
                <a:latin typeface="Arial"/>
                <a:cs typeface="Arial"/>
              </a:rPr>
              <a:t>l</a:t>
            </a:r>
            <a:r>
              <a:rPr sz="1540" dirty="0">
                <a:latin typeface="Arial"/>
                <a:cs typeface="Arial"/>
              </a:rPr>
              <a:t>	</a:t>
            </a:r>
            <a:r>
              <a:rPr sz="1540" spc="-55" dirty="0">
                <a:latin typeface="Arial"/>
                <a:cs typeface="Arial"/>
              </a:rPr>
              <a:t>u</a:t>
            </a:r>
            <a:r>
              <a:rPr sz="1540" dirty="0">
                <a:latin typeface="Arial"/>
                <a:cs typeface="Arial"/>
              </a:rPr>
              <a:t>	t</a:t>
            </a:r>
            <a:r>
              <a:rPr sz="1540" spc="435" dirty="0">
                <a:latin typeface="Arial"/>
                <a:cs typeface="Arial"/>
              </a:rPr>
              <a:t> </a:t>
            </a:r>
            <a:r>
              <a:rPr sz="770" spc="-22" dirty="0">
                <a:latin typeface="Arial"/>
                <a:cs typeface="Arial"/>
              </a:rPr>
              <a:t>&lt;/s&gt;</a:t>
            </a:r>
            <a:endParaRPr sz="770">
              <a:latin typeface="Arial"/>
              <a:cs typeface="Arial"/>
            </a:endParaRPr>
          </a:p>
        </p:txBody>
      </p:sp>
      <p:grpSp>
        <p:nvGrpSpPr>
          <p:cNvPr id="64" name="object 64"/>
          <p:cNvGrpSpPr/>
          <p:nvPr/>
        </p:nvGrpSpPr>
        <p:grpSpPr>
          <a:xfrm>
            <a:off x="3544754" y="3874484"/>
            <a:ext cx="6514211" cy="2840800"/>
            <a:chOff x="3222504" y="2561099"/>
            <a:chExt cx="5922010" cy="2582545"/>
          </a:xfrm>
        </p:grpSpPr>
        <p:sp>
          <p:nvSpPr>
            <p:cNvPr id="65" name="object 65"/>
            <p:cNvSpPr/>
            <p:nvPr/>
          </p:nvSpPr>
          <p:spPr>
            <a:xfrm>
              <a:off x="5480948" y="4103224"/>
              <a:ext cx="141605" cy="214629"/>
            </a:xfrm>
            <a:custGeom>
              <a:avLst/>
              <a:gdLst/>
              <a:ahLst/>
              <a:cxnLst/>
              <a:rect l="l" t="t" r="r" b="b"/>
              <a:pathLst>
                <a:path w="141604" h="214629">
                  <a:moveTo>
                    <a:pt x="140999" y="214199"/>
                  </a:moveTo>
                  <a:lnTo>
                    <a:pt x="0" y="214199"/>
                  </a:lnTo>
                  <a:lnTo>
                    <a:pt x="0" y="0"/>
                  </a:lnTo>
                  <a:lnTo>
                    <a:pt x="140999" y="0"/>
                  </a:lnTo>
                  <a:lnTo>
                    <a:pt x="140999" y="214199"/>
                  </a:lnTo>
                  <a:close/>
                </a:path>
              </a:pathLst>
            </a:custGeom>
            <a:solidFill>
              <a:srgbClr val="D9EAD3"/>
            </a:solidFill>
          </p:spPr>
          <p:txBody>
            <a:bodyPr wrap="square" lIns="0" tIns="0" rIns="0" bIns="0" rtlCol="0"/>
            <a:lstStyle/>
            <a:p>
              <a:endParaRPr sz="1980"/>
            </a:p>
          </p:txBody>
        </p:sp>
        <p:sp>
          <p:nvSpPr>
            <p:cNvPr id="66" name="object 66"/>
            <p:cNvSpPr/>
            <p:nvPr/>
          </p:nvSpPr>
          <p:spPr>
            <a:xfrm>
              <a:off x="3242999" y="4103224"/>
              <a:ext cx="2379345" cy="476250"/>
            </a:xfrm>
            <a:custGeom>
              <a:avLst/>
              <a:gdLst/>
              <a:ahLst/>
              <a:cxnLst/>
              <a:rect l="l" t="t" r="r" b="b"/>
              <a:pathLst>
                <a:path w="2379345" h="476250">
                  <a:moveTo>
                    <a:pt x="2237948" y="0"/>
                  </a:moveTo>
                  <a:lnTo>
                    <a:pt x="2378948" y="0"/>
                  </a:lnTo>
                  <a:lnTo>
                    <a:pt x="2378948" y="214199"/>
                  </a:lnTo>
                  <a:lnTo>
                    <a:pt x="2237948" y="214199"/>
                  </a:lnTo>
                  <a:lnTo>
                    <a:pt x="2237948" y="0"/>
                  </a:lnTo>
                  <a:close/>
                </a:path>
                <a:path w="2379345" h="476250">
                  <a:moveTo>
                    <a:pt x="0" y="476099"/>
                  </a:moveTo>
                  <a:lnTo>
                    <a:pt x="0" y="271349"/>
                  </a:lnTo>
                </a:path>
              </a:pathLst>
            </a:custGeom>
            <a:ln w="9524">
              <a:solidFill>
                <a:srgbClr val="595959"/>
              </a:solidFill>
            </a:ln>
          </p:spPr>
          <p:txBody>
            <a:bodyPr wrap="square" lIns="0" tIns="0" rIns="0" bIns="0" rtlCol="0"/>
            <a:lstStyle/>
            <a:p>
              <a:endParaRPr sz="1980"/>
            </a:p>
          </p:txBody>
        </p:sp>
        <p:sp>
          <p:nvSpPr>
            <p:cNvPr id="67" name="object 67"/>
            <p:cNvSpPr/>
            <p:nvPr/>
          </p:nvSpPr>
          <p:spPr>
            <a:xfrm>
              <a:off x="3227267"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68" name="object 68"/>
            <p:cNvSpPr/>
            <p:nvPr/>
          </p:nvSpPr>
          <p:spPr>
            <a:xfrm>
              <a:off x="3227267"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69" name="object 69"/>
            <p:cNvSpPr/>
            <p:nvPr/>
          </p:nvSpPr>
          <p:spPr>
            <a:xfrm>
              <a:off x="3494060"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70" name="object 70"/>
            <p:cNvSpPr/>
            <p:nvPr/>
          </p:nvSpPr>
          <p:spPr>
            <a:xfrm>
              <a:off x="3478327"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71" name="object 71"/>
            <p:cNvSpPr/>
            <p:nvPr/>
          </p:nvSpPr>
          <p:spPr>
            <a:xfrm>
              <a:off x="3478327"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72" name="object 72"/>
            <p:cNvSpPr/>
            <p:nvPr/>
          </p:nvSpPr>
          <p:spPr>
            <a:xfrm>
              <a:off x="3723991"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73" name="object 73"/>
            <p:cNvSpPr/>
            <p:nvPr/>
          </p:nvSpPr>
          <p:spPr>
            <a:xfrm>
              <a:off x="3708258"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74" name="object 74"/>
            <p:cNvSpPr/>
            <p:nvPr/>
          </p:nvSpPr>
          <p:spPr>
            <a:xfrm>
              <a:off x="3708258"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75" name="object 75"/>
            <p:cNvSpPr/>
            <p:nvPr/>
          </p:nvSpPr>
          <p:spPr>
            <a:xfrm>
              <a:off x="3952591"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76" name="object 76"/>
            <p:cNvSpPr/>
            <p:nvPr/>
          </p:nvSpPr>
          <p:spPr>
            <a:xfrm>
              <a:off x="3936858"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77" name="object 77"/>
            <p:cNvSpPr/>
            <p:nvPr/>
          </p:nvSpPr>
          <p:spPr>
            <a:xfrm>
              <a:off x="3936858"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78" name="object 78"/>
            <p:cNvSpPr/>
            <p:nvPr/>
          </p:nvSpPr>
          <p:spPr>
            <a:xfrm>
              <a:off x="4173704"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79" name="object 79"/>
            <p:cNvSpPr/>
            <p:nvPr/>
          </p:nvSpPr>
          <p:spPr>
            <a:xfrm>
              <a:off x="4157971"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80" name="object 80"/>
            <p:cNvSpPr/>
            <p:nvPr/>
          </p:nvSpPr>
          <p:spPr>
            <a:xfrm>
              <a:off x="4157971"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81" name="object 81"/>
            <p:cNvSpPr/>
            <p:nvPr/>
          </p:nvSpPr>
          <p:spPr>
            <a:xfrm>
              <a:off x="4408460"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82" name="object 82"/>
            <p:cNvSpPr/>
            <p:nvPr/>
          </p:nvSpPr>
          <p:spPr>
            <a:xfrm>
              <a:off x="4392727"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83" name="object 83"/>
            <p:cNvSpPr/>
            <p:nvPr/>
          </p:nvSpPr>
          <p:spPr>
            <a:xfrm>
              <a:off x="4392727"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84" name="object 84"/>
            <p:cNvSpPr/>
            <p:nvPr/>
          </p:nvSpPr>
          <p:spPr>
            <a:xfrm>
              <a:off x="4637060"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85" name="object 85"/>
            <p:cNvSpPr/>
            <p:nvPr/>
          </p:nvSpPr>
          <p:spPr>
            <a:xfrm>
              <a:off x="4621327"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86" name="object 86"/>
            <p:cNvSpPr/>
            <p:nvPr/>
          </p:nvSpPr>
          <p:spPr>
            <a:xfrm>
              <a:off x="4621327"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87" name="object 87"/>
            <p:cNvSpPr/>
            <p:nvPr/>
          </p:nvSpPr>
          <p:spPr>
            <a:xfrm>
              <a:off x="4873147"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88" name="object 88"/>
            <p:cNvSpPr/>
            <p:nvPr/>
          </p:nvSpPr>
          <p:spPr>
            <a:xfrm>
              <a:off x="4857414"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89" name="object 89"/>
            <p:cNvSpPr/>
            <p:nvPr/>
          </p:nvSpPr>
          <p:spPr>
            <a:xfrm>
              <a:off x="4857414"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90" name="object 90"/>
            <p:cNvSpPr/>
            <p:nvPr/>
          </p:nvSpPr>
          <p:spPr>
            <a:xfrm>
              <a:off x="5094260"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91" name="object 91"/>
            <p:cNvSpPr/>
            <p:nvPr/>
          </p:nvSpPr>
          <p:spPr>
            <a:xfrm>
              <a:off x="5078527"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92" name="object 92"/>
            <p:cNvSpPr/>
            <p:nvPr/>
          </p:nvSpPr>
          <p:spPr>
            <a:xfrm>
              <a:off x="5078527"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93" name="object 93"/>
            <p:cNvSpPr/>
            <p:nvPr/>
          </p:nvSpPr>
          <p:spPr>
            <a:xfrm>
              <a:off x="5330347"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94" name="object 94"/>
            <p:cNvSpPr/>
            <p:nvPr/>
          </p:nvSpPr>
          <p:spPr>
            <a:xfrm>
              <a:off x="5314614"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95" name="object 95"/>
            <p:cNvSpPr/>
            <p:nvPr/>
          </p:nvSpPr>
          <p:spPr>
            <a:xfrm>
              <a:off x="5314614"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96" name="object 96"/>
            <p:cNvSpPr/>
            <p:nvPr/>
          </p:nvSpPr>
          <p:spPr>
            <a:xfrm>
              <a:off x="5558947" y="437457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97" name="object 97"/>
            <p:cNvSpPr/>
            <p:nvPr/>
          </p:nvSpPr>
          <p:spPr>
            <a:xfrm>
              <a:off x="5543214" y="43313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98" name="object 98"/>
            <p:cNvSpPr/>
            <p:nvPr/>
          </p:nvSpPr>
          <p:spPr>
            <a:xfrm>
              <a:off x="5543214" y="43313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99" name="object 99"/>
            <p:cNvSpPr/>
            <p:nvPr/>
          </p:nvSpPr>
          <p:spPr>
            <a:xfrm>
              <a:off x="4408460" y="389491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100" name="object 100"/>
            <p:cNvSpPr/>
            <p:nvPr/>
          </p:nvSpPr>
          <p:spPr>
            <a:xfrm>
              <a:off x="4392727" y="3851688"/>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01" name="object 101"/>
            <p:cNvSpPr/>
            <p:nvPr/>
          </p:nvSpPr>
          <p:spPr>
            <a:xfrm>
              <a:off x="4392727" y="3851688"/>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02" name="object 102"/>
            <p:cNvSpPr/>
            <p:nvPr/>
          </p:nvSpPr>
          <p:spPr>
            <a:xfrm>
              <a:off x="4637060" y="389491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103" name="object 103"/>
            <p:cNvSpPr/>
            <p:nvPr/>
          </p:nvSpPr>
          <p:spPr>
            <a:xfrm>
              <a:off x="4621327" y="3851688"/>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04" name="object 104"/>
            <p:cNvSpPr/>
            <p:nvPr/>
          </p:nvSpPr>
          <p:spPr>
            <a:xfrm>
              <a:off x="4621327" y="3851688"/>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05" name="object 105"/>
            <p:cNvSpPr/>
            <p:nvPr/>
          </p:nvSpPr>
          <p:spPr>
            <a:xfrm>
              <a:off x="4873147" y="389491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106" name="object 106"/>
            <p:cNvSpPr/>
            <p:nvPr/>
          </p:nvSpPr>
          <p:spPr>
            <a:xfrm>
              <a:off x="4857414" y="3851688"/>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07" name="object 107"/>
            <p:cNvSpPr/>
            <p:nvPr/>
          </p:nvSpPr>
          <p:spPr>
            <a:xfrm>
              <a:off x="4857414" y="3851688"/>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08" name="object 108"/>
            <p:cNvSpPr/>
            <p:nvPr/>
          </p:nvSpPr>
          <p:spPr>
            <a:xfrm>
              <a:off x="5094260" y="389491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109" name="object 109"/>
            <p:cNvSpPr/>
            <p:nvPr/>
          </p:nvSpPr>
          <p:spPr>
            <a:xfrm>
              <a:off x="5078527" y="3851688"/>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10" name="object 110"/>
            <p:cNvSpPr/>
            <p:nvPr/>
          </p:nvSpPr>
          <p:spPr>
            <a:xfrm>
              <a:off x="5078527" y="3851688"/>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11" name="object 111"/>
            <p:cNvSpPr/>
            <p:nvPr/>
          </p:nvSpPr>
          <p:spPr>
            <a:xfrm>
              <a:off x="5330347" y="389491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112" name="object 112"/>
            <p:cNvSpPr/>
            <p:nvPr/>
          </p:nvSpPr>
          <p:spPr>
            <a:xfrm>
              <a:off x="5314614" y="3851688"/>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13" name="object 113"/>
            <p:cNvSpPr/>
            <p:nvPr/>
          </p:nvSpPr>
          <p:spPr>
            <a:xfrm>
              <a:off x="5314614" y="3851688"/>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14" name="object 114"/>
            <p:cNvSpPr/>
            <p:nvPr/>
          </p:nvSpPr>
          <p:spPr>
            <a:xfrm>
              <a:off x="5558947" y="3894914"/>
              <a:ext cx="0" cy="205104"/>
            </a:xfrm>
            <a:custGeom>
              <a:avLst/>
              <a:gdLst/>
              <a:ahLst/>
              <a:cxnLst/>
              <a:rect l="l" t="t" r="r" b="b"/>
              <a:pathLst>
                <a:path h="205104">
                  <a:moveTo>
                    <a:pt x="0" y="204749"/>
                  </a:moveTo>
                  <a:lnTo>
                    <a:pt x="0" y="0"/>
                  </a:lnTo>
                </a:path>
              </a:pathLst>
            </a:custGeom>
            <a:ln w="9524">
              <a:solidFill>
                <a:srgbClr val="595959"/>
              </a:solidFill>
            </a:ln>
          </p:spPr>
          <p:txBody>
            <a:bodyPr wrap="square" lIns="0" tIns="0" rIns="0" bIns="0" rtlCol="0"/>
            <a:lstStyle/>
            <a:p>
              <a:endParaRPr sz="1980"/>
            </a:p>
          </p:txBody>
        </p:sp>
        <p:sp>
          <p:nvSpPr>
            <p:cNvPr id="115" name="object 115"/>
            <p:cNvSpPr/>
            <p:nvPr/>
          </p:nvSpPr>
          <p:spPr>
            <a:xfrm>
              <a:off x="5543214" y="3851688"/>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16" name="object 116"/>
            <p:cNvSpPr/>
            <p:nvPr/>
          </p:nvSpPr>
          <p:spPr>
            <a:xfrm>
              <a:off x="5543214" y="3851688"/>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17" name="object 117"/>
            <p:cNvSpPr/>
            <p:nvPr/>
          </p:nvSpPr>
          <p:spPr>
            <a:xfrm>
              <a:off x="6095999" y="2561099"/>
              <a:ext cx="3048000" cy="2582545"/>
            </a:xfrm>
            <a:custGeom>
              <a:avLst/>
              <a:gdLst/>
              <a:ahLst/>
              <a:cxnLst/>
              <a:rect l="l" t="t" r="r" b="b"/>
              <a:pathLst>
                <a:path w="3048000" h="2582545">
                  <a:moveTo>
                    <a:pt x="0" y="0"/>
                  </a:moveTo>
                  <a:lnTo>
                    <a:pt x="3047999" y="0"/>
                  </a:lnTo>
                  <a:lnTo>
                    <a:pt x="3047999" y="2582399"/>
                  </a:lnTo>
                  <a:lnTo>
                    <a:pt x="0" y="2582399"/>
                  </a:lnTo>
                  <a:lnTo>
                    <a:pt x="0" y="0"/>
                  </a:lnTo>
                  <a:close/>
                </a:path>
              </a:pathLst>
            </a:custGeom>
            <a:solidFill>
              <a:srgbClr val="F3F3F3"/>
            </a:solidFill>
          </p:spPr>
          <p:txBody>
            <a:bodyPr wrap="square" lIns="0" tIns="0" rIns="0" bIns="0" rtlCol="0"/>
            <a:lstStyle/>
            <a:p>
              <a:endParaRPr sz="1980"/>
            </a:p>
          </p:txBody>
        </p:sp>
      </p:grpSp>
      <p:sp>
        <p:nvSpPr>
          <p:cNvPr id="118" name="object 118"/>
          <p:cNvSpPr txBox="1"/>
          <p:nvPr/>
        </p:nvSpPr>
        <p:spPr>
          <a:xfrm>
            <a:off x="7943393" y="3704470"/>
            <a:ext cx="885000" cy="1176925"/>
          </a:xfrm>
          <a:prstGeom prst="rect">
            <a:avLst/>
          </a:prstGeom>
        </p:spPr>
        <p:txBody>
          <a:bodyPr vert="horz" wrap="square" lIns="0" tIns="246571" rIns="0" bIns="0" rtlCol="0">
            <a:spAutoFit/>
          </a:bodyPr>
          <a:lstStyle/>
          <a:p>
            <a:pPr algn="ctr">
              <a:spcBef>
                <a:spcPts val="1941"/>
              </a:spcBef>
            </a:pPr>
            <a:r>
              <a:rPr sz="3520" spc="193" dirty="0">
                <a:solidFill>
                  <a:srgbClr val="202124"/>
                </a:solidFill>
                <a:latin typeface="Calibri"/>
                <a:cs typeface="Calibri"/>
              </a:rPr>
              <a:t>RL</a:t>
            </a:r>
            <a:endParaRPr sz="3520">
              <a:latin typeface="Calibri"/>
              <a:cs typeface="Calibri"/>
            </a:endParaRPr>
          </a:p>
          <a:p>
            <a:pPr algn="ctr">
              <a:spcBef>
                <a:spcPts val="913"/>
              </a:spcBef>
            </a:pPr>
            <a:r>
              <a:rPr sz="1760" spc="99" dirty="0">
                <a:solidFill>
                  <a:srgbClr val="202124"/>
                </a:solidFill>
                <a:latin typeface="Calibri"/>
                <a:cs typeface="Calibri"/>
              </a:rPr>
              <a:t>BC/GAIL</a:t>
            </a:r>
            <a:endParaRPr sz="1760">
              <a:latin typeface="Calibri"/>
              <a:cs typeface="Calibri"/>
            </a:endParaRPr>
          </a:p>
        </p:txBody>
      </p:sp>
      <p:grpSp>
        <p:nvGrpSpPr>
          <p:cNvPr id="119" name="object 119"/>
          <p:cNvGrpSpPr/>
          <p:nvPr/>
        </p:nvGrpSpPr>
        <p:grpSpPr>
          <a:xfrm>
            <a:off x="5336982" y="2128028"/>
            <a:ext cx="4598224" cy="4318127"/>
            <a:chOff x="4851802" y="973412"/>
            <a:chExt cx="4180204" cy="3925570"/>
          </a:xfrm>
        </p:grpSpPr>
        <p:pic>
          <p:nvPicPr>
            <p:cNvPr id="120" name="object 120"/>
            <p:cNvPicPr/>
            <p:nvPr/>
          </p:nvPicPr>
          <p:blipFill>
            <a:blip r:embed="rId5" cstate="print"/>
            <a:stretch>
              <a:fillRect/>
            </a:stretch>
          </p:blipFill>
          <p:spPr>
            <a:xfrm>
              <a:off x="6201000" y="3521700"/>
              <a:ext cx="2830750" cy="1377249"/>
            </a:xfrm>
            <a:prstGeom prst="rect">
              <a:avLst/>
            </a:prstGeom>
          </p:spPr>
        </p:pic>
        <p:pic>
          <p:nvPicPr>
            <p:cNvPr id="121" name="object 121"/>
            <p:cNvPicPr/>
            <p:nvPr/>
          </p:nvPicPr>
          <p:blipFill>
            <a:blip r:embed="rId6" cstate="print"/>
            <a:stretch>
              <a:fillRect/>
            </a:stretch>
          </p:blipFill>
          <p:spPr>
            <a:xfrm>
              <a:off x="5884799" y="1032325"/>
              <a:ext cx="1652425" cy="934350"/>
            </a:xfrm>
            <a:prstGeom prst="rect">
              <a:avLst/>
            </a:prstGeom>
          </p:spPr>
        </p:pic>
        <p:sp>
          <p:nvSpPr>
            <p:cNvPr id="122" name="object 122"/>
            <p:cNvSpPr/>
            <p:nvPr/>
          </p:nvSpPr>
          <p:spPr>
            <a:xfrm>
              <a:off x="4856565" y="1255250"/>
              <a:ext cx="294640" cy="471805"/>
            </a:xfrm>
            <a:custGeom>
              <a:avLst/>
              <a:gdLst/>
              <a:ahLst/>
              <a:cxnLst/>
              <a:rect l="l" t="t" r="r" b="b"/>
              <a:pathLst>
                <a:path w="294639" h="471805">
                  <a:moveTo>
                    <a:pt x="294299" y="471299"/>
                  </a:moveTo>
                  <a:lnTo>
                    <a:pt x="0" y="471299"/>
                  </a:lnTo>
                  <a:lnTo>
                    <a:pt x="0" y="0"/>
                  </a:lnTo>
                  <a:lnTo>
                    <a:pt x="294299" y="0"/>
                  </a:lnTo>
                  <a:lnTo>
                    <a:pt x="294299" y="471299"/>
                  </a:lnTo>
                  <a:close/>
                </a:path>
              </a:pathLst>
            </a:custGeom>
            <a:solidFill>
              <a:srgbClr val="D0E0E3"/>
            </a:solidFill>
          </p:spPr>
          <p:txBody>
            <a:bodyPr wrap="square" lIns="0" tIns="0" rIns="0" bIns="0" rtlCol="0"/>
            <a:lstStyle/>
            <a:p>
              <a:endParaRPr sz="1980"/>
            </a:p>
          </p:txBody>
        </p:sp>
        <p:sp>
          <p:nvSpPr>
            <p:cNvPr id="123" name="object 123"/>
            <p:cNvSpPr/>
            <p:nvPr/>
          </p:nvSpPr>
          <p:spPr>
            <a:xfrm>
              <a:off x="4856565" y="1255250"/>
              <a:ext cx="294640" cy="733425"/>
            </a:xfrm>
            <a:custGeom>
              <a:avLst/>
              <a:gdLst/>
              <a:ahLst/>
              <a:cxnLst/>
              <a:rect l="l" t="t" r="r" b="b"/>
              <a:pathLst>
                <a:path w="294639" h="733425">
                  <a:moveTo>
                    <a:pt x="0" y="0"/>
                  </a:moveTo>
                  <a:lnTo>
                    <a:pt x="294299" y="0"/>
                  </a:lnTo>
                  <a:lnTo>
                    <a:pt x="294299" y="471299"/>
                  </a:lnTo>
                  <a:lnTo>
                    <a:pt x="0" y="471299"/>
                  </a:lnTo>
                  <a:lnTo>
                    <a:pt x="0" y="0"/>
                  </a:lnTo>
                  <a:close/>
                </a:path>
                <a:path w="294639" h="733425">
                  <a:moveTo>
                    <a:pt x="139034" y="733274"/>
                  </a:moveTo>
                  <a:lnTo>
                    <a:pt x="139034" y="528524"/>
                  </a:lnTo>
                </a:path>
              </a:pathLst>
            </a:custGeom>
            <a:ln w="9524">
              <a:solidFill>
                <a:srgbClr val="595959"/>
              </a:solidFill>
            </a:ln>
          </p:spPr>
          <p:txBody>
            <a:bodyPr wrap="square" lIns="0" tIns="0" rIns="0" bIns="0" rtlCol="0"/>
            <a:lstStyle/>
            <a:p>
              <a:endParaRPr sz="1980"/>
            </a:p>
          </p:txBody>
        </p:sp>
        <p:sp>
          <p:nvSpPr>
            <p:cNvPr id="124" name="object 124"/>
            <p:cNvSpPr/>
            <p:nvPr/>
          </p:nvSpPr>
          <p:spPr>
            <a:xfrm>
              <a:off x="4979867" y="17405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25" name="object 125"/>
            <p:cNvSpPr/>
            <p:nvPr/>
          </p:nvSpPr>
          <p:spPr>
            <a:xfrm>
              <a:off x="4979867" y="17405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26" name="object 126"/>
            <p:cNvSpPr/>
            <p:nvPr/>
          </p:nvSpPr>
          <p:spPr>
            <a:xfrm>
              <a:off x="5389965" y="1255250"/>
              <a:ext cx="294640" cy="471805"/>
            </a:xfrm>
            <a:custGeom>
              <a:avLst/>
              <a:gdLst/>
              <a:ahLst/>
              <a:cxnLst/>
              <a:rect l="l" t="t" r="r" b="b"/>
              <a:pathLst>
                <a:path w="294639" h="471805">
                  <a:moveTo>
                    <a:pt x="294299" y="471299"/>
                  </a:moveTo>
                  <a:lnTo>
                    <a:pt x="0" y="471299"/>
                  </a:lnTo>
                  <a:lnTo>
                    <a:pt x="0" y="0"/>
                  </a:lnTo>
                  <a:lnTo>
                    <a:pt x="294299" y="0"/>
                  </a:lnTo>
                  <a:lnTo>
                    <a:pt x="294299" y="471299"/>
                  </a:lnTo>
                  <a:close/>
                </a:path>
              </a:pathLst>
            </a:custGeom>
            <a:solidFill>
              <a:srgbClr val="D0E0E3"/>
            </a:solidFill>
          </p:spPr>
          <p:txBody>
            <a:bodyPr wrap="square" lIns="0" tIns="0" rIns="0" bIns="0" rtlCol="0"/>
            <a:lstStyle/>
            <a:p>
              <a:endParaRPr sz="1980"/>
            </a:p>
          </p:txBody>
        </p:sp>
        <p:sp>
          <p:nvSpPr>
            <p:cNvPr id="127" name="object 127"/>
            <p:cNvSpPr/>
            <p:nvPr/>
          </p:nvSpPr>
          <p:spPr>
            <a:xfrm>
              <a:off x="5389965" y="1255250"/>
              <a:ext cx="294640" cy="733425"/>
            </a:xfrm>
            <a:custGeom>
              <a:avLst/>
              <a:gdLst/>
              <a:ahLst/>
              <a:cxnLst/>
              <a:rect l="l" t="t" r="r" b="b"/>
              <a:pathLst>
                <a:path w="294639" h="733425">
                  <a:moveTo>
                    <a:pt x="0" y="0"/>
                  </a:moveTo>
                  <a:lnTo>
                    <a:pt x="294299" y="0"/>
                  </a:lnTo>
                  <a:lnTo>
                    <a:pt x="294299" y="471299"/>
                  </a:lnTo>
                  <a:lnTo>
                    <a:pt x="0" y="471299"/>
                  </a:lnTo>
                  <a:lnTo>
                    <a:pt x="0" y="0"/>
                  </a:lnTo>
                  <a:close/>
                </a:path>
                <a:path w="294639" h="733425">
                  <a:moveTo>
                    <a:pt x="139034" y="733274"/>
                  </a:moveTo>
                  <a:lnTo>
                    <a:pt x="139034" y="528524"/>
                  </a:lnTo>
                </a:path>
              </a:pathLst>
            </a:custGeom>
            <a:ln w="9524">
              <a:solidFill>
                <a:srgbClr val="595959"/>
              </a:solidFill>
            </a:ln>
          </p:spPr>
          <p:txBody>
            <a:bodyPr wrap="square" lIns="0" tIns="0" rIns="0" bIns="0" rtlCol="0"/>
            <a:lstStyle/>
            <a:p>
              <a:endParaRPr sz="1980"/>
            </a:p>
          </p:txBody>
        </p:sp>
        <p:sp>
          <p:nvSpPr>
            <p:cNvPr id="128" name="object 128"/>
            <p:cNvSpPr/>
            <p:nvPr/>
          </p:nvSpPr>
          <p:spPr>
            <a:xfrm>
              <a:off x="5513267" y="174054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29" name="object 129"/>
            <p:cNvSpPr/>
            <p:nvPr/>
          </p:nvSpPr>
          <p:spPr>
            <a:xfrm>
              <a:off x="5513267" y="174054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sp>
          <p:nvSpPr>
            <p:cNvPr id="130" name="object 130"/>
            <p:cNvSpPr/>
            <p:nvPr/>
          </p:nvSpPr>
          <p:spPr>
            <a:xfrm>
              <a:off x="7752164" y="1255250"/>
              <a:ext cx="294640" cy="471805"/>
            </a:xfrm>
            <a:custGeom>
              <a:avLst/>
              <a:gdLst/>
              <a:ahLst/>
              <a:cxnLst/>
              <a:rect l="l" t="t" r="r" b="b"/>
              <a:pathLst>
                <a:path w="294640" h="471805">
                  <a:moveTo>
                    <a:pt x="294299" y="471299"/>
                  </a:moveTo>
                  <a:lnTo>
                    <a:pt x="0" y="471299"/>
                  </a:lnTo>
                  <a:lnTo>
                    <a:pt x="0" y="0"/>
                  </a:lnTo>
                  <a:lnTo>
                    <a:pt x="294299" y="0"/>
                  </a:lnTo>
                  <a:lnTo>
                    <a:pt x="294299" y="471299"/>
                  </a:lnTo>
                  <a:close/>
                </a:path>
              </a:pathLst>
            </a:custGeom>
            <a:solidFill>
              <a:srgbClr val="D0E0E3"/>
            </a:solidFill>
          </p:spPr>
          <p:txBody>
            <a:bodyPr wrap="square" lIns="0" tIns="0" rIns="0" bIns="0" rtlCol="0"/>
            <a:lstStyle/>
            <a:p>
              <a:endParaRPr sz="1980"/>
            </a:p>
          </p:txBody>
        </p:sp>
        <p:sp>
          <p:nvSpPr>
            <p:cNvPr id="131" name="object 131"/>
            <p:cNvSpPr/>
            <p:nvPr/>
          </p:nvSpPr>
          <p:spPr>
            <a:xfrm>
              <a:off x="7752164" y="1255250"/>
              <a:ext cx="294640" cy="733425"/>
            </a:xfrm>
            <a:custGeom>
              <a:avLst/>
              <a:gdLst/>
              <a:ahLst/>
              <a:cxnLst/>
              <a:rect l="l" t="t" r="r" b="b"/>
              <a:pathLst>
                <a:path w="294640" h="733425">
                  <a:moveTo>
                    <a:pt x="0" y="0"/>
                  </a:moveTo>
                  <a:lnTo>
                    <a:pt x="294299" y="0"/>
                  </a:lnTo>
                  <a:lnTo>
                    <a:pt x="294299" y="471299"/>
                  </a:lnTo>
                  <a:lnTo>
                    <a:pt x="0" y="471299"/>
                  </a:lnTo>
                  <a:lnTo>
                    <a:pt x="0" y="0"/>
                  </a:lnTo>
                  <a:close/>
                </a:path>
                <a:path w="294640" h="733425">
                  <a:moveTo>
                    <a:pt x="139034" y="733274"/>
                  </a:moveTo>
                  <a:lnTo>
                    <a:pt x="139034" y="528524"/>
                  </a:lnTo>
                </a:path>
              </a:pathLst>
            </a:custGeom>
            <a:ln w="9524">
              <a:solidFill>
                <a:srgbClr val="595959"/>
              </a:solidFill>
            </a:ln>
          </p:spPr>
          <p:txBody>
            <a:bodyPr wrap="square" lIns="0" tIns="0" rIns="0" bIns="0" rtlCol="0"/>
            <a:lstStyle/>
            <a:p>
              <a:endParaRPr sz="1980"/>
            </a:p>
          </p:txBody>
        </p:sp>
        <p:sp>
          <p:nvSpPr>
            <p:cNvPr id="132" name="object 132"/>
            <p:cNvSpPr/>
            <p:nvPr/>
          </p:nvSpPr>
          <p:spPr>
            <a:xfrm>
              <a:off x="7875467" y="1740549"/>
              <a:ext cx="31750" cy="43815"/>
            </a:xfrm>
            <a:custGeom>
              <a:avLst/>
              <a:gdLst/>
              <a:ahLst/>
              <a:cxnLst/>
              <a:rect l="l" t="t" r="r" b="b"/>
              <a:pathLst>
                <a:path w="31750" h="43814">
                  <a:moveTo>
                    <a:pt x="31464" y="43225"/>
                  </a:moveTo>
                  <a:lnTo>
                    <a:pt x="0" y="43225"/>
                  </a:lnTo>
                  <a:lnTo>
                    <a:pt x="15732" y="0"/>
                  </a:lnTo>
                  <a:lnTo>
                    <a:pt x="31464" y="43225"/>
                  </a:lnTo>
                  <a:close/>
                </a:path>
              </a:pathLst>
            </a:custGeom>
            <a:solidFill>
              <a:srgbClr val="595959"/>
            </a:solidFill>
          </p:spPr>
          <p:txBody>
            <a:bodyPr wrap="square" lIns="0" tIns="0" rIns="0" bIns="0" rtlCol="0"/>
            <a:lstStyle/>
            <a:p>
              <a:endParaRPr sz="1980"/>
            </a:p>
          </p:txBody>
        </p:sp>
        <p:sp>
          <p:nvSpPr>
            <p:cNvPr id="133" name="object 133"/>
            <p:cNvSpPr/>
            <p:nvPr/>
          </p:nvSpPr>
          <p:spPr>
            <a:xfrm>
              <a:off x="7875467" y="1740549"/>
              <a:ext cx="31750" cy="43815"/>
            </a:xfrm>
            <a:custGeom>
              <a:avLst/>
              <a:gdLst/>
              <a:ahLst/>
              <a:cxnLst/>
              <a:rect l="l" t="t" r="r" b="b"/>
              <a:pathLst>
                <a:path w="31750" h="43814">
                  <a:moveTo>
                    <a:pt x="31464" y="43225"/>
                  </a:moveTo>
                  <a:lnTo>
                    <a:pt x="15732" y="0"/>
                  </a:lnTo>
                  <a:lnTo>
                    <a:pt x="0" y="43225"/>
                  </a:lnTo>
                  <a:lnTo>
                    <a:pt x="31464" y="43225"/>
                  </a:lnTo>
                  <a:close/>
                </a:path>
              </a:pathLst>
            </a:custGeom>
            <a:ln w="9524">
              <a:solidFill>
                <a:srgbClr val="595959"/>
              </a:solidFill>
            </a:ln>
          </p:spPr>
          <p:txBody>
            <a:bodyPr wrap="square" lIns="0" tIns="0" rIns="0" bIns="0" rtlCol="0"/>
            <a:lstStyle/>
            <a:p>
              <a:endParaRPr sz="1980"/>
            </a:p>
          </p:txBody>
        </p:sp>
        <p:sp>
          <p:nvSpPr>
            <p:cNvPr id="134" name="object 134"/>
            <p:cNvSpPr/>
            <p:nvPr/>
          </p:nvSpPr>
          <p:spPr>
            <a:xfrm>
              <a:off x="8285564" y="1255250"/>
              <a:ext cx="294640" cy="471805"/>
            </a:xfrm>
            <a:custGeom>
              <a:avLst/>
              <a:gdLst/>
              <a:ahLst/>
              <a:cxnLst/>
              <a:rect l="l" t="t" r="r" b="b"/>
              <a:pathLst>
                <a:path w="294640" h="471805">
                  <a:moveTo>
                    <a:pt x="294299" y="471299"/>
                  </a:moveTo>
                  <a:lnTo>
                    <a:pt x="0" y="471299"/>
                  </a:lnTo>
                  <a:lnTo>
                    <a:pt x="0" y="0"/>
                  </a:lnTo>
                  <a:lnTo>
                    <a:pt x="294299" y="0"/>
                  </a:lnTo>
                  <a:lnTo>
                    <a:pt x="294299" y="471299"/>
                  </a:lnTo>
                  <a:close/>
                </a:path>
              </a:pathLst>
            </a:custGeom>
            <a:solidFill>
              <a:srgbClr val="D0E0E3"/>
            </a:solidFill>
          </p:spPr>
          <p:txBody>
            <a:bodyPr wrap="square" lIns="0" tIns="0" rIns="0" bIns="0" rtlCol="0"/>
            <a:lstStyle/>
            <a:p>
              <a:endParaRPr sz="1980"/>
            </a:p>
          </p:txBody>
        </p:sp>
        <p:sp>
          <p:nvSpPr>
            <p:cNvPr id="135" name="object 135"/>
            <p:cNvSpPr/>
            <p:nvPr/>
          </p:nvSpPr>
          <p:spPr>
            <a:xfrm>
              <a:off x="8285564" y="1255250"/>
              <a:ext cx="294640" cy="733425"/>
            </a:xfrm>
            <a:custGeom>
              <a:avLst/>
              <a:gdLst/>
              <a:ahLst/>
              <a:cxnLst/>
              <a:rect l="l" t="t" r="r" b="b"/>
              <a:pathLst>
                <a:path w="294640" h="733425">
                  <a:moveTo>
                    <a:pt x="0" y="0"/>
                  </a:moveTo>
                  <a:lnTo>
                    <a:pt x="294299" y="0"/>
                  </a:lnTo>
                  <a:lnTo>
                    <a:pt x="294299" y="471299"/>
                  </a:lnTo>
                  <a:lnTo>
                    <a:pt x="0" y="471299"/>
                  </a:lnTo>
                  <a:lnTo>
                    <a:pt x="0" y="0"/>
                  </a:lnTo>
                  <a:close/>
                </a:path>
                <a:path w="294640" h="733425">
                  <a:moveTo>
                    <a:pt x="139034" y="733274"/>
                  </a:moveTo>
                  <a:lnTo>
                    <a:pt x="139034" y="528524"/>
                  </a:lnTo>
                </a:path>
              </a:pathLst>
            </a:custGeom>
            <a:ln w="9524">
              <a:solidFill>
                <a:srgbClr val="595959"/>
              </a:solidFill>
            </a:ln>
          </p:spPr>
          <p:txBody>
            <a:bodyPr wrap="square" lIns="0" tIns="0" rIns="0" bIns="0" rtlCol="0"/>
            <a:lstStyle/>
            <a:p>
              <a:endParaRPr sz="1980"/>
            </a:p>
          </p:txBody>
        </p:sp>
        <p:sp>
          <p:nvSpPr>
            <p:cNvPr id="136" name="object 136"/>
            <p:cNvSpPr/>
            <p:nvPr/>
          </p:nvSpPr>
          <p:spPr>
            <a:xfrm>
              <a:off x="8408867" y="1740549"/>
              <a:ext cx="31750" cy="43815"/>
            </a:xfrm>
            <a:custGeom>
              <a:avLst/>
              <a:gdLst/>
              <a:ahLst/>
              <a:cxnLst/>
              <a:rect l="l" t="t" r="r" b="b"/>
              <a:pathLst>
                <a:path w="31750" h="43814">
                  <a:moveTo>
                    <a:pt x="31464" y="43225"/>
                  </a:moveTo>
                  <a:lnTo>
                    <a:pt x="0" y="43225"/>
                  </a:lnTo>
                  <a:lnTo>
                    <a:pt x="15732" y="0"/>
                  </a:lnTo>
                  <a:lnTo>
                    <a:pt x="31464" y="43225"/>
                  </a:lnTo>
                  <a:close/>
                </a:path>
              </a:pathLst>
            </a:custGeom>
            <a:solidFill>
              <a:srgbClr val="595959"/>
            </a:solidFill>
          </p:spPr>
          <p:txBody>
            <a:bodyPr wrap="square" lIns="0" tIns="0" rIns="0" bIns="0" rtlCol="0"/>
            <a:lstStyle/>
            <a:p>
              <a:endParaRPr sz="1980"/>
            </a:p>
          </p:txBody>
        </p:sp>
        <p:sp>
          <p:nvSpPr>
            <p:cNvPr id="137" name="object 137"/>
            <p:cNvSpPr/>
            <p:nvPr/>
          </p:nvSpPr>
          <p:spPr>
            <a:xfrm>
              <a:off x="8408867" y="1740549"/>
              <a:ext cx="31750" cy="43815"/>
            </a:xfrm>
            <a:custGeom>
              <a:avLst/>
              <a:gdLst/>
              <a:ahLst/>
              <a:cxnLst/>
              <a:rect l="l" t="t" r="r" b="b"/>
              <a:pathLst>
                <a:path w="31750" h="43814">
                  <a:moveTo>
                    <a:pt x="31464" y="43225"/>
                  </a:moveTo>
                  <a:lnTo>
                    <a:pt x="15732" y="0"/>
                  </a:lnTo>
                  <a:lnTo>
                    <a:pt x="0" y="43225"/>
                  </a:lnTo>
                  <a:lnTo>
                    <a:pt x="31464" y="43225"/>
                  </a:lnTo>
                  <a:close/>
                </a:path>
              </a:pathLst>
            </a:custGeom>
            <a:ln w="9524">
              <a:solidFill>
                <a:srgbClr val="595959"/>
              </a:solidFill>
            </a:ln>
          </p:spPr>
          <p:txBody>
            <a:bodyPr wrap="square" lIns="0" tIns="0" rIns="0" bIns="0" rtlCol="0"/>
            <a:lstStyle/>
            <a:p>
              <a:endParaRPr sz="1980"/>
            </a:p>
          </p:txBody>
        </p:sp>
        <p:sp>
          <p:nvSpPr>
            <p:cNvPr id="138" name="object 138"/>
            <p:cNvSpPr/>
            <p:nvPr/>
          </p:nvSpPr>
          <p:spPr>
            <a:xfrm>
              <a:off x="5158799" y="1347099"/>
              <a:ext cx="180340" cy="0"/>
            </a:xfrm>
            <a:custGeom>
              <a:avLst/>
              <a:gdLst/>
              <a:ahLst/>
              <a:cxnLst/>
              <a:rect l="l" t="t" r="r" b="b"/>
              <a:pathLst>
                <a:path w="180339">
                  <a:moveTo>
                    <a:pt x="0" y="0"/>
                  </a:moveTo>
                  <a:lnTo>
                    <a:pt x="180149" y="0"/>
                  </a:lnTo>
                </a:path>
              </a:pathLst>
            </a:custGeom>
            <a:ln w="9524">
              <a:solidFill>
                <a:srgbClr val="595959"/>
              </a:solidFill>
            </a:ln>
          </p:spPr>
          <p:txBody>
            <a:bodyPr wrap="square" lIns="0" tIns="0" rIns="0" bIns="0" rtlCol="0"/>
            <a:lstStyle/>
            <a:p>
              <a:endParaRPr sz="1980"/>
            </a:p>
          </p:txBody>
        </p:sp>
        <p:sp>
          <p:nvSpPr>
            <p:cNvPr id="139" name="object 139"/>
            <p:cNvSpPr/>
            <p:nvPr/>
          </p:nvSpPr>
          <p:spPr>
            <a:xfrm>
              <a:off x="5338949" y="1331367"/>
              <a:ext cx="43815" cy="31750"/>
            </a:xfrm>
            <a:custGeom>
              <a:avLst/>
              <a:gdLst/>
              <a:ahLst/>
              <a:cxnLst/>
              <a:rect l="l" t="t" r="r" b="b"/>
              <a:pathLst>
                <a:path w="43814" h="31750">
                  <a:moveTo>
                    <a:pt x="0" y="31465"/>
                  </a:moveTo>
                  <a:lnTo>
                    <a:pt x="0" y="0"/>
                  </a:lnTo>
                  <a:lnTo>
                    <a:pt x="43225" y="15732"/>
                  </a:lnTo>
                  <a:lnTo>
                    <a:pt x="0" y="31465"/>
                  </a:lnTo>
                  <a:close/>
                </a:path>
              </a:pathLst>
            </a:custGeom>
            <a:solidFill>
              <a:srgbClr val="595959"/>
            </a:solidFill>
          </p:spPr>
          <p:txBody>
            <a:bodyPr wrap="square" lIns="0" tIns="0" rIns="0" bIns="0" rtlCol="0"/>
            <a:lstStyle/>
            <a:p>
              <a:endParaRPr sz="1980"/>
            </a:p>
          </p:txBody>
        </p:sp>
        <p:sp>
          <p:nvSpPr>
            <p:cNvPr id="140" name="object 140"/>
            <p:cNvSpPr/>
            <p:nvPr/>
          </p:nvSpPr>
          <p:spPr>
            <a:xfrm>
              <a:off x="5338949" y="1331367"/>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41" name="object 141"/>
            <p:cNvSpPr/>
            <p:nvPr/>
          </p:nvSpPr>
          <p:spPr>
            <a:xfrm>
              <a:off x="5158799" y="1651899"/>
              <a:ext cx="180340" cy="0"/>
            </a:xfrm>
            <a:custGeom>
              <a:avLst/>
              <a:gdLst/>
              <a:ahLst/>
              <a:cxnLst/>
              <a:rect l="l" t="t" r="r" b="b"/>
              <a:pathLst>
                <a:path w="180339">
                  <a:moveTo>
                    <a:pt x="0" y="0"/>
                  </a:moveTo>
                  <a:lnTo>
                    <a:pt x="180149" y="0"/>
                  </a:lnTo>
                </a:path>
              </a:pathLst>
            </a:custGeom>
            <a:ln w="9524">
              <a:solidFill>
                <a:srgbClr val="595959"/>
              </a:solidFill>
            </a:ln>
          </p:spPr>
          <p:txBody>
            <a:bodyPr wrap="square" lIns="0" tIns="0" rIns="0" bIns="0" rtlCol="0"/>
            <a:lstStyle/>
            <a:p>
              <a:endParaRPr sz="1980"/>
            </a:p>
          </p:txBody>
        </p:sp>
        <p:sp>
          <p:nvSpPr>
            <p:cNvPr id="142" name="object 142"/>
            <p:cNvSpPr/>
            <p:nvPr/>
          </p:nvSpPr>
          <p:spPr>
            <a:xfrm>
              <a:off x="5338949" y="1636167"/>
              <a:ext cx="43815" cy="31750"/>
            </a:xfrm>
            <a:custGeom>
              <a:avLst/>
              <a:gdLst/>
              <a:ahLst/>
              <a:cxnLst/>
              <a:rect l="l" t="t" r="r" b="b"/>
              <a:pathLst>
                <a:path w="43814" h="31750">
                  <a:moveTo>
                    <a:pt x="0" y="31465"/>
                  </a:moveTo>
                  <a:lnTo>
                    <a:pt x="0" y="0"/>
                  </a:lnTo>
                  <a:lnTo>
                    <a:pt x="43225" y="15732"/>
                  </a:lnTo>
                  <a:lnTo>
                    <a:pt x="0" y="31465"/>
                  </a:lnTo>
                  <a:close/>
                </a:path>
              </a:pathLst>
            </a:custGeom>
            <a:solidFill>
              <a:srgbClr val="595959"/>
            </a:solidFill>
          </p:spPr>
          <p:txBody>
            <a:bodyPr wrap="square" lIns="0" tIns="0" rIns="0" bIns="0" rtlCol="0"/>
            <a:lstStyle/>
            <a:p>
              <a:endParaRPr sz="1980"/>
            </a:p>
          </p:txBody>
        </p:sp>
        <p:sp>
          <p:nvSpPr>
            <p:cNvPr id="143" name="object 143"/>
            <p:cNvSpPr/>
            <p:nvPr/>
          </p:nvSpPr>
          <p:spPr>
            <a:xfrm>
              <a:off x="5338949" y="1636167"/>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44" name="object 144"/>
            <p:cNvSpPr/>
            <p:nvPr/>
          </p:nvSpPr>
          <p:spPr>
            <a:xfrm>
              <a:off x="5692199" y="1651899"/>
              <a:ext cx="180340" cy="0"/>
            </a:xfrm>
            <a:custGeom>
              <a:avLst/>
              <a:gdLst/>
              <a:ahLst/>
              <a:cxnLst/>
              <a:rect l="l" t="t" r="r" b="b"/>
              <a:pathLst>
                <a:path w="180339">
                  <a:moveTo>
                    <a:pt x="0" y="0"/>
                  </a:moveTo>
                  <a:lnTo>
                    <a:pt x="180149" y="0"/>
                  </a:lnTo>
                </a:path>
              </a:pathLst>
            </a:custGeom>
            <a:ln w="9524">
              <a:solidFill>
                <a:srgbClr val="595959"/>
              </a:solidFill>
            </a:ln>
          </p:spPr>
          <p:txBody>
            <a:bodyPr wrap="square" lIns="0" tIns="0" rIns="0" bIns="0" rtlCol="0"/>
            <a:lstStyle/>
            <a:p>
              <a:endParaRPr sz="1980"/>
            </a:p>
          </p:txBody>
        </p:sp>
        <p:sp>
          <p:nvSpPr>
            <p:cNvPr id="145" name="object 145"/>
            <p:cNvSpPr/>
            <p:nvPr/>
          </p:nvSpPr>
          <p:spPr>
            <a:xfrm>
              <a:off x="5872349" y="1636167"/>
              <a:ext cx="43815" cy="31750"/>
            </a:xfrm>
            <a:custGeom>
              <a:avLst/>
              <a:gdLst/>
              <a:ahLst/>
              <a:cxnLst/>
              <a:rect l="l" t="t" r="r" b="b"/>
              <a:pathLst>
                <a:path w="43814" h="31750">
                  <a:moveTo>
                    <a:pt x="0" y="31465"/>
                  </a:moveTo>
                  <a:lnTo>
                    <a:pt x="0" y="0"/>
                  </a:lnTo>
                  <a:lnTo>
                    <a:pt x="43225" y="15732"/>
                  </a:lnTo>
                  <a:lnTo>
                    <a:pt x="0" y="31465"/>
                  </a:lnTo>
                  <a:close/>
                </a:path>
              </a:pathLst>
            </a:custGeom>
            <a:solidFill>
              <a:srgbClr val="595959"/>
            </a:solidFill>
          </p:spPr>
          <p:txBody>
            <a:bodyPr wrap="square" lIns="0" tIns="0" rIns="0" bIns="0" rtlCol="0"/>
            <a:lstStyle/>
            <a:p>
              <a:endParaRPr sz="1980"/>
            </a:p>
          </p:txBody>
        </p:sp>
        <p:sp>
          <p:nvSpPr>
            <p:cNvPr id="146" name="object 146"/>
            <p:cNvSpPr/>
            <p:nvPr/>
          </p:nvSpPr>
          <p:spPr>
            <a:xfrm>
              <a:off x="5872349" y="1636167"/>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47" name="object 147"/>
            <p:cNvSpPr/>
            <p:nvPr/>
          </p:nvSpPr>
          <p:spPr>
            <a:xfrm>
              <a:off x="5692199" y="1347099"/>
              <a:ext cx="180340" cy="0"/>
            </a:xfrm>
            <a:custGeom>
              <a:avLst/>
              <a:gdLst/>
              <a:ahLst/>
              <a:cxnLst/>
              <a:rect l="l" t="t" r="r" b="b"/>
              <a:pathLst>
                <a:path w="180339">
                  <a:moveTo>
                    <a:pt x="0" y="0"/>
                  </a:moveTo>
                  <a:lnTo>
                    <a:pt x="180149" y="0"/>
                  </a:lnTo>
                </a:path>
              </a:pathLst>
            </a:custGeom>
            <a:ln w="9524">
              <a:solidFill>
                <a:srgbClr val="595959"/>
              </a:solidFill>
            </a:ln>
          </p:spPr>
          <p:txBody>
            <a:bodyPr wrap="square" lIns="0" tIns="0" rIns="0" bIns="0" rtlCol="0"/>
            <a:lstStyle/>
            <a:p>
              <a:endParaRPr sz="1980"/>
            </a:p>
          </p:txBody>
        </p:sp>
        <p:sp>
          <p:nvSpPr>
            <p:cNvPr id="148" name="object 148"/>
            <p:cNvSpPr/>
            <p:nvPr/>
          </p:nvSpPr>
          <p:spPr>
            <a:xfrm>
              <a:off x="5872349" y="1331367"/>
              <a:ext cx="43815" cy="31750"/>
            </a:xfrm>
            <a:custGeom>
              <a:avLst/>
              <a:gdLst/>
              <a:ahLst/>
              <a:cxnLst/>
              <a:rect l="l" t="t" r="r" b="b"/>
              <a:pathLst>
                <a:path w="43814" h="31750">
                  <a:moveTo>
                    <a:pt x="0" y="31465"/>
                  </a:moveTo>
                  <a:lnTo>
                    <a:pt x="0" y="0"/>
                  </a:lnTo>
                  <a:lnTo>
                    <a:pt x="43225" y="15732"/>
                  </a:lnTo>
                  <a:lnTo>
                    <a:pt x="0" y="31465"/>
                  </a:lnTo>
                  <a:close/>
                </a:path>
              </a:pathLst>
            </a:custGeom>
            <a:solidFill>
              <a:srgbClr val="595959"/>
            </a:solidFill>
          </p:spPr>
          <p:txBody>
            <a:bodyPr wrap="square" lIns="0" tIns="0" rIns="0" bIns="0" rtlCol="0"/>
            <a:lstStyle/>
            <a:p>
              <a:endParaRPr sz="1980"/>
            </a:p>
          </p:txBody>
        </p:sp>
        <p:sp>
          <p:nvSpPr>
            <p:cNvPr id="149" name="object 149"/>
            <p:cNvSpPr/>
            <p:nvPr/>
          </p:nvSpPr>
          <p:spPr>
            <a:xfrm>
              <a:off x="5872349" y="1331367"/>
              <a:ext cx="43815" cy="31750"/>
            </a:xfrm>
            <a:custGeom>
              <a:avLst/>
              <a:gdLst/>
              <a:ahLst/>
              <a:cxnLst/>
              <a:rect l="l" t="t" r="r" b="b"/>
              <a:pathLst>
                <a:path w="43814" h="31750">
                  <a:moveTo>
                    <a:pt x="0" y="31465"/>
                  </a:moveTo>
                  <a:lnTo>
                    <a:pt x="43225"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50" name="object 150"/>
            <p:cNvSpPr/>
            <p:nvPr/>
          </p:nvSpPr>
          <p:spPr>
            <a:xfrm>
              <a:off x="7520999" y="1651899"/>
              <a:ext cx="180340" cy="0"/>
            </a:xfrm>
            <a:custGeom>
              <a:avLst/>
              <a:gdLst/>
              <a:ahLst/>
              <a:cxnLst/>
              <a:rect l="l" t="t" r="r" b="b"/>
              <a:pathLst>
                <a:path w="180340">
                  <a:moveTo>
                    <a:pt x="0" y="0"/>
                  </a:moveTo>
                  <a:lnTo>
                    <a:pt x="180149" y="0"/>
                  </a:lnTo>
                </a:path>
              </a:pathLst>
            </a:custGeom>
            <a:ln w="9524">
              <a:solidFill>
                <a:srgbClr val="595959"/>
              </a:solidFill>
            </a:ln>
          </p:spPr>
          <p:txBody>
            <a:bodyPr wrap="square" lIns="0" tIns="0" rIns="0" bIns="0" rtlCol="0"/>
            <a:lstStyle/>
            <a:p>
              <a:endParaRPr sz="1980"/>
            </a:p>
          </p:txBody>
        </p:sp>
        <p:sp>
          <p:nvSpPr>
            <p:cNvPr id="151" name="object 151"/>
            <p:cNvSpPr/>
            <p:nvPr/>
          </p:nvSpPr>
          <p:spPr>
            <a:xfrm>
              <a:off x="7701149" y="1636167"/>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152" name="object 152"/>
            <p:cNvSpPr/>
            <p:nvPr/>
          </p:nvSpPr>
          <p:spPr>
            <a:xfrm>
              <a:off x="7701149" y="163616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53" name="object 153"/>
            <p:cNvSpPr/>
            <p:nvPr/>
          </p:nvSpPr>
          <p:spPr>
            <a:xfrm>
              <a:off x="7520999" y="1347099"/>
              <a:ext cx="180340" cy="0"/>
            </a:xfrm>
            <a:custGeom>
              <a:avLst/>
              <a:gdLst/>
              <a:ahLst/>
              <a:cxnLst/>
              <a:rect l="l" t="t" r="r" b="b"/>
              <a:pathLst>
                <a:path w="180340">
                  <a:moveTo>
                    <a:pt x="0" y="0"/>
                  </a:moveTo>
                  <a:lnTo>
                    <a:pt x="180149" y="0"/>
                  </a:lnTo>
                </a:path>
              </a:pathLst>
            </a:custGeom>
            <a:ln w="9524">
              <a:solidFill>
                <a:srgbClr val="595959"/>
              </a:solidFill>
            </a:ln>
          </p:spPr>
          <p:txBody>
            <a:bodyPr wrap="square" lIns="0" tIns="0" rIns="0" bIns="0" rtlCol="0"/>
            <a:lstStyle/>
            <a:p>
              <a:endParaRPr sz="1980"/>
            </a:p>
          </p:txBody>
        </p:sp>
        <p:sp>
          <p:nvSpPr>
            <p:cNvPr id="154" name="object 154"/>
            <p:cNvSpPr/>
            <p:nvPr/>
          </p:nvSpPr>
          <p:spPr>
            <a:xfrm>
              <a:off x="7701149" y="1331367"/>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155" name="object 155"/>
            <p:cNvSpPr/>
            <p:nvPr/>
          </p:nvSpPr>
          <p:spPr>
            <a:xfrm>
              <a:off x="7701149" y="133136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56" name="object 156"/>
            <p:cNvSpPr/>
            <p:nvPr/>
          </p:nvSpPr>
          <p:spPr>
            <a:xfrm>
              <a:off x="8054399" y="1651899"/>
              <a:ext cx="180340" cy="0"/>
            </a:xfrm>
            <a:custGeom>
              <a:avLst/>
              <a:gdLst/>
              <a:ahLst/>
              <a:cxnLst/>
              <a:rect l="l" t="t" r="r" b="b"/>
              <a:pathLst>
                <a:path w="180340">
                  <a:moveTo>
                    <a:pt x="0" y="0"/>
                  </a:moveTo>
                  <a:lnTo>
                    <a:pt x="180149" y="0"/>
                  </a:lnTo>
                </a:path>
              </a:pathLst>
            </a:custGeom>
            <a:ln w="9524">
              <a:solidFill>
                <a:srgbClr val="595959"/>
              </a:solidFill>
            </a:ln>
          </p:spPr>
          <p:txBody>
            <a:bodyPr wrap="square" lIns="0" tIns="0" rIns="0" bIns="0" rtlCol="0"/>
            <a:lstStyle/>
            <a:p>
              <a:endParaRPr sz="1980"/>
            </a:p>
          </p:txBody>
        </p:sp>
        <p:sp>
          <p:nvSpPr>
            <p:cNvPr id="157" name="object 157"/>
            <p:cNvSpPr/>
            <p:nvPr/>
          </p:nvSpPr>
          <p:spPr>
            <a:xfrm>
              <a:off x="8234550" y="1636167"/>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158" name="object 158"/>
            <p:cNvSpPr/>
            <p:nvPr/>
          </p:nvSpPr>
          <p:spPr>
            <a:xfrm>
              <a:off x="8234550" y="163616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59" name="object 159"/>
            <p:cNvSpPr/>
            <p:nvPr/>
          </p:nvSpPr>
          <p:spPr>
            <a:xfrm>
              <a:off x="8054399" y="1347099"/>
              <a:ext cx="180340" cy="0"/>
            </a:xfrm>
            <a:custGeom>
              <a:avLst/>
              <a:gdLst/>
              <a:ahLst/>
              <a:cxnLst/>
              <a:rect l="l" t="t" r="r" b="b"/>
              <a:pathLst>
                <a:path w="180340">
                  <a:moveTo>
                    <a:pt x="0" y="0"/>
                  </a:moveTo>
                  <a:lnTo>
                    <a:pt x="180149" y="0"/>
                  </a:lnTo>
                </a:path>
              </a:pathLst>
            </a:custGeom>
            <a:ln w="9524">
              <a:solidFill>
                <a:srgbClr val="595959"/>
              </a:solidFill>
            </a:ln>
          </p:spPr>
          <p:txBody>
            <a:bodyPr wrap="square" lIns="0" tIns="0" rIns="0" bIns="0" rtlCol="0"/>
            <a:lstStyle/>
            <a:p>
              <a:endParaRPr sz="1980"/>
            </a:p>
          </p:txBody>
        </p:sp>
        <p:sp>
          <p:nvSpPr>
            <p:cNvPr id="160" name="object 160"/>
            <p:cNvSpPr/>
            <p:nvPr/>
          </p:nvSpPr>
          <p:spPr>
            <a:xfrm>
              <a:off x="8234550" y="1331367"/>
              <a:ext cx="43815" cy="31750"/>
            </a:xfrm>
            <a:custGeom>
              <a:avLst/>
              <a:gdLst/>
              <a:ahLst/>
              <a:cxnLst/>
              <a:rect l="l" t="t" r="r" b="b"/>
              <a:pathLst>
                <a:path w="43815" h="31750">
                  <a:moveTo>
                    <a:pt x="0" y="31465"/>
                  </a:moveTo>
                  <a:lnTo>
                    <a:pt x="0" y="0"/>
                  </a:lnTo>
                  <a:lnTo>
                    <a:pt x="43224" y="15732"/>
                  </a:lnTo>
                  <a:lnTo>
                    <a:pt x="0" y="31465"/>
                  </a:lnTo>
                  <a:close/>
                </a:path>
              </a:pathLst>
            </a:custGeom>
            <a:solidFill>
              <a:srgbClr val="595959"/>
            </a:solidFill>
          </p:spPr>
          <p:txBody>
            <a:bodyPr wrap="square" lIns="0" tIns="0" rIns="0" bIns="0" rtlCol="0"/>
            <a:lstStyle/>
            <a:p>
              <a:endParaRPr sz="1980"/>
            </a:p>
          </p:txBody>
        </p:sp>
        <p:sp>
          <p:nvSpPr>
            <p:cNvPr id="161" name="object 161"/>
            <p:cNvSpPr/>
            <p:nvPr/>
          </p:nvSpPr>
          <p:spPr>
            <a:xfrm>
              <a:off x="8234550" y="1331367"/>
              <a:ext cx="43815" cy="31750"/>
            </a:xfrm>
            <a:custGeom>
              <a:avLst/>
              <a:gdLst/>
              <a:ahLst/>
              <a:cxnLst/>
              <a:rect l="l" t="t" r="r" b="b"/>
              <a:pathLst>
                <a:path w="43815" h="31750">
                  <a:moveTo>
                    <a:pt x="0" y="31465"/>
                  </a:moveTo>
                  <a:lnTo>
                    <a:pt x="43224" y="15732"/>
                  </a:lnTo>
                  <a:lnTo>
                    <a:pt x="0" y="0"/>
                  </a:lnTo>
                  <a:lnTo>
                    <a:pt x="0" y="31465"/>
                  </a:lnTo>
                  <a:close/>
                </a:path>
              </a:pathLst>
            </a:custGeom>
            <a:ln w="9524">
              <a:solidFill>
                <a:srgbClr val="595959"/>
              </a:solidFill>
            </a:ln>
          </p:spPr>
          <p:txBody>
            <a:bodyPr wrap="square" lIns="0" tIns="0" rIns="0" bIns="0" rtlCol="0"/>
            <a:lstStyle/>
            <a:p>
              <a:endParaRPr sz="1980"/>
            </a:p>
          </p:txBody>
        </p:sp>
        <p:sp>
          <p:nvSpPr>
            <p:cNvPr id="162" name="object 162"/>
            <p:cNvSpPr/>
            <p:nvPr/>
          </p:nvSpPr>
          <p:spPr>
            <a:xfrm>
              <a:off x="8432714" y="1021399"/>
              <a:ext cx="0" cy="234315"/>
            </a:xfrm>
            <a:custGeom>
              <a:avLst/>
              <a:gdLst/>
              <a:ahLst/>
              <a:cxnLst/>
              <a:rect l="l" t="t" r="r" b="b"/>
              <a:pathLst>
                <a:path h="234315">
                  <a:moveTo>
                    <a:pt x="0" y="233849"/>
                  </a:moveTo>
                  <a:lnTo>
                    <a:pt x="0" y="0"/>
                  </a:lnTo>
                </a:path>
              </a:pathLst>
            </a:custGeom>
            <a:ln w="9524">
              <a:solidFill>
                <a:srgbClr val="595959"/>
              </a:solidFill>
            </a:ln>
          </p:spPr>
          <p:txBody>
            <a:bodyPr wrap="square" lIns="0" tIns="0" rIns="0" bIns="0" rtlCol="0"/>
            <a:lstStyle/>
            <a:p>
              <a:endParaRPr sz="1980"/>
            </a:p>
          </p:txBody>
        </p:sp>
        <p:sp>
          <p:nvSpPr>
            <p:cNvPr id="163" name="object 163"/>
            <p:cNvSpPr/>
            <p:nvPr/>
          </p:nvSpPr>
          <p:spPr>
            <a:xfrm>
              <a:off x="8416981" y="978174"/>
              <a:ext cx="31750" cy="43815"/>
            </a:xfrm>
            <a:custGeom>
              <a:avLst/>
              <a:gdLst/>
              <a:ahLst/>
              <a:cxnLst/>
              <a:rect l="l" t="t" r="r" b="b"/>
              <a:pathLst>
                <a:path w="31750" h="43815">
                  <a:moveTo>
                    <a:pt x="31465" y="43225"/>
                  </a:moveTo>
                  <a:lnTo>
                    <a:pt x="0" y="43225"/>
                  </a:lnTo>
                  <a:lnTo>
                    <a:pt x="15732" y="0"/>
                  </a:lnTo>
                  <a:lnTo>
                    <a:pt x="31465" y="43225"/>
                  </a:lnTo>
                  <a:close/>
                </a:path>
              </a:pathLst>
            </a:custGeom>
            <a:solidFill>
              <a:srgbClr val="595959"/>
            </a:solidFill>
          </p:spPr>
          <p:txBody>
            <a:bodyPr wrap="square" lIns="0" tIns="0" rIns="0" bIns="0" rtlCol="0"/>
            <a:lstStyle/>
            <a:p>
              <a:endParaRPr sz="1980"/>
            </a:p>
          </p:txBody>
        </p:sp>
        <p:sp>
          <p:nvSpPr>
            <p:cNvPr id="164" name="object 164"/>
            <p:cNvSpPr/>
            <p:nvPr/>
          </p:nvSpPr>
          <p:spPr>
            <a:xfrm>
              <a:off x="8416981" y="978174"/>
              <a:ext cx="31750" cy="43815"/>
            </a:xfrm>
            <a:custGeom>
              <a:avLst/>
              <a:gdLst/>
              <a:ahLst/>
              <a:cxnLst/>
              <a:rect l="l" t="t" r="r" b="b"/>
              <a:pathLst>
                <a:path w="31750" h="43815">
                  <a:moveTo>
                    <a:pt x="31465" y="43225"/>
                  </a:moveTo>
                  <a:lnTo>
                    <a:pt x="15732" y="0"/>
                  </a:lnTo>
                  <a:lnTo>
                    <a:pt x="0" y="43225"/>
                  </a:lnTo>
                  <a:lnTo>
                    <a:pt x="31465" y="43225"/>
                  </a:lnTo>
                  <a:close/>
                </a:path>
              </a:pathLst>
            </a:custGeom>
            <a:ln w="9524">
              <a:solidFill>
                <a:srgbClr val="595959"/>
              </a:solidFill>
            </a:ln>
          </p:spPr>
          <p:txBody>
            <a:bodyPr wrap="square" lIns="0" tIns="0" rIns="0" bIns="0" rtlCol="0"/>
            <a:lstStyle/>
            <a:p>
              <a:endParaRPr sz="1980"/>
            </a:p>
          </p:txBody>
        </p:sp>
      </p:grpSp>
      <p:sp>
        <p:nvSpPr>
          <p:cNvPr id="165" name="object 165"/>
          <p:cNvSpPr txBox="1"/>
          <p:nvPr/>
        </p:nvSpPr>
        <p:spPr>
          <a:xfrm>
            <a:off x="98032" y="3445010"/>
            <a:ext cx="113157" cy="115673"/>
          </a:xfrm>
          <a:prstGeom prst="rect">
            <a:avLst/>
          </a:prstGeom>
        </p:spPr>
        <p:txBody>
          <a:bodyPr vert="horz" wrap="square" lIns="0" tIns="13970" rIns="0" bIns="0" rtlCol="0">
            <a:spAutoFit/>
          </a:bodyPr>
          <a:lstStyle/>
          <a:p>
            <a:pPr marL="13970">
              <a:spcBef>
                <a:spcPts val="110"/>
              </a:spcBef>
            </a:pPr>
            <a:r>
              <a:rPr sz="660" spc="-28" dirty="0">
                <a:solidFill>
                  <a:srgbClr val="202124"/>
                </a:solidFill>
                <a:latin typeface="Calibri"/>
                <a:cs typeface="Calibri"/>
              </a:rPr>
              <a:t>[1]</a:t>
            </a:r>
            <a:endParaRPr sz="660">
              <a:latin typeface="Calibri"/>
              <a:cs typeface="Calibri"/>
            </a:endParaRPr>
          </a:p>
        </p:txBody>
      </p:sp>
      <p:sp>
        <p:nvSpPr>
          <p:cNvPr id="166" name="object 166"/>
          <p:cNvSpPr txBox="1"/>
          <p:nvPr/>
        </p:nvSpPr>
        <p:spPr>
          <a:xfrm>
            <a:off x="7946153" y="3132950"/>
            <a:ext cx="125730" cy="115673"/>
          </a:xfrm>
          <a:prstGeom prst="rect">
            <a:avLst/>
          </a:prstGeom>
        </p:spPr>
        <p:txBody>
          <a:bodyPr vert="horz" wrap="square" lIns="0" tIns="13970" rIns="0" bIns="0" rtlCol="0">
            <a:spAutoFit/>
          </a:bodyPr>
          <a:lstStyle/>
          <a:p>
            <a:pPr marL="13970">
              <a:spcBef>
                <a:spcPts val="110"/>
              </a:spcBef>
            </a:pPr>
            <a:r>
              <a:rPr sz="660" spc="-28" dirty="0">
                <a:solidFill>
                  <a:srgbClr val="202124"/>
                </a:solidFill>
                <a:latin typeface="Calibri"/>
                <a:cs typeface="Calibri"/>
              </a:rPr>
              <a:t>[2]</a:t>
            </a:r>
            <a:endParaRPr sz="66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09794" y="653035"/>
            <a:ext cx="8271652" cy="683524"/>
          </a:xfrm>
          <a:prstGeom prst="rect">
            <a:avLst/>
          </a:prstGeom>
        </p:spPr>
        <p:txBody>
          <a:bodyPr vert="horz" wrap="square" lIns="0" tIns="6354" rIns="0" bIns="0" rtlCol="0">
            <a:spAutoFit/>
          </a:bodyPr>
          <a:lstStyle/>
          <a:p>
            <a:pPr marL="6354">
              <a:spcBef>
                <a:spcPts val="50"/>
              </a:spcBef>
              <a:tabLst>
                <a:tab pos="917172" algn="l"/>
                <a:tab pos="3250609" algn="l"/>
              </a:tabLst>
            </a:pPr>
            <a:r>
              <a:rPr spc="-5" dirty="0"/>
              <a:t>Prior</a:t>
            </a:r>
            <a:r>
              <a:rPr lang="en-US" spc="-5" dirty="0"/>
              <a:t> </a:t>
            </a:r>
            <a:r>
              <a:rPr spc="-38" dirty="0"/>
              <a:t>work:</a:t>
            </a:r>
            <a:r>
              <a:rPr spc="-295" dirty="0"/>
              <a:t> </a:t>
            </a:r>
            <a:r>
              <a:rPr spc="-5" dirty="0" err="1"/>
              <a:t>OpenAI</a:t>
            </a:r>
            <a:r>
              <a:rPr lang="en-US" spc="-5" dirty="0"/>
              <a:t> </a:t>
            </a:r>
            <a:r>
              <a:rPr spc="-230" dirty="0"/>
              <a:t>GPT</a:t>
            </a:r>
          </a:p>
        </p:txBody>
      </p:sp>
      <p:sp>
        <p:nvSpPr>
          <p:cNvPr id="3" name="object 3"/>
          <p:cNvSpPr txBox="1"/>
          <p:nvPr/>
        </p:nvSpPr>
        <p:spPr>
          <a:xfrm>
            <a:off x="965690" y="2204835"/>
            <a:ext cx="8271652" cy="1469317"/>
          </a:xfrm>
          <a:prstGeom prst="rect">
            <a:avLst/>
          </a:prstGeom>
        </p:spPr>
        <p:txBody>
          <a:bodyPr vert="horz" wrap="square" lIns="0" tIns="7307" rIns="0" bIns="0" rtlCol="0">
            <a:spAutoFit/>
          </a:bodyPr>
          <a:lstStyle/>
          <a:p>
            <a:pPr marL="12708">
              <a:spcBef>
                <a:spcPts val="57"/>
              </a:spcBef>
            </a:pPr>
            <a:r>
              <a:rPr sz="1600" spc="25" dirty="0">
                <a:latin typeface="Cambria"/>
                <a:cs typeface="Cambria"/>
              </a:rPr>
              <a:t>OpenAI</a:t>
            </a:r>
            <a:r>
              <a:rPr sz="1600" spc="118" dirty="0">
                <a:latin typeface="Cambria"/>
                <a:cs typeface="Cambria"/>
              </a:rPr>
              <a:t> </a:t>
            </a:r>
            <a:r>
              <a:rPr sz="1600" spc="38" dirty="0">
                <a:latin typeface="Cambria"/>
                <a:cs typeface="Cambria"/>
              </a:rPr>
              <a:t>GPT</a:t>
            </a:r>
            <a:r>
              <a:rPr sz="1600" spc="123" dirty="0">
                <a:latin typeface="Cambria"/>
                <a:cs typeface="Cambria"/>
              </a:rPr>
              <a:t> </a:t>
            </a:r>
            <a:r>
              <a:rPr sz="1600" dirty="0">
                <a:solidFill>
                  <a:srgbClr val="017100"/>
                </a:solidFill>
                <a:latin typeface="Cambria"/>
                <a:cs typeface="Cambria"/>
              </a:rPr>
              <a:t>(Radford</a:t>
            </a:r>
            <a:r>
              <a:rPr sz="1600" spc="123" dirty="0">
                <a:solidFill>
                  <a:srgbClr val="017100"/>
                </a:solidFill>
                <a:latin typeface="Cambria"/>
                <a:cs typeface="Cambria"/>
              </a:rPr>
              <a:t> </a:t>
            </a:r>
            <a:r>
              <a:rPr sz="1600" dirty="0">
                <a:solidFill>
                  <a:srgbClr val="017100"/>
                </a:solidFill>
                <a:latin typeface="Cambria"/>
                <a:cs typeface="Cambria"/>
              </a:rPr>
              <a:t>et</a:t>
            </a:r>
            <a:r>
              <a:rPr sz="1600" spc="123" dirty="0">
                <a:solidFill>
                  <a:srgbClr val="017100"/>
                </a:solidFill>
                <a:latin typeface="Cambria"/>
                <a:cs typeface="Cambria"/>
              </a:rPr>
              <a:t> </a:t>
            </a:r>
            <a:r>
              <a:rPr sz="1600" spc="65" dirty="0">
                <a:solidFill>
                  <a:srgbClr val="017100"/>
                </a:solidFill>
                <a:latin typeface="Cambria"/>
                <a:cs typeface="Cambria"/>
              </a:rPr>
              <a:t>al.,</a:t>
            </a:r>
            <a:r>
              <a:rPr sz="1600" spc="125" dirty="0">
                <a:solidFill>
                  <a:srgbClr val="017100"/>
                </a:solidFill>
                <a:latin typeface="Cambria"/>
                <a:cs typeface="Cambria"/>
              </a:rPr>
              <a:t> </a:t>
            </a:r>
            <a:r>
              <a:rPr sz="1600" dirty="0">
                <a:solidFill>
                  <a:srgbClr val="017100"/>
                </a:solidFill>
                <a:latin typeface="Cambria"/>
                <a:cs typeface="Cambria"/>
              </a:rPr>
              <a:t>2018;</a:t>
            </a:r>
            <a:r>
              <a:rPr sz="1600" spc="123" dirty="0">
                <a:solidFill>
                  <a:srgbClr val="017100"/>
                </a:solidFill>
                <a:latin typeface="Cambria"/>
                <a:cs typeface="Cambria"/>
              </a:rPr>
              <a:t> </a:t>
            </a:r>
            <a:r>
              <a:rPr sz="1600" dirty="0">
                <a:solidFill>
                  <a:srgbClr val="017100"/>
                </a:solidFill>
                <a:latin typeface="Cambria"/>
                <a:cs typeface="Cambria"/>
              </a:rPr>
              <a:t>released</a:t>
            </a:r>
            <a:r>
              <a:rPr sz="1600" spc="123" dirty="0">
                <a:solidFill>
                  <a:srgbClr val="017100"/>
                </a:solidFill>
                <a:latin typeface="Cambria"/>
                <a:cs typeface="Cambria"/>
              </a:rPr>
              <a:t> </a:t>
            </a:r>
            <a:r>
              <a:rPr sz="1600" dirty="0">
                <a:solidFill>
                  <a:srgbClr val="017100"/>
                </a:solidFill>
                <a:latin typeface="Cambria"/>
                <a:cs typeface="Cambria"/>
              </a:rPr>
              <a:t>in</a:t>
            </a:r>
            <a:r>
              <a:rPr sz="1600" spc="125" dirty="0">
                <a:solidFill>
                  <a:srgbClr val="017100"/>
                </a:solidFill>
                <a:latin typeface="Cambria"/>
                <a:cs typeface="Cambria"/>
              </a:rPr>
              <a:t> </a:t>
            </a:r>
            <a:r>
              <a:rPr sz="1600" spc="-5" dirty="0">
                <a:solidFill>
                  <a:srgbClr val="017100"/>
                </a:solidFill>
                <a:latin typeface="Cambria"/>
                <a:cs typeface="Cambria"/>
              </a:rPr>
              <a:t>2018/6)</a:t>
            </a:r>
            <a:endParaRPr sz="1600" dirty="0">
              <a:latin typeface="Cambria"/>
              <a:cs typeface="Cambria"/>
            </a:endParaRPr>
          </a:p>
          <a:p>
            <a:pPr marL="243350" indent="-230643">
              <a:spcBef>
                <a:spcPts val="565"/>
              </a:spcBef>
              <a:buSzPct val="145901"/>
              <a:buChar char="•"/>
              <a:tabLst>
                <a:tab pos="243350" algn="l"/>
              </a:tabLst>
            </a:pPr>
            <a:r>
              <a:rPr sz="1600" dirty="0">
                <a:latin typeface="Cambria"/>
                <a:cs typeface="Cambria"/>
              </a:rPr>
              <a:t>Train</a:t>
            </a:r>
            <a:r>
              <a:rPr sz="1600" spc="90" dirty="0">
                <a:latin typeface="Cambria"/>
                <a:cs typeface="Cambria"/>
              </a:rPr>
              <a:t> </a:t>
            </a:r>
            <a:r>
              <a:rPr sz="1600" dirty="0">
                <a:latin typeface="Cambria"/>
                <a:cs typeface="Cambria"/>
              </a:rPr>
              <a:t>one</a:t>
            </a:r>
            <a:r>
              <a:rPr sz="1600" spc="93" dirty="0">
                <a:latin typeface="Cambria"/>
                <a:cs typeface="Cambria"/>
              </a:rPr>
              <a:t> </a:t>
            </a:r>
            <a:r>
              <a:rPr sz="1600" dirty="0">
                <a:latin typeface="Cambria"/>
                <a:cs typeface="Cambria"/>
              </a:rPr>
              <a:t>unidirectional</a:t>
            </a:r>
            <a:r>
              <a:rPr sz="1600" spc="95" dirty="0">
                <a:latin typeface="Cambria"/>
                <a:cs typeface="Cambria"/>
              </a:rPr>
              <a:t> </a:t>
            </a:r>
            <a:r>
              <a:rPr sz="1600" spc="28" dirty="0">
                <a:latin typeface="Cambria"/>
                <a:cs typeface="Cambria"/>
              </a:rPr>
              <a:t>LM</a:t>
            </a:r>
            <a:r>
              <a:rPr sz="1600" spc="95" dirty="0">
                <a:latin typeface="Cambria"/>
                <a:cs typeface="Cambria"/>
              </a:rPr>
              <a:t> </a:t>
            </a:r>
            <a:r>
              <a:rPr sz="1600" dirty="0">
                <a:latin typeface="Cambria"/>
                <a:cs typeface="Cambria"/>
              </a:rPr>
              <a:t>(left-</a:t>
            </a:r>
            <a:r>
              <a:rPr sz="1600" spc="-13" dirty="0">
                <a:latin typeface="Cambria"/>
                <a:cs typeface="Cambria"/>
              </a:rPr>
              <a:t>to-</a:t>
            </a:r>
            <a:r>
              <a:rPr sz="1600" dirty="0">
                <a:latin typeface="Cambria"/>
                <a:cs typeface="Cambria"/>
              </a:rPr>
              <a:t>right)</a:t>
            </a:r>
            <a:r>
              <a:rPr sz="1600" spc="95" dirty="0">
                <a:latin typeface="Cambria"/>
                <a:cs typeface="Cambria"/>
              </a:rPr>
              <a:t> </a:t>
            </a:r>
            <a:r>
              <a:rPr sz="1600" dirty="0">
                <a:latin typeface="Cambria"/>
                <a:cs typeface="Cambria"/>
              </a:rPr>
              <a:t>based</a:t>
            </a:r>
            <a:r>
              <a:rPr sz="1600" spc="93" dirty="0">
                <a:latin typeface="Cambria"/>
                <a:cs typeface="Cambria"/>
              </a:rPr>
              <a:t> </a:t>
            </a:r>
            <a:r>
              <a:rPr sz="1600" dirty="0">
                <a:latin typeface="Cambria"/>
                <a:cs typeface="Cambria"/>
              </a:rPr>
              <a:t>on</a:t>
            </a:r>
            <a:r>
              <a:rPr sz="1600" spc="95" dirty="0">
                <a:latin typeface="Cambria"/>
                <a:cs typeface="Cambria"/>
              </a:rPr>
              <a:t> </a:t>
            </a:r>
            <a:r>
              <a:rPr sz="1600" spc="28" dirty="0">
                <a:latin typeface="Cambria"/>
                <a:cs typeface="Cambria"/>
              </a:rPr>
              <a:t>a</a:t>
            </a:r>
            <a:r>
              <a:rPr sz="1600" spc="95" dirty="0">
                <a:latin typeface="Cambria"/>
                <a:cs typeface="Cambria"/>
              </a:rPr>
              <a:t> </a:t>
            </a:r>
            <a:r>
              <a:rPr sz="1600" dirty="0">
                <a:latin typeface="Cambria"/>
                <a:cs typeface="Cambria"/>
              </a:rPr>
              <a:t>deep</a:t>
            </a:r>
            <a:r>
              <a:rPr sz="1600" spc="95" dirty="0">
                <a:latin typeface="Cambria"/>
                <a:cs typeface="Cambria"/>
              </a:rPr>
              <a:t> </a:t>
            </a:r>
            <a:r>
              <a:rPr sz="1600" b="1" spc="-23" dirty="0">
                <a:latin typeface="Cambria"/>
                <a:cs typeface="Cambria"/>
              </a:rPr>
              <a:t>Transformer</a:t>
            </a:r>
            <a:r>
              <a:rPr sz="1600" b="1" spc="115" dirty="0">
                <a:latin typeface="Cambria"/>
                <a:cs typeface="Cambria"/>
              </a:rPr>
              <a:t> </a:t>
            </a:r>
            <a:r>
              <a:rPr sz="1600" b="1" spc="-5" dirty="0">
                <a:latin typeface="Cambria"/>
                <a:cs typeface="Cambria"/>
              </a:rPr>
              <a:t>decoder</a:t>
            </a:r>
            <a:endParaRPr sz="1600" dirty="0">
              <a:latin typeface="Cambria"/>
              <a:cs typeface="Cambria"/>
            </a:endParaRPr>
          </a:p>
          <a:p>
            <a:pPr marL="243350" indent="-230643">
              <a:spcBef>
                <a:spcPts val="563"/>
              </a:spcBef>
              <a:buSzPct val="145901"/>
              <a:buFont typeface="Cambria"/>
              <a:buChar char="•"/>
              <a:tabLst>
                <a:tab pos="243350" algn="l"/>
              </a:tabLst>
            </a:pPr>
            <a:r>
              <a:rPr sz="1600" b="1" spc="-20" dirty="0">
                <a:latin typeface="Cambria"/>
                <a:cs typeface="Cambria"/>
              </a:rPr>
              <a:t>Fine-</a:t>
            </a:r>
            <a:r>
              <a:rPr sz="1600" b="1" dirty="0">
                <a:latin typeface="Cambria"/>
                <a:cs typeface="Cambria"/>
              </a:rPr>
              <a:t>tuning</a:t>
            </a:r>
            <a:r>
              <a:rPr sz="1600" b="1" spc="127" dirty="0">
                <a:latin typeface="Cambria"/>
                <a:cs typeface="Cambria"/>
              </a:rPr>
              <a:t> </a:t>
            </a:r>
            <a:r>
              <a:rPr sz="1600" dirty="0">
                <a:latin typeface="Cambria"/>
                <a:cs typeface="Cambria"/>
              </a:rPr>
              <a:t>approach:</a:t>
            </a:r>
            <a:r>
              <a:rPr sz="1600" spc="110" dirty="0">
                <a:latin typeface="Cambria"/>
                <a:cs typeface="Cambria"/>
              </a:rPr>
              <a:t> </a:t>
            </a:r>
            <a:r>
              <a:rPr sz="1600" dirty="0">
                <a:latin typeface="Cambria"/>
                <a:cs typeface="Cambria"/>
              </a:rPr>
              <a:t>all</a:t>
            </a:r>
            <a:r>
              <a:rPr sz="1600" spc="113" dirty="0">
                <a:latin typeface="Cambria"/>
                <a:cs typeface="Cambria"/>
              </a:rPr>
              <a:t> </a:t>
            </a:r>
            <a:r>
              <a:rPr sz="1600" spc="-23" dirty="0">
                <a:latin typeface="Cambria"/>
                <a:cs typeface="Cambria"/>
              </a:rPr>
              <a:t>pre-</a:t>
            </a:r>
            <a:r>
              <a:rPr sz="1600" dirty="0">
                <a:latin typeface="Cambria"/>
                <a:cs typeface="Cambria"/>
              </a:rPr>
              <a:t>trained</a:t>
            </a:r>
            <a:r>
              <a:rPr sz="1600" spc="110" dirty="0">
                <a:latin typeface="Cambria"/>
                <a:cs typeface="Cambria"/>
              </a:rPr>
              <a:t> </a:t>
            </a:r>
            <a:r>
              <a:rPr sz="1600" dirty="0">
                <a:latin typeface="Cambria"/>
                <a:cs typeface="Cambria"/>
              </a:rPr>
              <a:t>parameters</a:t>
            </a:r>
            <a:r>
              <a:rPr sz="1600" spc="113" dirty="0">
                <a:latin typeface="Cambria"/>
                <a:cs typeface="Cambria"/>
              </a:rPr>
              <a:t> </a:t>
            </a:r>
            <a:r>
              <a:rPr sz="1600" dirty="0">
                <a:latin typeface="Cambria"/>
                <a:cs typeface="Cambria"/>
              </a:rPr>
              <a:t>are</a:t>
            </a:r>
            <a:r>
              <a:rPr sz="1600" spc="110" dirty="0">
                <a:latin typeface="Cambria"/>
                <a:cs typeface="Cambria"/>
              </a:rPr>
              <a:t> </a:t>
            </a:r>
            <a:r>
              <a:rPr sz="1600" spc="-28" dirty="0">
                <a:latin typeface="Cambria"/>
                <a:cs typeface="Cambria"/>
              </a:rPr>
              <a:t>re-</a:t>
            </a:r>
            <a:r>
              <a:rPr sz="1600" dirty="0">
                <a:latin typeface="Cambria"/>
                <a:cs typeface="Cambria"/>
              </a:rPr>
              <a:t>used</a:t>
            </a:r>
            <a:r>
              <a:rPr sz="1600" spc="113" dirty="0">
                <a:latin typeface="Cambria"/>
                <a:cs typeface="Cambria"/>
              </a:rPr>
              <a:t> </a:t>
            </a:r>
            <a:r>
              <a:rPr sz="1600" dirty="0">
                <a:latin typeface="Cambria"/>
                <a:cs typeface="Cambria"/>
              </a:rPr>
              <a:t>&amp;</a:t>
            </a:r>
            <a:r>
              <a:rPr sz="1600" spc="110" dirty="0">
                <a:latin typeface="Cambria"/>
                <a:cs typeface="Cambria"/>
              </a:rPr>
              <a:t> </a:t>
            </a:r>
            <a:r>
              <a:rPr sz="1600" dirty="0">
                <a:latin typeface="Cambria"/>
                <a:cs typeface="Cambria"/>
              </a:rPr>
              <a:t>updated</a:t>
            </a:r>
            <a:r>
              <a:rPr sz="1600" spc="113" dirty="0">
                <a:latin typeface="Cambria"/>
                <a:cs typeface="Cambria"/>
              </a:rPr>
              <a:t> </a:t>
            </a:r>
            <a:r>
              <a:rPr sz="1600" dirty="0">
                <a:latin typeface="Cambria"/>
                <a:cs typeface="Cambria"/>
              </a:rPr>
              <a:t>on</a:t>
            </a:r>
            <a:r>
              <a:rPr sz="1600" spc="110" dirty="0">
                <a:latin typeface="Cambria"/>
                <a:cs typeface="Cambria"/>
              </a:rPr>
              <a:t> </a:t>
            </a:r>
            <a:r>
              <a:rPr sz="1600" dirty="0">
                <a:latin typeface="Cambria"/>
                <a:cs typeface="Cambria"/>
              </a:rPr>
              <a:t>downstream</a:t>
            </a:r>
            <a:r>
              <a:rPr sz="1600" spc="113" dirty="0">
                <a:latin typeface="Cambria"/>
                <a:cs typeface="Cambria"/>
              </a:rPr>
              <a:t> </a:t>
            </a:r>
            <a:r>
              <a:rPr sz="1600" spc="-10" dirty="0">
                <a:latin typeface="Cambria"/>
                <a:cs typeface="Cambria"/>
              </a:rPr>
              <a:t>tasks</a:t>
            </a:r>
            <a:endParaRPr sz="1600" dirty="0">
              <a:latin typeface="Cambria"/>
              <a:cs typeface="Cambria"/>
            </a:endParaRPr>
          </a:p>
          <a:p>
            <a:pPr marL="243350" indent="-230643">
              <a:spcBef>
                <a:spcPts val="565"/>
              </a:spcBef>
              <a:buSzPct val="145901"/>
              <a:buChar char="•"/>
              <a:tabLst>
                <a:tab pos="243350" algn="l"/>
              </a:tabLst>
            </a:pPr>
            <a:r>
              <a:rPr sz="1600" dirty="0">
                <a:latin typeface="Cambria"/>
                <a:cs typeface="Cambria"/>
              </a:rPr>
              <a:t>Trained</a:t>
            </a:r>
            <a:r>
              <a:rPr sz="1600" spc="88" dirty="0">
                <a:latin typeface="Cambria"/>
                <a:cs typeface="Cambria"/>
              </a:rPr>
              <a:t> </a:t>
            </a:r>
            <a:r>
              <a:rPr sz="1600" dirty="0">
                <a:latin typeface="Cambria"/>
                <a:cs typeface="Cambria"/>
              </a:rPr>
              <a:t>on</a:t>
            </a:r>
            <a:r>
              <a:rPr sz="1600" spc="88" dirty="0">
                <a:latin typeface="Cambria"/>
                <a:cs typeface="Cambria"/>
              </a:rPr>
              <a:t> </a:t>
            </a:r>
            <a:r>
              <a:rPr sz="1600" dirty="0">
                <a:latin typeface="Cambria"/>
                <a:cs typeface="Cambria"/>
              </a:rPr>
              <a:t>512-token</a:t>
            </a:r>
            <a:r>
              <a:rPr sz="1600" spc="88" dirty="0">
                <a:latin typeface="Cambria"/>
                <a:cs typeface="Cambria"/>
              </a:rPr>
              <a:t> </a:t>
            </a:r>
            <a:r>
              <a:rPr sz="1600" dirty="0">
                <a:latin typeface="Cambria"/>
                <a:cs typeface="Cambria"/>
              </a:rPr>
              <a:t>segments</a:t>
            </a:r>
            <a:r>
              <a:rPr sz="1600" spc="88" dirty="0">
                <a:latin typeface="Cambria"/>
                <a:cs typeface="Cambria"/>
              </a:rPr>
              <a:t> </a:t>
            </a:r>
            <a:r>
              <a:rPr sz="1600" dirty="0">
                <a:latin typeface="Cambria"/>
                <a:cs typeface="Cambria"/>
              </a:rPr>
              <a:t>on</a:t>
            </a:r>
            <a:r>
              <a:rPr sz="1600" spc="88" dirty="0">
                <a:latin typeface="Cambria"/>
                <a:cs typeface="Cambria"/>
              </a:rPr>
              <a:t> </a:t>
            </a:r>
            <a:r>
              <a:rPr sz="1600" dirty="0">
                <a:latin typeface="Cambria"/>
                <a:cs typeface="Cambria"/>
              </a:rPr>
              <a:t>BooksCorpus</a:t>
            </a:r>
            <a:r>
              <a:rPr sz="1600" spc="85" dirty="0">
                <a:latin typeface="Cambria"/>
                <a:cs typeface="Cambria"/>
              </a:rPr>
              <a:t> </a:t>
            </a:r>
            <a:r>
              <a:rPr sz="1600" dirty="0">
                <a:latin typeface="Cambria"/>
                <a:cs typeface="Cambria"/>
              </a:rPr>
              <a:t>—</a:t>
            </a:r>
            <a:r>
              <a:rPr sz="1600" spc="88" dirty="0">
                <a:latin typeface="Cambria"/>
                <a:cs typeface="Cambria"/>
              </a:rPr>
              <a:t> </a:t>
            </a:r>
            <a:r>
              <a:rPr sz="1600" dirty="0">
                <a:latin typeface="Cambria"/>
                <a:cs typeface="Cambria"/>
              </a:rPr>
              <a:t>much</a:t>
            </a:r>
            <a:r>
              <a:rPr sz="1600" spc="88" dirty="0">
                <a:latin typeface="Cambria"/>
                <a:cs typeface="Cambria"/>
              </a:rPr>
              <a:t> </a:t>
            </a:r>
            <a:r>
              <a:rPr sz="1600" b="1" dirty="0">
                <a:latin typeface="Cambria"/>
                <a:cs typeface="Cambria"/>
              </a:rPr>
              <a:t>longer</a:t>
            </a:r>
            <a:r>
              <a:rPr sz="1600" b="1" spc="85" dirty="0">
                <a:latin typeface="Cambria"/>
                <a:cs typeface="Cambria"/>
              </a:rPr>
              <a:t> </a:t>
            </a:r>
            <a:r>
              <a:rPr sz="1600" spc="-5" dirty="0">
                <a:latin typeface="Cambria"/>
                <a:cs typeface="Cambria"/>
              </a:rPr>
              <a:t>context!</a:t>
            </a:r>
            <a:endParaRPr sz="1600" dirty="0">
              <a:latin typeface="Cambria"/>
              <a:cs typeface="Cambria"/>
            </a:endParaRPr>
          </a:p>
        </p:txBody>
      </p:sp>
      <p:pic>
        <p:nvPicPr>
          <p:cNvPr id="4" name="object 4"/>
          <p:cNvPicPr/>
          <p:nvPr/>
        </p:nvPicPr>
        <p:blipFill>
          <a:blip r:embed="rId2" cstate="print"/>
          <a:stretch>
            <a:fillRect/>
          </a:stretch>
        </p:blipFill>
        <p:spPr>
          <a:xfrm>
            <a:off x="1622832" y="3707664"/>
            <a:ext cx="2974461" cy="2136596"/>
          </a:xfrm>
          <a:prstGeom prst="rect">
            <a:avLst/>
          </a:prstGeom>
        </p:spPr>
      </p:pic>
      <p:pic>
        <p:nvPicPr>
          <p:cNvPr id="5" name="object 5"/>
          <p:cNvPicPr/>
          <p:nvPr/>
        </p:nvPicPr>
        <p:blipFill>
          <a:blip r:embed="rId3" cstate="print"/>
          <a:stretch>
            <a:fillRect/>
          </a:stretch>
        </p:blipFill>
        <p:spPr>
          <a:xfrm>
            <a:off x="4792396" y="3707664"/>
            <a:ext cx="4418561" cy="213659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94894" y="1233845"/>
            <a:ext cx="756941" cy="990488"/>
          </a:xfrm>
          <a:prstGeom prst="rect">
            <a:avLst/>
          </a:prstGeom>
        </p:spPr>
      </p:pic>
      <p:sp>
        <p:nvSpPr>
          <p:cNvPr id="3" name="object 3"/>
          <p:cNvSpPr txBox="1">
            <a:spLocks noGrp="1"/>
          </p:cNvSpPr>
          <p:nvPr>
            <p:ph type="title"/>
          </p:nvPr>
        </p:nvSpPr>
        <p:spPr>
          <a:xfrm>
            <a:off x="1734514" y="537885"/>
            <a:ext cx="7162800" cy="695960"/>
          </a:xfrm>
          <a:prstGeom prst="rect">
            <a:avLst/>
          </a:prstGeom>
        </p:spPr>
        <p:txBody>
          <a:bodyPr vert="horz" wrap="square" lIns="0" tIns="6354" rIns="0" bIns="0" rtlCol="0">
            <a:spAutoFit/>
          </a:bodyPr>
          <a:lstStyle/>
          <a:p>
            <a:pPr marL="886356">
              <a:spcBef>
                <a:spcPts val="50"/>
              </a:spcBef>
            </a:pPr>
            <a:r>
              <a:rPr spc="-280" dirty="0"/>
              <a:t>BE</a:t>
            </a:r>
            <a:r>
              <a:rPr spc="-613" dirty="0"/>
              <a:t>R</a:t>
            </a:r>
            <a:r>
              <a:rPr spc="-375" dirty="0"/>
              <a:t>T</a:t>
            </a:r>
            <a:r>
              <a:rPr spc="-280" dirty="0"/>
              <a:t>:</a:t>
            </a:r>
            <a:r>
              <a:rPr spc="-305" dirty="0"/>
              <a:t> </a:t>
            </a:r>
            <a:r>
              <a:rPr spc="-217" dirty="0"/>
              <a:t>key</a:t>
            </a:r>
            <a:r>
              <a:rPr spc="5" dirty="0"/>
              <a:t> </a:t>
            </a:r>
            <a:r>
              <a:rPr spc="-50" dirty="0"/>
              <a:t>contributions</a:t>
            </a:r>
          </a:p>
        </p:txBody>
      </p:sp>
      <p:sp>
        <p:nvSpPr>
          <p:cNvPr id="4" name="object 4"/>
          <p:cNvSpPr txBox="1"/>
          <p:nvPr/>
        </p:nvSpPr>
        <p:spPr>
          <a:xfrm>
            <a:off x="815378" y="2181770"/>
            <a:ext cx="8427643" cy="5021558"/>
          </a:xfrm>
          <a:prstGeom prst="rect">
            <a:avLst/>
          </a:prstGeom>
        </p:spPr>
        <p:txBody>
          <a:bodyPr vert="horz" wrap="square" lIns="0" tIns="87050" rIns="0" bIns="0" rtlCol="0">
            <a:spAutoFit/>
          </a:bodyPr>
          <a:lstStyle/>
          <a:p>
            <a:pPr marL="274167" indent="-248752">
              <a:spcBef>
                <a:spcPts val="685"/>
              </a:spcBef>
              <a:buSzPct val="143939"/>
              <a:buChar char="•"/>
              <a:tabLst>
                <a:tab pos="274167" algn="l"/>
              </a:tabLst>
            </a:pPr>
            <a:r>
              <a:rPr sz="2000" dirty="0">
                <a:latin typeface="Cambria"/>
                <a:cs typeface="Cambria"/>
              </a:rPr>
              <a:t>It</a:t>
            </a:r>
            <a:r>
              <a:rPr sz="2000" spc="70" dirty="0">
                <a:latin typeface="Cambria"/>
                <a:cs typeface="Cambria"/>
              </a:rPr>
              <a:t> </a:t>
            </a:r>
            <a:r>
              <a:rPr sz="2000" dirty="0">
                <a:latin typeface="Cambria"/>
                <a:cs typeface="Cambria"/>
              </a:rPr>
              <a:t>is</a:t>
            </a:r>
            <a:r>
              <a:rPr sz="2000" spc="73" dirty="0">
                <a:latin typeface="Cambria"/>
                <a:cs typeface="Cambria"/>
              </a:rPr>
              <a:t> </a:t>
            </a:r>
            <a:r>
              <a:rPr sz="2000" dirty="0">
                <a:latin typeface="Cambria"/>
                <a:cs typeface="Cambria"/>
              </a:rPr>
              <a:t>a</a:t>
            </a:r>
            <a:r>
              <a:rPr sz="2000" spc="70" dirty="0">
                <a:latin typeface="Cambria"/>
                <a:cs typeface="Cambria"/>
              </a:rPr>
              <a:t> </a:t>
            </a:r>
            <a:r>
              <a:rPr sz="2000" b="1" spc="-13" dirty="0">
                <a:latin typeface="Cambria"/>
                <a:cs typeface="Cambria"/>
              </a:rPr>
              <a:t>fine-</a:t>
            </a:r>
            <a:r>
              <a:rPr sz="2000" b="1" dirty="0">
                <a:latin typeface="Cambria"/>
                <a:cs typeface="Cambria"/>
              </a:rPr>
              <a:t>tuning</a:t>
            </a:r>
            <a:r>
              <a:rPr sz="2000" b="1" spc="93" dirty="0">
                <a:latin typeface="Cambria"/>
                <a:cs typeface="Cambria"/>
              </a:rPr>
              <a:t> </a:t>
            </a:r>
            <a:r>
              <a:rPr sz="2000" b="1" dirty="0">
                <a:latin typeface="Cambria"/>
                <a:cs typeface="Cambria"/>
              </a:rPr>
              <a:t>approach</a:t>
            </a:r>
            <a:r>
              <a:rPr sz="2000" b="1" spc="73" dirty="0">
                <a:latin typeface="Cambria"/>
                <a:cs typeface="Cambria"/>
              </a:rPr>
              <a:t> </a:t>
            </a:r>
            <a:r>
              <a:rPr sz="2000" dirty="0">
                <a:latin typeface="Cambria"/>
                <a:cs typeface="Cambria"/>
              </a:rPr>
              <a:t>based</a:t>
            </a:r>
            <a:r>
              <a:rPr sz="2000" spc="73" dirty="0">
                <a:latin typeface="Cambria"/>
                <a:cs typeface="Cambria"/>
              </a:rPr>
              <a:t> </a:t>
            </a:r>
            <a:r>
              <a:rPr sz="2000" dirty="0">
                <a:latin typeface="Cambria"/>
                <a:cs typeface="Cambria"/>
              </a:rPr>
              <a:t>on</a:t>
            </a:r>
            <a:r>
              <a:rPr sz="2000" spc="70" dirty="0">
                <a:latin typeface="Cambria"/>
                <a:cs typeface="Cambria"/>
              </a:rPr>
              <a:t> </a:t>
            </a:r>
            <a:r>
              <a:rPr sz="2000" dirty="0">
                <a:latin typeface="Cambria"/>
                <a:cs typeface="Cambria"/>
              </a:rPr>
              <a:t>a</a:t>
            </a:r>
            <a:r>
              <a:rPr sz="2000" spc="73" dirty="0">
                <a:latin typeface="Cambria"/>
                <a:cs typeface="Cambria"/>
              </a:rPr>
              <a:t> </a:t>
            </a:r>
            <a:r>
              <a:rPr sz="2000" dirty="0">
                <a:latin typeface="Cambria"/>
                <a:cs typeface="Cambria"/>
              </a:rPr>
              <a:t>deep</a:t>
            </a:r>
            <a:r>
              <a:rPr sz="2000" spc="73" dirty="0">
                <a:latin typeface="Cambria"/>
                <a:cs typeface="Cambria"/>
              </a:rPr>
              <a:t> </a:t>
            </a:r>
            <a:r>
              <a:rPr sz="2000" b="1" spc="-25" dirty="0">
                <a:latin typeface="Cambria"/>
                <a:cs typeface="Cambria"/>
              </a:rPr>
              <a:t>Transformer</a:t>
            </a:r>
            <a:r>
              <a:rPr sz="2000" b="1" spc="93" dirty="0">
                <a:latin typeface="Cambria"/>
                <a:cs typeface="Cambria"/>
              </a:rPr>
              <a:t> </a:t>
            </a:r>
            <a:r>
              <a:rPr sz="2000" b="1" spc="-5" dirty="0">
                <a:latin typeface="Cambria"/>
                <a:cs typeface="Cambria"/>
              </a:rPr>
              <a:t>encoder</a:t>
            </a:r>
            <a:endParaRPr sz="2000" dirty="0">
              <a:latin typeface="Cambria"/>
              <a:cs typeface="Cambria"/>
            </a:endParaRPr>
          </a:p>
          <a:p>
            <a:pPr marL="274167" indent="-248752">
              <a:spcBef>
                <a:spcPts val="1633"/>
              </a:spcBef>
              <a:buSzPct val="145312"/>
              <a:buChar char="•"/>
              <a:tabLst>
                <a:tab pos="274167" algn="l"/>
              </a:tabLst>
            </a:pPr>
            <a:r>
              <a:rPr sz="2000" dirty="0">
                <a:latin typeface="Cambria"/>
                <a:cs typeface="Cambria"/>
              </a:rPr>
              <a:t>The</a:t>
            </a:r>
            <a:r>
              <a:rPr sz="2000" spc="73" dirty="0">
                <a:latin typeface="Cambria"/>
                <a:cs typeface="Cambria"/>
              </a:rPr>
              <a:t> </a:t>
            </a:r>
            <a:r>
              <a:rPr sz="2000" dirty="0">
                <a:latin typeface="Cambria"/>
                <a:cs typeface="Cambria"/>
              </a:rPr>
              <a:t>key:</a:t>
            </a:r>
            <a:r>
              <a:rPr sz="2000" spc="73" dirty="0">
                <a:latin typeface="Cambria"/>
                <a:cs typeface="Cambria"/>
              </a:rPr>
              <a:t> </a:t>
            </a:r>
            <a:r>
              <a:rPr sz="2000" dirty="0">
                <a:latin typeface="Cambria"/>
                <a:cs typeface="Cambria"/>
              </a:rPr>
              <a:t>learn</a:t>
            </a:r>
            <a:r>
              <a:rPr sz="2000" spc="73" dirty="0">
                <a:latin typeface="Cambria"/>
                <a:cs typeface="Cambria"/>
              </a:rPr>
              <a:t> </a:t>
            </a:r>
            <a:r>
              <a:rPr sz="2000" dirty="0">
                <a:latin typeface="Cambria"/>
                <a:cs typeface="Cambria"/>
              </a:rPr>
              <a:t>representations</a:t>
            </a:r>
            <a:r>
              <a:rPr sz="2000" spc="73" dirty="0">
                <a:latin typeface="Cambria"/>
                <a:cs typeface="Cambria"/>
              </a:rPr>
              <a:t> </a:t>
            </a:r>
            <a:r>
              <a:rPr sz="2000" dirty="0">
                <a:latin typeface="Cambria"/>
                <a:cs typeface="Cambria"/>
              </a:rPr>
              <a:t>based</a:t>
            </a:r>
            <a:r>
              <a:rPr sz="2000" spc="73" dirty="0">
                <a:latin typeface="Cambria"/>
                <a:cs typeface="Cambria"/>
              </a:rPr>
              <a:t> </a:t>
            </a:r>
            <a:r>
              <a:rPr sz="2000" dirty="0">
                <a:latin typeface="Cambria"/>
                <a:cs typeface="Cambria"/>
              </a:rPr>
              <a:t>on</a:t>
            </a:r>
            <a:r>
              <a:rPr sz="2000" spc="73" dirty="0">
                <a:latin typeface="Cambria"/>
                <a:cs typeface="Cambria"/>
              </a:rPr>
              <a:t> </a:t>
            </a:r>
            <a:r>
              <a:rPr sz="2000" b="1" u="sng" dirty="0">
                <a:uFill>
                  <a:solidFill>
                    <a:srgbClr val="000000"/>
                  </a:solidFill>
                </a:uFill>
                <a:latin typeface="Cambria"/>
                <a:cs typeface="Cambria"/>
              </a:rPr>
              <a:t>bidirectional</a:t>
            </a:r>
            <a:r>
              <a:rPr sz="2000" b="1" u="sng" spc="95" dirty="0">
                <a:uFill>
                  <a:solidFill>
                    <a:srgbClr val="000000"/>
                  </a:solidFill>
                </a:uFill>
                <a:latin typeface="Cambria"/>
                <a:cs typeface="Cambria"/>
              </a:rPr>
              <a:t> </a:t>
            </a:r>
            <a:r>
              <a:rPr sz="2000" b="1" u="sng" spc="-5" dirty="0">
                <a:uFill>
                  <a:solidFill>
                    <a:srgbClr val="000000"/>
                  </a:solidFill>
                </a:uFill>
                <a:latin typeface="Cambria"/>
                <a:cs typeface="Cambria"/>
              </a:rPr>
              <a:t>context</a:t>
            </a:r>
            <a:endParaRPr sz="2000" dirty="0">
              <a:latin typeface="Cambria"/>
              <a:cs typeface="Cambria"/>
            </a:endParaRPr>
          </a:p>
          <a:p>
            <a:pPr marL="1854995" marR="1529680">
              <a:lnSpc>
                <a:spcPct val="100899"/>
              </a:lnSpc>
              <a:spcBef>
                <a:spcPts val="1681"/>
              </a:spcBef>
            </a:pPr>
            <a:r>
              <a:rPr sz="2000" spc="25" dirty="0">
                <a:solidFill>
                  <a:srgbClr val="017100"/>
                </a:solidFill>
                <a:latin typeface="Cambria"/>
                <a:cs typeface="Cambria"/>
              </a:rPr>
              <a:t>Why?</a:t>
            </a:r>
            <a:r>
              <a:rPr sz="2000" spc="102" dirty="0">
                <a:solidFill>
                  <a:srgbClr val="017100"/>
                </a:solidFill>
                <a:latin typeface="Cambria"/>
                <a:cs typeface="Cambria"/>
              </a:rPr>
              <a:t> </a:t>
            </a:r>
            <a:r>
              <a:rPr sz="2000" dirty="0">
                <a:solidFill>
                  <a:srgbClr val="017100"/>
                </a:solidFill>
                <a:latin typeface="Cambria"/>
                <a:cs typeface="Cambria"/>
              </a:rPr>
              <a:t>Because</a:t>
            </a:r>
            <a:r>
              <a:rPr sz="2000" spc="105" dirty="0">
                <a:solidFill>
                  <a:srgbClr val="017100"/>
                </a:solidFill>
                <a:latin typeface="Cambria"/>
                <a:cs typeface="Cambria"/>
              </a:rPr>
              <a:t> </a:t>
            </a:r>
            <a:r>
              <a:rPr sz="2000" dirty="0">
                <a:solidFill>
                  <a:srgbClr val="017100"/>
                </a:solidFill>
                <a:latin typeface="Cambria"/>
                <a:cs typeface="Cambria"/>
              </a:rPr>
              <a:t>both</a:t>
            </a:r>
            <a:r>
              <a:rPr sz="2000" spc="105" dirty="0">
                <a:solidFill>
                  <a:srgbClr val="017100"/>
                </a:solidFill>
                <a:latin typeface="Cambria"/>
                <a:cs typeface="Cambria"/>
              </a:rPr>
              <a:t> </a:t>
            </a:r>
            <a:r>
              <a:rPr sz="2000" dirty="0">
                <a:solidFill>
                  <a:srgbClr val="017100"/>
                </a:solidFill>
                <a:latin typeface="Cambria"/>
                <a:cs typeface="Cambria"/>
              </a:rPr>
              <a:t>left</a:t>
            </a:r>
            <a:r>
              <a:rPr sz="2000" spc="105" dirty="0">
                <a:solidFill>
                  <a:srgbClr val="017100"/>
                </a:solidFill>
                <a:latin typeface="Cambria"/>
                <a:cs typeface="Cambria"/>
              </a:rPr>
              <a:t> </a:t>
            </a:r>
            <a:r>
              <a:rPr sz="2000" dirty="0">
                <a:solidFill>
                  <a:srgbClr val="017100"/>
                </a:solidFill>
                <a:latin typeface="Cambria"/>
                <a:cs typeface="Cambria"/>
              </a:rPr>
              <a:t>and</a:t>
            </a:r>
            <a:r>
              <a:rPr sz="2000" spc="105" dirty="0">
                <a:solidFill>
                  <a:srgbClr val="017100"/>
                </a:solidFill>
                <a:latin typeface="Cambria"/>
                <a:cs typeface="Cambria"/>
              </a:rPr>
              <a:t> </a:t>
            </a:r>
            <a:r>
              <a:rPr sz="2000" dirty="0">
                <a:solidFill>
                  <a:srgbClr val="017100"/>
                </a:solidFill>
                <a:latin typeface="Cambria"/>
                <a:cs typeface="Cambria"/>
              </a:rPr>
              <a:t>right</a:t>
            </a:r>
            <a:r>
              <a:rPr sz="2000" spc="105" dirty="0">
                <a:solidFill>
                  <a:srgbClr val="017100"/>
                </a:solidFill>
                <a:latin typeface="Cambria"/>
                <a:cs typeface="Cambria"/>
              </a:rPr>
              <a:t> </a:t>
            </a:r>
            <a:r>
              <a:rPr sz="2000" dirty="0">
                <a:solidFill>
                  <a:srgbClr val="017100"/>
                </a:solidFill>
                <a:latin typeface="Cambria"/>
                <a:cs typeface="Cambria"/>
              </a:rPr>
              <a:t>contexts</a:t>
            </a:r>
            <a:r>
              <a:rPr sz="2000" spc="105" dirty="0">
                <a:solidFill>
                  <a:srgbClr val="017100"/>
                </a:solidFill>
                <a:latin typeface="Cambria"/>
                <a:cs typeface="Cambria"/>
              </a:rPr>
              <a:t> </a:t>
            </a:r>
            <a:r>
              <a:rPr sz="2000" dirty="0">
                <a:solidFill>
                  <a:srgbClr val="017100"/>
                </a:solidFill>
                <a:latin typeface="Cambria"/>
                <a:cs typeface="Cambria"/>
              </a:rPr>
              <a:t>are</a:t>
            </a:r>
            <a:r>
              <a:rPr sz="2000" spc="102" dirty="0">
                <a:solidFill>
                  <a:srgbClr val="017100"/>
                </a:solidFill>
                <a:latin typeface="Cambria"/>
                <a:cs typeface="Cambria"/>
              </a:rPr>
              <a:t> </a:t>
            </a:r>
            <a:r>
              <a:rPr sz="2000" spc="-5" dirty="0">
                <a:solidFill>
                  <a:srgbClr val="017100"/>
                </a:solidFill>
                <a:latin typeface="Cambria"/>
                <a:cs typeface="Cambria"/>
              </a:rPr>
              <a:t>important </a:t>
            </a:r>
            <a:r>
              <a:rPr sz="2000" dirty="0">
                <a:solidFill>
                  <a:srgbClr val="017100"/>
                </a:solidFill>
                <a:latin typeface="Cambria"/>
                <a:cs typeface="Cambria"/>
              </a:rPr>
              <a:t>to</a:t>
            </a:r>
            <a:r>
              <a:rPr sz="2000" spc="130" dirty="0">
                <a:solidFill>
                  <a:srgbClr val="017100"/>
                </a:solidFill>
                <a:latin typeface="Cambria"/>
                <a:cs typeface="Cambria"/>
              </a:rPr>
              <a:t> </a:t>
            </a:r>
            <a:r>
              <a:rPr sz="2000" dirty="0">
                <a:solidFill>
                  <a:srgbClr val="017100"/>
                </a:solidFill>
                <a:latin typeface="Cambria"/>
                <a:cs typeface="Cambria"/>
              </a:rPr>
              <a:t>understand</a:t>
            </a:r>
            <a:r>
              <a:rPr sz="2000" spc="133" dirty="0">
                <a:solidFill>
                  <a:srgbClr val="017100"/>
                </a:solidFill>
                <a:latin typeface="Cambria"/>
                <a:cs typeface="Cambria"/>
              </a:rPr>
              <a:t> </a:t>
            </a:r>
            <a:r>
              <a:rPr sz="2000" dirty="0">
                <a:solidFill>
                  <a:srgbClr val="017100"/>
                </a:solidFill>
                <a:latin typeface="Cambria"/>
                <a:cs typeface="Cambria"/>
              </a:rPr>
              <a:t>the</a:t>
            </a:r>
            <a:r>
              <a:rPr sz="2000" spc="133" dirty="0">
                <a:solidFill>
                  <a:srgbClr val="017100"/>
                </a:solidFill>
                <a:latin typeface="Cambria"/>
                <a:cs typeface="Cambria"/>
              </a:rPr>
              <a:t> </a:t>
            </a:r>
            <a:r>
              <a:rPr sz="2000" dirty="0">
                <a:solidFill>
                  <a:srgbClr val="017100"/>
                </a:solidFill>
                <a:latin typeface="Cambria"/>
                <a:cs typeface="Cambria"/>
              </a:rPr>
              <a:t>meaning</a:t>
            </a:r>
            <a:r>
              <a:rPr sz="2000" spc="133" dirty="0">
                <a:solidFill>
                  <a:srgbClr val="017100"/>
                </a:solidFill>
                <a:latin typeface="Cambria"/>
                <a:cs typeface="Cambria"/>
              </a:rPr>
              <a:t> </a:t>
            </a:r>
            <a:r>
              <a:rPr sz="2000" dirty="0">
                <a:solidFill>
                  <a:srgbClr val="017100"/>
                </a:solidFill>
                <a:latin typeface="Cambria"/>
                <a:cs typeface="Cambria"/>
              </a:rPr>
              <a:t>of</a:t>
            </a:r>
            <a:r>
              <a:rPr sz="2000" spc="133" dirty="0">
                <a:solidFill>
                  <a:srgbClr val="017100"/>
                </a:solidFill>
                <a:latin typeface="Cambria"/>
                <a:cs typeface="Cambria"/>
              </a:rPr>
              <a:t> </a:t>
            </a:r>
            <a:r>
              <a:rPr sz="2000" spc="-5" dirty="0">
                <a:solidFill>
                  <a:srgbClr val="017100"/>
                </a:solidFill>
                <a:latin typeface="Cambria"/>
                <a:cs typeface="Cambria"/>
              </a:rPr>
              <a:t>words.</a:t>
            </a:r>
            <a:endParaRPr sz="2000" dirty="0">
              <a:latin typeface="Cambria"/>
              <a:cs typeface="Cambria"/>
            </a:endParaRPr>
          </a:p>
          <a:p>
            <a:pPr marL="3710307">
              <a:spcBef>
                <a:spcPts val="1101"/>
              </a:spcBef>
            </a:pPr>
            <a:r>
              <a:rPr sz="2000" dirty="0">
                <a:latin typeface="Cambria"/>
                <a:cs typeface="Cambria"/>
              </a:rPr>
              <a:t>Example</a:t>
            </a:r>
            <a:r>
              <a:rPr sz="2000" spc="90" dirty="0">
                <a:latin typeface="Cambria"/>
                <a:cs typeface="Cambria"/>
              </a:rPr>
              <a:t> </a:t>
            </a:r>
            <a:r>
              <a:rPr sz="2000" spc="93" dirty="0">
                <a:latin typeface="Cambria"/>
                <a:cs typeface="Cambria"/>
              </a:rPr>
              <a:t>#1:</a:t>
            </a:r>
            <a:r>
              <a:rPr sz="2000" spc="90" dirty="0">
                <a:latin typeface="Cambria"/>
                <a:cs typeface="Cambria"/>
              </a:rPr>
              <a:t> </a:t>
            </a:r>
            <a:r>
              <a:rPr sz="2000" dirty="0">
                <a:latin typeface="Cambria"/>
                <a:cs typeface="Cambria"/>
              </a:rPr>
              <a:t>we</a:t>
            </a:r>
            <a:r>
              <a:rPr sz="2000" spc="90" dirty="0">
                <a:latin typeface="Cambria"/>
                <a:cs typeface="Cambria"/>
              </a:rPr>
              <a:t> </a:t>
            </a:r>
            <a:r>
              <a:rPr sz="2000" dirty="0">
                <a:latin typeface="Cambria"/>
                <a:cs typeface="Cambria"/>
              </a:rPr>
              <a:t>went</a:t>
            </a:r>
            <a:r>
              <a:rPr sz="2000" spc="90" dirty="0">
                <a:latin typeface="Cambria"/>
                <a:cs typeface="Cambria"/>
              </a:rPr>
              <a:t> </a:t>
            </a:r>
            <a:r>
              <a:rPr sz="2000" dirty="0">
                <a:latin typeface="Cambria"/>
                <a:cs typeface="Cambria"/>
              </a:rPr>
              <a:t>to</a:t>
            </a:r>
            <a:r>
              <a:rPr sz="2000" spc="90" dirty="0">
                <a:latin typeface="Cambria"/>
                <a:cs typeface="Cambria"/>
              </a:rPr>
              <a:t> </a:t>
            </a:r>
            <a:r>
              <a:rPr sz="2000" dirty="0">
                <a:latin typeface="Cambria"/>
                <a:cs typeface="Cambria"/>
              </a:rPr>
              <a:t>the</a:t>
            </a:r>
            <a:r>
              <a:rPr sz="2000" spc="93" dirty="0">
                <a:latin typeface="Cambria"/>
                <a:cs typeface="Cambria"/>
              </a:rPr>
              <a:t> </a:t>
            </a:r>
            <a:r>
              <a:rPr sz="2000" dirty="0">
                <a:latin typeface="Cambria"/>
                <a:cs typeface="Cambria"/>
              </a:rPr>
              <a:t>river</a:t>
            </a:r>
            <a:r>
              <a:rPr sz="2000" spc="93" dirty="0">
                <a:latin typeface="Cambria"/>
                <a:cs typeface="Cambria"/>
              </a:rPr>
              <a:t> </a:t>
            </a:r>
            <a:r>
              <a:rPr sz="2000" u="sng" spc="18" dirty="0">
                <a:solidFill>
                  <a:srgbClr val="B51700"/>
                </a:solidFill>
                <a:uFill>
                  <a:solidFill>
                    <a:srgbClr val="B51700"/>
                  </a:solidFill>
                </a:uFill>
                <a:latin typeface="Cambria"/>
                <a:cs typeface="Cambria"/>
              </a:rPr>
              <a:t>bank</a:t>
            </a:r>
            <a:r>
              <a:rPr sz="2000" spc="18" dirty="0">
                <a:latin typeface="Cambria"/>
                <a:cs typeface="Cambria"/>
              </a:rPr>
              <a:t>.</a:t>
            </a:r>
            <a:endParaRPr sz="2000" dirty="0">
              <a:latin typeface="Cambria"/>
              <a:cs typeface="Cambria"/>
            </a:endParaRPr>
          </a:p>
          <a:p>
            <a:pPr marL="3712531">
              <a:spcBef>
                <a:spcPts val="470"/>
              </a:spcBef>
            </a:pPr>
            <a:r>
              <a:rPr sz="2000" dirty="0">
                <a:latin typeface="Cambria"/>
                <a:cs typeface="Cambria"/>
              </a:rPr>
              <a:t>Example</a:t>
            </a:r>
            <a:r>
              <a:rPr sz="2000" spc="115" dirty="0">
                <a:latin typeface="Cambria"/>
                <a:cs typeface="Cambria"/>
              </a:rPr>
              <a:t> </a:t>
            </a:r>
            <a:r>
              <a:rPr sz="2000" spc="93" dirty="0">
                <a:latin typeface="Cambria"/>
                <a:cs typeface="Cambria"/>
              </a:rPr>
              <a:t>#2:</a:t>
            </a:r>
            <a:r>
              <a:rPr sz="2000" spc="115" dirty="0">
                <a:latin typeface="Cambria"/>
                <a:cs typeface="Cambria"/>
              </a:rPr>
              <a:t> </a:t>
            </a:r>
            <a:r>
              <a:rPr sz="2000" dirty="0">
                <a:latin typeface="Cambria"/>
                <a:cs typeface="Cambria"/>
              </a:rPr>
              <a:t>I</a:t>
            </a:r>
            <a:r>
              <a:rPr sz="2000" spc="115" dirty="0">
                <a:latin typeface="Cambria"/>
                <a:cs typeface="Cambria"/>
              </a:rPr>
              <a:t> </a:t>
            </a:r>
            <a:r>
              <a:rPr sz="2000" dirty="0">
                <a:latin typeface="Cambria"/>
                <a:cs typeface="Cambria"/>
              </a:rPr>
              <a:t>need</a:t>
            </a:r>
            <a:r>
              <a:rPr sz="2000" spc="115" dirty="0">
                <a:latin typeface="Cambria"/>
                <a:cs typeface="Cambria"/>
              </a:rPr>
              <a:t> </a:t>
            </a:r>
            <a:r>
              <a:rPr sz="2000" dirty="0">
                <a:latin typeface="Cambria"/>
                <a:cs typeface="Cambria"/>
              </a:rPr>
              <a:t>to</a:t>
            </a:r>
            <a:r>
              <a:rPr sz="2000" spc="115" dirty="0">
                <a:latin typeface="Cambria"/>
                <a:cs typeface="Cambria"/>
              </a:rPr>
              <a:t> </a:t>
            </a:r>
            <a:r>
              <a:rPr sz="2000" dirty="0">
                <a:latin typeface="Cambria"/>
                <a:cs typeface="Cambria"/>
              </a:rPr>
              <a:t>go</a:t>
            </a:r>
            <a:r>
              <a:rPr sz="2000" spc="115" dirty="0">
                <a:latin typeface="Cambria"/>
                <a:cs typeface="Cambria"/>
              </a:rPr>
              <a:t> </a:t>
            </a:r>
            <a:r>
              <a:rPr sz="2000" dirty="0">
                <a:latin typeface="Cambria"/>
                <a:cs typeface="Cambria"/>
              </a:rPr>
              <a:t>to</a:t>
            </a:r>
            <a:r>
              <a:rPr sz="2000" spc="115" dirty="0">
                <a:latin typeface="Cambria"/>
                <a:cs typeface="Cambria"/>
              </a:rPr>
              <a:t> </a:t>
            </a:r>
            <a:r>
              <a:rPr sz="2000" u="sng" dirty="0">
                <a:solidFill>
                  <a:srgbClr val="B51700"/>
                </a:solidFill>
                <a:uFill>
                  <a:solidFill>
                    <a:srgbClr val="B51700"/>
                  </a:solidFill>
                </a:uFill>
                <a:latin typeface="Cambria"/>
                <a:cs typeface="Cambria"/>
              </a:rPr>
              <a:t>bank</a:t>
            </a:r>
            <a:r>
              <a:rPr sz="2000" spc="115" dirty="0">
                <a:solidFill>
                  <a:srgbClr val="B51700"/>
                </a:solidFill>
                <a:latin typeface="Cambria"/>
                <a:cs typeface="Cambria"/>
              </a:rPr>
              <a:t> </a:t>
            </a:r>
            <a:r>
              <a:rPr sz="2000" dirty="0">
                <a:latin typeface="Cambria"/>
                <a:cs typeface="Cambria"/>
              </a:rPr>
              <a:t>to</a:t>
            </a:r>
            <a:r>
              <a:rPr sz="2000" spc="115" dirty="0">
                <a:latin typeface="Cambria"/>
                <a:cs typeface="Cambria"/>
              </a:rPr>
              <a:t> </a:t>
            </a:r>
            <a:r>
              <a:rPr sz="2000" dirty="0">
                <a:latin typeface="Cambria"/>
                <a:cs typeface="Cambria"/>
              </a:rPr>
              <a:t>make</a:t>
            </a:r>
            <a:r>
              <a:rPr sz="2000" spc="115" dirty="0">
                <a:latin typeface="Cambria"/>
                <a:cs typeface="Cambria"/>
              </a:rPr>
              <a:t> </a:t>
            </a:r>
            <a:r>
              <a:rPr sz="2000" spc="30" dirty="0">
                <a:latin typeface="Cambria"/>
                <a:cs typeface="Cambria"/>
              </a:rPr>
              <a:t>a</a:t>
            </a:r>
            <a:r>
              <a:rPr sz="2000" spc="115" dirty="0">
                <a:latin typeface="Cambria"/>
                <a:cs typeface="Cambria"/>
              </a:rPr>
              <a:t> </a:t>
            </a:r>
            <a:r>
              <a:rPr sz="2000" spc="-5" dirty="0">
                <a:latin typeface="Cambria"/>
                <a:cs typeface="Cambria"/>
              </a:rPr>
              <a:t>deposit.</a:t>
            </a:r>
            <a:endParaRPr sz="2000" dirty="0">
              <a:latin typeface="Cambria"/>
              <a:cs typeface="Cambria"/>
            </a:endParaRPr>
          </a:p>
          <a:p>
            <a:pPr>
              <a:spcBef>
                <a:spcPts val="1068"/>
              </a:spcBef>
            </a:pPr>
            <a:endParaRPr sz="2000" dirty="0">
              <a:latin typeface="Cambria"/>
              <a:cs typeface="Cambria"/>
            </a:endParaRPr>
          </a:p>
          <a:p>
            <a:pPr marL="280203" indent="-248752">
              <a:buSzPct val="145312"/>
              <a:buFont typeface="Cambria"/>
              <a:buChar char="•"/>
              <a:tabLst>
                <a:tab pos="280203" algn="l"/>
              </a:tabLst>
            </a:pPr>
            <a:r>
              <a:rPr sz="2000" b="1" spc="-38" dirty="0">
                <a:latin typeface="Cambria"/>
                <a:cs typeface="Cambria"/>
              </a:rPr>
              <a:t>Pre-</a:t>
            </a:r>
            <a:r>
              <a:rPr sz="2000" b="1" dirty="0">
                <a:latin typeface="Cambria"/>
                <a:cs typeface="Cambria"/>
              </a:rPr>
              <a:t>training</a:t>
            </a:r>
            <a:r>
              <a:rPr sz="2000" b="1" spc="130" dirty="0">
                <a:latin typeface="Cambria"/>
                <a:cs typeface="Cambria"/>
              </a:rPr>
              <a:t> </a:t>
            </a:r>
            <a:r>
              <a:rPr sz="2000" b="1" dirty="0">
                <a:latin typeface="Cambria"/>
                <a:cs typeface="Cambria"/>
              </a:rPr>
              <a:t>objectives</a:t>
            </a:r>
            <a:r>
              <a:rPr sz="2000" dirty="0">
                <a:latin typeface="Cambria"/>
                <a:cs typeface="Cambria"/>
              </a:rPr>
              <a:t>:</a:t>
            </a:r>
            <a:r>
              <a:rPr sz="2000" spc="110" dirty="0">
                <a:latin typeface="Cambria"/>
                <a:cs typeface="Cambria"/>
              </a:rPr>
              <a:t> </a:t>
            </a:r>
            <a:r>
              <a:rPr sz="2000" dirty="0">
                <a:latin typeface="Cambria"/>
                <a:cs typeface="Cambria"/>
              </a:rPr>
              <a:t>masked</a:t>
            </a:r>
            <a:r>
              <a:rPr sz="2000" spc="108" dirty="0">
                <a:latin typeface="Cambria"/>
                <a:cs typeface="Cambria"/>
              </a:rPr>
              <a:t> </a:t>
            </a:r>
            <a:r>
              <a:rPr sz="2000" spc="23" dirty="0">
                <a:latin typeface="Cambria"/>
                <a:cs typeface="Cambria"/>
              </a:rPr>
              <a:t>language</a:t>
            </a:r>
            <a:r>
              <a:rPr sz="2000" spc="110" dirty="0">
                <a:latin typeface="Cambria"/>
                <a:cs typeface="Cambria"/>
              </a:rPr>
              <a:t> </a:t>
            </a:r>
            <a:r>
              <a:rPr sz="2000" dirty="0">
                <a:latin typeface="Cambria"/>
                <a:cs typeface="Cambria"/>
              </a:rPr>
              <a:t>modeling</a:t>
            </a:r>
            <a:r>
              <a:rPr sz="2000" spc="108" dirty="0">
                <a:latin typeface="Cambria"/>
                <a:cs typeface="Cambria"/>
              </a:rPr>
              <a:t> </a:t>
            </a:r>
            <a:r>
              <a:rPr sz="2000" spc="443" dirty="0">
                <a:latin typeface="Cambria"/>
                <a:cs typeface="Cambria"/>
              </a:rPr>
              <a:t>+</a:t>
            </a:r>
            <a:r>
              <a:rPr sz="2000" spc="110" dirty="0">
                <a:latin typeface="Cambria"/>
                <a:cs typeface="Cambria"/>
              </a:rPr>
              <a:t> </a:t>
            </a:r>
            <a:r>
              <a:rPr sz="2000" dirty="0">
                <a:latin typeface="Cambria"/>
                <a:cs typeface="Cambria"/>
              </a:rPr>
              <a:t>next</a:t>
            </a:r>
            <a:r>
              <a:rPr sz="2000" spc="108" dirty="0">
                <a:latin typeface="Cambria"/>
                <a:cs typeface="Cambria"/>
              </a:rPr>
              <a:t> </a:t>
            </a:r>
            <a:r>
              <a:rPr sz="2000" dirty="0">
                <a:latin typeface="Cambria"/>
                <a:cs typeface="Cambria"/>
              </a:rPr>
              <a:t>sentence</a:t>
            </a:r>
            <a:r>
              <a:rPr sz="2000" spc="110" dirty="0">
                <a:latin typeface="Cambria"/>
                <a:cs typeface="Cambria"/>
              </a:rPr>
              <a:t> </a:t>
            </a:r>
            <a:r>
              <a:rPr sz="2000" spc="-5" dirty="0">
                <a:latin typeface="Cambria"/>
                <a:cs typeface="Cambria"/>
              </a:rPr>
              <a:t>prediction</a:t>
            </a:r>
            <a:endParaRPr sz="2000" dirty="0">
              <a:latin typeface="Cambria"/>
              <a:cs typeface="Cambria"/>
            </a:endParaRPr>
          </a:p>
          <a:p>
            <a:pPr marL="274167" indent="-248752">
              <a:spcBef>
                <a:spcPts val="1206"/>
              </a:spcBef>
              <a:buSzPct val="145312"/>
              <a:buChar char="•"/>
              <a:tabLst>
                <a:tab pos="274167" algn="l"/>
              </a:tabLst>
            </a:pPr>
            <a:r>
              <a:rPr sz="2000" dirty="0">
                <a:latin typeface="Cambria"/>
                <a:cs typeface="Cambria"/>
              </a:rPr>
              <a:t>State-</a:t>
            </a:r>
            <a:r>
              <a:rPr sz="2000" spc="-10" dirty="0">
                <a:latin typeface="Cambria"/>
                <a:cs typeface="Cambria"/>
              </a:rPr>
              <a:t>of-</a:t>
            </a:r>
            <a:r>
              <a:rPr sz="2000" spc="-5" dirty="0">
                <a:latin typeface="Cambria"/>
                <a:cs typeface="Cambria"/>
              </a:rPr>
              <a:t>the-</a:t>
            </a:r>
            <a:r>
              <a:rPr sz="2000" dirty="0">
                <a:latin typeface="Cambria"/>
                <a:cs typeface="Cambria"/>
              </a:rPr>
              <a:t>art</a:t>
            </a:r>
            <a:r>
              <a:rPr sz="2000" spc="102" dirty="0">
                <a:latin typeface="Cambria"/>
                <a:cs typeface="Cambria"/>
              </a:rPr>
              <a:t> </a:t>
            </a:r>
            <a:r>
              <a:rPr sz="2000" dirty="0">
                <a:latin typeface="Cambria"/>
                <a:cs typeface="Cambria"/>
              </a:rPr>
              <a:t>performance</a:t>
            </a:r>
            <a:r>
              <a:rPr sz="2000" spc="102" dirty="0">
                <a:latin typeface="Cambria"/>
                <a:cs typeface="Cambria"/>
              </a:rPr>
              <a:t> </a:t>
            </a:r>
            <a:r>
              <a:rPr sz="2000" dirty="0">
                <a:latin typeface="Cambria"/>
                <a:cs typeface="Cambria"/>
              </a:rPr>
              <a:t>on</a:t>
            </a:r>
            <a:r>
              <a:rPr sz="2000" spc="105" dirty="0">
                <a:latin typeface="Cambria"/>
                <a:cs typeface="Cambria"/>
              </a:rPr>
              <a:t> </a:t>
            </a:r>
            <a:r>
              <a:rPr sz="2000" spc="30" dirty="0">
                <a:latin typeface="Cambria"/>
                <a:cs typeface="Cambria"/>
              </a:rPr>
              <a:t>a</a:t>
            </a:r>
            <a:r>
              <a:rPr sz="2000" spc="102" dirty="0">
                <a:latin typeface="Cambria"/>
                <a:cs typeface="Cambria"/>
              </a:rPr>
              <a:t> </a:t>
            </a:r>
            <a:r>
              <a:rPr sz="2000" dirty="0">
                <a:latin typeface="Cambria"/>
                <a:cs typeface="Cambria"/>
              </a:rPr>
              <a:t>large</a:t>
            </a:r>
            <a:r>
              <a:rPr sz="2000" spc="102" dirty="0">
                <a:latin typeface="Cambria"/>
                <a:cs typeface="Cambria"/>
              </a:rPr>
              <a:t> </a:t>
            </a:r>
            <a:r>
              <a:rPr sz="2000" dirty="0">
                <a:latin typeface="Cambria"/>
                <a:cs typeface="Cambria"/>
              </a:rPr>
              <a:t>set</a:t>
            </a:r>
            <a:r>
              <a:rPr sz="2000" spc="105" dirty="0">
                <a:latin typeface="Cambria"/>
                <a:cs typeface="Cambria"/>
              </a:rPr>
              <a:t> </a:t>
            </a:r>
            <a:r>
              <a:rPr sz="2000" dirty="0">
                <a:latin typeface="Cambria"/>
                <a:cs typeface="Cambria"/>
              </a:rPr>
              <a:t>of</a:t>
            </a:r>
            <a:r>
              <a:rPr sz="2000" spc="105" dirty="0">
                <a:latin typeface="Cambria"/>
                <a:cs typeface="Cambria"/>
              </a:rPr>
              <a:t> </a:t>
            </a:r>
            <a:r>
              <a:rPr sz="2000" b="1" spc="-13" dirty="0">
                <a:latin typeface="Cambria"/>
                <a:cs typeface="Cambria"/>
              </a:rPr>
              <a:t>sentence-</a:t>
            </a:r>
            <a:r>
              <a:rPr sz="2000" b="1" dirty="0">
                <a:latin typeface="Cambria"/>
                <a:cs typeface="Cambria"/>
              </a:rPr>
              <a:t>level</a:t>
            </a:r>
            <a:r>
              <a:rPr sz="2000" b="1" spc="105" dirty="0">
                <a:latin typeface="Cambria"/>
                <a:cs typeface="Cambria"/>
              </a:rPr>
              <a:t> </a:t>
            </a:r>
            <a:r>
              <a:rPr sz="2000" dirty="0">
                <a:latin typeface="Cambria"/>
                <a:cs typeface="Cambria"/>
              </a:rPr>
              <a:t>and</a:t>
            </a:r>
            <a:r>
              <a:rPr sz="2000" spc="102" dirty="0">
                <a:latin typeface="Cambria"/>
                <a:cs typeface="Cambria"/>
              </a:rPr>
              <a:t> </a:t>
            </a:r>
            <a:r>
              <a:rPr sz="2000" b="1" spc="-23" dirty="0">
                <a:latin typeface="Cambria"/>
                <a:cs typeface="Cambria"/>
              </a:rPr>
              <a:t>token-</a:t>
            </a:r>
            <a:r>
              <a:rPr sz="2000" b="1" dirty="0">
                <a:latin typeface="Cambria"/>
                <a:cs typeface="Cambria"/>
              </a:rPr>
              <a:t>level</a:t>
            </a:r>
            <a:r>
              <a:rPr sz="2000" b="1" spc="102" dirty="0">
                <a:latin typeface="Cambria"/>
                <a:cs typeface="Cambria"/>
              </a:rPr>
              <a:t> </a:t>
            </a:r>
            <a:r>
              <a:rPr sz="2000" spc="-10" dirty="0">
                <a:latin typeface="Cambria"/>
                <a:cs typeface="Cambria"/>
              </a:rPr>
              <a:t>tasks</a:t>
            </a:r>
            <a:endParaRPr sz="2000" dirty="0">
              <a:latin typeface="Cambria"/>
              <a:cs typeface="Cambri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30280" y="573024"/>
            <a:ext cx="3834765" cy="695960"/>
          </a:xfrm>
          <a:prstGeom prst="rect">
            <a:avLst/>
          </a:prstGeom>
        </p:spPr>
        <p:txBody>
          <a:bodyPr vert="horz" wrap="square" lIns="0" tIns="12700" rIns="0" bIns="0" rtlCol="0">
            <a:spAutoFit/>
          </a:bodyPr>
          <a:lstStyle/>
          <a:p>
            <a:pPr marL="12700">
              <a:lnSpc>
                <a:spcPct val="100000"/>
              </a:lnSpc>
              <a:spcBef>
                <a:spcPts val="100"/>
              </a:spcBef>
            </a:pPr>
            <a:r>
              <a:rPr spc="-25" dirty="0"/>
              <a:t>Google’s</a:t>
            </a:r>
            <a:r>
              <a:rPr spc="-95" dirty="0"/>
              <a:t> </a:t>
            </a:r>
            <a:r>
              <a:rPr spc="-40" dirty="0"/>
              <a:t>BERT</a:t>
            </a:r>
          </a:p>
        </p:txBody>
      </p:sp>
      <p:sp>
        <p:nvSpPr>
          <p:cNvPr id="5" name="object 5"/>
          <p:cNvSpPr txBox="1"/>
          <p:nvPr/>
        </p:nvSpPr>
        <p:spPr>
          <a:xfrm>
            <a:off x="585723" y="1243583"/>
            <a:ext cx="8554720" cy="5653405"/>
          </a:xfrm>
          <a:prstGeom prst="rect">
            <a:avLst/>
          </a:prstGeom>
        </p:spPr>
        <p:txBody>
          <a:bodyPr vert="horz" wrap="square" lIns="0" tIns="12700" rIns="0" bIns="0" rtlCol="0">
            <a:spAutoFit/>
          </a:bodyPr>
          <a:lstStyle/>
          <a:p>
            <a:pPr marL="480695">
              <a:lnSpc>
                <a:spcPct val="100000"/>
              </a:lnSpc>
              <a:spcBef>
                <a:spcPts val="100"/>
              </a:spcBef>
            </a:pPr>
            <a:r>
              <a:rPr sz="3200" spc="-15" dirty="0">
                <a:solidFill>
                  <a:srgbClr val="FF0000"/>
                </a:solidFill>
                <a:latin typeface="Arial"/>
                <a:cs typeface="Arial"/>
              </a:rPr>
              <a:t>(</a:t>
            </a:r>
            <a:r>
              <a:rPr sz="2400" spc="-15" dirty="0">
                <a:solidFill>
                  <a:srgbClr val="FF0000"/>
                </a:solidFill>
                <a:latin typeface="Arial"/>
                <a:cs typeface="Arial"/>
              </a:rPr>
              <a:t>Bidirectional</a:t>
            </a:r>
            <a:r>
              <a:rPr sz="2400" spc="-20" dirty="0">
                <a:solidFill>
                  <a:srgbClr val="FF0000"/>
                </a:solidFill>
                <a:latin typeface="Arial"/>
                <a:cs typeface="Arial"/>
              </a:rPr>
              <a:t> </a:t>
            </a:r>
            <a:r>
              <a:rPr sz="2400" spc="-15" dirty="0">
                <a:solidFill>
                  <a:srgbClr val="FF0000"/>
                </a:solidFill>
                <a:latin typeface="Arial"/>
                <a:cs typeface="Arial"/>
              </a:rPr>
              <a:t>Encoder</a:t>
            </a:r>
            <a:r>
              <a:rPr sz="2400" spc="-25" dirty="0">
                <a:solidFill>
                  <a:srgbClr val="FF0000"/>
                </a:solidFill>
                <a:latin typeface="Arial"/>
                <a:cs typeface="Arial"/>
              </a:rPr>
              <a:t> </a:t>
            </a:r>
            <a:r>
              <a:rPr sz="2400" spc="-15" dirty="0">
                <a:solidFill>
                  <a:srgbClr val="FF0000"/>
                </a:solidFill>
                <a:latin typeface="Arial"/>
                <a:cs typeface="Arial"/>
              </a:rPr>
              <a:t>Representations</a:t>
            </a:r>
            <a:r>
              <a:rPr sz="2400" spc="-25" dirty="0">
                <a:solidFill>
                  <a:srgbClr val="FF0000"/>
                </a:solidFill>
                <a:latin typeface="Arial"/>
                <a:cs typeface="Arial"/>
              </a:rPr>
              <a:t> </a:t>
            </a:r>
            <a:r>
              <a:rPr sz="2400" spc="-10" dirty="0">
                <a:solidFill>
                  <a:srgbClr val="FF0000"/>
                </a:solidFill>
                <a:latin typeface="Arial"/>
                <a:cs typeface="Arial"/>
              </a:rPr>
              <a:t>from</a:t>
            </a:r>
            <a:r>
              <a:rPr sz="2400" spc="-40" dirty="0">
                <a:solidFill>
                  <a:srgbClr val="FF0000"/>
                </a:solidFill>
                <a:latin typeface="Arial"/>
                <a:cs typeface="Arial"/>
              </a:rPr>
              <a:t> </a:t>
            </a:r>
            <a:r>
              <a:rPr sz="2400" spc="-15" dirty="0">
                <a:solidFill>
                  <a:srgbClr val="FF0000"/>
                </a:solidFill>
                <a:latin typeface="Arial"/>
                <a:cs typeface="Arial"/>
              </a:rPr>
              <a:t>Transformers</a:t>
            </a:r>
            <a:r>
              <a:rPr sz="3200" spc="-15" dirty="0">
                <a:solidFill>
                  <a:srgbClr val="FF0000"/>
                </a:solidFill>
                <a:latin typeface="Arial"/>
                <a:cs typeface="Arial"/>
              </a:rPr>
              <a:t>)</a:t>
            </a:r>
            <a:endParaRPr sz="3200">
              <a:latin typeface="Arial"/>
              <a:cs typeface="Arial"/>
            </a:endParaRPr>
          </a:p>
          <a:p>
            <a:pPr marL="521334" marR="551180" indent="-508634">
              <a:lnSpc>
                <a:spcPts val="3790"/>
              </a:lnSpc>
              <a:spcBef>
                <a:spcPts val="3070"/>
              </a:spcBef>
              <a:buAutoNum type="arabicPeriod"/>
              <a:tabLst>
                <a:tab pos="520700" algn="l"/>
                <a:tab pos="521334" algn="l"/>
              </a:tabLst>
            </a:pPr>
            <a:r>
              <a:rPr sz="3200" spc="-20" dirty="0">
                <a:solidFill>
                  <a:srgbClr val="3333CC"/>
                </a:solidFill>
                <a:latin typeface="Arial"/>
                <a:cs typeface="Arial"/>
              </a:rPr>
              <a:t>Uses</a:t>
            </a:r>
            <a:r>
              <a:rPr sz="3200" spc="-35" dirty="0">
                <a:solidFill>
                  <a:srgbClr val="3333CC"/>
                </a:solidFill>
                <a:latin typeface="Arial"/>
                <a:cs typeface="Arial"/>
              </a:rPr>
              <a:t> </a:t>
            </a:r>
            <a:r>
              <a:rPr sz="3200" spc="-25" dirty="0">
                <a:solidFill>
                  <a:srgbClr val="3333CC"/>
                </a:solidFill>
                <a:latin typeface="Arial"/>
                <a:cs typeface="Arial"/>
              </a:rPr>
              <a:t>Transformer </a:t>
            </a:r>
            <a:r>
              <a:rPr sz="3200" spc="-20" dirty="0">
                <a:solidFill>
                  <a:srgbClr val="3333CC"/>
                </a:solidFill>
                <a:latin typeface="Arial"/>
                <a:cs typeface="Arial"/>
              </a:rPr>
              <a:t>attention</a:t>
            </a:r>
            <a:r>
              <a:rPr sz="3200" spc="-40" dirty="0">
                <a:solidFill>
                  <a:srgbClr val="3333CC"/>
                </a:solidFill>
                <a:latin typeface="Arial"/>
                <a:cs typeface="Arial"/>
              </a:rPr>
              <a:t> </a:t>
            </a:r>
            <a:r>
              <a:rPr sz="3200" spc="-20" dirty="0">
                <a:solidFill>
                  <a:srgbClr val="3333CC"/>
                </a:solidFill>
                <a:latin typeface="Arial"/>
                <a:cs typeface="Arial"/>
              </a:rPr>
              <a:t>mechanism</a:t>
            </a:r>
            <a:r>
              <a:rPr sz="3200" spc="-45" dirty="0">
                <a:solidFill>
                  <a:srgbClr val="3333CC"/>
                </a:solidFill>
                <a:latin typeface="Arial"/>
                <a:cs typeface="Arial"/>
              </a:rPr>
              <a:t> </a:t>
            </a:r>
            <a:r>
              <a:rPr sz="3200" spc="-10" dirty="0">
                <a:solidFill>
                  <a:srgbClr val="3333CC"/>
                </a:solidFill>
                <a:latin typeface="Arial"/>
                <a:cs typeface="Arial"/>
              </a:rPr>
              <a:t>to </a:t>
            </a:r>
            <a:r>
              <a:rPr sz="3200" spc="-875" dirty="0">
                <a:solidFill>
                  <a:srgbClr val="3333CC"/>
                </a:solidFill>
                <a:latin typeface="Arial"/>
                <a:cs typeface="Arial"/>
              </a:rPr>
              <a:t> </a:t>
            </a:r>
            <a:r>
              <a:rPr sz="3200" spc="-20" dirty="0">
                <a:solidFill>
                  <a:srgbClr val="3333CC"/>
                </a:solidFill>
                <a:latin typeface="Arial"/>
                <a:cs typeface="Arial"/>
              </a:rPr>
              <a:t>learn</a:t>
            </a:r>
            <a:r>
              <a:rPr sz="3200" spc="-45" dirty="0">
                <a:solidFill>
                  <a:srgbClr val="3333CC"/>
                </a:solidFill>
                <a:latin typeface="Arial"/>
                <a:cs typeface="Arial"/>
              </a:rPr>
              <a:t> </a:t>
            </a:r>
            <a:r>
              <a:rPr sz="3200" spc="-25" dirty="0">
                <a:solidFill>
                  <a:srgbClr val="3333CC"/>
                </a:solidFill>
                <a:latin typeface="Arial"/>
                <a:cs typeface="Arial"/>
              </a:rPr>
              <a:t>contextual </a:t>
            </a:r>
            <a:r>
              <a:rPr sz="3200" spc="-20" dirty="0">
                <a:solidFill>
                  <a:srgbClr val="3333CC"/>
                </a:solidFill>
                <a:latin typeface="Arial"/>
                <a:cs typeface="Arial"/>
              </a:rPr>
              <a:t>relations</a:t>
            </a:r>
            <a:r>
              <a:rPr sz="3200" spc="-40" dirty="0">
                <a:solidFill>
                  <a:srgbClr val="3333CC"/>
                </a:solidFill>
                <a:latin typeface="Arial"/>
                <a:cs typeface="Arial"/>
              </a:rPr>
              <a:t> </a:t>
            </a:r>
            <a:r>
              <a:rPr sz="3200" spc="-25" dirty="0">
                <a:solidFill>
                  <a:srgbClr val="3333CC"/>
                </a:solidFill>
                <a:latin typeface="Arial"/>
                <a:cs typeface="Arial"/>
              </a:rPr>
              <a:t>between</a:t>
            </a:r>
            <a:r>
              <a:rPr sz="3200" spc="-45" dirty="0">
                <a:solidFill>
                  <a:srgbClr val="3333CC"/>
                </a:solidFill>
                <a:latin typeface="Arial"/>
                <a:cs typeface="Arial"/>
              </a:rPr>
              <a:t> </a:t>
            </a:r>
            <a:r>
              <a:rPr sz="3200" spc="-25" dirty="0">
                <a:solidFill>
                  <a:srgbClr val="3333CC"/>
                </a:solidFill>
                <a:latin typeface="Arial"/>
                <a:cs typeface="Arial"/>
              </a:rPr>
              <a:t>words</a:t>
            </a:r>
            <a:endParaRPr sz="3200">
              <a:latin typeface="Arial"/>
              <a:cs typeface="Arial"/>
            </a:endParaRPr>
          </a:p>
          <a:p>
            <a:pPr marL="747395" lvl="1" indent="-282575">
              <a:lnSpc>
                <a:spcPct val="100000"/>
              </a:lnSpc>
              <a:spcBef>
                <a:spcPts val="450"/>
              </a:spcBef>
              <a:buChar char="–"/>
              <a:tabLst>
                <a:tab pos="747395" algn="l"/>
              </a:tabLst>
            </a:pPr>
            <a:r>
              <a:rPr sz="2800" spc="-15" dirty="0">
                <a:solidFill>
                  <a:srgbClr val="336600"/>
                </a:solidFill>
                <a:latin typeface="Arial"/>
                <a:cs typeface="Arial"/>
              </a:rPr>
              <a:t>Transformer</a:t>
            </a:r>
            <a:r>
              <a:rPr sz="2800" spc="-30" dirty="0">
                <a:solidFill>
                  <a:srgbClr val="336600"/>
                </a:solidFill>
                <a:latin typeface="Arial"/>
                <a:cs typeface="Arial"/>
              </a:rPr>
              <a:t> </a:t>
            </a:r>
            <a:r>
              <a:rPr sz="2800" spc="-15" dirty="0">
                <a:solidFill>
                  <a:srgbClr val="336600"/>
                </a:solidFill>
                <a:latin typeface="Arial"/>
                <a:cs typeface="Arial"/>
              </a:rPr>
              <a:t>includes</a:t>
            </a:r>
            <a:r>
              <a:rPr sz="2800" spc="-35" dirty="0">
                <a:solidFill>
                  <a:srgbClr val="336600"/>
                </a:solidFill>
                <a:latin typeface="Arial"/>
                <a:cs typeface="Arial"/>
              </a:rPr>
              <a:t> </a:t>
            </a:r>
            <a:r>
              <a:rPr sz="2800" spc="-15" dirty="0">
                <a:solidFill>
                  <a:srgbClr val="336600"/>
                </a:solidFill>
                <a:latin typeface="Arial"/>
                <a:cs typeface="Arial"/>
              </a:rPr>
              <a:t>two</a:t>
            </a:r>
            <a:r>
              <a:rPr sz="2800" spc="-35" dirty="0">
                <a:solidFill>
                  <a:srgbClr val="336600"/>
                </a:solidFill>
                <a:latin typeface="Arial"/>
                <a:cs typeface="Arial"/>
              </a:rPr>
              <a:t> </a:t>
            </a:r>
            <a:r>
              <a:rPr sz="2800" spc="-15" dirty="0">
                <a:solidFill>
                  <a:srgbClr val="336600"/>
                </a:solidFill>
                <a:latin typeface="Arial"/>
                <a:cs typeface="Arial"/>
              </a:rPr>
              <a:t>mechanisms</a:t>
            </a:r>
            <a:endParaRPr sz="2800">
              <a:latin typeface="Arial"/>
              <a:cs typeface="Arial"/>
            </a:endParaRPr>
          </a:p>
          <a:p>
            <a:pPr marL="1369060" lvl="2" indent="-508634">
              <a:lnSpc>
                <a:spcPct val="100000"/>
              </a:lnSpc>
              <a:spcBef>
                <a:spcPts val="525"/>
              </a:spcBef>
              <a:buAutoNum type="arabicPeriod"/>
              <a:tabLst>
                <a:tab pos="1368425" algn="l"/>
                <a:tab pos="1369060" algn="l"/>
              </a:tabLst>
            </a:pPr>
            <a:r>
              <a:rPr sz="2400" spc="-10" dirty="0">
                <a:solidFill>
                  <a:srgbClr val="660066"/>
                </a:solidFill>
                <a:latin typeface="Arial"/>
                <a:cs typeface="Arial"/>
              </a:rPr>
              <a:t>An</a:t>
            </a:r>
            <a:r>
              <a:rPr sz="2400" spc="-30" dirty="0">
                <a:solidFill>
                  <a:srgbClr val="660066"/>
                </a:solidFill>
                <a:latin typeface="Arial"/>
                <a:cs typeface="Arial"/>
              </a:rPr>
              <a:t> </a:t>
            </a:r>
            <a:r>
              <a:rPr sz="2400" spc="-15" dirty="0">
                <a:solidFill>
                  <a:srgbClr val="660066"/>
                </a:solidFill>
                <a:latin typeface="Arial"/>
                <a:cs typeface="Arial"/>
              </a:rPr>
              <a:t>Encoder</a:t>
            </a:r>
            <a:r>
              <a:rPr sz="2400" spc="-25" dirty="0">
                <a:solidFill>
                  <a:srgbClr val="660066"/>
                </a:solidFill>
                <a:latin typeface="Arial"/>
                <a:cs typeface="Arial"/>
              </a:rPr>
              <a:t> </a:t>
            </a:r>
            <a:r>
              <a:rPr sz="2400" spc="-15" dirty="0">
                <a:solidFill>
                  <a:srgbClr val="660066"/>
                </a:solidFill>
                <a:latin typeface="Arial"/>
                <a:cs typeface="Arial"/>
              </a:rPr>
              <a:t>that</a:t>
            </a:r>
            <a:r>
              <a:rPr sz="2400" spc="-30" dirty="0">
                <a:solidFill>
                  <a:srgbClr val="660066"/>
                </a:solidFill>
                <a:latin typeface="Arial"/>
                <a:cs typeface="Arial"/>
              </a:rPr>
              <a:t> </a:t>
            </a:r>
            <a:r>
              <a:rPr sz="2400" spc="-15" dirty="0">
                <a:solidFill>
                  <a:srgbClr val="660066"/>
                </a:solidFill>
                <a:latin typeface="Arial"/>
                <a:cs typeface="Arial"/>
              </a:rPr>
              <a:t>reads</a:t>
            </a:r>
            <a:r>
              <a:rPr sz="2400" spc="-30" dirty="0">
                <a:solidFill>
                  <a:srgbClr val="660066"/>
                </a:solidFill>
                <a:latin typeface="Arial"/>
                <a:cs typeface="Arial"/>
              </a:rPr>
              <a:t> </a:t>
            </a:r>
            <a:r>
              <a:rPr sz="2400" spc="-15" dirty="0">
                <a:solidFill>
                  <a:srgbClr val="660066"/>
                </a:solidFill>
                <a:latin typeface="Arial"/>
                <a:cs typeface="Arial"/>
              </a:rPr>
              <a:t>text</a:t>
            </a:r>
            <a:r>
              <a:rPr sz="2400" spc="-30" dirty="0">
                <a:solidFill>
                  <a:srgbClr val="660066"/>
                </a:solidFill>
                <a:latin typeface="Arial"/>
                <a:cs typeface="Arial"/>
              </a:rPr>
              <a:t> </a:t>
            </a:r>
            <a:r>
              <a:rPr sz="2400" spc="-10" dirty="0">
                <a:solidFill>
                  <a:srgbClr val="660066"/>
                </a:solidFill>
                <a:latin typeface="Arial"/>
                <a:cs typeface="Arial"/>
              </a:rPr>
              <a:t>input</a:t>
            </a:r>
            <a:endParaRPr sz="2400">
              <a:latin typeface="Arial"/>
              <a:cs typeface="Arial"/>
            </a:endParaRPr>
          </a:p>
          <a:p>
            <a:pPr marL="1369060" lvl="2" indent="-508634">
              <a:lnSpc>
                <a:spcPct val="100000"/>
              </a:lnSpc>
              <a:spcBef>
                <a:spcPts val="525"/>
              </a:spcBef>
              <a:buAutoNum type="arabicPeriod"/>
              <a:tabLst>
                <a:tab pos="1368425" algn="l"/>
                <a:tab pos="1369060" algn="l"/>
              </a:tabLst>
            </a:pPr>
            <a:r>
              <a:rPr sz="2400" dirty="0">
                <a:solidFill>
                  <a:srgbClr val="660066"/>
                </a:solidFill>
                <a:latin typeface="Arial"/>
                <a:cs typeface="Arial"/>
              </a:rPr>
              <a:t>A</a:t>
            </a:r>
            <a:r>
              <a:rPr sz="2400" spc="-30" dirty="0">
                <a:solidFill>
                  <a:srgbClr val="660066"/>
                </a:solidFill>
                <a:latin typeface="Arial"/>
                <a:cs typeface="Arial"/>
              </a:rPr>
              <a:t> </a:t>
            </a:r>
            <a:r>
              <a:rPr sz="2400" spc="-15" dirty="0">
                <a:solidFill>
                  <a:srgbClr val="660066"/>
                </a:solidFill>
                <a:latin typeface="Arial"/>
                <a:cs typeface="Arial"/>
              </a:rPr>
              <a:t>Decoder</a:t>
            </a:r>
            <a:r>
              <a:rPr sz="2400" spc="-20" dirty="0">
                <a:solidFill>
                  <a:srgbClr val="660066"/>
                </a:solidFill>
                <a:latin typeface="Arial"/>
                <a:cs typeface="Arial"/>
              </a:rPr>
              <a:t> </a:t>
            </a:r>
            <a:r>
              <a:rPr sz="2400" spc="-15" dirty="0">
                <a:solidFill>
                  <a:srgbClr val="660066"/>
                </a:solidFill>
                <a:latin typeface="Arial"/>
                <a:cs typeface="Arial"/>
              </a:rPr>
              <a:t>that</a:t>
            </a:r>
            <a:r>
              <a:rPr sz="2400" spc="-25" dirty="0">
                <a:solidFill>
                  <a:srgbClr val="660066"/>
                </a:solidFill>
                <a:latin typeface="Arial"/>
                <a:cs typeface="Arial"/>
              </a:rPr>
              <a:t> </a:t>
            </a:r>
            <a:r>
              <a:rPr sz="2400" spc="-15" dirty="0">
                <a:solidFill>
                  <a:srgbClr val="660066"/>
                </a:solidFill>
                <a:latin typeface="Arial"/>
                <a:cs typeface="Arial"/>
              </a:rPr>
              <a:t>produces</a:t>
            </a:r>
            <a:r>
              <a:rPr sz="2400" spc="-25" dirty="0">
                <a:solidFill>
                  <a:srgbClr val="660066"/>
                </a:solidFill>
                <a:latin typeface="Arial"/>
                <a:cs typeface="Arial"/>
              </a:rPr>
              <a:t> </a:t>
            </a:r>
            <a:r>
              <a:rPr sz="2400" dirty="0">
                <a:solidFill>
                  <a:srgbClr val="660066"/>
                </a:solidFill>
                <a:latin typeface="Arial"/>
                <a:cs typeface="Arial"/>
              </a:rPr>
              <a:t>a</a:t>
            </a:r>
            <a:r>
              <a:rPr sz="2400" spc="-25" dirty="0">
                <a:solidFill>
                  <a:srgbClr val="660066"/>
                </a:solidFill>
                <a:latin typeface="Arial"/>
                <a:cs typeface="Arial"/>
              </a:rPr>
              <a:t> </a:t>
            </a:r>
            <a:r>
              <a:rPr sz="2400" spc="-15" dirty="0">
                <a:solidFill>
                  <a:srgbClr val="660066"/>
                </a:solidFill>
                <a:latin typeface="Arial"/>
                <a:cs typeface="Arial"/>
              </a:rPr>
              <a:t>prediction</a:t>
            </a:r>
            <a:r>
              <a:rPr sz="2400" spc="-25" dirty="0">
                <a:solidFill>
                  <a:srgbClr val="660066"/>
                </a:solidFill>
                <a:latin typeface="Arial"/>
                <a:cs typeface="Arial"/>
              </a:rPr>
              <a:t> </a:t>
            </a:r>
            <a:r>
              <a:rPr sz="2400" spc="-10" dirty="0">
                <a:solidFill>
                  <a:srgbClr val="660066"/>
                </a:solidFill>
                <a:latin typeface="Arial"/>
                <a:cs typeface="Arial"/>
              </a:rPr>
              <a:t>for</a:t>
            </a:r>
            <a:r>
              <a:rPr sz="2400" spc="-20" dirty="0">
                <a:solidFill>
                  <a:srgbClr val="660066"/>
                </a:solidFill>
                <a:latin typeface="Arial"/>
                <a:cs typeface="Arial"/>
              </a:rPr>
              <a:t> </a:t>
            </a:r>
            <a:r>
              <a:rPr sz="2400" spc="-10" dirty="0">
                <a:solidFill>
                  <a:srgbClr val="660066"/>
                </a:solidFill>
                <a:latin typeface="Arial"/>
                <a:cs typeface="Arial"/>
              </a:rPr>
              <a:t>the</a:t>
            </a:r>
            <a:r>
              <a:rPr sz="2400" spc="-25" dirty="0">
                <a:solidFill>
                  <a:srgbClr val="660066"/>
                </a:solidFill>
                <a:latin typeface="Arial"/>
                <a:cs typeface="Arial"/>
              </a:rPr>
              <a:t> </a:t>
            </a:r>
            <a:r>
              <a:rPr sz="2400" spc="-15" dirty="0">
                <a:solidFill>
                  <a:srgbClr val="660066"/>
                </a:solidFill>
                <a:latin typeface="Arial"/>
                <a:cs typeface="Arial"/>
              </a:rPr>
              <a:t>task</a:t>
            </a:r>
            <a:endParaRPr sz="2400">
              <a:latin typeface="Arial"/>
              <a:cs typeface="Arial"/>
            </a:endParaRPr>
          </a:p>
          <a:p>
            <a:pPr marL="747395" marR="84455" lvl="1" indent="-282575">
              <a:lnSpc>
                <a:spcPts val="3290"/>
              </a:lnSpc>
              <a:spcBef>
                <a:spcPts val="800"/>
              </a:spcBef>
              <a:buChar char="–"/>
              <a:tabLst>
                <a:tab pos="747395" algn="l"/>
              </a:tabLst>
            </a:pPr>
            <a:r>
              <a:rPr sz="2800" spc="-15" dirty="0">
                <a:solidFill>
                  <a:srgbClr val="336600"/>
                </a:solidFill>
                <a:latin typeface="Arial"/>
                <a:cs typeface="Arial"/>
              </a:rPr>
              <a:t>Since </a:t>
            </a:r>
            <a:r>
              <a:rPr sz="2800" spc="-20" dirty="0">
                <a:solidFill>
                  <a:srgbClr val="336600"/>
                </a:solidFill>
                <a:latin typeface="Arial"/>
                <a:cs typeface="Arial"/>
              </a:rPr>
              <a:t>BERT’s </a:t>
            </a:r>
            <a:r>
              <a:rPr sz="2800" spc="-15" dirty="0">
                <a:solidFill>
                  <a:srgbClr val="336600"/>
                </a:solidFill>
                <a:latin typeface="Arial"/>
                <a:cs typeface="Arial"/>
              </a:rPr>
              <a:t>goal </a:t>
            </a:r>
            <a:r>
              <a:rPr sz="2800" spc="-5" dirty="0">
                <a:solidFill>
                  <a:srgbClr val="336600"/>
                </a:solidFill>
                <a:latin typeface="Arial"/>
                <a:cs typeface="Arial"/>
              </a:rPr>
              <a:t>is </a:t>
            </a:r>
            <a:r>
              <a:rPr sz="2800" spc="-10" dirty="0">
                <a:solidFill>
                  <a:srgbClr val="336600"/>
                </a:solidFill>
                <a:latin typeface="Arial"/>
                <a:cs typeface="Arial"/>
              </a:rPr>
              <a:t>to </a:t>
            </a:r>
            <a:r>
              <a:rPr sz="2800" spc="-15" dirty="0">
                <a:solidFill>
                  <a:srgbClr val="336600"/>
                </a:solidFill>
                <a:latin typeface="Arial"/>
                <a:cs typeface="Arial"/>
              </a:rPr>
              <a:t>generate </a:t>
            </a:r>
            <a:r>
              <a:rPr sz="2800" dirty="0">
                <a:solidFill>
                  <a:srgbClr val="336600"/>
                </a:solidFill>
                <a:latin typeface="Arial"/>
                <a:cs typeface="Arial"/>
              </a:rPr>
              <a:t>a </a:t>
            </a:r>
            <a:r>
              <a:rPr sz="2800" spc="-15" dirty="0">
                <a:solidFill>
                  <a:srgbClr val="336600"/>
                </a:solidFill>
                <a:latin typeface="Arial"/>
                <a:cs typeface="Arial"/>
              </a:rPr>
              <a:t>language </a:t>
            </a:r>
            <a:r>
              <a:rPr sz="2800" spc="-10" dirty="0">
                <a:solidFill>
                  <a:srgbClr val="336600"/>
                </a:solidFill>
                <a:latin typeface="Arial"/>
                <a:cs typeface="Arial"/>
              </a:rPr>
              <a:t> </a:t>
            </a:r>
            <a:r>
              <a:rPr sz="2800" spc="-15" dirty="0">
                <a:solidFill>
                  <a:srgbClr val="336600"/>
                </a:solidFill>
                <a:latin typeface="Arial"/>
                <a:cs typeface="Arial"/>
              </a:rPr>
              <a:t>model,</a:t>
            </a:r>
            <a:r>
              <a:rPr sz="2800" spc="-35" dirty="0">
                <a:solidFill>
                  <a:srgbClr val="336600"/>
                </a:solidFill>
                <a:latin typeface="Arial"/>
                <a:cs typeface="Arial"/>
              </a:rPr>
              <a:t> </a:t>
            </a:r>
            <a:r>
              <a:rPr sz="2800" spc="-10" dirty="0">
                <a:solidFill>
                  <a:srgbClr val="336600"/>
                </a:solidFill>
                <a:latin typeface="Arial"/>
                <a:cs typeface="Arial"/>
              </a:rPr>
              <a:t>only</a:t>
            </a:r>
            <a:r>
              <a:rPr sz="2800" spc="-40" dirty="0">
                <a:solidFill>
                  <a:srgbClr val="336600"/>
                </a:solidFill>
                <a:latin typeface="Arial"/>
                <a:cs typeface="Arial"/>
              </a:rPr>
              <a:t> </a:t>
            </a:r>
            <a:r>
              <a:rPr sz="2800" spc="-10" dirty="0">
                <a:solidFill>
                  <a:srgbClr val="336600"/>
                </a:solidFill>
                <a:latin typeface="Arial"/>
                <a:cs typeface="Arial"/>
              </a:rPr>
              <a:t>the</a:t>
            </a:r>
            <a:r>
              <a:rPr sz="2800" spc="-35" dirty="0">
                <a:solidFill>
                  <a:srgbClr val="336600"/>
                </a:solidFill>
                <a:latin typeface="Arial"/>
                <a:cs typeface="Arial"/>
              </a:rPr>
              <a:t> </a:t>
            </a:r>
            <a:r>
              <a:rPr sz="2800" spc="-15" dirty="0">
                <a:solidFill>
                  <a:srgbClr val="336600"/>
                </a:solidFill>
                <a:latin typeface="Arial"/>
                <a:cs typeface="Arial"/>
              </a:rPr>
              <a:t>encoder</a:t>
            </a:r>
            <a:r>
              <a:rPr sz="2800" spc="-30" dirty="0">
                <a:solidFill>
                  <a:srgbClr val="336600"/>
                </a:solidFill>
                <a:latin typeface="Arial"/>
                <a:cs typeface="Arial"/>
              </a:rPr>
              <a:t> </a:t>
            </a:r>
            <a:r>
              <a:rPr sz="2800" spc="-15" dirty="0">
                <a:solidFill>
                  <a:srgbClr val="336600"/>
                </a:solidFill>
                <a:latin typeface="Arial"/>
                <a:cs typeface="Arial"/>
              </a:rPr>
              <a:t>mechanism</a:t>
            </a:r>
            <a:r>
              <a:rPr sz="2800" spc="-45" dirty="0">
                <a:solidFill>
                  <a:srgbClr val="336600"/>
                </a:solidFill>
                <a:latin typeface="Arial"/>
                <a:cs typeface="Arial"/>
              </a:rPr>
              <a:t> </a:t>
            </a:r>
            <a:r>
              <a:rPr sz="2800" spc="-5" dirty="0">
                <a:solidFill>
                  <a:srgbClr val="336600"/>
                </a:solidFill>
                <a:latin typeface="Arial"/>
                <a:cs typeface="Arial"/>
              </a:rPr>
              <a:t>is</a:t>
            </a:r>
            <a:r>
              <a:rPr sz="2800" spc="-35" dirty="0">
                <a:solidFill>
                  <a:srgbClr val="336600"/>
                </a:solidFill>
                <a:latin typeface="Arial"/>
                <a:cs typeface="Arial"/>
              </a:rPr>
              <a:t> </a:t>
            </a:r>
            <a:r>
              <a:rPr sz="2800" spc="-15" dirty="0">
                <a:solidFill>
                  <a:srgbClr val="336600"/>
                </a:solidFill>
                <a:latin typeface="Arial"/>
                <a:cs typeface="Arial"/>
              </a:rPr>
              <a:t>necessary</a:t>
            </a:r>
            <a:endParaRPr sz="2800">
              <a:latin typeface="Arial"/>
              <a:cs typeface="Arial"/>
            </a:endParaRPr>
          </a:p>
          <a:p>
            <a:pPr marL="521334" indent="-508634">
              <a:lnSpc>
                <a:spcPct val="100000"/>
              </a:lnSpc>
              <a:spcBef>
                <a:spcPts val="655"/>
              </a:spcBef>
              <a:buAutoNum type="arabicPeriod"/>
              <a:tabLst>
                <a:tab pos="520700" algn="l"/>
                <a:tab pos="521334" algn="l"/>
              </a:tabLst>
            </a:pPr>
            <a:r>
              <a:rPr sz="3200" spc="-20" dirty="0">
                <a:solidFill>
                  <a:srgbClr val="3333CC"/>
                </a:solidFill>
                <a:latin typeface="Arial"/>
                <a:cs typeface="Arial"/>
              </a:rPr>
              <a:t>Uses</a:t>
            </a:r>
            <a:r>
              <a:rPr sz="3200" spc="-35" dirty="0">
                <a:solidFill>
                  <a:srgbClr val="3333CC"/>
                </a:solidFill>
                <a:latin typeface="Arial"/>
                <a:cs typeface="Arial"/>
              </a:rPr>
              <a:t> </a:t>
            </a:r>
            <a:r>
              <a:rPr sz="3200" spc="-20" dirty="0">
                <a:solidFill>
                  <a:srgbClr val="3333CC"/>
                </a:solidFill>
                <a:latin typeface="Arial"/>
                <a:cs typeface="Arial"/>
              </a:rPr>
              <a:t>Bidirectional</a:t>
            </a:r>
            <a:r>
              <a:rPr sz="3200" spc="-25" dirty="0">
                <a:solidFill>
                  <a:srgbClr val="3333CC"/>
                </a:solidFill>
                <a:latin typeface="Arial"/>
                <a:cs typeface="Arial"/>
              </a:rPr>
              <a:t> </a:t>
            </a:r>
            <a:r>
              <a:rPr sz="3200" spc="-20" dirty="0">
                <a:solidFill>
                  <a:srgbClr val="3333CC"/>
                </a:solidFill>
                <a:latin typeface="Arial"/>
                <a:cs typeface="Arial"/>
              </a:rPr>
              <a:t>training</a:t>
            </a:r>
            <a:endParaRPr sz="3200">
              <a:latin typeface="Arial"/>
              <a:cs typeface="Arial"/>
            </a:endParaRPr>
          </a:p>
          <a:p>
            <a:pPr marL="747395" lvl="1" indent="-282575">
              <a:lnSpc>
                <a:spcPct val="100000"/>
              </a:lnSpc>
              <a:spcBef>
                <a:spcPts val="540"/>
              </a:spcBef>
              <a:buChar char="–"/>
              <a:tabLst>
                <a:tab pos="747395" algn="l"/>
              </a:tabLst>
            </a:pPr>
            <a:r>
              <a:rPr sz="2800" spc="-15" dirty="0">
                <a:solidFill>
                  <a:srgbClr val="336600"/>
                </a:solidFill>
                <a:latin typeface="Arial"/>
                <a:cs typeface="Arial"/>
              </a:rPr>
              <a:t>Deeper</a:t>
            </a:r>
            <a:r>
              <a:rPr sz="2800" spc="-30" dirty="0">
                <a:solidFill>
                  <a:srgbClr val="336600"/>
                </a:solidFill>
                <a:latin typeface="Arial"/>
                <a:cs typeface="Arial"/>
              </a:rPr>
              <a:t> </a:t>
            </a:r>
            <a:r>
              <a:rPr sz="2800" spc="-15" dirty="0">
                <a:solidFill>
                  <a:srgbClr val="336600"/>
                </a:solidFill>
                <a:latin typeface="Arial"/>
                <a:cs typeface="Arial"/>
              </a:rPr>
              <a:t>sense</a:t>
            </a:r>
            <a:r>
              <a:rPr sz="2800" spc="-30" dirty="0">
                <a:solidFill>
                  <a:srgbClr val="336600"/>
                </a:solidFill>
                <a:latin typeface="Arial"/>
                <a:cs typeface="Arial"/>
              </a:rPr>
              <a:t> </a:t>
            </a:r>
            <a:r>
              <a:rPr sz="2800" spc="-10" dirty="0">
                <a:solidFill>
                  <a:srgbClr val="336600"/>
                </a:solidFill>
                <a:latin typeface="Arial"/>
                <a:cs typeface="Arial"/>
              </a:rPr>
              <a:t>of</a:t>
            </a:r>
            <a:r>
              <a:rPr sz="2800" spc="-30" dirty="0">
                <a:solidFill>
                  <a:srgbClr val="336600"/>
                </a:solidFill>
                <a:latin typeface="Arial"/>
                <a:cs typeface="Arial"/>
              </a:rPr>
              <a:t> </a:t>
            </a:r>
            <a:r>
              <a:rPr sz="2800" spc="-15" dirty="0">
                <a:solidFill>
                  <a:srgbClr val="336600"/>
                </a:solidFill>
                <a:latin typeface="Arial"/>
                <a:cs typeface="Arial"/>
              </a:rPr>
              <a:t>context/flow</a:t>
            </a:r>
            <a:r>
              <a:rPr sz="2800" spc="-45" dirty="0">
                <a:solidFill>
                  <a:srgbClr val="336600"/>
                </a:solidFill>
                <a:latin typeface="Arial"/>
                <a:cs typeface="Arial"/>
              </a:rPr>
              <a:t> </a:t>
            </a:r>
            <a:r>
              <a:rPr sz="2800" spc="-15" dirty="0">
                <a:solidFill>
                  <a:srgbClr val="336600"/>
                </a:solidFill>
                <a:latin typeface="Arial"/>
                <a:cs typeface="Arial"/>
              </a:rPr>
              <a:t>than</a:t>
            </a:r>
            <a:r>
              <a:rPr sz="2800" spc="-30" dirty="0">
                <a:solidFill>
                  <a:srgbClr val="336600"/>
                </a:solidFill>
                <a:latin typeface="Arial"/>
                <a:cs typeface="Arial"/>
              </a:rPr>
              <a:t> </a:t>
            </a:r>
            <a:r>
              <a:rPr sz="2800" spc="-15" dirty="0">
                <a:solidFill>
                  <a:srgbClr val="336600"/>
                </a:solidFill>
                <a:latin typeface="Arial"/>
                <a:cs typeface="Arial"/>
              </a:rPr>
              <a:t>single-direction</a:t>
            </a:r>
            <a:endParaRPr sz="2800">
              <a:latin typeface="Arial"/>
              <a:cs typeface="Arial"/>
            </a:endParaRPr>
          </a:p>
          <a:p>
            <a:pPr marL="1369060" indent="-508634">
              <a:lnSpc>
                <a:spcPct val="100000"/>
              </a:lnSpc>
              <a:spcBef>
                <a:spcPts val="545"/>
              </a:spcBef>
              <a:buChar char="•"/>
              <a:tabLst>
                <a:tab pos="1368425" algn="l"/>
                <a:tab pos="1369060" algn="l"/>
              </a:tabLst>
            </a:pPr>
            <a:r>
              <a:rPr sz="2400" spc="-15" dirty="0">
                <a:solidFill>
                  <a:srgbClr val="660066"/>
                </a:solidFill>
                <a:latin typeface="Arial"/>
                <a:cs typeface="Arial"/>
              </a:rPr>
              <a:t>Masked</a:t>
            </a:r>
            <a:r>
              <a:rPr sz="2400" spc="-30" dirty="0">
                <a:solidFill>
                  <a:srgbClr val="660066"/>
                </a:solidFill>
                <a:latin typeface="Arial"/>
                <a:cs typeface="Arial"/>
              </a:rPr>
              <a:t> </a:t>
            </a:r>
            <a:r>
              <a:rPr sz="2400" spc="-10" dirty="0">
                <a:solidFill>
                  <a:srgbClr val="660066"/>
                </a:solidFill>
                <a:latin typeface="Arial"/>
                <a:cs typeface="Arial"/>
              </a:rPr>
              <a:t>LM</a:t>
            </a:r>
            <a:r>
              <a:rPr sz="2400" spc="-40" dirty="0">
                <a:solidFill>
                  <a:srgbClr val="660066"/>
                </a:solidFill>
                <a:latin typeface="Arial"/>
                <a:cs typeface="Arial"/>
              </a:rPr>
              <a:t> </a:t>
            </a:r>
            <a:r>
              <a:rPr sz="2400" spc="-15" dirty="0">
                <a:solidFill>
                  <a:srgbClr val="660066"/>
                </a:solidFill>
                <a:latin typeface="Arial"/>
                <a:cs typeface="Arial"/>
              </a:rPr>
              <a:t>(MLM)</a:t>
            </a:r>
            <a:r>
              <a:rPr sz="2400" spc="-25" dirty="0">
                <a:solidFill>
                  <a:srgbClr val="660066"/>
                </a:solidFill>
                <a:latin typeface="Arial"/>
                <a:cs typeface="Arial"/>
              </a:rPr>
              <a:t> </a:t>
            </a:r>
            <a:r>
              <a:rPr sz="2400" spc="-10" dirty="0">
                <a:solidFill>
                  <a:srgbClr val="660066"/>
                </a:solidFill>
                <a:latin typeface="Arial"/>
                <a:cs typeface="Arial"/>
              </a:rPr>
              <a:t>allows</a:t>
            </a:r>
            <a:r>
              <a:rPr sz="2400" spc="-35" dirty="0">
                <a:solidFill>
                  <a:srgbClr val="660066"/>
                </a:solidFill>
                <a:latin typeface="Arial"/>
                <a:cs typeface="Arial"/>
              </a:rPr>
              <a:t> </a:t>
            </a:r>
            <a:r>
              <a:rPr sz="2400" spc="-15" dirty="0">
                <a:solidFill>
                  <a:srgbClr val="660066"/>
                </a:solidFill>
                <a:latin typeface="Arial"/>
                <a:cs typeface="Arial"/>
              </a:rPr>
              <a:t>bidirectional </a:t>
            </a:r>
            <a:r>
              <a:rPr sz="2400" spc="-10" dirty="0">
                <a:solidFill>
                  <a:srgbClr val="660066"/>
                </a:solidFill>
                <a:latin typeface="Arial"/>
                <a:cs typeface="Arial"/>
              </a:rPr>
              <a:t>training</a:t>
            </a:r>
            <a:endParaRPr sz="240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73168" y="551688"/>
            <a:ext cx="4514850" cy="695960"/>
          </a:xfrm>
          <a:prstGeom prst="rect">
            <a:avLst/>
          </a:prstGeom>
        </p:spPr>
        <p:txBody>
          <a:bodyPr vert="horz" wrap="square" lIns="0" tIns="12700" rIns="0" bIns="0" rtlCol="0">
            <a:spAutoFit/>
          </a:bodyPr>
          <a:lstStyle/>
          <a:p>
            <a:pPr marL="12700">
              <a:lnSpc>
                <a:spcPct val="100000"/>
              </a:lnSpc>
              <a:spcBef>
                <a:spcPts val="100"/>
              </a:spcBef>
            </a:pPr>
            <a:r>
              <a:rPr spc="-25" dirty="0"/>
              <a:t>Structure</a:t>
            </a:r>
            <a:r>
              <a:rPr spc="-75" dirty="0"/>
              <a:t> </a:t>
            </a:r>
            <a:r>
              <a:rPr spc="-15" dirty="0"/>
              <a:t>of</a:t>
            </a:r>
            <a:r>
              <a:rPr spc="-55" dirty="0"/>
              <a:t> </a:t>
            </a:r>
            <a:r>
              <a:rPr spc="-25" dirty="0"/>
              <a:t>BERT</a:t>
            </a:r>
          </a:p>
        </p:txBody>
      </p:sp>
      <p:grpSp>
        <p:nvGrpSpPr>
          <p:cNvPr id="6" name="object 6"/>
          <p:cNvGrpSpPr/>
          <p:nvPr/>
        </p:nvGrpSpPr>
        <p:grpSpPr>
          <a:xfrm>
            <a:off x="649287" y="1471754"/>
            <a:ext cx="4537075" cy="5375275"/>
            <a:chOff x="649287" y="1471754"/>
            <a:chExt cx="4537075" cy="5375275"/>
          </a:xfrm>
        </p:grpSpPr>
        <p:pic>
          <p:nvPicPr>
            <p:cNvPr id="7" name="object 7"/>
            <p:cNvPicPr/>
            <p:nvPr/>
          </p:nvPicPr>
          <p:blipFill>
            <a:blip r:embed="rId2" cstate="print"/>
            <a:stretch>
              <a:fillRect/>
            </a:stretch>
          </p:blipFill>
          <p:spPr>
            <a:xfrm>
              <a:off x="717070" y="1570445"/>
              <a:ext cx="4411631" cy="5229323"/>
            </a:xfrm>
            <a:prstGeom prst="rect">
              <a:avLst/>
            </a:prstGeom>
          </p:spPr>
        </p:pic>
        <p:sp>
          <p:nvSpPr>
            <p:cNvPr id="8" name="object 8"/>
            <p:cNvSpPr/>
            <p:nvPr/>
          </p:nvSpPr>
          <p:spPr>
            <a:xfrm>
              <a:off x="653997" y="1476463"/>
              <a:ext cx="4527550" cy="5366385"/>
            </a:xfrm>
            <a:custGeom>
              <a:avLst/>
              <a:gdLst/>
              <a:ahLst/>
              <a:cxnLst/>
              <a:rect l="l" t="t" r="r" b="b"/>
              <a:pathLst>
                <a:path w="4527550" h="5366384">
                  <a:moveTo>
                    <a:pt x="0" y="0"/>
                  </a:moveTo>
                  <a:lnTo>
                    <a:pt x="4527479" y="0"/>
                  </a:lnTo>
                  <a:lnTo>
                    <a:pt x="4527479" y="5365785"/>
                  </a:lnTo>
                  <a:lnTo>
                    <a:pt x="0" y="5365785"/>
                  </a:lnTo>
                  <a:lnTo>
                    <a:pt x="0" y="0"/>
                  </a:lnTo>
                  <a:close/>
                </a:path>
              </a:pathLst>
            </a:custGeom>
            <a:ln w="9419">
              <a:solidFill>
                <a:srgbClr val="000000"/>
              </a:solidFill>
            </a:ln>
          </p:spPr>
          <p:txBody>
            <a:bodyPr wrap="square" lIns="0" tIns="0" rIns="0" bIns="0" rtlCol="0"/>
            <a:lstStyle/>
            <a:p>
              <a:endParaRPr/>
            </a:p>
          </p:txBody>
        </p:sp>
      </p:grpSp>
      <p:sp>
        <p:nvSpPr>
          <p:cNvPr id="9" name="object 9"/>
          <p:cNvSpPr txBox="1"/>
          <p:nvPr/>
        </p:nvSpPr>
        <p:spPr>
          <a:xfrm>
            <a:off x="5414617" y="1796288"/>
            <a:ext cx="3888104" cy="2473325"/>
          </a:xfrm>
          <a:prstGeom prst="rect">
            <a:avLst/>
          </a:prstGeom>
        </p:spPr>
        <p:txBody>
          <a:bodyPr vert="horz" wrap="square" lIns="0" tIns="6350" rIns="0" bIns="0" rtlCol="0">
            <a:spAutoFit/>
          </a:bodyPr>
          <a:lstStyle/>
          <a:p>
            <a:pPr marL="74930" marR="5080" indent="-4445">
              <a:lnSpc>
                <a:spcPct val="102200"/>
              </a:lnSpc>
              <a:spcBef>
                <a:spcPts val="50"/>
              </a:spcBef>
            </a:pPr>
            <a:r>
              <a:rPr sz="1800" spc="-10" dirty="0">
                <a:solidFill>
                  <a:srgbClr val="002060"/>
                </a:solidFill>
                <a:latin typeface="Arial"/>
                <a:cs typeface="Arial"/>
              </a:rPr>
              <a:t>The </a:t>
            </a:r>
            <a:r>
              <a:rPr sz="1800" spc="-20" dirty="0">
                <a:solidFill>
                  <a:srgbClr val="002060"/>
                </a:solidFill>
                <a:latin typeface="Arial"/>
                <a:cs typeface="Arial"/>
              </a:rPr>
              <a:t>BERT </a:t>
            </a:r>
            <a:r>
              <a:rPr sz="1800" spc="-15" dirty="0">
                <a:solidFill>
                  <a:srgbClr val="002060"/>
                </a:solidFill>
                <a:latin typeface="Arial"/>
                <a:cs typeface="Arial"/>
              </a:rPr>
              <a:t>Encoder </a:t>
            </a:r>
            <a:r>
              <a:rPr sz="1800" spc="-10" dirty="0">
                <a:solidFill>
                  <a:srgbClr val="002060"/>
                </a:solidFill>
                <a:latin typeface="Arial"/>
                <a:cs typeface="Arial"/>
              </a:rPr>
              <a:t>block </a:t>
            </a:r>
            <a:r>
              <a:rPr sz="1800" spc="-15" dirty="0">
                <a:solidFill>
                  <a:srgbClr val="002060"/>
                </a:solidFill>
                <a:latin typeface="Arial"/>
                <a:cs typeface="Arial"/>
              </a:rPr>
              <a:t>implements </a:t>
            </a:r>
            <a:r>
              <a:rPr sz="1800" spc="-490" dirty="0">
                <a:solidFill>
                  <a:srgbClr val="002060"/>
                </a:solidFill>
                <a:latin typeface="Arial"/>
                <a:cs typeface="Arial"/>
              </a:rPr>
              <a:t> </a:t>
            </a:r>
            <a:r>
              <a:rPr sz="1800" spc="-10" dirty="0">
                <a:solidFill>
                  <a:srgbClr val="002060"/>
                </a:solidFill>
                <a:latin typeface="Arial"/>
                <a:cs typeface="Arial"/>
              </a:rPr>
              <a:t>the</a:t>
            </a:r>
            <a:r>
              <a:rPr sz="1800" spc="-35" dirty="0">
                <a:solidFill>
                  <a:srgbClr val="002060"/>
                </a:solidFill>
                <a:latin typeface="Arial"/>
                <a:cs typeface="Arial"/>
              </a:rPr>
              <a:t> </a:t>
            </a:r>
            <a:r>
              <a:rPr sz="1800" spc="-10" dirty="0">
                <a:solidFill>
                  <a:srgbClr val="002060"/>
                </a:solidFill>
                <a:latin typeface="Arial"/>
                <a:cs typeface="Arial"/>
              </a:rPr>
              <a:t>base</a:t>
            </a:r>
            <a:r>
              <a:rPr sz="1800" spc="-30" dirty="0">
                <a:solidFill>
                  <a:srgbClr val="002060"/>
                </a:solidFill>
                <a:latin typeface="Arial"/>
                <a:cs typeface="Arial"/>
              </a:rPr>
              <a:t> </a:t>
            </a:r>
            <a:r>
              <a:rPr sz="1800" spc="-10" dirty="0">
                <a:solidFill>
                  <a:srgbClr val="002060"/>
                </a:solidFill>
                <a:latin typeface="Arial"/>
                <a:cs typeface="Arial"/>
              </a:rPr>
              <a:t>version</a:t>
            </a:r>
            <a:r>
              <a:rPr sz="1800" spc="-30" dirty="0">
                <a:solidFill>
                  <a:srgbClr val="002060"/>
                </a:solidFill>
                <a:latin typeface="Arial"/>
                <a:cs typeface="Arial"/>
              </a:rPr>
              <a:t> </a:t>
            </a:r>
            <a:r>
              <a:rPr sz="1800" spc="-10" dirty="0">
                <a:solidFill>
                  <a:srgbClr val="002060"/>
                </a:solidFill>
                <a:latin typeface="Arial"/>
                <a:cs typeface="Arial"/>
              </a:rPr>
              <a:t>of</a:t>
            </a:r>
            <a:r>
              <a:rPr sz="1800" spc="-25" dirty="0">
                <a:solidFill>
                  <a:srgbClr val="002060"/>
                </a:solidFill>
                <a:latin typeface="Arial"/>
                <a:cs typeface="Arial"/>
              </a:rPr>
              <a:t> </a:t>
            </a:r>
            <a:r>
              <a:rPr sz="1800" spc="-10" dirty="0">
                <a:solidFill>
                  <a:srgbClr val="002060"/>
                </a:solidFill>
                <a:latin typeface="Arial"/>
                <a:cs typeface="Arial"/>
              </a:rPr>
              <a:t>the</a:t>
            </a:r>
            <a:r>
              <a:rPr sz="1800" spc="-30" dirty="0">
                <a:solidFill>
                  <a:srgbClr val="002060"/>
                </a:solidFill>
                <a:latin typeface="Arial"/>
                <a:cs typeface="Arial"/>
              </a:rPr>
              <a:t> </a:t>
            </a:r>
            <a:r>
              <a:rPr sz="1800" spc="-20" dirty="0">
                <a:solidFill>
                  <a:srgbClr val="002060"/>
                </a:solidFill>
                <a:latin typeface="Arial"/>
                <a:cs typeface="Arial"/>
              </a:rPr>
              <a:t>BERT</a:t>
            </a:r>
            <a:r>
              <a:rPr sz="1800" spc="-60" dirty="0">
                <a:solidFill>
                  <a:srgbClr val="002060"/>
                </a:solidFill>
                <a:latin typeface="Arial"/>
                <a:cs typeface="Arial"/>
              </a:rPr>
              <a:t> </a:t>
            </a:r>
            <a:r>
              <a:rPr sz="1800" spc="-15" dirty="0">
                <a:solidFill>
                  <a:srgbClr val="002060"/>
                </a:solidFill>
                <a:latin typeface="Arial"/>
                <a:cs typeface="Arial"/>
              </a:rPr>
              <a:t>network</a:t>
            </a:r>
            <a:endParaRPr sz="1800">
              <a:latin typeface="Arial"/>
              <a:cs typeface="Arial"/>
            </a:endParaRPr>
          </a:p>
          <a:p>
            <a:pPr>
              <a:lnSpc>
                <a:spcPct val="100000"/>
              </a:lnSpc>
              <a:spcBef>
                <a:spcPts val="40"/>
              </a:spcBef>
            </a:pPr>
            <a:endParaRPr sz="1750">
              <a:latin typeface="Arial"/>
              <a:cs typeface="Arial"/>
            </a:endParaRPr>
          </a:p>
          <a:p>
            <a:pPr marL="74930" marR="322580">
              <a:lnSpc>
                <a:spcPct val="99400"/>
              </a:lnSpc>
            </a:pPr>
            <a:r>
              <a:rPr sz="1800" spc="-5" dirty="0">
                <a:solidFill>
                  <a:srgbClr val="008631"/>
                </a:solidFill>
                <a:latin typeface="Arial"/>
                <a:cs typeface="Arial"/>
              </a:rPr>
              <a:t>It is </a:t>
            </a:r>
            <a:r>
              <a:rPr sz="1800" spc="-15" dirty="0">
                <a:solidFill>
                  <a:srgbClr val="008631"/>
                </a:solidFill>
                <a:latin typeface="Arial"/>
                <a:cs typeface="Arial"/>
              </a:rPr>
              <a:t>composed </a:t>
            </a:r>
            <a:r>
              <a:rPr sz="1800" spc="-10" dirty="0">
                <a:solidFill>
                  <a:srgbClr val="008631"/>
                </a:solidFill>
                <a:latin typeface="Arial"/>
                <a:cs typeface="Arial"/>
              </a:rPr>
              <a:t>of 12 successive </a:t>
            </a:r>
            <a:r>
              <a:rPr sz="1800" spc="-5" dirty="0">
                <a:solidFill>
                  <a:srgbClr val="008631"/>
                </a:solidFill>
                <a:latin typeface="Arial"/>
                <a:cs typeface="Arial"/>
              </a:rPr>
              <a:t> </a:t>
            </a:r>
            <a:r>
              <a:rPr sz="1800" spc="-15" dirty="0">
                <a:solidFill>
                  <a:srgbClr val="008631"/>
                </a:solidFill>
                <a:latin typeface="Arial"/>
                <a:cs typeface="Arial"/>
              </a:rPr>
              <a:t>transformer </a:t>
            </a:r>
            <a:r>
              <a:rPr sz="1800" spc="-10" dirty="0">
                <a:solidFill>
                  <a:srgbClr val="008631"/>
                </a:solidFill>
                <a:latin typeface="Arial"/>
                <a:cs typeface="Arial"/>
              </a:rPr>
              <a:t>layers, each having 12 </a:t>
            </a:r>
            <a:r>
              <a:rPr sz="1800" spc="-490" dirty="0">
                <a:solidFill>
                  <a:srgbClr val="008631"/>
                </a:solidFill>
                <a:latin typeface="Arial"/>
                <a:cs typeface="Arial"/>
              </a:rPr>
              <a:t> </a:t>
            </a:r>
            <a:r>
              <a:rPr sz="1800" spc="-15" dirty="0">
                <a:solidFill>
                  <a:srgbClr val="008631"/>
                </a:solidFill>
                <a:latin typeface="Arial"/>
                <a:cs typeface="Arial"/>
              </a:rPr>
              <a:t>attention</a:t>
            </a:r>
            <a:r>
              <a:rPr sz="1800" spc="-25" dirty="0">
                <a:solidFill>
                  <a:srgbClr val="008631"/>
                </a:solidFill>
                <a:latin typeface="Arial"/>
                <a:cs typeface="Arial"/>
              </a:rPr>
              <a:t> </a:t>
            </a:r>
            <a:r>
              <a:rPr sz="1800" spc="-15" dirty="0">
                <a:solidFill>
                  <a:srgbClr val="008631"/>
                </a:solidFill>
                <a:latin typeface="Arial"/>
                <a:cs typeface="Arial"/>
              </a:rPr>
              <a:t>heads</a:t>
            </a:r>
            <a:endParaRPr sz="1800">
              <a:latin typeface="Arial"/>
              <a:cs typeface="Arial"/>
            </a:endParaRPr>
          </a:p>
          <a:p>
            <a:pPr>
              <a:lnSpc>
                <a:spcPct val="100000"/>
              </a:lnSpc>
              <a:spcBef>
                <a:spcPts val="40"/>
              </a:spcBef>
            </a:pPr>
            <a:endParaRPr sz="1700">
              <a:latin typeface="Arial"/>
              <a:cs typeface="Arial"/>
            </a:endParaRPr>
          </a:p>
          <a:p>
            <a:pPr marL="12700" marR="475615">
              <a:lnSpc>
                <a:spcPct val="102200"/>
              </a:lnSpc>
            </a:pPr>
            <a:r>
              <a:rPr sz="1800" spc="-10" dirty="0">
                <a:solidFill>
                  <a:srgbClr val="008631"/>
                </a:solidFill>
                <a:latin typeface="Arial"/>
                <a:cs typeface="Arial"/>
              </a:rPr>
              <a:t>The total </a:t>
            </a:r>
            <a:r>
              <a:rPr sz="1800" spc="-15" dirty="0">
                <a:solidFill>
                  <a:srgbClr val="008631"/>
                </a:solidFill>
                <a:latin typeface="Arial"/>
                <a:cs typeface="Arial"/>
              </a:rPr>
              <a:t>number </a:t>
            </a:r>
            <a:r>
              <a:rPr sz="1800" spc="-10" dirty="0">
                <a:solidFill>
                  <a:srgbClr val="008631"/>
                </a:solidFill>
                <a:latin typeface="Arial"/>
                <a:cs typeface="Arial"/>
              </a:rPr>
              <a:t>of </a:t>
            </a:r>
            <a:r>
              <a:rPr sz="1800" spc="-15" dirty="0">
                <a:solidFill>
                  <a:srgbClr val="008631"/>
                </a:solidFill>
                <a:latin typeface="Arial"/>
                <a:cs typeface="Arial"/>
              </a:rPr>
              <a:t>parameters </a:t>
            </a:r>
            <a:r>
              <a:rPr sz="1800" spc="-5" dirty="0">
                <a:solidFill>
                  <a:srgbClr val="008631"/>
                </a:solidFill>
                <a:latin typeface="Arial"/>
                <a:cs typeface="Arial"/>
              </a:rPr>
              <a:t>is </a:t>
            </a:r>
            <a:r>
              <a:rPr sz="1800" spc="-490" dirty="0">
                <a:solidFill>
                  <a:srgbClr val="008631"/>
                </a:solidFill>
                <a:latin typeface="Arial"/>
                <a:cs typeface="Arial"/>
              </a:rPr>
              <a:t> </a:t>
            </a:r>
            <a:r>
              <a:rPr sz="1800" spc="-55" dirty="0">
                <a:solidFill>
                  <a:srgbClr val="008631"/>
                </a:solidFill>
                <a:latin typeface="Arial"/>
                <a:cs typeface="Arial"/>
              </a:rPr>
              <a:t>110</a:t>
            </a:r>
            <a:r>
              <a:rPr sz="1800" spc="-25" dirty="0">
                <a:solidFill>
                  <a:srgbClr val="008631"/>
                </a:solidFill>
                <a:latin typeface="Arial"/>
                <a:cs typeface="Arial"/>
              </a:rPr>
              <a:t> </a:t>
            </a:r>
            <a:r>
              <a:rPr sz="1800" spc="-10" dirty="0">
                <a:solidFill>
                  <a:srgbClr val="008631"/>
                </a:solidFill>
                <a:latin typeface="Arial"/>
                <a:cs typeface="Arial"/>
              </a:rPr>
              <a:t>million.</a:t>
            </a:r>
            <a:endParaRPr sz="1800">
              <a:latin typeface="Arial"/>
              <a:cs typeface="Arial"/>
            </a:endParaRPr>
          </a:p>
        </p:txBody>
      </p:sp>
      <p:sp>
        <p:nvSpPr>
          <p:cNvPr id="10" name="object 10"/>
          <p:cNvSpPr txBox="1"/>
          <p:nvPr/>
        </p:nvSpPr>
        <p:spPr>
          <a:xfrm>
            <a:off x="736430" y="6892035"/>
            <a:ext cx="4172585" cy="233045"/>
          </a:xfrm>
          <a:prstGeom prst="rect">
            <a:avLst/>
          </a:prstGeom>
        </p:spPr>
        <p:txBody>
          <a:bodyPr vert="horz" wrap="square" lIns="0" tIns="12700" rIns="0" bIns="0" rtlCol="0">
            <a:spAutoFit/>
          </a:bodyPr>
          <a:lstStyle/>
          <a:p>
            <a:pPr marL="12700">
              <a:lnSpc>
                <a:spcPts val="815"/>
              </a:lnSpc>
              <a:spcBef>
                <a:spcPts val="100"/>
              </a:spcBef>
            </a:pPr>
            <a:r>
              <a:rPr sz="700" u="sng" spc="-10" dirty="0">
                <a:solidFill>
                  <a:srgbClr val="009999"/>
                </a:solidFill>
                <a:uFill>
                  <a:solidFill>
                    <a:srgbClr val="009999"/>
                  </a:solidFill>
                </a:uFill>
                <a:latin typeface="Arial"/>
                <a:cs typeface="Arial"/>
              </a:rPr>
              <a:t>https://peltarion.com/knowledge-center/documentation/modeling-view/build-an-ai-model</a:t>
            </a:r>
            <a:r>
              <a:rPr sz="700" spc="-10" dirty="0">
                <a:solidFill>
                  <a:srgbClr val="009999"/>
                </a:solidFill>
                <a:latin typeface="Arial"/>
                <a:cs typeface="Arial"/>
              </a:rPr>
              <a:t>/</a:t>
            </a:r>
            <a:endParaRPr sz="700">
              <a:latin typeface="Arial"/>
              <a:cs typeface="Arial"/>
            </a:endParaRPr>
          </a:p>
          <a:p>
            <a:pPr marL="12700">
              <a:lnSpc>
                <a:spcPts val="815"/>
              </a:lnSpc>
            </a:pPr>
            <a:r>
              <a:rPr sz="700" spc="-10" dirty="0">
                <a:latin typeface="Arial"/>
                <a:cs typeface="Arial"/>
              </a:rPr>
              <a:t>blocks/bert-encoder?fbclid=IwAR2rt4ObbHCMvuGsfrNNOnotfW_Dfc-5y3QorqW1nQUbw4XzuwjjCbnQDy0</a:t>
            </a:r>
            <a:endParaRPr sz="70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21360" y="640079"/>
            <a:ext cx="7620634" cy="695960"/>
          </a:xfrm>
          <a:prstGeom prst="rect">
            <a:avLst/>
          </a:prstGeom>
        </p:spPr>
        <p:txBody>
          <a:bodyPr vert="horz" wrap="square" lIns="0" tIns="12700" rIns="0" bIns="0" rtlCol="0">
            <a:spAutoFit/>
          </a:bodyPr>
          <a:lstStyle/>
          <a:p>
            <a:pPr marL="12700">
              <a:lnSpc>
                <a:spcPct val="100000"/>
              </a:lnSpc>
              <a:spcBef>
                <a:spcPts val="100"/>
              </a:spcBef>
            </a:pPr>
            <a:r>
              <a:rPr spc="-25" dirty="0"/>
              <a:t>Comparison</a:t>
            </a:r>
            <a:r>
              <a:rPr spc="-55" dirty="0"/>
              <a:t> </a:t>
            </a:r>
            <a:r>
              <a:rPr spc="-15" dirty="0"/>
              <a:t>of</a:t>
            </a:r>
            <a:r>
              <a:rPr spc="-40" dirty="0"/>
              <a:t> </a:t>
            </a:r>
            <a:r>
              <a:rPr spc="-25" dirty="0"/>
              <a:t>BERT</a:t>
            </a:r>
            <a:r>
              <a:rPr spc="-65" dirty="0"/>
              <a:t> </a:t>
            </a:r>
            <a:r>
              <a:rPr spc="-20" dirty="0"/>
              <a:t>and</a:t>
            </a:r>
            <a:r>
              <a:rPr spc="-55" dirty="0"/>
              <a:t> </a:t>
            </a:r>
            <a:r>
              <a:rPr spc="-25" dirty="0"/>
              <a:t>GPT</a:t>
            </a:r>
          </a:p>
        </p:txBody>
      </p:sp>
      <p:sp>
        <p:nvSpPr>
          <p:cNvPr id="5" name="object 5"/>
          <p:cNvSpPr txBox="1"/>
          <p:nvPr/>
        </p:nvSpPr>
        <p:spPr>
          <a:xfrm>
            <a:off x="585722" y="1517903"/>
            <a:ext cx="9015477" cy="4582024"/>
          </a:xfrm>
          <a:prstGeom prst="rect">
            <a:avLst/>
          </a:prstGeom>
        </p:spPr>
        <p:txBody>
          <a:bodyPr vert="horz" wrap="square" lIns="0" tIns="97790" rIns="0" bIns="0" rtlCol="0">
            <a:spAutoFit/>
          </a:bodyPr>
          <a:lstStyle/>
          <a:p>
            <a:pPr marL="351790" indent="-339090">
              <a:lnSpc>
                <a:spcPct val="100000"/>
              </a:lnSpc>
              <a:spcBef>
                <a:spcPts val="770"/>
              </a:spcBef>
              <a:buChar char="•"/>
              <a:tabLst>
                <a:tab pos="351155" algn="l"/>
                <a:tab pos="351790" algn="l"/>
              </a:tabLst>
            </a:pPr>
            <a:r>
              <a:rPr sz="3200" spc="-20" dirty="0">
                <a:solidFill>
                  <a:srgbClr val="3333CC"/>
                </a:solidFill>
                <a:latin typeface="Arial"/>
                <a:cs typeface="Arial"/>
              </a:rPr>
              <a:t>BERT</a:t>
            </a:r>
            <a:r>
              <a:rPr sz="3200" spc="-45" dirty="0">
                <a:solidFill>
                  <a:srgbClr val="3333CC"/>
                </a:solidFill>
                <a:latin typeface="Arial"/>
                <a:cs typeface="Arial"/>
              </a:rPr>
              <a:t> </a:t>
            </a:r>
            <a:r>
              <a:rPr lang="en-US" sz="3200" spc="-5" dirty="0">
                <a:solidFill>
                  <a:srgbClr val="3333CC"/>
                </a:solidFill>
                <a:latin typeface="Arial"/>
                <a:cs typeface="Arial"/>
              </a:rPr>
              <a:t>seems to be</a:t>
            </a:r>
            <a:r>
              <a:rPr sz="3200" spc="-35" dirty="0">
                <a:solidFill>
                  <a:srgbClr val="3333CC"/>
                </a:solidFill>
                <a:latin typeface="Arial"/>
                <a:cs typeface="Arial"/>
              </a:rPr>
              <a:t> </a:t>
            </a:r>
            <a:r>
              <a:rPr sz="3200" spc="-15" dirty="0">
                <a:solidFill>
                  <a:srgbClr val="3333CC"/>
                </a:solidFill>
                <a:latin typeface="Arial"/>
                <a:cs typeface="Arial"/>
              </a:rPr>
              <a:t>an</a:t>
            </a:r>
            <a:r>
              <a:rPr sz="3200" spc="-45" dirty="0">
                <a:solidFill>
                  <a:srgbClr val="3333CC"/>
                </a:solidFill>
                <a:latin typeface="Arial"/>
                <a:cs typeface="Arial"/>
              </a:rPr>
              <a:t> </a:t>
            </a:r>
            <a:r>
              <a:rPr sz="3200" spc="-25" dirty="0">
                <a:solidFill>
                  <a:srgbClr val="3333CC"/>
                </a:solidFill>
                <a:latin typeface="Arial"/>
                <a:cs typeface="Arial"/>
              </a:rPr>
              <a:t>improvement</a:t>
            </a:r>
            <a:r>
              <a:rPr sz="3200" spc="-30" dirty="0">
                <a:solidFill>
                  <a:srgbClr val="3333CC"/>
                </a:solidFill>
                <a:latin typeface="Arial"/>
                <a:cs typeface="Arial"/>
              </a:rPr>
              <a:t> </a:t>
            </a:r>
            <a:r>
              <a:rPr sz="3200" spc="-15" dirty="0">
                <a:solidFill>
                  <a:srgbClr val="3333CC"/>
                </a:solidFill>
                <a:latin typeface="Arial"/>
                <a:cs typeface="Arial"/>
              </a:rPr>
              <a:t>on</a:t>
            </a:r>
            <a:r>
              <a:rPr sz="3200" spc="-45" dirty="0">
                <a:solidFill>
                  <a:srgbClr val="3333CC"/>
                </a:solidFill>
                <a:latin typeface="Arial"/>
                <a:cs typeface="Arial"/>
              </a:rPr>
              <a:t> </a:t>
            </a:r>
            <a:r>
              <a:rPr sz="3200" spc="-30" dirty="0">
                <a:solidFill>
                  <a:srgbClr val="3333CC"/>
                </a:solidFill>
                <a:latin typeface="Arial"/>
                <a:cs typeface="Arial"/>
              </a:rPr>
              <a:t>GPT</a:t>
            </a:r>
            <a:endParaRPr sz="3200" dirty="0">
              <a:latin typeface="Arial"/>
              <a:cs typeface="Arial"/>
            </a:endParaRPr>
          </a:p>
          <a:p>
            <a:pPr marL="351790" indent="-339090">
              <a:lnSpc>
                <a:spcPct val="100000"/>
              </a:lnSpc>
              <a:spcBef>
                <a:spcPts val="670"/>
              </a:spcBef>
              <a:buChar char="•"/>
              <a:tabLst>
                <a:tab pos="351155" algn="l"/>
                <a:tab pos="351790" algn="l"/>
              </a:tabLst>
            </a:pPr>
            <a:r>
              <a:rPr sz="3200" spc="-20" dirty="0">
                <a:solidFill>
                  <a:srgbClr val="3333CC"/>
                </a:solidFill>
                <a:latin typeface="Arial"/>
                <a:cs typeface="Arial"/>
              </a:rPr>
              <a:t>The</a:t>
            </a:r>
            <a:r>
              <a:rPr sz="3200" spc="-45" dirty="0">
                <a:solidFill>
                  <a:srgbClr val="3333CC"/>
                </a:solidFill>
                <a:latin typeface="Arial"/>
                <a:cs typeface="Arial"/>
              </a:rPr>
              <a:t> </a:t>
            </a:r>
            <a:r>
              <a:rPr sz="3200" spc="-20" dirty="0">
                <a:solidFill>
                  <a:srgbClr val="3333CC"/>
                </a:solidFill>
                <a:latin typeface="Arial"/>
                <a:cs typeface="Arial"/>
              </a:rPr>
              <a:t>main</a:t>
            </a:r>
            <a:r>
              <a:rPr sz="3200" spc="-40" dirty="0">
                <a:solidFill>
                  <a:srgbClr val="3333CC"/>
                </a:solidFill>
                <a:latin typeface="Arial"/>
                <a:cs typeface="Arial"/>
              </a:rPr>
              <a:t> </a:t>
            </a:r>
            <a:r>
              <a:rPr sz="3200" spc="-20" dirty="0">
                <a:solidFill>
                  <a:srgbClr val="3333CC"/>
                </a:solidFill>
                <a:latin typeface="Arial"/>
                <a:cs typeface="Arial"/>
              </a:rPr>
              <a:t>differences</a:t>
            </a:r>
            <a:r>
              <a:rPr sz="3200" spc="-35" dirty="0">
                <a:solidFill>
                  <a:srgbClr val="3333CC"/>
                </a:solidFill>
                <a:latin typeface="Arial"/>
                <a:cs typeface="Arial"/>
              </a:rPr>
              <a:t> </a:t>
            </a:r>
            <a:r>
              <a:rPr sz="3200" spc="-20" dirty="0">
                <a:solidFill>
                  <a:srgbClr val="3333CC"/>
                </a:solidFill>
                <a:latin typeface="Arial"/>
                <a:cs typeface="Arial"/>
              </a:rPr>
              <a:t>are:</a:t>
            </a:r>
            <a:endParaRPr sz="3200" dirty="0">
              <a:latin typeface="Arial"/>
              <a:cs typeface="Arial"/>
            </a:endParaRPr>
          </a:p>
          <a:p>
            <a:pPr marL="747395" lvl="1" indent="-282575">
              <a:lnSpc>
                <a:spcPct val="100000"/>
              </a:lnSpc>
              <a:spcBef>
                <a:spcPts val="665"/>
              </a:spcBef>
              <a:buChar char="–"/>
              <a:tabLst>
                <a:tab pos="747395" algn="l"/>
              </a:tabLst>
            </a:pPr>
            <a:r>
              <a:rPr sz="2800" spc="-15" dirty="0">
                <a:solidFill>
                  <a:srgbClr val="336600"/>
                </a:solidFill>
                <a:latin typeface="Arial"/>
                <a:cs typeface="Arial"/>
              </a:rPr>
              <a:t>Bidirectional</a:t>
            </a:r>
            <a:r>
              <a:rPr sz="2800" spc="-35" dirty="0">
                <a:solidFill>
                  <a:srgbClr val="336600"/>
                </a:solidFill>
                <a:latin typeface="Arial"/>
                <a:cs typeface="Arial"/>
              </a:rPr>
              <a:t> </a:t>
            </a:r>
            <a:r>
              <a:rPr sz="2800" spc="-10" dirty="0">
                <a:solidFill>
                  <a:srgbClr val="336600"/>
                </a:solidFill>
                <a:latin typeface="Arial"/>
                <a:cs typeface="Arial"/>
              </a:rPr>
              <a:t>training</a:t>
            </a:r>
            <a:endParaRPr sz="2800" dirty="0">
              <a:latin typeface="Arial"/>
              <a:cs typeface="Arial"/>
            </a:endParaRPr>
          </a:p>
          <a:p>
            <a:pPr marL="747395" marR="203835" lvl="1" indent="-282575">
              <a:lnSpc>
                <a:spcPts val="3310"/>
              </a:lnSpc>
              <a:spcBef>
                <a:spcPts val="775"/>
              </a:spcBef>
              <a:buChar char="–"/>
              <a:tabLst>
                <a:tab pos="747395" algn="l"/>
              </a:tabLst>
            </a:pPr>
            <a:r>
              <a:rPr sz="2800" spc="-15" dirty="0">
                <a:solidFill>
                  <a:srgbClr val="336600"/>
                </a:solidFill>
                <a:latin typeface="Arial"/>
                <a:cs typeface="Arial"/>
              </a:rPr>
              <a:t>Different pre-training tasks (masked language </a:t>
            </a:r>
            <a:r>
              <a:rPr sz="2800" spc="-765" dirty="0">
                <a:solidFill>
                  <a:srgbClr val="336600"/>
                </a:solidFill>
                <a:latin typeface="Arial"/>
                <a:cs typeface="Arial"/>
              </a:rPr>
              <a:t> </a:t>
            </a:r>
            <a:r>
              <a:rPr sz="2800" spc="-15" dirty="0">
                <a:solidFill>
                  <a:srgbClr val="336600"/>
                </a:solidFill>
                <a:latin typeface="Arial"/>
                <a:cs typeface="Arial"/>
              </a:rPr>
              <a:t>model</a:t>
            </a:r>
            <a:r>
              <a:rPr sz="2800" spc="-25" dirty="0">
                <a:solidFill>
                  <a:srgbClr val="336600"/>
                </a:solidFill>
                <a:latin typeface="Arial"/>
                <a:cs typeface="Arial"/>
              </a:rPr>
              <a:t> </a:t>
            </a:r>
            <a:r>
              <a:rPr sz="2800" spc="-10" dirty="0">
                <a:solidFill>
                  <a:srgbClr val="336600"/>
                </a:solidFill>
                <a:latin typeface="Arial"/>
                <a:cs typeface="Arial"/>
              </a:rPr>
              <a:t>and</a:t>
            </a:r>
            <a:r>
              <a:rPr sz="2800" spc="-30" dirty="0">
                <a:solidFill>
                  <a:srgbClr val="336600"/>
                </a:solidFill>
                <a:latin typeface="Arial"/>
                <a:cs typeface="Arial"/>
              </a:rPr>
              <a:t> </a:t>
            </a:r>
            <a:r>
              <a:rPr sz="2800" spc="-15" dirty="0">
                <a:solidFill>
                  <a:srgbClr val="336600"/>
                </a:solidFill>
                <a:latin typeface="Arial"/>
                <a:cs typeface="Arial"/>
              </a:rPr>
              <a:t>next</a:t>
            </a:r>
            <a:r>
              <a:rPr sz="2800" spc="-30" dirty="0">
                <a:solidFill>
                  <a:srgbClr val="336600"/>
                </a:solidFill>
                <a:latin typeface="Arial"/>
                <a:cs typeface="Arial"/>
              </a:rPr>
              <a:t> </a:t>
            </a:r>
            <a:r>
              <a:rPr sz="2800" spc="-15" dirty="0">
                <a:solidFill>
                  <a:srgbClr val="336600"/>
                </a:solidFill>
                <a:latin typeface="Arial"/>
                <a:cs typeface="Arial"/>
              </a:rPr>
              <a:t>sentence</a:t>
            </a:r>
            <a:r>
              <a:rPr sz="2800" spc="-30" dirty="0">
                <a:solidFill>
                  <a:srgbClr val="336600"/>
                </a:solidFill>
                <a:latin typeface="Arial"/>
                <a:cs typeface="Arial"/>
              </a:rPr>
              <a:t> </a:t>
            </a:r>
            <a:r>
              <a:rPr sz="2800" spc="-15" dirty="0">
                <a:solidFill>
                  <a:srgbClr val="336600"/>
                </a:solidFill>
                <a:latin typeface="Arial"/>
                <a:cs typeface="Arial"/>
              </a:rPr>
              <a:t>prediction)</a:t>
            </a:r>
            <a:endParaRPr sz="2800" dirty="0">
              <a:latin typeface="Arial"/>
              <a:cs typeface="Arial"/>
            </a:endParaRPr>
          </a:p>
          <a:p>
            <a:pPr marL="747395" marR="5080" lvl="1" indent="-282575">
              <a:lnSpc>
                <a:spcPts val="3310"/>
              </a:lnSpc>
              <a:spcBef>
                <a:spcPts val="585"/>
              </a:spcBef>
              <a:buChar char="–"/>
              <a:tabLst>
                <a:tab pos="747395" algn="l"/>
              </a:tabLst>
            </a:pPr>
            <a:r>
              <a:rPr sz="2800" spc="-15" dirty="0">
                <a:solidFill>
                  <a:srgbClr val="336600"/>
                </a:solidFill>
                <a:latin typeface="Arial"/>
                <a:cs typeface="Arial"/>
              </a:rPr>
              <a:t>Trained</a:t>
            </a:r>
            <a:r>
              <a:rPr sz="2800" spc="-30" dirty="0">
                <a:solidFill>
                  <a:srgbClr val="336600"/>
                </a:solidFill>
                <a:latin typeface="Arial"/>
                <a:cs typeface="Arial"/>
              </a:rPr>
              <a:t> </a:t>
            </a:r>
            <a:r>
              <a:rPr sz="2800" spc="-10" dirty="0">
                <a:solidFill>
                  <a:srgbClr val="336600"/>
                </a:solidFill>
                <a:latin typeface="Arial"/>
                <a:cs typeface="Arial"/>
              </a:rPr>
              <a:t>on</a:t>
            </a:r>
            <a:r>
              <a:rPr sz="2800" spc="-30" dirty="0">
                <a:solidFill>
                  <a:srgbClr val="336600"/>
                </a:solidFill>
                <a:latin typeface="Arial"/>
                <a:cs typeface="Arial"/>
              </a:rPr>
              <a:t> </a:t>
            </a:r>
            <a:r>
              <a:rPr sz="2800" dirty="0">
                <a:solidFill>
                  <a:srgbClr val="336600"/>
                </a:solidFill>
                <a:latin typeface="Arial"/>
                <a:cs typeface="Arial"/>
              </a:rPr>
              <a:t>a</a:t>
            </a:r>
            <a:r>
              <a:rPr sz="2800" spc="-25" dirty="0">
                <a:solidFill>
                  <a:srgbClr val="336600"/>
                </a:solidFill>
                <a:latin typeface="Arial"/>
                <a:cs typeface="Arial"/>
              </a:rPr>
              <a:t> </a:t>
            </a:r>
            <a:r>
              <a:rPr sz="2800" spc="-15" dirty="0">
                <a:solidFill>
                  <a:srgbClr val="336600"/>
                </a:solidFill>
                <a:latin typeface="Arial"/>
                <a:cs typeface="Arial"/>
              </a:rPr>
              <a:t>much</a:t>
            </a:r>
            <a:r>
              <a:rPr sz="2800" spc="-30" dirty="0">
                <a:solidFill>
                  <a:srgbClr val="336600"/>
                </a:solidFill>
                <a:latin typeface="Arial"/>
                <a:cs typeface="Arial"/>
              </a:rPr>
              <a:t> </a:t>
            </a:r>
            <a:r>
              <a:rPr sz="2800" spc="-15" dirty="0">
                <a:solidFill>
                  <a:srgbClr val="336600"/>
                </a:solidFill>
                <a:latin typeface="Arial"/>
                <a:cs typeface="Arial"/>
              </a:rPr>
              <a:t>bigger</a:t>
            </a:r>
            <a:r>
              <a:rPr sz="2800" spc="-25" dirty="0">
                <a:solidFill>
                  <a:srgbClr val="336600"/>
                </a:solidFill>
                <a:latin typeface="Arial"/>
                <a:cs typeface="Arial"/>
              </a:rPr>
              <a:t> </a:t>
            </a:r>
            <a:r>
              <a:rPr sz="2800" spc="-15" dirty="0">
                <a:solidFill>
                  <a:srgbClr val="336600"/>
                </a:solidFill>
                <a:latin typeface="Arial"/>
                <a:cs typeface="Arial"/>
              </a:rPr>
              <a:t>corpus</a:t>
            </a:r>
            <a:r>
              <a:rPr sz="2800" spc="-30" dirty="0">
                <a:solidFill>
                  <a:srgbClr val="336600"/>
                </a:solidFill>
                <a:latin typeface="Arial"/>
                <a:cs typeface="Arial"/>
              </a:rPr>
              <a:t> </a:t>
            </a:r>
            <a:r>
              <a:rPr sz="2800" spc="-15" dirty="0">
                <a:solidFill>
                  <a:srgbClr val="336600"/>
                </a:solidFill>
                <a:latin typeface="Arial"/>
                <a:cs typeface="Arial"/>
              </a:rPr>
              <a:t>(BookCorpus </a:t>
            </a:r>
            <a:r>
              <a:rPr sz="2800" spc="-765" dirty="0">
                <a:solidFill>
                  <a:srgbClr val="336600"/>
                </a:solidFill>
                <a:latin typeface="Arial"/>
                <a:cs typeface="Arial"/>
              </a:rPr>
              <a:t> </a:t>
            </a:r>
            <a:r>
              <a:rPr sz="2800" spc="-15" dirty="0">
                <a:solidFill>
                  <a:srgbClr val="336600"/>
                </a:solidFill>
                <a:latin typeface="Arial"/>
                <a:cs typeface="Arial"/>
              </a:rPr>
              <a:t>(</a:t>
            </a:r>
            <a:r>
              <a:rPr sz="2800" spc="-15" dirty="0">
                <a:latin typeface="Times New Roman"/>
                <a:cs typeface="Times New Roman"/>
              </a:rPr>
              <a:t>800M</a:t>
            </a:r>
            <a:r>
              <a:rPr sz="2800" spc="30" dirty="0">
                <a:latin typeface="Times New Roman"/>
                <a:cs typeface="Times New Roman"/>
              </a:rPr>
              <a:t> </a:t>
            </a:r>
            <a:r>
              <a:rPr sz="2800" spc="-15" dirty="0">
                <a:solidFill>
                  <a:srgbClr val="336600"/>
                </a:solidFill>
                <a:latin typeface="Arial"/>
                <a:cs typeface="Arial"/>
              </a:rPr>
              <a:t>words)</a:t>
            </a:r>
            <a:r>
              <a:rPr sz="2800" spc="-25" dirty="0">
                <a:solidFill>
                  <a:srgbClr val="336600"/>
                </a:solidFill>
                <a:latin typeface="Arial"/>
                <a:cs typeface="Arial"/>
              </a:rPr>
              <a:t> </a:t>
            </a:r>
            <a:r>
              <a:rPr sz="2800" dirty="0">
                <a:solidFill>
                  <a:srgbClr val="336600"/>
                </a:solidFill>
                <a:latin typeface="Arial"/>
                <a:cs typeface="Arial"/>
              </a:rPr>
              <a:t>+</a:t>
            </a:r>
            <a:r>
              <a:rPr sz="2800" spc="-30" dirty="0">
                <a:solidFill>
                  <a:srgbClr val="336600"/>
                </a:solidFill>
                <a:latin typeface="Arial"/>
                <a:cs typeface="Arial"/>
              </a:rPr>
              <a:t> </a:t>
            </a:r>
            <a:r>
              <a:rPr sz="2800" spc="-15" dirty="0">
                <a:solidFill>
                  <a:srgbClr val="336600"/>
                </a:solidFill>
                <a:latin typeface="Arial"/>
                <a:cs typeface="Arial"/>
              </a:rPr>
              <a:t>Wikipedia</a:t>
            </a:r>
            <a:r>
              <a:rPr sz="2800" spc="-30" dirty="0">
                <a:solidFill>
                  <a:srgbClr val="336600"/>
                </a:solidFill>
                <a:latin typeface="Arial"/>
                <a:cs typeface="Arial"/>
              </a:rPr>
              <a:t> </a:t>
            </a:r>
            <a:r>
              <a:rPr sz="2800" spc="-20" dirty="0">
                <a:solidFill>
                  <a:srgbClr val="336600"/>
                </a:solidFill>
                <a:latin typeface="Arial"/>
                <a:cs typeface="Arial"/>
              </a:rPr>
              <a:t>(</a:t>
            </a:r>
            <a:r>
              <a:rPr sz="2800" spc="-20" dirty="0">
                <a:latin typeface="Times New Roman"/>
                <a:cs typeface="Times New Roman"/>
              </a:rPr>
              <a:t>2500M</a:t>
            </a:r>
            <a:r>
              <a:rPr sz="2800" spc="35" dirty="0">
                <a:latin typeface="Times New Roman"/>
                <a:cs typeface="Times New Roman"/>
              </a:rPr>
              <a:t> </a:t>
            </a:r>
            <a:r>
              <a:rPr sz="2800" spc="-15" dirty="0">
                <a:solidFill>
                  <a:srgbClr val="336600"/>
                </a:solidFill>
                <a:latin typeface="Arial"/>
                <a:cs typeface="Arial"/>
              </a:rPr>
              <a:t>words))</a:t>
            </a:r>
            <a:endParaRPr sz="2800" dirty="0">
              <a:latin typeface="Arial"/>
              <a:cs typeface="Arial"/>
            </a:endParaRPr>
          </a:p>
          <a:p>
            <a:pPr marL="464820">
              <a:lnSpc>
                <a:spcPct val="100000"/>
              </a:lnSpc>
              <a:spcBef>
                <a:spcPts val="520"/>
              </a:spcBef>
            </a:pPr>
            <a:r>
              <a:rPr sz="2800" dirty="0">
                <a:latin typeface="Times New Roman"/>
                <a:cs typeface="Times New Roman"/>
              </a:rPr>
              <a:t>–</a:t>
            </a:r>
            <a:r>
              <a:rPr sz="2800" spc="120" dirty="0">
                <a:latin typeface="Times New Roman"/>
                <a:cs typeface="Times New Roman"/>
              </a:rPr>
              <a:t> </a:t>
            </a:r>
            <a:r>
              <a:rPr sz="2800" dirty="0">
                <a:latin typeface="Times New Roman"/>
                <a:cs typeface="Times New Roman"/>
              </a:rPr>
              <a:t>3</a:t>
            </a:r>
            <a:r>
              <a:rPr sz="2800" spc="45" dirty="0">
                <a:latin typeface="Times New Roman"/>
                <a:cs typeface="Times New Roman"/>
              </a:rPr>
              <a:t> </a:t>
            </a:r>
            <a:r>
              <a:rPr sz="2800" dirty="0">
                <a:latin typeface="Arial"/>
                <a:cs typeface="Arial"/>
              </a:rPr>
              <a:t>x</a:t>
            </a:r>
            <a:r>
              <a:rPr sz="2800" spc="-35" dirty="0">
                <a:latin typeface="Arial"/>
                <a:cs typeface="Arial"/>
              </a:rPr>
              <a:t> </a:t>
            </a:r>
            <a:r>
              <a:rPr sz="2800" spc="-10" dirty="0">
                <a:solidFill>
                  <a:srgbClr val="336600"/>
                </a:solidFill>
                <a:latin typeface="Arial"/>
                <a:cs typeface="Arial"/>
              </a:rPr>
              <a:t>as</a:t>
            </a:r>
            <a:r>
              <a:rPr sz="2800" spc="-35" dirty="0">
                <a:solidFill>
                  <a:srgbClr val="336600"/>
                </a:solidFill>
                <a:latin typeface="Arial"/>
                <a:cs typeface="Arial"/>
              </a:rPr>
              <a:t> </a:t>
            </a:r>
            <a:r>
              <a:rPr sz="2800" spc="-15" dirty="0">
                <a:solidFill>
                  <a:srgbClr val="336600"/>
                </a:solidFill>
                <a:latin typeface="Arial"/>
                <a:cs typeface="Arial"/>
              </a:rPr>
              <a:t>many</a:t>
            </a:r>
            <a:r>
              <a:rPr sz="2800" spc="-35" dirty="0">
                <a:solidFill>
                  <a:srgbClr val="336600"/>
                </a:solidFill>
                <a:latin typeface="Arial"/>
                <a:cs typeface="Arial"/>
              </a:rPr>
              <a:t> </a:t>
            </a:r>
            <a:r>
              <a:rPr sz="2800" spc="-15" dirty="0">
                <a:solidFill>
                  <a:srgbClr val="336600"/>
                </a:solidFill>
                <a:latin typeface="Arial"/>
                <a:cs typeface="Arial"/>
              </a:rPr>
              <a:t>parameters</a:t>
            </a:r>
            <a:r>
              <a:rPr sz="2800" spc="-35" dirty="0">
                <a:solidFill>
                  <a:srgbClr val="336600"/>
                </a:solidFill>
                <a:latin typeface="Arial"/>
                <a:cs typeface="Arial"/>
              </a:rPr>
              <a:t> </a:t>
            </a:r>
            <a:r>
              <a:rPr sz="2800" spc="-10" dirty="0">
                <a:solidFill>
                  <a:srgbClr val="336600"/>
                </a:solidFill>
                <a:latin typeface="Arial"/>
                <a:cs typeface="Arial"/>
              </a:rPr>
              <a:t>for</a:t>
            </a:r>
            <a:r>
              <a:rPr sz="2800" spc="-25" dirty="0">
                <a:solidFill>
                  <a:srgbClr val="336600"/>
                </a:solidFill>
                <a:latin typeface="Arial"/>
                <a:cs typeface="Arial"/>
              </a:rPr>
              <a:t> </a:t>
            </a:r>
            <a:r>
              <a:rPr sz="2800" spc="-10" dirty="0">
                <a:solidFill>
                  <a:srgbClr val="336600"/>
                </a:solidFill>
                <a:latin typeface="Arial"/>
                <a:cs typeface="Arial"/>
              </a:rPr>
              <a:t>the</a:t>
            </a:r>
            <a:r>
              <a:rPr sz="2800" spc="-25" dirty="0">
                <a:solidFill>
                  <a:srgbClr val="336600"/>
                </a:solidFill>
                <a:latin typeface="Arial"/>
                <a:cs typeface="Arial"/>
              </a:rPr>
              <a:t> </a:t>
            </a:r>
            <a:r>
              <a:rPr sz="2800" spc="-10" dirty="0">
                <a:solidFill>
                  <a:srgbClr val="336600"/>
                </a:solidFill>
                <a:latin typeface="Arial"/>
                <a:cs typeface="Arial"/>
              </a:rPr>
              <a:t>large</a:t>
            </a:r>
            <a:r>
              <a:rPr sz="2800" spc="-30" dirty="0">
                <a:solidFill>
                  <a:srgbClr val="336600"/>
                </a:solidFill>
                <a:latin typeface="Arial"/>
                <a:cs typeface="Arial"/>
              </a:rPr>
              <a:t> </a:t>
            </a:r>
            <a:r>
              <a:rPr sz="2800" spc="-15" dirty="0">
                <a:solidFill>
                  <a:srgbClr val="336600"/>
                </a:solidFill>
                <a:latin typeface="Arial"/>
                <a:cs typeface="Arial"/>
              </a:rPr>
              <a:t>version</a:t>
            </a:r>
            <a:endParaRPr sz="2800" dirty="0">
              <a:latin typeface="Arial"/>
              <a:cs typeface="Arial"/>
            </a:endParaRPr>
          </a:p>
          <a:p>
            <a:pPr marL="464820">
              <a:lnSpc>
                <a:spcPct val="100000"/>
              </a:lnSpc>
              <a:spcBef>
                <a:spcPts val="650"/>
              </a:spcBef>
            </a:pPr>
            <a:r>
              <a:rPr sz="2800" dirty="0">
                <a:solidFill>
                  <a:srgbClr val="336600"/>
                </a:solidFill>
                <a:latin typeface="Arial"/>
                <a:cs typeface="Arial"/>
              </a:rPr>
              <a:t>–</a:t>
            </a:r>
            <a:r>
              <a:rPr sz="2800" spc="-120" dirty="0">
                <a:solidFill>
                  <a:srgbClr val="336600"/>
                </a:solidFill>
                <a:latin typeface="Arial"/>
                <a:cs typeface="Arial"/>
              </a:rPr>
              <a:t> </a:t>
            </a:r>
            <a:r>
              <a:rPr sz="2800" spc="-15" dirty="0">
                <a:solidFill>
                  <a:srgbClr val="336600"/>
                </a:solidFill>
                <a:latin typeface="Arial"/>
                <a:cs typeface="Arial"/>
              </a:rPr>
              <a:t>Pre-trained</a:t>
            </a:r>
            <a:r>
              <a:rPr sz="2800" spc="-30" dirty="0">
                <a:solidFill>
                  <a:srgbClr val="336600"/>
                </a:solidFill>
                <a:latin typeface="Arial"/>
                <a:cs typeface="Arial"/>
              </a:rPr>
              <a:t> </a:t>
            </a:r>
            <a:r>
              <a:rPr sz="2800" spc="-15" dirty="0">
                <a:solidFill>
                  <a:srgbClr val="336600"/>
                </a:solidFill>
                <a:latin typeface="Arial"/>
                <a:cs typeface="Arial"/>
              </a:rPr>
              <a:t>model</a:t>
            </a:r>
            <a:r>
              <a:rPr sz="2800" spc="-25" dirty="0">
                <a:solidFill>
                  <a:srgbClr val="336600"/>
                </a:solidFill>
                <a:latin typeface="Arial"/>
                <a:cs typeface="Arial"/>
              </a:rPr>
              <a:t> </a:t>
            </a:r>
            <a:r>
              <a:rPr sz="2800" spc="-10" dirty="0">
                <a:solidFill>
                  <a:srgbClr val="336600"/>
                </a:solidFill>
                <a:latin typeface="Arial"/>
                <a:cs typeface="Arial"/>
              </a:rPr>
              <a:t>for</a:t>
            </a:r>
            <a:r>
              <a:rPr sz="2800" spc="-20" dirty="0">
                <a:solidFill>
                  <a:srgbClr val="336600"/>
                </a:solidFill>
                <a:latin typeface="Arial"/>
                <a:cs typeface="Arial"/>
              </a:rPr>
              <a:t> </a:t>
            </a:r>
            <a:r>
              <a:rPr sz="2800" spc="-15" dirty="0">
                <a:latin typeface="Times New Roman"/>
                <a:cs typeface="Times New Roman"/>
              </a:rPr>
              <a:t>102</a:t>
            </a:r>
            <a:r>
              <a:rPr sz="2800" spc="-30" dirty="0">
                <a:latin typeface="Times New Roman"/>
                <a:cs typeface="Times New Roman"/>
              </a:rPr>
              <a:t> </a:t>
            </a:r>
            <a:r>
              <a:rPr sz="2800" spc="-15" dirty="0">
                <a:solidFill>
                  <a:srgbClr val="336600"/>
                </a:solidFill>
                <a:latin typeface="Arial"/>
                <a:cs typeface="Arial"/>
              </a:rPr>
              <a:t>languages</a:t>
            </a:r>
            <a:endParaRPr sz="2800" dirty="0">
              <a:latin typeface="Arial"/>
              <a:cs typeface="Arial"/>
            </a:endParaRPr>
          </a:p>
        </p:txBody>
      </p:sp>
      <p:sp>
        <p:nvSpPr>
          <p:cNvPr id="2" name="TextBox 1">
            <a:extLst>
              <a:ext uri="{FF2B5EF4-FFF2-40B4-BE49-F238E27FC236}">
                <a16:creationId xmlns:a16="http://schemas.microsoft.com/office/drawing/2014/main" id="{0FF56D2C-88F9-5C4C-A505-01AC3D987028}"/>
              </a:ext>
            </a:extLst>
          </p:cNvPr>
          <p:cNvSpPr txBox="1"/>
          <p:nvPr/>
        </p:nvSpPr>
        <p:spPr>
          <a:xfrm>
            <a:off x="257156" y="6400800"/>
            <a:ext cx="9544088" cy="954107"/>
          </a:xfrm>
          <a:prstGeom prst="rect">
            <a:avLst/>
          </a:prstGeom>
          <a:noFill/>
        </p:spPr>
        <p:txBody>
          <a:bodyPr wrap="none" rtlCol="0">
            <a:spAutoFit/>
          </a:bodyPr>
          <a:lstStyle/>
          <a:p>
            <a:r>
              <a:rPr lang="en-US" dirty="0"/>
              <a:t> </a:t>
            </a:r>
            <a:r>
              <a:rPr lang="en-US" sz="2800" b="1" dirty="0"/>
              <a:t>Big difference!</a:t>
            </a:r>
          </a:p>
          <a:p>
            <a:r>
              <a:rPr lang="en-US" sz="2800" b="1" dirty="0"/>
              <a:t>pre-trained BERT models are open source</a:t>
            </a:r>
            <a:r>
              <a:rPr lang="en-US" sz="2800" dirty="0"/>
              <a:t> and publicly available</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234706" y="963168"/>
            <a:ext cx="3591560" cy="695960"/>
          </a:xfrm>
          <a:prstGeom prst="rect">
            <a:avLst/>
          </a:prstGeom>
        </p:spPr>
        <p:txBody>
          <a:bodyPr vert="horz" wrap="square" lIns="0" tIns="12700" rIns="0" bIns="0" rtlCol="0">
            <a:spAutoFit/>
          </a:bodyPr>
          <a:lstStyle/>
          <a:p>
            <a:pPr marL="12700">
              <a:lnSpc>
                <a:spcPct val="100000"/>
              </a:lnSpc>
              <a:spcBef>
                <a:spcPts val="100"/>
              </a:spcBef>
            </a:pPr>
            <a:r>
              <a:rPr spc="-25" dirty="0"/>
              <a:t>Bidirectionality</a:t>
            </a:r>
          </a:p>
        </p:txBody>
      </p:sp>
      <p:pic>
        <p:nvPicPr>
          <p:cNvPr id="5" name="object 5"/>
          <p:cNvPicPr/>
          <p:nvPr/>
        </p:nvPicPr>
        <p:blipFill>
          <a:blip r:embed="rId2" cstate="print"/>
          <a:stretch>
            <a:fillRect/>
          </a:stretch>
        </p:blipFill>
        <p:spPr>
          <a:xfrm>
            <a:off x="637016" y="2058456"/>
            <a:ext cx="8857288" cy="2019233"/>
          </a:xfrm>
          <a:prstGeom prst="rect">
            <a:avLst/>
          </a:prstGeom>
        </p:spPr>
      </p:pic>
      <p:sp>
        <p:nvSpPr>
          <p:cNvPr id="6" name="object 6"/>
          <p:cNvSpPr txBox="1"/>
          <p:nvPr/>
        </p:nvSpPr>
        <p:spPr>
          <a:xfrm>
            <a:off x="585723" y="4283455"/>
            <a:ext cx="8381365" cy="3103414"/>
          </a:xfrm>
          <a:prstGeom prst="rect">
            <a:avLst/>
          </a:prstGeom>
        </p:spPr>
        <p:txBody>
          <a:bodyPr vert="horz" wrap="square" lIns="0" tIns="12700" rIns="0" bIns="0" rtlCol="0">
            <a:spAutoFit/>
          </a:bodyPr>
          <a:lstStyle/>
          <a:p>
            <a:pPr marL="12700">
              <a:lnSpc>
                <a:spcPts val="2830"/>
              </a:lnSpc>
              <a:spcBef>
                <a:spcPts val="100"/>
              </a:spcBef>
            </a:pPr>
            <a:r>
              <a:rPr sz="2400" spc="-15" dirty="0">
                <a:solidFill>
                  <a:srgbClr val="0C5529"/>
                </a:solidFill>
                <a:latin typeface="Arial"/>
                <a:cs typeface="Arial"/>
              </a:rPr>
              <a:t>Arrows</a:t>
            </a:r>
            <a:r>
              <a:rPr sz="2400" spc="-25" dirty="0">
                <a:solidFill>
                  <a:srgbClr val="0C5529"/>
                </a:solidFill>
                <a:latin typeface="Arial"/>
                <a:cs typeface="Arial"/>
              </a:rPr>
              <a:t> </a:t>
            </a:r>
            <a:r>
              <a:rPr sz="2400" spc="-15" dirty="0">
                <a:solidFill>
                  <a:srgbClr val="0C5529"/>
                </a:solidFill>
                <a:latin typeface="Arial"/>
                <a:cs typeface="Arial"/>
              </a:rPr>
              <a:t>indicate</a:t>
            </a:r>
            <a:r>
              <a:rPr sz="2400" spc="-25" dirty="0">
                <a:solidFill>
                  <a:srgbClr val="0C5529"/>
                </a:solidFill>
                <a:latin typeface="Arial"/>
                <a:cs typeface="Arial"/>
              </a:rPr>
              <a:t> </a:t>
            </a:r>
            <a:r>
              <a:rPr sz="2400" spc="-15" dirty="0">
                <a:solidFill>
                  <a:srgbClr val="0C5529"/>
                </a:solidFill>
                <a:latin typeface="Arial"/>
                <a:cs typeface="Arial"/>
              </a:rPr>
              <a:t>information</a:t>
            </a:r>
            <a:r>
              <a:rPr sz="2400" spc="-25" dirty="0">
                <a:solidFill>
                  <a:srgbClr val="0C5529"/>
                </a:solidFill>
                <a:latin typeface="Arial"/>
                <a:cs typeface="Arial"/>
              </a:rPr>
              <a:t> </a:t>
            </a:r>
            <a:r>
              <a:rPr sz="2400" spc="-10" dirty="0">
                <a:solidFill>
                  <a:srgbClr val="0C5529"/>
                </a:solidFill>
                <a:latin typeface="Arial"/>
                <a:cs typeface="Arial"/>
              </a:rPr>
              <a:t>flow</a:t>
            </a:r>
            <a:r>
              <a:rPr sz="2400" spc="-25" dirty="0">
                <a:solidFill>
                  <a:srgbClr val="0C5529"/>
                </a:solidFill>
                <a:latin typeface="Arial"/>
                <a:cs typeface="Arial"/>
              </a:rPr>
              <a:t> </a:t>
            </a:r>
            <a:r>
              <a:rPr sz="2400" spc="-10" dirty="0">
                <a:solidFill>
                  <a:srgbClr val="0C5529"/>
                </a:solidFill>
                <a:latin typeface="Arial"/>
                <a:cs typeface="Arial"/>
              </a:rPr>
              <a:t>from</a:t>
            </a:r>
            <a:r>
              <a:rPr sz="2400" spc="-35" dirty="0">
                <a:solidFill>
                  <a:srgbClr val="0C5529"/>
                </a:solidFill>
                <a:latin typeface="Arial"/>
                <a:cs typeface="Arial"/>
              </a:rPr>
              <a:t> </a:t>
            </a:r>
            <a:r>
              <a:rPr sz="2400" spc="-10" dirty="0">
                <a:solidFill>
                  <a:srgbClr val="0C5529"/>
                </a:solidFill>
                <a:latin typeface="Arial"/>
                <a:cs typeface="Arial"/>
              </a:rPr>
              <a:t>one</a:t>
            </a:r>
            <a:r>
              <a:rPr sz="2400" spc="-20" dirty="0">
                <a:solidFill>
                  <a:srgbClr val="0C5529"/>
                </a:solidFill>
                <a:latin typeface="Arial"/>
                <a:cs typeface="Arial"/>
              </a:rPr>
              <a:t> </a:t>
            </a:r>
            <a:r>
              <a:rPr sz="2400" spc="-10" dirty="0">
                <a:solidFill>
                  <a:srgbClr val="0C5529"/>
                </a:solidFill>
                <a:latin typeface="Arial"/>
                <a:cs typeface="Arial"/>
              </a:rPr>
              <a:t>layer</a:t>
            </a:r>
            <a:r>
              <a:rPr sz="2400" spc="-20" dirty="0">
                <a:solidFill>
                  <a:srgbClr val="0C5529"/>
                </a:solidFill>
                <a:latin typeface="Arial"/>
                <a:cs typeface="Arial"/>
              </a:rPr>
              <a:t> </a:t>
            </a:r>
            <a:r>
              <a:rPr sz="2400" spc="-10" dirty="0">
                <a:solidFill>
                  <a:srgbClr val="0C5529"/>
                </a:solidFill>
                <a:latin typeface="Arial"/>
                <a:cs typeface="Arial"/>
              </a:rPr>
              <a:t>to</a:t>
            </a:r>
            <a:r>
              <a:rPr sz="2400" spc="-25" dirty="0">
                <a:solidFill>
                  <a:srgbClr val="0C5529"/>
                </a:solidFill>
                <a:latin typeface="Arial"/>
                <a:cs typeface="Arial"/>
              </a:rPr>
              <a:t> </a:t>
            </a:r>
            <a:r>
              <a:rPr sz="2400" spc="-15" dirty="0">
                <a:solidFill>
                  <a:srgbClr val="0C5529"/>
                </a:solidFill>
                <a:latin typeface="Arial"/>
                <a:cs typeface="Arial"/>
              </a:rPr>
              <a:t>next</a:t>
            </a:r>
            <a:endParaRPr sz="2400" dirty="0">
              <a:latin typeface="Arial"/>
              <a:cs typeface="Arial"/>
            </a:endParaRPr>
          </a:p>
          <a:p>
            <a:pPr marL="12700" marR="5080">
              <a:lnSpc>
                <a:spcPts val="2900"/>
              </a:lnSpc>
              <a:spcBef>
                <a:spcPts val="30"/>
              </a:spcBef>
            </a:pPr>
            <a:endParaRPr lang="en-US" sz="2400" spc="-15" dirty="0">
              <a:solidFill>
                <a:srgbClr val="0C5529"/>
              </a:solidFill>
              <a:latin typeface="Arial"/>
              <a:cs typeface="Arial"/>
            </a:endParaRPr>
          </a:p>
          <a:p>
            <a:pPr marL="12700" marR="5080">
              <a:lnSpc>
                <a:spcPts val="2900"/>
              </a:lnSpc>
              <a:spcBef>
                <a:spcPts val="30"/>
              </a:spcBef>
            </a:pPr>
            <a:r>
              <a:rPr sz="2400" spc="-15" dirty="0">
                <a:solidFill>
                  <a:srgbClr val="0C5529"/>
                </a:solidFill>
                <a:latin typeface="Arial"/>
                <a:cs typeface="Arial"/>
              </a:rPr>
              <a:t>Green boxes </a:t>
            </a:r>
            <a:r>
              <a:rPr sz="2400" spc="-10" dirty="0">
                <a:solidFill>
                  <a:srgbClr val="0C5529"/>
                </a:solidFill>
                <a:latin typeface="Arial"/>
                <a:cs typeface="Arial"/>
              </a:rPr>
              <a:t>at top </a:t>
            </a:r>
            <a:r>
              <a:rPr sz="2400" spc="-15" dirty="0">
                <a:solidFill>
                  <a:srgbClr val="0C5529"/>
                </a:solidFill>
                <a:latin typeface="Arial"/>
                <a:cs typeface="Arial"/>
              </a:rPr>
              <a:t>indicate </a:t>
            </a:r>
            <a:r>
              <a:rPr sz="2400" spc="-10" dirty="0">
                <a:solidFill>
                  <a:srgbClr val="0C5529"/>
                </a:solidFill>
                <a:latin typeface="Arial"/>
                <a:cs typeface="Arial"/>
              </a:rPr>
              <a:t>final </a:t>
            </a:r>
            <a:r>
              <a:rPr sz="2400" spc="-15" dirty="0">
                <a:solidFill>
                  <a:srgbClr val="0C5529"/>
                </a:solidFill>
                <a:latin typeface="Arial"/>
                <a:cs typeface="Arial"/>
              </a:rPr>
              <a:t>contextualized representation </a:t>
            </a:r>
            <a:r>
              <a:rPr sz="2400" spc="-655" dirty="0">
                <a:solidFill>
                  <a:srgbClr val="0C5529"/>
                </a:solidFill>
                <a:latin typeface="Arial"/>
                <a:cs typeface="Arial"/>
              </a:rPr>
              <a:t> </a:t>
            </a:r>
            <a:r>
              <a:rPr sz="2400" spc="-10" dirty="0">
                <a:solidFill>
                  <a:srgbClr val="0C5529"/>
                </a:solidFill>
                <a:latin typeface="Arial"/>
                <a:cs typeface="Arial"/>
              </a:rPr>
              <a:t>of</a:t>
            </a:r>
            <a:r>
              <a:rPr sz="2400" spc="-30" dirty="0">
                <a:solidFill>
                  <a:srgbClr val="0C5529"/>
                </a:solidFill>
                <a:latin typeface="Arial"/>
                <a:cs typeface="Arial"/>
              </a:rPr>
              <a:t> </a:t>
            </a:r>
            <a:r>
              <a:rPr sz="2400" spc="-15" dirty="0">
                <a:solidFill>
                  <a:srgbClr val="0C5529"/>
                </a:solidFill>
                <a:latin typeface="Arial"/>
                <a:cs typeface="Arial"/>
              </a:rPr>
              <a:t>each</a:t>
            </a:r>
            <a:r>
              <a:rPr sz="2400" spc="-25" dirty="0">
                <a:solidFill>
                  <a:srgbClr val="0C5529"/>
                </a:solidFill>
                <a:latin typeface="Arial"/>
                <a:cs typeface="Arial"/>
              </a:rPr>
              <a:t> </a:t>
            </a:r>
            <a:r>
              <a:rPr sz="2400" spc="-10" dirty="0">
                <a:solidFill>
                  <a:srgbClr val="0C5529"/>
                </a:solidFill>
                <a:latin typeface="Arial"/>
                <a:cs typeface="Arial"/>
              </a:rPr>
              <a:t>input</a:t>
            </a:r>
            <a:r>
              <a:rPr sz="2400" spc="-25" dirty="0">
                <a:solidFill>
                  <a:srgbClr val="0C5529"/>
                </a:solidFill>
                <a:latin typeface="Arial"/>
                <a:cs typeface="Arial"/>
              </a:rPr>
              <a:t> </a:t>
            </a:r>
            <a:r>
              <a:rPr sz="2400" spc="-10" dirty="0">
                <a:solidFill>
                  <a:srgbClr val="0C5529"/>
                </a:solidFill>
                <a:latin typeface="Arial"/>
                <a:cs typeface="Arial"/>
              </a:rPr>
              <a:t>word</a:t>
            </a:r>
            <a:endParaRPr sz="2400" dirty="0">
              <a:latin typeface="Arial"/>
              <a:cs typeface="Arial"/>
            </a:endParaRPr>
          </a:p>
          <a:p>
            <a:pPr marL="12700">
              <a:lnSpc>
                <a:spcPts val="2710"/>
              </a:lnSpc>
            </a:pPr>
            <a:endParaRPr lang="en-US" sz="2400" spc="-15" dirty="0">
              <a:solidFill>
                <a:srgbClr val="0C5529"/>
              </a:solidFill>
              <a:latin typeface="Arial"/>
              <a:cs typeface="Arial"/>
            </a:endParaRPr>
          </a:p>
          <a:p>
            <a:pPr marL="12700">
              <a:lnSpc>
                <a:spcPts val="2710"/>
              </a:lnSpc>
            </a:pPr>
            <a:r>
              <a:rPr sz="2400" spc="-15" dirty="0">
                <a:solidFill>
                  <a:srgbClr val="0C5529"/>
                </a:solidFill>
                <a:latin typeface="Arial"/>
                <a:cs typeface="Arial"/>
              </a:rPr>
              <a:t>Evident</a:t>
            </a:r>
            <a:r>
              <a:rPr sz="2400" spc="-35" dirty="0">
                <a:solidFill>
                  <a:srgbClr val="0C5529"/>
                </a:solidFill>
                <a:latin typeface="Arial"/>
                <a:cs typeface="Arial"/>
              </a:rPr>
              <a:t> </a:t>
            </a:r>
            <a:r>
              <a:rPr sz="2400" spc="-10" dirty="0">
                <a:solidFill>
                  <a:srgbClr val="0C5529"/>
                </a:solidFill>
                <a:latin typeface="Arial"/>
                <a:cs typeface="Arial"/>
              </a:rPr>
              <a:t>from</a:t>
            </a:r>
            <a:r>
              <a:rPr sz="2400" spc="-40" dirty="0">
                <a:solidFill>
                  <a:srgbClr val="0C5529"/>
                </a:solidFill>
                <a:latin typeface="Arial"/>
                <a:cs typeface="Arial"/>
              </a:rPr>
              <a:t> </a:t>
            </a:r>
            <a:r>
              <a:rPr sz="2400" spc="-10" dirty="0">
                <a:solidFill>
                  <a:srgbClr val="0C5529"/>
                </a:solidFill>
                <a:latin typeface="Arial"/>
                <a:cs typeface="Arial"/>
              </a:rPr>
              <a:t>the</a:t>
            </a:r>
            <a:r>
              <a:rPr sz="2400" spc="-30" dirty="0">
                <a:solidFill>
                  <a:srgbClr val="0C5529"/>
                </a:solidFill>
                <a:latin typeface="Arial"/>
                <a:cs typeface="Arial"/>
              </a:rPr>
              <a:t> </a:t>
            </a:r>
            <a:r>
              <a:rPr sz="2400" spc="-15" dirty="0">
                <a:solidFill>
                  <a:srgbClr val="0C5529"/>
                </a:solidFill>
                <a:latin typeface="Arial"/>
                <a:cs typeface="Arial"/>
              </a:rPr>
              <a:t>above</a:t>
            </a:r>
            <a:r>
              <a:rPr sz="2400" spc="-35" dirty="0">
                <a:solidFill>
                  <a:srgbClr val="0C5529"/>
                </a:solidFill>
                <a:latin typeface="Arial"/>
                <a:cs typeface="Arial"/>
              </a:rPr>
              <a:t> </a:t>
            </a:r>
            <a:r>
              <a:rPr sz="2400" spc="-15" dirty="0">
                <a:solidFill>
                  <a:srgbClr val="0C5529"/>
                </a:solidFill>
                <a:latin typeface="Arial"/>
                <a:cs typeface="Arial"/>
              </a:rPr>
              <a:t>image:</a:t>
            </a:r>
            <a:endParaRPr sz="2400" dirty="0">
              <a:latin typeface="Arial"/>
              <a:cs typeface="Arial"/>
            </a:endParaRPr>
          </a:p>
          <a:p>
            <a:pPr marL="464820">
              <a:lnSpc>
                <a:spcPts val="2350"/>
              </a:lnSpc>
              <a:spcBef>
                <a:spcPts val="15"/>
              </a:spcBef>
            </a:pPr>
            <a:r>
              <a:rPr sz="2000" spc="-20" dirty="0">
                <a:solidFill>
                  <a:srgbClr val="7030A0"/>
                </a:solidFill>
                <a:latin typeface="Arial"/>
                <a:cs typeface="Arial"/>
              </a:rPr>
              <a:t>BERT</a:t>
            </a:r>
            <a:r>
              <a:rPr sz="2000" spc="-75" dirty="0">
                <a:solidFill>
                  <a:srgbClr val="7030A0"/>
                </a:solidFill>
                <a:latin typeface="Arial"/>
                <a:cs typeface="Arial"/>
              </a:rPr>
              <a:t> </a:t>
            </a:r>
            <a:r>
              <a:rPr sz="2000" dirty="0">
                <a:solidFill>
                  <a:srgbClr val="7030A0"/>
                </a:solidFill>
                <a:latin typeface="Arial"/>
                <a:cs typeface="Arial"/>
              </a:rPr>
              <a:t>is</a:t>
            </a:r>
            <a:r>
              <a:rPr sz="2000" spc="-35" dirty="0">
                <a:solidFill>
                  <a:srgbClr val="7030A0"/>
                </a:solidFill>
                <a:latin typeface="Arial"/>
                <a:cs typeface="Arial"/>
              </a:rPr>
              <a:t> </a:t>
            </a:r>
            <a:r>
              <a:rPr sz="2000" spc="-15" dirty="0">
                <a:solidFill>
                  <a:srgbClr val="7030A0"/>
                </a:solidFill>
                <a:latin typeface="Arial"/>
                <a:cs typeface="Arial"/>
              </a:rPr>
              <a:t>bi-directional</a:t>
            </a:r>
            <a:endParaRPr sz="2000" dirty="0">
              <a:latin typeface="Arial"/>
              <a:cs typeface="Arial"/>
            </a:endParaRPr>
          </a:p>
          <a:p>
            <a:pPr marL="464820" marR="1637030">
              <a:lnSpc>
                <a:spcPts val="2400"/>
              </a:lnSpc>
              <a:spcBef>
                <a:spcPts val="35"/>
              </a:spcBef>
            </a:pPr>
            <a:r>
              <a:rPr sz="2000" spc="-15" dirty="0">
                <a:solidFill>
                  <a:srgbClr val="7030A0"/>
                </a:solidFill>
                <a:latin typeface="Arial"/>
                <a:cs typeface="Arial"/>
              </a:rPr>
              <a:t>GPT </a:t>
            </a:r>
            <a:r>
              <a:rPr sz="2000" dirty="0">
                <a:solidFill>
                  <a:srgbClr val="7030A0"/>
                </a:solidFill>
                <a:latin typeface="Arial"/>
                <a:cs typeface="Arial"/>
              </a:rPr>
              <a:t>is </a:t>
            </a:r>
            <a:r>
              <a:rPr sz="2000" spc="-15" dirty="0">
                <a:solidFill>
                  <a:srgbClr val="7030A0"/>
                </a:solidFill>
                <a:latin typeface="Arial"/>
                <a:cs typeface="Arial"/>
              </a:rPr>
              <a:t>unidirectional (information </a:t>
            </a:r>
            <a:r>
              <a:rPr sz="2000" spc="-10" dirty="0">
                <a:solidFill>
                  <a:srgbClr val="7030A0"/>
                </a:solidFill>
                <a:latin typeface="Arial"/>
                <a:cs typeface="Arial"/>
              </a:rPr>
              <a:t>flows </a:t>
            </a:r>
            <a:r>
              <a:rPr sz="2000" spc="-15" dirty="0">
                <a:solidFill>
                  <a:srgbClr val="7030A0"/>
                </a:solidFill>
                <a:latin typeface="Arial"/>
                <a:cs typeface="Arial"/>
              </a:rPr>
              <a:t>from left-to-right) </a:t>
            </a:r>
            <a:r>
              <a:rPr sz="2000" spc="-545" dirty="0">
                <a:solidFill>
                  <a:srgbClr val="7030A0"/>
                </a:solidFill>
                <a:latin typeface="Arial"/>
                <a:cs typeface="Arial"/>
              </a:rPr>
              <a:t> </a:t>
            </a:r>
            <a:r>
              <a:rPr sz="2000" spc="-15" dirty="0">
                <a:solidFill>
                  <a:srgbClr val="7030A0"/>
                </a:solidFill>
                <a:latin typeface="Arial"/>
                <a:cs typeface="Arial"/>
              </a:rPr>
              <a:t>ELMO</a:t>
            </a:r>
            <a:r>
              <a:rPr sz="2000" spc="-40" dirty="0">
                <a:solidFill>
                  <a:srgbClr val="7030A0"/>
                </a:solidFill>
                <a:latin typeface="Arial"/>
                <a:cs typeface="Arial"/>
              </a:rPr>
              <a:t> </a:t>
            </a:r>
            <a:r>
              <a:rPr sz="2000" dirty="0">
                <a:solidFill>
                  <a:srgbClr val="7030A0"/>
                </a:solidFill>
                <a:latin typeface="Arial"/>
                <a:cs typeface="Arial"/>
              </a:rPr>
              <a:t>is</a:t>
            </a:r>
            <a:r>
              <a:rPr sz="2000" spc="-25" dirty="0">
                <a:solidFill>
                  <a:srgbClr val="7030A0"/>
                </a:solidFill>
                <a:latin typeface="Arial"/>
                <a:cs typeface="Arial"/>
              </a:rPr>
              <a:t> </a:t>
            </a:r>
            <a:r>
              <a:rPr sz="2000" spc="-10" dirty="0">
                <a:solidFill>
                  <a:srgbClr val="7030A0"/>
                </a:solidFill>
                <a:latin typeface="Arial"/>
                <a:cs typeface="Arial"/>
              </a:rPr>
              <a:t>shallowly</a:t>
            </a:r>
            <a:r>
              <a:rPr sz="2000" spc="-25" dirty="0">
                <a:solidFill>
                  <a:srgbClr val="7030A0"/>
                </a:solidFill>
                <a:latin typeface="Arial"/>
                <a:cs typeface="Arial"/>
              </a:rPr>
              <a:t> </a:t>
            </a:r>
            <a:r>
              <a:rPr sz="2000" spc="-15" dirty="0">
                <a:solidFill>
                  <a:srgbClr val="7030A0"/>
                </a:solidFill>
                <a:latin typeface="Arial"/>
                <a:cs typeface="Arial"/>
              </a:rPr>
              <a:t>bidirectional</a:t>
            </a:r>
            <a:endParaRPr sz="2000" dirty="0">
              <a:latin typeface="Arial"/>
              <a:cs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75462"/>
            <a:ext cx="5317087" cy="919938"/>
          </a:xfrm>
        </p:spPr>
        <p:txBody>
          <a:bodyPr/>
          <a:lstStyle/>
          <a:p>
            <a:r>
              <a:rPr lang="en-US" dirty="0"/>
              <a:t>Input Representation</a:t>
            </a:r>
          </a:p>
        </p:txBody>
      </p:sp>
      <p:sp>
        <p:nvSpPr>
          <p:cNvPr id="3" name="Content Placeholder 2"/>
          <p:cNvSpPr>
            <a:spLocks noGrp="1"/>
          </p:cNvSpPr>
          <p:nvPr>
            <p:ph idx="1"/>
          </p:nvPr>
        </p:nvSpPr>
        <p:spPr>
          <a:xfrm>
            <a:off x="585723" y="1667256"/>
            <a:ext cx="8884920" cy="1477328"/>
          </a:xfrm>
        </p:spPr>
        <p:txBody>
          <a:bodyPr/>
          <a:lstStyle/>
          <a:p>
            <a:r>
              <a:rPr lang="en-US" dirty="0"/>
              <a:t>Use 30,000 </a:t>
            </a:r>
            <a:r>
              <a:rPr lang="en-US" dirty="0" err="1"/>
              <a:t>WordPiece</a:t>
            </a:r>
            <a:r>
              <a:rPr lang="en-US" dirty="0"/>
              <a:t> vocabulary on input.</a:t>
            </a:r>
          </a:p>
          <a:p>
            <a:r>
              <a:rPr lang="en-US" dirty="0"/>
              <a:t>Each token is sum of three </a:t>
            </a:r>
            <a:r>
              <a:rPr lang="en-US" dirty="0" err="1"/>
              <a:t>embeddings</a:t>
            </a:r>
            <a:endParaRPr lang="en-US" dirty="0"/>
          </a:p>
          <a:p>
            <a:r>
              <a:rPr lang="en-US" dirty="0"/>
              <a:t>Single sequence is much more efficient</a:t>
            </a:r>
          </a:p>
        </p:txBody>
      </p:sp>
      <p:sp>
        <p:nvSpPr>
          <p:cNvPr id="4" name="Slide Number Placeholder 3"/>
          <p:cNvSpPr>
            <a:spLocks noGrp="1"/>
          </p:cNvSpPr>
          <p:nvPr>
            <p:ph type="sldNum" sz="quarter" idx="12"/>
          </p:nvPr>
        </p:nvSpPr>
        <p:spPr/>
        <p:txBody>
          <a:bodyPr/>
          <a:lstStyle/>
          <a:p>
            <a:endParaRPr lang="en-US" dirty="0"/>
          </a:p>
        </p:txBody>
      </p:sp>
      <p:pic>
        <p:nvPicPr>
          <p:cNvPr id="6" name="Picture 5"/>
          <p:cNvPicPr>
            <a:picLocks noChangeAspect="1"/>
          </p:cNvPicPr>
          <p:nvPr/>
        </p:nvPicPr>
        <p:blipFill>
          <a:blip r:embed="rId2"/>
          <a:stretch>
            <a:fillRect/>
          </a:stretch>
        </p:blipFill>
        <p:spPr>
          <a:xfrm>
            <a:off x="701763" y="4053840"/>
            <a:ext cx="8654874" cy="2627251"/>
          </a:xfrm>
          <a:prstGeom prst="rect">
            <a:avLst/>
          </a:prstGeom>
        </p:spPr>
      </p:pic>
    </p:spTree>
    <p:extLst>
      <p:ext uri="{BB962C8B-B14F-4D97-AF65-F5344CB8AC3E}">
        <p14:creationId xmlns:p14="http://schemas.microsoft.com/office/powerpoint/2010/main" val="37589289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43183" y="466343"/>
            <a:ext cx="4972685" cy="695960"/>
          </a:xfrm>
          <a:prstGeom prst="rect">
            <a:avLst/>
          </a:prstGeom>
        </p:spPr>
        <p:txBody>
          <a:bodyPr vert="horz" wrap="square" lIns="0" tIns="12700" rIns="0" bIns="0" rtlCol="0">
            <a:spAutoFit/>
          </a:bodyPr>
          <a:lstStyle/>
          <a:p>
            <a:pPr marL="12700">
              <a:lnSpc>
                <a:spcPct val="100000"/>
              </a:lnSpc>
              <a:spcBef>
                <a:spcPts val="100"/>
              </a:spcBef>
            </a:pPr>
            <a:r>
              <a:rPr spc="-25" dirty="0"/>
              <a:t>Text</a:t>
            </a:r>
            <a:r>
              <a:rPr spc="-95" dirty="0"/>
              <a:t> </a:t>
            </a:r>
            <a:r>
              <a:rPr spc="-25" dirty="0"/>
              <a:t>Pre-processing</a:t>
            </a:r>
          </a:p>
        </p:txBody>
      </p:sp>
      <p:pic>
        <p:nvPicPr>
          <p:cNvPr id="5" name="object 5"/>
          <p:cNvPicPr/>
          <p:nvPr/>
        </p:nvPicPr>
        <p:blipFill>
          <a:blip r:embed="rId2" cstate="print"/>
          <a:stretch>
            <a:fillRect/>
          </a:stretch>
        </p:blipFill>
        <p:spPr>
          <a:xfrm>
            <a:off x="1844400" y="1314699"/>
            <a:ext cx="6127839" cy="1778502"/>
          </a:xfrm>
          <a:prstGeom prst="rect">
            <a:avLst/>
          </a:prstGeom>
        </p:spPr>
      </p:pic>
      <p:sp>
        <p:nvSpPr>
          <p:cNvPr id="6" name="object 6"/>
          <p:cNvSpPr txBox="1"/>
          <p:nvPr/>
        </p:nvSpPr>
        <p:spPr>
          <a:xfrm>
            <a:off x="728581" y="3453384"/>
            <a:ext cx="8145780" cy="3968330"/>
          </a:xfrm>
          <a:prstGeom prst="rect">
            <a:avLst/>
          </a:prstGeom>
        </p:spPr>
        <p:txBody>
          <a:bodyPr vert="horz" wrap="square" lIns="0" tIns="12700" rIns="0" bIns="0" rtlCol="0">
            <a:spAutoFit/>
          </a:bodyPr>
          <a:lstStyle/>
          <a:p>
            <a:pPr marL="12700">
              <a:lnSpc>
                <a:spcPct val="100000"/>
              </a:lnSpc>
              <a:spcBef>
                <a:spcPts val="100"/>
              </a:spcBef>
            </a:pPr>
            <a:r>
              <a:rPr sz="2000" b="1" spc="-15" dirty="0">
                <a:solidFill>
                  <a:srgbClr val="0C5529"/>
                </a:solidFill>
                <a:latin typeface="Arial"/>
                <a:cs typeface="Arial"/>
              </a:rPr>
              <a:t>Position</a:t>
            </a:r>
            <a:r>
              <a:rPr sz="2000" b="1" spc="-45" dirty="0">
                <a:solidFill>
                  <a:srgbClr val="0C5529"/>
                </a:solidFill>
                <a:latin typeface="Arial"/>
                <a:cs typeface="Arial"/>
              </a:rPr>
              <a:t> </a:t>
            </a:r>
            <a:r>
              <a:rPr sz="2000" b="1" spc="-15" dirty="0">
                <a:solidFill>
                  <a:srgbClr val="0C5529"/>
                </a:solidFill>
                <a:latin typeface="Arial"/>
                <a:cs typeface="Arial"/>
              </a:rPr>
              <a:t>Embeddings</a:t>
            </a:r>
            <a:r>
              <a:rPr sz="2000" spc="-15" dirty="0">
                <a:solidFill>
                  <a:srgbClr val="0C5529"/>
                </a:solidFill>
                <a:latin typeface="Arial"/>
                <a:cs typeface="Arial"/>
              </a:rPr>
              <a:t>:</a:t>
            </a:r>
            <a:endParaRPr sz="2000" dirty="0">
              <a:latin typeface="Arial"/>
              <a:cs typeface="Arial"/>
            </a:endParaRPr>
          </a:p>
          <a:p>
            <a:pPr marL="12700">
              <a:lnSpc>
                <a:spcPts val="2135"/>
              </a:lnSpc>
              <a:spcBef>
                <a:spcPts val="5"/>
              </a:spcBef>
            </a:pPr>
            <a:r>
              <a:rPr sz="1800" spc="-20" dirty="0">
                <a:solidFill>
                  <a:srgbClr val="7030A0"/>
                </a:solidFill>
                <a:latin typeface="Arial"/>
                <a:cs typeface="Arial"/>
              </a:rPr>
              <a:t>BERT</a:t>
            </a:r>
            <a:r>
              <a:rPr sz="1800" spc="-55" dirty="0">
                <a:solidFill>
                  <a:srgbClr val="7030A0"/>
                </a:solidFill>
                <a:latin typeface="Arial"/>
                <a:cs typeface="Arial"/>
              </a:rPr>
              <a:t> </a:t>
            </a:r>
            <a:r>
              <a:rPr sz="1800" spc="-10" dirty="0">
                <a:solidFill>
                  <a:srgbClr val="7030A0"/>
                </a:solidFill>
                <a:latin typeface="Arial"/>
                <a:cs typeface="Arial"/>
              </a:rPr>
              <a:t>learns</a:t>
            </a:r>
            <a:r>
              <a:rPr sz="1800" spc="-20" dirty="0">
                <a:solidFill>
                  <a:srgbClr val="7030A0"/>
                </a:solidFill>
                <a:latin typeface="Arial"/>
                <a:cs typeface="Arial"/>
              </a:rPr>
              <a:t> </a:t>
            </a:r>
            <a:r>
              <a:rPr sz="1800" spc="-10" dirty="0">
                <a:solidFill>
                  <a:srgbClr val="7030A0"/>
                </a:solidFill>
                <a:latin typeface="Arial"/>
                <a:cs typeface="Arial"/>
              </a:rPr>
              <a:t>and</a:t>
            </a:r>
            <a:r>
              <a:rPr sz="1800" spc="-15" dirty="0">
                <a:solidFill>
                  <a:srgbClr val="7030A0"/>
                </a:solidFill>
                <a:latin typeface="Arial"/>
                <a:cs typeface="Arial"/>
              </a:rPr>
              <a:t> uses</a:t>
            </a:r>
            <a:r>
              <a:rPr sz="1800" spc="-20" dirty="0">
                <a:solidFill>
                  <a:srgbClr val="7030A0"/>
                </a:solidFill>
                <a:latin typeface="Arial"/>
                <a:cs typeface="Arial"/>
              </a:rPr>
              <a:t> </a:t>
            </a:r>
            <a:r>
              <a:rPr sz="1800" spc="-15" dirty="0">
                <a:solidFill>
                  <a:srgbClr val="7030A0"/>
                </a:solidFill>
                <a:latin typeface="Arial"/>
                <a:cs typeface="Arial"/>
              </a:rPr>
              <a:t>positional</a:t>
            </a:r>
            <a:r>
              <a:rPr sz="1800" spc="-10" dirty="0">
                <a:solidFill>
                  <a:srgbClr val="7030A0"/>
                </a:solidFill>
                <a:latin typeface="Arial"/>
                <a:cs typeface="Arial"/>
              </a:rPr>
              <a:t> </a:t>
            </a:r>
            <a:r>
              <a:rPr sz="1800" spc="-15" dirty="0">
                <a:solidFill>
                  <a:srgbClr val="7030A0"/>
                </a:solidFill>
                <a:latin typeface="Arial"/>
                <a:cs typeface="Arial"/>
              </a:rPr>
              <a:t>embeddings </a:t>
            </a:r>
            <a:r>
              <a:rPr sz="1800" spc="-5" dirty="0">
                <a:solidFill>
                  <a:srgbClr val="7030A0"/>
                </a:solidFill>
                <a:latin typeface="Arial"/>
                <a:cs typeface="Arial"/>
              </a:rPr>
              <a:t>to</a:t>
            </a:r>
            <a:r>
              <a:rPr sz="1800" spc="-20" dirty="0">
                <a:solidFill>
                  <a:srgbClr val="7030A0"/>
                </a:solidFill>
                <a:latin typeface="Arial"/>
                <a:cs typeface="Arial"/>
              </a:rPr>
              <a:t> </a:t>
            </a:r>
            <a:r>
              <a:rPr sz="1800" spc="-15" dirty="0">
                <a:solidFill>
                  <a:srgbClr val="7030A0"/>
                </a:solidFill>
                <a:latin typeface="Arial"/>
                <a:cs typeface="Arial"/>
              </a:rPr>
              <a:t>express</a:t>
            </a:r>
            <a:r>
              <a:rPr sz="1800" spc="-20" dirty="0">
                <a:solidFill>
                  <a:srgbClr val="7030A0"/>
                </a:solidFill>
                <a:latin typeface="Arial"/>
                <a:cs typeface="Arial"/>
              </a:rPr>
              <a:t> </a:t>
            </a:r>
            <a:r>
              <a:rPr sz="1800" spc="-10" dirty="0">
                <a:solidFill>
                  <a:srgbClr val="7030A0"/>
                </a:solidFill>
                <a:latin typeface="Arial"/>
                <a:cs typeface="Arial"/>
              </a:rPr>
              <a:t>the</a:t>
            </a:r>
            <a:r>
              <a:rPr sz="1800" spc="-15" dirty="0">
                <a:solidFill>
                  <a:srgbClr val="7030A0"/>
                </a:solidFill>
                <a:latin typeface="Arial"/>
                <a:cs typeface="Arial"/>
              </a:rPr>
              <a:t> </a:t>
            </a:r>
            <a:r>
              <a:rPr sz="1800" spc="-10" dirty="0">
                <a:solidFill>
                  <a:srgbClr val="7030A0"/>
                </a:solidFill>
                <a:latin typeface="Arial"/>
                <a:cs typeface="Arial"/>
              </a:rPr>
              <a:t>position</a:t>
            </a:r>
            <a:r>
              <a:rPr sz="1800" spc="-20" dirty="0">
                <a:solidFill>
                  <a:srgbClr val="7030A0"/>
                </a:solidFill>
                <a:latin typeface="Arial"/>
                <a:cs typeface="Arial"/>
              </a:rPr>
              <a:t> </a:t>
            </a:r>
            <a:r>
              <a:rPr sz="1800" spc="-10" dirty="0">
                <a:solidFill>
                  <a:srgbClr val="7030A0"/>
                </a:solidFill>
                <a:latin typeface="Arial"/>
                <a:cs typeface="Arial"/>
              </a:rPr>
              <a:t>of</a:t>
            </a:r>
            <a:r>
              <a:rPr sz="1800" spc="-15" dirty="0">
                <a:solidFill>
                  <a:srgbClr val="7030A0"/>
                </a:solidFill>
                <a:latin typeface="Arial"/>
                <a:cs typeface="Arial"/>
              </a:rPr>
              <a:t> words</a:t>
            </a:r>
            <a:endParaRPr sz="1800" dirty="0">
              <a:latin typeface="Arial"/>
              <a:cs typeface="Arial"/>
            </a:endParaRPr>
          </a:p>
          <a:p>
            <a:pPr marL="12700" marR="73660">
              <a:lnSpc>
                <a:spcPts val="2180"/>
              </a:lnSpc>
              <a:spcBef>
                <a:spcPts val="35"/>
              </a:spcBef>
            </a:pPr>
            <a:r>
              <a:rPr sz="1800" spc="-5" dirty="0">
                <a:solidFill>
                  <a:srgbClr val="7030A0"/>
                </a:solidFill>
                <a:latin typeface="Arial"/>
                <a:cs typeface="Arial"/>
              </a:rPr>
              <a:t>in </a:t>
            </a:r>
            <a:r>
              <a:rPr sz="1800" dirty="0">
                <a:solidFill>
                  <a:srgbClr val="7030A0"/>
                </a:solidFill>
                <a:latin typeface="Arial"/>
                <a:cs typeface="Arial"/>
              </a:rPr>
              <a:t>a </a:t>
            </a:r>
            <a:r>
              <a:rPr sz="1800" spc="-15" dirty="0">
                <a:solidFill>
                  <a:srgbClr val="7030A0"/>
                </a:solidFill>
                <a:latin typeface="Arial"/>
                <a:cs typeface="Arial"/>
              </a:rPr>
              <a:t>sentence. These </a:t>
            </a:r>
            <a:r>
              <a:rPr sz="1800" spc="-10" dirty="0">
                <a:solidFill>
                  <a:srgbClr val="7030A0"/>
                </a:solidFill>
                <a:latin typeface="Arial"/>
                <a:cs typeface="Arial"/>
              </a:rPr>
              <a:t>are </a:t>
            </a:r>
            <a:r>
              <a:rPr sz="1800" spc="-15" dirty="0">
                <a:solidFill>
                  <a:srgbClr val="7030A0"/>
                </a:solidFill>
                <a:latin typeface="Arial"/>
                <a:cs typeface="Arial"/>
              </a:rPr>
              <a:t>added </a:t>
            </a:r>
            <a:r>
              <a:rPr sz="1800" spc="-5" dirty="0">
                <a:solidFill>
                  <a:srgbClr val="7030A0"/>
                </a:solidFill>
                <a:latin typeface="Arial"/>
                <a:cs typeface="Arial"/>
              </a:rPr>
              <a:t>to </a:t>
            </a:r>
            <a:r>
              <a:rPr sz="1800" spc="-15" dirty="0">
                <a:solidFill>
                  <a:srgbClr val="7030A0"/>
                </a:solidFill>
                <a:latin typeface="Arial"/>
                <a:cs typeface="Arial"/>
              </a:rPr>
              <a:t>overcome </a:t>
            </a:r>
            <a:r>
              <a:rPr sz="1800" spc="-10" dirty="0">
                <a:solidFill>
                  <a:srgbClr val="7030A0"/>
                </a:solidFill>
                <a:latin typeface="Arial"/>
                <a:cs typeface="Arial"/>
              </a:rPr>
              <a:t>the </a:t>
            </a:r>
            <a:r>
              <a:rPr sz="1800" spc="-20" dirty="0">
                <a:solidFill>
                  <a:srgbClr val="7030A0"/>
                </a:solidFill>
                <a:latin typeface="Arial"/>
                <a:cs typeface="Arial"/>
              </a:rPr>
              <a:t>Transformer</a:t>
            </a:r>
            <a:r>
              <a:rPr lang="en-US" sz="1800" spc="-20" dirty="0">
                <a:solidFill>
                  <a:srgbClr val="7030A0"/>
                </a:solidFill>
                <a:latin typeface="Arial"/>
                <a:cs typeface="Arial"/>
              </a:rPr>
              <a:t> limitation</a:t>
            </a:r>
            <a:r>
              <a:rPr sz="1800" spc="-20" dirty="0">
                <a:solidFill>
                  <a:srgbClr val="7030A0"/>
                </a:solidFill>
                <a:latin typeface="Arial"/>
                <a:cs typeface="Arial"/>
              </a:rPr>
              <a:t> </a:t>
            </a:r>
            <a:r>
              <a:rPr sz="1800" spc="-15" dirty="0">
                <a:solidFill>
                  <a:srgbClr val="7030A0"/>
                </a:solidFill>
                <a:latin typeface="Arial"/>
                <a:cs typeface="Arial"/>
              </a:rPr>
              <a:t>which, </a:t>
            </a:r>
            <a:r>
              <a:rPr sz="1800" spc="-490" dirty="0">
                <a:solidFill>
                  <a:srgbClr val="7030A0"/>
                </a:solidFill>
                <a:latin typeface="Arial"/>
                <a:cs typeface="Arial"/>
              </a:rPr>
              <a:t> </a:t>
            </a:r>
            <a:r>
              <a:rPr sz="1800" spc="-10" dirty="0">
                <a:solidFill>
                  <a:srgbClr val="7030A0"/>
                </a:solidFill>
                <a:latin typeface="Arial"/>
                <a:cs typeface="Arial"/>
              </a:rPr>
              <a:t>unlike</a:t>
            </a:r>
            <a:r>
              <a:rPr sz="1800" spc="-20" dirty="0">
                <a:solidFill>
                  <a:srgbClr val="7030A0"/>
                </a:solidFill>
                <a:latin typeface="Arial"/>
                <a:cs typeface="Arial"/>
              </a:rPr>
              <a:t> </a:t>
            </a:r>
            <a:r>
              <a:rPr sz="1800" spc="-10" dirty="0">
                <a:solidFill>
                  <a:srgbClr val="7030A0"/>
                </a:solidFill>
                <a:latin typeface="Arial"/>
                <a:cs typeface="Arial"/>
              </a:rPr>
              <a:t>an</a:t>
            </a:r>
            <a:r>
              <a:rPr sz="1800" spc="-20" dirty="0">
                <a:solidFill>
                  <a:srgbClr val="7030A0"/>
                </a:solidFill>
                <a:latin typeface="Arial"/>
                <a:cs typeface="Arial"/>
              </a:rPr>
              <a:t> </a:t>
            </a:r>
            <a:r>
              <a:rPr sz="1800" spc="-15" dirty="0">
                <a:solidFill>
                  <a:srgbClr val="7030A0"/>
                </a:solidFill>
                <a:latin typeface="Arial"/>
                <a:cs typeface="Arial"/>
              </a:rPr>
              <a:t>RNN, </a:t>
            </a:r>
            <a:r>
              <a:rPr sz="1800" spc="-5" dirty="0">
                <a:solidFill>
                  <a:srgbClr val="7030A0"/>
                </a:solidFill>
                <a:latin typeface="Arial"/>
                <a:cs typeface="Arial"/>
              </a:rPr>
              <a:t>is</a:t>
            </a:r>
            <a:r>
              <a:rPr sz="1800" spc="-15" dirty="0">
                <a:solidFill>
                  <a:srgbClr val="7030A0"/>
                </a:solidFill>
                <a:latin typeface="Arial"/>
                <a:cs typeface="Arial"/>
              </a:rPr>
              <a:t> </a:t>
            </a:r>
            <a:r>
              <a:rPr sz="1800" spc="-10" dirty="0">
                <a:solidFill>
                  <a:srgbClr val="7030A0"/>
                </a:solidFill>
                <a:latin typeface="Arial"/>
                <a:cs typeface="Arial"/>
              </a:rPr>
              <a:t>not</a:t>
            </a:r>
            <a:r>
              <a:rPr sz="1800" spc="-15" dirty="0">
                <a:solidFill>
                  <a:srgbClr val="7030A0"/>
                </a:solidFill>
                <a:latin typeface="Arial"/>
                <a:cs typeface="Arial"/>
              </a:rPr>
              <a:t> </a:t>
            </a:r>
            <a:r>
              <a:rPr sz="1800" spc="-10" dirty="0">
                <a:solidFill>
                  <a:srgbClr val="7030A0"/>
                </a:solidFill>
                <a:latin typeface="Arial"/>
                <a:cs typeface="Arial"/>
              </a:rPr>
              <a:t>able</a:t>
            </a:r>
            <a:r>
              <a:rPr sz="1800" spc="-20" dirty="0">
                <a:solidFill>
                  <a:srgbClr val="7030A0"/>
                </a:solidFill>
                <a:latin typeface="Arial"/>
                <a:cs typeface="Arial"/>
              </a:rPr>
              <a:t> </a:t>
            </a:r>
            <a:r>
              <a:rPr sz="1800" spc="-5" dirty="0">
                <a:solidFill>
                  <a:srgbClr val="7030A0"/>
                </a:solidFill>
                <a:latin typeface="Arial"/>
                <a:cs typeface="Arial"/>
              </a:rPr>
              <a:t>to</a:t>
            </a:r>
            <a:r>
              <a:rPr sz="1800" spc="-15" dirty="0">
                <a:solidFill>
                  <a:srgbClr val="7030A0"/>
                </a:solidFill>
                <a:latin typeface="Arial"/>
                <a:cs typeface="Arial"/>
              </a:rPr>
              <a:t> capture</a:t>
            </a:r>
            <a:r>
              <a:rPr sz="1800" spc="-20" dirty="0">
                <a:solidFill>
                  <a:srgbClr val="7030A0"/>
                </a:solidFill>
                <a:latin typeface="Arial"/>
                <a:cs typeface="Arial"/>
              </a:rPr>
              <a:t> </a:t>
            </a:r>
            <a:r>
              <a:rPr sz="1800" spc="-15" dirty="0">
                <a:solidFill>
                  <a:srgbClr val="7030A0"/>
                </a:solidFill>
                <a:latin typeface="Arial"/>
                <a:cs typeface="Arial"/>
              </a:rPr>
              <a:t>“sequence” </a:t>
            </a:r>
            <a:r>
              <a:rPr sz="1800" spc="-10" dirty="0">
                <a:solidFill>
                  <a:srgbClr val="7030A0"/>
                </a:solidFill>
                <a:latin typeface="Arial"/>
                <a:cs typeface="Arial"/>
              </a:rPr>
              <a:t>or </a:t>
            </a:r>
            <a:r>
              <a:rPr sz="1800" spc="-15" dirty="0">
                <a:solidFill>
                  <a:srgbClr val="7030A0"/>
                </a:solidFill>
                <a:latin typeface="Arial"/>
                <a:cs typeface="Arial"/>
              </a:rPr>
              <a:t>“order” information</a:t>
            </a:r>
            <a:endParaRPr sz="1800" dirty="0">
              <a:latin typeface="Arial"/>
              <a:cs typeface="Arial"/>
            </a:endParaRPr>
          </a:p>
          <a:p>
            <a:pPr marL="12700">
              <a:lnSpc>
                <a:spcPts val="2230"/>
              </a:lnSpc>
            </a:pPr>
            <a:endParaRPr lang="en-US" sz="2000" b="1" spc="-15" dirty="0">
              <a:solidFill>
                <a:srgbClr val="0C5529"/>
              </a:solidFill>
              <a:latin typeface="Arial"/>
              <a:cs typeface="Arial"/>
            </a:endParaRPr>
          </a:p>
          <a:p>
            <a:pPr marL="12700">
              <a:lnSpc>
                <a:spcPts val="2230"/>
              </a:lnSpc>
            </a:pPr>
            <a:r>
              <a:rPr sz="2000" b="1" spc="-15" dirty="0">
                <a:solidFill>
                  <a:srgbClr val="0C5529"/>
                </a:solidFill>
                <a:latin typeface="Arial"/>
                <a:cs typeface="Arial"/>
              </a:rPr>
              <a:t>Segment</a:t>
            </a:r>
            <a:r>
              <a:rPr sz="2000" b="1" spc="-45" dirty="0">
                <a:solidFill>
                  <a:srgbClr val="0C5529"/>
                </a:solidFill>
                <a:latin typeface="Arial"/>
                <a:cs typeface="Arial"/>
              </a:rPr>
              <a:t> </a:t>
            </a:r>
            <a:r>
              <a:rPr sz="2000" b="1" spc="-15" dirty="0">
                <a:solidFill>
                  <a:srgbClr val="0C5529"/>
                </a:solidFill>
                <a:latin typeface="Arial"/>
                <a:cs typeface="Arial"/>
              </a:rPr>
              <a:t>Embeddings</a:t>
            </a:r>
            <a:r>
              <a:rPr sz="2000" spc="-15" dirty="0">
                <a:solidFill>
                  <a:srgbClr val="0C5529"/>
                </a:solidFill>
                <a:latin typeface="Arial"/>
                <a:cs typeface="Arial"/>
              </a:rPr>
              <a:t>:</a:t>
            </a:r>
            <a:endParaRPr sz="2000" dirty="0">
              <a:latin typeface="Arial"/>
              <a:cs typeface="Arial"/>
            </a:endParaRPr>
          </a:p>
          <a:p>
            <a:pPr marL="12700">
              <a:lnSpc>
                <a:spcPts val="2115"/>
              </a:lnSpc>
            </a:pPr>
            <a:r>
              <a:rPr sz="1800" spc="-20" dirty="0">
                <a:solidFill>
                  <a:srgbClr val="7030A0"/>
                </a:solidFill>
                <a:latin typeface="Arial"/>
                <a:cs typeface="Arial"/>
              </a:rPr>
              <a:t>BERT</a:t>
            </a:r>
            <a:r>
              <a:rPr sz="1800" spc="-55" dirty="0">
                <a:solidFill>
                  <a:srgbClr val="7030A0"/>
                </a:solidFill>
                <a:latin typeface="Arial"/>
                <a:cs typeface="Arial"/>
              </a:rPr>
              <a:t> </a:t>
            </a:r>
            <a:r>
              <a:rPr sz="1800" spc="-10" dirty="0">
                <a:solidFill>
                  <a:srgbClr val="7030A0"/>
                </a:solidFill>
                <a:latin typeface="Arial"/>
                <a:cs typeface="Arial"/>
              </a:rPr>
              <a:t>can</a:t>
            </a:r>
            <a:r>
              <a:rPr sz="1800" spc="-20" dirty="0">
                <a:solidFill>
                  <a:srgbClr val="7030A0"/>
                </a:solidFill>
                <a:latin typeface="Arial"/>
                <a:cs typeface="Arial"/>
              </a:rPr>
              <a:t> </a:t>
            </a:r>
            <a:r>
              <a:rPr sz="1800" spc="-10" dirty="0">
                <a:solidFill>
                  <a:srgbClr val="7030A0"/>
                </a:solidFill>
                <a:latin typeface="Arial"/>
                <a:cs typeface="Arial"/>
              </a:rPr>
              <a:t>also</a:t>
            </a:r>
            <a:r>
              <a:rPr sz="1800" spc="-15" dirty="0">
                <a:solidFill>
                  <a:srgbClr val="7030A0"/>
                </a:solidFill>
                <a:latin typeface="Arial"/>
                <a:cs typeface="Arial"/>
              </a:rPr>
              <a:t> </a:t>
            </a:r>
            <a:r>
              <a:rPr sz="1800" spc="-10" dirty="0">
                <a:solidFill>
                  <a:srgbClr val="7030A0"/>
                </a:solidFill>
                <a:latin typeface="Arial"/>
                <a:cs typeface="Arial"/>
              </a:rPr>
              <a:t>take</a:t>
            </a:r>
            <a:r>
              <a:rPr sz="1800" spc="-20" dirty="0">
                <a:solidFill>
                  <a:srgbClr val="7030A0"/>
                </a:solidFill>
                <a:latin typeface="Arial"/>
                <a:cs typeface="Arial"/>
              </a:rPr>
              <a:t> </a:t>
            </a:r>
            <a:r>
              <a:rPr sz="1800" spc="-15" dirty="0">
                <a:solidFill>
                  <a:srgbClr val="7030A0"/>
                </a:solidFill>
                <a:latin typeface="Arial"/>
                <a:cs typeface="Arial"/>
              </a:rPr>
              <a:t>sentence </a:t>
            </a:r>
            <a:r>
              <a:rPr sz="1800" spc="-10" dirty="0">
                <a:solidFill>
                  <a:srgbClr val="7030A0"/>
                </a:solidFill>
                <a:latin typeface="Arial"/>
                <a:cs typeface="Arial"/>
              </a:rPr>
              <a:t>pairs</a:t>
            </a:r>
            <a:r>
              <a:rPr sz="1800" spc="-20" dirty="0">
                <a:solidFill>
                  <a:srgbClr val="7030A0"/>
                </a:solidFill>
                <a:latin typeface="Arial"/>
                <a:cs typeface="Arial"/>
              </a:rPr>
              <a:t> </a:t>
            </a:r>
            <a:r>
              <a:rPr sz="1800" spc="-10" dirty="0">
                <a:solidFill>
                  <a:srgbClr val="7030A0"/>
                </a:solidFill>
                <a:latin typeface="Arial"/>
                <a:cs typeface="Arial"/>
              </a:rPr>
              <a:t>as</a:t>
            </a:r>
            <a:r>
              <a:rPr sz="1800" spc="-15" dirty="0">
                <a:solidFill>
                  <a:srgbClr val="7030A0"/>
                </a:solidFill>
                <a:latin typeface="Arial"/>
                <a:cs typeface="Arial"/>
              </a:rPr>
              <a:t> </a:t>
            </a:r>
            <a:r>
              <a:rPr sz="1800" spc="-10" dirty="0">
                <a:solidFill>
                  <a:srgbClr val="7030A0"/>
                </a:solidFill>
                <a:latin typeface="Arial"/>
                <a:cs typeface="Arial"/>
              </a:rPr>
              <a:t>inputs</a:t>
            </a:r>
            <a:r>
              <a:rPr sz="1800" spc="-20" dirty="0">
                <a:solidFill>
                  <a:srgbClr val="7030A0"/>
                </a:solidFill>
                <a:latin typeface="Arial"/>
                <a:cs typeface="Arial"/>
              </a:rPr>
              <a:t> </a:t>
            </a:r>
            <a:r>
              <a:rPr sz="1800" spc="-10" dirty="0">
                <a:solidFill>
                  <a:srgbClr val="7030A0"/>
                </a:solidFill>
                <a:latin typeface="Arial"/>
                <a:cs typeface="Arial"/>
              </a:rPr>
              <a:t>for</a:t>
            </a:r>
            <a:r>
              <a:rPr sz="1800" spc="-15" dirty="0">
                <a:solidFill>
                  <a:srgbClr val="7030A0"/>
                </a:solidFill>
                <a:latin typeface="Arial"/>
                <a:cs typeface="Arial"/>
              </a:rPr>
              <a:t> tasks (Question-Answering).</a:t>
            </a:r>
            <a:endParaRPr sz="1800" dirty="0">
              <a:latin typeface="Arial"/>
              <a:cs typeface="Arial"/>
            </a:endParaRPr>
          </a:p>
          <a:p>
            <a:pPr marL="12700" marR="5080">
              <a:lnSpc>
                <a:spcPct val="97200"/>
              </a:lnSpc>
              <a:spcBef>
                <a:spcPts val="85"/>
              </a:spcBef>
            </a:pPr>
            <a:r>
              <a:rPr lang="en-US" sz="1800" spc="-20" dirty="0">
                <a:solidFill>
                  <a:srgbClr val="7030A0"/>
                </a:solidFill>
                <a:latin typeface="Arial"/>
                <a:cs typeface="Arial"/>
              </a:rPr>
              <a:t>As such </a:t>
            </a:r>
            <a:r>
              <a:rPr sz="1800" spc="-5" dirty="0">
                <a:solidFill>
                  <a:srgbClr val="7030A0"/>
                </a:solidFill>
                <a:latin typeface="Arial"/>
                <a:cs typeface="Arial"/>
              </a:rPr>
              <a:t>it </a:t>
            </a:r>
            <a:r>
              <a:rPr sz="1800" spc="-10" dirty="0">
                <a:solidFill>
                  <a:srgbClr val="7030A0"/>
                </a:solidFill>
                <a:latin typeface="Arial"/>
                <a:cs typeface="Arial"/>
              </a:rPr>
              <a:t>learns </a:t>
            </a:r>
            <a:r>
              <a:rPr sz="1800" dirty="0">
                <a:solidFill>
                  <a:srgbClr val="7030A0"/>
                </a:solidFill>
                <a:latin typeface="Arial"/>
                <a:cs typeface="Arial"/>
              </a:rPr>
              <a:t>a </a:t>
            </a:r>
            <a:r>
              <a:rPr sz="1800" spc="-15" dirty="0">
                <a:solidFill>
                  <a:srgbClr val="7030A0"/>
                </a:solidFill>
                <a:latin typeface="Arial"/>
                <a:cs typeface="Arial"/>
              </a:rPr>
              <a:t>unique embedding </a:t>
            </a:r>
            <a:r>
              <a:rPr sz="1800" spc="-10" dirty="0">
                <a:solidFill>
                  <a:srgbClr val="7030A0"/>
                </a:solidFill>
                <a:latin typeface="Arial"/>
                <a:cs typeface="Arial"/>
              </a:rPr>
              <a:t>for the first and the </a:t>
            </a:r>
            <a:r>
              <a:rPr sz="1800" spc="-15" dirty="0">
                <a:solidFill>
                  <a:srgbClr val="7030A0"/>
                </a:solidFill>
                <a:latin typeface="Arial"/>
                <a:cs typeface="Arial"/>
              </a:rPr>
              <a:t>second sentences </a:t>
            </a:r>
            <a:r>
              <a:rPr sz="1800" spc="-5" dirty="0">
                <a:solidFill>
                  <a:srgbClr val="7030A0"/>
                </a:solidFill>
                <a:latin typeface="Arial"/>
                <a:cs typeface="Arial"/>
              </a:rPr>
              <a:t>to </a:t>
            </a:r>
            <a:r>
              <a:rPr sz="1800" spc="-490" dirty="0">
                <a:solidFill>
                  <a:srgbClr val="7030A0"/>
                </a:solidFill>
                <a:latin typeface="Arial"/>
                <a:cs typeface="Arial"/>
              </a:rPr>
              <a:t> </a:t>
            </a:r>
            <a:r>
              <a:rPr sz="1800" spc="-10" dirty="0">
                <a:solidFill>
                  <a:srgbClr val="7030A0"/>
                </a:solidFill>
                <a:latin typeface="Arial"/>
                <a:cs typeface="Arial"/>
              </a:rPr>
              <a:t>help the </a:t>
            </a:r>
            <a:r>
              <a:rPr sz="1800" spc="-15" dirty="0">
                <a:solidFill>
                  <a:srgbClr val="7030A0"/>
                </a:solidFill>
                <a:latin typeface="Arial"/>
                <a:cs typeface="Arial"/>
              </a:rPr>
              <a:t>model distinguish between them. </a:t>
            </a:r>
            <a:r>
              <a:rPr sz="1800" spc="-5" dirty="0">
                <a:solidFill>
                  <a:srgbClr val="7030A0"/>
                </a:solidFill>
                <a:latin typeface="Arial"/>
                <a:cs typeface="Arial"/>
              </a:rPr>
              <a:t>In </a:t>
            </a:r>
            <a:r>
              <a:rPr sz="1800" spc="-10" dirty="0">
                <a:solidFill>
                  <a:srgbClr val="7030A0"/>
                </a:solidFill>
                <a:latin typeface="Arial"/>
                <a:cs typeface="Arial"/>
              </a:rPr>
              <a:t>the </a:t>
            </a:r>
            <a:r>
              <a:rPr sz="1800" spc="-15" dirty="0">
                <a:solidFill>
                  <a:srgbClr val="7030A0"/>
                </a:solidFill>
                <a:latin typeface="Arial"/>
                <a:cs typeface="Arial"/>
              </a:rPr>
              <a:t>above example, </a:t>
            </a:r>
            <a:r>
              <a:rPr sz="1800" spc="-10" dirty="0">
                <a:solidFill>
                  <a:srgbClr val="7030A0"/>
                </a:solidFill>
                <a:latin typeface="Arial"/>
                <a:cs typeface="Arial"/>
              </a:rPr>
              <a:t>all the </a:t>
            </a:r>
            <a:r>
              <a:rPr sz="1800" spc="-15" dirty="0">
                <a:solidFill>
                  <a:srgbClr val="7030A0"/>
                </a:solidFill>
                <a:latin typeface="Arial"/>
                <a:cs typeface="Arial"/>
              </a:rPr>
              <a:t>tokens </a:t>
            </a:r>
            <a:r>
              <a:rPr sz="1800" spc="-10" dirty="0">
                <a:solidFill>
                  <a:srgbClr val="7030A0"/>
                </a:solidFill>
                <a:latin typeface="Arial"/>
                <a:cs typeface="Arial"/>
              </a:rPr>
              <a:t> </a:t>
            </a:r>
            <a:r>
              <a:rPr sz="1800" spc="-15" dirty="0">
                <a:solidFill>
                  <a:srgbClr val="7030A0"/>
                </a:solidFill>
                <a:latin typeface="Arial"/>
                <a:cs typeface="Arial"/>
              </a:rPr>
              <a:t>marked</a:t>
            </a:r>
            <a:r>
              <a:rPr sz="1800" spc="-20" dirty="0">
                <a:solidFill>
                  <a:srgbClr val="7030A0"/>
                </a:solidFill>
                <a:latin typeface="Arial"/>
                <a:cs typeface="Arial"/>
              </a:rPr>
              <a:t> </a:t>
            </a:r>
            <a:r>
              <a:rPr sz="1800" spc="-10" dirty="0">
                <a:solidFill>
                  <a:srgbClr val="7030A0"/>
                </a:solidFill>
                <a:latin typeface="Arial"/>
                <a:cs typeface="Arial"/>
              </a:rPr>
              <a:t>as</a:t>
            </a:r>
            <a:r>
              <a:rPr sz="1800" spc="-20" dirty="0">
                <a:solidFill>
                  <a:srgbClr val="7030A0"/>
                </a:solidFill>
                <a:latin typeface="Arial"/>
                <a:cs typeface="Arial"/>
              </a:rPr>
              <a:t> </a:t>
            </a:r>
            <a:r>
              <a:rPr sz="1800" spc="-10" dirty="0">
                <a:solidFill>
                  <a:srgbClr val="7030A0"/>
                </a:solidFill>
                <a:latin typeface="Arial"/>
                <a:cs typeface="Arial"/>
              </a:rPr>
              <a:t>EA</a:t>
            </a:r>
            <a:r>
              <a:rPr sz="1800" spc="-120" dirty="0">
                <a:solidFill>
                  <a:srgbClr val="7030A0"/>
                </a:solidFill>
                <a:latin typeface="Arial"/>
                <a:cs typeface="Arial"/>
              </a:rPr>
              <a:t> </a:t>
            </a:r>
            <a:r>
              <a:rPr sz="1800" spc="-15" dirty="0">
                <a:solidFill>
                  <a:srgbClr val="7030A0"/>
                </a:solidFill>
                <a:latin typeface="Arial"/>
                <a:cs typeface="Arial"/>
              </a:rPr>
              <a:t>belong</a:t>
            </a:r>
            <a:r>
              <a:rPr sz="1800" spc="-20" dirty="0">
                <a:solidFill>
                  <a:srgbClr val="7030A0"/>
                </a:solidFill>
                <a:latin typeface="Arial"/>
                <a:cs typeface="Arial"/>
              </a:rPr>
              <a:t> </a:t>
            </a:r>
            <a:r>
              <a:rPr sz="1800" spc="-5" dirty="0">
                <a:solidFill>
                  <a:srgbClr val="7030A0"/>
                </a:solidFill>
                <a:latin typeface="Arial"/>
                <a:cs typeface="Arial"/>
              </a:rPr>
              <a:t>to</a:t>
            </a:r>
            <a:r>
              <a:rPr sz="1800" spc="-20" dirty="0">
                <a:solidFill>
                  <a:srgbClr val="7030A0"/>
                </a:solidFill>
                <a:latin typeface="Arial"/>
                <a:cs typeface="Arial"/>
              </a:rPr>
              <a:t> </a:t>
            </a:r>
            <a:r>
              <a:rPr sz="1800" spc="-15" dirty="0">
                <a:solidFill>
                  <a:srgbClr val="7030A0"/>
                </a:solidFill>
                <a:latin typeface="Arial"/>
                <a:cs typeface="Arial"/>
              </a:rPr>
              <a:t>sentence</a:t>
            </a:r>
            <a:r>
              <a:rPr sz="1800" spc="-120" dirty="0">
                <a:solidFill>
                  <a:srgbClr val="7030A0"/>
                </a:solidFill>
                <a:latin typeface="Arial"/>
                <a:cs typeface="Arial"/>
              </a:rPr>
              <a:t> </a:t>
            </a:r>
            <a:r>
              <a:rPr sz="1800" dirty="0">
                <a:solidFill>
                  <a:srgbClr val="7030A0"/>
                </a:solidFill>
                <a:latin typeface="Arial"/>
                <a:cs typeface="Arial"/>
              </a:rPr>
              <a:t>A</a:t>
            </a:r>
            <a:r>
              <a:rPr sz="1800" spc="-120" dirty="0">
                <a:solidFill>
                  <a:srgbClr val="7030A0"/>
                </a:solidFill>
                <a:latin typeface="Arial"/>
                <a:cs typeface="Arial"/>
              </a:rPr>
              <a:t> </a:t>
            </a:r>
            <a:r>
              <a:rPr sz="1800" spc="-10" dirty="0">
                <a:solidFill>
                  <a:srgbClr val="7030A0"/>
                </a:solidFill>
                <a:latin typeface="Arial"/>
                <a:cs typeface="Arial"/>
              </a:rPr>
              <a:t>(and</a:t>
            </a:r>
            <a:r>
              <a:rPr sz="1800" spc="-20" dirty="0">
                <a:solidFill>
                  <a:srgbClr val="7030A0"/>
                </a:solidFill>
                <a:latin typeface="Arial"/>
                <a:cs typeface="Arial"/>
              </a:rPr>
              <a:t> </a:t>
            </a:r>
            <a:r>
              <a:rPr sz="1800" spc="-10" dirty="0">
                <a:solidFill>
                  <a:srgbClr val="7030A0"/>
                </a:solidFill>
                <a:latin typeface="Arial"/>
                <a:cs typeface="Arial"/>
              </a:rPr>
              <a:t>similarly</a:t>
            </a:r>
            <a:r>
              <a:rPr sz="1800" spc="-20" dirty="0">
                <a:solidFill>
                  <a:srgbClr val="7030A0"/>
                </a:solidFill>
                <a:latin typeface="Arial"/>
                <a:cs typeface="Arial"/>
              </a:rPr>
              <a:t> </a:t>
            </a:r>
            <a:r>
              <a:rPr sz="1800" spc="-10" dirty="0">
                <a:solidFill>
                  <a:srgbClr val="7030A0"/>
                </a:solidFill>
                <a:latin typeface="Arial"/>
                <a:cs typeface="Arial"/>
              </a:rPr>
              <a:t>for</a:t>
            </a:r>
            <a:r>
              <a:rPr sz="1800" spc="-15" dirty="0">
                <a:solidFill>
                  <a:srgbClr val="7030A0"/>
                </a:solidFill>
                <a:latin typeface="Arial"/>
                <a:cs typeface="Arial"/>
              </a:rPr>
              <a:t> </a:t>
            </a:r>
            <a:r>
              <a:rPr sz="1800" spc="-10" dirty="0">
                <a:solidFill>
                  <a:srgbClr val="7030A0"/>
                </a:solidFill>
                <a:latin typeface="Arial"/>
                <a:cs typeface="Arial"/>
              </a:rPr>
              <a:t>EB)</a:t>
            </a:r>
            <a:endParaRPr sz="1800" dirty="0">
              <a:latin typeface="Arial"/>
              <a:cs typeface="Arial"/>
            </a:endParaRPr>
          </a:p>
          <a:p>
            <a:pPr marL="12700">
              <a:lnSpc>
                <a:spcPts val="2355"/>
              </a:lnSpc>
              <a:spcBef>
                <a:spcPts val="40"/>
              </a:spcBef>
            </a:pPr>
            <a:endParaRPr lang="en-US" sz="2000" b="1" spc="-45" dirty="0">
              <a:solidFill>
                <a:srgbClr val="0C5529"/>
              </a:solidFill>
              <a:latin typeface="Arial"/>
              <a:cs typeface="Arial"/>
            </a:endParaRPr>
          </a:p>
          <a:p>
            <a:pPr marL="12700">
              <a:lnSpc>
                <a:spcPts val="2355"/>
              </a:lnSpc>
              <a:spcBef>
                <a:spcPts val="40"/>
              </a:spcBef>
            </a:pPr>
            <a:r>
              <a:rPr sz="2000" b="1" spc="-45" dirty="0">
                <a:solidFill>
                  <a:srgbClr val="0C5529"/>
                </a:solidFill>
                <a:latin typeface="Arial"/>
                <a:cs typeface="Arial"/>
              </a:rPr>
              <a:t>Token</a:t>
            </a:r>
            <a:r>
              <a:rPr sz="2000" b="1" spc="-40" dirty="0">
                <a:solidFill>
                  <a:srgbClr val="0C5529"/>
                </a:solidFill>
                <a:latin typeface="Arial"/>
                <a:cs typeface="Arial"/>
              </a:rPr>
              <a:t> </a:t>
            </a:r>
            <a:r>
              <a:rPr sz="2000" b="1" spc="-15" dirty="0">
                <a:solidFill>
                  <a:srgbClr val="0C5529"/>
                </a:solidFill>
                <a:latin typeface="Arial"/>
                <a:cs typeface="Arial"/>
              </a:rPr>
              <a:t>Embeddings</a:t>
            </a:r>
            <a:r>
              <a:rPr sz="2000" spc="-15" dirty="0">
                <a:solidFill>
                  <a:srgbClr val="0C5529"/>
                </a:solidFill>
                <a:latin typeface="Arial"/>
                <a:cs typeface="Arial"/>
              </a:rPr>
              <a:t>:</a:t>
            </a:r>
            <a:endParaRPr sz="2000" dirty="0">
              <a:latin typeface="Arial"/>
              <a:cs typeface="Arial"/>
            </a:endParaRPr>
          </a:p>
          <a:p>
            <a:pPr marL="12700" marR="431165">
              <a:lnSpc>
                <a:spcPts val="2180"/>
              </a:lnSpc>
              <a:spcBef>
                <a:spcPts val="10"/>
              </a:spcBef>
            </a:pPr>
            <a:r>
              <a:rPr sz="1800" spc="-15" dirty="0">
                <a:solidFill>
                  <a:srgbClr val="7030A0"/>
                </a:solidFill>
                <a:latin typeface="Arial"/>
                <a:cs typeface="Arial"/>
              </a:rPr>
              <a:t>These </a:t>
            </a:r>
            <a:r>
              <a:rPr sz="1800" spc="-10" dirty="0">
                <a:solidFill>
                  <a:srgbClr val="7030A0"/>
                </a:solidFill>
                <a:latin typeface="Arial"/>
                <a:cs typeface="Arial"/>
              </a:rPr>
              <a:t>are the </a:t>
            </a:r>
            <a:r>
              <a:rPr sz="1800" spc="-15" dirty="0">
                <a:solidFill>
                  <a:srgbClr val="7030A0"/>
                </a:solidFill>
                <a:latin typeface="Arial"/>
                <a:cs typeface="Arial"/>
              </a:rPr>
              <a:t>embeddings learned </a:t>
            </a:r>
            <a:r>
              <a:rPr sz="1800" spc="-10" dirty="0">
                <a:solidFill>
                  <a:srgbClr val="7030A0"/>
                </a:solidFill>
                <a:latin typeface="Arial"/>
                <a:cs typeface="Arial"/>
              </a:rPr>
              <a:t>for the specific </a:t>
            </a:r>
            <a:r>
              <a:rPr sz="1800" spc="-15" dirty="0">
                <a:solidFill>
                  <a:srgbClr val="7030A0"/>
                </a:solidFill>
                <a:latin typeface="Arial"/>
                <a:cs typeface="Arial"/>
              </a:rPr>
              <a:t>token </a:t>
            </a:r>
            <a:r>
              <a:rPr sz="1800" spc="-10" dirty="0">
                <a:solidFill>
                  <a:srgbClr val="7030A0"/>
                </a:solidFill>
                <a:latin typeface="Arial"/>
                <a:cs typeface="Arial"/>
              </a:rPr>
              <a:t>from the </a:t>
            </a:r>
            <a:r>
              <a:rPr sz="1800" spc="-20" dirty="0">
                <a:solidFill>
                  <a:srgbClr val="7030A0"/>
                </a:solidFill>
                <a:latin typeface="Arial"/>
                <a:cs typeface="Arial"/>
              </a:rPr>
              <a:t>WordPiece </a:t>
            </a:r>
            <a:r>
              <a:rPr sz="1800" spc="-490" dirty="0">
                <a:solidFill>
                  <a:srgbClr val="7030A0"/>
                </a:solidFill>
                <a:latin typeface="Arial"/>
                <a:cs typeface="Arial"/>
              </a:rPr>
              <a:t> </a:t>
            </a:r>
            <a:r>
              <a:rPr sz="1800" spc="-10" dirty="0">
                <a:solidFill>
                  <a:srgbClr val="7030A0"/>
                </a:solidFill>
                <a:latin typeface="Arial"/>
                <a:cs typeface="Arial"/>
              </a:rPr>
              <a:t>token</a:t>
            </a:r>
            <a:r>
              <a:rPr sz="1800" spc="-25" dirty="0">
                <a:solidFill>
                  <a:srgbClr val="7030A0"/>
                </a:solidFill>
                <a:latin typeface="Arial"/>
                <a:cs typeface="Arial"/>
              </a:rPr>
              <a:t> </a:t>
            </a:r>
            <a:r>
              <a:rPr sz="1800" spc="-15" dirty="0">
                <a:solidFill>
                  <a:srgbClr val="7030A0"/>
                </a:solidFill>
                <a:latin typeface="Arial"/>
                <a:cs typeface="Arial"/>
              </a:rPr>
              <a:t>vocabulary</a:t>
            </a:r>
            <a:endParaRPr sz="1800" dirty="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773952" y="963168"/>
            <a:ext cx="4513580" cy="695960"/>
          </a:xfrm>
          <a:prstGeom prst="rect">
            <a:avLst/>
          </a:prstGeom>
        </p:spPr>
        <p:txBody>
          <a:bodyPr vert="horz" wrap="square" lIns="0" tIns="12700" rIns="0" bIns="0" rtlCol="0">
            <a:spAutoFit/>
          </a:bodyPr>
          <a:lstStyle/>
          <a:p>
            <a:pPr marL="12700">
              <a:lnSpc>
                <a:spcPct val="100000"/>
              </a:lnSpc>
              <a:spcBef>
                <a:spcPts val="100"/>
              </a:spcBef>
            </a:pPr>
            <a:r>
              <a:rPr spc="-25" dirty="0"/>
              <a:t>Pre-training</a:t>
            </a:r>
            <a:r>
              <a:rPr spc="-90" dirty="0"/>
              <a:t> </a:t>
            </a:r>
            <a:r>
              <a:rPr spc="-25" dirty="0"/>
              <a:t>BERT</a:t>
            </a:r>
          </a:p>
        </p:txBody>
      </p:sp>
      <p:sp>
        <p:nvSpPr>
          <p:cNvPr id="4" name="object 4"/>
          <p:cNvSpPr txBox="1"/>
          <p:nvPr/>
        </p:nvSpPr>
        <p:spPr>
          <a:xfrm>
            <a:off x="585723" y="2021114"/>
            <a:ext cx="8468995" cy="1597025"/>
          </a:xfrm>
          <a:prstGeom prst="rect">
            <a:avLst/>
          </a:prstGeom>
        </p:spPr>
        <p:txBody>
          <a:bodyPr vert="horz" wrap="square" lIns="0" tIns="91440" rIns="0" bIns="0" rtlCol="0">
            <a:spAutoFit/>
          </a:bodyPr>
          <a:lstStyle/>
          <a:p>
            <a:pPr marL="351790" indent="-339090">
              <a:lnSpc>
                <a:spcPct val="100000"/>
              </a:lnSpc>
              <a:spcBef>
                <a:spcPts val="720"/>
              </a:spcBef>
              <a:buChar char="•"/>
              <a:tabLst>
                <a:tab pos="351155" algn="l"/>
                <a:tab pos="351790" algn="l"/>
              </a:tabLst>
            </a:pPr>
            <a:r>
              <a:rPr sz="3200" spc="-20" dirty="0">
                <a:solidFill>
                  <a:srgbClr val="3333CC"/>
                </a:solidFill>
                <a:latin typeface="Arial"/>
                <a:cs typeface="Arial"/>
              </a:rPr>
              <a:t>BERT</a:t>
            </a:r>
            <a:r>
              <a:rPr sz="3200" spc="-35" dirty="0">
                <a:solidFill>
                  <a:srgbClr val="3333CC"/>
                </a:solidFill>
                <a:latin typeface="Arial"/>
                <a:cs typeface="Arial"/>
              </a:rPr>
              <a:t> </a:t>
            </a:r>
            <a:r>
              <a:rPr sz="3200" spc="-20" dirty="0">
                <a:solidFill>
                  <a:srgbClr val="3333CC"/>
                </a:solidFill>
                <a:latin typeface="Arial"/>
                <a:cs typeface="Arial"/>
              </a:rPr>
              <a:t>pre-trained</a:t>
            </a:r>
            <a:r>
              <a:rPr sz="3200" spc="-45" dirty="0">
                <a:solidFill>
                  <a:srgbClr val="3333CC"/>
                </a:solidFill>
                <a:latin typeface="Arial"/>
                <a:cs typeface="Arial"/>
              </a:rPr>
              <a:t> </a:t>
            </a:r>
            <a:r>
              <a:rPr sz="3200" spc="-15" dirty="0">
                <a:solidFill>
                  <a:srgbClr val="3333CC"/>
                </a:solidFill>
                <a:latin typeface="Arial"/>
                <a:cs typeface="Arial"/>
              </a:rPr>
              <a:t>on</a:t>
            </a:r>
            <a:r>
              <a:rPr sz="3200" spc="-50" dirty="0">
                <a:solidFill>
                  <a:srgbClr val="3333CC"/>
                </a:solidFill>
                <a:latin typeface="Arial"/>
                <a:cs typeface="Arial"/>
              </a:rPr>
              <a:t> </a:t>
            </a:r>
            <a:r>
              <a:rPr sz="3200" spc="-15" dirty="0">
                <a:solidFill>
                  <a:srgbClr val="3333CC"/>
                </a:solidFill>
                <a:latin typeface="Arial"/>
                <a:cs typeface="Arial"/>
              </a:rPr>
              <a:t>two</a:t>
            </a:r>
            <a:r>
              <a:rPr sz="3200" spc="-45" dirty="0">
                <a:solidFill>
                  <a:srgbClr val="3333CC"/>
                </a:solidFill>
                <a:latin typeface="Arial"/>
                <a:cs typeface="Arial"/>
              </a:rPr>
              <a:t> </a:t>
            </a:r>
            <a:r>
              <a:rPr sz="3200" spc="-20" dirty="0">
                <a:solidFill>
                  <a:srgbClr val="3333CC"/>
                </a:solidFill>
                <a:latin typeface="Arial"/>
                <a:cs typeface="Arial"/>
              </a:rPr>
              <a:t>NLP</a:t>
            </a:r>
            <a:r>
              <a:rPr sz="3200" spc="-40" dirty="0">
                <a:solidFill>
                  <a:srgbClr val="3333CC"/>
                </a:solidFill>
                <a:latin typeface="Arial"/>
                <a:cs typeface="Arial"/>
              </a:rPr>
              <a:t> </a:t>
            </a:r>
            <a:r>
              <a:rPr sz="3200" spc="-20" dirty="0">
                <a:solidFill>
                  <a:srgbClr val="3333CC"/>
                </a:solidFill>
                <a:latin typeface="Arial"/>
                <a:cs typeface="Arial"/>
              </a:rPr>
              <a:t>tasks:</a:t>
            </a:r>
            <a:endParaRPr sz="3200" dirty="0">
              <a:latin typeface="Arial"/>
              <a:cs typeface="Arial"/>
            </a:endParaRPr>
          </a:p>
          <a:p>
            <a:pPr marL="973455" lvl="1" indent="-508634">
              <a:lnSpc>
                <a:spcPct val="100000"/>
              </a:lnSpc>
              <a:spcBef>
                <a:spcPts val="545"/>
              </a:spcBef>
              <a:buAutoNum type="arabicPeriod"/>
              <a:tabLst>
                <a:tab pos="972819" algn="l"/>
                <a:tab pos="973455" algn="l"/>
              </a:tabLst>
            </a:pPr>
            <a:r>
              <a:rPr sz="2800" spc="-20" dirty="0">
                <a:solidFill>
                  <a:srgbClr val="336600"/>
                </a:solidFill>
                <a:latin typeface="Arial"/>
                <a:cs typeface="Arial"/>
              </a:rPr>
              <a:t>Masked</a:t>
            </a:r>
            <a:r>
              <a:rPr sz="2800" spc="-30" dirty="0">
                <a:solidFill>
                  <a:srgbClr val="336600"/>
                </a:solidFill>
                <a:latin typeface="Arial"/>
                <a:cs typeface="Arial"/>
              </a:rPr>
              <a:t> </a:t>
            </a:r>
            <a:r>
              <a:rPr sz="2800" spc="-15" dirty="0">
                <a:solidFill>
                  <a:srgbClr val="336600"/>
                </a:solidFill>
                <a:latin typeface="Arial"/>
                <a:cs typeface="Arial"/>
              </a:rPr>
              <a:t>Language</a:t>
            </a:r>
            <a:r>
              <a:rPr sz="2800" spc="-25" dirty="0">
                <a:solidFill>
                  <a:srgbClr val="336600"/>
                </a:solidFill>
                <a:latin typeface="Arial"/>
                <a:cs typeface="Arial"/>
              </a:rPr>
              <a:t> </a:t>
            </a:r>
            <a:r>
              <a:rPr sz="2800" spc="-15" dirty="0">
                <a:solidFill>
                  <a:srgbClr val="336600"/>
                </a:solidFill>
                <a:latin typeface="Arial"/>
                <a:cs typeface="Arial"/>
              </a:rPr>
              <a:t>Modeling(For</a:t>
            </a:r>
            <a:r>
              <a:rPr sz="2800" spc="-20" dirty="0">
                <a:solidFill>
                  <a:srgbClr val="336600"/>
                </a:solidFill>
                <a:latin typeface="Arial"/>
                <a:cs typeface="Arial"/>
              </a:rPr>
              <a:t> </a:t>
            </a:r>
            <a:r>
              <a:rPr sz="2800" spc="-15" dirty="0">
                <a:solidFill>
                  <a:srgbClr val="336600"/>
                </a:solidFill>
                <a:latin typeface="Arial"/>
                <a:cs typeface="Arial"/>
              </a:rPr>
              <a:t>Bidrectionality)</a:t>
            </a:r>
            <a:endParaRPr sz="2800" dirty="0">
              <a:latin typeface="Arial"/>
              <a:cs typeface="Arial"/>
            </a:endParaRPr>
          </a:p>
          <a:p>
            <a:pPr marL="973455" lvl="1" indent="-508634">
              <a:lnSpc>
                <a:spcPct val="100000"/>
              </a:lnSpc>
              <a:spcBef>
                <a:spcPts val="645"/>
              </a:spcBef>
              <a:buAutoNum type="arabicPeriod"/>
              <a:tabLst>
                <a:tab pos="972819" algn="l"/>
                <a:tab pos="973455" algn="l"/>
              </a:tabLst>
            </a:pPr>
            <a:r>
              <a:rPr sz="2800" spc="-15" dirty="0">
                <a:solidFill>
                  <a:srgbClr val="336600"/>
                </a:solidFill>
                <a:latin typeface="Arial"/>
                <a:cs typeface="Arial"/>
              </a:rPr>
              <a:t>Next</a:t>
            </a:r>
            <a:r>
              <a:rPr sz="2800" spc="-40" dirty="0">
                <a:solidFill>
                  <a:srgbClr val="336600"/>
                </a:solidFill>
                <a:latin typeface="Arial"/>
                <a:cs typeface="Arial"/>
              </a:rPr>
              <a:t> </a:t>
            </a:r>
            <a:r>
              <a:rPr sz="2800" spc="-15" dirty="0">
                <a:solidFill>
                  <a:srgbClr val="336600"/>
                </a:solidFill>
                <a:latin typeface="Arial"/>
                <a:cs typeface="Arial"/>
              </a:rPr>
              <a:t>Sentence</a:t>
            </a:r>
            <a:r>
              <a:rPr sz="2800" spc="-35" dirty="0">
                <a:solidFill>
                  <a:srgbClr val="336600"/>
                </a:solidFill>
                <a:latin typeface="Arial"/>
                <a:cs typeface="Arial"/>
              </a:rPr>
              <a:t> </a:t>
            </a:r>
            <a:r>
              <a:rPr sz="2800" spc="-15" dirty="0">
                <a:solidFill>
                  <a:srgbClr val="336600"/>
                </a:solidFill>
                <a:latin typeface="Arial"/>
                <a:cs typeface="Arial"/>
              </a:rPr>
              <a:t>Prediction</a:t>
            </a:r>
            <a:endParaRPr sz="2800" dirty="0">
              <a:latin typeface="Arial"/>
              <a:cs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11314" y="691895"/>
            <a:ext cx="6240780" cy="695960"/>
          </a:xfrm>
          <a:prstGeom prst="rect">
            <a:avLst/>
          </a:prstGeom>
        </p:spPr>
        <p:txBody>
          <a:bodyPr vert="horz" wrap="square" lIns="0" tIns="12700" rIns="0" bIns="0" rtlCol="0">
            <a:spAutoFit/>
          </a:bodyPr>
          <a:lstStyle/>
          <a:p>
            <a:pPr marL="12700">
              <a:lnSpc>
                <a:spcPct val="100000"/>
              </a:lnSpc>
              <a:spcBef>
                <a:spcPts val="100"/>
              </a:spcBef>
            </a:pPr>
            <a:r>
              <a:rPr spc="-30" dirty="0"/>
              <a:t>Masked</a:t>
            </a:r>
            <a:r>
              <a:rPr spc="-60" dirty="0"/>
              <a:t> </a:t>
            </a:r>
            <a:r>
              <a:rPr spc="-25" dirty="0"/>
              <a:t>Language</a:t>
            </a:r>
            <a:r>
              <a:rPr spc="-55" dirty="0"/>
              <a:t> </a:t>
            </a:r>
            <a:r>
              <a:rPr spc="-25" dirty="0"/>
              <a:t>Model</a:t>
            </a:r>
          </a:p>
        </p:txBody>
      </p:sp>
      <p:sp>
        <p:nvSpPr>
          <p:cNvPr id="4" name="object 4"/>
          <p:cNvSpPr txBox="1">
            <a:spLocks noGrp="1"/>
          </p:cNvSpPr>
          <p:nvPr>
            <p:ph type="body" idx="1"/>
          </p:nvPr>
        </p:nvSpPr>
        <p:spPr>
          <a:prstGeom prst="rect">
            <a:avLst/>
          </a:prstGeom>
        </p:spPr>
        <p:txBody>
          <a:bodyPr vert="horz" wrap="square" lIns="0" tIns="30480" rIns="0" bIns="0" rtlCol="0">
            <a:spAutoFit/>
          </a:bodyPr>
          <a:lstStyle/>
          <a:p>
            <a:pPr marL="351155" marR="5080" indent="-339090">
              <a:lnSpc>
                <a:spcPts val="3820"/>
              </a:lnSpc>
              <a:spcBef>
                <a:spcPts val="240"/>
              </a:spcBef>
              <a:buChar char="•"/>
              <a:tabLst>
                <a:tab pos="351155" algn="l"/>
                <a:tab pos="351790" algn="l"/>
              </a:tabLst>
            </a:pPr>
            <a:r>
              <a:rPr spc="-20" dirty="0"/>
              <a:t>Before</a:t>
            </a:r>
            <a:r>
              <a:rPr spc="100" dirty="0"/>
              <a:t> </a:t>
            </a:r>
            <a:r>
              <a:rPr spc="-20" dirty="0"/>
              <a:t>feeding</a:t>
            </a:r>
            <a:r>
              <a:rPr spc="105" dirty="0"/>
              <a:t> </a:t>
            </a:r>
            <a:r>
              <a:rPr spc="-20" dirty="0"/>
              <a:t>word</a:t>
            </a:r>
            <a:r>
              <a:rPr spc="105" dirty="0"/>
              <a:t> </a:t>
            </a:r>
            <a:r>
              <a:rPr spc="-25" dirty="0"/>
              <a:t>sequences</a:t>
            </a:r>
            <a:r>
              <a:rPr spc="110" dirty="0"/>
              <a:t> </a:t>
            </a:r>
            <a:r>
              <a:rPr spc="-15" dirty="0">
                <a:solidFill>
                  <a:srgbClr val="000000"/>
                </a:solidFill>
                <a:latin typeface="Times New Roman"/>
                <a:cs typeface="Times New Roman"/>
              </a:rPr>
              <a:t>15%</a:t>
            </a:r>
            <a:r>
              <a:rPr spc="185" dirty="0">
                <a:solidFill>
                  <a:srgbClr val="000000"/>
                </a:solidFill>
                <a:latin typeface="Times New Roman"/>
                <a:cs typeface="Times New Roman"/>
              </a:rPr>
              <a:t> </a:t>
            </a:r>
            <a:r>
              <a:rPr spc="-15" dirty="0"/>
              <a:t>of</a:t>
            </a:r>
            <a:r>
              <a:rPr spc="120" dirty="0"/>
              <a:t> </a:t>
            </a:r>
            <a:r>
              <a:rPr spc="-25" dirty="0"/>
              <a:t>words </a:t>
            </a:r>
            <a:r>
              <a:rPr spc="-20" dirty="0"/>
              <a:t> </a:t>
            </a:r>
            <a:r>
              <a:rPr spc="-5" dirty="0"/>
              <a:t>in</a:t>
            </a:r>
            <a:r>
              <a:rPr spc="-45" dirty="0"/>
              <a:t> </a:t>
            </a:r>
            <a:r>
              <a:rPr spc="-20" dirty="0"/>
              <a:t>each</a:t>
            </a:r>
            <a:r>
              <a:rPr spc="-45" dirty="0"/>
              <a:t> </a:t>
            </a:r>
            <a:r>
              <a:rPr spc="-25" dirty="0"/>
              <a:t>sequence</a:t>
            </a:r>
            <a:r>
              <a:rPr spc="-45" dirty="0"/>
              <a:t> </a:t>
            </a:r>
            <a:r>
              <a:rPr spc="-25" dirty="0"/>
              <a:t>replaced</a:t>
            </a:r>
            <a:r>
              <a:rPr spc="-40" dirty="0"/>
              <a:t> </a:t>
            </a:r>
            <a:r>
              <a:rPr spc="-15" dirty="0"/>
              <a:t>with</a:t>
            </a:r>
            <a:r>
              <a:rPr spc="-45" dirty="0"/>
              <a:t> </a:t>
            </a:r>
            <a:r>
              <a:rPr dirty="0"/>
              <a:t>a</a:t>
            </a:r>
            <a:r>
              <a:rPr spc="-45" dirty="0"/>
              <a:t> </a:t>
            </a:r>
            <a:r>
              <a:rPr spc="-25" dirty="0"/>
              <a:t>[MASK] </a:t>
            </a:r>
            <a:r>
              <a:rPr spc="-20" dirty="0"/>
              <a:t>token</a:t>
            </a:r>
          </a:p>
          <a:p>
            <a:pPr marL="351155" marR="471805" indent="-339090">
              <a:lnSpc>
                <a:spcPct val="99100"/>
              </a:lnSpc>
              <a:spcBef>
                <a:spcPts val="555"/>
              </a:spcBef>
              <a:buChar char="•"/>
              <a:tabLst>
                <a:tab pos="351155" algn="l"/>
                <a:tab pos="351790" algn="l"/>
              </a:tabLst>
            </a:pPr>
            <a:r>
              <a:rPr spc="-25" dirty="0"/>
              <a:t>Model </a:t>
            </a:r>
            <a:r>
              <a:rPr spc="-20" dirty="0"/>
              <a:t>attempts </a:t>
            </a:r>
            <a:r>
              <a:rPr spc="-10" dirty="0"/>
              <a:t>to </a:t>
            </a:r>
            <a:r>
              <a:rPr spc="-20" dirty="0"/>
              <a:t>predict original value </a:t>
            </a:r>
            <a:r>
              <a:rPr spc="-15" dirty="0"/>
              <a:t>of </a:t>
            </a:r>
            <a:r>
              <a:rPr spc="-10" dirty="0"/>
              <a:t> </a:t>
            </a:r>
            <a:r>
              <a:rPr spc="-25" dirty="0"/>
              <a:t>masked</a:t>
            </a:r>
            <a:r>
              <a:rPr spc="-50" dirty="0"/>
              <a:t> </a:t>
            </a:r>
            <a:r>
              <a:rPr spc="-20" dirty="0"/>
              <a:t>words,</a:t>
            </a:r>
            <a:r>
              <a:rPr spc="-35" dirty="0"/>
              <a:t> </a:t>
            </a:r>
            <a:r>
              <a:rPr spc="-20" dirty="0"/>
              <a:t>based</a:t>
            </a:r>
            <a:r>
              <a:rPr spc="-45" dirty="0"/>
              <a:t> </a:t>
            </a:r>
            <a:r>
              <a:rPr spc="-15" dirty="0"/>
              <a:t>on</a:t>
            </a:r>
            <a:r>
              <a:rPr spc="-45" dirty="0"/>
              <a:t> </a:t>
            </a:r>
            <a:r>
              <a:rPr spc="-20" dirty="0"/>
              <a:t>context</a:t>
            </a:r>
            <a:r>
              <a:rPr spc="-35" dirty="0"/>
              <a:t> </a:t>
            </a:r>
            <a:r>
              <a:rPr spc="-20" dirty="0"/>
              <a:t>provided</a:t>
            </a:r>
            <a:r>
              <a:rPr spc="-45" dirty="0"/>
              <a:t> </a:t>
            </a:r>
            <a:r>
              <a:rPr spc="-15" dirty="0"/>
              <a:t>by </a:t>
            </a:r>
            <a:r>
              <a:rPr spc="-875" dirty="0"/>
              <a:t> </a:t>
            </a:r>
            <a:r>
              <a:rPr spc="-25" dirty="0"/>
              <a:t>non-masked</a:t>
            </a:r>
            <a:r>
              <a:rPr spc="-45" dirty="0"/>
              <a:t> </a:t>
            </a:r>
            <a:r>
              <a:rPr spc="-20" dirty="0"/>
              <a:t>words</a:t>
            </a:r>
            <a:r>
              <a:rPr spc="-30" dirty="0"/>
              <a:t> </a:t>
            </a:r>
            <a:r>
              <a:rPr spc="-5" dirty="0"/>
              <a:t>in</a:t>
            </a:r>
            <a:r>
              <a:rPr spc="-40" dirty="0"/>
              <a:t> </a:t>
            </a:r>
            <a:r>
              <a:rPr spc="-25" dirty="0"/>
              <a:t>sequence</a:t>
            </a:r>
          </a:p>
          <a:p>
            <a:pPr marL="351790" indent="-339090">
              <a:lnSpc>
                <a:spcPct val="100000"/>
              </a:lnSpc>
              <a:spcBef>
                <a:spcPts val="650"/>
              </a:spcBef>
              <a:buChar char="•"/>
              <a:tabLst>
                <a:tab pos="351155" algn="l"/>
                <a:tab pos="351790" algn="l"/>
              </a:tabLst>
            </a:pPr>
            <a:r>
              <a:rPr spc="-20" dirty="0"/>
              <a:t>Prediction</a:t>
            </a:r>
            <a:r>
              <a:rPr spc="-45" dirty="0"/>
              <a:t> </a:t>
            </a:r>
            <a:r>
              <a:rPr spc="-15" dirty="0"/>
              <a:t>of</a:t>
            </a:r>
            <a:r>
              <a:rPr spc="-30" dirty="0"/>
              <a:t> </a:t>
            </a:r>
            <a:r>
              <a:rPr spc="-15" dirty="0"/>
              <a:t>the</a:t>
            </a:r>
            <a:r>
              <a:rPr spc="-40" dirty="0"/>
              <a:t> </a:t>
            </a:r>
            <a:r>
              <a:rPr spc="-20" dirty="0"/>
              <a:t>output</a:t>
            </a:r>
            <a:r>
              <a:rPr spc="-30" dirty="0"/>
              <a:t> </a:t>
            </a:r>
            <a:r>
              <a:rPr spc="-20" dirty="0"/>
              <a:t>words</a:t>
            </a:r>
            <a:r>
              <a:rPr spc="-30" dirty="0"/>
              <a:t> </a:t>
            </a:r>
            <a:r>
              <a:rPr spc="-20" dirty="0"/>
              <a:t>requires</a:t>
            </a:r>
          </a:p>
          <a:p>
            <a:pPr marL="747395" lvl="1" indent="-282575">
              <a:lnSpc>
                <a:spcPct val="100000"/>
              </a:lnSpc>
              <a:spcBef>
                <a:spcPts val="665"/>
              </a:spcBef>
              <a:buChar char="–"/>
              <a:tabLst>
                <a:tab pos="747395" algn="l"/>
              </a:tabLst>
            </a:pPr>
            <a:r>
              <a:rPr sz="2800" spc="-15" dirty="0">
                <a:solidFill>
                  <a:srgbClr val="336600"/>
                </a:solidFill>
                <a:latin typeface="Arial"/>
                <a:cs typeface="Arial"/>
              </a:rPr>
              <a:t>Adding</a:t>
            </a:r>
            <a:r>
              <a:rPr sz="2800" spc="-30" dirty="0">
                <a:solidFill>
                  <a:srgbClr val="336600"/>
                </a:solidFill>
                <a:latin typeface="Arial"/>
                <a:cs typeface="Arial"/>
              </a:rPr>
              <a:t> </a:t>
            </a:r>
            <a:r>
              <a:rPr sz="2800" dirty="0">
                <a:solidFill>
                  <a:srgbClr val="336600"/>
                </a:solidFill>
                <a:latin typeface="Arial"/>
                <a:cs typeface="Arial"/>
              </a:rPr>
              <a:t>a</a:t>
            </a:r>
            <a:r>
              <a:rPr sz="2800" spc="-25" dirty="0">
                <a:solidFill>
                  <a:srgbClr val="336600"/>
                </a:solidFill>
                <a:latin typeface="Arial"/>
                <a:cs typeface="Arial"/>
              </a:rPr>
              <a:t> </a:t>
            </a:r>
            <a:r>
              <a:rPr sz="2800" spc="-15" dirty="0">
                <a:solidFill>
                  <a:srgbClr val="336600"/>
                </a:solidFill>
                <a:latin typeface="Arial"/>
                <a:cs typeface="Arial"/>
              </a:rPr>
              <a:t>classifier</a:t>
            </a:r>
            <a:r>
              <a:rPr sz="2800" spc="-20" dirty="0">
                <a:solidFill>
                  <a:srgbClr val="336600"/>
                </a:solidFill>
                <a:latin typeface="Arial"/>
                <a:cs typeface="Arial"/>
              </a:rPr>
              <a:t> </a:t>
            </a:r>
            <a:r>
              <a:rPr sz="2800" spc="-10" dirty="0">
                <a:solidFill>
                  <a:srgbClr val="336600"/>
                </a:solidFill>
                <a:latin typeface="Arial"/>
                <a:cs typeface="Arial"/>
              </a:rPr>
              <a:t>layer</a:t>
            </a:r>
            <a:r>
              <a:rPr sz="2800" spc="-20" dirty="0">
                <a:solidFill>
                  <a:srgbClr val="336600"/>
                </a:solidFill>
                <a:latin typeface="Arial"/>
                <a:cs typeface="Arial"/>
              </a:rPr>
              <a:t> </a:t>
            </a:r>
            <a:r>
              <a:rPr sz="2800" spc="-10" dirty="0">
                <a:solidFill>
                  <a:srgbClr val="336600"/>
                </a:solidFill>
                <a:latin typeface="Arial"/>
                <a:cs typeface="Arial"/>
              </a:rPr>
              <a:t>on</a:t>
            </a:r>
            <a:r>
              <a:rPr sz="2800" spc="-25" dirty="0">
                <a:solidFill>
                  <a:srgbClr val="336600"/>
                </a:solidFill>
                <a:latin typeface="Arial"/>
                <a:cs typeface="Arial"/>
              </a:rPr>
              <a:t> </a:t>
            </a:r>
            <a:r>
              <a:rPr sz="2800" spc="-10" dirty="0">
                <a:solidFill>
                  <a:srgbClr val="336600"/>
                </a:solidFill>
                <a:latin typeface="Arial"/>
                <a:cs typeface="Arial"/>
              </a:rPr>
              <a:t>top</a:t>
            </a:r>
            <a:r>
              <a:rPr sz="2800" spc="-25" dirty="0">
                <a:solidFill>
                  <a:srgbClr val="336600"/>
                </a:solidFill>
                <a:latin typeface="Arial"/>
                <a:cs typeface="Arial"/>
              </a:rPr>
              <a:t> </a:t>
            </a:r>
            <a:r>
              <a:rPr sz="2800" spc="-10" dirty="0">
                <a:solidFill>
                  <a:srgbClr val="336600"/>
                </a:solidFill>
                <a:latin typeface="Arial"/>
                <a:cs typeface="Arial"/>
              </a:rPr>
              <a:t>of</a:t>
            </a:r>
            <a:r>
              <a:rPr sz="2800" spc="-25" dirty="0">
                <a:solidFill>
                  <a:srgbClr val="336600"/>
                </a:solidFill>
                <a:latin typeface="Arial"/>
                <a:cs typeface="Arial"/>
              </a:rPr>
              <a:t> </a:t>
            </a:r>
            <a:r>
              <a:rPr sz="2800" spc="-15" dirty="0">
                <a:solidFill>
                  <a:srgbClr val="336600"/>
                </a:solidFill>
                <a:latin typeface="Arial"/>
                <a:cs typeface="Arial"/>
              </a:rPr>
              <a:t>encoder</a:t>
            </a:r>
            <a:r>
              <a:rPr sz="2800" spc="-20" dirty="0">
                <a:solidFill>
                  <a:srgbClr val="336600"/>
                </a:solidFill>
                <a:latin typeface="Arial"/>
                <a:cs typeface="Arial"/>
              </a:rPr>
              <a:t> </a:t>
            </a:r>
            <a:r>
              <a:rPr sz="2800" spc="-15" dirty="0">
                <a:solidFill>
                  <a:srgbClr val="336600"/>
                </a:solidFill>
                <a:latin typeface="Arial"/>
                <a:cs typeface="Arial"/>
              </a:rPr>
              <a:t>output</a:t>
            </a:r>
            <a:endParaRPr sz="2800">
              <a:latin typeface="Arial"/>
              <a:cs typeface="Arial"/>
            </a:endParaRPr>
          </a:p>
          <a:p>
            <a:pPr marL="747395" marR="103505" lvl="1" indent="-282575">
              <a:lnSpc>
                <a:spcPts val="3290"/>
              </a:lnSpc>
              <a:spcBef>
                <a:spcPts val="815"/>
              </a:spcBef>
              <a:buChar char="–"/>
              <a:tabLst>
                <a:tab pos="747395" algn="l"/>
              </a:tabLst>
            </a:pPr>
            <a:r>
              <a:rPr sz="2800" spc="-15" dirty="0">
                <a:solidFill>
                  <a:srgbClr val="336600"/>
                </a:solidFill>
                <a:latin typeface="Arial"/>
                <a:cs typeface="Arial"/>
              </a:rPr>
              <a:t>Multiplying output vectors </a:t>
            </a:r>
            <a:r>
              <a:rPr sz="2800" spc="-10" dirty="0">
                <a:solidFill>
                  <a:srgbClr val="336600"/>
                </a:solidFill>
                <a:latin typeface="Arial"/>
                <a:cs typeface="Arial"/>
              </a:rPr>
              <a:t>by the </a:t>
            </a:r>
            <a:r>
              <a:rPr sz="2800" spc="-15" dirty="0">
                <a:solidFill>
                  <a:srgbClr val="336600"/>
                </a:solidFill>
                <a:latin typeface="Arial"/>
                <a:cs typeface="Arial"/>
              </a:rPr>
              <a:t>embedding matrix, </a:t>
            </a:r>
            <a:r>
              <a:rPr sz="2800" spc="-765" dirty="0">
                <a:solidFill>
                  <a:srgbClr val="336600"/>
                </a:solidFill>
                <a:latin typeface="Arial"/>
                <a:cs typeface="Arial"/>
              </a:rPr>
              <a:t> </a:t>
            </a:r>
            <a:r>
              <a:rPr sz="2800" spc="-15" dirty="0">
                <a:solidFill>
                  <a:srgbClr val="336600"/>
                </a:solidFill>
                <a:latin typeface="Arial"/>
                <a:cs typeface="Arial"/>
              </a:rPr>
              <a:t>transforming</a:t>
            </a:r>
            <a:r>
              <a:rPr sz="2800" spc="-30" dirty="0">
                <a:solidFill>
                  <a:srgbClr val="336600"/>
                </a:solidFill>
                <a:latin typeface="Arial"/>
                <a:cs typeface="Arial"/>
              </a:rPr>
              <a:t> </a:t>
            </a:r>
            <a:r>
              <a:rPr sz="2800" spc="-15" dirty="0">
                <a:solidFill>
                  <a:srgbClr val="336600"/>
                </a:solidFill>
                <a:latin typeface="Arial"/>
                <a:cs typeface="Arial"/>
              </a:rPr>
              <a:t>them</a:t>
            </a:r>
            <a:r>
              <a:rPr sz="2800" spc="-40" dirty="0">
                <a:solidFill>
                  <a:srgbClr val="336600"/>
                </a:solidFill>
                <a:latin typeface="Arial"/>
                <a:cs typeface="Arial"/>
              </a:rPr>
              <a:t> </a:t>
            </a:r>
            <a:r>
              <a:rPr sz="2800" spc="-10" dirty="0">
                <a:solidFill>
                  <a:srgbClr val="336600"/>
                </a:solidFill>
                <a:latin typeface="Arial"/>
                <a:cs typeface="Arial"/>
              </a:rPr>
              <a:t>into</a:t>
            </a:r>
            <a:r>
              <a:rPr sz="2800" spc="-30" dirty="0">
                <a:solidFill>
                  <a:srgbClr val="336600"/>
                </a:solidFill>
                <a:latin typeface="Arial"/>
                <a:cs typeface="Arial"/>
              </a:rPr>
              <a:t> </a:t>
            </a:r>
            <a:r>
              <a:rPr sz="2800" spc="-10" dirty="0">
                <a:solidFill>
                  <a:srgbClr val="336600"/>
                </a:solidFill>
                <a:latin typeface="Arial"/>
                <a:cs typeface="Arial"/>
              </a:rPr>
              <a:t>the</a:t>
            </a:r>
            <a:r>
              <a:rPr sz="2800" spc="-25" dirty="0">
                <a:solidFill>
                  <a:srgbClr val="336600"/>
                </a:solidFill>
                <a:latin typeface="Arial"/>
                <a:cs typeface="Arial"/>
              </a:rPr>
              <a:t> </a:t>
            </a:r>
            <a:r>
              <a:rPr sz="2800" spc="-15" dirty="0">
                <a:solidFill>
                  <a:srgbClr val="336600"/>
                </a:solidFill>
                <a:latin typeface="Arial"/>
                <a:cs typeface="Arial"/>
              </a:rPr>
              <a:t>vocabulary</a:t>
            </a:r>
            <a:r>
              <a:rPr sz="2800" spc="-35" dirty="0">
                <a:solidFill>
                  <a:srgbClr val="336600"/>
                </a:solidFill>
                <a:latin typeface="Arial"/>
                <a:cs typeface="Arial"/>
              </a:rPr>
              <a:t> </a:t>
            </a:r>
            <a:r>
              <a:rPr sz="2800" spc="-15" dirty="0">
                <a:solidFill>
                  <a:srgbClr val="336600"/>
                </a:solidFill>
                <a:latin typeface="Arial"/>
                <a:cs typeface="Arial"/>
              </a:rPr>
              <a:t>dimension.</a:t>
            </a:r>
            <a:endParaRPr sz="2800">
              <a:latin typeface="Arial"/>
              <a:cs typeface="Arial"/>
            </a:endParaRPr>
          </a:p>
          <a:p>
            <a:pPr marL="747395" lvl="1" indent="-282575">
              <a:lnSpc>
                <a:spcPct val="100000"/>
              </a:lnSpc>
              <a:spcBef>
                <a:spcPts val="450"/>
              </a:spcBef>
              <a:buChar char="–"/>
              <a:tabLst>
                <a:tab pos="747395" algn="l"/>
              </a:tabLst>
            </a:pPr>
            <a:r>
              <a:rPr sz="2800" spc="-15" dirty="0">
                <a:solidFill>
                  <a:srgbClr val="336600"/>
                </a:solidFill>
                <a:latin typeface="Arial"/>
                <a:cs typeface="Arial"/>
              </a:rPr>
              <a:t>Calculating</a:t>
            </a:r>
            <a:r>
              <a:rPr sz="2800" spc="-25" dirty="0">
                <a:solidFill>
                  <a:srgbClr val="336600"/>
                </a:solidFill>
                <a:latin typeface="Arial"/>
                <a:cs typeface="Arial"/>
              </a:rPr>
              <a:t> </a:t>
            </a:r>
            <a:r>
              <a:rPr sz="2800" spc="-15" dirty="0">
                <a:solidFill>
                  <a:srgbClr val="336600"/>
                </a:solidFill>
                <a:latin typeface="Arial"/>
                <a:cs typeface="Arial"/>
              </a:rPr>
              <a:t>probability</a:t>
            </a:r>
            <a:r>
              <a:rPr sz="2800" spc="-30" dirty="0">
                <a:solidFill>
                  <a:srgbClr val="336600"/>
                </a:solidFill>
                <a:latin typeface="Arial"/>
                <a:cs typeface="Arial"/>
              </a:rPr>
              <a:t> </a:t>
            </a:r>
            <a:r>
              <a:rPr sz="2800" spc="-10" dirty="0">
                <a:solidFill>
                  <a:srgbClr val="336600"/>
                </a:solidFill>
                <a:latin typeface="Arial"/>
                <a:cs typeface="Arial"/>
              </a:rPr>
              <a:t>of</a:t>
            </a:r>
            <a:r>
              <a:rPr sz="2800" spc="-20" dirty="0">
                <a:solidFill>
                  <a:srgbClr val="336600"/>
                </a:solidFill>
                <a:latin typeface="Arial"/>
                <a:cs typeface="Arial"/>
              </a:rPr>
              <a:t> </a:t>
            </a:r>
            <a:r>
              <a:rPr sz="2800" spc="-15" dirty="0">
                <a:solidFill>
                  <a:srgbClr val="336600"/>
                </a:solidFill>
                <a:latin typeface="Arial"/>
                <a:cs typeface="Arial"/>
              </a:rPr>
              <a:t>each</a:t>
            </a:r>
            <a:r>
              <a:rPr sz="2800" spc="-25" dirty="0">
                <a:solidFill>
                  <a:srgbClr val="336600"/>
                </a:solidFill>
                <a:latin typeface="Arial"/>
                <a:cs typeface="Arial"/>
              </a:rPr>
              <a:t> </a:t>
            </a:r>
            <a:r>
              <a:rPr sz="2800" spc="-15" dirty="0">
                <a:solidFill>
                  <a:srgbClr val="336600"/>
                </a:solidFill>
                <a:latin typeface="Arial"/>
                <a:cs typeface="Arial"/>
              </a:rPr>
              <a:t>word</a:t>
            </a:r>
            <a:r>
              <a:rPr sz="2800" spc="-20" dirty="0">
                <a:solidFill>
                  <a:srgbClr val="336600"/>
                </a:solidFill>
                <a:latin typeface="Arial"/>
                <a:cs typeface="Arial"/>
              </a:rPr>
              <a:t> </a:t>
            </a:r>
            <a:r>
              <a:rPr sz="2800" spc="-5" dirty="0">
                <a:solidFill>
                  <a:srgbClr val="336600"/>
                </a:solidFill>
                <a:latin typeface="Arial"/>
                <a:cs typeface="Arial"/>
              </a:rPr>
              <a:t>in</a:t>
            </a:r>
            <a:r>
              <a:rPr sz="2800" spc="-25" dirty="0">
                <a:solidFill>
                  <a:srgbClr val="336600"/>
                </a:solidFill>
                <a:latin typeface="Arial"/>
                <a:cs typeface="Arial"/>
              </a:rPr>
              <a:t> </a:t>
            </a:r>
            <a:r>
              <a:rPr sz="2800" spc="-10" dirty="0">
                <a:solidFill>
                  <a:srgbClr val="336600"/>
                </a:solidFill>
                <a:latin typeface="Arial"/>
                <a:cs typeface="Arial"/>
              </a:rPr>
              <a:t>the</a:t>
            </a:r>
            <a:endParaRPr sz="2800">
              <a:latin typeface="Arial"/>
              <a:cs typeface="Arial"/>
            </a:endParaRPr>
          </a:p>
        </p:txBody>
      </p:sp>
      <p:sp>
        <p:nvSpPr>
          <p:cNvPr id="5" name="object 5"/>
          <p:cNvSpPr txBox="1"/>
          <p:nvPr/>
        </p:nvSpPr>
        <p:spPr>
          <a:xfrm>
            <a:off x="1320419" y="6686295"/>
            <a:ext cx="3879215" cy="452120"/>
          </a:xfrm>
          <a:prstGeom prst="rect">
            <a:avLst/>
          </a:prstGeom>
        </p:spPr>
        <p:txBody>
          <a:bodyPr vert="horz" wrap="square" lIns="0" tIns="12700" rIns="0" bIns="0" rtlCol="0">
            <a:spAutoFit/>
          </a:bodyPr>
          <a:lstStyle/>
          <a:p>
            <a:pPr marL="12700">
              <a:lnSpc>
                <a:spcPct val="100000"/>
              </a:lnSpc>
              <a:spcBef>
                <a:spcPts val="100"/>
              </a:spcBef>
            </a:pPr>
            <a:r>
              <a:rPr sz="2800" spc="-15" dirty="0">
                <a:solidFill>
                  <a:srgbClr val="336600"/>
                </a:solidFill>
                <a:latin typeface="Arial"/>
                <a:cs typeface="Arial"/>
              </a:rPr>
              <a:t>vocabulary</a:t>
            </a:r>
            <a:r>
              <a:rPr sz="2800" spc="-60" dirty="0">
                <a:solidFill>
                  <a:srgbClr val="336600"/>
                </a:solidFill>
                <a:latin typeface="Arial"/>
                <a:cs typeface="Arial"/>
              </a:rPr>
              <a:t> </a:t>
            </a:r>
            <a:r>
              <a:rPr sz="2800" spc="-10" dirty="0">
                <a:solidFill>
                  <a:srgbClr val="336600"/>
                </a:solidFill>
                <a:latin typeface="Arial"/>
                <a:cs typeface="Arial"/>
              </a:rPr>
              <a:t>with</a:t>
            </a:r>
            <a:r>
              <a:rPr sz="2800" spc="-55" dirty="0">
                <a:solidFill>
                  <a:srgbClr val="336600"/>
                </a:solidFill>
                <a:latin typeface="Arial"/>
                <a:cs typeface="Arial"/>
              </a:rPr>
              <a:t> </a:t>
            </a:r>
            <a:r>
              <a:rPr sz="2800" spc="-20" dirty="0">
                <a:solidFill>
                  <a:srgbClr val="336600"/>
                </a:solidFill>
                <a:latin typeface="Arial"/>
                <a:cs typeface="Arial"/>
              </a:rPr>
              <a:t>softmax.</a:t>
            </a:r>
            <a:endParaRPr sz="28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148" y="2956945"/>
            <a:ext cx="9357805" cy="1742593"/>
          </a:xfrm>
          <a:prstGeom prst="rect">
            <a:avLst/>
          </a:prstGeom>
        </p:spPr>
        <p:txBody>
          <a:bodyPr vert="horz" wrap="square" lIns="0" tIns="85916" rIns="0" bIns="0" rtlCol="0">
            <a:spAutoFit/>
          </a:bodyPr>
          <a:lstStyle/>
          <a:p>
            <a:pPr marL="1397" algn="ctr">
              <a:spcBef>
                <a:spcPts val="677"/>
              </a:spcBef>
            </a:pPr>
            <a:r>
              <a:rPr sz="3960" b="1" spc="336" dirty="0">
                <a:latin typeface="Calibri"/>
                <a:cs typeface="Calibri"/>
              </a:rPr>
              <a:t>The</a:t>
            </a:r>
            <a:r>
              <a:rPr sz="3960" b="1" spc="-125" dirty="0">
                <a:latin typeface="Calibri"/>
                <a:cs typeface="Calibri"/>
              </a:rPr>
              <a:t> </a:t>
            </a:r>
            <a:r>
              <a:rPr sz="3960" b="1" spc="252" dirty="0">
                <a:latin typeface="Calibri"/>
                <a:cs typeface="Calibri"/>
              </a:rPr>
              <a:t>Transformer's</a:t>
            </a:r>
            <a:r>
              <a:rPr sz="3960" b="1" spc="33" dirty="0">
                <a:latin typeface="Calibri"/>
                <a:cs typeface="Calibri"/>
              </a:rPr>
              <a:t> </a:t>
            </a:r>
            <a:r>
              <a:rPr sz="3960" b="1" spc="242" dirty="0">
                <a:latin typeface="Calibri"/>
                <a:cs typeface="Calibri"/>
              </a:rPr>
              <a:t>takeover:</a:t>
            </a:r>
            <a:endParaRPr sz="3960">
              <a:latin typeface="Calibri"/>
              <a:cs typeface="Calibri"/>
            </a:endParaRPr>
          </a:p>
          <a:p>
            <a:pPr algn="ctr">
              <a:spcBef>
                <a:spcPts val="864"/>
              </a:spcBef>
            </a:pPr>
            <a:r>
              <a:rPr sz="6050" b="1" spc="588" dirty="0">
                <a:latin typeface="Calibri"/>
                <a:cs typeface="Calibri"/>
              </a:rPr>
              <a:t>One</a:t>
            </a:r>
            <a:r>
              <a:rPr sz="6050" b="1" spc="55" dirty="0">
                <a:latin typeface="Calibri"/>
                <a:cs typeface="Calibri"/>
              </a:rPr>
              <a:t> </a:t>
            </a:r>
            <a:r>
              <a:rPr sz="6050" b="1" spc="473" dirty="0">
                <a:latin typeface="Calibri"/>
                <a:cs typeface="Calibri"/>
              </a:rPr>
              <a:t>community</a:t>
            </a:r>
            <a:r>
              <a:rPr sz="6050" b="1" spc="55" dirty="0">
                <a:latin typeface="Calibri"/>
                <a:cs typeface="Calibri"/>
              </a:rPr>
              <a:t> </a:t>
            </a:r>
            <a:r>
              <a:rPr sz="6050" b="1" spc="374" dirty="0">
                <a:latin typeface="Calibri"/>
                <a:cs typeface="Calibri"/>
              </a:rPr>
              <a:t>at</a:t>
            </a:r>
            <a:r>
              <a:rPr sz="6050" b="1" spc="55" dirty="0">
                <a:latin typeface="Calibri"/>
                <a:cs typeface="Calibri"/>
              </a:rPr>
              <a:t> </a:t>
            </a:r>
            <a:r>
              <a:rPr sz="6050" b="1" spc="385" dirty="0">
                <a:latin typeface="Calibri"/>
                <a:cs typeface="Calibri"/>
              </a:rPr>
              <a:t>a</a:t>
            </a:r>
            <a:r>
              <a:rPr sz="6050" b="1" spc="55" dirty="0">
                <a:latin typeface="Calibri"/>
                <a:cs typeface="Calibri"/>
              </a:rPr>
              <a:t> </a:t>
            </a:r>
            <a:r>
              <a:rPr sz="6050" b="1" spc="396" dirty="0">
                <a:latin typeface="Calibri"/>
                <a:cs typeface="Calibri"/>
              </a:rPr>
              <a:t>time</a:t>
            </a:r>
            <a:endParaRPr sz="6050">
              <a:latin typeface="Calibri"/>
              <a:cs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37059" y="963168"/>
            <a:ext cx="7588250" cy="695960"/>
          </a:xfrm>
          <a:prstGeom prst="rect">
            <a:avLst/>
          </a:prstGeom>
        </p:spPr>
        <p:txBody>
          <a:bodyPr vert="horz" wrap="square" lIns="0" tIns="12700" rIns="0" bIns="0" rtlCol="0">
            <a:spAutoFit/>
          </a:bodyPr>
          <a:lstStyle/>
          <a:p>
            <a:pPr marL="12700">
              <a:lnSpc>
                <a:spcPct val="100000"/>
              </a:lnSpc>
              <a:spcBef>
                <a:spcPts val="100"/>
              </a:spcBef>
            </a:pPr>
            <a:r>
              <a:rPr spc="-25" dirty="0"/>
              <a:t>Word</a:t>
            </a:r>
            <a:r>
              <a:rPr spc="-65" dirty="0"/>
              <a:t> </a:t>
            </a:r>
            <a:r>
              <a:rPr spc="-20" dirty="0"/>
              <a:t>prediction</a:t>
            </a:r>
            <a:r>
              <a:rPr spc="-60" dirty="0"/>
              <a:t> </a:t>
            </a:r>
            <a:r>
              <a:rPr spc="-20" dirty="0"/>
              <a:t>using</a:t>
            </a:r>
            <a:r>
              <a:rPr spc="-60" dirty="0"/>
              <a:t> </a:t>
            </a:r>
            <a:r>
              <a:rPr spc="-25" dirty="0"/>
              <a:t>masking</a:t>
            </a:r>
          </a:p>
        </p:txBody>
      </p:sp>
      <p:pic>
        <p:nvPicPr>
          <p:cNvPr id="5" name="object 5"/>
          <p:cNvPicPr/>
          <p:nvPr/>
        </p:nvPicPr>
        <p:blipFill>
          <a:blip r:embed="rId2" cstate="print"/>
          <a:stretch>
            <a:fillRect/>
          </a:stretch>
        </p:blipFill>
        <p:spPr>
          <a:xfrm>
            <a:off x="1308203" y="2068460"/>
            <a:ext cx="7180581" cy="477733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96400" y="963168"/>
            <a:ext cx="6270625" cy="695960"/>
          </a:xfrm>
          <a:prstGeom prst="rect">
            <a:avLst/>
          </a:prstGeom>
        </p:spPr>
        <p:txBody>
          <a:bodyPr vert="horz" wrap="square" lIns="0" tIns="12700" rIns="0" bIns="0" rtlCol="0">
            <a:spAutoFit/>
          </a:bodyPr>
          <a:lstStyle/>
          <a:p>
            <a:pPr marL="12700">
              <a:lnSpc>
                <a:spcPct val="100000"/>
              </a:lnSpc>
              <a:spcBef>
                <a:spcPts val="100"/>
              </a:spcBef>
            </a:pPr>
            <a:r>
              <a:rPr spc="-25" dirty="0"/>
              <a:t>Next</a:t>
            </a:r>
            <a:r>
              <a:rPr spc="-45" dirty="0"/>
              <a:t> </a:t>
            </a:r>
            <a:r>
              <a:rPr spc="-25" dirty="0"/>
              <a:t>Sentence</a:t>
            </a:r>
            <a:r>
              <a:rPr spc="-55" dirty="0"/>
              <a:t> </a:t>
            </a:r>
            <a:r>
              <a:rPr spc="-20" dirty="0"/>
              <a:t>Prediction</a:t>
            </a:r>
          </a:p>
        </p:txBody>
      </p:sp>
      <p:sp>
        <p:nvSpPr>
          <p:cNvPr id="4" name="object 4"/>
          <p:cNvSpPr txBox="1"/>
          <p:nvPr/>
        </p:nvSpPr>
        <p:spPr>
          <a:xfrm>
            <a:off x="585723" y="2100072"/>
            <a:ext cx="8827135" cy="4110990"/>
          </a:xfrm>
          <a:prstGeom prst="rect">
            <a:avLst/>
          </a:prstGeom>
        </p:spPr>
        <p:txBody>
          <a:bodyPr vert="horz" wrap="square" lIns="0" tIns="24765" rIns="0" bIns="0" rtlCol="0">
            <a:spAutoFit/>
          </a:bodyPr>
          <a:lstStyle/>
          <a:p>
            <a:pPr marL="351155" marR="234315" indent="-339090">
              <a:lnSpc>
                <a:spcPct val="97500"/>
              </a:lnSpc>
              <a:spcBef>
                <a:spcPts val="195"/>
              </a:spcBef>
              <a:buChar char="•"/>
              <a:tabLst>
                <a:tab pos="351155" algn="l"/>
                <a:tab pos="351790" algn="l"/>
              </a:tabLst>
            </a:pPr>
            <a:r>
              <a:rPr sz="3200" dirty="0">
                <a:solidFill>
                  <a:srgbClr val="3333CC"/>
                </a:solidFill>
                <a:latin typeface="Arial"/>
                <a:cs typeface="Arial"/>
              </a:rPr>
              <a:t>A </a:t>
            </a:r>
            <a:r>
              <a:rPr sz="3200" spc="-15" dirty="0">
                <a:solidFill>
                  <a:srgbClr val="3333CC"/>
                </a:solidFill>
                <a:latin typeface="Arial"/>
                <a:cs typeface="Arial"/>
              </a:rPr>
              <a:t>text </a:t>
            </a:r>
            <a:r>
              <a:rPr sz="3200" spc="-20" dirty="0">
                <a:solidFill>
                  <a:srgbClr val="3333CC"/>
                </a:solidFill>
                <a:latin typeface="Arial"/>
                <a:cs typeface="Arial"/>
              </a:rPr>
              <a:t>dataset </a:t>
            </a:r>
            <a:r>
              <a:rPr sz="3200" spc="-15" dirty="0">
                <a:solidFill>
                  <a:srgbClr val="3333CC"/>
                </a:solidFill>
                <a:latin typeface="Arial"/>
                <a:cs typeface="Arial"/>
              </a:rPr>
              <a:t>of </a:t>
            </a:r>
            <a:r>
              <a:rPr sz="3200" spc="-20" dirty="0">
                <a:latin typeface="Times New Roman"/>
                <a:cs typeface="Times New Roman"/>
              </a:rPr>
              <a:t>100,000 </a:t>
            </a:r>
            <a:r>
              <a:rPr sz="3200" spc="-20" dirty="0">
                <a:solidFill>
                  <a:srgbClr val="3333CC"/>
                </a:solidFill>
                <a:latin typeface="Arial"/>
                <a:cs typeface="Arial"/>
              </a:rPr>
              <a:t>sentences </a:t>
            </a:r>
            <a:r>
              <a:rPr lang="en-US" sz="3200" spc="-20" dirty="0">
                <a:solidFill>
                  <a:srgbClr val="3333CC"/>
                </a:solidFill>
                <a:latin typeface="Arial"/>
                <a:cs typeface="Arial"/>
              </a:rPr>
              <a:t>with</a:t>
            </a:r>
            <a:r>
              <a:rPr sz="3200" spc="-20" dirty="0">
                <a:solidFill>
                  <a:srgbClr val="3333CC"/>
                </a:solidFill>
                <a:latin typeface="Arial"/>
                <a:cs typeface="Arial"/>
              </a:rPr>
              <a:t> </a:t>
            </a:r>
            <a:r>
              <a:rPr sz="3200" spc="-20" dirty="0">
                <a:latin typeface="Times New Roman"/>
                <a:cs typeface="Times New Roman"/>
              </a:rPr>
              <a:t>50,000 </a:t>
            </a:r>
            <a:r>
              <a:rPr sz="3200" spc="-785" dirty="0">
                <a:latin typeface="Times New Roman"/>
                <a:cs typeface="Times New Roman"/>
              </a:rPr>
              <a:t> </a:t>
            </a:r>
            <a:r>
              <a:rPr sz="3200" spc="-20" dirty="0">
                <a:solidFill>
                  <a:srgbClr val="3333CC"/>
                </a:solidFill>
                <a:latin typeface="Arial"/>
                <a:cs typeface="Arial"/>
              </a:rPr>
              <a:t>training </a:t>
            </a:r>
            <a:r>
              <a:rPr sz="3200" spc="-25" dirty="0">
                <a:solidFill>
                  <a:srgbClr val="3333CC"/>
                </a:solidFill>
                <a:latin typeface="Arial"/>
                <a:cs typeface="Arial"/>
              </a:rPr>
              <a:t>examples </a:t>
            </a:r>
            <a:r>
              <a:rPr sz="3200" spc="-15" dirty="0">
                <a:solidFill>
                  <a:srgbClr val="3333CC"/>
                </a:solidFill>
                <a:latin typeface="Arial"/>
                <a:cs typeface="Arial"/>
              </a:rPr>
              <a:t>or </a:t>
            </a:r>
            <a:r>
              <a:rPr sz="3200" spc="-20" dirty="0">
                <a:solidFill>
                  <a:srgbClr val="3333CC"/>
                </a:solidFill>
                <a:latin typeface="Arial"/>
                <a:cs typeface="Arial"/>
              </a:rPr>
              <a:t>pairs </a:t>
            </a:r>
            <a:r>
              <a:rPr sz="3200" spc="-15" dirty="0">
                <a:solidFill>
                  <a:srgbClr val="3333CC"/>
                </a:solidFill>
                <a:latin typeface="Arial"/>
                <a:cs typeface="Arial"/>
              </a:rPr>
              <a:t>of </a:t>
            </a:r>
            <a:r>
              <a:rPr sz="3200" spc="-25" dirty="0">
                <a:solidFill>
                  <a:srgbClr val="3333CC"/>
                </a:solidFill>
                <a:latin typeface="Arial"/>
                <a:cs typeface="Arial"/>
              </a:rPr>
              <a:t>sentences </a:t>
            </a:r>
            <a:r>
              <a:rPr sz="3200" spc="-15" dirty="0">
                <a:solidFill>
                  <a:srgbClr val="3333CC"/>
                </a:solidFill>
                <a:latin typeface="Arial"/>
                <a:cs typeface="Arial"/>
              </a:rPr>
              <a:t>as </a:t>
            </a:r>
            <a:r>
              <a:rPr sz="3200" spc="-10" dirty="0">
                <a:solidFill>
                  <a:srgbClr val="3333CC"/>
                </a:solidFill>
                <a:latin typeface="Arial"/>
                <a:cs typeface="Arial"/>
              </a:rPr>
              <a:t> </a:t>
            </a:r>
            <a:r>
              <a:rPr sz="3200" spc="-20" dirty="0">
                <a:solidFill>
                  <a:srgbClr val="3333CC"/>
                </a:solidFill>
                <a:latin typeface="Arial"/>
                <a:cs typeface="Arial"/>
              </a:rPr>
              <a:t>training</a:t>
            </a:r>
            <a:r>
              <a:rPr sz="3200" spc="-45" dirty="0">
                <a:solidFill>
                  <a:srgbClr val="3333CC"/>
                </a:solidFill>
                <a:latin typeface="Arial"/>
                <a:cs typeface="Arial"/>
              </a:rPr>
              <a:t> </a:t>
            </a:r>
            <a:r>
              <a:rPr sz="3200" spc="-20" dirty="0">
                <a:solidFill>
                  <a:srgbClr val="3333CC"/>
                </a:solidFill>
                <a:latin typeface="Arial"/>
                <a:cs typeface="Arial"/>
              </a:rPr>
              <a:t>data.</a:t>
            </a:r>
            <a:endParaRPr sz="3200" dirty="0">
              <a:latin typeface="Arial"/>
              <a:cs typeface="Arial"/>
            </a:endParaRPr>
          </a:p>
          <a:p>
            <a:pPr marL="747395" marR="5080" lvl="1" indent="-282575">
              <a:lnSpc>
                <a:spcPts val="3290"/>
              </a:lnSpc>
              <a:spcBef>
                <a:spcPts val="830"/>
              </a:spcBef>
              <a:buChar char="–"/>
              <a:tabLst>
                <a:tab pos="747395" algn="l"/>
              </a:tabLst>
            </a:pPr>
            <a:r>
              <a:rPr sz="2800" spc="-15" dirty="0">
                <a:solidFill>
                  <a:srgbClr val="336600"/>
                </a:solidFill>
                <a:latin typeface="Arial"/>
                <a:cs typeface="Arial"/>
              </a:rPr>
              <a:t>For </a:t>
            </a:r>
            <a:r>
              <a:rPr sz="2800" spc="-15" dirty="0">
                <a:latin typeface="Times New Roman"/>
                <a:cs typeface="Times New Roman"/>
              </a:rPr>
              <a:t>50% </a:t>
            </a:r>
            <a:r>
              <a:rPr sz="2800" spc="-10" dirty="0">
                <a:solidFill>
                  <a:srgbClr val="336600"/>
                </a:solidFill>
                <a:latin typeface="Arial"/>
                <a:cs typeface="Arial"/>
              </a:rPr>
              <a:t>of pairs, the </a:t>
            </a:r>
            <a:r>
              <a:rPr sz="2800" spc="-15" dirty="0">
                <a:solidFill>
                  <a:srgbClr val="336600"/>
                </a:solidFill>
                <a:latin typeface="Arial"/>
                <a:cs typeface="Arial"/>
              </a:rPr>
              <a:t>second sentence would </a:t>
            </a:r>
            <a:r>
              <a:rPr sz="2800" spc="-10" dirty="0">
                <a:solidFill>
                  <a:srgbClr val="336600"/>
                </a:solidFill>
                <a:latin typeface="Arial"/>
                <a:cs typeface="Arial"/>
              </a:rPr>
              <a:t>be </a:t>
            </a:r>
            <a:r>
              <a:rPr sz="2800" spc="-15" dirty="0">
                <a:solidFill>
                  <a:srgbClr val="336600"/>
                </a:solidFill>
                <a:latin typeface="Arial"/>
                <a:cs typeface="Arial"/>
              </a:rPr>
              <a:t>the </a:t>
            </a:r>
            <a:r>
              <a:rPr sz="2800" spc="-765" dirty="0">
                <a:solidFill>
                  <a:srgbClr val="336600"/>
                </a:solidFill>
                <a:latin typeface="Arial"/>
                <a:cs typeface="Arial"/>
              </a:rPr>
              <a:t> </a:t>
            </a:r>
            <a:r>
              <a:rPr sz="2800" spc="-15" dirty="0">
                <a:solidFill>
                  <a:srgbClr val="336600"/>
                </a:solidFill>
                <a:latin typeface="Arial"/>
                <a:cs typeface="Arial"/>
              </a:rPr>
              <a:t>next</a:t>
            </a:r>
            <a:r>
              <a:rPr sz="2800" spc="-30" dirty="0">
                <a:solidFill>
                  <a:srgbClr val="336600"/>
                </a:solidFill>
                <a:latin typeface="Arial"/>
                <a:cs typeface="Arial"/>
              </a:rPr>
              <a:t> </a:t>
            </a:r>
            <a:r>
              <a:rPr sz="2800" spc="-15" dirty="0">
                <a:solidFill>
                  <a:srgbClr val="336600"/>
                </a:solidFill>
                <a:latin typeface="Arial"/>
                <a:cs typeface="Arial"/>
              </a:rPr>
              <a:t>sentence</a:t>
            </a:r>
            <a:r>
              <a:rPr sz="2800" spc="-25" dirty="0">
                <a:solidFill>
                  <a:srgbClr val="336600"/>
                </a:solidFill>
                <a:latin typeface="Arial"/>
                <a:cs typeface="Arial"/>
              </a:rPr>
              <a:t> </a:t>
            </a:r>
            <a:r>
              <a:rPr sz="2800" spc="-10" dirty="0">
                <a:solidFill>
                  <a:srgbClr val="336600"/>
                </a:solidFill>
                <a:latin typeface="Arial"/>
                <a:cs typeface="Arial"/>
              </a:rPr>
              <a:t>to</a:t>
            </a:r>
            <a:r>
              <a:rPr sz="2800" spc="-25" dirty="0">
                <a:solidFill>
                  <a:srgbClr val="336600"/>
                </a:solidFill>
                <a:latin typeface="Arial"/>
                <a:cs typeface="Arial"/>
              </a:rPr>
              <a:t> </a:t>
            </a:r>
            <a:r>
              <a:rPr sz="2800" spc="-10" dirty="0">
                <a:solidFill>
                  <a:srgbClr val="336600"/>
                </a:solidFill>
                <a:latin typeface="Arial"/>
                <a:cs typeface="Arial"/>
              </a:rPr>
              <a:t>the</a:t>
            </a:r>
            <a:r>
              <a:rPr sz="2800" spc="-30" dirty="0">
                <a:solidFill>
                  <a:srgbClr val="336600"/>
                </a:solidFill>
                <a:latin typeface="Arial"/>
                <a:cs typeface="Arial"/>
              </a:rPr>
              <a:t> </a:t>
            </a:r>
            <a:r>
              <a:rPr sz="2800" spc="-10" dirty="0">
                <a:solidFill>
                  <a:srgbClr val="336600"/>
                </a:solidFill>
                <a:latin typeface="Arial"/>
                <a:cs typeface="Arial"/>
              </a:rPr>
              <a:t>first</a:t>
            </a:r>
            <a:r>
              <a:rPr sz="2800" spc="-25" dirty="0">
                <a:solidFill>
                  <a:srgbClr val="336600"/>
                </a:solidFill>
                <a:latin typeface="Arial"/>
                <a:cs typeface="Arial"/>
              </a:rPr>
              <a:t> </a:t>
            </a:r>
            <a:r>
              <a:rPr sz="2800" spc="-15" dirty="0">
                <a:solidFill>
                  <a:srgbClr val="336600"/>
                </a:solidFill>
                <a:latin typeface="Arial"/>
                <a:cs typeface="Arial"/>
              </a:rPr>
              <a:t>sentence</a:t>
            </a:r>
            <a:endParaRPr sz="2800" dirty="0">
              <a:latin typeface="Arial"/>
              <a:cs typeface="Arial"/>
            </a:endParaRPr>
          </a:p>
          <a:p>
            <a:pPr marL="747395" marR="462280" lvl="1" indent="-282575">
              <a:lnSpc>
                <a:spcPts val="3290"/>
              </a:lnSpc>
              <a:spcBef>
                <a:spcPts val="720"/>
              </a:spcBef>
              <a:buChar char="–"/>
              <a:tabLst>
                <a:tab pos="747395" algn="l"/>
              </a:tabLst>
            </a:pPr>
            <a:r>
              <a:rPr sz="2800" spc="-15" dirty="0">
                <a:solidFill>
                  <a:srgbClr val="336600"/>
                </a:solidFill>
                <a:latin typeface="Arial"/>
                <a:cs typeface="Arial"/>
              </a:rPr>
              <a:t>For</a:t>
            </a:r>
            <a:r>
              <a:rPr sz="2800" spc="-25" dirty="0">
                <a:solidFill>
                  <a:srgbClr val="336600"/>
                </a:solidFill>
                <a:latin typeface="Arial"/>
                <a:cs typeface="Arial"/>
              </a:rPr>
              <a:t> </a:t>
            </a:r>
            <a:r>
              <a:rPr sz="2800" spc="-10" dirty="0">
                <a:solidFill>
                  <a:srgbClr val="336600"/>
                </a:solidFill>
                <a:latin typeface="Arial"/>
                <a:cs typeface="Arial"/>
              </a:rPr>
              <a:t>the</a:t>
            </a:r>
            <a:r>
              <a:rPr sz="2800" spc="-30" dirty="0">
                <a:solidFill>
                  <a:srgbClr val="336600"/>
                </a:solidFill>
                <a:latin typeface="Arial"/>
                <a:cs typeface="Arial"/>
              </a:rPr>
              <a:t> </a:t>
            </a:r>
            <a:r>
              <a:rPr sz="2800" spc="-15" dirty="0">
                <a:solidFill>
                  <a:srgbClr val="336600"/>
                </a:solidFill>
                <a:latin typeface="Arial"/>
                <a:cs typeface="Arial"/>
              </a:rPr>
              <a:t>remaining</a:t>
            </a:r>
            <a:r>
              <a:rPr sz="2800" spc="-25" dirty="0">
                <a:solidFill>
                  <a:srgbClr val="336600"/>
                </a:solidFill>
                <a:latin typeface="Arial"/>
                <a:cs typeface="Arial"/>
              </a:rPr>
              <a:t> </a:t>
            </a:r>
            <a:r>
              <a:rPr sz="2800" spc="-15" dirty="0">
                <a:latin typeface="Times New Roman"/>
                <a:cs typeface="Times New Roman"/>
              </a:rPr>
              <a:t>50%</a:t>
            </a:r>
            <a:r>
              <a:rPr sz="2800" spc="-35" dirty="0">
                <a:latin typeface="Times New Roman"/>
                <a:cs typeface="Times New Roman"/>
              </a:rPr>
              <a:t> </a:t>
            </a:r>
            <a:r>
              <a:rPr sz="2800" spc="-10" dirty="0">
                <a:solidFill>
                  <a:srgbClr val="336600"/>
                </a:solidFill>
                <a:latin typeface="Arial"/>
                <a:cs typeface="Arial"/>
              </a:rPr>
              <a:t>of</a:t>
            </a:r>
            <a:r>
              <a:rPr sz="2800" spc="-25" dirty="0">
                <a:solidFill>
                  <a:srgbClr val="336600"/>
                </a:solidFill>
                <a:latin typeface="Arial"/>
                <a:cs typeface="Arial"/>
              </a:rPr>
              <a:t> </a:t>
            </a:r>
            <a:r>
              <a:rPr sz="2800" spc="-10" dirty="0">
                <a:solidFill>
                  <a:srgbClr val="336600"/>
                </a:solidFill>
                <a:latin typeface="Arial"/>
                <a:cs typeface="Arial"/>
              </a:rPr>
              <a:t>pairs,</a:t>
            </a:r>
            <a:r>
              <a:rPr sz="2800" spc="-30" dirty="0">
                <a:solidFill>
                  <a:srgbClr val="336600"/>
                </a:solidFill>
                <a:latin typeface="Arial"/>
                <a:cs typeface="Arial"/>
              </a:rPr>
              <a:t> </a:t>
            </a:r>
            <a:r>
              <a:rPr sz="2800" spc="-15" dirty="0">
                <a:solidFill>
                  <a:srgbClr val="336600"/>
                </a:solidFill>
                <a:latin typeface="Arial"/>
                <a:cs typeface="Arial"/>
              </a:rPr>
              <a:t>second</a:t>
            </a:r>
            <a:r>
              <a:rPr sz="2800" spc="-25" dirty="0">
                <a:solidFill>
                  <a:srgbClr val="336600"/>
                </a:solidFill>
                <a:latin typeface="Arial"/>
                <a:cs typeface="Arial"/>
              </a:rPr>
              <a:t> </a:t>
            </a:r>
            <a:r>
              <a:rPr sz="2800" spc="-15" dirty="0">
                <a:solidFill>
                  <a:srgbClr val="336600"/>
                </a:solidFill>
                <a:latin typeface="Arial"/>
                <a:cs typeface="Arial"/>
              </a:rPr>
              <a:t>sentence </a:t>
            </a:r>
            <a:r>
              <a:rPr sz="2800" spc="-765" dirty="0">
                <a:solidFill>
                  <a:srgbClr val="336600"/>
                </a:solidFill>
                <a:latin typeface="Arial"/>
                <a:cs typeface="Arial"/>
              </a:rPr>
              <a:t> </a:t>
            </a:r>
            <a:r>
              <a:rPr sz="2800" spc="-15" dirty="0">
                <a:solidFill>
                  <a:srgbClr val="336600"/>
                </a:solidFill>
                <a:latin typeface="Arial"/>
                <a:cs typeface="Arial"/>
              </a:rPr>
              <a:t>would</a:t>
            </a:r>
            <a:r>
              <a:rPr sz="2800" spc="-30" dirty="0">
                <a:solidFill>
                  <a:srgbClr val="336600"/>
                </a:solidFill>
                <a:latin typeface="Arial"/>
                <a:cs typeface="Arial"/>
              </a:rPr>
              <a:t> </a:t>
            </a:r>
            <a:r>
              <a:rPr sz="2800" spc="-10" dirty="0">
                <a:solidFill>
                  <a:srgbClr val="336600"/>
                </a:solidFill>
                <a:latin typeface="Arial"/>
                <a:cs typeface="Arial"/>
              </a:rPr>
              <a:t>be</a:t>
            </a:r>
            <a:r>
              <a:rPr sz="2800" spc="-25" dirty="0">
                <a:solidFill>
                  <a:srgbClr val="336600"/>
                </a:solidFill>
                <a:latin typeface="Arial"/>
                <a:cs typeface="Arial"/>
              </a:rPr>
              <a:t> </a:t>
            </a:r>
            <a:r>
              <a:rPr sz="2800" dirty="0">
                <a:solidFill>
                  <a:srgbClr val="336600"/>
                </a:solidFill>
                <a:latin typeface="Arial"/>
                <a:cs typeface="Arial"/>
              </a:rPr>
              <a:t>a</a:t>
            </a:r>
            <a:r>
              <a:rPr sz="2800" spc="-30" dirty="0">
                <a:solidFill>
                  <a:srgbClr val="336600"/>
                </a:solidFill>
                <a:latin typeface="Arial"/>
                <a:cs typeface="Arial"/>
              </a:rPr>
              <a:t> </a:t>
            </a:r>
            <a:r>
              <a:rPr sz="2800" spc="-15" dirty="0">
                <a:solidFill>
                  <a:srgbClr val="336600"/>
                </a:solidFill>
                <a:latin typeface="Arial"/>
                <a:cs typeface="Arial"/>
              </a:rPr>
              <a:t>random</a:t>
            </a:r>
            <a:r>
              <a:rPr sz="2800" spc="-35" dirty="0">
                <a:solidFill>
                  <a:srgbClr val="336600"/>
                </a:solidFill>
                <a:latin typeface="Arial"/>
                <a:cs typeface="Arial"/>
              </a:rPr>
              <a:t> </a:t>
            </a:r>
            <a:r>
              <a:rPr sz="2800" spc="-15" dirty="0">
                <a:solidFill>
                  <a:srgbClr val="336600"/>
                </a:solidFill>
                <a:latin typeface="Arial"/>
                <a:cs typeface="Arial"/>
              </a:rPr>
              <a:t>sentence</a:t>
            </a:r>
            <a:r>
              <a:rPr sz="2800" spc="-25" dirty="0">
                <a:solidFill>
                  <a:srgbClr val="336600"/>
                </a:solidFill>
                <a:latin typeface="Arial"/>
                <a:cs typeface="Arial"/>
              </a:rPr>
              <a:t> </a:t>
            </a:r>
            <a:r>
              <a:rPr sz="2800" spc="-10" dirty="0">
                <a:solidFill>
                  <a:srgbClr val="336600"/>
                </a:solidFill>
                <a:latin typeface="Arial"/>
                <a:cs typeface="Arial"/>
              </a:rPr>
              <a:t>from</a:t>
            </a:r>
            <a:r>
              <a:rPr sz="2800" spc="-40" dirty="0">
                <a:solidFill>
                  <a:srgbClr val="336600"/>
                </a:solidFill>
                <a:latin typeface="Arial"/>
                <a:cs typeface="Arial"/>
              </a:rPr>
              <a:t> </a:t>
            </a:r>
            <a:r>
              <a:rPr sz="2800" spc="-15" dirty="0">
                <a:solidFill>
                  <a:srgbClr val="336600"/>
                </a:solidFill>
                <a:latin typeface="Arial"/>
                <a:cs typeface="Arial"/>
              </a:rPr>
              <a:t>corpus</a:t>
            </a:r>
            <a:endParaRPr sz="2800" dirty="0">
              <a:latin typeface="Arial"/>
              <a:cs typeface="Arial"/>
            </a:endParaRPr>
          </a:p>
          <a:p>
            <a:pPr marL="1143000" lvl="2" indent="-226695">
              <a:lnSpc>
                <a:spcPts val="2845"/>
              </a:lnSpc>
              <a:spcBef>
                <a:spcPts val="440"/>
              </a:spcBef>
              <a:buChar char="•"/>
              <a:tabLst>
                <a:tab pos="1143000" algn="l"/>
              </a:tabLst>
            </a:pPr>
            <a:r>
              <a:rPr sz="2400" spc="-15" dirty="0">
                <a:solidFill>
                  <a:srgbClr val="660066"/>
                </a:solidFill>
                <a:latin typeface="Arial"/>
                <a:cs typeface="Arial"/>
              </a:rPr>
              <a:t>The</a:t>
            </a:r>
            <a:r>
              <a:rPr sz="2400" spc="-30" dirty="0">
                <a:solidFill>
                  <a:srgbClr val="660066"/>
                </a:solidFill>
                <a:latin typeface="Arial"/>
                <a:cs typeface="Arial"/>
              </a:rPr>
              <a:t> </a:t>
            </a:r>
            <a:r>
              <a:rPr sz="2400" spc="-10" dirty="0">
                <a:solidFill>
                  <a:srgbClr val="660066"/>
                </a:solidFill>
                <a:latin typeface="Arial"/>
                <a:cs typeface="Arial"/>
              </a:rPr>
              <a:t>labels</a:t>
            </a:r>
            <a:r>
              <a:rPr sz="2400" spc="-35" dirty="0">
                <a:solidFill>
                  <a:srgbClr val="660066"/>
                </a:solidFill>
                <a:latin typeface="Arial"/>
                <a:cs typeface="Arial"/>
              </a:rPr>
              <a:t> </a:t>
            </a:r>
            <a:r>
              <a:rPr sz="2400" spc="-10" dirty="0">
                <a:solidFill>
                  <a:srgbClr val="660066"/>
                </a:solidFill>
                <a:latin typeface="Arial"/>
                <a:cs typeface="Arial"/>
              </a:rPr>
              <a:t>for</a:t>
            </a:r>
            <a:r>
              <a:rPr sz="2400" spc="-30" dirty="0">
                <a:solidFill>
                  <a:srgbClr val="660066"/>
                </a:solidFill>
                <a:latin typeface="Arial"/>
                <a:cs typeface="Arial"/>
              </a:rPr>
              <a:t> </a:t>
            </a:r>
            <a:r>
              <a:rPr sz="2400" spc="-10" dirty="0">
                <a:solidFill>
                  <a:srgbClr val="660066"/>
                </a:solidFill>
                <a:latin typeface="Arial"/>
                <a:cs typeface="Arial"/>
              </a:rPr>
              <a:t>the</a:t>
            </a:r>
            <a:r>
              <a:rPr sz="2400" spc="-30" dirty="0">
                <a:solidFill>
                  <a:srgbClr val="660066"/>
                </a:solidFill>
                <a:latin typeface="Arial"/>
                <a:cs typeface="Arial"/>
              </a:rPr>
              <a:t> </a:t>
            </a:r>
            <a:r>
              <a:rPr sz="2400" spc="-10" dirty="0">
                <a:solidFill>
                  <a:srgbClr val="660066"/>
                </a:solidFill>
                <a:latin typeface="Arial"/>
                <a:cs typeface="Arial"/>
              </a:rPr>
              <a:t>first</a:t>
            </a:r>
            <a:r>
              <a:rPr sz="2400" spc="-35" dirty="0">
                <a:solidFill>
                  <a:srgbClr val="660066"/>
                </a:solidFill>
                <a:latin typeface="Arial"/>
                <a:cs typeface="Arial"/>
              </a:rPr>
              <a:t> </a:t>
            </a:r>
            <a:r>
              <a:rPr sz="2400" spc="-15" dirty="0">
                <a:solidFill>
                  <a:srgbClr val="660066"/>
                </a:solidFill>
                <a:latin typeface="Arial"/>
                <a:cs typeface="Arial"/>
              </a:rPr>
              <a:t>case</a:t>
            </a:r>
            <a:r>
              <a:rPr sz="2400" spc="-30" dirty="0">
                <a:solidFill>
                  <a:srgbClr val="660066"/>
                </a:solidFill>
                <a:latin typeface="Arial"/>
                <a:cs typeface="Arial"/>
              </a:rPr>
              <a:t> </a:t>
            </a:r>
            <a:r>
              <a:rPr sz="2400" spc="-15" dirty="0">
                <a:solidFill>
                  <a:srgbClr val="660066"/>
                </a:solidFill>
                <a:latin typeface="Arial"/>
                <a:cs typeface="Arial"/>
              </a:rPr>
              <a:t>would</a:t>
            </a:r>
            <a:endParaRPr sz="2400" dirty="0">
              <a:latin typeface="Arial"/>
              <a:cs typeface="Arial"/>
            </a:endParaRPr>
          </a:p>
          <a:p>
            <a:pPr marL="1143000">
              <a:lnSpc>
                <a:spcPts val="2845"/>
              </a:lnSpc>
            </a:pPr>
            <a:r>
              <a:rPr sz="2400" spc="-10" dirty="0">
                <a:solidFill>
                  <a:srgbClr val="660066"/>
                </a:solidFill>
                <a:latin typeface="Arial"/>
                <a:cs typeface="Arial"/>
              </a:rPr>
              <a:t>be</a:t>
            </a:r>
            <a:r>
              <a:rPr sz="2400" spc="-30" dirty="0">
                <a:solidFill>
                  <a:srgbClr val="660066"/>
                </a:solidFill>
                <a:latin typeface="Arial"/>
                <a:cs typeface="Arial"/>
              </a:rPr>
              <a:t> </a:t>
            </a:r>
            <a:r>
              <a:rPr sz="2400" b="1" i="1" spc="-15" dirty="0">
                <a:solidFill>
                  <a:srgbClr val="660066"/>
                </a:solidFill>
                <a:latin typeface="Arial"/>
                <a:cs typeface="Arial"/>
              </a:rPr>
              <a:t>‘IsNext’</a:t>
            </a:r>
            <a:r>
              <a:rPr sz="2400" b="1" i="1" spc="-30" dirty="0">
                <a:solidFill>
                  <a:srgbClr val="660066"/>
                </a:solidFill>
                <a:latin typeface="Arial"/>
                <a:cs typeface="Arial"/>
              </a:rPr>
              <a:t> </a:t>
            </a:r>
            <a:r>
              <a:rPr sz="2400" spc="-10" dirty="0">
                <a:solidFill>
                  <a:srgbClr val="660066"/>
                </a:solidFill>
                <a:latin typeface="Arial"/>
                <a:cs typeface="Arial"/>
              </a:rPr>
              <a:t>and</a:t>
            </a:r>
            <a:r>
              <a:rPr sz="2400" spc="-30" dirty="0">
                <a:solidFill>
                  <a:srgbClr val="660066"/>
                </a:solidFill>
                <a:latin typeface="Arial"/>
                <a:cs typeface="Arial"/>
              </a:rPr>
              <a:t> </a:t>
            </a:r>
            <a:r>
              <a:rPr sz="2400" b="1" i="1" spc="-15" dirty="0">
                <a:solidFill>
                  <a:srgbClr val="660066"/>
                </a:solidFill>
                <a:latin typeface="Arial"/>
                <a:cs typeface="Arial"/>
              </a:rPr>
              <a:t>‘NotNext’</a:t>
            </a:r>
            <a:r>
              <a:rPr sz="2400" b="1" i="1" spc="-30" dirty="0">
                <a:solidFill>
                  <a:srgbClr val="660066"/>
                </a:solidFill>
                <a:latin typeface="Arial"/>
                <a:cs typeface="Arial"/>
              </a:rPr>
              <a:t> </a:t>
            </a:r>
            <a:r>
              <a:rPr sz="2400" spc="-10" dirty="0">
                <a:solidFill>
                  <a:srgbClr val="660066"/>
                </a:solidFill>
                <a:latin typeface="Arial"/>
                <a:cs typeface="Arial"/>
              </a:rPr>
              <a:t>for</a:t>
            </a:r>
            <a:r>
              <a:rPr sz="2400" spc="-25" dirty="0">
                <a:solidFill>
                  <a:srgbClr val="660066"/>
                </a:solidFill>
                <a:latin typeface="Arial"/>
                <a:cs typeface="Arial"/>
              </a:rPr>
              <a:t> </a:t>
            </a:r>
            <a:r>
              <a:rPr sz="2400" spc="-10" dirty="0">
                <a:solidFill>
                  <a:srgbClr val="660066"/>
                </a:solidFill>
                <a:latin typeface="Arial"/>
                <a:cs typeface="Arial"/>
              </a:rPr>
              <a:t>the</a:t>
            </a:r>
            <a:r>
              <a:rPr sz="2400" spc="-25" dirty="0">
                <a:solidFill>
                  <a:srgbClr val="660066"/>
                </a:solidFill>
                <a:latin typeface="Arial"/>
                <a:cs typeface="Arial"/>
              </a:rPr>
              <a:t> </a:t>
            </a:r>
            <a:r>
              <a:rPr sz="2400" spc="-15" dirty="0">
                <a:solidFill>
                  <a:srgbClr val="660066"/>
                </a:solidFill>
                <a:latin typeface="Arial"/>
                <a:cs typeface="Arial"/>
              </a:rPr>
              <a:t>second</a:t>
            </a:r>
            <a:r>
              <a:rPr sz="2400" spc="-30" dirty="0">
                <a:solidFill>
                  <a:srgbClr val="660066"/>
                </a:solidFill>
                <a:latin typeface="Arial"/>
                <a:cs typeface="Arial"/>
              </a:rPr>
              <a:t> </a:t>
            </a:r>
            <a:r>
              <a:rPr sz="2400" spc="-15" dirty="0">
                <a:solidFill>
                  <a:srgbClr val="660066"/>
                </a:solidFill>
                <a:latin typeface="Arial"/>
                <a:cs typeface="Arial"/>
              </a:rPr>
              <a:t>case</a:t>
            </a:r>
            <a:endParaRPr sz="2400" dirty="0">
              <a:latin typeface="Arial"/>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381000"/>
            <a:ext cx="4267200" cy="753761"/>
          </a:xfrm>
        </p:spPr>
        <p:txBody>
          <a:bodyPr/>
          <a:lstStyle/>
          <a:p>
            <a:r>
              <a:rPr lang="en-US" dirty="0"/>
              <a:t>Model Details</a:t>
            </a:r>
          </a:p>
        </p:txBody>
      </p:sp>
      <p:sp>
        <p:nvSpPr>
          <p:cNvPr id="3" name="Content Placeholder 2"/>
          <p:cNvSpPr>
            <a:spLocks noGrp="1"/>
          </p:cNvSpPr>
          <p:nvPr>
            <p:ph idx="1"/>
          </p:nvPr>
        </p:nvSpPr>
        <p:spPr>
          <a:xfrm>
            <a:off x="609600" y="1219200"/>
            <a:ext cx="9067800" cy="6400800"/>
          </a:xfrm>
        </p:spPr>
        <p:txBody>
          <a:bodyPr>
            <a:normAutofit fontScale="92500" lnSpcReduction="20000"/>
          </a:bodyPr>
          <a:lstStyle/>
          <a:p>
            <a:r>
              <a:rPr lang="en-US" dirty="0"/>
              <a:t>Data: Wikipedia (2.5B words) + </a:t>
            </a:r>
            <a:r>
              <a:rPr lang="en-US" dirty="0" err="1"/>
              <a:t>BookCorpus</a:t>
            </a:r>
            <a:r>
              <a:rPr lang="en-US" dirty="0"/>
              <a:t> (800M words)</a:t>
            </a:r>
          </a:p>
          <a:p>
            <a:endParaRPr lang="en-US" dirty="0"/>
          </a:p>
          <a:p>
            <a:r>
              <a:rPr lang="en-US" dirty="0"/>
              <a:t>Batch Size: 131,072 words (1024 sequences * 128 length or 256 sequences * 512 length)</a:t>
            </a:r>
          </a:p>
          <a:p>
            <a:endParaRPr lang="en-US" dirty="0"/>
          </a:p>
          <a:p>
            <a:r>
              <a:rPr lang="en-US" dirty="0"/>
              <a:t>Training Time: 1M steps (~40 epochs)</a:t>
            </a:r>
          </a:p>
          <a:p>
            <a:endParaRPr lang="en-US" dirty="0"/>
          </a:p>
          <a:p>
            <a:r>
              <a:rPr lang="en-US" dirty="0"/>
              <a:t>Optimizer: Adam, 1e-4 learning rate, linear decay</a:t>
            </a:r>
          </a:p>
          <a:p>
            <a:endParaRPr lang="en-US" dirty="0"/>
          </a:p>
          <a:p>
            <a:r>
              <a:rPr lang="en-US" dirty="0"/>
              <a:t>BERT-Base: 12-layer, 768-hidden, 12-head,</a:t>
            </a:r>
          </a:p>
          <a:p>
            <a:pPr lvl="1"/>
            <a:r>
              <a:rPr lang="en-US" sz="2800" dirty="0"/>
              <a:t>Total Parameters=110M</a:t>
            </a:r>
          </a:p>
          <a:p>
            <a:r>
              <a:rPr lang="en-US" dirty="0"/>
              <a:t>BERT-Large: 24-layer, 1024-hidden, 16-head</a:t>
            </a:r>
          </a:p>
          <a:p>
            <a:pPr lvl="1"/>
            <a:r>
              <a:rPr lang="en-US" sz="2800" dirty="0"/>
              <a:t>Total Parameters=340M</a:t>
            </a:r>
          </a:p>
          <a:p>
            <a:endParaRPr lang="en-US" dirty="0"/>
          </a:p>
          <a:p>
            <a:r>
              <a:rPr lang="en-US" dirty="0"/>
              <a:t>Trained on 4x4 or 8x8 TPU slice for 4 days</a:t>
            </a:r>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90348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69793" y="159916"/>
            <a:ext cx="4606290" cy="695960"/>
          </a:xfrm>
          <a:prstGeom prst="rect">
            <a:avLst/>
          </a:prstGeom>
        </p:spPr>
        <p:txBody>
          <a:bodyPr vert="horz" wrap="square" lIns="0" tIns="12700" rIns="0" bIns="0" rtlCol="0">
            <a:spAutoFit/>
          </a:bodyPr>
          <a:lstStyle/>
          <a:p>
            <a:pPr marL="12700">
              <a:lnSpc>
                <a:spcPct val="100000"/>
              </a:lnSpc>
              <a:spcBef>
                <a:spcPts val="100"/>
              </a:spcBef>
            </a:pPr>
            <a:r>
              <a:rPr spc="-25" dirty="0"/>
              <a:t>BERT</a:t>
            </a:r>
            <a:r>
              <a:rPr spc="-105" dirty="0"/>
              <a:t> </a:t>
            </a:r>
            <a:r>
              <a:rPr spc="-25" dirty="0"/>
              <a:t>Architecture</a:t>
            </a:r>
          </a:p>
        </p:txBody>
      </p:sp>
      <p:grpSp>
        <p:nvGrpSpPr>
          <p:cNvPr id="5" name="object 5"/>
          <p:cNvGrpSpPr/>
          <p:nvPr/>
        </p:nvGrpSpPr>
        <p:grpSpPr>
          <a:xfrm>
            <a:off x="5170487" y="2518851"/>
            <a:ext cx="4150995" cy="2734945"/>
            <a:chOff x="5170487" y="2518851"/>
            <a:chExt cx="4150995" cy="2734945"/>
          </a:xfrm>
        </p:grpSpPr>
        <p:pic>
          <p:nvPicPr>
            <p:cNvPr id="6" name="object 6"/>
            <p:cNvPicPr/>
            <p:nvPr/>
          </p:nvPicPr>
          <p:blipFill>
            <a:blip r:embed="rId2" cstate="print"/>
            <a:stretch>
              <a:fillRect/>
            </a:stretch>
          </p:blipFill>
          <p:spPr>
            <a:xfrm>
              <a:off x="5257467" y="2669353"/>
              <a:ext cx="3990854" cy="2490125"/>
            </a:xfrm>
            <a:prstGeom prst="rect">
              <a:avLst/>
            </a:prstGeom>
          </p:spPr>
        </p:pic>
        <p:sp>
          <p:nvSpPr>
            <p:cNvPr id="7" name="object 7"/>
            <p:cNvSpPr/>
            <p:nvPr/>
          </p:nvSpPr>
          <p:spPr>
            <a:xfrm>
              <a:off x="5175197" y="2523560"/>
              <a:ext cx="4141470" cy="2725420"/>
            </a:xfrm>
            <a:custGeom>
              <a:avLst/>
              <a:gdLst/>
              <a:ahLst/>
              <a:cxnLst/>
              <a:rect l="l" t="t" r="r" b="b"/>
              <a:pathLst>
                <a:path w="4141470" h="2725420">
                  <a:moveTo>
                    <a:pt x="0" y="0"/>
                  </a:moveTo>
                  <a:lnTo>
                    <a:pt x="4141293" y="0"/>
                  </a:lnTo>
                  <a:lnTo>
                    <a:pt x="4141293" y="2725278"/>
                  </a:lnTo>
                  <a:lnTo>
                    <a:pt x="0" y="2725278"/>
                  </a:lnTo>
                  <a:lnTo>
                    <a:pt x="0" y="0"/>
                  </a:lnTo>
                  <a:close/>
                </a:path>
              </a:pathLst>
            </a:custGeom>
            <a:ln w="9419">
              <a:solidFill>
                <a:srgbClr val="000000"/>
              </a:solidFill>
            </a:ln>
          </p:spPr>
          <p:txBody>
            <a:bodyPr wrap="square" lIns="0" tIns="0" rIns="0" bIns="0" rtlCol="0"/>
            <a:lstStyle/>
            <a:p>
              <a:endParaRPr/>
            </a:p>
          </p:txBody>
        </p:sp>
      </p:grpSp>
      <p:sp>
        <p:nvSpPr>
          <p:cNvPr id="8" name="object 8"/>
          <p:cNvSpPr txBox="1"/>
          <p:nvPr/>
        </p:nvSpPr>
        <p:spPr>
          <a:xfrm>
            <a:off x="550588" y="855876"/>
            <a:ext cx="8774430" cy="5753498"/>
          </a:xfrm>
          <a:prstGeom prst="rect">
            <a:avLst/>
          </a:prstGeom>
        </p:spPr>
        <p:txBody>
          <a:bodyPr vert="horz" wrap="square" lIns="0" tIns="94615" rIns="0" bIns="0" rtlCol="0">
            <a:spAutoFit/>
          </a:bodyPr>
          <a:lstStyle/>
          <a:p>
            <a:pPr marL="351790" indent="-339090">
              <a:lnSpc>
                <a:spcPct val="100000"/>
              </a:lnSpc>
              <a:spcBef>
                <a:spcPts val="745"/>
              </a:spcBef>
              <a:buChar char="•"/>
              <a:tabLst>
                <a:tab pos="351155" algn="l"/>
                <a:tab pos="351790" algn="l"/>
              </a:tabLst>
            </a:pPr>
            <a:r>
              <a:rPr sz="3200" spc="-20" dirty="0">
                <a:solidFill>
                  <a:srgbClr val="3333CC"/>
                </a:solidFill>
                <a:latin typeface="Arial"/>
                <a:cs typeface="Arial"/>
              </a:rPr>
              <a:t>BERT</a:t>
            </a:r>
            <a:r>
              <a:rPr sz="3200" spc="-40" dirty="0">
                <a:solidFill>
                  <a:srgbClr val="3333CC"/>
                </a:solidFill>
                <a:latin typeface="Arial"/>
                <a:cs typeface="Arial"/>
              </a:rPr>
              <a:t> </a:t>
            </a:r>
            <a:r>
              <a:rPr sz="3200" spc="-20" dirty="0">
                <a:solidFill>
                  <a:srgbClr val="3333CC"/>
                </a:solidFill>
                <a:latin typeface="Arial"/>
                <a:cs typeface="Arial"/>
              </a:rPr>
              <a:t>architecture</a:t>
            </a:r>
            <a:r>
              <a:rPr sz="3200" spc="-35" dirty="0">
                <a:solidFill>
                  <a:srgbClr val="3333CC"/>
                </a:solidFill>
                <a:latin typeface="Arial"/>
                <a:cs typeface="Arial"/>
              </a:rPr>
              <a:t> </a:t>
            </a:r>
            <a:r>
              <a:rPr sz="3200" spc="-20" dirty="0">
                <a:solidFill>
                  <a:srgbClr val="3333CC"/>
                </a:solidFill>
                <a:latin typeface="Arial"/>
                <a:cs typeface="Arial"/>
              </a:rPr>
              <a:t>builds</a:t>
            </a:r>
            <a:r>
              <a:rPr sz="3200" spc="-30" dirty="0">
                <a:solidFill>
                  <a:srgbClr val="3333CC"/>
                </a:solidFill>
                <a:latin typeface="Arial"/>
                <a:cs typeface="Arial"/>
              </a:rPr>
              <a:t> </a:t>
            </a:r>
            <a:r>
              <a:rPr sz="3200" spc="-15" dirty="0">
                <a:solidFill>
                  <a:srgbClr val="3333CC"/>
                </a:solidFill>
                <a:latin typeface="Arial"/>
                <a:cs typeface="Arial"/>
              </a:rPr>
              <a:t>on</a:t>
            </a:r>
            <a:r>
              <a:rPr sz="3200" spc="-35" dirty="0">
                <a:solidFill>
                  <a:srgbClr val="3333CC"/>
                </a:solidFill>
                <a:latin typeface="Arial"/>
                <a:cs typeface="Arial"/>
              </a:rPr>
              <a:t> </a:t>
            </a:r>
            <a:r>
              <a:rPr sz="3200" spc="-15" dirty="0">
                <a:solidFill>
                  <a:srgbClr val="3333CC"/>
                </a:solidFill>
                <a:latin typeface="Arial"/>
                <a:cs typeface="Arial"/>
              </a:rPr>
              <a:t>top</a:t>
            </a:r>
            <a:r>
              <a:rPr sz="3200" spc="-35" dirty="0">
                <a:solidFill>
                  <a:srgbClr val="3333CC"/>
                </a:solidFill>
                <a:latin typeface="Arial"/>
                <a:cs typeface="Arial"/>
              </a:rPr>
              <a:t> </a:t>
            </a:r>
            <a:r>
              <a:rPr sz="3200" spc="-15" dirty="0">
                <a:solidFill>
                  <a:srgbClr val="3333CC"/>
                </a:solidFill>
                <a:latin typeface="Arial"/>
                <a:cs typeface="Arial"/>
              </a:rPr>
              <a:t>of</a:t>
            </a:r>
            <a:r>
              <a:rPr lang="en-US" sz="3200" spc="-15" dirty="0">
                <a:solidFill>
                  <a:srgbClr val="3333CC"/>
                </a:solidFill>
                <a:latin typeface="Arial"/>
                <a:cs typeface="Arial"/>
              </a:rPr>
              <a:t> the</a:t>
            </a:r>
            <a:r>
              <a:rPr sz="3200" spc="-25" dirty="0">
                <a:solidFill>
                  <a:srgbClr val="3333CC"/>
                </a:solidFill>
                <a:latin typeface="Arial"/>
                <a:cs typeface="Arial"/>
              </a:rPr>
              <a:t> Transformer</a:t>
            </a:r>
            <a:endParaRPr sz="3200" dirty="0">
              <a:latin typeface="Arial"/>
              <a:cs typeface="Arial"/>
            </a:endParaRPr>
          </a:p>
          <a:p>
            <a:pPr marL="351790" indent="-339090">
              <a:lnSpc>
                <a:spcPct val="100000"/>
              </a:lnSpc>
              <a:spcBef>
                <a:spcPts val="650"/>
              </a:spcBef>
              <a:buChar char="•"/>
              <a:tabLst>
                <a:tab pos="351155" algn="l"/>
                <a:tab pos="351790" algn="l"/>
              </a:tabLst>
            </a:pPr>
            <a:r>
              <a:rPr sz="3200" spc="-20" dirty="0">
                <a:solidFill>
                  <a:srgbClr val="3333CC"/>
                </a:solidFill>
                <a:latin typeface="Arial"/>
                <a:cs typeface="Arial"/>
              </a:rPr>
              <a:t>There</a:t>
            </a:r>
            <a:r>
              <a:rPr sz="3200" spc="-45" dirty="0">
                <a:solidFill>
                  <a:srgbClr val="3333CC"/>
                </a:solidFill>
                <a:latin typeface="Arial"/>
                <a:cs typeface="Arial"/>
              </a:rPr>
              <a:t> </a:t>
            </a:r>
            <a:r>
              <a:rPr sz="3200" spc="-15" dirty="0">
                <a:solidFill>
                  <a:srgbClr val="3333CC"/>
                </a:solidFill>
                <a:latin typeface="Arial"/>
                <a:cs typeface="Arial"/>
              </a:rPr>
              <a:t>are</a:t>
            </a:r>
            <a:r>
              <a:rPr lang="en-US" sz="3200" spc="-15" dirty="0">
                <a:solidFill>
                  <a:srgbClr val="3333CC"/>
                </a:solidFill>
                <a:latin typeface="Arial"/>
                <a:cs typeface="Arial"/>
              </a:rPr>
              <a:t> at least</a:t>
            </a:r>
            <a:r>
              <a:rPr sz="3200" spc="-45" dirty="0">
                <a:solidFill>
                  <a:srgbClr val="3333CC"/>
                </a:solidFill>
                <a:latin typeface="Arial"/>
                <a:cs typeface="Arial"/>
              </a:rPr>
              <a:t> </a:t>
            </a:r>
            <a:r>
              <a:rPr sz="3200" spc="-15" dirty="0">
                <a:solidFill>
                  <a:srgbClr val="3333CC"/>
                </a:solidFill>
                <a:latin typeface="Arial"/>
                <a:cs typeface="Arial"/>
              </a:rPr>
              <a:t>two</a:t>
            </a:r>
            <a:r>
              <a:rPr sz="3200" spc="-40" dirty="0">
                <a:solidFill>
                  <a:srgbClr val="3333CC"/>
                </a:solidFill>
                <a:latin typeface="Arial"/>
                <a:cs typeface="Arial"/>
              </a:rPr>
              <a:t> </a:t>
            </a:r>
            <a:r>
              <a:rPr sz="3200" spc="-20" dirty="0">
                <a:solidFill>
                  <a:srgbClr val="3333CC"/>
                </a:solidFill>
                <a:latin typeface="Arial"/>
                <a:cs typeface="Arial"/>
              </a:rPr>
              <a:t>variants:</a:t>
            </a:r>
            <a:endParaRPr sz="3200" dirty="0">
              <a:latin typeface="Arial"/>
              <a:cs typeface="Arial"/>
            </a:endParaRPr>
          </a:p>
          <a:p>
            <a:pPr marL="897890" lvl="1" indent="-283210">
              <a:lnSpc>
                <a:spcPct val="100000"/>
              </a:lnSpc>
              <a:spcBef>
                <a:spcPts val="785"/>
              </a:spcBef>
              <a:buChar char="–"/>
              <a:tabLst>
                <a:tab pos="898525" algn="l"/>
              </a:tabLst>
            </a:pPr>
            <a:r>
              <a:rPr sz="2800" spc="-25" dirty="0">
                <a:solidFill>
                  <a:srgbClr val="336600"/>
                </a:solidFill>
                <a:latin typeface="Arial"/>
                <a:cs typeface="Arial"/>
              </a:rPr>
              <a:t>BERT</a:t>
            </a:r>
            <a:r>
              <a:rPr sz="2800" spc="-50" dirty="0">
                <a:solidFill>
                  <a:srgbClr val="336600"/>
                </a:solidFill>
                <a:latin typeface="Arial"/>
                <a:cs typeface="Arial"/>
              </a:rPr>
              <a:t> </a:t>
            </a:r>
            <a:r>
              <a:rPr sz="2800" spc="-15" dirty="0">
                <a:solidFill>
                  <a:srgbClr val="336600"/>
                </a:solidFill>
                <a:latin typeface="Arial"/>
                <a:cs typeface="Arial"/>
              </a:rPr>
              <a:t>Base:</a:t>
            </a:r>
            <a:endParaRPr sz="2800" dirty="0">
              <a:latin typeface="Arial"/>
              <a:cs typeface="Arial"/>
            </a:endParaRPr>
          </a:p>
          <a:p>
            <a:pPr marL="1293495" marR="4502785" lvl="2" indent="-226060">
              <a:lnSpc>
                <a:spcPct val="98300"/>
              </a:lnSpc>
              <a:spcBef>
                <a:spcPts val="590"/>
              </a:spcBef>
              <a:buChar char="•"/>
              <a:tabLst>
                <a:tab pos="1294130" algn="l"/>
              </a:tabLst>
            </a:pPr>
            <a:r>
              <a:rPr sz="2400" spc="-10" dirty="0">
                <a:latin typeface="Times New Roman"/>
                <a:cs typeface="Times New Roman"/>
              </a:rPr>
              <a:t>12 </a:t>
            </a:r>
            <a:r>
              <a:rPr sz="2400" spc="-10" dirty="0">
                <a:solidFill>
                  <a:srgbClr val="660066"/>
                </a:solidFill>
                <a:latin typeface="Arial"/>
                <a:cs typeface="Arial"/>
              </a:rPr>
              <a:t>layers </a:t>
            </a:r>
            <a:r>
              <a:rPr sz="2400" spc="-15" dirty="0">
                <a:solidFill>
                  <a:srgbClr val="660066"/>
                </a:solidFill>
                <a:latin typeface="Arial"/>
                <a:cs typeface="Arial"/>
              </a:rPr>
              <a:t>(transformer </a:t>
            </a:r>
            <a:r>
              <a:rPr sz="2400" spc="-655" dirty="0">
                <a:solidFill>
                  <a:srgbClr val="660066"/>
                </a:solidFill>
                <a:latin typeface="Arial"/>
                <a:cs typeface="Arial"/>
              </a:rPr>
              <a:t> </a:t>
            </a:r>
            <a:r>
              <a:rPr sz="2400" spc="-15" dirty="0">
                <a:solidFill>
                  <a:srgbClr val="660066"/>
                </a:solidFill>
                <a:latin typeface="Arial"/>
                <a:cs typeface="Arial"/>
              </a:rPr>
              <a:t>blocks),</a:t>
            </a:r>
            <a:r>
              <a:rPr sz="2400" spc="-35" dirty="0">
                <a:solidFill>
                  <a:srgbClr val="660066"/>
                </a:solidFill>
                <a:latin typeface="Arial"/>
                <a:cs typeface="Arial"/>
              </a:rPr>
              <a:t> </a:t>
            </a:r>
            <a:r>
              <a:rPr sz="2400" spc="-10" dirty="0">
                <a:latin typeface="Times New Roman"/>
                <a:cs typeface="Times New Roman"/>
              </a:rPr>
              <a:t>12</a:t>
            </a:r>
            <a:r>
              <a:rPr sz="2400" spc="30" dirty="0">
                <a:latin typeface="Times New Roman"/>
                <a:cs typeface="Times New Roman"/>
              </a:rPr>
              <a:t> </a:t>
            </a:r>
            <a:r>
              <a:rPr sz="2400" spc="-15" dirty="0">
                <a:solidFill>
                  <a:srgbClr val="660066"/>
                </a:solidFill>
                <a:latin typeface="Arial"/>
                <a:cs typeface="Arial"/>
              </a:rPr>
              <a:t>attention </a:t>
            </a:r>
            <a:r>
              <a:rPr sz="2400" spc="-10" dirty="0">
                <a:solidFill>
                  <a:srgbClr val="660066"/>
                </a:solidFill>
                <a:latin typeface="Arial"/>
                <a:cs typeface="Arial"/>
              </a:rPr>
              <a:t> </a:t>
            </a:r>
            <a:r>
              <a:rPr sz="2400" spc="-15" dirty="0">
                <a:solidFill>
                  <a:srgbClr val="660066"/>
                </a:solidFill>
                <a:latin typeface="Arial"/>
                <a:cs typeface="Arial"/>
              </a:rPr>
              <a:t>heads,</a:t>
            </a:r>
            <a:r>
              <a:rPr sz="2400" spc="-50" dirty="0">
                <a:solidFill>
                  <a:srgbClr val="660066"/>
                </a:solidFill>
                <a:latin typeface="Arial"/>
                <a:cs typeface="Arial"/>
              </a:rPr>
              <a:t> </a:t>
            </a:r>
            <a:r>
              <a:rPr sz="2400" spc="-10" dirty="0">
                <a:solidFill>
                  <a:srgbClr val="660066"/>
                </a:solidFill>
                <a:latin typeface="Arial"/>
                <a:cs typeface="Arial"/>
              </a:rPr>
              <a:t>and</a:t>
            </a:r>
            <a:r>
              <a:rPr sz="2400" spc="-50" dirty="0">
                <a:solidFill>
                  <a:srgbClr val="660066"/>
                </a:solidFill>
                <a:latin typeface="Arial"/>
                <a:cs typeface="Arial"/>
              </a:rPr>
              <a:t> </a:t>
            </a:r>
            <a:r>
              <a:rPr sz="2400" spc="-10" dirty="0">
                <a:latin typeface="Times New Roman"/>
                <a:cs typeface="Times New Roman"/>
              </a:rPr>
              <a:t>110</a:t>
            </a:r>
            <a:r>
              <a:rPr sz="2400" spc="15" dirty="0">
                <a:latin typeface="Times New Roman"/>
                <a:cs typeface="Times New Roman"/>
              </a:rPr>
              <a:t> </a:t>
            </a:r>
            <a:r>
              <a:rPr sz="2400" spc="-10" dirty="0">
                <a:solidFill>
                  <a:srgbClr val="660066"/>
                </a:solidFill>
                <a:latin typeface="Arial"/>
                <a:cs typeface="Arial"/>
              </a:rPr>
              <a:t>million </a:t>
            </a:r>
            <a:r>
              <a:rPr sz="2400" spc="-650" dirty="0">
                <a:solidFill>
                  <a:srgbClr val="660066"/>
                </a:solidFill>
                <a:latin typeface="Arial"/>
                <a:cs typeface="Arial"/>
              </a:rPr>
              <a:t> </a:t>
            </a:r>
            <a:r>
              <a:rPr sz="2400" spc="-15" dirty="0">
                <a:solidFill>
                  <a:srgbClr val="660066"/>
                </a:solidFill>
                <a:latin typeface="Arial"/>
                <a:cs typeface="Arial"/>
              </a:rPr>
              <a:t>parameters</a:t>
            </a:r>
            <a:endParaRPr sz="2400" dirty="0">
              <a:latin typeface="Arial"/>
              <a:cs typeface="Arial"/>
            </a:endParaRPr>
          </a:p>
          <a:p>
            <a:pPr marL="897890" lvl="1" indent="-283210">
              <a:lnSpc>
                <a:spcPct val="100000"/>
              </a:lnSpc>
              <a:spcBef>
                <a:spcPts val="635"/>
              </a:spcBef>
              <a:buChar char="–"/>
              <a:tabLst>
                <a:tab pos="898525" algn="l"/>
              </a:tabLst>
            </a:pPr>
            <a:r>
              <a:rPr sz="2800" spc="-25" dirty="0">
                <a:solidFill>
                  <a:srgbClr val="336600"/>
                </a:solidFill>
                <a:latin typeface="Arial"/>
                <a:cs typeface="Arial"/>
              </a:rPr>
              <a:t>BERT</a:t>
            </a:r>
            <a:r>
              <a:rPr sz="2800" spc="-45" dirty="0">
                <a:solidFill>
                  <a:srgbClr val="336600"/>
                </a:solidFill>
                <a:latin typeface="Arial"/>
                <a:cs typeface="Arial"/>
              </a:rPr>
              <a:t> </a:t>
            </a:r>
            <a:r>
              <a:rPr sz="2800" spc="-15" dirty="0">
                <a:solidFill>
                  <a:srgbClr val="336600"/>
                </a:solidFill>
                <a:latin typeface="Arial"/>
                <a:cs typeface="Arial"/>
              </a:rPr>
              <a:t>Large:</a:t>
            </a:r>
            <a:endParaRPr sz="2800" dirty="0">
              <a:latin typeface="Arial"/>
              <a:cs typeface="Arial"/>
            </a:endParaRPr>
          </a:p>
          <a:p>
            <a:pPr marL="1293495" marR="4502785" lvl="2" indent="-226060">
              <a:lnSpc>
                <a:spcPct val="98300"/>
              </a:lnSpc>
              <a:spcBef>
                <a:spcPts val="565"/>
              </a:spcBef>
              <a:buChar char="•"/>
              <a:tabLst>
                <a:tab pos="1294130" algn="l"/>
              </a:tabLst>
            </a:pPr>
            <a:r>
              <a:rPr sz="2400" spc="-10" dirty="0">
                <a:latin typeface="Times New Roman"/>
                <a:cs typeface="Times New Roman"/>
              </a:rPr>
              <a:t>24 </a:t>
            </a:r>
            <a:r>
              <a:rPr sz="2400" spc="-10" dirty="0">
                <a:solidFill>
                  <a:srgbClr val="660066"/>
                </a:solidFill>
                <a:latin typeface="Arial"/>
                <a:cs typeface="Arial"/>
              </a:rPr>
              <a:t>layers </a:t>
            </a:r>
            <a:r>
              <a:rPr sz="2400" spc="-15" dirty="0">
                <a:solidFill>
                  <a:srgbClr val="660066"/>
                </a:solidFill>
                <a:latin typeface="Arial"/>
                <a:cs typeface="Arial"/>
              </a:rPr>
              <a:t>(transformer </a:t>
            </a:r>
            <a:r>
              <a:rPr sz="2400" spc="-655" dirty="0">
                <a:solidFill>
                  <a:srgbClr val="660066"/>
                </a:solidFill>
                <a:latin typeface="Arial"/>
                <a:cs typeface="Arial"/>
              </a:rPr>
              <a:t> </a:t>
            </a:r>
            <a:r>
              <a:rPr sz="2400" spc="-15" dirty="0">
                <a:solidFill>
                  <a:srgbClr val="660066"/>
                </a:solidFill>
                <a:latin typeface="Arial"/>
                <a:cs typeface="Arial"/>
              </a:rPr>
              <a:t>blocks),</a:t>
            </a:r>
            <a:r>
              <a:rPr sz="2400" spc="-35" dirty="0">
                <a:solidFill>
                  <a:srgbClr val="660066"/>
                </a:solidFill>
                <a:latin typeface="Arial"/>
                <a:cs typeface="Arial"/>
              </a:rPr>
              <a:t> </a:t>
            </a:r>
            <a:r>
              <a:rPr sz="2400" spc="-10" dirty="0">
                <a:latin typeface="Times New Roman"/>
                <a:cs typeface="Times New Roman"/>
              </a:rPr>
              <a:t>16</a:t>
            </a:r>
            <a:r>
              <a:rPr sz="2400" spc="30" dirty="0">
                <a:latin typeface="Times New Roman"/>
                <a:cs typeface="Times New Roman"/>
              </a:rPr>
              <a:t> </a:t>
            </a:r>
            <a:r>
              <a:rPr sz="2400" spc="-15" dirty="0">
                <a:solidFill>
                  <a:srgbClr val="660066"/>
                </a:solidFill>
                <a:latin typeface="Arial"/>
                <a:cs typeface="Arial"/>
              </a:rPr>
              <a:t>attention </a:t>
            </a:r>
            <a:r>
              <a:rPr sz="2400" spc="-10" dirty="0">
                <a:solidFill>
                  <a:srgbClr val="660066"/>
                </a:solidFill>
                <a:latin typeface="Arial"/>
                <a:cs typeface="Arial"/>
              </a:rPr>
              <a:t> </a:t>
            </a:r>
            <a:r>
              <a:rPr sz="2400" spc="-15" dirty="0">
                <a:solidFill>
                  <a:srgbClr val="660066"/>
                </a:solidFill>
                <a:latin typeface="Arial"/>
                <a:cs typeface="Arial"/>
              </a:rPr>
              <a:t>heads and, </a:t>
            </a:r>
            <a:r>
              <a:rPr sz="2400" spc="-10" dirty="0">
                <a:latin typeface="Times New Roman"/>
                <a:cs typeface="Times New Roman"/>
              </a:rPr>
              <a:t>340 </a:t>
            </a:r>
            <a:r>
              <a:rPr sz="2400" spc="-10" dirty="0">
                <a:solidFill>
                  <a:srgbClr val="660066"/>
                </a:solidFill>
                <a:latin typeface="Arial"/>
                <a:cs typeface="Arial"/>
              </a:rPr>
              <a:t>million </a:t>
            </a:r>
            <a:r>
              <a:rPr sz="2400" spc="-655" dirty="0">
                <a:solidFill>
                  <a:srgbClr val="660066"/>
                </a:solidFill>
                <a:latin typeface="Arial"/>
                <a:cs typeface="Arial"/>
              </a:rPr>
              <a:t> </a:t>
            </a:r>
            <a:r>
              <a:rPr sz="2400" spc="-15" dirty="0">
                <a:solidFill>
                  <a:srgbClr val="660066"/>
                </a:solidFill>
                <a:latin typeface="Arial"/>
                <a:cs typeface="Arial"/>
              </a:rPr>
              <a:t>parameters</a:t>
            </a:r>
            <a:endParaRPr sz="2400" dirty="0">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B04B24-3051-1D41-9EC3-84CE2DC97331}"/>
              </a:ext>
            </a:extLst>
          </p:cNvPr>
          <p:cNvSpPr>
            <a:spLocks noGrp="1"/>
          </p:cNvSpPr>
          <p:nvPr>
            <p:ph type="body"/>
          </p:nvPr>
        </p:nvSpPr>
        <p:spPr>
          <a:xfrm>
            <a:off x="1383129" y="2080143"/>
            <a:ext cx="7920693" cy="674487"/>
          </a:xfrm>
        </p:spPr>
        <p:txBody>
          <a:bodyPr>
            <a:normAutofit fontScale="70000" lnSpcReduction="20000"/>
          </a:bodyPr>
          <a:lstStyle/>
          <a:p>
            <a:r>
              <a:rPr lang="en-IT" dirty="0"/>
              <a:t>BERT is the first, deeply bidirectional, unsupervised language representation, pre-trained using only a plain text corpus</a:t>
            </a:r>
          </a:p>
        </p:txBody>
      </p:sp>
      <p:sp>
        <p:nvSpPr>
          <p:cNvPr id="3" name="Title 2">
            <a:extLst>
              <a:ext uri="{FF2B5EF4-FFF2-40B4-BE49-F238E27FC236}">
                <a16:creationId xmlns:a16="http://schemas.microsoft.com/office/drawing/2014/main" id="{878CD652-0759-3F4D-B076-EB59A5FB805E}"/>
              </a:ext>
            </a:extLst>
          </p:cNvPr>
          <p:cNvSpPr>
            <a:spLocks noGrp="1"/>
          </p:cNvSpPr>
          <p:nvPr>
            <p:ph type="title" idx="10"/>
          </p:nvPr>
        </p:nvSpPr>
        <p:spPr/>
        <p:txBody>
          <a:bodyPr/>
          <a:lstStyle/>
          <a:p>
            <a:r>
              <a:rPr lang="en-IT" dirty="0"/>
              <a:t>What makes BERT different?</a:t>
            </a:r>
          </a:p>
        </p:txBody>
      </p:sp>
      <p:pic>
        <p:nvPicPr>
          <p:cNvPr id="4" name="Picture 3">
            <a:extLst>
              <a:ext uri="{FF2B5EF4-FFF2-40B4-BE49-F238E27FC236}">
                <a16:creationId xmlns:a16="http://schemas.microsoft.com/office/drawing/2014/main" id="{51D92B92-CB00-A640-9FAD-87CD305059EC}"/>
              </a:ext>
            </a:extLst>
          </p:cNvPr>
          <p:cNvPicPr>
            <a:picLocks noChangeAspect="1"/>
          </p:cNvPicPr>
          <p:nvPr/>
        </p:nvPicPr>
        <p:blipFill>
          <a:blip r:embed="rId2"/>
          <a:stretch>
            <a:fillRect/>
          </a:stretch>
        </p:blipFill>
        <p:spPr>
          <a:xfrm>
            <a:off x="942975" y="4311134"/>
            <a:ext cx="8764854" cy="2026872"/>
          </a:xfrm>
          <a:prstGeom prst="rect">
            <a:avLst/>
          </a:prstGeom>
        </p:spPr>
      </p:pic>
      <p:sp>
        <p:nvSpPr>
          <p:cNvPr id="5" name="TextBox 4">
            <a:extLst>
              <a:ext uri="{FF2B5EF4-FFF2-40B4-BE49-F238E27FC236}">
                <a16:creationId xmlns:a16="http://schemas.microsoft.com/office/drawing/2014/main" id="{287EE623-E94A-3345-BE63-7718E10726F9}"/>
              </a:ext>
            </a:extLst>
          </p:cNvPr>
          <p:cNvSpPr txBox="1"/>
          <p:nvPr/>
        </p:nvSpPr>
        <p:spPr>
          <a:xfrm>
            <a:off x="1480578" y="2935066"/>
            <a:ext cx="1376529" cy="54938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IT" sz="1485" dirty="0">
                <a:latin typeface="Calibri" panose="020F0502020204030204" pitchFamily="34" charset="0"/>
                <a:cs typeface="Calibri" panose="020F0502020204030204" pitchFamily="34" charset="0"/>
              </a:rPr>
              <a:t>Pre-trained representation</a:t>
            </a:r>
          </a:p>
        </p:txBody>
      </p:sp>
      <p:sp>
        <p:nvSpPr>
          <p:cNvPr id="6" name="TextBox 5">
            <a:extLst>
              <a:ext uri="{FF2B5EF4-FFF2-40B4-BE49-F238E27FC236}">
                <a16:creationId xmlns:a16="http://schemas.microsoft.com/office/drawing/2014/main" id="{A89EEE00-D541-5D45-BE58-BB4CFC6BE1CE}"/>
              </a:ext>
            </a:extLst>
          </p:cNvPr>
          <p:cNvSpPr txBox="1"/>
          <p:nvPr/>
        </p:nvSpPr>
        <p:spPr>
          <a:xfrm>
            <a:off x="3360027" y="2935065"/>
            <a:ext cx="1222617" cy="3208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1485" dirty="0">
                <a:latin typeface="Calibri" panose="020F0502020204030204" pitchFamily="34" charset="0"/>
                <a:cs typeface="Calibri" panose="020F0502020204030204" pitchFamily="34" charset="0"/>
              </a:rPr>
              <a:t>C</a:t>
            </a:r>
            <a:r>
              <a:rPr lang="en-IT" sz="1485" dirty="0">
                <a:latin typeface="Calibri" panose="020F0502020204030204" pitchFamily="34" charset="0"/>
                <a:cs typeface="Calibri" panose="020F0502020204030204" pitchFamily="34" charset="0"/>
              </a:rPr>
              <a:t>ontext free</a:t>
            </a:r>
          </a:p>
        </p:txBody>
      </p:sp>
      <p:sp>
        <p:nvSpPr>
          <p:cNvPr id="7" name="TextBox 6">
            <a:extLst>
              <a:ext uri="{FF2B5EF4-FFF2-40B4-BE49-F238E27FC236}">
                <a16:creationId xmlns:a16="http://schemas.microsoft.com/office/drawing/2014/main" id="{F5858C6C-FE91-D44A-A0CF-F8FF5929B238}"/>
              </a:ext>
            </a:extLst>
          </p:cNvPr>
          <p:cNvSpPr txBox="1"/>
          <p:nvPr/>
        </p:nvSpPr>
        <p:spPr>
          <a:xfrm>
            <a:off x="3360027" y="3373668"/>
            <a:ext cx="1222617" cy="3208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1485" dirty="0">
                <a:latin typeface="Calibri" panose="020F0502020204030204" pitchFamily="34" charset="0"/>
                <a:cs typeface="Calibri" panose="020F0502020204030204" pitchFamily="34" charset="0"/>
              </a:rPr>
              <a:t>C</a:t>
            </a:r>
            <a:r>
              <a:rPr lang="en-IT" sz="1485" dirty="0">
                <a:latin typeface="Calibri" panose="020F0502020204030204" pitchFamily="34" charset="0"/>
                <a:cs typeface="Calibri" panose="020F0502020204030204" pitchFamily="34" charset="0"/>
              </a:rPr>
              <a:t>ontextual</a:t>
            </a:r>
          </a:p>
        </p:txBody>
      </p:sp>
      <p:sp>
        <p:nvSpPr>
          <p:cNvPr id="8" name="TextBox 7">
            <a:extLst>
              <a:ext uri="{FF2B5EF4-FFF2-40B4-BE49-F238E27FC236}">
                <a16:creationId xmlns:a16="http://schemas.microsoft.com/office/drawing/2014/main" id="{7A6DB476-7007-2D48-88D8-5C98CCA664DF}"/>
              </a:ext>
            </a:extLst>
          </p:cNvPr>
          <p:cNvSpPr txBox="1"/>
          <p:nvPr/>
        </p:nvSpPr>
        <p:spPr>
          <a:xfrm>
            <a:off x="5120247" y="3373668"/>
            <a:ext cx="1222617" cy="54938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1485" dirty="0">
                <a:latin typeface="Calibri" panose="020F0502020204030204" pitchFamily="34" charset="0"/>
                <a:cs typeface="Calibri" panose="020F0502020204030204" pitchFamily="34" charset="0"/>
              </a:rPr>
              <a:t>u</a:t>
            </a:r>
            <a:r>
              <a:rPr lang="en-IT" sz="1485" dirty="0">
                <a:latin typeface="Calibri" panose="020F0502020204030204" pitchFamily="34" charset="0"/>
                <a:cs typeface="Calibri" panose="020F0502020204030204" pitchFamily="34" charset="0"/>
              </a:rPr>
              <a:t>nidirectional </a:t>
            </a:r>
          </a:p>
        </p:txBody>
      </p:sp>
      <p:sp>
        <p:nvSpPr>
          <p:cNvPr id="9" name="TextBox 8">
            <a:extLst>
              <a:ext uri="{FF2B5EF4-FFF2-40B4-BE49-F238E27FC236}">
                <a16:creationId xmlns:a16="http://schemas.microsoft.com/office/drawing/2014/main" id="{2F9C5FBF-7C0A-6F4E-9E12-A4335C30517A}"/>
              </a:ext>
            </a:extLst>
          </p:cNvPr>
          <p:cNvSpPr txBox="1"/>
          <p:nvPr/>
        </p:nvSpPr>
        <p:spPr>
          <a:xfrm>
            <a:off x="5120247" y="3732623"/>
            <a:ext cx="1222617" cy="32085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1485" dirty="0">
                <a:latin typeface="Calibri" panose="020F0502020204030204" pitchFamily="34" charset="0"/>
                <a:cs typeface="Calibri" panose="020F0502020204030204" pitchFamily="34" charset="0"/>
              </a:rPr>
              <a:t>bi</a:t>
            </a:r>
            <a:r>
              <a:rPr lang="en-IT" sz="1485" dirty="0">
                <a:latin typeface="Calibri" panose="020F0502020204030204" pitchFamily="34" charset="0"/>
                <a:cs typeface="Calibri" panose="020F0502020204030204" pitchFamily="34" charset="0"/>
              </a:rPr>
              <a:t>idirectional </a:t>
            </a:r>
          </a:p>
        </p:txBody>
      </p:sp>
      <p:cxnSp>
        <p:nvCxnSpPr>
          <p:cNvPr id="11" name="Straight Connector 10">
            <a:extLst>
              <a:ext uri="{FF2B5EF4-FFF2-40B4-BE49-F238E27FC236}">
                <a16:creationId xmlns:a16="http://schemas.microsoft.com/office/drawing/2014/main" id="{181692FF-76D6-0249-8717-E741BD3E03FE}"/>
              </a:ext>
            </a:extLst>
          </p:cNvPr>
          <p:cNvCxnSpPr>
            <a:cxnSpLocks/>
            <a:endCxn id="6" idx="1"/>
          </p:cNvCxnSpPr>
          <p:nvPr/>
        </p:nvCxnSpPr>
        <p:spPr bwMode="auto">
          <a:xfrm>
            <a:off x="2857107" y="3074719"/>
            <a:ext cx="502920" cy="20775"/>
          </a:xfrm>
          <a:prstGeom prst="line">
            <a:avLst/>
          </a:prstGeom>
          <a:solidFill>
            <a:schemeClr val="accent1"/>
          </a:solidFill>
          <a:ln w="28575" cap="sq" cmpd="sng" algn="ctr">
            <a:solidFill>
              <a:schemeClr val="tx1"/>
            </a:solidFill>
            <a:prstDash val="solid"/>
            <a:miter lim="800000"/>
            <a:headEnd type="none" w="sm" len="sm"/>
            <a:tailEnd type="none" w="sm" len="sm"/>
          </a:ln>
          <a:effectLst/>
        </p:spPr>
      </p:cxnSp>
      <p:cxnSp>
        <p:nvCxnSpPr>
          <p:cNvPr id="13" name="Straight Connector 12">
            <a:extLst>
              <a:ext uri="{FF2B5EF4-FFF2-40B4-BE49-F238E27FC236}">
                <a16:creationId xmlns:a16="http://schemas.microsoft.com/office/drawing/2014/main" id="{DBE3DECE-2C99-EF4B-8649-E179ACC7A70E}"/>
              </a:ext>
            </a:extLst>
          </p:cNvPr>
          <p:cNvCxnSpPr>
            <a:cxnSpLocks/>
            <a:endCxn id="8" idx="1"/>
          </p:cNvCxnSpPr>
          <p:nvPr/>
        </p:nvCxnSpPr>
        <p:spPr bwMode="auto">
          <a:xfrm>
            <a:off x="4582644" y="3513322"/>
            <a:ext cx="537603" cy="135037"/>
          </a:xfrm>
          <a:prstGeom prst="line">
            <a:avLst/>
          </a:prstGeom>
          <a:solidFill>
            <a:schemeClr val="accent1"/>
          </a:solidFill>
          <a:ln w="28575" cap="sq" cmpd="sng" algn="ctr">
            <a:solidFill>
              <a:schemeClr val="tx1"/>
            </a:solidFill>
            <a:prstDash val="solid"/>
            <a:miter lim="800000"/>
            <a:headEnd type="none" w="sm" len="sm"/>
            <a:tailEnd type="none" w="sm" len="sm"/>
          </a:ln>
          <a:effectLst/>
        </p:spPr>
      </p:cxnSp>
      <p:sp>
        <p:nvSpPr>
          <p:cNvPr id="14" name="TextBox 13">
            <a:extLst>
              <a:ext uri="{FF2B5EF4-FFF2-40B4-BE49-F238E27FC236}">
                <a16:creationId xmlns:a16="http://schemas.microsoft.com/office/drawing/2014/main" id="{97D5D664-63BB-6742-8408-5FB073D006DB}"/>
              </a:ext>
            </a:extLst>
          </p:cNvPr>
          <p:cNvSpPr txBox="1"/>
          <p:nvPr/>
        </p:nvSpPr>
        <p:spPr>
          <a:xfrm>
            <a:off x="4672604" y="2934812"/>
            <a:ext cx="1606308" cy="320857"/>
          </a:xfrm>
          <a:prstGeom prst="rect">
            <a:avLst/>
          </a:prstGeom>
          <a:noFill/>
        </p:spPr>
        <p:txBody>
          <a:bodyPr wrap="square" rtlCol="0">
            <a:spAutoFit/>
          </a:bodyPr>
          <a:lstStyle/>
          <a:p>
            <a:r>
              <a:rPr lang="en-GB" sz="1485" dirty="0">
                <a:latin typeface="Calibri" panose="020F0502020204030204" pitchFamily="34" charset="0"/>
                <a:cs typeface="Calibri" panose="020F0502020204030204" pitchFamily="34" charset="0"/>
              </a:rPr>
              <a:t>w</a:t>
            </a:r>
            <a:r>
              <a:rPr lang="en-IT" sz="1485" dirty="0">
                <a:latin typeface="Calibri" panose="020F0502020204030204" pitchFamily="34" charset="0"/>
                <a:cs typeface="Calibri" panose="020F0502020204030204" pitchFamily="34" charset="0"/>
              </a:rPr>
              <a:t>ord2vedc, GloVE</a:t>
            </a:r>
          </a:p>
        </p:txBody>
      </p:sp>
      <p:sp>
        <p:nvSpPr>
          <p:cNvPr id="15" name="TextBox 14">
            <a:extLst>
              <a:ext uri="{FF2B5EF4-FFF2-40B4-BE49-F238E27FC236}">
                <a16:creationId xmlns:a16="http://schemas.microsoft.com/office/drawing/2014/main" id="{F6C05E5A-37B7-4F44-95A0-E8C580C5955B}"/>
              </a:ext>
            </a:extLst>
          </p:cNvPr>
          <p:cNvSpPr txBox="1"/>
          <p:nvPr/>
        </p:nvSpPr>
        <p:spPr>
          <a:xfrm>
            <a:off x="6698955" y="3408833"/>
            <a:ext cx="1606308" cy="320857"/>
          </a:xfrm>
          <a:prstGeom prst="rect">
            <a:avLst/>
          </a:prstGeom>
          <a:noFill/>
        </p:spPr>
        <p:txBody>
          <a:bodyPr wrap="square" rtlCol="0">
            <a:spAutoFit/>
          </a:bodyPr>
          <a:lstStyle/>
          <a:p>
            <a:r>
              <a:rPr lang="en-IT" sz="1485" dirty="0">
                <a:latin typeface="Calibri" panose="020F0502020204030204" pitchFamily="34" charset="0"/>
                <a:cs typeface="Calibri" panose="020F0502020204030204" pitchFamily="34" charset="0"/>
              </a:rPr>
              <a:t>GPT</a:t>
            </a:r>
          </a:p>
        </p:txBody>
      </p:sp>
      <p:sp>
        <p:nvSpPr>
          <p:cNvPr id="16" name="TextBox 15">
            <a:extLst>
              <a:ext uri="{FF2B5EF4-FFF2-40B4-BE49-F238E27FC236}">
                <a16:creationId xmlns:a16="http://schemas.microsoft.com/office/drawing/2014/main" id="{247D3969-FDAE-F347-85B5-EE648A6660CF}"/>
              </a:ext>
            </a:extLst>
          </p:cNvPr>
          <p:cNvSpPr txBox="1"/>
          <p:nvPr/>
        </p:nvSpPr>
        <p:spPr>
          <a:xfrm>
            <a:off x="6698955" y="3732623"/>
            <a:ext cx="1787820" cy="549381"/>
          </a:xfrm>
          <a:prstGeom prst="rect">
            <a:avLst/>
          </a:prstGeom>
          <a:noFill/>
        </p:spPr>
        <p:txBody>
          <a:bodyPr wrap="square" rtlCol="0">
            <a:spAutoFit/>
          </a:bodyPr>
          <a:lstStyle/>
          <a:p>
            <a:r>
              <a:rPr lang="en-IT" sz="1485" dirty="0">
                <a:latin typeface="Calibri" panose="020F0502020204030204" pitchFamily="34" charset="0"/>
                <a:cs typeface="Calibri" panose="020F0502020204030204" pitchFamily="34" charset="0"/>
              </a:rPr>
              <a:t>ElMO (shallow), BERT</a:t>
            </a:r>
          </a:p>
        </p:txBody>
      </p:sp>
      <p:cxnSp>
        <p:nvCxnSpPr>
          <p:cNvPr id="18" name="Elbow Connector 17">
            <a:extLst>
              <a:ext uri="{FF2B5EF4-FFF2-40B4-BE49-F238E27FC236}">
                <a16:creationId xmlns:a16="http://schemas.microsoft.com/office/drawing/2014/main" id="{CE2F74C6-911F-0E4E-9AB3-0D4788903893}"/>
              </a:ext>
            </a:extLst>
          </p:cNvPr>
          <p:cNvCxnSpPr>
            <a:cxnSpLocks/>
            <a:stCxn id="7" idx="1"/>
          </p:cNvCxnSpPr>
          <p:nvPr/>
        </p:nvCxnSpPr>
        <p:spPr bwMode="auto">
          <a:xfrm rot="10800000">
            <a:off x="3080385" y="3074721"/>
            <a:ext cx="279642" cy="459377"/>
          </a:xfrm>
          <a:prstGeom prst="bentConnector2">
            <a:avLst/>
          </a:prstGeom>
          <a:solidFill>
            <a:schemeClr val="accent1"/>
          </a:solidFill>
          <a:ln w="28575" cap="sq" cmpd="sng" algn="ctr">
            <a:solidFill>
              <a:schemeClr val="tx1"/>
            </a:solidFill>
            <a:prstDash val="solid"/>
            <a:miter lim="800000"/>
            <a:headEnd type="none" w="sm" len="sm"/>
            <a:tailEnd type="none" w="sm" len="sm"/>
          </a:ln>
          <a:effectLst/>
        </p:spPr>
      </p:cxnSp>
      <p:cxnSp>
        <p:nvCxnSpPr>
          <p:cNvPr id="21" name="Elbow Connector 20">
            <a:extLst>
              <a:ext uri="{FF2B5EF4-FFF2-40B4-BE49-F238E27FC236}">
                <a16:creationId xmlns:a16="http://schemas.microsoft.com/office/drawing/2014/main" id="{4FE98F8B-7E69-B947-8C56-64B67DB0D7D3}"/>
              </a:ext>
            </a:extLst>
          </p:cNvPr>
          <p:cNvCxnSpPr>
            <a:cxnSpLocks/>
            <a:stCxn id="9" idx="1"/>
          </p:cNvCxnSpPr>
          <p:nvPr/>
        </p:nvCxnSpPr>
        <p:spPr bwMode="auto">
          <a:xfrm rot="10800000">
            <a:off x="4825385" y="3513326"/>
            <a:ext cx="294863" cy="379726"/>
          </a:xfrm>
          <a:prstGeom prst="bentConnector2">
            <a:avLst/>
          </a:prstGeom>
          <a:solidFill>
            <a:schemeClr val="accent1"/>
          </a:solidFill>
          <a:ln w="28575" cap="sq" cmpd="sng" algn="ctr">
            <a:solidFill>
              <a:schemeClr val="tx1"/>
            </a:solidFill>
            <a:prstDash val="solid"/>
            <a:miter lim="800000"/>
            <a:headEnd type="none" w="sm" len="sm"/>
            <a:tailEnd type="none" w="sm" len="sm"/>
          </a:ln>
          <a:effectLst/>
        </p:spPr>
      </p:cxnSp>
    </p:spTree>
    <p:extLst>
      <p:ext uri="{BB962C8B-B14F-4D97-AF65-F5344CB8AC3E}">
        <p14:creationId xmlns:p14="http://schemas.microsoft.com/office/powerpoint/2010/main" val="1723321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60" y="341113"/>
            <a:ext cx="6831840" cy="801887"/>
          </a:xfrm>
        </p:spPr>
        <p:txBody>
          <a:bodyPr/>
          <a:lstStyle/>
          <a:p>
            <a:r>
              <a:rPr lang="en-US" dirty="0"/>
              <a:t>Experiments for evaluation</a:t>
            </a:r>
          </a:p>
        </p:txBody>
      </p:sp>
      <p:sp>
        <p:nvSpPr>
          <p:cNvPr id="3" name="Content Placeholder 2"/>
          <p:cNvSpPr>
            <a:spLocks noGrp="1"/>
          </p:cNvSpPr>
          <p:nvPr>
            <p:ph idx="1"/>
          </p:nvPr>
        </p:nvSpPr>
        <p:spPr>
          <a:xfrm>
            <a:off x="585722" y="1667256"/>
            <a:ext cx="9091677" cy="5495544"/>
          </a:xfrm>
        </p:spPr>
        <p:txBody>
          <a:bodyPr>
            <a:normAutofit/>
          </a:bodyPr>
          <a:lstStyle/>
          <a:p>
            <a:r>
              <a:rPr lang="en-US" dirty="0"/>
              <a:t>GLUE (General Language Understanding Evaluation)benchmark</a:t>
            </a:r>
          </a:p>
          <a:p>
            <a:pPr lvl="1"/>
            <a:r>
              <a:rPr lang="en-US" sz="2400" dirty="0"/>
              <a:t>Distribute canonical Train, Dev and Test splits</a:t>
            </a:r>
          </a:p>
          <a:p>
            <a:pPr lvl="1"/>
            <a:r>
              <a:rPr lang="en-US" sz="2400" dirty="0"/>
              <a:t>Labels for Test set are not provided</a:t>
            </a:r>
          </a:p>
          <a:p>
            <a:r>
              <a:rPr lang="en-US" dirty="0"/>
              <a:t>Datasets in GLUE:</a:t>
            </a:r>
          </a:p>
          <a:p>
            <a:pPr lvl="1"/>
            <a:r>
              <a:rPr lang="en-US" sz="2400" dirty="0"/>
              <a:t>MNLI: Multi-Genre Natural Language Inference</a:t>
            </a:r>
          </a:p>
          <a:p>
            <a:pPr lvl="1"/>
            <a:r>
              <a:rPr lang="en-US" sz="2400" dirty="0"/>
              <a:t>QQP: </a:t>
            </a:r>
            <a:r>
              <a:rPr lang="en-US" sz="2400" dirty="0" err="1"/>
              <a:t>Quora</a:t>
            </a:r>
            <a:r>
              <a:rPr lang="en-US" sz="2400" dirty="0"/>
              <a:t> Question Pairs</a:t>
            </a:r>
          </a:p>
          <a:p>
            <a:pPr lvl="1"/>
            <a:r>
              <a:rPr lang="en-US" sz="2400" dirty="0"/>
              <a:t>QNLI: Question Natural Language Inference</a:t>
            </a:r>
          </a:p>
          <a:p>
            <a:pPr lvl="1"/>
            <a:r>
              <a:rPr lang="en-US" sz="2400" dirty="0"/>
              <a:t>SST-2: Stanford Sentiment Treebank</a:t>
            </a:r>
          </a:p>
          <a:p>
            <a:pPr lvl="1"/>
            <a:r>
              <a:rPr lang="en-US" sz="2400" dirty="0" err="1"/>
              <a:t>CoLA</a:t>
            </a:r>
            <a:r>
              <a:rPr lang="en-US" sz="2400" dirty="0"/>
              <a:t>: The corpus of Linguistic Acceptability</a:t>
            </a:r>
          </a:p>
          <a:p>
            <a:pPr lvl="1"/>
            <a:r>
              <a:rPr lang="en-US" sz="2400" dirty="0"/>
              <a:t>STS-B: The Semantic Textual Similarity Benchmark</a:t>
            </a:r>
          </a:p>
          <a:p>
            <a:pPr lvl="1"/>
            <a:r>
              <a:rPr lang="en-US" sz="2400" dirty="0"/>
              <a:t>MRPC: Microsoft Research Paraphrase Corpus</a:t>
            </a:r>
          </a:p>
          <a:p>
            <a:pPr lvl="1"/>
            <a:r>
              <a:rPr lang="en-US" sz="2400" dirty="0"/>
              <a:t>RTE: Recognizing Textual Entailment</a:t>
            </a:r>
          </a:p>
          <a:p>
            <a:pPr lvl="1"/>
            <a:r>
              <a:rPr lang="en-US" sz="2400" dirty="0"/>
              <a:t>WNLI: </a:t>
            </a:r>
            <a:r>
              <a:rPr lang="en-US" sz="2400" dirty="0" err="1"/>
              <a:t>Winograd</a:t>
            </a:r>
            <a:r>
              <a:rPr lang="en-US" sz="2400" dirty="0"/>
              <a:t> NLI</a:t>
            </a:r>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69490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329" y="963168"/>
            <a:ext cx="2859740" cy="1354217"/>
          </a:xfrm>
        </p:spPr>
        <p:txBody>
          <a:bodyPr/>
          <a:lstStyle/>
          <a:p>
            <a:r>
              <a:rPr lang="en-US" b="1" dirty="0"/>
              <a:t>GLUE Results</a:t>
            </a:r>
            <a:endParaRPr lang="en-US" dirty="0"/>
          </a:p>
        </p:txBody>
      </p:sp>
      <p:pic>
        <p:nvPicPr>
          <p:cNvPr id="5" name="Content Placeholder 4"/>
          <p:cNvPicPr>
            <a:picLocks noGrp="1" noChangeAspect="1"/>
          </p:cNvPicPr>
          <p:nvPr>
            <p:ph idx="1"/>
          </p:nvPr>
        </p:nvPicPr>
        <p:blipFill>
          <a:blip r:embed="rId2"/>
          <a:stretch>
            <a:fillRect/>
          </a:stretch>
        </p:blipFill>
        <p:spPr>
          <a:xfrm>
            <a:off x="184904" y="3429000"/>
            <a:ext cx="9622036" cy="1990293"/>
          </a:xfrm>
          <a:prstGeom prst="rect">
            <a:avLst/>
          </a:prstGeom>
        </p:spPr>
      </p:pic>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4329751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5016-3788-9643-BAD0-8792AF93F91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DDB27DA-BE91-964D-935B-75D2700512B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BFDE520-88DF-964D-9484-3E02C5E520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04800"/>
            <a:ext cx="9356083" cy="6800850"/>
          </a:xfrm>
          <a:prstGeom prst="rect">
            <a:avLst/>
          </a:prstGeom>
        </p:spPr>
      </p:pic>
      <p:sp>
        <p:nvSpPr>
          <p:cNvPr id="6" name="TextBox 5">
            <a:extLst>
              <a:ext uri="{FF2B5EF4-FFF2-40B4-BE49-F238E27FC236}">
                <a16:creationId xmlns:a16="http://schemas.microsoft.com/office/drawing/2014/main" id="{63A52748-3B0D-374B-8D62-9CF5F60C3516}"/>
              </a:ext>
            </a:extLst>
          </p:cNvPr>
          <p:cNvSpPr txBox="1"/>
          <p:nvPr/>
        </p:nvSpPr>
        <p:spPr>
          <a:xfrm>
            <a:off x="1524000" y="7239000"/>
            <a:ext cx="7538795" cy="369332"/>
          </a:xfrm>
          <a:prstGeom prst="rect">
            <a:avLst/>
          </a:prstGeom>
          <a:noFill/>
        </p:spPr>
        <p:txBody>
          <a:bodyPr wrap="none" rtlCol="0">
            <a:spAutoFit/>
          </a:bodyPr>
          <a:lstStyle/>
          <a:p>
            <a:r>
              <a:rPr lang="en-US" dirty="0"/>
              <a:t>https://</a:t>
            </a:r>
            <a:r>
              <a:rPr lang="en-US" dirty="0" err="1"/>
              <a:t>towardsdatascience.com</a:t>
            </a:r>
            <a:r>
              <a:rPr lang="en-US" dirty="0"/>
              <a:t>/a-review-of-bert-based-models-4ffdc0f15d58</a:t>
            </a:r>
          </a:p>
        </p:txBody>
      </p:sp>
      <p:sp>
        <p:nvSpPr>
          <p:cNvPr id="7" name="TextBox 6">
            <a:extLst>
              <a:ext uri="{FF2B5EF4-FFF2-40B4-BE49-F238E27FC236}">
                <a16:creationId xmlns:a16="http://schemas.microsoft.com/office/drawing/2014/main" id="{A24DE25E-BC06-9546-9B6F-21A9D3E9E33B}"/>
              </a:ext>
            </a:extLst>
          </p:cNvPr>
          <p:cNvSpPr txBox="1"/>
          <p:nvPr/>
        </p:nvSpPr>
        <p:spPr>
          <a:xfrm>
            <a:off x="228600" y="7239000"/>
            <a:ext cx="1019831" cy="369332"/>
          </a:xfrm>
          <a:prstGeom prst="rect">
            <a:avLst/>
          </a:prstGeom>
          <a:noFill/>
        </p:spPr>
        <p:txBody>
          <a:bodyPr wrap="none" rtlCol="0">
            <a:spAutoFit/>
          </a:bodyPr>
          <a:lstStyle/>
          <a:p>
            <a:r>
              <a:rPr lang="en-US" dirty="0"/>
              <a:t>June, ‘19</a:t>
            </a:r>
          </a:p>
        </p:txBody>
      </p:sp>
    </p:spTree>
    <p:extLst>
      <p:ext uri="{BB962C8B-B14F-4D97-AF65-F5344CB8AC3E}">
        <p14:creationId xmlns:p14="http://schemas.microsoft.com/office/powerpoint/2010/main" val="3094941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5562600" cy="677108"/>
          </a:xfrm>
        </p:spPr>
        <p:txBody>
          <a:bodyPr/>
          <a:lstStyle/>
          <a:p>
            <a:r>
              <a:rPr lang="en-US" dirty="0"/>
              <a:t>Other Improvements</a:t>
            </a:r>
          </a:p>
        </p:txBody>
      </p:sp>
      <p:sp>
        <p:nvSpPr>
          <p:cNvPr id="3" name="Content Placeholder 2"/>
          <p:cNvSpPr>
            <a:spLocks noGrp="1"/>
          </p:cNvSpPr>
          <p:nvPr>
            <p:ph idx="1"/>
          </p:nvPr>
        </p:nvSpPr>
        <p:spPr>
          <a:xfrm>
            <a:off x="251460" y="1287780"/>
            <a:ext cx="9555480" cy="1538883"/>
          </a:xfrm>
        </p:spPr>
        <p:txBody>
          <a:bodyPr/>
          <a:lstStyle/>
          <a:p>
            <a:r>
              <a:rPr lang="en-US" dirty="0" err="1"/>
              <a:t>XLNet</a:t>
            </a:r>
            <a:r>
              <a:rPr lang="en-US" dirty="0"/>
              <a:t> (CMU and Google Brain, June 2019)</a:t>
            </a:r>
          </a:p>
          <a:p>
            <a:pPr lvl="1"/>
            <a:r>
              <a:rPr lang="en-US" dirty="0">
                <a:hlinkClick r:id="rId2"/>
              </a:rPr>
              <a:t>https://arxiv.org/abs/1906.08237</a:t>
            </a:r>
            <a:endParaRPr lang="en-US" dirty="0"/>
          </a:p>
          <a:p>
            <a:pPr lvl="1"/>
            <a:r>
              <a:rPr lang="en-US" dirty="0"/>
              <a:t>Go back to language models but add some permutation of input</a:t>
            </a:r>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432134" y="3348162"/>
            <a:ext cx="9194132" cy="4073026"/>
          </a:xfrm>
          <a:prstGeom prst="rect">
            <a:avLst/>
          </a:prstGeom>
        </p:spPr>
      </p:pic>
    </p:spTree>
    <p:extLst>
      <p:ext uri="{BB962C8B-B14F-4D97-AF65-F5344CB8AC3E}">
        <p14:creationId xmlns:p14="http://schemas.microsoft.com/office/powerpoint/2010/main" val="1431933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 y="1224049"/>
            <a:ext cx="9555480" cy="5783580"/>
          </a:xfrm>
        </p:spPr>
        <p:txBody>
          <a:bodyPr>
            <a:normAutofit/>
          </a:bodyPr>
          <a:lstStyle/>
          <a:p>
            <a:r>
              <a:rPr lang="en-US" sz="2640" dirty="0" err="1"/>
              <a:t>RoBERTa</a:t>
            </a:r>
            <a:r>
              <a:rPr lang="en-US" sz="2640" dirty="0"/>
              <a:t> (FAIR, July 2019)</a:t>
            </a:r>
            <a:endParaRPr lang="en-US" sz="2640" dirty="0">
              <a:hlinkClick r:id="rId2"/>
            </a:endParaRPr>
          </a:p>
          <a:p>
            <a:pPr lvl="1"/>
            <a:r>
              <a:rPr lang="en-US" sz="2200" dirty="0">
                <a:hlinkClick r:id="rId2"/>
              </a:rPr>
              <a:t>https://arxiv.org/abs/1907.11692</a:t>
            </a:r>
            <a:endParaRPr lang="en-US" sz="2200" dirty="0"/>
          </a:p>
          <a:p>
            <a:pPr lvl="1"/>
            <a:r>
              <a:rPr lang="en-US" sz="2200" dirty="0"/>
              <a:t>present a replication study of BERT </a:t>
            </a:r>
            <a:r>
              <a:rPr lang="en-US" sz="2200" dirty="0" err="1"/>
              <a:t>pretraining</a:t>
            </a:r>
            <a:r>
              <a:rPr lang="en-US" sz="2200" dirty="0"/>
              <a:t> </a:t>
            </a:r>
          </a:p>
          <a:p>
            <a:pPr lvl="1"/>
            <a:r>
              <a:rPr lang="en-US" sz="2200" dirty="0"/>
              <a:t>find that BERT was significantly undertrained, and can match or exceed the performance of every model published after it. </a:t>
            </a:r>
          </a:p>
        </p:txBody>
      </p:sp>
      <p:sp>
        <p:nvSpPr>
          <p:cNvPr id="4" name="Slide Number Placeholder 3"/>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2550934" y="3383280"/>
            <a:ext cx="7490841" cy="3855720"/>
          </a:xfrm>
          <a:prstGeom prst="rect">
            <a:avLst/>
          </a:prstGeom>
        </p:spPr>
      </p:pic>
      <p:pic>
        <p:nvPicPr>
          <p:cNvPr id="6" name="Picture 5"/>
          <p:cNvPicPr>
            <a:picLocks noChangeAspect="1"/>
          </p:cNvPicPr>
          <p:nvPr/>
        </p:nvPicPr>
        <p:blipFill>
          <a:blip r:embed="rId4"/>
          <a:stretch>
            <a:fillRect/>
          </a:stretch>
        </p:blipFill>
        <p:spPr>
          <a:xfrm>
            <a:off x="16626" y="3614430"/>
            <a:ext cx="3520745" cy="2506435"/>
          </a:xfrm>
          <a:prstGeom prst="rect">
            <a:avLst/>
          </a:prstGeom>
        </p:spPr>
      </p:pic>
      <p:sp>
        <p:nvSpPr>
          <p:cNvPr id="9" name="Title 1">
            <a:extLst>
              <a:ext uri="{FF2B5EF4-FFF2-40B4-BE49-F238E27FC236}">
                <a16:creationId xmlns:a16="http://schemas.microsoft.com/office/drawing/2014/main" id="{9850ADFB-5F3B-1A4A-937D-B1431594E873}"/>
              </a:ext>
            </a:extLst>
          </p:cNvPr>
          <p:cNvSpPr>
            <a:spLocks noGrp="1"/>
          </p:cNvSpPr>
          <p:nvPr>
            <p:ph type="title"/>
          </p:nvPr>
        </p:nvSpPr>
        <p:spPr>
          <a:xfrm>
            <a:off x="2438400" y="228600"/>
            <a:ext cx="5562600" cy="725856"/>
          </a:xfrm>
        </p:spPr>
        <p:txBody>
          <a:bodyPr/>
          <a:lstStyle/>
          <a:p>
            <a:r>
              <a:rPr lang="en-US" dirty="0"/>
              <a:t>Other Improvement</a:t>
            </a:r>
          </a:p>
        </p:txBody>
      </p:sp>
    </p:spTree>
    <p:extLst>
      <p:ext uri="{BB962C8B-B14F-4D97-AF65-F5344CB8AC3E}">
        <p14:creationId xmlns:p14="http://schemas.microsoft.com/office/powerpoint/2010/main" val="369812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7275"/>
            <a:ext cx="3359785" cy="2817749"/>
          </a:xfrm>
          <a:custGeom>
            <a:avLst/>
            <a:gdLst/>
            <a:ahLst/>
            <a:cxnLst/>
            <a:rect l="l" t="t" r="r" b="b"/>
            <a:pathLst>
              <a:path w="3054350" h="2561590">
                <a:moveTo>
                  <a:pt x="3053999" y="2561099"/>
                </a:moveTo>
                <a:lnTo>
                  <a:pt x="0" y="2561099"/>
                </a:lnTo>
                <a:lnTo>
                  <a:pt x="0" y="0"/>
                </a:lnTo>
                <a:lnTo>
                  <a:pt x="3053999" y="0"/>
                </a:lnTo>
                <a:lnTo>
                  <a:pt x="3053999" y="2561099"/>
                </a:lnTo>
                <a:close/>
              </a:path>
            </a:pathLst>
          </a:custGeom>
          <a:solidFill>
            <a:srgbClr val="FAFAFA"/>
          </a:solidFill>
        </p:spPr>
        <p:txBody>
          <a:bodyPr wrap="square" lIns="0" tIns="0" rIns="0" bIns="0" rtlCol="0"/>
          <a:lstStyle/>
          <a:p>
            <a:endParaRPr sz="1980"/>
          </a:p>
        </p:txBody>
      </p:sp>
      <p:sp>
        <p:nvSpPr>
          <p:cNvPr id="3" name="object 3"/>
          <p:cNvSpPr txBox="1">
            <a:spLocks noGrp="1"/>
          </p:cNvSpPr>
          <p:nvPr>
            <p:ph type="title"/>
          </p:nvPr>
        </p:nvSpPr>
        <p:spPr>
          <a:xfrm>
            <a:off x="305703" y="1123073"/>
            <a:ext cx="2750693" cy="894347"/>
          </a:xfrm>
          <a:prstGeom prst="rect">
            <a:avLst/>
          </a:prstGeom>
        </p:spPr>
        <p:txBody>
          <a:bodyPr vert="horz" wrap="square" lIns="0" tIns="13970" rIns="0" bIns="0" rtlCol="0">
            <a:spAutoFit/>
          </a:bodyPr>
          <a:lstStyle/>
          <a:p>
            <a:pPr marL="13970">
              <a:spcBef>
                <a:spcPts val="110"/>
              </a:spcBef>
            </a:pPr>
            <a:r>
              <a:rPr sz="2860" spc="182" dirty="0"/>
              <a:t>Computer</a:t>
            </a:r>
            <a:r>
              <a:rPr sz="2860" spc="-99" dirty="0"/>
              <a:t> </a:t>
            </a:r>
            <a:r>
              <a:rPr sz="2860" spc="77" dirty="0"/>
              <a:t>Vision</a:t>
            </a:r>
            <a:endParaRPr sz="2860"/>
          </a:p>
        </p:txBody>
      </p:sp>
      <p:sp>
        <p:nvSpPr>
          <p:cNvPr id="4" name="object 4"/>
          <p:cNvSpPr/>
          <p:nvPr/>
        </p:nvSpPr>
        <p:spPr>
          <a:xfrm>
            <a:off x="3359400" y="1057275"/>
            <a:ext cx="3340227" cy="2817749"/>
          </a:xfrm>
          <a:custGeom>
            <a:avLst/>
            <a:gdLst/>
            <a:ahLst/>
            <a:cxnLst/>
            <a:rect l="l" t="t" r="r" b="b"/>
            <a:pathLst>
              <a:path w="3036570" h="2561590">
                <a:moveTo>
                  <a:pt x="3035999" y="2561099"/>
                </a:moveTo>
                <a:lnTo>
                  <a:pt x="0" y="2561099"/>
                </a:lnTo>
                <a:lnTo>
                  <a:pt x="0" y="0"/>
                </a:lnTo>
                <a:lnTo>
                  <a:pt x="3035999" y="0"/>
                </a:lnTo>
                <a:lnTo>
                  <a:pt x="3035999" y="2561099"/>
                </a:lnTo>
                <a:close/>
              </a:path>
            </a:pathLst>
          </a:custGeom>
          <a:solidFill>
            <a:srgbClr val="F3F3F3"/>
          </a:solidFill>
        </p:spPr>
        <p:txBody>
          <a:bodyPr wrap="square" lIns="0" tIns="0" rIns="0" bIns="0" rtlCol="0"/>
          <a:lstStyle/>
          <a:p>
            <a:endParaRPr sz="1980"/>
          </a:p>
        </p:txBody>
      </p:sp>
      <p:sp>
        <p:nvSpPr>
          <p:cNvPr id="5" name="object 5"/>
          <p:cNvSpPr txBox="1"/>
          <p:nvPr/>
        </p:nvSpPr>
        <p:spPr>
          <a:xfrm>
            <a:off x="3369218" y="1123073"/>
            <a:ext cx="3330448" cy="454227"/>
          </a:xfrm>
          <a:prstGeom prst="rect">
            <a:avLst/>
          </a:prstGeom>
        </p:spPr>
        <p:txBody>
          <a:bodyPr vert="horz" wrap="square" lIns="0" tIns="13970" rIns="0" bIns="0" rtlCol="0">
            <a:spAutoFit/>
          </a:bodyPr>
          <a:lstStyle/>
          <a:p>
            <a:pPr marL="128523">
              <a:spcBef>
                <a:spcPts val="110"/>
              </a:spcBef>
            </a:pPr>
            <a:r>
              <a:rPr sz="2860" spc="72" dirty="0">
                <a:solidFill>
                  <a:srgbClr val="202124"/>
                </a:solidFill>
                <a:latin typeface="Calibri"/>
                <a:cs typeface="Calibri"/>
              </a:rPr>
              <a:t>Natural</a:t>
            </a:r>
            <a:r>
              <a:rPr sz="2860" spc="22" dirty="0">
                <a:solidFill>
                  <a:srgbClr val="202124"/>
                </a:solidFill>
                <a:latin typeface="Calibri"/>
                <a:cs typeface="Calibri"/>
              </a:rPr>
              <a:t> </a:t>
            </a:r>
            <a:r>
              <a:rPr sz="2860" spc="154" dirty="0">
                <a:solidFill>
                  <a:srgbClr val="202124"/>
                </a:solidFill>
                <a:latin typeface="Calibri"/>
                <a:cs typeface="Calibri"/>
              </a:rPr>
              <a:t>Lang.</a:t>
            </a:r>
            <a:r>
              <a:rPr sz="2860" spc="22" dirty="0">
                <a:solidFill>
                  <a:srgbClr val="202124"/>
                </a:solidFill>
                <a:latin typeface="Calibri"/>
                <a:cs typeface="Calibri"/>
              </a:rPr>
              <a:t> </a:t>
            </a:r>
            <a:r>
              <a:rPr sz="2860" spc="99" dirty="0">
                <a:solidFill>
                  <a:srgbClr val="202124"/>
                </a:solidFill>
                <a:latin typeface="Calibri"/>
                <a:cs typeface="Calibri"/>
              </a:rPr>
              <a:t>Proc.</a:t>
            </a:r>
            <a:endParaRPr sz="2860">
              <a:latin typeface="Calibri"/>
              <a:cs typeface="Calibri"/>
            </a:endParaRPr>
          </a:p>
        </p:txBody>
      </p:sp>
      <p:sp>
        <p:nvSpPr>
          <p:cNvPr id="6" name="object 6"/>
          <p:cNvSpPr/>
          <p:nvPr/>
        </p:nvSpPr>
        <p:spPr>
          <a:xfrm>
            <a:off x="3369218" y="3874485"/>
            <a:ext cx="3340227" cy="2817749"/>
          </a:xfrm>
          <a:custGeom>
            <a:avLst/>
            <a:gdLst/>
            <a:ahLst/>
            <a:cxnLst/>
            <a:rect l="l" t="t" r="r" b="b"/>
            <a:pathLst>
              <a:path w="3036570" h="2561590">
                <a:moveTo>
                  <a:pt x="3035999" y="2561099"/>
                </a:moveTo>
                <a:lnTo>
                  <a:pt x="0" y="2561099"/>
                </a:lnTo>
                <a:lnTo>
                  <a:pt x="0" y="0"/>
                </a:lnTo>
                <a:lnTo>
                  <a:pt x="3035999" y="0"/>
                </a:lnTo>
                <a:lnTo>
                  <a:pt x="3035999" y="2561099"/>
                </a:lnTo>
                <a:close/>
              </a:path>
            </a:pathLst>
          </a:custGeom>
          <a:solidFill>
            <a:srgbClr val="FAFAFA"/>
          </a:solidFill>
        </p:spPr>
        <p:txBody>
          <a:bodyPr wrap="square" lIns="0" tIns="0" rIns="0" bIns="0" rtlCol="0"/>
          <a:lstStyle/>
          <a:p>
            <a:endParaRPr sz="1980"/>
          </a:p>
        </p:txBody>
      </p:sp>
      <p:sp>
        <p:nvSpPr>
          <p:cNvPr id="7" name="object 7"/>
          <p:cNvSpPr txBox="1"/>
          <p:nvPr/>
        </p:nvSpPr>
        <p:spPr>
          <a:xfrm>
            <a:off x="3369218" y="3940284"/>
            <a:ext cx="3330448" cy="454227"/>
          </a:xfrm>
          <a:prstGeom prst="rect">
            <a:avLst/>
          </a:prstGeom>
        </p:spPr>
        <p:txBody>
          <a:bodyPr vert="horz" wrap="square" lIns="0" tIns="13970" rIns="0" bIns="0" rtlCol="0">
            <a:spAutoFit/>
          </a:bodyPr>
          <a:lstStyle/>
          <a:p>
            <a:pPr marL="787210">
              <a:spcBef>
                <a:spcPts val="110"/>
              </a:spcBef>
            </a:pPr>
            <a:r>
              <a:rPr sz="2860" spc="55" dirty="0">
                <a:solidFill>
                  <a:srgbClr val="202124"/>
                </a:solidFill>
                <a:latin typeface="Calibri"/>
                <a:cs typeface="Calibri"/>
              </a:rPr>
              <a:t>Translation</a:t>
            </a:r>
            <a:endParaRPr sz="2860">
              <a:latin typeface="Calibri"/>
              <a:cs typeface="Calibri"/>
            </a:endParaRPr>
          </a:p>
        </p:txBody>
      </p:sp>
      <p:sp>
        <p:nvSpPr>
          <p:cNvPr id="8" name="object 8"/>
          <p:cNvSpPr/>
          <p:nvPr/>
        </p:nvSpPr>
        <p:spPr>
          <a:xfrm>
            <a:off x="9872" y="3874485"/>
            <a:ext cx="3359785" cy="2817749"/>
          </a:xfrm>
          <a:custGeom>
            <a:avLst/>
            <a:gdLst/>
            <a:ahLst/>
            <a:cxnLst/>
            <a:rect l="l" t="t" r="r" b="b"/>
            <a:pathLst>
              <a:path w="3054350" h="2561590">
                <a:moveTo>
                  <a:pt x="3053999" y="2561099"/>
                </a:moveTo>
                <a:lnTo>
                  <a:pt x="0" y="2561099"/>
                </a:lnTo>
                <a:lnTo>
                  <a:pt x="0" y="0"/>
                </a:lnTo>
                <a:lnTo>
                  <a:pt x="3053999" y="0"/>
                </a:lnTo>
                <a:lnTo>
                  <a:pt x="3053999" y="2561099"/>
                </a:lnTo>
                <a:close/>
              </a:path>
            </a:pathLst>
          </a:custGeom>
          <a:solidFill>
            <a:srgbClr val="F3F3F3"/>
          </a:solidFill>
        </p:spPr>
        <p:txBody>
          <a:bodyPr wrap="square" lIns="0" tIns="0" rIns="0" bIns="0" rtlCol="0"/>
          <a:lstStyle/>
          <a:p>
            <a:endParaRPr sz="1980"/>
          </a:p>
        </p:txBody>
      </p:sp>
      <p:sp>
        <p:nvSpPr>
          <p:cNvPr id="9" name="object 9"/>
          <p:cNvSpPr txBox="1"/>
          <p:nvPr/>
        </p:nvSpPr>
        <p:spPr>
          <a:xfrm>
            <a:off x="1056497" y="3940284"/>
            <a:ext cx="1267079" cy="454227"/>
          </a:xfrm>
          <a:prstGeom prst="rect">
            <a:avLst/>
          </a:prstGeom>
        </p:spPr>
        <p:txBody>
          <a:bodyPr vert="horz" wrap="square" lIns="0" tIns="13970" rIns="0" bIns="0" rtlCol="0">
            <a:spAutoFit/>
          </a:bodyPr>
          <a:lstStyle/>
          <a:p>
            <a:pPr marL="13970">
              <a:spcBef>
                <a:spcPts val="110"/>
              </a:spcBef>
            </a:pPr>
            <a:r>
              <a:rPr sz="2860" spc="209" dirty="0">
                <a:solidFill>
                  <a:srgbClr val="202124"/>
                </a:solidFill>
                <a:latin typeface="Calibri"/>
                <a:cs typeface="Calibri"/>
              </a:rPr>
              <a:t>Speech</a:t>
            </a:r>
            <a:endParaRPr sz="2860">
              <a:latin typeface="Calibri"/>
              <a:cs typeface="Calibri"/>
            </a:endParaRPr>
          </a:p>
        </p:txBody>
      </p:sp>
      <p:grpSp>
        <p:nvGrpSpPr>
          <p:cNvPr id="10" name="object 10"/>
          <p:cNvGrpSpPr/>
          <p:nvPr/>
        </p:nvGrpSpPr>
        <p:grpSpPr>
          <a:xfrm>
            <a:off x="1060522" y="1057275"/>
            <a:ext cx="8998077" cy="5400802"/>
            <a:chOff x="964111" y="0"/>
            <a:chExt cx="8180070" cy="4909820"/>
          </a:xfrm>
        </p:grpSpPr>
        <p:pic>
          <p:nvPicPr>
            <p:cNvPr id="11" name="object 11"/>
            <p:cNvPicPr/>
            <p:nvPr/>
          </p:nvPicPr>
          <p:blipFill>
            <a:blip r:embed="rId2" cstate="print"/>
            <a:stretch>
              <a:fillRect/>
            </a:stretch>
          </p:blipFill>
          <p:spPr>
            <a:xfrm>
              <a:off x="964111" y="735345"/>
              <a:ext cx="1143751" cy="1595201"/>
            </a:xfrm>
            <a:prstGeom prst="rect">
              <a:avLst/>
            </a:prstGeom>
          </p:spPr>
        </p:pic>
        <p:pic>
          <p:nvPicPr>
            <p:cNvPr id="12" name="object 12"/>
            <p:cNvPicPr/>
            <p:nvPr/>
          </p:nvPicPr>
          <p:blipFill>
            <a:blip r:embed="rId2" cstate="print"/>
            <a:stretch>
              <a:fillRect/>
            </a:stretch>
          </p:blipFill>
          <p:spPr>
            <a:xfrm>
              <a:off x="4009048" y="735345"/>
              <a:ext cx="1143751" cy="1595201"/>
            </a:xfrm>
            <a:prstGeom prst="rect">
              <a:avLst/>
            </a:prstGeom>
          </p:spPr>
        </p:pic>
        <p:pic>
          <p:nvPicPr>
            <p:cNvPr id="13" name="object 13"/>
            <p:cNvPicPr/>
            <p:nvPr/>
          </p:nvPicPr>
          <p:blipFill>
            <a:blip r:embed="rId2" cstate="print"/>
            <a:stretch>
              <a:fillRect/>
            </a:stretch>
          </p:blipFill>
          <p:spPr>
            <a:xfrm>
              <a:off x="964111" y="3314070"/>
              <a:ext cx="1143751" cy="1595201"/>
            </a:xfrm>
            <a:prstGeom prst="rect">
              <a:avLst/>
            </a:prstGeom>
          </p:spPr>
        </p:pic>
        <p:pic>
          <p:nvPicPr>
            <p:cNvPr id="14" name="object 14"/>
            <p:cNvPicPr/>
            <p:nvPr/>
          </p:nvPicPr>
          <p:blipFill>
            <a:blip r:embed="rId2" cstate="print"/>
            <a:stretch>
              <a:fillRect/>
            </a:stretch>
          </p:blipFill>
          <p:spPr>
            <a:xfrm>
              <a:off x="4009061" y="3314070"/>
              <a:ext cx="1143751" cy="1595201"/>
            </a:xfrm>
            <a:prstGeom prst="rect">
              <a:avLst/>
            </a:prstGeom>
          </p:spPr>
        </p:pic>
        <p:sp>
          <p:nvSpPr>
            <p:cNvPr id="15" name="object 15"/>
            <p:cNvSpPr/>
            <p:nvPr/>
          </p:nvSpPr>
          <p:spPr>
            <a:xfrm>
              <a:off x="6095999" y="0"/>
              <a:ext cx="3048000" cy="2561590"/>
            </a:xfrm>
            <a:custGeom>
              <a:avLst/>
              <a:gdLst/>
              <a:ahLst/>
              <a:cxnLst/>
              <a:rect l="l" t="t" r="r" b="b"/>
              <a:pathLst>
                <a:path w="3048000" h="2561590">
                  <a:moveTo>
                    <a:pt x="0" y="0"/>
                  </a:moveTo>
                  <a:lnTo>
                    <a:pt x="3047999" y="0"/>
                  </a:lnTo>
                  <a:lnTo>
                    <a:pt x="3047999" y="2561099"/>
                  </a:lnTo>
                  <a:lnTo>
                    <a:pt x="0" y="2561099"/>
                  </a:lnTo>
                  <a:lnTo>
                    <a:pt x="0" y="0"/>
                  </a:lnTo>
                  <a:close/>
                </a:path>
              </a:pathLst>
            </a:custGeom>
            <a:solidFill>
              <a:srgbClr val="FAFAFA"/>
            </a:solidFill>
          </p:spPr>
          <p:txBody>
            <a:bodyPr wrap="square" lIns="0" tIns="0" rIns="0" bIns="0" rtlCol="0"/>
            <a:lstStyle/>
            <a:p>
              <a:endParaRPr sz="1980"/>
            </a:p>
          </p:txBody>
        </p:sp>
      </p:grpSp>
      <p:sp>
        <p:nvSpPr>
          <p:cNvPr id="16" name="object 16"/>
          <p:cNvSpPr txBox="1"/>
          <p:nvPr/>
        </p:nvSpPr>
        <p:spPr>
          <a:xfrm>
            <a:off x="7171979" y="1123073"/>
            <a:ext cx="2428685" cy="454227"/>
          </a:xfrm>
          <a:prstGeom prst="rect">
            <a:avLst/>
          </a:prstGeom>
        </p:spPr>
        <p:txBody>
          <a:bodyPr vert="horz" wrap="square" lIns="0" tIns="13970" rIns="0" bIns="0" rtlCol="0">
            <a:spAutoFit/>
          </a:bodyPr>
          <a:lstStyle/>
          <a:p>
            <a:pPr marL="13970">
              <a:spcBef>
                <a:spcPts val="110"/>
              </a:spcBef>
            </a:pPr>
            <a:r>
              <a:rPr sz="2860" dirty="0">
                <a:solidFill>
                  <a:srgbClr val="202124"/>
                </a:solidFill>
                <a:latin typeface="Calibri"/>
                <a:cs typeface="Calibri"/>
              </a:rPr>
              <a:t>Reinf.</a:t>
            </a:r>
            <a:r>
              <a:rPr sz="2860" spc="319" dirty="0">
                <a:solidFill>
                  <a:srgbClr val="202124"/>
                </a:solidFill>
                <a:latin typeface="Calibri"/>
                <a:cs typeface="Calibri"/>
              </a:rPr>
              <a:t> </a:t>
            </a:r>
            <a:r>
              <a:rPr sz="2860" spc="125" dirty="0">
                <a:solidFill>
                  <a:srgbClr val="202124"/>
                </a:solidFill>
                <a:latin typeface="Calibri"/>
                <a:cs typeface="Calibri"/>
              </a:rPr>
              <a:t>Learning</a:t>
            </a:r>
            <a:endParaRPr sz="2860">
              <a:latin typeface="Calibri"/>
              <a:cs typeface="Calibri"/>
            </a:endParaRPr>
          </a:p>
        </p:txBody>
      </p:sp>
      <p:sp>
        <p:nvSpPr>
          <p:cNvPr id="17" name="object 17"/>
          <p:cNvSpPr/>
          <p:nvPr/>
        </p:nvSpPr>
        <p:spPr>
          <a:xfrm>
            <a:off x="6715473" y="3874484"/>
            <a:ext cx="3343021" cy="2817749"/>
          </a:xfrm>
          <a:custGeom>
            <a:avLst/>
            <a:gdLst/>
            <a:ahLst/>
            <a:cxnLst/>
            <a:rect l="l" t="t" r="r" b="b"/>
            <a:pathLst>
              <a:path w="3039109" h="2561590">
                <a:moveTo>
                  <a:pt x="0" y="0"/>
                </a:moveTo>
                <a:lnTo>
                  <a:pt x="3039024" y="0"/>
                </a:lnTo>
                <a:lnTo>
                  <a:pt x="3039024" y="2561099"/>
                </a:lnTo>
                <a:lnTo>
                  <a:pt x="0" y="2561099"/>
                </a:lnTo>
                <a:lnTo>
                  <a:pt x="0" y="0"/>
                </a:lnTo>
                <a:close/>
              </a:path>
            </a:pathLst>
          </a:custGeom>
          <a:solidFill>
            <a:srgbClr val="F3F3F3"/>
          </a:solidFill>
        </p:spPr>
        <p:txBody>
          <a:bodyPr wrap="square" lIns="0" tIns="0" rIns="0" bIns="0" rtlCol="0"/>
          <a:lstStyle/>
          <a:p>
            <a:endParaRPr sz="1980"/>
          </a:p>
        </p:txBody>
      </p:sp>
      <p:sp>
        <p:nvSpPr>
          <p:cNvPr id="18" name="object 18"/>
          <p:cNvSpPr txBox="1"/>
          <p:nvPr/>
        </p:nvSpPr>
        <p:spPr>
          <a:xfrm>
            <a:off x="7085625" y="3940284"/>
            <a:ext cx="2621471" cy="454227"/>
          </a:xfrm>
          <a:prstGeom prst="rect">
            <a:avLst/>
          </a:prstGeom>
        </p:spPr>
        <p:txBody>
          <a:bodyPr vert="horz" wrap="square" lIns="0" tIns="13970" rIns="0" bIns="0" rtlCol="0">
            <a:spAutoFit/>
          </a:bodyPr>
          <a:lstStyle/>
          <a:p>
            <a:pPr marL="13970">
              <a:spcBef>
                <a:spcPts val="110"/>
              </a:spcBef>
            </a:pPr>
            <a:r>
              <a:rPr sz="2860" spc="143" dirty="0">
                <a:solidFill>
                  <a:srgbClr val="202124"/>
                </a:solidFill>
                <a:latin typeface="Calibri"/>
                <a:cs typeface="Calibri"/>
              </a:rPr>
              <a:t>Graphs/Science</a:t>
            </a:r>
            <a:endParaRPr sz="2860">
              <a:latin typeface="Calibri"/>
              <a:cs typeface="Calibri"/>
            </a:endParaRPr>
          </a:p>
        </p:txBody>
      </p:sp>
      <p:grpSp>
        <p:nvGrpSpPr>
          <p:cNvPr id="19" name="object 19"/>
          <p:cNvGrpSpPr/>
          <p:nvPr/>
        </p:nvGrpSpPr>
        <p:grpSpPr>
          <a:xfrm>
            <a:off x="7766122" y="1866155"/>
            <a:ext cx="1258697" cy="4591939"/>
            <a:chOff x="7060111" y="735345"/>
            <a:chExt cx="1144270" cy="4174490"/>
          </a:xfrm>
        </p:grpSpPr>
        <p:pic>
          <p:nvPicPr>
            <p:cNvPr id="20" name="object 20"/>
            <p:cNvPicPr/>
            <p:nvPr/>
          </p:nvPicPr>
          <p:blipFill>
            <a:blip r:embed="rId2" cstate="print"/>
            <a:stretch>
              <a:fillRect/>
            </a:stretch>
          </p:blipFill>
          <p:spPr>
            <a:xfrm>
              <a:off x="7060111" y="735345"/>
              <a:ext cx="1143750" cy="1595201"/>
            </a:xfrm>
            <a:prstGeom prst="rect">
              <a:avLst/>
            </a:prstGeom>
          </p:spPr>
        </p:pic>
        <p:pic>
          <p:nvPicPr>
            <p:cNvPr id="21" name="object 21"/>
            <p:cNvPicPr/>
            <p:nvPr/>
          </p:nvPicPr>
          <p:blipFill>
            <a:blip r:embed="rId2" cstate="print"/>
            <a:stretch>
              <a:fillRect/>
            </a:stretch>
          </p:blipFill>
          <p:spPr>
            <a:xfrm>
              <a:off x="7060111" y="3314071"/>
              <a:ext cx="1143750" cy="1595201"/>
            </a:xfrm>
            <a:prstGeom prst="rect">
              <a:avLst/>
            </a:prstGeom>
          </p:spPr>
        </p:pic>
      </p:grpSp>
      <p:sp>
        <p:nvSpPr>
          <p:cNvPr id="22" name="object 22"/>
          <p:cNvSpPr txBox="1"/>
          <p:nvPr/>
        </p:nvSpPr>
        <p:spPr>
          <a:xfrm>
            <a:off x="-3491" y="6582550"/>
            <a:ext cx="2267331" cy="115673"/>
          </a:xfrm>
          <a:prstGeom prst="rect">
            <a:avLst/>
          </a:prstGeom>
        </p:spPr>
        <p:txBody>
          <a:bodyPr vert="horz" wrap="square" lIns="0" tIns="13970" rIns="0" bIns="0" rtlCol="0">
            <a:spAutoFit/>
          </a:bodyPr>
          <a:lstStyle/>
          <a:p>
            <a:pPr marL="13970">
              <a:spcBef>
                <a:spcPts val="110"/>
              </a:spcBef>
            </a:pPr>
            <a:r>
              <a:rPr sz="660" spc="11" dirty="0">
                <a:solidFill>
                  <a:srgbClr val="202124"/>
                </a:solidFill>
                <a:latin typeface="Calibri"/>
                <a:cs typeface="Calibri"/>
              </a:rPr>
              <a:t>Transformer</a:t>
            </a:r>
            <a:r>
              <a:rPr sz="660" spc="72" dirty="0">
                <a:solidFill>
                  <a:srgbClr val="202124"/>
                </a:solidFill>
                <a:latin typeface="Calibri"/>
                <a:cs typeface="Calibri"/>
              </a:rPr>
              <a:t> </a:t>
            </a:r>
            <a:r>
              <a:rPr sz="660" spc="11" dirty="0">
                <a:solidFill>
                  <a:srgbClr val="202124"/>
                </a:solidFill>
                <a:latin typeface="Calibri"/>
                <a:cs typeface="Calibri"/>
              </a:rPr>
              <a:t>image</a:t>
            </a:r>
            <a:r>
              <a:rPr sz="660" spc="77" dirty="0">
                <a:solidFill>
                  <a:srgbClr val="202124"/>
                </a:solidFill>
                <a:latin typeface="Calibri"/>
                <a:cs typeface="Calibri"/>
              </a:rPr>
              <a:t> </a:t>
            </a:r>
            <a:r>
              <a:rPr sz="660" spc="11" dirty="0">
                <a:solidFill>
                  <a:srgbClr val="202124"/>
                </a:solidFill>
                <a:latin typeface="Calibri"/>
                <a:cs typeface="Calibri"/>
              </a:rPr>
              <a:t>source:</a:t>
            </a:r>
            <a:r>
              <a:rPr sz="660" spc="77" dirty="0">
                <a:solidFill>
                  <a:srgbClr val="202124"/>
                </a:solidFill>
                <a:latin typeface="Calibri"/>
                <a:cs typeface="Calibri"/>
              </a:rPr>
              <a:t> </a:t>
            </a:r>
            <a:r>
              <a:rPr sz="660" dirty="0">
                <a:solidFill>
                  <a:srgbClr val="202124"/>
                </a:solidFill>
                <a:latin typeface="Calibri"/>
                <a:cs typeface="Calibri"/>
              </a:rPr>
              <a:t>"Attention</a:t>
            </a:r>
            <a:r>
              <a:rPr sz="660" spc="72" dirty="0">
                <a:solidFill>
                  <a:srgbClr val="202124"/>
                </a:solidFill>
                <a:latin typeface="Calibri"/>
                <a:cs typeface="Calibri"/>
              </a:rPr>
              <a:t> </a:t>
            </a:r>
            <a:r>
              <a:rPr sz="660" spc="11" dirty="0">
                <a:solidFill>
                  <a:srgbClr val="202124"/>
                </a:solidFill>
                <a:latin typeface="Calibri"/>
                <a:cs typeface="Calibri"/>
              </a:rPr>
              <a:t>Is</a:t>
            </a:r>
            <a:r>
              <a:rPr sz="660" spc="50" dirty="0">
                <a:solidFill>
                  <a:srgbClr val="202124"/>
                </a:solidFill>
                <a:latin typeface="Calibri"/>
                <a:cs typeface="Calibri"/>
              </a:rPr>
              <a:t> </a:t>
            </a:r>
            <a:r>
              <a:rPr sz="660" spc="11" dirty="0">
                <a:solidFill>
                  <a:srgbClr val="202124"/>
                </a:solidFill>
                <a:latin typeface="Calibri"/>
                <a:cs typeface="Calibri"/>
              </a:rPr>
              <a:t>All</a:t>
            </a:r>
            <a:r>
              <a:rPr sz="660" spc="38" dirty="0">
                <a:solidFill>
                  <a:srgbClr val="202124"/>
                </a:solidFill>
                <a:latin typeface="Calibri"/>
                <a:cs typeface="Calibri"/>
              </a:rPr>
              <a:t> </a:t>
            </a:r>
            <a:r>
              <a:rPr sz="660" spc="11" dirty="0">
                <a:solidFill>
                  <a:srgbClr val="202124"/>
                </a:solidFill>
                <a:latin typeface="Calibri"/>
                <a:cs typeface="Calibri"/>
              </a:rPr>
              <a:t>You</a:t>
            </a:r>
            <a:r>
              <a:rPr sz="660" spc="72" dirty="0">
                <a:solidFill>
                  <a:srgbClr val="202124"/>
                </a:solidFill>
                <a:latin typeface="Calibri"/>
                <a:cs typeface="Calibri"/>
              </a:rPr>
              <a:t> </a:t>
            </a:r>
            <a:r>
              <a:rPr sz="660" spc="11" dirty="0">
                <a:solidFill>
                  <a:srgbClr val="202124"/>
                </a:solidFill>
                <a:latin typeface="Calibri"/>
                <a:cs typeface="Calibri"/>
              </a:rPr>
              <a:t>Need"</a:t>
            </a:r>
            <a:r>
              <a:rPr sz="660" spc="77" dirty="0">
                <a:solidFill>
                  <a:srgbClr val="202124"/>
                </a:solidFill>
                <a:latin typeface="Calibri"/>
                <a:cs typeface="Calibri"/>
              </a:rPr>
              <a:t> </a:t>
            </a:r>
            <a:r>
              <a:rPr sz="660" spc="-11" dirty="0">
                <a:solidFill>
                  <a:srgbClr val="202124"/>
                </a:solidFill>
                <a:latin typeface="Calibri"/>
                <a:cs typeface="Calibri"/>
              </a:rPr>
              <a:t>paper</a:t>
            </a:r>
            <a:endParaRPr sz="660">
              <a:latin typeface="Calibri"/>
              <a:cs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460" y="1394372"/>
            <a:ext cx="9555480" cy="1261884"/>
          </a:xfrm>
        </p:spPr>
        <p:txBody>
          <a:bodyPr/>
          <a:lstStyle/>
          <a:p>
            <a:r>
              <a:rPr lang="en-US" dirty="0" err="1"/>
              <a:t>RoBERTa</a:t>
            </a:r>
            <a:r>
              <a:rPr lang="en-US" dirty="0"/>
              <a:t> (FAIR, July 2019)</a:t>
            </a:r>
            <a:endParaRPr lang="en-US" dirty="0">
              <a:hlinkClick r:id="" action="ppaction://noaction"/>
            </a:endParaRPr>
          </a:p>
          <a:p>
            <a:pPr lvl="1"/>
            <a:r>
              <a:rPr lang="en-US" dirty="0">
                <a:hlinkClick r:id="" action="ppaction://noaction"/>
              </a:rPr>
              <a:t>https://arxiv.org/abs/1907.11692</a:t>
            </a:r>
            <a:endParaRPr lang="en-US" dirty="0"/>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5" name="Picture 4"/>
          <p:cNvPicPr>
            <a:picLocks noChangeAspect="1"/>
          </p:cNvPicPr>
          <p:nvPr/>
        </p:nvPicPr>
        <p:blipFill>
          <a:blip r:embed="rId2"/>
          <a:stretch>
            <a:fillRect/>
          </a:stretch>
        </p:blipFill>
        <p:spPr>
          <a:xfrm>
            <a:off x="1005840" y="2796540"/>
            <a:ext cx="7459980" cy="4381412"/>
          </a:xfrm>
          <a:prstGeom prst="rect">
            <a:avLst/>
          </a:prstGeom>
        </p:spPr>
      </p:pic>
      <p:sp>
        <p:nvSpPr>
          <p:cNvPr id="8" name="Title 1">
            <a:extLst>
              <a:ext uri="{FF2B5EF4-FFF2-40B4-BE49-F238E27FC236}">
                <a16:creationId xmlns:a16="http://schemas.microsoft.com/office/drawing/2014/main" id="{9328030A-F227-5949-BBE8-BC4B8AC94ED8}"/>
              </a:ext>
            </a:extLst>
          </p:cNvPr>
          <p:cNvSpPr>
            <a:spLocks noGrp="1"/>
          </p:cNvSpPr>
          <p:nvPr>
            <p:ph type="title"/>
          </p:nvPr>
        </p:nvSpPr>
        <p:spPr>
          <a:xfrm>
            <a:off x="2438400" y="228600"/>
            <a:ext cx="5562600" cy="725856"/>
          </a:xfrm>
        </p:spPr>
        <p:txBody>
          <a:bodyPr/>
          <a:lstStyle/>
          <a:p>
            <a:r>
              <a:rPr lang="en-US" dirty="0"/>
              <a:t>Other Improvement</a:t>
            </a:r>
          </a:p>
        </p:txBody>
      </p:sp>
    </p:spTree>
    <p:extLst>
      <p:ext uri="{BB962C8B-B14F-4D97-AF65-F5344CB8AC3E}">
        <p14:creationId xmlns:p14="http://schemas.microsoft.com/office/powerpoint/2010/main" val="26372129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48623"/>
            <a:ext cx="5638800" cy="677108"/>
          </a:xfrm>
        </p:spPr>
        <p:txBody>
          <a:bodyPr/>
          <a:lstStyle/>
          <a:p>
            <a:r>
              <a:rPr lang="en-US" dirty="0"/>
              <a:t>Other Improvement</a:t>
            </a:r>
          </a:p>
        </p:txBody>
      </p:sp>
      <p:sp>
        <p:nvSpPr>
          <p:cNvPr id="3" name="Content Placeholder 2"/>
          <p:cNvSpPr>
            <a:spLocks noGrp="1"/>
          </p:cNvSpPr>
          <p:nvPr>
            <p:ph idx="1"/>
          </p:nvPr>
        </p:nvSpPr>
        <p:spPr>
          <a:xfrm>
            <a:off x="251460" y="909551"/>
            <a:ext cx="9555480" cy="1323439"/>
          </a:xfrm>
        </p:spPr>
        <p:txBody>
          <a:bodyPr/>
          <a:lstStyle/>
          <a:p>
            <a:r>
              <a:rPr lang="en-US" dirty="0"/>
              <a:t>Albert: A LITE BERT (Sept. 2019, ?)</a:t>
            </a:r>
          </a:p>
          <a:p>
            <a:pPr lvl="1"/>
            <a:r>
              <a:rPr lang="en-US" dirty="0">
                <a:hlinkClick r:id="rId2"/>
              </a:rPr>
              <a:t>https://openreview.net/pdf?id=H1eA7AEtvS</a:t>
            </a:r>
            <a:endParaRPr lang="en-US" dirty="0"/>
          </a:p>
          <a:p>
            <a:pPr lvl="1"/>
            <a:r>
              <a:rPr lang="en-US" dirty="0">
                <a:hlinkClick r:id="rId3"/>
              </a:rPr>
              <a:t>https://arxiv.org/abs/1904.00962</a:t>
            </a:r>
            <a:endParaRPr lang="en-US" dirty="0"/>
          </a:p>
          <a:p>
            <a:pPr lvl="1"/>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6" name="Picture 5"/>
          <p:cNvPicPr>
            <a:picLocks noChangeAspect="1"/>
          </p:cNvPicPr>
          <p:nvPr/>
        </p:nvPicPr>
        <p:blipFill>
          <a:blip r:embed="rId4"/>
          <a:stretch>
            <a:fillRect/>
          </a:stretch>
        </p:blipFill>
        <p:spPr>
          <a:xfrm>
            <a:off x="1868695" y="2628900"/>
            <a:ext cx="6011487" cy="1884302"/>
          </a:xfrm>
          <a:prstGeom prst="rect">
            <a:avLst/>
          </a:prstGeom>
        </p:spPr>
      </p:pic>
      <p:pic>
        <p:nvPicPr>
          <p:cNvPr id="7" name="Picture 6"/>
          <p:cNvPicPr>
            <a:picLocks noChangeAspect="1"/>
          </p:cNvPicPr>
          <p:nvPr/>
        </p:nvPicPr>
        <p:blipFill>
          <a:blip r:embed="rId5"/>
          <a:stretch>
            <a:fillRect/>
          </a:stretch>
        </p:blipFill>
        <p:spPr>
          <a:xfrm>
            <a:off x="1731189" y="4680842"/>
            <a:ext cx="6286500" cy="2975460"/>
          </a:xfrm>
          <a:prstGeom prst="rect">
            <a:avLst/>
          </a:prstGeom>
        </p:spPr>
      </p:pic>
    </p:spTree>
    <p:extLst>
      <p:ext uri="{BB962C8B-B14F-4D97-AF65-F5344CB8AC3E}">
        <p14:creationId xmlns:p14="http://schemas.microsoft.com/office/powerpoint/2010/main" val="1500805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2819400" y="228600"/>
            <a:ext cx="4800600" cy="492443"/>
          </a:xfrm>
        </p:spPr>
        <p:txBody>
          <a:bodyPr/>
          <a:lstStyle/>
          <a:p>
            <a:r>
              <a:rPr lang="en-US" sz="3200" dirty="0"/>
              <a:t>The BERT Zoo</a:t>
            </a:r>
          </a:p>
        </p:txBody>
      </p:sp>
      <p:pic>
        <p:nvPicPr>
          <p:cNvPr id="5" name="Picture 4">
            <a:extLst>
              <a:ext uri="{FF2B5EF4-FFF2-40B4-BE49-F238E27FC236}">
                <a16:creationId xmlns:a16="http://schemas.microsoft.com/office/drawing/2014/main" id="{4E7810DF-BF64-CF4D-B801-BE620B168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28350"/>
            <a:ext cx="8253170" cy="6755196"/>
          </a:xfrm>
          <a:prstGeom prst="rect">
            <a:avLst/>
          </a:prstGeom>
        </p:spPr>
      </p:pic>
    </p:spTree>
    <p:extLst>
      <p:ext uri="{BB962C8B-B14F-4D97-AF65-F5344CB8AC3E}">
        <p14:creationId xmlns:p14="http://schemas.microsoft.com/office/powerpoint/2010/main" val="32429506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2819400" y="228600"/>
            <a:ext cx="4800600" cy="492443"/>
          </a:xfrm>
        </p:spPr>
        <p:txBody>
          <a:bodyPr/>
          <a:lstStyle/>
          <a:p>
            <a:r>
              <a:rPr lang="en-US" sz="3200" dirty="0"/>
              <a:t>The BERT Zoo</a:t>
            </a:r>
          </a:p>
        </p:txBody>
      </p:sp>
      <p:pic>
        <p:nvPicPr>
          <p:cNvPr id="4" name="Picture 3">
            <a:extLst>
              <a:ext uri="{FF2B5EF4-FFF2-40B4-BE49-F238E27FC236}">
                <a16:creationId xmlns:a16="http://schemas.microsoft.com/office/drawing/2014/main" id="{3712080D-71E0-481E-16DB-0F3C4215A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4586"/>
            <a:ext cx="6896329" cy="7563227"/>
          </a:xfrm>
          <a:prstGeom prst="rect">
            <a:avLst/>
          </a:prstGeom>
        </p:spPr>
      </p:pic>
      <p:sp>
        <p:nvSpPr>
          <p:cNvPr id="6" name="TextBox 5">
            <a:extLst>
              <a:ext uri="{FF2B5EF4-FFF2-40B4-BE49-F238E27FC236}">
                <a16:creationId xmlns:a16="http://schemas.microsoft.com/office/drawing/2014/main" id="{C08B6C9E-B8C5-9B90-31CE-2DFE6E6A4FAE}"/>
              </a:ext>
            </a:extLst>
          </p:cNvPr>
          <p:cNvSpPr txBox="1"/>
          <p:nvPr/>
        </p:nvSpPr>
        <p:spPr>
          <a:xfrm>
            <a:off x="76200" y="2057400"/>
            <a:ext cx="2262542" cy="1077218"/>
          </a:xfrm>
          <a:prstGeom prst="rect">
            <a:avLst/>
          </a:prstGeom>
          <a:noFill/>
        </p:spPr>
        <p:txBody>
          <a:bodyPr wrap="none" rtlCol="0">
            <a:spAutoFit/>
          </a:bodyPr>
          <a:lstStyle/>
          <a:p>
            <a:r>
              <a:rPr lang="en-US" sz="3200" b="1" dirty="0">
                <a:solidFill>
                  <a:srgbClr val="FF0000"/>
                </a:solidFill>
              </a:rPr>
              <a:t>Transformer</a:t>
            </a:r>
          </a:p>
          <a:p>
            <a:r>
              <a:rPr lang="en-US" sz="3200" b="1" dirty="0">
                <a:solidFill>
                  <a:srgbClr val="FF0000"/>
                </a:solidFill>
              </a:rPr>
              <a:t>Zoo</a:t>
            </a:r>
          </a:p>
        </p:txBody>
      </p:sp>
    </p:spTree>
    <p:extLst>
      <p:ext uri="{BB962C8B-B14F-4D97-AF65-F5344CB8AC3E}">
        <p14:creationId xmlns:p14="http://schemas.microsoft.com/office/powerpoint/2010/main" val="41009298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1828800" y="347793"/>
            <a:ext cx="6705600" cy="492443"/>
          </a:xfrm>
        </p:spPr>
        <p:txBody>
          <a:bodyPr/>
          <a:lstStyle/>
          <a:p>
            <a:r>
              <a:rPr lang="en-US" sz="3200" dirty="0"/>
              <a:t>The BERT Zoo from </a:t>
            </a:r>
            <a:r>
              <a:rPr lang="en-US" sz="3200" dirty="0">
                <a:hlinkClick r:id="rId2"/>
              </a:rPr>
              <a:t>huggingface</a:t>
            </a:r>
            <a:endParaRPr lang="en-US" sz="3200" dirty="0"/>
          </a:p>
        </p:txBody>
      </p:sp>
      <p:sp>
        <p:nvSpPr>
          <p:cNvPr id="3" name="TextBox 2">
            <a:extLst>
              <a:ext uri="{FF2B5EF4-FFF2-40B4-BE49-F238E27FC236}">
                <a16:creationId xmlns:a16="http://schemas.microsoft.com/office/drawing/2014/main" id="{2DCE5EB4-0383-DD4A-8D15-781FF4B1472F}"/>
              </a:ext>
            </a:extLst>
          </p:cNvPr>
          <p:cNvSpPr txBox="1"/>
          <p:nvPr/>
        </p:nvSpPr>
        <p:spPr>
          <a:xfrm>
            <a:off x="2012783" y="6858000"/>
            <a:ext cx="5911683" cy="461665"/>
          </a:xfrm>
          <a:prstGeom prst="rect">
            <a:avLst/>
          </a:prstGeom>
          <a:noFill/>
        </p:spPr>
        <p:txBody>
          <a:bodyPr wrap="none" rtlCol="0">
            <a:spAutoFit/>
          </a:bodyPr>
          <a:lstStyle/>
          <a:p>
            <a:r>
              <a:rPr lang="en-US" sz="2400" dirty="0"/>
              <a:t>https://</a:t>
            </a:r>
            <a:r>
              <a:rPr lang="en-US" sz="2400" dirty="0" err="1"/>
              <a:t>github.com</a:t>
            </a:r>
            <a:r>
              <a:rPr lang="en-US" sz="2400" dirty="0"/>
              <a:t>/</a:t>
            </a:r>
            <a:r>
              <a:rPr lang="en-US" sz="2400" dirty="0" err="1"/>
              <a:t>huggingface</a:t>
            </a:r>
            <a:r>
              <a:rPr lang="en-US" sz="2400" dirty="0"/>
              <a:t>/transformers</a:t>
            </a:r>
          </a:p>
        </p:txBody>
      </p:sp>
      <p:pic>
        <p:nvPicPr>
          <p:cNvPr id="6" name="Picture 5">
            <a:extLst>
              <a:ext uri="{FF2B5EF4-FFF2-40B4-BE49-F238E27FC236}">
                <a16:creationId xmlns:a16="http://schemas.microsoft.com/office/drawing/2014/main" id="{4417B478-B297-C946-8D6D-EA2D4AC7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0" y="1067172"/>
            <a:ext cx="7366000" cy="4241800"/>
          </a:xfrm>
          <a:prstGeom prst="rect">
            <a:avLst/>
          </a:prstGeom>
        </p:spPr>
      </p:pic>
      <p:sp>
        <p:nvSpPr>
          <p:cNvPr id="7" name="TextBox 6">
            <a:extLst>
              <a:ext uri="{FF2B5EF4-FFF2-40B4-BE49-F238E27FC236}">
                <a16:creationId xmlns:a16="http://schemas.microsoft.com/office/drawing/2014/main" id="{DEAEE1D8-EB7A-CA43-982A-A59A891FB8F2}"/>
              </a:ext>
            </a:extLst>
          </p:cNvPr>
          <p:cNvSpPr txBox="1"/>
          <p:nvPr/>
        </p:nvSpPr>
        <p:spPr>
          <a:xfrm>
            <a:off x="2152597" y="5535908"/>
            <a:ext cx="7295843" cy="646331"/>
          </a:xfrm>
          <a:prstGeom prst="rect">
            <a:avLst/>
          </a:prstGeom>
          <a:noFill/>
        </p:spPr>
        <p:txBody>
          <a:bodyPr wrap="none" rtlCol="0">
            <a:spAutoFit/>
          </a:bodyPr>
          <a:lstStyle/>
          <a:p>
            <a:r>
              <a:rPr lang="en-US" sz="3600" dirty="0">
                <a:hlinkClick r:id="rId4"/>
              </a:rPr>
              <a:t>Over 200 Transformers at huggingface</a:t>
            </a:r>
            <a:endParaRPr lang="en-US" sz="3600" dirty="0"/>
          </a:p>
        </p:txBody>
      </p:sp>
    </p:spTree>
    <p:extLst>
      <p:ext uri="{BB962C8B-B14F-4D97-AF65-F5344CB8AC3E}">
        <p14:creationId xmlns:p14="http://schemas.microsoft.com/office/powerpoint/2010/main" val="16284118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483F-73F5-3044-9656-965DF27C3C3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66B4985-8204-A64D-A7AF-535BD7039D1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FF4373BC-83A6-A14E-B578-3E41F5F9F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10121"/>
            <a:ext cx="10058400" cy="5961386"/>
          </a:xfrm>
          <a:prstGeom prst="rect">
            <a:avLst/>
          </a:prstGeom>
        </p:spPr>
      </p:pic>
    </p:spTree>
    <p:extLst>
      <p:ext uri="{BB962C8B-B14F-4D97-AF65-F5344CB8AC3E}">
        <p14:creationId xmlns:p14="http://schemas.microsoft.com/office/powerpoint/2010/main" val="41277555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C1C4-1F51-1141-9649-981BA86955C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3B03FC8-54CC-604E-9D9F-AEA1532A697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1CC4CEB7-B63C-7248-BFE1-748E95AB6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3464"/>
            <a:ext cx="7841442" cy="7558936"/>
          </a:xfrm>
          <a:prstGeom prst="rect">
            <a:avLst/>
          </a:prstGeom>
        </p:spPr>
      </p:pic>
    </p:spTree>
    <p:extLst>
      <p:ext uri="{BB962C8B-B14F-4D97-AF65-F5344CB8AC3E}">
        <p14:creationId xmlns:p14="http://schemas.microsoft.com/office/powerpoint/2010/main" val="2871593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C1C4-1F51-1141-9649-981BA86955C2}"/>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4DAB089-A0E5-3480-B8F7-D76C465EE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918" y="0"/>
            <a:ext cx="6454564" cy="7772400"/>
          </a:xfrm>
          <a:prstGeom prst="rect">
            <a:avLst/>
          </a:prstGeom>
        </p:spPr>
      </p:pic>
    </p:spTree>
    <p:extLst>
      <p:ext uri="{BB962C8B-B14F-4D97-AF65-F5344CB8AC3E}">
        <p14:creationId xmlns:p14="http://schemas.microsoft.com/office/powerpoint/2010/main" val="38674738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5273-F8FA-5244-9F91-3FB33ABC9699}"/>
              </a:ext>
            </a:extLst>
          </p:cNvPr>
          <p:cNvSpPr>
            <a:spLocks noGrp="1"/>
          </p:cNvSpPr>
          <p:nvPr>
            <p:ph type="title"/>
          </p:nvPr>
        </p:nvSpPr>
        <p:spPr>
          <a:xfrm>
            <a:off x="3598313" y="304800"/>
            <a:ext cx="2859740" cy="695960"/>
          </a:xfrm>
        </p:spPr>
        <p:txBody>
          <a:bodyPr/>
          <a:lstStyle/>
          <a:p>
            <a:r>
              <a:rPr lang="en-US" dirty="0"/>
              <a:t>GPT-3</a:t>
            </a:r>
          </a:p>
        </p:txBody>
      </p:sp>
      <p:sp>
        <p:nvSpPr>
          <p:cNvPr id="3" name="Text Placeholder 2">
            <a:extLst>
              <a:ext uri="{FF2B5EF4-FFF2-40B4-BE49-F238E27FC236}">
                <a16:creationId xmlns:a16="http://schemas.microsoft.com/office/drawing/2014/main" id="{BA89DB85-E123-E746-AAC0-A8FB657A359B}"/>
              </a:ext>
            </a:extLst>
          </p:cNvPr>
          <p:cNvSpPr>
            <a:spLocks noGrp="1"/>
          </p:cNvSpPr>
          <p:nvPr>
            <p:ph type="body" idx="1"/>
          </p:nvPr>
        </p:nvSpPr>
        <p:spPr>
          <a:xfrm>
            <a:off x="934695" y="1255102"/>
            <a:ext cx="8884920" cy="492443"/>
          </a:xfrm>
        </p:spPr>
        <p:txBody>
          <a:bodyPr/>
          <a:lstStyle/>
          <a:p>
            <a:r>
              <a:rPr lang="en-US" dirty="0"/>
              <a:t>Most powerful language model ever</a:t>
            </a:r>
          </a:p>
        </p:txBody>
      </p:sp>
      <p:pic>
        <p:nvPicPr>
          <p:cNvPr id="5" name="Picture 4">
            <a:extLst>
              <a:ext uri="{FF2B5EF4-FFF2-40B4-BE49-F238E27FC236}">
                <a16:creationId xmlns:a16="http://schemas.microsoft.com/office/drawing/2014/main" id="{B8DB2073-9371-B144-B6BA-F6DEE8443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33" y="1964309"/>
            <a:ext cx="8166100" cy="4749800"/>
          </a:xfrm>
          <a:prstGeom prst="rect">
            <a:avLst/>
          </a:prstGeom>
        </p:spPr>
      </p:pic>
      <p:sp>
        <p:nvSpPr>
          <p:cNvPr id="6" name="TextBox 5">
            <a:extLst>
              <a:ext uri="{FF2B5EF4-FFF2-40B4-BE49-F238E27FC236}">
                <a16:creationId xmlns:a16="http://schemas.microsoft.com/office/drawing/2014/main" id="{96387274-3D94-D64E-8CD6-E5351BB62B38}"/>
              </a:ext>
            </a:extLst>
          </p:cNvPr>
          <p:cNvSpPr txBox="1"/>
          <p:nvPr/>
        </p:nvSpPr>
        <p:spPr>
          <a:xfrm>
            <a:off x="2895600" y="7162800"/>
            <a:ext cx="3687035" cy="369332"/>
          </a:xfrm>
          <a:prstGeom prst="rect">
            <a:avLst/>
          </a:prstGeom>
          <a:noFill/>
        </p:spPr>
        <p:txBody>
          <a:bodyPr wrap="none" rtlCol="0">
            <a:spAutoFit/>
          </a:bodyPr>
          <a:lstStyle/>
          <a:p>
            <a:r>
              <a:rPr lang="en-US" dirty="0"/>
              <a:t>https://</a:t>
            </a:r>
            <a:r>
              <a:rPr lang="en-US" dirty="0" err="1"/>
              <a:t>openai.com</a:t>
            </a:r>
            <a:r>
              <a:rPr lang="en-US" dirty="0"/>
              <a:t>/blog/</a:t>
            </a:r>
            <a:r>
              <a:rPr lang="en-US" dirty="0" err="1"/>
              <a:t>openai-api</a:t>
            </a:r>
            <a:r>
              <a:rPr lang="en-US" dirty="0"/>
              <a:t>/</a:t>
            </a:r>
          </a:p>
        </p:txBody>
      </p:sp>
      <p:sp>
        <p:nvSpPr>
          <p:cNvPr id="7" name="TextBox 6">
            <a:extLst>
              <a:ext uri="{FF2B5EF4-FFF2-40B4-BE49-F238E27FC236}">
                <a16:creationId xmlns:a16="http://schemas.microsoft.com/office/drawing/2014/main" id="{FD920A60-1537-CA4E-8AB2-B22456A8B212}"/>
              </a:ext>
            </a:extLst>
          </p:cNvPr>
          <p:cNvSpPr txBox="1"/>
          <p:nvPr/>
        </p:nvSpPr>
        <p:spPr>
          <a:xfrm>
            <a:off x="565160" y="6714109"/>
            <a:ext cx="9493240" cy="369332"/>
          </a:xfrm>
          <a:prstGeom prst="rect">
            <a:avLst/>
          </a:prstGeom>
          <a:noFill/>
        </p:spPr>
        <p:txBody>
          <a:bodyPr wrap="none" rtlCol="0">
            <a:spAutoFit/>
          </a:bodyPr>
          <a:lstStyle/>
          <a:p>
            <a:r>
              <a:rPr lang="en-US" dirty="0"/>
              <a:t>https://</a:t>
            </a:r>
            <a:r>
              <a:rPr lang="en-US" dirty="0" err="1"/>
              <a:t>towardsdatascience.com</a:t>
            </a:r>
            <a:r>
              <a:rPr lang="en-US" dirty="0"/>
              <a:t>/gpt-3-the-new-mighty-language-model-from-openai-a74ff35346fc</a:t>
            </a:r>
          </a:p>
        </p:txBody>
      </p:sp>
    </p:spTree>
    <p:extLst>
      <p:ext uri="{BB962C8B-B14F-4D97-AF65-F5344CB8AC3E}">
        <p14:creationId xmlns:p14="http://schemas.microsoft.com/office/powerpoint/2010/main" val="3565691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p:txBody>
          <a:bodyPr/>
          <a:lstStyle/>
          <a:p>
            <a:r>
              <a:rPr lang="en-US" dirty="0"/>
              <a:t>GPT-3</a:t>
            </a:r>
          </a:p>
        </p:txBody>
      </p:sp>
      <p:pic>
        <p:nvPicPr>
          <p:cNvPr id="5" name="Picture 4">
            <a:extLst>
              <a:ext uri="{FF2B5EF4-FFF2-40B4-BE49-F238E27FC236}">
                <a16:creationId xmlns:a16="http://schemas.microsoft.com/office/drawing/2014/main" id="{E4B7587B-0D83-FD4F-9ECF-D2D513DF3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20" y="1922843"/>
            <a:ext cx="9284925" cy="4527550"/>
          </a:xfrm>
          <a:prstGeom prst="rect">
            <a:avLst/>
          </a:prstGeom>
        </p:spPr>
      </p:pic>
    </p:spTree>
    <p:extLst>
      <p:ext uri="{BB962C8B-B14F-4D97-AF65-F5344CB8AC3E}">
        <p14:creationId xmlns:p14="http://schemas.microsoft.com/office/powerpoint/2010/main" val="323694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61078" y="963168"/>
            <a:ext cx="7340600" cy="695960"/>
          </a:xfrm>
          <a:prstGeom prst="rect">
            <a:avLst/>
          </a:prstGeom>
        </p:spPr>
        <p:txBody>
          <a:bodyPr vert="horz" wrap="square" lIns="0" tIns="12700" rIns="0" bIns="0" rtlCol="0">
            <a:spAutoFit/>
          </a:bodyPr>
          <a:lstStyle/>
          <a:p>
            <a:pPr marL="12700">
              <a:lnSpc>
                <a:spcPct val="100000"/>
              </a:lnSpc>
              <a:spcBef>
                <a:spcPts val="100"/>
              </a:spcBef>
            </a:pPr>
            <a:r>
              <a:rPr spc="-25" dirty="0"/>
              <a:t>Topics</a:t>
            </a:r>
            <a:r>
              <a:rPr spc="-60" dirty="0"/>
              <a:t> </a:t>
            </a:r>
            <a:r>
              <a:rPr spc="-10" dirty="0"/>
              <a:t>in</a:t>
            </a:r>
            <a:r>
              <a:rPr spc="-55" dirty="0"/>
              <a:t> </a:t>
            </a:r>
            <a:r>
              <a:rPr spc="-25" dirty="0"/>
              <a:t>Transformer</a:t>
            </a:r>
            <a:r>
              <a:rPr spc="-50" dirty="0"/>
              <a:t> </a:t>
            </a:r>
            <a:r>
              <a:rPr spc="-25" dirty="0"/>
              <a:t>Models</a:t>
            </a:r>
          </a:p>
        </p:txBody>
      </p:sp>
      <p:sp>
        <p:nvSpPr>
          <p:cNvPr id="5" name="object 5"/>
          <p:cNvSpPr txBox="1"/>
          <p:nvPr/>
        </p:nvSpPr>
        <p:spPr>
          <a:xfrm>
            <a:off x="585723" y="2017775"/>
            <a:ext cx="7559040" cy="4386457"/>
          </a:xfrm>
          <a:prstGeom prst="rect">
            <a:avLst/>
          </a:prstGeom>
        </p:spPr>
        <p:txBody>
          <a:bodyPr vert="horz" wrap="square" lIns="0" tIns="94615" rIns="0" bIns="0" rtlCol="0">
            <a:spAutoFit/>
          </a:bodyPr>
          <a:lstStyle/>
          <a:p>
            <a:pPr marL="351790" indent="-339090">
              <a:lnSpc>
                <a:spcPct val="100000"/>
              </a:lnSpc>
              <a:spcBef>
                <a:spcPts val="745"/>
              </a:spcBef>
              <a:buChar char="•"/>
              <a:tabLst>
                <a:tab pos="351155" algn="l"/>
                <a:tab pos="351790" algn="l"/>
              </a:tabLst>
            </a:pPr>
            <a:r>
              <a:rPr sz="3200" spc="-20" dirty="0">
                <a:solidFill>
                  <a:srgbClr val="3333CC"/>
                </a:solidFill>
                <a:latin typeface="Arial"/>
                <a:cs typeface="Arial"/>
              </a:rPr>
              <a:t>Types</a:t>
            </a:r>
            <a:r>
              <a:rPr sz="3200" spc="-40" dirty="0">
                <a:solidFill>
                  <a:srgbClr val="3333CC"/>
                </a:solidFill>
                <a:latin typeface="Arial"/>
                <a:cs typeface="Arial"/>
              </a:rPr>
              <a:t> </a:t>
            </a:r>
            <a:r>
              <a:rPr sz="3200" spc="-15" dirty="0">
                <a:solidFill>
                  <a:srgbClr val="3333CC"/>
                </a:solidFill>
                <a:latin typeface="Arial"/>
                <a:cs typeface="Arial"/>
              </a:rPr>
              <a:t>of</a:t>
            </a:r>
            <a:r>
              <a:rPr sz="3200" spc="-35" dirty="0">
                <a:solidFill>
                  <a:srgbClr val="3333CC"/>
                </a:solidFill>
                <a:latin typeface="Arial"/>
                <a:cs typeface="Arial"/>
              </a:rPr>
              <a:t> </a:t>
            </a:r>
            <a:r>
              <a:rPr sz="3200" spc="-20" dirty="0">
                <a:solidFill>
                  <a:srgbClr val="3333CC"/>
                </a:solidFill>
                <a:latin typeface="Arial"/>
                <a:cs typeface="Arial"/>
              </a:rPr>
              <a:t>Attention</a:t>
            </a:r>
            <a:r>
              <a:rPr sz="3200" spc="-45" dirty="0">
                <a:solidFill>
                  <a:srgbClr val="3333CC"/>
                </a:solidFill>
                <a:latin typeface="Arial"/>
                <a:cs typeface="Arial"/>
              </a:rPr>
              <a:t> </a:t>
            </a:r>
            <a:r>
              <a:rPr sz="3200" spc="-20" dirty="0">
                <a:solidFill>
                  <a:srgbClr val="3333CC"/>
                </a:solidFill>
                <a:latin typeface="Arial"/>
                <a:cs typeface="Arial"/>
              </a:rPr>
              <a:t>Models</a:t>
            </a:r>
            <a:endParaRPr lang="en-US" sz="3200" dirty="0">
              <a:latin typeface="Arial"/>
              <a:cs typeface="Arial"/>
            </a:endParaRPr>
          </a:p>
          <a:p>
            <a:pPr marL="351790" indent="-339090">
              <a:lnSpc>
                <a:spcPct val="100000"/>
              </a:lnSpc>
              <a:spcBef>
                <a:spcPts val="745"/>
              </a:spcBef>
              <a:buChar char="•"/>
              <a:tabLst>
                <a:tab pos="351155" algn="l"/>
                <a:tab pos="351790" algn="l"/>
              </a:tabLst>
            </a:pPr>
            <a:r>
              <a:rPr sz="3200" spc="-25" dirty="0">
                <a:solidFill>
                  <a:srgbClr val="3333CC"/>
                </a:solidFill>
                <a:latin typeface="Arial"/>
                <a:cs typeface="Arial"/>
              </a:rPr>
              <a:t>Transformer</a:t>
            </a:r>
            <a:r>
              <a:rPr sz="3200" spc="-30" dirty="0">
                <a:solidFill>
                  <a:srgbClr val="3333CC"/>
                </a:solidFill>
                <a:latin typeface="Arial"/>
                <a:cs typeface="Arial"/>
              </a:rPr>
              <a:t> </a:t>
            </a:r>
            <a:r>
              <a:rPr sz="3200" spc="-25" dirty="0">
                <a:solidFill>
                  <a:srgbClr val="3333CC"/>
                </a:solidFill>
                <a:latin typeface="Arial"/>
                <a:cs typeface="Arial"/>
              </a:rPr>
              <a:t>Model</a:t>
            </a:r>
            <a:endParaRPr sz="3200" dirty="0">
              <a:latin typeface="Arial"/>
              <a:cs typeface="Arial"/>
            </a:endParaRPr>
          </a:p>
          <a:p>
            <a:pPr marL="351790" indent="-339090">
              <a:lnSpc>
                <a:spcPct val="100000"/>
              </a:lnSpc>
              <a:spcBef>
                <a:spcPts val="770"/>
              </a:spcBef>
              <a:buChar char="•"/>
              <a:tabLst>
                <a:tab pos="351155" algn="l"/>
                <a:tab pos="351790" algn="l"/>
              </a:tabLst>
            </a:pPr>
            <a:r>
              <a:rPr sz="3200" spc="-15" dirty="0">
                <a:solidFill>
                  <a:srgbClr val="3333CC"/>
                </a:solidFill>
                <a:latin typeface="Arial"/>
                <a:cs typeface="Arial"/>
              </a:rPr>
              <a:t>Full</a:t>
            </a:r>
            <a:r>
              <a:rPr sz="3200" spc="-25" dirty="0">
                <a:solidFill>
                  <a:srgbClr val="3333CC"/>
                </a:solidFill>
                <a:latin typeface="Arial"/>
                <a:cs typeface="Arial"/>
              </a:rPr>
              <a:t> Transformer </a:t>
            </a:r>
            <a:r>
              <a:rPr sz="3200" spc="-15" dirty="0">
                <a:solidFill>
                  <a:srgbClr val="3333CC"/>
                </a:solidFill>
                <a:latin typeface="Arial"/>
                <a:cs typeface="Arial"/>
              </a:rPr>
              <a:t>with</a:t>
            </a:r>
            <a:r>
              <a:rPr sz="3200" spc="-35" dirty="0">
                <a:solidFill>
                  <a:srgbClr val="3333CC"/>
                </a:solidFill>
                <a:latin typeface="Arial"/>
                <a:cs typeface="Arial"/>
              </a:rPr>
              <a:t> </a:t>
            </a:r>
            <a:r>
              <a:rPr sz="3200" spc="-20" dirty="0">
                <a:solidFill>
                  <a:srgbClr val="3333CC"/>
                </a:solidFill>
                <a:latin typeface="Arial"/>
                <a:cs typeface="Arial"/>
              </a:rPr>
              <a:t>Attention</a:t>
            </a:r>
            <a:endParaRPr sz="3200" dirty="0">
              <a:latin typeface="Arial"/>
              <a:cs typeface="Arial"/>
            </a:endParaRPr>
          </a:p>
          <a:p>
            <a:pPr marL="351790" indent="-339090">
              <a:lnSpc>
                <a:spcPct val="100000"/>
              </a:lnSpc>
              <a:spcBef>
                <a:spcPts val="645"/>
              </a:spcBef>
              <a:buChar char="•"/>
              <a:tabLst>
                <a:tab pos="351155" algn="l"/>
                <a:tab pos="351790" algn="l"/>
              </a:tabLst>
            </a:pPr>
            <a:r>
              <a:rPr sz="3200" spc="-20" dirty="0">
                <a:solidFill>
                  <a:srgbClr val="3333CC"/>
                </a:solidFill>
                <a:latin typeface="Arial"/>
                <a:cs typeface="Arial"/>
              </a:rPr>
              <a:t>Multi-head</a:t>
            </a:r>
            <a:r>
              <a:rPr sz="3200" spc="-60" dirty="0">
                <a:solidFill>
                  <a:srgbClr val="3333CC"/>
                </a:solidFill>
                <a:latin typeface="Arial"/>
                <a:cs typeface="Arial"/>
              </a:rPr>
              <a:t> </a:t>
            </a:r>
            <a:r>
              <a:rPr sz="3200" spc="-20" dirty="0">
                <a:solidFill>
                  <a:srgbClr val="3333CC"/>
                </a:solidFill>
                <a:latin typeface="Arial"/>
                <a:cs typeface="Arial"/>
              </a:rPr>
              <a:t>Attention</a:t>
            </a:r>
            <a:endParaRPr sz="3200" dirty="0">
              <a:latin typeface="Arial"/>
              <a:cs typeface="Arial"/>
            </a:endParaRPr>
          </a:p>
          <a:p>
            <a:pPr marL="351790" indent="-339090">
              <a:lnSpc>
                <a:spcPct val="100000"/>
              </a:lnSpc>
              <a:spcBef>
                <a:spcPts val="675"/>
              </a:spcBef>
              <a:buChar char="•"/>
              <a:tabLst>
                <a:tab pos="351155" algn="l"/>
                <a:tab pos="351790" algn="l"/>
              </a:tabLst>
            </a:pPr>
            <a:r>
              <a:rPr sz="3200" spc="-25" dirty="0">
                <a:solidFill>
                  <a:srgbClr val="3333CC"/>
                </a:solidFill>
                <a:latin typeface="Arial"/>
                <a:cs typeface="Arial"/>
              </a:rPr>
              <a:t>Improvements</a:t>
            </a:r>
            <a:r>
              <a:rPr sz="3200" spc="-45" dirty="0">
                <a:solidFill>
                  <a:srgbClr val="3333CC"/>
                </a:solidFill>
                <a:latin typeface="Arial"/>
                <a:cs typeface="Arial"/>
              </a:rPr>
              <a:t> </a:t>
            </a:r>
            <a:r>
              <a:rPr lang="en-US" sz="3200" spc="-15" dirty="0">
                <a:solidFill>
                  <a:srgbClr val="3333CC"/>
                </a:solidFill>
                <a:latin typeface="Arial"/>
                <a:cs typeface="Arial"/>
              </a:rPr>
              <a:t>of</a:t>
            </a:r>
            <a:r>
              <a:rPr sz="3200" spc="-35" dirty="0">
                <a:solidFill>
                  <a:srgbClr val="3333CC"/>
                </a:solidFill>
                <a:latin typeface="Arial"/>
                <a:cs typeface="Arial"/>
              </a:rPr>
              <a:t> </a:t>
            </a:r>
            <a:r>
              <a:rPr sz="3200" spc="-25" dirty="0">
                <a:solidFill>
                  <a:srgbClr val="3333CC"/>
                </a:solidFill>
                <a:latin typeface="Arial"/>
                <a:cs typeface="Arial"/>
              </a:rPr>
              <a:t>Transformer</a:t>
            </a:r>
            <a:endParaRPr sz="3200" dirty="0">
              <a:latin typeface="Arial"/>
              <a:cs typeface="Arial"/>
            </a:endParaRPr>
          </a:p>
          <a:p>
            <a:pPr marL="747395" lvl="1" indent="-282575">
              <a:lnSpc>
                <a:spcPct val="100000"/>
              </a:lnSpc>
              <a:spcBef>
                <a:spcPts val="660"/>
              </a:spcBef>
              <a:buChar char="–"/>
              <a:tabLst>
                <a:tab pos="747395" algn="l"/>
              </a:tabLst>
            </a:pPr>
            <a:r>
              <a:rPr sz="2800" spc="-15" dirty="0">
                <a:solidFill>
                  <a:srgbClr val="336600"/>
                </a:solidFill>
                <a:latin typeface="Arial"/>
                <a:cs typeface="Arial"/>
              </a:rPr>
              <a:t>Generative</a:t>
            </a:r>
            <a:r>
              <a:rPr sz="2800" spc="-35" dirty="0">
                <a:solidFill>
                  <a:srgbClr val="336600"/>
                </a:solidFill>
                <a:latin typeface="Arial"/>
                <a:cs typeface="Arial"/>
              </a:rPr>
              <a:t> </a:t>
            </a:r>
            <a:r>
              <a:rPr sz="2800" spc="-15" dirty="0">
                <a:solidFill>
                  <a:srgbClr val="336600"/>
                </a:solidFill>
                <a:latin typeface="Arial"/>
                <a:cs typeface="Arial"/>
              </a:rPr>
              <a:t>Pre-training</a:t>
            </a:r>
            <a:r>
              <a:rPr sz="2800" spc="-35" dirty="0">
                <a:solidFill>
                  <a:srgbClr val="336600"/>
                </a:solidFill>
                <a:latin typeface="Arial"/>
                <a:cs typeface="Arial"/>
              </a:rPr>
              <a:t> </a:t>
            </a:r>
            <a:r>
              <a:rPr sz="2800" spc="-20" dirty="0">
                <a:solidFill>
                  <a:srgbClr val="336600"/>
                </a:solidFill>
                <a:latin typeface="Arial"/>
                <a:cs typeface="Arial"/>
              </a:rPr>
              <a:t>(GPT)</a:t>
            </a:r>
            <a:endParaRPr sz="2800" dirty="0">
              <a:latin typeface="Arial"/>
              <a:cs typeface="Arial"/>
            </a:endParaRPr>
          </a:p>
          <a:p>
            <a:pPr marL="747395" marR="5080" lvl="1" indent="-282575">
              <a:lnSpc>
                <a:spcPts val="3310"/>
              </a:lnSpc>
              <a:spcBef>
                <a:spcPts val="780"/>
              </a:spcBef>
              <a:buChar char="–"/>
              <a:tabLst>
                <a:tab pos="747395" algn="l"/>
              </a:tabLst>
            </a:pPr>
            <a:r>
              <a:rPr sz="2800" spc="-15" dirty="0">
                <a:solidFill>
                  <a:srgbClr val="336600"/>
                </a:solidFill>
                <a:latin typeface="Arial"/>
                <a:cs typeface="Arial"/>
              </a:rPr>
              <a:t>Bidirectional Encoder Representations </a:t>
            </a:r>
            <a:r>
              <a:rPr sz="2800" spc="-10" dirty="0">
                <a:solidFill>
                  <a:srgbClr val="336600"/>
                </a:solidFill>
                <a:latin typeface="Arial"/>
                <a:cs typeface="Arial"/>
              </a:rPr>
              <a:t>from </a:t>
            </a:r>
            <a:r>
              <a:rPr sz="2800" spc="-765" dirty="0">
                <a:solidFill>
                  <a:srgbClr val="336600"/>
                </a:solidFill>
                <a:latin typeface="Arial"/>
                <a:cs typeface="Arial"/>
              </a:rPr>
              <a:t> </a:t>
            </a:r>
            <a:r>
              <a:rPr sz="2800" spc="-15" dirty="0">
                <a:solidFill>
                  <a:srgbClr val="336600"/>
                </a:solidFill>
                <a:latin typeface="Arial"/>
                <a:cs typeface="Arial"/>
              </a:rPr>
              <a:t>Transformers</a:t>
            </a:r>
            <a:r>
              <a:rPr sz="2800" spc="-35" dirty="0">
                <a:solidFill>
                  <a:srgbClr val="336600"/>
                </a:solidFill>
                <a:latin typeface="Arial"/>
                <a:cs typeface="Arial"/>
              </a:rPr>
              <a:t> </a:t>
            </a:r>
            <a:r>
              <a:rPr sz="2800" spc="-25" dirty="0">
                <a:solidFill>
                  <a:srgbClr val="336600"/>
                </a:solidFill>
                <a:latin typeface="Arial"/>
                <a:cs typeface="Arial"/>
              </a:rPr>
              <a:t>(BERT)</a:t>
            </a:r>
            <a:endParaRPr sz="2800" dirty="0">
              <a:latin typeface="Arial"/>
              <a:cs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a:xfrm>
            <a:off x="3095064" y="533400"/>
            <a:ext cx="3868271" cy="1354217"/>
          </a:xfrm>
        </p:spPr>
        <p:txBody>
          <a:bodyPr/>
          <a:lstStyle/>
          <a:p>
            <a:r>
              <a:rPr lang="en-US" dirty="0"/>
              <a:t>GPT-3 Models</a:t>
            </a:r>
          </a:p>
        </p:txBody>
      </p:sp>
      <p:pic>
        <p:nvPicPr>
          <p:cNvPr id="4" name="Picture 3">
            <a:extLst>
              <a:ext uri="{FF2B5EF4-FFF2-40B4-BE49-F238E27FC236}">
                <a16:creationId xmlns:a16="http://schemas.microsoft.com/office/drawing/2014/main" id="{461568FC-4C49-9947-8BC1-12A764A73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10058400" cy="3348572"/>
          </a:xfrm>
          <a:prstGeom prst="rect">
            <a:avLst/>
          </a:prstGeom>
        </p:spPr>
      </p:pic>
      <p:sp>
        <p:nvSpPr>
          <p:cNvPr id="6" name="TextBox 5">
            <a:extLst>
              <a:ext uri="{FF2B5EF4-FFF2-40B4-BE49-F238E27FC236}">
                <a16:creationId xmlns:a16="http://schemas.microsoft.com/office/drawing/2014/main" id="{568C2018-8618-0E44-A47F-5B606BC0D2F6}"/>
              </a:ext>
            </a:extLst>
          </p:cNvPr>
          <p:cNvSpPr txBox="1"/>
          <p:nvPr/>
        </p:nvSpPr>
        <p:spPr>
          <a:xfrm>
            <a:off x="1447800" y="6553200"/>
            <a:ext cx="7968272" cy="369332"/>
          </a:xfrm>
          <a:prstGeom prst="rect">
            <a:avLst/>
          </a:prstGeom>
          <a:noFill/>
        </p:spPr>
        <p:txBody>
          <a:bodyPr wrap="none" rtlCol="0">
            <a:spAutoFit/>
          </a:bodyPr>
          <a:lstStyle/>
          <a:p>
            <a:r>
              <a:rPr lang="en-US" dirty="0"/>
              <a:t>https://</a:t>
            </a:r>
            <a:r>
              <a:rPr lang="en-US" dirty="0" err="1"/>
              <a:t>www.springboard.com</a:t>
            </a:r>
            <a:r>
              <a:rPr lang="en-US" dirty="0"/>
              <a:t>/blog/data-science/machine-learning-gpt-3-open-ai/</a:t>
            </a:r>
          </a:p>
        </p:txBody>
      </p:sp>
      <p:sp>
        <p:nvSpPr>
          <p:cNvPr id="7" name="TextBox 6">
            <a:extLst>
              <a:ext uri="{FF2B5EF4-FFF2-40B4-BE49-F238E27FC236}">
                <a16:creationId xmlns:a16="http://schemas.microsoft.com/office/drawing/2014/main" id="{2CC3C168-69F4-FE49-83AA-0453EE87FC90}"/>
              </a:ext>
            </a:extLst>
          </p:cNvPr>
          <p:cNvSpPr txBox="1"/>
          <p:nvPr/>
        </p:nvSpPr>
        <p:spPr>
          <a:xfrm>
            <a:off x="2590800" y="5835134"/>
            <a:ext cx="3892732" cy="369332"/>
          </a:xfrm>
          <a:prstGeom prst="rect">
            <a:avLst/>
          </a:prstGeom>
          <a:noFill/>
        </p:spPr>
        <p:txBody>
          <a:bodyPr wrap="none" rtlCol="0">
            <a:spAutoFit/>
          </a:bodyPr>
          <a:lstStyle/>
          <a:p>
            <a:r>
              <a:rPr lang="en-US" dirty="0"/>
              <a:t>$12 million cost for a single training run</a:t>
            </a:r>
          </a:p>
        </p:txBody>
      </p:sp>
    </p:spTree>
    <p:extLst>
      <p:ext uri="{BB962C8B-B14F-4D97-AF65-F5344CB8AC3E}">
        <p14:creationId xmlns:p14="http://schemas.microsoft.com/office/powerpoint/2010/main" val="3375376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820F-C265-CA41-9D02-65C7C7302AFF}"/>
              </a:ext>
            </a:extLst>
          </p:cNvPr>
          <p:cNvSpPr>
            <a:spLocks noGrp="1"/>
          </p:cNvSpPr>
          <p:nvPr>
            <p:ph type="title"/>
          </p:nvPr>
        </p:nvSpPr>
        <p:spPr>
          <a:xfrm>
            <a:off x="1219200" y="178596"/>
            <a:ext cx="8256755" cy="984885"/>
          </a:xfrm>
        </p:spPr>
        <p:txBody>
          <a:bodyPr/>
          <a:lstStyle/>
          <a:p>
            <a:r>
              <a:rPr lang="en-US" sz="3200" dirty="0"/>
              <a:t>Deep Learning (GPT 3) has problems answering simple Math questions</a:t>
            </a:r>
          </a:p>
        </p:txBody>
      </p:sp>
      <p:pic>
        <p:nvPicPr>
          <p:cNvPr id="5" name="Content Placeholder 4">
            <a:extLst>
              <a:ext uri="{FF2B5EF4-FFF2-40B4-BE49-F238E27FC236}">
                <a16:creationId xmlns:a16="http://schemas.microsoft.com/office/drawing/2014/main" id="{3A9808AE-649A-1D47-A1A4-12235ABA8C94}"/>
              </a:ext>
            </a:extLst>
          </p:cNvPr>
          <p:cNvPicPr>
            <a:picLocks noGrp="1" noChangeAspect="1"/>
          </p:cNvPicPr>
          <p:nvPr>
            <p:ph idx="1"/>
          </p:nvPr>
        </p:nvPicPr>
        <p:blipFill>
          <a:blip r:embed="rId2"/>
          <a:stretch>
            <a:fillRect/>
          </a:stretch>
        </p:blipFill>
        <p:spPr>
          <a:xfrm>
            <a:off x="363975" y="1524000"/>
            <a:ext cx="9072859" cy="5410199"/>
          </a:xfrm>
        </p:spPr>
      </p:pic>
      <p:sp>
        <p:nvSpPr>
          <p:cNvPr id="6" name="TextBox 5">
            <a:extLst>
              <a:ext uri="{FF2B5EF4-FFF2-40B4-BE49-F238E27FC236}">
                <a16:creationId xmlns:a16="http://schemas.microsoft.com/office/drawing/2014/main" id="{04C9C529-A5B5-F147-BE09-FA907052DA06}"/>
              </a:ext>
            </a:extLst>
          </p:cNvPr>
          <p:cNvSpPr txBox="1"/>
          <p:nvPr/>
        </p:nvSpPr>
        <p:spPr>
          <a:xfrm>
            <a:off x="1676400" y="7044423"/>
            <a:ext cx="5007653" cy="549381"/>
          </a:xfrm>
          <a:prstGeom prst="rect">
            <a:avLst/>
          </a:prstGeom>
          <a:noFill/>
        </p:spPr>
        <p:txBody>
          <a:bodyPr wrap="none" rtlCol="0">
            <a:spAutoFit/>
          </a:bodyPr>
          <a:lstStyle/>
          <a:p>
            <a:r>
              <a:rPr lang="en-US" sz="1485" dirty="0">
                <a:hlinkClick r:id="rId3"/>
              </a:rPr>
              <a:t>https://lacker.io/ai/2020/07/06/giving-gpt-3-a-turing-test.html</a:t>
            </a:r>
            <a:endParaRPr lang="en-US" sz="1485" dirty="0"/>
          </a:p>
          <a:p>
            <a:endParaRPr lang="en-US" sz="1485" dirty="0"/>
          </a:p>
        </p:txBody>
      </p:sp>
    </p:spTree>
    <p:extLst>
      <p:ext uri="{BB962C8B-B14F-4D97-AF65-F5344CB8AC3E}">
        <p14:creationId xmlns:p14="http://schemas.microsoft.com/office/powerpoint/2010/main" val="26676581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2819400" y="457200"/>
            <a:ext cx="5715000" cy="695960"/>
          </a:xfrm>
        </p:spPr>
        <p:txBody>
          <a:bodyPr/>
          <a:lstStyle/>
          <a:p>
            <a:r>
              <a:rPr lang="en-US" dirty="0"/>
              <a:t>An Others - reasoning</a:t>
            </a:r>
          </a:p>
        </p:txBody>
      </p:sp>
      <p:pic>
        <p:nvPicPr>
          <p:cNvPr id="4" name="Picture 3">
            <a:extLst>
              <a:ext uri="{FF2B5EF4-FFF2-40B4-BE49-F238E27FC236}">
                <a16:creationId xmlns:a16="http://schemas.microsoft.com/office/drawing/2014/main" id="{183DB7B1-704B-1146-A599-E55CDCB82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44" y="1295400"/>
            <a:ext cx="9726512" cy="5562600"/>
          </a:xfrm>
          <a:prstGeom prst="rect">
            <a:avLst/>
          </a:prstGeom>
        </p:spPr>
      </p:pic>
    </p:spTree>
    <p:extLst>
      <p:ext uri="{BB962C8B-B14F-4D97-AF65-F5344CB8AC3E}">
        <p14:creationId xmlns:p14="http://schemas.microsoft.com/office/powerpoint/2010/main" val="1702632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1089588" y="134614"/>
            <a:ext cx="7848600" cy="677108"/>
          </a:xfrm>
        </p:spPr>
        <p:txBody>
          <a:bodyPr/>
          <a:lstStyle/>
          <a:p>
            <a:r>
              <a:rPr lang="en-US" dirty="0"/>
              <a:t>Others – related knowledge</a:t>
            </a:r>
          </a:p>
        </p:txBody>
      </p:sp>
      <p:pic>
        <p:nvPicPr>
          <p:cNvPr id="7" name="Picture 6">
            <a:extLst>
              <a:ext uri="{FF2B5EF4-FFF2-40B4-BE49-F238E27FC236}">
                <a16:creationId xmlns:a16="http://schemas.microsoft.com/office/drawing/2014/main" id="{594B8931-E8D9-7940-9D25-423DCC15E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094" y="762000"/>
            <a:ext cx="7947589" cy="5486400"/>
          </a:xfrm>
          <a:prstGeom prst="rect">
            <a:avLst/>
          </a:prstGeom>
        </p:spPr>
      </p:pic>
      <p:sp>
        <p:nvSpPr>
          <p:cNvPr id="8" name="TextBox 7">
            <a:extLst>
              <a:ext uri="{FF2B5EF4-FFF2-40B4-BE49-F238E27FC236}">
                <a16:creationId xmlns:a16="http://schemas.microsoft.com/office/drawing/2014/main" id="{3871F44F-DAD3-E140-AAB9-5C21CE9170EF}"/>
              </a:ext>
            </a:extLst>
          </p:cNvPr>
          <p:cNvSpPr txBox="1"/>
          <p:nvPr/>
        </p:nvSpPr>
        <p:spPr>
          <a:xfrm>
            <a:off x="838200" y="6410235"/>
            <a:ext cx="83820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3333CC"/>
                </a:solidFill>
              </a:rPr>
              <a:t>GPT-3 has a limited short-term memory, and has trouble reasoning about more than one or two objects in a sentence.</a:t>
            </a:r>
          </a:p>
        </p:txBody>
      </p:sp>
    </p:spTree>
    <p:extLst>
      <p:ext uri="{BB962C8B-B14F-4D97-AF65-F5344CB8AC3E}">
        <p14:creationId xmlns:p14="http://schemas.microsoft.com/office/powerpoint/2010/main" val="26968569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BC6B-2D64-2E4F-BDDA-9D51E9059C65}"/>
              </a:ext>
            </a:extLst>
          </p:cNvPr>
          <p:cNvSpPr>
            <a:spLocks noGrp="1"/>
          </p:cNvSpPr>
          <p:nvPr>
            <p:ph type="title"/>
          </p:nvPr>
        </p:nvSpPr>
        <p:spPr>
          <a:xfrm>
            <a:off x="2514600" y="533400"/>
            <a:ext cx="5621887" cy="695960"/>
          </a:xfrm>
        </p:spPr>
        <p:txBody>
          <a:bodyPr/>
          <a:lstStyle/>
          <a:p>
            <a:r>
              <a:rPr lang="en-US" dirty="0" err="1"/>
              <a:t>OpenAI’s</a:t>
            </a:r>
            <a:r>
              <a:rPr lang="en-US" dirty="0"/>
              <a:t> GPTs</a:t>
            </a:r>
          </a:p>
        </p:txBody>
      </p:sp>
      <p:sp>
        <p:nvSpPr>
          <p:cNvPr id="3" name="Text Placeholder 2">
            <a:extLst>
              <a:ext uri="{FF2B5EF4-FFF2-40B4-BE49-F238E27FC236}">
                <a16:creationId xmlns:a16="http://schemas.microsoft.com/office/drawing/2014/main" id="{C0E79A8E-32DA-1745-A38D-0AA29AC2E50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C6EDD6F-7B26-9840-9CE4-6378D7B3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47" y="1371600"/>
            <a:ext cx="9492505" cy="5715000"/>
          </a:xfrm>
          <a:prstGeom prst="rect">
            <a:avLst/>
          </a:prstGeom>
        </p:spPr>
      </p:pic>
      <p:sp>
        <p:nvSpPr>
          <p:cNvPr id="6" name="TextBox 5">
            <a:extLst>
              <a:ext uri="{FF2B5EF4-FFF2-40B4-BE49-F238E27FC236}">
                <a16:creationId xmlns:a16="http://schemas.microsoft.com/office/drawing/2014/main" id="{75861EC6-25AF-284C-A48D-DC2820D20C38}"/>
              </a:ext>
            </a:extLst>
          </p:cNvPr>
          <p:cNvSpPr txBox="1"/>
          <p:nvPr/>
        </p:nvSpPr>
        <p:spPr>
          <a:xfrm>
            <a:off x="2514600" y="7239000"/>
            <a:ext cx="3822841" cy="369332"/>
          </a:xfrm>
          <a:prstGeom prst="rect">
            <a:avLst/>
          </a:prstGeom>
          <a:noFill/>
        </p:spPr>
        <p:txBody>
          <a:bodyPr wrap="none" rtlCol="0">
            <a:spAutoFit/>
          </a:bodyPr>
          <a:lstStyle/>
          <a:p>
            <a:r>
              <a:rPr lang="en-US" dirty="0"/>
              <a:t>https://</a:t>
            </a:r>
            <a:r>
              <a:rPr lang="en-US" dirty="0" err="1"/>
              <a:t>beta.openai.com</a:t>
            </a:r>
            <a:r>
              <a:rPr lang="en-US" dirty="0"/>
              <a:t>/docs/engines</a:t>
            </a:r>
          </a:p>
        </p:txBody>
      </p:sp>
    </p:spTree>
    <p:extLst>
      <p:ext uri="{BB962C8B-B14F-4D97-AF65-F5344CB8AC3E}">
        <p14:creationId xmlns:p14="http://schemas.microsoft.com/office/powerpoint/2010/main" val="14806708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BC6B-2D64-2E4F-BDDA-9D51E9059C65}"/>
              </a:ext>
            </a:extLst>
          </p:cNvPr>
          <p:cNvSpPr>
            <a:spLocks noGrp="1"/>
          </p:cNvSpPr>
          <p:nvPr>
            <p:ph type="title"/>
          </p:nvPr>
        </p:nvSpPr>
        <p:spPr>
          <a:xfrm>
            <a:off x="2514600" y="533400"/>
            <a:ext cx="5621887" cy="695960"/>
          </a:xfrm>
        </p:spPr>
        <p:txBody>
          <a:bodyPr/>
          <a:lstStyle/>
          <a:p>
            <a:r>
              <a:rPr lang="en-US" dirty="0" err="1"/>
              <a:t>OpenAI’s</a:t>
            </a:r>
            <a:r>
              <a:rPr lang="en-US" dirty="0"/>
              <a:t> GPTs</a:t>
            </a:r>
          </a:p>
        </p:txBody>
      </p:sp>
      <p:sp>
        <p:nvSpPr>
          <p:cNvPr id="6" name="TextBox 5">
            <a:extLst>
              <a:ext uri="{FF2B5EF4-FFF2-40B4-BE49-F238E27FC236}">
                <a16:creationId xmlns:a16="http://schemas.microsoft.com/office/drawing/2014/main" id="{75861EC6-25AF-284C-A48D-DC2820D20C38}"/>
              </a:ext>
            </a:extLst>
          </p:cNvPr>
          <p:cNvSpPr txBox="1"/>
          <p:nvPr/>
        </p:nvSpPr>
        <p:spPr>
          <a:xfrm>
            <a:off x="2514600" y="7239000"/>
            <a:ext cx="4491551" cy="369332"/>
          </a:xfrm>
          <a:prstGeom prst="rect">
            <a:avLst/>
          </a:prstGeom>
          <a:noFill/>
        </p:spPr>
        <p:txBody>
          <a:bodyPr wrap="none" rtlCol="0">
            <a:spAutoFit/>
          </a:bodyPr>
          <a:lstStyle/>
          <a:p>
            <a:r>
              <a:rPr lang="en-US" dirty="0"/>
              <a:t>https://</a:t>
            </a:r>
            <a:r>
              <a:rPr lang="en-US" dirty="0" err="1"/>
              <a:t>platform.openai.com</a:t>
            </a:r>
            <a:r>
              <a:rPr lang="en-US" dirty="0"/>
              <a:t>/docs/guides/</a:t>
            </a:r>
            <a:r>
              <a:rPr lang="en-US" dirty="0" err="1"/>
              <a:t>gpt</a:t>
            </a:r>
            <a:endParaRPr lang="en-US" dirty="0"/>
          </a:p>
        </p:txBody>
      </p:sp>
      <p:pic>
        <p:nvPicPr>
          <p:cNvPr id="7" name="Picture 6">
            <a:extLst>
              <a:ext uri="{FF2B5EF4-FFF2-40B4-BE49-F238E27FC236}">
                <a16:creationId xmlns:a16="http://schemas.microsoft.com/office/drawing/2014/main" id="{C063D7E9-283F-A6B7-D42A-F593B6B3A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09" y="0"/>
            <a:ext cx="6388381" cy="7772400"/>
          </a:xfrm>
          <a:prstGeom prst="rect">
            <a:avLst/>
          </a:prstGeom>
        </p:spPr>
      </p:pic>
    </p:spTree>
    <p:extLst>
      <p:ext uri="{BB962C8B-B14F-4D97-AF65-F5344CB8AC3E}">
        <p14:creationId xmlns:p14="http://schemas.microsoft.com/office/powerpoint/2010/main" val="3067348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BC6B-2D64-2E4F-BDDA-9D51E9059C65}"/>
              </a:ext>
            </a:extLst>
          </p:cNvPr>
          <p:cNvSpPr>
            <a:spLocks noGrp="1"/>
          </p:cNvSpPr>
          <p:nvPr>
            <p:ph type="title"/>
          </p:nvPr>
        </p:nvSpPr>
        <p:spPr>
          <a:xfrm>
            <a:off x="2514600" y="533400"/>
            <a:ext cx="5621887" cy="695960"/>
          </a:xfrm>
        </p:spPr>
        <p:txBody>
          <a:bodyPr/>
          <a:lstStyle/>
          <a:p>
            <a:r>
              <a:rPr lang="en-US" dirty="0" err="1"/>
              <a:t>OpenAI’s</a:t>
            </a:r>
            <a:r>
              <a:rPr lang="en-US" dirty="0"/>
              <a:t> GPTs</a:t>
            </a:r>
          </a:p>
        </p:txBody>
      </p:sp>
      <p:sp>
        <p:nvSpPr>
          <p:cNvPr id="6" name="TextBox 5">
            <a:extLst>
              <a:ext uri="{FF2B5EF4-FFF2-40B4-BE49-F238E27FC236}">
                <a16:creationId xmlns:a16="http://schemas.microsoft.com/office/drawing/2014/main" id="{75861EC6-25AF-284C-A48D-DC2820D20C38}"/>
              </a:ext>
            </a:extLst>
          </p:cNvPr>
          <p:cNvSpPr txBox="1"/>
          <p:nvPr/>
        </p:nvSpPr>
        <p:spPr>
          <a:xfrm>
            <a:off x="2514600" y="7239000"/>
            <a:ext cx="4491551" cy="369332"/>
          </a:xfrm>
          <a:prstGeom prst="rect">
            <a:avLst/>
          </a:prstGeom>
          <a:noFill/>
        </p:spPr>
        <p:txBody>
          <a:bodyPr wrap="none" rtlCol="0">
            <a:spAutoFit/>
          </a:bodyPr>
          <a:lstStyle/>
          <a:p>
            <a:r>
              <a:rPr lang="en-US" dirty="0"/>
              <a:t>https://</a:t>
            </a:r>
            <a:r>
              <a:rPr lang="en-US" dirty="0" err="1"/>
              <a:t>platform.openai.com</a:t>
            </a:r>
            <a:r>
              <a:rPr lang="en-US" dirty="0"/>
              <a:t>/docs/guides/</a:t>
            </a:r>
            <a:r>
              <a:rPr lang="en-US" dirty="0" err="1"/>
              <a:t>gpt</a:t>
            </a:r>
            <a:endParaRPr lang="en-US" dirty="0"/>
          </a:p>
        </p:txBody>
      </p:sp>
      <p:pic>
        <p:nvPicPr>
          <p:cNvPr id="4" name="Picture 3">
            <a:extLst>
              <a:ext uri="{FF2B5EF4-FFF2-40B4-BE49-F238E27FC236}">
                <a16:creationId xmlns:a16="http://schemas.microsoft.com/office/drawing/2014/main" id="{ED312086-F964-6073-80D4-7D77BEACB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752600"/>
            <a:ext cx="9199635" cy="4495800"/>
          </a:xfrm>
          <a:prstGeom prst="rect">
            <a:avLst/>
          </a:prstGeom>
        </p:spPr>
      </p:pic>
    </p:spTree>
    <p:extLst>
      <p:ext uri="{BB962C8B-B14F-4D97-AF65-F5344CB8AC3E}">
        <p14:creationId xmlns:p14="http://schemas.microsoft.com/office/powerpoint/2010/main" val="40288459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AE59-7FF9-7445-95EC-F2EBD814334C}"/>
              </a:ext>
            </a:extLst>
          </p:cNvPr>
          <p:cNvSpPr>
            <a:spLocks noGrp="1"/>
          </p:cNvSpPr>
          <p:nvPr>
            <p:ph type="title"/>
          </p:nvPr>
        </p:nvSpPr>
        <p:spPr>
          <a:xfrm>
            <a:off x="2446347" y="512909"/>
            <a:ext cx="5630853" cy="858691"/>
          </a:xfrm>
        </p:spPr>
        <p:txBody>
          <a:bodyPr/>
          <a:lstStyle/>
          <a:p>
            <a:r>
              <a:rPr lang="en-US" dirty="0"/>
              <a:t>Open Source GPTs?</a:t>
            </a:r>
          </a:p>
        </p:txBody>
      </p:sp>
      <p:sp>
        <p:nvSpPr>
          <p:cNvPr id="3" name="Text Placeholder 2">
            <a:extLst>
              <a:ext uri="{FF2B5EF4-FFF2-40B4-BE49-F238E27FC236}">
                <a16:creationId xmlns:a16="http://schemas.microsoft.com/office/drawing/2014/main" id="{5D534580-2253-0541-AEBE-C2E7068CF2D4}"/>
              </a:ext>
            </a:extLst>
          </p:cNvPr>
          <p:cNvSpPr>
            <a:spLocks noGrp="1"/>
          </p:cNvSpPr>
          <p:nvPr>
            <p:ph type="body" idx="1"/>
          </p:nvPr>
        </p:nvSpPr>
        <p:spPr>
          <a:xfrm>
            <a:off x="586740" y="1371600"/>
            <a:ext cx="9090660" cy="6832640"/>
          </a:xfrm>
        </p:spPr>
        <p:txBody>
          <a:bodyPr/>
          <a:lstStyle/>
          <a:p>
            <a:r>
              <a:rPr lang="en-US" sz="2400" dirty="0"/>
              <a:t>GPT-Neo, GPT-J, GPT-</a:t>
            </a:r>
            <a:r>
              <a:rPr lang="en-US" sz="2400" dirty="0" err="1"/>
              <a:t>NeoX</a:t>
            </a:r>
            <a:endParaRPr lang="en-US" sz="2400" dirty="0"/>
          </a:p>
          <a:p>
            <a:endParaRPr lang="en-US" sz="2400" dirty="0"/>
          </a:p>
          <a:p>
            <a:pPr marL="457200" indent="-457200">
              <a:buFont typeface="Arial" panose="020B0604020202020204" pitchFamily="34" charset="0"/>
              <a:buChar char="•"/>
            </a:pPr>
            <a:r>
              <a:rPr lang="en-US" sz="2400" dirty="0"/>
              <a:t>GPT-Neo released March 2021; GPT-J, June 2021, </a:t>
            </a:r>
            <a:r>
              <a:rPr lang="en-US" sz="2400" dirty="0" err="1"/>
              <a:t>NeoX</a:t>
            </a:r>
            <a:r>
              <a:rPr lang="en-US" sz="2400" dirty="0"/>
              <a:t>, Feb 2020    </a:t>
            </a:r>
          </a:p>
          <a:p>
            <a:r>
              <a:rPr lang="en-US" sz="2400" dirty="0"/>
              <a:t>           -- all created by </a:t>
            </a:r>
            <a:r>
              <a:rPr lang="en-US" sz="2400" dirty="0" err="1"/>
              <a:t>EleutherAI</a:t>
            </a:r>
            <a:r>
              <a:rPr lang="en-US" sz="2400" dirty="0"/>
              <a:t> (a collective of researchers     working to open source AI).</a:t>
            </a:r>
          </a:p>
          <a:p>
            <a:endParaRPr lang="en-US" sz="2400" dirty="0"/>
          </a:p>
          <a:p>
            <a:pPr marL="457200" indent="-457200">
              <a:buFont typeface="Arial" panose="020B0604020202020204" pitchFamily="34" charset="0"/>
              <a:buChar char="•"/>
            </a:pPr>
            <a:r>
              <a:rPr lang="en-US" sz="2400" dirty="0"/>
              <a:t>GPT-Neo has 3 versions: 125 million parameters, 1.3 billion parameters (equivalent to GPT-3 Babbage), and 2.7 billion parameters. </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GPT-J has 6 billion parameters. This is a direct equivalent of GPT-3 Curie.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GPT-</a:t>
            </a:r>
            <a:r>
              <a:rPr lang="en-US" sz="2400" dirty="0" err="1"/>
              <a:t>NeoX</a:t>
            </a:r>
            <a:r>
              <a:rPr lang="en-US" sz="2400" dirty="0"/>
              <a:t> is a 20 billion parameter (smaller </a:t>
            </a:r>
            <a:r>
              <a:rPr lang="en-US" sz="2400"/>
              <a:t>versions available) </a:t>
            </a:r>
            <a:r>
              <a:rPr lang="en-US" sz="2400" dirty="0"/>
              <a:t>model trained in collaboration with </a:t>
            </a:r>
            <a:r>
              <a:rPr lang="en-US" sz="2400" dirty="0" err="1"/>
              <a:t>CoreWeave</a:t>
            </a:r>
            <a:endParaRPr lang="en-US" sz="2400" dirty="0"/>
          </a:p>
          <a:p>
            <a:endParaRPr lang="en-US" sz="2800" dirty="0"/>
          </a:p>
          <a:p>
            <a:endParaRPr lang="en-US" dirty="0"/>
          </a:p>
        </p:txBody>
      </p:sp>
    </p:spTree>
    <p:extLst>
      <p:ext uri="{BB962C8B-B14F-4D97-AF65-F5344CB8AC3E}">
        <p14:creationId xmlns:p14="http://schemas.microsoft.com/office/powerpoint/2010/main" val="39076443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BD1A-1713-D442-A0C0-2270CE6D2B0C}"/>
              </a:ext>
            </a:extLst>
          </p:cNvPr>
          <p:cNvSpPr>
            <a:spLocks noGrp="1"/>
          </p:cNvSpPr>
          <p:nvPr>
            <p:ph type="title"/>
          </p:nvPr>
        </p:nvSpPr>
        <p:spPr/>
        <p:txBody>
          <a:bodyPr/>
          <a:lstStyle/>
          <a:p>
            <a:r>
              <a:rPr lang="en-US" dirty="0"/>
              <a:t>GPT-4</a:t>
            </a:r>
          </a:p>
        </p:txBody>
      </p:sp>
      <p:sp>
        <p:nvSpPr>
          <p:cNvPr id="4" name="TextBox 3">
            <a:extLst>
              <a:ext uri="{FF2B5EF4-FFF2-40B4-BE49-F238E27FC236}">
                <a16:creationId xmlns:a16="http://schemas.microsoft.com/office/drawing/2014/main" id="{30DADB25-AC67-714D-9C61-B13EC3356429}"/>
              </a:ext>
            </a:extLst>
          </p:cNvPr>
          <p:cNvSpPr txBox="1"/>
          <p:nvPr/>
        </p:nvSpPr>
        <p:spPr>
          <a:xfrm>
            <a:off x="17585" y="7010400"/>
            <a:ext cx="10574433" cy="369332"/>
          </a:xfrm>
          <a:prstGeom prst="rect">
            <a:avLst/>
          </a:prstGeom>
          <a:noFill/>
        </p:spPr>
        <p:txBody>
          <a:bodyPr wrap="none" rtlCol="0">
            <a:spAutoFit/>
          </a:bodyPr>
          <a:lstStyle/>
          <a:p>
            <a:r>
              <a:rPr lang="en-US" dirty="0"/>
              <a:t>https://</a:t>
            </a:r>
            <a:r>
              <a:rPr lang="en-US" dirty="0" err="1"/>
              <a:t>towardsdatascience.com</a:t>
            </a:r>
            <a:r>
              <a:rPr lang="en-US" dirty="0"/>
              <a:t>/gpt-4-will-have-100-trillion-parameters-500x-the-size-of-gpt-3-582b98d82253</a:t>
            </a:r>
          </a:p>
        </p:txBody>
      </p:sp>
      <p:pic>
        <p:nvPicPr>
          <p:cNvPr id="6" name="Picture 5">
            <a:extLst>
              <a:ext uri="{FF2B5EF4-FFF2-40B4-BE49-F238E27FC236}">
                <a16:creationId xmlns:a16="http://schemas.microsoft.com/office/drawing/2014/main" id="{AF649BBE-ED0C-504B-9132-FE6AFFAC7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 y="1854853"/>
            <a:ext cx="10136498" cy="2343312"/>
          </a:xfrm>
          <a:prstGeom prst="rect">
            <a:avLst/>
          </a:prstGeom>
        </p:spPr>
      </p:pic>
      <p:sp>
        <p:nvSpPr>
          <p:cNvPr id="7" name="TextBox 6">
            <a:extLst>
              <a:ext uri="{FF2B5EF4-FFF2-40B4-BE49-F238E27FC236}">
                <a16:creationId xmlns:a16="http://schemas.microsoft.com/office/drawing/2014/main" id="{A42B9DF6-91F8-DE4F-A1EB-9A5F758D555D}"/>
              </a:ext>
            </a:extLst>
          </p:cNvPr>
          <p:cNvSpPr txBox="1"/>
          <p:nvPr/>
        </p:nvSpPr>
        <p:spPr>
          <a:xfrm>
            <a:off x="838200" y="5891830"/>
            <a:ext cx="5031955" cy="646331"/>
          </a:xfrm>
          <a:prstGeom prst="rect">
            <a:avLst/>
          </a:prstGeom>
          <a:noFill/>
        </p:spPr>
        <p:txBody>
          <a:bodyPr wrap="none" rtlCol="0">
            <a:spAutoFit/>
          </a:bodyPr>
          <a:lstStyle/>
          <a:p>
            <a:r>
              <a:rPr lang="en-US" dirty="0">
                <a:hlinkClick r:id="rId3"/>
              </a:rPr>
              <a:t>https://www.youtube.com/watch?v=rLE0b8_OQMk</a:t>
            </a:r>
            <a:endParaRPr lang="en-US" dirty="0"/>
          </a:p>
          <a:p>
            <a:endParaRPr lang="en-US" dirty="0"/>
          </a:p>
        </p:txBody>
      </p:sp>
      <p:sp>
        <p:nvSpPr>
          <p:cNvPr id="8" name="TextBox 7">
            <a:extLst>
              <a:ext uri="{FF2B5EF4-FFF2-40B4-BE49-F238E27FC236}">
                <a16:creationId xmlns:a16="http://schemas.microsoft.com/office/drawing/2014/main" id="{B4401E72-2C69-BE45-80F2-46B987AF368F}"/>
              </a:ext>
            </a:extLst>
          </p:cNvPr>
          <p:cNvSpPr txBox="1"/>
          <p:nvPr/>
        </p:nvSpPr>
        <p:spPr>
          <a:xfrm>
            <a:off x="990600" y="4964606"/>
            <a:ext cx="2036840" cy="738664"/>
          </a:xfrm>
          <a:prstGeom prst="rect">
            <a:avLst/>
          </a:prstGeom>
          <a:noFill/>
        </p:spPr>
        <p:txBody>
          <a:bodyPr wrap="none" rtlCol="0">
            <a:spAutoFit/>
          </a:bodyPr>
          <a:lstStyle/>
          <a:p>
            <a:r>
              <a:rPr lang="en-US" sz="2400" dirty="0">
                <a:hlinkClick r:id="rId4"/>
              </a:rPr>
              <a:t>GPT 3 to GPT 4</a:t>
            </a:r>
            <a:endParaRPr lang="en-US" sz="2400" dirty="0"/>
          </a:p>
          <a:p>
            <a:endParaRPr lang="en-US" dirty="0"/>
          </a:p>
        </p:txBody>
      </p:sp>
    </p:spTree>
    <p:extLst>
      <p:ext uri="{BB962C8B-B14F-4D97-AF65-F5344CB8AC3E}">
        <p14:creationId xmlns:p14="http://schemas.microsoft.com/office/powerpoint/2010/main" val="33650249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37D0-1AFC-BEF6-CCB5-D1F9FA9E323F}"/>
              </a:ext>
            </a:extLst>
          </p:cNvPr>
          <p:cNvSpPr>
            <a:spLocks noGrp="1"/>
          </p:cNvSpPr>
          <p:nvPr>
            <p:ph type="title"/>
          </p:nvPr>
        </p:nvSpPr>
        <p:spPr>
          <a:xfrm>
            <a:off x="457200" y="228600"/>
            <a:ext cx="8229600" cy="838200"/>
          </a:xfrm>
        </p:spPr>
        <p:txBody>
          <a:bodyPr/>
          <a:lstStyle/>
          <a:p>
            <a:r>
              <a:rPr lang="en-US" sz="3600" dirty="0"/>
              <a:t>Differences between GPT-3 and BERT</a:t>
            </a:r>
            <a:br>
              <a:rPr lang="en-US" dirty="0"/>
            </a:br>
            <a:br>
              <a:rPr lang="en-US" dirty="0"/>
            </a:br>
            <a:endParaRPr lang="en-US" dirty="0"/>
          </a:p>
        </p:txBody>
      </p:sp>
      <p:sp>
        <p:nvSpPr>
          <p:cNvPr id="3" name="Text Placeholder 2">
            <a:extLst>
              <a:ext uri="{FF2B5EF4-FFF2-40B4-BE49-F238E27FC236}">
                <a16:creationId xmlns:a16="http://schemas.microsoft.com/office/drawing/2014/main" id="{EF114604-C0A7-3042-9992-963A8E7FE69D}"/>
              </a:ext>
            </a:extLst>
          </p:cNvPr>
          <p:cNvSpPr>
            <a:spLocks noGrp="1"/>
          </p:cNvSpPr>
          <p:nvPr>
            <p:ph type="body" idx="1"/>
          </p:nvPr>
        </p:nvSpPr>
        <p:spPr>
          <a:xfrm>
            <a:off x="457200" y="914400"/>
            <a:ext cx="8884920" cy="6155531"/>
          </a:xfrm>
        </p:spPr>
        <p:txBody>
          <a:bodyPr/>
          <a:lstStyle/>
          <a:p>
            <a:pPr marL="342900" indent="-342900">
              <a:buFont typeface="Arial" panose="020B0604020202020204" pitchFamily="34" charset="0"/>
              <a:buChar char="•"/>
            </a:pPr>
            <a:r>
              <a:rPr lang="en-US" sz="2000" dirty="0"/>
              <a:t>Most obvious difference between GPT-3 and BERT is their architecture. </a:t>
            </a:r>
          </a:p>
          <a:p>
            <a:pPr marL="800100" lvl="1" indent="-342900">
              <a:buFont typeface="Arial" panose="020B0604020202020204" pitchFamily="34" charset="0"/>
              <a:buChar char="•"/>
            </a:pPr>
            <a:r>
              <a:rPr lang="en-US" sz="2000" dirty="0"/>
              <a:t>GPT-3 is an autoregressive model, while BERT is bidirectional. </a:t>
            </a:r>
          </a:p>
          <a:p>
            <a:pPr marL="800100" lvl="1" indent="-342900">
              <a:buFont typeface="Arial" panose="020B0604020202020204" pitchFamily="34" charset="0"/>
              <a:buChar char="•"/>
            </a:pPr>
            <a:r>
              <a:rPr lang="en-US" sz="2000" dirty="0"/>
              <a:t>While GPT-3 only considers the left context when making predictions, BERT takes into account both left and right context. This makes BERT better suited for tasks such as sentiment analysis or NLU, where understanding the full context of a sentence or phrase is essential.</a:t>
            </a:r>
          </a:p>
          <a:p>
            <a:endParaRPr lang="en-US" sz="2000" dirty="0"/>
          </a:p>
          <a:p>
            <a:pPr marL="342900" indent="-342900">
              <a:buFont typeface="Arial" panose="020B0604020202020204" pitchFamily="34" charset="0"/>
              <a:buChar char="•"/>
            </a:pPr>
            <a:r>
              <a:rPr lang="en-US" sz="2000" dirty="0"/>
              <a:t>Another difference between the two models lies in their training datasets. While both models were trained on large datasets of text data from sources like Wikipedia and books</a:t>
            </a:r>
          </a:p>
          <a:p>
            <a:pPr marL="800100" lvl="1" indent="-342900">
              <a:buFont typeface="Arial" panose="020B0604020202020204" pitchFamily="34" charset="0"/>
              <a:buChar char="•"/>
            </a:pPr>
            <a:r>
              <a:rPr lang="en-US" sz="2000" dirty="0"/>
              <a:t>GPT-3 was trained on 45TB of data, while BERT was trained on 3TB of data. So, GPT-3 has access to more information than BERT, which could give it an edge in specific tasks such as summarization or translation, where access to more data can be beneficial.</a:t>
            </a:r>
          </a:p>
          <a:p>
            <a:endParaRPr lang="en-US" sz="2000" dirty="0"/>
          </a:p>
          <a:p>
            <a:pPr marL="342900" indent="-342900">
              <a:buFont typeface="Arial" panose="020B0604020202020204" pitchFamily="34" charset="0"/>
              <a:buChar char="•"/>
            </a:pPr>
            <a:r>
              <a:rPr lang="en-US" sz="2000" dirty="0"/>
              <a:t>Finally, there are differences in terms of size as well. </a:t>
            </a:r>
          </a:p>
          <a:p>
            <a:pPr lvl="1"/>
            <a:r>
              <a:rPr lang="en-US" sz="2000" dirty="0"/>
              <a:t>While both models are very large (GPT-3 has 1.5 billion parameters while BERT has 340 million parameters), GPT-3 is significantly larger than its predecessor due to its much more extensive training dataset size (470 times bigger than the one used to train BERT).</a:t>
            </a:r>
            <a:endParaRPr lang="en-US" sz="600" dirty="0"/>
          </a:p>
        </p:txBody>
      </p:sp>
      <p:sp>
        <p:nvSpPr>
          <p:cNvPr id="4" name="TextBox 3">
            <a:extLst>
              <a:ext uri="{FF2B5EF4-FFF2-40B4-BE49-F238E27FC236}">
                <a16:creationId xmlns:a16="http://schemas.microsoft.com/office/drawing/2014/main" id="{D5B523D6-40A8-F775-982A-F65061CA7A35}"/>
              </a:ext>
            </a:extLst>
          </p:cNvPr>
          <p:cNvSpPr txBox="1"/>
          <p:nvPr/>
        </p:nvSpPr>
        <p:spPr>
          <a:xfrm>
            <a:off x="1752600" y="7315200"/>
            <a:ext cx="3004156" cy="307777"/>
          </a:xfrm>
          <a:prstGeom prst="rect">
            <a:avLst/>
          </a:prstGeom>
          <a:noFill/>
        </p:spPr>
        <p:txBody>
          <a:bodyPr wrap="none" rtlCol="0">
            <a:spAutoFit/>
          </a:bodyPr>
          <a:lstStyle/>
          <a:p>
            <a:r>
              <a:rPr lang="en-US" sz="1400" dirty="0"/>
              <a:t>https://</a:t>
            </a:r>
            <a:r>
              <a:rPr lang="en-US" sz="1400" dirty="0" err="1"/>
              <a:t>blog.invgate.com</a:t>
            </a:r>
            <a:r>
              <a:rPr lang="en-US" sz="1400" dirty="0"/>
              <a:t>/gpt-3-vs-bert</a:t>
            </a:r>
          </a:p>
        </p:txBody>
      </p:sp>
    </p:spTree>
    <p:extLst>
      <p:ext uri="{BB962C8B-B14F-4D97-AF65-F5344CB8AC3E}">
        <p14:creationId xmlns:p14="http://schemas.microsoft.com/office/powerpoint/2010/main" val="1244664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7886</TotalTime>
  <Words>8050</Words>
  <Application>Microsoft Macintosh PowerPoint</Application>
  <PresentationFormat>Custom</PresentationFormat>
  <Paragraphs>887</Paragraphs>
  <Slides>130</Slides>
  <Notes>0</Notes>
  <HiddenSlides>15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130</vt:i4>
      </vt:variant>
    </vt:vector>
  </HeadingPairs>
  <TitlesOfParts>
    <vt:vector size="137" baseType="lpstr">
      <vt:lpstr>Arial</vt:lpstr>
      <vt:lpstr>Calibri</vt:lpstr>
      <vt:lpstr>Cambria</vt:lpstr>
      <vt:lpstr>Cambria Math</vt:lpstr>
      <vt:lpstr>Courier New</vt:lpstr>
      <vt:lpstr>Times New Roman</vt:lpstr>
      <vt:lpstr>Office Theme</vt:lpstr>
      <vt:lpstr>Transformer Models</vt:lpstr>
      <vt:lpstr>Previously</vt:lpstr>
      <vt:lpstr>Transformer Videos</vt:lpstr>
      <vt:lpstr>Why Transformers</vt:lpstr>
      <vt:lpstr>PowerPoint Presentation</vt:lpstr>
      <vt:lpstr>Computer Vision</vt:lpstr>
      <vt:lpstr>The Transformer's takeover: One community at a time</vt:lpstr>
      <vt:lpstr>Computer Vision</vt:lpstr>
      <vt:lpstr>Topics in Transformer Models</vt:lpstr>
      <vt:lpstr>Types of Attention Models</vt:lpstr>
      <vt:lpstr>General and Self-Attention</vt:lpstr>
      <vt:lpstr>Transformer has no recurrence</vt:lpstr>
      <vt:lpstr>Transformer model</vt:lpstr>
      <vt:lpstr>Neural Machine Translation by Jointly Learning to Align and Translate</vt:lpstr>
      <vt:lpstr>Attention Is All You Need</vt:lpstr>
      <vt:lpstr>Attention Is All You Need</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The Transformer architecture</vt:lpstr>
      <vt:lpstr>Attention Is All You Need - Summary and results</vt:lpstr>
      <vt:lpstr>Encoder and Decoder uses Attention</vt:lpstr>
      <vt:lpstr>Stacked Encoder, Decoder</vt:lpstr>
      <vt:lpstr>Self-Attention</vt:lpstr>
      <vt:lpstr>Self-Attention Process</vt:lpstr>
      <vt:lpstr>PowerPoint Presentation</vt:lpstr>
      <vt:lpstr>Transformer Encoder Detail</vt:lpstr>
      <vt:lpstr>Transformer Decoder Detail</vt:lpstr>
      <vt:lpstr>Query, Key and Value in Attention</vt:lpstr>
      <vt:lpstr>Query, Key and Value in QA</vt:lpstr>
      <vt:lpstr>Detail of Scaled dot product attention</vt:lpstr>
      <vt:lpstr>Detail of Multi-head attention</vt:lpstr>
      <vt:lpstr>Self-Attention</vt:lpstr>
      <vt:lpstr>Self-attention: A Running Example</vt:lpstr>
      <vt:lpstr>Self-attention: A Running Example</vt:lpstr>
      <vt:lpstr>Self-attention: A Running Example</vt:lpstr>
      <vt:lpstr>Self-attention: A Running Example</vt:lpstr>
      <vt:lpstr>Self-attention: A Running Example</vt:lpstr>
      <vt:lpstr>Self-attention: A Running Example</vt:lpstr>
      <vt:lpstr>Self-attention: A Running Example</vt:lpstr>
      <vt:lpstr>Self-attention: A Running Example</vt:lpstr>
      <vt:lpstr>Self-attention: A Running Example</vt:lpstr>
      <vt:lpstr>Self-attention: A Running Example</vt:lpstr>
      <vt:lpstr>Complete transformer block</vt:lpstr>
      <vt:lpstr>Types of Attention Models</vt:lpstr>
      <vt:lpstr>Improvements - Transformer</vt:lpstr>
      <vt:lpstr>PowerPoint Presentation</vt:lpstr>
      <vt:lpstr>GPT-2 generated synthetic text</vt:lpstr>
      <vt:lpstr>Architecture of GPT</vt:lpstr>
      <vt:lpstr>Generative Pre-training (GPT)</vt:lpstr>
      <vt:lpstr>Input Formatting for GPT</vt:lpstr>
      <vt:lpstr>Types of Attention Models</vt:lpstr>
      <vt:lpstr>Prior work: OpenAI GPT</vt:lpstr>
      <vt:lpstr>BERT: key contributions</vt:lpstr>
      <vt:lpstr>Google’s BERT</vt:lpstr>
      <vt:lpstr>Structure of BERT</vt:lpstr>
      <vt:lpstr>Comparison of BERT and GPT</vt:lpstr>
      <vt:lpstr>Bidirectionality</vt:lpstr>
      <vt:lpstr>Input Representation</vt:lpstr>
      <vt:lpstr>Text Pre-processing</vt:lpstr>
      <vt:lpstr>Pre-training BERT</vt:lpstr>
      <vt:lpstr>Masked Language Model</vt:lpstr>
      <vt:lpstr>Word prediction using masking</vt:lpstr>
      <vt:lpstr>Next Sentence Prediction</vt:lpstr>
      <vt:lpstr>Model Details</vt:lpstr>
      <vt:lpstr>BERT Architecture</vt:lpstr>
      <vt:lpstr>What makes BERT different?</vt:lpstr>
      <vt:lpstr>Experiments for evaluation</vt:lpstr>
      <vt:lpstr>GLUE Results</vt:lpstr>
      <vt:lpstr>PowerPoint Presentation</vt:lpstr>
      <vt:lpstr>Other Improvements</vt:lpstr>
      <vt:lpstr>Other Improvement</vt:lpstr>
      <vt:lpstr>Other Improvement</vt:lpstr>
      <vt:lpstr>Other Improvement</vt:lpstr>
      <vt:lpstr>The BERT Zoo</vt:lpstr>
      <vt:lpstr>The BERT Zoo</vt:lpstr>
      <vt:lpstr>The BERT Zoo from huggingface</vt:lpstr>
      <vt:lpstr>PowerPoint Presentation</vt:lpstr>
      <vt:lpstr>PowerPoint Presentation</vt:lpstr>
      <vt:lpstr>PowerPoint Presentation</vt:lpstr>
      <vt:lpstr>GPT-3</vt:lpstr>
      <vt:lpstr>GPT-3</vt:lpstr>
      <vt:lpstr>GPT-3 Models</vt:lpstr>
      <vt:lpstr>Deep Learning (GPT 3) has problems answering simple Math questions</vt:lpstr>
      <vt:lpstr>An Others - reasoning</vt:lpstr>
      <vt:lpstr>Others – related knowledge</vt:lpstr>
      <vt:lpstr>OpenAI’s GPTs</vt:lpstr>
      <vt:lpstr>OpenAI’s GPTs</vt:lpstr>
      <vt:lpstr>OpenAI’s GPTs</vt:lpstr>
      <vt:lpstr>Open Source GPTs?</vt:lpstr>
      <vt:lpstr>GPT-4</vt:lpstr>
      <vt:lpstr>Differences between GPT-3 and BERT  </vt:lpstr>
      <vt:lpstr>Broad Classes of Transformers</vt:lpstr>
      <vt:lpstr>The first (1.5th) big takeover: Language Modeling / NLP</vt:lpstr>
      <vt:lpstr>Decoder-only GPT</vt:lpstr>
      <vt:lpstr>The second big takeover: Computer Vision</vt:lpstr>
      <vt:lpstr>Many prior works attempted to introduce self-attention at the pixel level.</vt:lpstr>
      <vt:lpstr>PowerPoint Presentation</vt:lpstr>
      <vt:lpstr>An Image is Worth 16x16 Words: Transformers for Image Recognition at Scale</vt:lpstr>
      <vt:lpstr>Side-note: MLP-Mixer</vt:lpstr>
      <vt:lpstr>The third big takeover: Speech</vt:lpstr>
      <vt:lpstr>Conformer: Convolution-augmented Transformer for Speech Recognition</vt:lpstr>
      <vt:lpstr>The fourth big takeover: Reinforcement Learning</vt:lpstr>
      <vt:lpstr>Decision Transformer: Reinforcement Learning via Sequence Modeling</vt:lpstr>
      <vt:lpstr>The Transformer's Unification of communities</vt:lpstr>
      <vt:lpstr>Anything you can tokenize, you can feed to Transformer</vt:lpstr>
      <vt:lpstr>A note on Efficient Transformers</vt:lpstr>
      <vt:lpstr>A note on Efficient Transformers</vt:lpstr>
      <vt:lpstr>O(n2) attention problem</vt:lpstr>
      <vt:lpstr>PowerPoint Presentation</vt:lpstr>
      <vt:lpstr>5 most popular transformers</vt:lpstr>
      <vt:lpstr>Summary</vt:lpstr>
      <vt:lpstr>Foundational ML </vt:lpstr>
      <vt:lpstr>PowerPoint Presentation</vt:lpstr>
      <vt:lpstr>ChatGPT 2023 stats (2/8/23)</vt:lpstr>
      <vt:lpstr>How it works</vt:lpstr>
      <vt:lpstr>Business models</vt:lpstr>
      <vt:lpstr>PowerPoint Presentation</vt:lpstr>
      <vt:lpstr>PowerPoint Presentation</vt:lpstr>
      <vt:lpstr>PowerPoint Presentation</vt:lpstr>
      <vt:lpstr>PowerPoint Presentation</vt:lpstr>
      <vt:lpstr>Limitations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12.4.7 TransformerModels [Compatibility Mode]</dc:title>
  <dc:creator>Sargur Srihari</dc:creator>
  <cp:lastModifiedBy>Giles, C Lee</cp:lastModifiedBy>
  <cp:revision>58</cp:revision>
  <dcterms:created xsi:type="dcterms:W3CDTF">2021-04-09T19:24:57Z</dcterms:created>
  <dcterms:modified xsi:type="dcterms:W3CDTF">2023-10-31T16:57:41Z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2020-12-08T00:00:00Z</vt:filetime>
  </property>
  <property fmtid="{D5CDD505-2E9C-101B-9397-08002B2CF9AE}" pid="3" name="Creator">
    <vt:lpwstr>PowerPoint</vt:lpwstr>
  </property>
  <property fmtid="{D5CDD505-2E9C-101B-9397-08002B2CF9AE}" pid="4" name="LastSaved">
    <vt:filetime>2021-04-09T00:00:00Z</vt:filetime>
  </property>
</Properties>
</file>