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 id="2147483687" r:id="rId2"/>
  </p:sldMasterIdLst>
  <p:notesMasterIdLst>
    <p:notesMasterId r:id="rId36"/>
  </p:notesMasterIdLst>
  <p:handoutMasterIdLst>
    <p:handoutMasterId r:id="rId37"/>
  </p:handoutMasterIdLst>
  <p:sldIdLst>
    <p:sldId id="1426" r:id="rId3"/>
    <p:sldId id="603" r:id="rId4"/>
    <p:sldId id="1609" r:id="rId5"/>
    <p:sldId id="1618" r:id="rId6"/>
    <p:sldId id="257" r:id="rId7"/>
    <p:sldId id="1615" r:id="rId8"/>
    <p:sldId id="1611" r:id="rId9"/>
    <p:sldId id="1610" r:id="rId10"/>
    <p:sldId id="1622" r:id="rId11"/>
    <p:sldId id="1614" r:id="rId12"/>
    <p:sldId id="1623" r:id="rId13"/>
    <p:sldId id="1616" r:id="rId14"/>
    <p:sldId id="1608" r:id="rId15"/>
    <p:sldId id="1617" r:id="rId16"/>
    <p:sldId id="1625" r:id="rId17"/>
    <p:sldId id="1626" r:id="rId18"/>
    <p:sldId id="1628" r:id="rId19"/>
    <p:sldId id="1602" r:id="rId20"/>
    <p:sldId id="1800" r:id="rId21"/>
    <p:sldId id="1771" r:id="rId22"/>
    <p:sldId id="1801" r:id="rId23"/>
    <p:sldId id="1598" r:id="rId24"/>
    <p:sldId id="1597" r:id="rId25"/>
    <p:sldId id="1624" r:id="rId26"/>
    <p:sldId id="1606" r:id="rId27"/>
    <p:sldId id="1607" r:id="rId28"/>
    <p:sldId id="1365" r:id="rId29"/>
    <p:sldId id="1620" r:id="rId30"/>
    <p:sldId id="1627" r:id="rId31"/>
    <p:sldId id="1110" r:id="rId32"/>
    <p:sldId id="1100" r:id="rId33"/>
    <p:sldId id="1629" r:id="rId34"/>
    <p:sldId id="1619" r:id="rId35"/>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autoAdjust="0"/>
    <p:restoredTop sz="92114" autoAdjust="0"/>
  </p:normalViewPr>
  <p:slideViewPr>
    <p:cSldViewPr>
      <p:cViewPr varScale="1">
        <p:scale>
          <a:sx n="100" d="100"/>
          <a:sy n="100" d="100"/>
        </p:scale>
        <p:origin x="9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2" d="100"/>
          <a:sy n="82" d="100"/>
        </p:scale>
        <p:origin x="3240"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1/12/24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6CE1EB31-1F81-2E46-B94E-B596485B1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6D229CC-D97F-4842-8BBE-13619C565802}" type="slidenum">
              <a:rPr lang="en-US" altLang="en-US" sz="1200" smtClean="0"/>
              <a:pPr/>
              <a:t>2</a:t>
            </a:fld>
            <a:endParaRPr lang="en-US" altLang="en-US" sz="1200"/>
          </a:p>
        </p:txBody>
      </p:sp>
      <p:sp>
        <p:nvSpPr>
          <p:cNvPr id="19458" name="Rectangle 2">
            <a:extLst>
              <a:ext uri="{FF2B5EF4-FFF2-40B4-BE49-F238E27FC236}">
                <a16:creationId xmlns:a16="http://schemas.microsoft.com/office/drawing/2014/main" id="{B2E2DE1B-29B9-1B4B-B52F-7BFECA0C4B25}"/>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5E05DE71-374B-0146-9207-92538E8A31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4847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6CE1EB31-1F81-2E46-B94E-B596485B1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6D229CC-D97F-4842-8BBE-13619C565802}" type="slidenum">
              <a:rPr lang="en-US" altLang="en-US" sz="1200" smtClean="0"/>
              <a:pPr/>
              <a:t>3</a:t>
            </a:fld>
            <a:endParaRPr lang="en-US" altLang="en-US" sz="1200"/>
          </a:p>
        </p:txBody>
      </p:sp>
      <p:sp>
        <p:nvSpPr>
          <p:cNvPr id="19458" name="Rectangle 2">
            <a:extLst>
              <a:ext uri="{FF2B5EF4-FFF2-40B4-BE49-F238E27FC236}">
                <a16:creationId xmlns:a16="http://schemas.microsoft.com/office/drawing/2014/main" id="{B2E2DE1B-29B9-1B4B-B52F-7BFECA0C4B25}"/>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5E05DE71-374B-0146-9207-92538E8A31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0352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2">
            <a:extLst>
              <a:ext uri="{FF2B5EF4-FFF2-40B4-BE49-F238E27FC236}">
                <a16:creationId xmlns:a16="http://schemas.microsoft.com/office/drawing/2014/main" id="{EF766064-2C1F-564E-B117-3DFF8BCE948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793036F-631A-D343-9308-2B83559E58EB}" type="slidenum">
              <a:rPr lang="en-US" altLang="en-US" sz="1400" smtClean="0">
                <a:ea typeface="Arial Unicode MS" panose="020B0604020202020204" pitchFamily="34" charset="-128"/>
                <a:cs typeface="Arial Unicode MS" panose="020B0604020202020204" pitchFamily="34" charset="-128"/>
              </a:rPr>
              <a:pPr>
                <a:spcBef>
                  <a:spcPct val="0"/>
                </a:spcBef>
                <a:buClrTx/>
                <a:buFontTx/>
                <a:buNone/>
              </a:pPr>
              <a:t>5</a:t>
            </a:fld>
            <a:endParaRPr lang="en-US" altLang="en-US" sz="1400">
              <a:ea typeface="Arial Unicode MS" panose="020B0604020202020204" pitchFamily="34" charset="-128"/>
              <a:cs typeface="Arial Unicode MS" panose="020B0604020202020204" pitchFamily="34" charset="-128"/>
            </a:endParaRPr>
          </a:p>
        </p:txBody>
      </p:sp>
      <p:sp>
        <p:nvSpPr>
          <p:cNvPr id="17411" name="Text Box 1">
            <a:extLst>
              <a:ext uri="{FF2B5EF4-FFF2-40B4-BE49-F238E27FC236}">
                <a16:creationId xmlns:a16="http://schemas.microsoft.com/office/drawing/2014/main" id="{0B2AD049-7D57-0B44-9F5D-553414349438}"/>
              </a:ext>
            </a:extLst>
          </p:cNvPr>
          <p:cNvSpPr txBox="1">
            <a:spLocks noChangeArrowheads="1"/>
          </p:cNvSpPr>
          <p:nvPr/>
        </p:nvSpPr>
        <p:spPr bwMode="auto">
          <a:xfrm>
            <a:off x="4398963" y="9555163"/>
            <a:ext cx="33639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lnSpc>
                <a:spcPct val="95000"/>
              </a:lnSpc>
              <a:spcBef>
                <a:spcPct val="0"/>
              </a:spcBef>
              <a:buClrTx/>
              <a:buFontTx/>
              <a:buNone/>
            </a:pPr>
            <a:fld id="{D94ADAD1-3ED0-4246-A70F-5F8AEDCAC239}" type="slidenum">
              <a:rPr lang="en-US" altLang="en-US" sz="1400">
                <a:ea typeface="Arial Unicode MS" panose="020B0604020202020204" pitchFamily="34" charset="-128"/>
                <a:cs typeface="Arial Unicode MS" panose="020B0604020202020204" pitchFamily="34" charset="-128"/>
              </a:rPr>
              <a:pPr algn="r" eaLnBrk="1">
                <a:lnSpc>
                  <a:spcPct val="95000"/>
                </a:lnSpc>
                <a:spcBef>
                  <a:spcPct val="0"/>
                </a:spcBef>
                <a:buClrTx/>
                <a:buFontTx/>
                <a:buNone/>
              </a:pPr>
              <a:t>5</a:t>
            </a:fld>
            <a:endParaRPr lang="en-US" altLang="en-US" sz="1400">
              <a:ea typeface="Arial Unicode MS" panose="020B0604020202020204" pitchFamily="34" charset="-128"/>
              <a:cs typeface="Arial Unicode MS" panose="020B0604020202020204" pitchFamily="34" charset="-128"/>
            </a:endParaRPr>
          </a:p>
        </p:txBody>
      </p:sp>
      <p:sp>
        <p:nvSpPr>
          <p:cNvPr id="17412" name="Text Box 2">
            <a:extLst>
              <a:ext uri="{FF2B5EF4-FFF2-40B4-BE49-F238E27FC236}">
                <a16:creationId xmlns:a16="http://schemas.microsoft.com/office/drawing/2014/main" id="{92224B64-25EB-E049-ACDB-0FB437463A87}"/>
              </a:ext>
            </a:extLst>
          </p:cNvPr>
          <p:cNvSpPr txBox="1">
            <a:spLocks noChangeArrowheads="1"/>
          </p:cNvSpPr>
          <p:nvPr/>
        </p:nvSpPr>
        <p:spPr bwMode="auto">
          <a:xfrm>
            <a:off x="0" y="9555163"/>
            <a:ext cx="33639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a:lnSpc>
                <a:spcPct val="95000"/>
              </a:lnSpc>
              <a:spcBef>
                <a:spcPct val="0"/>
              </a:spcBef>
              <a:buClrTx/>
              <a:buFontTx/>
              <a:buNone/>
            </a:pPr>
            <a:endParaRPr lang="en-US" altLang="en-US" sz="1400">
              <a:ea typeface="Arial Unicode MS" panose="020B0604020202020204" pitchFamily="34" charset="-128"/>
              <a:cs typeface="Arial Unicode MS" panose="020B0604020202020204" pitchFamily="34" charset="-128"/>
            </a:endParaRPr>
          </a:p>
        </p:txBody>
      </p:sp>
      <p:sp>
        <p:nvSpPr>
          <p:cNvPr id="17413" name="Text Box 3">
            <a:extLst>
              <a:ext uri="{FF2B5EF4-FFF2-40B4-BE49-F238E27FC236}">
                <a16:creationId xmlns:a16="http://schemas.microsoft.com/office/drawing/2014/main" id="{2CF49C30-05D4-B747-BAA4-439DA7CE04FD}"/>
              </a:ext>
            </a:extLst>
          </p:cNvPr>
          <p:cNvSpPr txBox="1">
            <a:spLocks noChangeArrowheads="1"/>
          </p:cNvSpPr>
          <p:nvPr/>
        </p:nvSpPr>
        <p:spPr bwMode="auto">
          <a:xfrm>
            <a:off x="0" y="0"/>
            <a:ext cx="33639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a:lnSpc>
                <a:spcPct val="95000"/>
              </a:lnSpc>
              <a:spcBef>
                <a:spcPct val="0"/>
              </a:spcBef>
              <a:buClrTx/>
              <a:buFontTx/>
              <a:buNone/>
            </a:pPr>
            <a:endParaRPr lang="en-US" altLang="en-US" sz="1400">
              <a:ea typeface="Arial Unicode MS" panose="020B0604020202020204" pitchFamily="34" charset="-128"/>
              <a:cs typeface="Arial Unicode MS" panose="020B0604020202020204" pitchFamily="34" charset="-128"/>
            </a:endParaRPr>
          </a:p>
        </p:txBody>
      </p:sp>
      <p:sp>
        <p:nvSpPr>
          <p:cNvPr id="17414" name="Text Box 4">
            <a:extLst>
              <a:ext uri="{FF2B5EF4-FFF2-40B4-BE49-F238E27FC236}">
                <a16:creationId xmlns:a16="http://schemas.microsoft.com/office/drawing/2014/main" id="{8F14D764-F6CF-344A-9AE0-74455E771BE9}"/>
              </a:ext>
            </a:extLst>
          </p:cNvPr>
          <p:cNvSpPr txBox="1">
            <a:spLocks noChangeArrowheads="1"/>
          </p:cNvSpPr>
          <p:nvPr/>
        </p:nvSpPr>
        <p:spPr bwMode="auto">
          <a:xfrm>
            <a:off x="4398963" y="0"/>
            <a:ext cx="33639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a:lnSpc>
                <a:spcPct val="95000"/>
              </a:lnSpc>
              <a:spcBef>
                <a:spcPct val="0"/>
              </a:spcBef>
              <a:buClrTx/>
              <a:buFontTx/>
              <a:buNone/>
            </a:pPr>
            <a:endParaRPr lang="en-US" altLang="en-US" sz="1400">
              <a:ea typeface="Arial Unicode MS" panose="020B0604020202020204" pitchFamily="34" charset="-128"/>
              <a:cs typeface="Arial Unicode MS" panose="020B0604020202020204" pitchFamily="34" charset="-128"/>
            </a:endParaRPr>
          </a:p>
        </p:txBody>
      </p:sp>
      <p:sp>
        <p:nvSpPr>
          <p:cNvPr id="17415" name="Text Box 5">
            <a:extLst>
              <a:ext uri="{FF2B5EF4-FFF2-40B4-BE49-F238E27FC236}">
                <a16:creationId xmlns:a16="http://schemas.microsoft.com/office/drawing/2014/main" id="{D654BE04-FF54-5A45-ACDF-6C8DB9411B6C}"/>
              </a:ext>
            </a:extLst>
          </p:cNvPr>
          <p:cNvSpPr>
            <a:spLocks noGrp="1" noRot="1" noChangeAspect="1" noChangeArrowheads="1" noTextEdit="1"/>
          </p:cNvSpPr>
          <p:nvPr>
            <p:ph type="sldImg"/>
          </p:nvPr>
        </p:nvSpPr>
        <p:spPr>
          <a:xfrm>
            <a:off x="1373188" y="754063"/>
            <a:ext cx="5029200" cy="3771900"/>
          </a:xfrm>
          <a:solidFill>
            <a:srgbClr val="FFFFFF"/>
          </a:solidFill>
          <a:ln>
            <a:solidFill>
              <a:srgbClr val="000000"/>
            </a:solidFill>
            <a:miter lim="800000"/>
            <a:headEnd/>
            <a:tailEnd/>
          </a:ln>
        </p:spPr>
      </p:sp>
      <p:sp>
        <p:nvSpPr>
          <p:cNvPr id="17416" name="Text Box 6">
            <a:extLst>
              <a:ext uri="{FF2B5EF4-FFF2-40B4-BE49-F238E27FC236}">
                <a16:creationId xmlns:a16="http://schemas.microsoft.com/office/drawing/2014/main" id="{B70AFEEF-DA77-C347-92F9-C41E45958735}"/>
              </a:ext>
            </a:extLst>
          </p:cNvPr>
          <p:cNvSpPr>
            <a:spLocks noGrp="1" noChangeArrowheads="1"/>
          </p:cNvSpPr>
          <p:nvPr>
            <p:ph type="body" idx="1"/>
          </p:nvPr>
        </p:nvSpPr>
        <p:spPr>
          <a:xfrm>
            <a:off x="777875" y="4776788"/>
            <a:ext cx="6208713" cy="4525962"/>
          </a:xfrm>
          <a:solidFill>
            <a:srgbClr val="FFFFFF"/>
          </a:solidFill>
          <a:ln w="9360">
            <a:solidFill>
              <a:srgbClr val="000000"/>
            </a:solidFill>
            <a:miter lim="800000"/>
          </a:ln>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9687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DD8A4E-80D5-E442-8CCA-D5A1F77B1F24}" type="slidenum">
              <a:rPr lang="en-US" smtClean="0"/>
              <a:pPr>
                <a:defRPr/>
              </a:pPr>
              <a:t>17</a:t>
            </a:fld>
            <a:endParaRPr lang="en-US"/>
          </a:p>
        </p:txBody>
      </p:sp>
    </p:spTree>
    <p:extLst>
      <p:ext uri="{BB962C8B-B14F-4D97-AF65-F5344CB8AC3E}">
        <p14:creationId xmlns:p14="http://schemas.microsoft.com/office/powerpoint/2010/main" val="335108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33</a:t>
            </a:fld>
            <a:endParaRPr lang="en-US"/>
          </a:p>
        </p:txBody>
      </p:sp>
    </p:spTree>
    <p:extLst>
      <p:ext uri="{BB962C8B-B14F-4D97-AF65-F5344CB8AC3E}">
        <p14:creationId xmlns:p14="http://schemas.microsoft.com/office/powerpoint/2010/main" val="378453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C6FF14-906B-8C43-8206-00F0F407B02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AFEEC-C182-2D4A-848B-6A0ED98C1FE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D168A2-5B33-FA46-93E8-3B514973237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endParaRPr lang="en-US" dirty="0"/>
          </a:p>
        </p:txBody>
      </p:sp>
      <p:sp>
        <p:nvSpPr>
          <p:cNvPr id="5" name="Rectangle 5"/>
          <p:cNvSpPr>
            <a:spLocks noGrp="1" noChangeArrowheads="1"/>
          </p:cNvSpPr>
          <p:nvPr>
            <p:ph type="ftr" sz="quarter" idx="11"/>
          </p:nvPr>
        </p:nvSpPr>
        <p:spPr>
          <a:xfrm>
            <a:off x="152400" y="64008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34A590-6033-DE48-865B-A0558AEFCBD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86600" y="6400800"/>
            <a:ext cx="1905000" cy="457200"/>
          </a:xfrm>
          <a:prstGeom prst="rect">
            <a:avLst/>
          </a:prstGeom>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AD4A4B-0330-AF4E-991D-7D58C0870B9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489279-66D6-F54A-8DF6-8569F0E44DC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02DD396-FCC9-5D4C-A19A-0D227FF6545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A8D718F-682B-7343-BB3C-8AD70332433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51550E6-1DFF-B84C-BFE3-E4371400DA8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01E281-1F8F-6944-BFC1-D0DAE21D9B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CCFAE8-AF25-AC44-B97D-AB359B592C3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51A289-BEF2-FC49-AB93-B19BD27FB58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lgiles.ist.psu.edu/IST597"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clgiles.ist.psu.edu/IST597"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www.deeplearningbook.org/"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Wikipedia:Database_download" TargetMode="External"/><Relationship Id="rId2" Type="http://schemas.openxmlformats.org/officeDocument/2006/relationships/hyperlink" Target="https://archive.ics.uci.edu/" TargetMode="External"/><Relationship Id="rId1" Type="http://schemas.openxmlformats.org/officeDocument/2006/relationships/slideLayout" Target="../slideLayouts/slideLayout13.xml"/><Relationship Id="rId6" Type="http://schemas.openxmlformats.org/officeDocument/2006/relationships/hyperlink" Target="https://github.com/huggingface/datasets" TargetMode="External"/><Relationship Id="rId5" Type="http://schemas.openxmlformats.org/officeDocument/2006/relationships/hyperlink" Target="http://primo.ai/index.php?title=Datasets" TargetMode="External"/><Relationship Id="rId4" Type="http://schemas.openxmlformats.org/officeDocument/2006/relationships/hyperlink" Target="https://www.kaggle.com/dataset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clgiles.ist.psu.edu/IST597"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clgiles.ist.psu.ed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143000"/>
          </a:xfrm>
        </p:spPr>
        <p:txBody>
          <a:bodyPr/>
          <a:lstStyle/>
          <a:p>
            <a:r>
              <a:rPr lang="en-US" dirty="0"/>
              <a:t>IST 597 Deep </a:t>
            </a:r>
            <a:r>
              <a:rPr lang="en-US"/>
              <a:t>Learning Class Introduction</a:t>
            </a:r>
            <a:endParaRPr lang="en-US" sz="3200" dirty="0"/>
          </a:p>
        </p:txBody>
      </p:sp>
      <p:sp>
        <p:nvSpPr>
          <p:cNvPr id="16" name="Subtitle 3"/>
          <p:cNvSpPr>
            <a:spLocks noGrp="1"/>
          </p:cNvSpPr>
          <p:nvPr>
            <p:ph type="subTitle" idx="1"/>
          </p:nvPr>
        </p:nvSpPr>
        <p:spPr>
          <a:xfrm>
            <a:off x="0" y="4419600"/>
            <a:ext cx="9144000" cy="1752600"/>
          </a:xfrm>
        </p:spPr>
        <p:txBody>
          <a:bodyPr/>
          <a:lstStyle/>
          <a:p>
            <a:endParaRPr lang="en-US" dirty="0"/>
          </a:p>
          <a:p>
            <a:endParaRPr lang="en-US" dirty="0"/>
          </a:p>
          <a:p>
            <a:r>
              <a:rPr lang="en-US" sz="2800" dirty="0"/>
              <a:t>Thanks to Dhruv Batra </a:t>
            </a:r>
            <a:br>
              <a:rPr lang="en-US" sz="2800" dirty="0"/>
            </a:br>
            <a:r>
              <a:rPr lang="en-US" sz="2800" dirty="0"/>
              <a:t>Georgia Tech</a:t>
            </a:r>
          </a:p>
        </p:txBody>
      </p:sp>
      <p:sp>
        <p:nvSpPr>
          <p:cNvPr id="3" name="TextBox 2">
            <a:extLst>
              <a:ext uri="{FF2B5EF4-FFF2-40B4-BE49-F238E27FC236}">
                <a16:creationId xmlns:a16="http://schemas.microsoft.com/office/drawing/2014/main" id="{9A5FAE86-BFBA-9C42-BB5A-57254299A7C8}"/>
              </a:ext>
            </a:extLst>
          </p:cNvPr>
          <p:cNvSpPr txBox="1"/>
          <p:nvPr/>
        </p:nvSpPr>
        <p:spPr>
          <a:xfrm>
            <a:off x="1492514" y="2405408"/>
            <a:ext cx="5878532" cy="584775"/>
          </a:xfrm>
          <a:prstGeom prst="rect">
            <a:avLst/>
          </a:prstGeom>
          <a:noFill/>
        </p:spPr>
        <p:txBody>
          <a:bodyPr wrap="none" rtlCol="0">
            <a:spAutoFit/>
          </a:bodyPr>
          <a:lstStyle/>
          <a:p>
            <a:r>
              <a:rPr lang="en-US" sz="3200" dirty="0">
                <a:hlinkClick r:id="rId3"/>
              </a:rPr>
              <a:t>http://</a:t>
            </a:r>
            <a:r>
              <a:rPr lang="en-US" sz="3200" dirty="0" err="1">
                <a:hlinkClick r:id="rId3"/>
              </a:rPr>
              <a:t>clgiles.ist.psu.edu</a:t>
            </a:r>
            <a:r>
              <a:rPr lang="en-US" sz="3200" dirty="0">
                <a:hlinkClick r:id="rId3"/>
              </a:rPr>
              <a:t>/IST597</a:t>
            </a:r>
            <a:endParaRPr lang="en-US" sz="3200" dirty="0"/>
          </a:p>
        </p:txBody>
      </p:sp>
    </p:spTree>
    <p:extLst>
      <p:ext uri="{BB962C8B-B14F-4D97-AF65-F5344CB8AC3E}">
        <p14:creationId xmlns:p14="http://schemas.microsoft.com/office/powerpoint/2010/main" val="297820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5446-8AEC-4744-9C26-683467FFD610}"/>
              </a:ext>
            </a:extLst>
          </p:cNvPr>
          <p:cNvSpPr>
            <a:spLocks noGrp="1"/>
          </p:cNvSpPr>
          <p:nvPr>
            <p:ph type="title"/>
          </p:nvPr>
        </p:nvSpPr>
        <p:spPr/>
        <p:txBody>
          <a:bodyPr/>
          <a:lstStyle/>
          <a:p>
            <a:r>
              <a:rPr lang="en-US" dirty="0">
                <a:solidFill>
                  <a:srgbClr val="FF0000"/>
                </a:solidFill>
              </a:rPr>
              <a:t>Google Scholar</a:t>
            </a:r>
          </a:p>
        </p:txBody>
      </p:sp>
      <p:sp>
        <p:nvSpPr>
          <p:cNvPr id="3" name="Content Placeholder 2">
            <a:extLst>
              <a:ext uri="{FF2B5EF4-FFF2-40B4-BE49-F238E27FC236}">
                <a16:creationId xmlns:a16="http://schemas.microsoft.com/office/drawing/2014/main" id="{04ABAA82-13CC-0F45-96FD-703076AD5316}"/>
              </a:ext>
            </a:extLst>
          </p:cNvPr>
          <p:cNvSpPr>
            <a:spLocks noGrp="1"/>
          </p:cNvSpPr>
          <p:nvPr>
            <p:ph idx="1"/>
          </p:nvPr>
        </p:nvSpPr>
        <p:spPr/>
        <p:txBody>
          <a:bodyPr/>
          <a:lstStyle/>
          <a:p>
            <a:r>
              <a:rPr lang="en-US" dirty="0"/>
              <a:t>Useful resource for DL papers </a:t>
            </a:r>
          </a:p>
        </p:txBody>
      </p:sp>
      <p:sp>
        <p:nvSpPr>
          <p:cNvPr id="4" name="Footer Placeholder 3">
            <a:extLst>
              <a:ext uri="{FF2B5EF4-FFF2-40B4-BE49-F238E27FC236}">
                <a16:creationId xmlns:a16="http://schemas.microsoft.com/office/drawing/2014/main" id="{D2F7C8DB-2C85-474F-9178-96231F94DA00}"/>
              </a:ext>
            </a:extLst>
          </p:cNvPr>
          <p:cNvSpPr>
            <a:spLocks noGrp="1"/>
          </p:cNvSpPr>
          <p:nvPr>
            <p:ph type="ftr" sz="quarter" idx="11"/>
          </p:nvPr>
        </p:nvSpPr>
        <p:spPr/>
        <p:txBody>
          <a:bodyPr/>
          <a:lstStyle/>
          <a:p>
            <a:pPr>
              <a:defRPr/>
            </a:pPr>
            <a:endParaRPr lang="en-US" dirty="0"/>
          </a:p>
        </p:txBody>
      </p:sp>
      <p:pic>
        <p:nvPicPr>
          <p:cNvPr id="6" name="Picture 5">
            <a:extLst>
              <a:ext uri="{FF2B5EF4-FFF2-40B4-BE49-F238E27FC236}">
                <a16:creationId xmlns:a16="http://schemas.microsoft.com/office/drawing/2014/main" id="{956EF4E7-DDD1-0049-B834-16995700F91F}"/>
              </a:ext>
            </a:extLst>
          </p:cNvPr>
          <p:cNvPicPr>
            <a:picLocks noChangeAspect="1"/>
          </p:cNvPicPr>
          <p:nvPr/>
        </p:nvPicPr>
        <p:blipFill>
          <a:blip r:embed="rId2"/>
          <a:stretch>
            <a:fillRect/>
          </a:stretch>
        </p:blipFill>
        <p:spPr>
          <a:xfrm>
            <a:off x="1143000" y="1715158"/>
            <a:ext cx="7162800" cy="4914242"/>
          </a:xfrm>
          <a:prstGeom prst="rect">
            <a:avLst/>
          </a:prstGeom>
        </p:spPr>
      </p:pic>
    </p:spTree>
    <p:extLst>
      <p:ext uri="{BB962C8B-B14F-4D97-AF65-F5344CB8AC3E}">
        <p14:creationId xmlns:p14="http://schemas.microsoft.com/office/powerpoint/2010/main" val="404303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52ED-B6AF-205D-71D8-B32875B76C0C}"/>
              </a:ext>
            </a:extLst>
          </p:cNvPr>
          <p:cNvSpPr>
            <a:spLocks noGrp="1"/>
          </p:cNvSpPr>
          <p:nvPr>
            <p:ph type="title"/>
          </p:nvPr>
        </p:nvSpPr>
        <p:spPr>
          <a:xfrm>
            <a:off x="685800" y="228600"/>
            <a:ext cx="7772400" cy="685800"/>
          </a:xfrm>
        </p:spPr>
        <p:txBody>
          <a:bodyPr wrap="square" anchor="ctr">
            <a:normAutofit/>
          </a:bodyPr>
          <a:lstStyle/>
          <a:p>
            <a:pPr>
              <a:lnSpc>
                <a:spcPct val="90000"/>
              </a:lnSpc>
            </a:pPr>
            <a:r>
              <a:rPr lang="en-US" dirty="0"/>
              <a:t>Google Scholar - LLMs</a:t>
            </a:r>
            <a:endParaRPr lang="en-US"/>
          </a:p>
        </p:txBody>
      </p:sp>
      <p:pic>
        <p:nvPicPr>
          <p:cNvPr id="6" name="Content Placeholder 5" descr="A screenshot of a computer&#10;&#10;Description automatically generated">
            <a:extLst>
              <a:ext uri="{FF2B5EF4-FFF2-40B4-BE49-F238E27FC236}">
                <a16:creationId xmlns:a16="http://schemas.microsoft.com/office/drawing/2014/main" id="{7775BB5A-A799-BF7A-352F-AFA1C73DD37D}"/>
              </a:ext>
            </a:extLst>
          </p:cNvPr>
          <p:cNvPicPr>
            <a:picLocks noGrp="1" noChangeAspect="1"/>
          </p:cNvPicPr>
          <p:nvPr>
            <p:ph idx="1"/>
          </p:nvPr>
        </p:nvPicPr>
        <p:blipFill>
          <a:blip r:embed="rId2"/>
          <a:stretch>
            <a:fillRect/>
          </a:stretch>
        </p:blipFill>
        <p:spPr>
          <a:xfrm>
            <a:off x="705482" y="1143000"/>
            <a:ext cx="7733036" cy="5257800"/>
          </a:xfrm>
          <a:noFill/>
        </p:spPr>
      </p:pic>
      <p:sp>
        <p:nvSpPr>
          <p:cNvPr id="13" name="Footer Placeholder 3">
            <a:extLst>
              <a:ext uri="{FF2B5EF4-FFF2-40B4-BE49-F238E27FC236}">
                <a16:creationId xmlns:a16="http://schemas.microsoft.com/office/drawing/2014/main" id="{4579DC53-2AF3-54E1-CFB8-D1A0C97E7C0A}"/>
              </a:ext>
            </a:extLst>
          </p:cNvPr>
          <p:cNvSpPr>
            <a:spLocks noGrp="1"/>
          </p:cNvSpPr>
          <p:nvPr>
            <p:ph type="ftr" sz="quarter" idx="11"/>
          </p:nvPr>
        </p:nvSpPr>
        <p:spPr>
          <a:xfrm>
            <a:off x="152400" y="6400800"/>
            <a:ext cx="2895600" cy="457200"/>
          </a:xfrm>
        </p:spPr>
        <p:txBody>
          <a:bodyPr/>
          <a:lstStyle/>
          <a:p>
            <a:pPr>
              <a:defRPr/>
            </a:pPr>
            <a:endParaRPr lang="en-US"/>
          </a:p>
        </p:txBody>
      </p:sp>
    </p:spTree>
    <p:extLst>
      <p:ext uri="{BB962C8B-B14F-4D97-AF65-F5344CB8AC3E}">
        <p14:creationId xmlns:p14="http://schemas.microsoft.com/office/powerpoint/2010/main" val="137630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3850-E983-FF45-80B8-11237F20B600}"/>
              </a:ext>
            </a:extLst>
          </p:cNvPr>
          <p:cNvSpPr>
            <a:spLocks noGrp="1"/>
          </p:cNvSpPr>
          <p:nvPr>
            <p:ph type="title"/>
          </p:nvPr>
        </p:nvSpPr>
        <p:spPr/>
        <p:txBody>
          <a:bodyPr/>
          <a:lstStyle/>
          <a:p>
            <a:r>
              <a:rPr lang="en-US" dirty="0">
                <a:solidFill>
                  <a:srgbClr val="FF0000"/>
                </a:solidFill>
              </a:rPr>
              <a:t>Machine Learning</a:t>
            </a:r>
          </a:p>
        </p:txBody>
      </p:sp>
      <p:sp>
        <p:nvSpPr>
          <p:cNvPr id="3" name="Content Placeholder 2">
            <a:extLst>
              <a:ext uri="{FF2B5EF4-FFF2-40B4-BE49-F238E27FC236}">
                <a16:creationId xmlns:a16="http://schemas.microsoft.com/office/drawing/2014/main" id="{D7B3B29A-DD39-2A4C-89CC-19F32D77121D}"/>
              </a:ext>
            </a:extLst>
          </p:cNvPr>
          <p:cNvSpPr>
            <a:spLocks noGrp="1"/>
          </p:cNvSpPr>
          <p:nvPr>
            <p:ph idx="1"/>
          </p:nvPr>
        </p:nvSpPr>
        <p:spPr/>
        <p:txBody>
          <a:bodyPr/>
          <a:lstStyle/>
          <a:p>
            <a:r>
              <a:rPr lang="en-US" sz="3200" b="1" dirty="0"/>
              <a:t>Who here has had a machine learning course?</a:t>
            </a:r>
          </a:p>
          <a:p>
            <a:endParaRPr lang="en-US" sz="3200" b="1" dirty="0"/>
          </a:p>
          <a:p>
            <a:pPr lvl="1"/>
            <a:r>
              <a:rPr lang="en-US" sz="3200" b="1" dirty="0"/>
              <a:t>Computer science</a:t>
            </a:r>
          </a:p>
          <a:p>
            <a:pPr lvl="1"/>
            <a:r>
              <a:rPr lang="en-US" sz="3200" b="1" dirty="0"/>
              <a:t>Statistics</a:t>
            </a:r>
          </a:p>
          <a:p>
            <a:pPr lvl="1"/>
            <a:r>
              <a:rPr lang="en-US" sz="3200" b="1" dirty="0"/>
              <a:t>Mathematics</a:t>
            </a:r>
          </a:p>
          <a:p>
            <a:pPr lvl="1"/>
            <a:r>
              <a:rPr lang="en-US" sz="3200" b="1" dirty="0"/>
              <a:t>Engineering</a:t>
            </a:r>
          </a:p>
          <a:p>
            <a:pPr lvl="1"/>
            <a:r>
              <a:rPr lang="en-US" sz="3200" b="1" dirty="0"/>
              <a:t>Science</a:t>
            </a:r>
          </a:p>
          <a:p>
            <a:pPr lvl="1"/>
            <a:r>
              <a:rPr lang="en-US" sz="3200" b="1" dirty="0"/>
              <a:t>Others</a:t>
            </a:r>
            <a:endParaRPr lang="en-US" sz="3200" dirty="0"/>
          </a:p>
          <a:p>
            <a:endParaRPr lang="en-US" dirty="0"/>
          </a:p>
        </p:txBody>
      </p:sp>
      <p:sp>
        <p:nvSpPr>
          <p:cNvPr id="4" name="Footer Placeholder 3">
            <a:extLst>
              <a:ext uri="{FF2B5EF4-FFF2-40B4-BE49-F238E27FC236}">
                <a16:creationId xmlns:a16="http://schemas.microsoft.com/office/drawing/2014/main" id="{736D50DA-C223-C54E-9557-1ECC401011A3}"/>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3244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DEA-E34B-614C-AEBC-6618DDD4695A}"/>
              </a:ext>
            </a:extLst>
          </p:cNvPr>
          <p:cNvSpPr>
            <a:spLocks noGrp="1"/>
          </p:cNvSpPr>
          <p:nvPr>
            <p:ph type="title"/>
          </p:nvPr>
        </p:nvSpPr>
        <p:spPr/>
        <p:txBody>
          <a:bodyPr/>
          <a:lstStyle/>
          <a:p>
            <a:r>
              <a:rPr lang="en-US" dirty="0">
                <a:solidFill>
                  <a:srgbClr val="FF0000"/>
                </a:solidFill>
              </a:rPr>
              <a:t>Class Design</a:t>
            </a:r>
          </a:p>
        </p:txBody>
      </p:sp>
      <p:sp>
        <p:nvSpPr>
          <p:cNvPr id="3" name="Content Placeholder 2">
            <a:extLst>
              <a:ext uri="{FF2B5EF4-FFF2-40B4-BE49-F238E27FC236}">
                <a16:creationId xmlns:a16="http://schemas.microsoft.com/office/drawing/2014/main" id="{037B9294-6136-CD49-997C-9253543789DA}"/>
              </a:ext>
            </a:extLst>
          </p:cNvPr>
          <p:cNvSpPr>
            <a:spLocks noGrp="1"/>
          </p:cNvSpPr>
          <p:nvPr>
            <p:ph idx="1"/>
          </p:nvPr>
        </p:nvSpPr>
        <p:spPr>
          <a:xfrm>
            <a:off x="685800" y="1066800"/>
            <a:ext cx="7772400" cy="5257800"/>
          </a:xfrm>
        </p:spPr>
        <p:txBody>
          <a:bodyPr/>
          <a:lstStyle/>
          <a:p>
            <a:r>
              <a:rPr lang="en-US" sz="2000" dirty="0"/>
              <a:t>Course outline and materials open and freely available at</a:t>
            </a:r>
          </a:p>
          <a:p>
            <a:pPr lvl="1"/>
            <a:r>
              <a:rPr lang="en-US" sz="1600" dirty="0">
                <a:hlinkClick r:id="rId2"/>
              </a:rPr>
              <a:t>https://clgiles.ist.psu.edu/IST597</a:t>
            </a:r>
            <a:endParaRPr lang="en-US" sz="1600" dirty="0"/>
          </a:p>
          <a:p>
            <a:r>
              <a:rPr lang="en-US" sz="2000" dirty="0"/>
              <a:t>Project hands-on oriented course.</a:t>
            </a:r>
          </a:p>
          <a:p>
            <a:r>
              <a:rPr lang="en-US" sz="2000" dirty="0"/>
              <a:t>3 exercises, all in </a:t>
            </a:r>
            <a:r>
              <a:rPr lang="en-US" sz="2000" dirty="0" err="1"/>
              <a:t>PyTorch</a:t>
            </a:r>
            <a:r>
              <a:rPr lang="en-US" sz="2000" dirty="0"/>
              <a:t> – 30%</a:t>
            </a:r>
          </a:p>
          <a:p>
            <a:pPr lvl="1"/>
            <a:r>
              <a:rPr lang="en-US" sz="1800" i="1" dirty="0"/>
              <a:t>Exercises are individual projects</a:t>
            </a:r>
          </a:p>
          <a:p>
            <a:r>
              <a:rPr lang="en-US" sz="2000" dirty="0"/>
              <a:t>One large research/application team </a:t>
            </a:r>
            <a:r>
              <a:rPr lang="en-US" sz="2000" b="1" dirty="0"/>
              <a:t>project</a:t>
            </a:r>
            <a:r>
              <a:rPr lang="en-US" sz="2000" dirty="0"/>
              <a:t> –</a:t>
            </a:r>
            <a:r>
              <a:rPr lang="en-US" sz="2000" dirty="0">
                <a:solidFill>
                  <a:schemeClr val="tx1">
                    <a:lumMod val="95000"/>
                    <a:lumOff val="5000"/>
                  </a:schemeClr>
                </a:solidFill>
              </a:rPr>
              <a:t>50%</a:t>
            </a:r>
          </a:p>
          <a:p>
            <a:pPr lvl="1"/>
            <a:r>
              <a:rPr lang="en-US" sz="1800" dirty="0"/>
              <a:t>Initial class presentations on the project</a:t>
            </a:r>
          </a:p>
          <a:p>
            <a:pPr lvl="1"/>
            <a:r>
              <a:rPr lang="en-US" sz="1800" dirty="0"/>
              <a:t>One update</a:t>
            </a:r>
          </a:p>
          <a:p>
            <a:pPr lvl="1"/>
            <a:r>
              <a:rPr lang="en-US" sz="1800" dirty="0"/>
              <a:t>Final class presentation</a:t>
            </a:r>
          </a:p>
          <a:p>
            <a:pPr lvl="1"/>
            <a:r>
              <a:rPr lang="en-US" sz="1800" dirty="0"/>
              <a:t>Project paper due at end of the semester</a:t>
            </a:r>
          </a:p>
          <a:p>
            <a:r>
              <a:rPr lang="en-US" sz="2000" dirty="0"/>
              <a:t>Class presentations on selected paper(s) – 10%</a:t>
            </a:r>
          </a:p>
          <a:p>
            <a:r>
              <a:rPr lang="en-US" sz="2000" dirty="0">
                <a:solidFill>
                  <a:schemeClr val="tx1">
                    <a:lumMod val="95000"/>
                    <a:lumOff val="5000"/>
                  </a:schemeClr>
                </a:solidFill>
              </a:rPr>
              <a:t>Class participation – 10%</a:t>
            </a:r>
          </a:p>
          <a:p>
            <a:r>
              <a:rPr lang="en-US" sz="2000" dirty="0"/>
              <a:t>Grades on canvas.</a:t>
            </a:r>
          </a:p>
        </p:txBody>
      </p:sp>
    </p:spTree>
    <p:extLst>
      <p:ext uri="{BB962C8B-B14F-4D97-AF65-F5344CB8AC3E}">
        <p14:creationId xmlns:p14="http://schemas.microsoft.com/office/powerpoint/2010/main" val="165656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DEA-E34B-614C-AEBC-6618DDD4695A}"/>
              </a:ext>
            </a:extLst>
          </p:cNvPr>
          <p:cNvSpPr>
            <a:spLocks noGrp="1"/>
          </p:cNvSpPr>
          <p:nvPr>
            <p:ph type="title"/>
          </p:nvPr>
        </p:nvSpPr>
        <p:spPr/>
        <p:txBody>
          <a:bodyPr/>
          <a:lstStyle/>
          <a:p>
            <a:r>
              <a:rPr lang="en-US" dirty="0">
                <a:solidFill>
                  <a:srgbClr val="FF0000"/>
                </a:solidFill>
              </a:rPr>
              <a:t>Class protocol</a:t>
            </a:r>
          </a:p>
        </p:txBody>
      </p:sp>
      <p:sp>
        <p:nvSpPr>
          <p:cNvPr id="3" name="Content Placeholder 2">
            <a:extLst>
              <a:ext uri="{FF2B5EF4-FFF2-40B4-BE49-F238E27FC236}">
                <a16:creationId xmlns:a16="http://schemas.microsoft.com/office/drawing/2014/main" id="{037B9294-6136-CD49-997C-9253543789DA}"/>
              </a:ext>
            </a:extLst>
          </p:cNvPr>
          <p:cNvSpPr>
            <a:spLocks noGrp="1"/>
          </p:cNvSpPr>
          <p:nvPr>
            <p:ph idx="1"/>
          </p:nvPr>
        </p:nvSpPr>
        <p:spPr/>
        <p:txBody>
          <a:bodyPr/>
          <a:lstStyle/>
          <a:p>
            <a:r>
              <a:rPr lang="en-US" sz="3200" dirty="0"/>
              <a:t>Seminar</a:t>
            </a:r>
          </a:p>
          <a:p>
            <a:endParaRPr lang="en-US" sz="3200" dirty="0"/>
          </a:p>
          <a:p>
            <a:r>
              <a:rPr lang="en-US" sz="3200" dirty="0"/>
              <a:t>Code examples</a:t>
            </a:r>
          </a:p>
          <a:p>
            <a:endParaRPr lang="en-US" sz="3200" dirty="0"/>
          </a:p>
          <a:p>
            <a:r>
              <a:rPr lang="en-US" sz="3200" dirty="0"/>
              <a:t>Discussion of projects</a:t>
            </a:r>
          </a:p>
          <a:p>
            <a:endParaRPr lang="en-US" sz="3200" dirty="0"/>
          </a:p>
          <a:p>
            <a:r>
              <a:rPr lang="en-US" sz="3200" dirty="0"/>
              <a:t>Related paper presentations</a:t>
            </a:r>
          </a:p>
          <a:p>
            <a:endParaRPr lang="en-US" sz="3200" dirty="0"/>
          </a:p>
          <a:p>
            <a:r>
              <a:rPr lang="en-US" sz="3200" dirty="0"/>
              <a:t>Questions to presenters by students</a:t>
            </a:r>
          </a:p>
        </p:txBody>
      </p:sp>
      <p:sp>
        <p:nvSpPr>
          <p:cNvPr id="4" name="Footer Placeholder 3">
            <a:extLst>
              <a:ext uri="{FF2B5EF4-FFF2-40B4-BE49-F238E27FC236}">
                <a16:creationId xmlns:a16="http://schemas.microsoft.com/office/drawing/2014/main" id="{E788D253-F5D8-4C41-B3A7-F1A00A799601}"/>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11923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FAE5-EF0B-A4CB-D207-81B4E293B11D}"/>
              </a:ext>
            </a:extLst>
          </p:cNvPr>
          <p:cNvSpPr>
            <a:spLocks noGrp="1"/>
          </p:cNvSpPr>
          <p:nvPr>
            <p:ph type="title"/>
          </p:nvPr>
        </p:nvSpPr>
        <p:spPr/>
        <p:txBody>
          <a:bodyPr/>
          <a:lstStyle/>
          <a:p>
            <a:r>
              <a:rPr lang="en-US" dirty="0">
                <a:solidFill>
                  <a:srgbClr val="FF0000"/>
                </a:solidFill>
              </a:rPr>
              <a:t>What’s Covered</a:t>
            </a:r>
          </a:p>
        </p:txBody>
      </p:sp>
      <p:sp>
        <p:nvSpPr>
          <p:cNvPr id="3" name="Content Placeholder 2">
            <a:extLst>
              <a:ext uri="{FF2B5EF4-FFF2-40B4-BE49-F238E27FC236}">
                <a16:creationId xmlns:a16="http://schemas.microsoft.com/office/drawing/2014/main" id="{D09B58C4-0459-1AC4-F1D9-489C91342575}"/>
              </a:ext>
            </a:extLst>
          </p:cNvPr>
          <p:cNvSpPr>
            <a:spLocks noGrp="1"/>
          </p:cNvSpPr>
          <p:nvPr>
            <p:ph idx="1"/>
          </p:nvPr>
        </p:nvSpPr>
        <p:spPr>
          <a:xfrm>
            <a:off x="685800" y="1028700"/>
            <a:ext cx="7772400" cy="5257800"/>
          </a:xfrm>
        </p:spPr>
        <p:txBody>
          <a:bodyPr/>
          <a:lstStyle/>
          <a:p>
            <a:r>
              <a:rPr lang="en-US" dirty="0"/>
              <a:t>Textbook for most of the material: </a:t>
            </a:r>
          </a:p>
          <a:p>
            <a:r>
              <a:rPr lang="en-US" dirty="0">
                <a:solidFill>
                  <a:srgbClr val="00B0F0"/>
                </a:solidFill>
              </a:rPr>
              <a:t>Deep Learning - </a:t>
            </a:r>
            <a:r>
              <a:rPr lang="en-US" dirty="0">
                <a:solidFill>
                  <a:srgbClr val="00B0F0"/>
                </a:solidFill>
                <a:hlinkClick r:id="rId2">
                  <a:extLst>
                    <a:ext uri="{A12FA001-AC4F-418D-AE19-62706E023703}">
                      <ahyp:hlinkClr xmlns:ahyp="http://schemas.microsoft.com/office/drawing/2018/hyperlinkcolor" val="tx"/>
                    </a:ext>
                  </a:extLst>
                </a:hlinkClick>
              </a:rPr>
              <a:t>https://www.deeplearningbook.org</a:t>
            </a:r>
            <a:endParaRPr lang="en-US" dirty="0">
              <a:solidFill>
                <a:srgbClr val="00B0F0"/>
              </a:solidFill>
            </a:endParaRPr>
          </a:p>
          <a:p>
            <a:pPr marL="457200" lvl="1" indent="0">
              <a:buNone/>
            </a:pPr>
            <a:endParaRPr lang="en-US" dirty="0"/>
          </a:p>
          <a:p>
            <a:r>
              <a:rPr lang="en-US" dirty="0"/>
              <a:t>Papers for newer areas</a:t>
            </a:r>
          </a:p>
          <a:p>
            <a:pPr lvl="1"/>
            <a:r>
              <a:rPr lang="en-US" dirty="0"/>
              <a:t>Transformer</a:t>
            </a:r>
          </a:p>
          <a:p>
            <a:pPr lvl="1"/>
            <a:r>
              <a:rPr lang="en-US" dirty="0"/>
              <a:t>Large Language Models</a:t>
            </a:r>
          </a:p>
          <a:p>
            <a:pPr lvl="1"/>
            <a:r>
              <a:rPr lang="en-US" dirty="0"/>
              <a:t>Pretrained Foundation models</a:t>
            </a:r>
          </a:p>
          <a:p>
            <a:pPr lvl="1"/>
            <a:r>
              <a:rPr lang="en-US" dirty="0"/>
              <a:t>Prompting</a:t>
            </a:r>
          </a:p>
          <a:p>
            <a:pPr lvl="1"/>
            <a:r>
              <a:rPr lang="en-US" dirty="0"/>
              <a:t>XAI for deep learning</a:t>
            </a:r>
          </a:p>
          <a:p>
            <a:endParaRPr lang="en-US" dirty="0"/>
          </a:p>
          <a:p>
            <a:r>
              <a:rPr lang="en-US" dirty="0"/>
              <a:t>Material changes from year to year – fast moving field</a:t>
            </a:r>
          </a:p>
          <a:p>
            <a:endParaRPr lang="en-US" dirty="0"/>
          </a:p>
          <a:p>
            <a:r>
              <a:rPr lang="en-US" dirty="0"/>
              <a:t>Deep learning foundations</a:t>
            </a:r>
          </a:p>
        </p:txBody>
      </p:sp>
    </p:spTree>
    <p:extLst>
      <p:ext uri="{BB962C8B-B14F-4D97-AF65-F5344CB8AC3E}">
        <p14:creationId xmlns:p14="http://schemas.microsoft.com/office/powerpoint/2010/main" val="283050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FAE5-EF0B-A4CB-D207-81B4E293B11D}"/>
              </a:ext>
            </a:extLst>
          </p:cNvPr>
          <p:cNvSpPr>
            <a:spLocks noGrp="1"/>
          </p:cNvSpPr>
          <p:nvPr>
            <p:ph type="title"/>
          </p:nvPr>
        </p:nvSpPr>
        <p:spPr/>
        <p:txBody>
          <a:bodyPr/>
          <a:lstStyle/>
          <a:p>
            <a:r>
              <a:rPr lang="en-US" dirty="0">
                <a:solidFill>
                  <a:srgbClr val="FF0000"/>
                </a:solidFill>
              </a:rPr>
              <a:t>What’s Covered</a:t>
            </a:r>
          </a:p>
        </p:txBody>
      </p:sp>
      <p:sp>
        <p:nvSpPr>
          <p:cNvPr id="3" name="Content Placeholder 2">
            <a:extLst>
              <a:ext uri="{FF2B5EF4-FFF2-40B4-BE49-F238E27FC236}">
                <a16:creationId xmlns:a16="http://schemas.microsoft.com/office/drawing/2014/main" id="{D09B58C4-0459-1AC4-F1D9-489C91342575}"/>
              </a:ext>
            </a:extLst>
          </p:cNvPr>
          <p:cNvSpPr>
            <a:spLocks noGrp="1"/>
          </p:cNvSpPr>
          <p:nvPr>
            <p:ph idx="1"/>
          </p:nvPr>
        </p:nvSpPr>
        <p:spPr/>
        <p:txBody>
          <a:bodyPr/>
          <a:lstStyle/>
          <a:p>
            <a:r>
              <a:rPr lang="en-US" dirty="0"/>
              <a:t>Intro to AI and computational complexity</a:t>
            </a:r>
          </a:p>
          <a:p>
            <a:r>
              <a:rPr lang="en-US" dirty="0"/>
              <a:t>Machine learning basics &amp; computational complexity</a:t>
            </a:r>
          </a:p>
          <a:p>
            <a:r>
              <a:rPr lang="en-US" dirty="0"/>
              <a:t>Backpropagation &amp; multilayer neural networks</a:t>
            </a:r>
          </a:p>
          <a:p>
            <a:r>
              <a:rPr lang="en-US" dirty="0"/>
              <a:t>Regularization and optimization</a:t>
            </a:r>
          </a:p>
          <a:p>
            <a:r>
              <a:rPr lang="en-US" dirty="0"/>
              <a:t>Practical methodologies</a:t>
            </a:r>
          </a:p>
          <a:p>
            <a:r>
              <a:rPr lang="en-US" dirty="0"/>
              <a:t>Convolution and recurrent networks</a:t>
            </a:r>
          </a:p>
          <a:p>
            <a:r>
              <a:rPr lang="en-US" dirty="0"/>
              <a:t>Autoencoders</a:t>
            </a:r>
          </a:p>
          <a:p>
            <a:r>
              <a:rPr lang="en-US" dirty="0"/>
              <a:t>Adversarial networks</a:t>
            </a:r>
          </a:p>
          <a:p>
            <a:r>
              <a:rPr lang="en-US" dirty="0"/>
              <a:t>Transformers</a:t>
            </a:r>
          </a:p>
          <a:p>
            <a:r>
              <a:rPr lang="en-US" dirty="0"/>
              <a:t>Large language models - foundation models</a:t>
            </a:r>
          </a:p>
          <a:p>
            <a:r>
              <a:rPr lang="en-US" dirty="0"/>
              <a:t>Science informed neural networks</a:t>
            </a:r>
          </a:p>
          <a:p>
            <a:r>
              <a:rPr lang="en-US" dirty="0"/>
              <a:t>Neural networks with memory</a:t>
            </a:r>
          </a:p>
        </p:txBody>
      </p:sp>
    </p:spTree>
    <p:extLst>
      <p:ext uri="{BB962C8B-B14F-4D97-AF65-F5344CB8AC3E}">
        <p14:creationId xmlns:p14="http://schemas.microsoft.com/office/powerpoint/2010/main" val="281633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FAE5-EF0B-A4CB-D207-81B4E293B11D}"/>
              </a:ext>
            </a:extLst>
          </p:cNvPr>
          <p:cNvSpPr>
            <a:spLocks noGrp="1"/>
          </p:cNvSpPr>
          <p:nvPr>
            <p:ph type="title"/>
          </p:nvPr>
        </p:nvSpPr>
        <p:spPr/>
        <p:txBody>
          <a:bodyPr/>
          <a:lstStyle/>
          <a:p>
            <a:r>
              <a:rPr lang="en-US" dirty="0">
                <a:solidFill>
                  <a:srgbClr val="FF0000"/>
                </a:solidFill>
              </a:rPr>
              <a:t>What’s Not Covered Yet</a:t>
            </a:r>
          </a:p>
        </p:txBody>
      </p:sp>
      <p:sp>
        <p:nvSpPr>
          <p:cNvPr id="3" name="Content Placeholder 2">
            <a:extLst>
              <a:ext uri="{FF2B5EF4-FFF2-40B4-BE49-F238E27FC236}">
                <a16:creationId xmlns:a16="http://schemas.microsoft.com/office/drawing/2014/main" id="{D09B58C4-0459-1AC4-F1D9-489C91342575}"/>
              </a:ext>
            </a:extLst>
          </p:cNvPr>
          <p:cNvSpPr>
            <a:spLocks noGrp="1"/>
          </p:cNvSpPr>
          <p:nvPr>
            <p:ph idx="1"/>
          </p:nvPr>
        </p:nvSpPr>
        <p:spPr/>
        <p:txBody>
          <a:bodyPr/>
          <a:lstStyle/>
          <a:p>
            <a:r>
              <a:rPr lang="en-US" dirty="0"/>
              <a:t>Reinforcement learning</a:t>
            </a:r>
          </a:p>
          <a:p>
            <a:endParaRPr lang="en-US" dirty="0"/>
          </a:p>
          <a:p>
            <a:r>
              <a:rPr lang="en-US" dirty="0"/>
              <a:t>Explainable and interpretable deep learning</a:t>
            </a:r>
          </a:p>
          <a:p>
            <a:endParaRPr lang="en-US" dirty="0"/>
          </a:p>
          <a:p>
            <a:r>
              <a:rPr lang="en-US" dirty="0"/>
              <a:t>Verifiable deep learning</a:t>
            </a:r>
          </a:p>
          <a:p>
            <a:endParaRPr lang="en-US" dirty="0"/>
          </a:p>
          <a:p>
            <a:r>
              <a:rPr lang="en-US" dirty="0"/>
              <a:t>Reproduceable deep learning</a:t>
            </a:r>
          </a:p>
          <a:p>
            <a:endParaRPr lang="en-US" dirty="0"/>
          </a:p>
          <a:p>
            <a:r>
              <a:rPr lang="en-US" dirty="0"/>
              <a:t>Ethical and fair deep learning</a:t>
            </a:r>
          </a:p>
        </p:txBody>
      </p:sp>
      <p:sp>
        <p:nvSpPr>
          <p:cNvPr id="4" name="Footer Placeholder 3">
            <a:extLst>
              <a:ext uri="{FF2B5EF4-FFF2-40B4-BE49-F238E27FC236}">
                <a16:creationId xmlns:a16="http://schemas.microsoft.com/office/drawing/2014/main" id="{0C1D2BA5-5B66-F881-1E4D-67311746C4A8}"/>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87059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3850-E983-FF45-80B8-11237F20B600}"/>
              </a:ext>
            </a:extLst>
          </p:cNvPr>
          <p:cNvSpPr>
            <a:spLocks noGrp="1"/>
          </p:cNvSpPr>
          <p:nvPr>
            <p:ph type="title"/>
          </p:nvPr>
        </p:nvSpPr>
        <p:spPr/>
        <p:txBody>
          <a:bodyPr/>
          <a:lstStyle/>
          <a:p>
            <a:r>
              <a:rPr lang="en-US" dirty="0">
                <a:solidFill>
                  <a:srgbClr val="FF0000"/>
                </a:solidFill>
              </a:rPr>
              <a:t>Coding</a:t>
            </a:r>
          </a:p>
        </p:txBody>
      </p:sp>
      <p:sp>
        <p:nvSpPr>
          <p:cNvPr id="3" name="Content Placeholder 2">
            <a:extLst>
              <a:ext uri="{FF2B5EF4-FFF2-40B4-BE49-F238E27FC236}">
                <a16:creationId xmlns:a16="http://schemas.microsoft.com/office/drawing/2014/main" id="{D7B3B29A-DD39-2A4C-89CC-19F32D77121D}"/>
              </a:ext>
            </a:extLst>
          </p:cNvPr>
          <p:cNvSpPr>
            <a:spLocks noGrp="1"/>
          </p:cNvSpPr>
          <p:nvPr>
            <p:ph idx="1"/>
          </p:nvPr>
        </p:nvSpPr>
        <p:spPr/>
        <p:txBody>
          <a:bodyPr/>
          <a:lstStyle/>
          <a:p>
            <a:r>
              <a:rPr lang="en-US" b="1" dirty="0">
                <a:solidFill>
                  <a:srgbClr val="FF0000"/>
                </a:solidFill>
              </a:rPr>
              <a:t>This is not a coding course</a:t>
            </a:r>
            <a:r>
              <a:rPr lang="en-US" dirty="0"/>
              <a:t>. We will help you get started in </a:t>
            </a:r>
            <a:r>
              <a:rPr lang="en-US" dirty="0" err="1"/>
              <a:t>PyTorch</a:t>
            </a:r>
            <a:r>
              <a:rPr lang="en-US" dirty="0"/>
              <a:t>.</a:t>
            </a:r>
          </a:p>
          <a:p>
            <a:endParaRPr lang="en-US" dirty="0"/>
          </a:p>
          <a:p>
            <a:r>
              <a:rPr lang="en-US" dirty="0"/>
              <a:t>For this course you must already know how to code. We do not teach you how to code.</a:t>
            </a:r>
          </a:p>
          <a:p>
            <a:endParaRPr lang="en-US" dirty="0"/>
          </a:p>
          <a:p>
            <a:r>
              <a:rPr lang="en-US" dirty="0"/>
              <a:t>This is a hands-on course. You will build an application using </a:t>
            </a:r>
            <a:r>
              <a:rPr lang="en-US" dirty="0" err="1"/>
              <a:t>PyTorch</a:t>
            </a:r>
            <a:r>
              <a:rPr lang="en-US" dirty="0"/>
              <a:t> for your project.</a:t>
            </a:r>
          </a:p>
          <a:p>
            <a:endParaRPr lang="en-US" dirty="0"/>
          </a:p>
          <a:p>
            <a:r>
              <a:rPr lang="en-US" dirty="0"/>
              <a:t>A GitHub link to your project code must be built.</a:t>
            </a:r>
          </a:p>
          <a:p>
            <a:endParaRPr lang="en-US" dirty="0"/>
          </a:p>
          <a:p>
            <a:endParaRPr lang="en-US" dirty="0"/>
          </a:p>
        </p:txBody>
      </p:sp>
      <p:sp>
        <p:nvSpPr>
          <p:cNvPr id="4" name="Footer Placeholder 3">
            <a:extLst>
              <a:ext uri="{FF2B5EF4-FFF2-40B4-BE49-F238E27FC236}">
                <a16:creationId xmlns:a16="http://schemas.microsoft.com/office/drawing/2014/main" id="{736D50DA-C223-C54E-9557-1ECC401011A3}"/>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448294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DFE-14F0-18EA-79C1-2D19B9ACAE2E}"/>
              </a:ext>
            </a:extLst>
          </p:cNvPr>
          <p:cNvSpPr>
            <a:spLocks noGrp="1"/>
          </p:cNvSpPr>
          <p:nvPr>
            <p:ph type="title"/>
          </p:nvPr>
        </p:nvSpPr>
        <p:spPr>
          <a:xfrm>
            <a:off x="685800" y="533400"/>
            <a:ext cx="7772400" cy="685800"/>
          </a:xfrm>
        </p:spPr>
        <p:txBody>
          <a:bodyPr/>
          <a:lstStyle/>
          <a:p>
            <a:r>
              <a:rPr lang="en-US" dirty="0"/>
              <a:t>Frameworks – </a:t>
            </a:r>
            <a:r>
              <a:rPr lang="en-US" dirty="0" err="1"/>
              <a:t>paperswithcode</a:t>
            </a:r>
            <a:br>
              <a:rPr lang="en-US" dirty="0"/>
            </a:br>
            <a:r>
              <a:rPr lang="en-US" dirty="0"/>
              <a:t>Why </a:t>
            </a:r>
            <a:r>
              <a:rPr lang="en-US" dirty="0" err="1"/>
              <a:t>PyTorch</a:t>
            </a:r>
            <a:endParaRPr lang="en-US" dirty="0"/>
          </a:p>
        </p:txBody>
      </p:sp>
      <p:pic>
        <p:nvPicPr>
          <p:cNvPr id="5" name="Content Placeholder 4">
            <a:extLst>
              <a:ext uri="{FF2B5EF4-FFF2-40B4-BE49-F238E27FC236}">
                <a16:creationId xmlns:a16="http://schemas.microsoft.com/office/drawing/2014/main" id="{FF14B3C9-D9F0-D283-474E-15FB03C42353}"/>
              </a:ext>
            </a:extLst>
          </p:cNvPr>
          <p:cNvPicPr>
            <a:picLocks noGrp="1" noChangeAspect="1"/>
          </p:cNvPicPr>
          <p:nvPr>
            <p:ph idx="1"/>
          </p:nvPr>
        </p:nvPicPr>
        <p:blipFill>
          <a:blip r:embed="rId2"/>
          <a:stretch>
            <a:fillRect/>
          </a:stretch>
        </p:blipFill>
        <p:spPr>
          <a:xfrm>
            <a:off x="288364" y="1752600"/>
            <a:ext cx="8567272" cy="3581400"/>
          </a:xfrm>
        </p:spPr>
      </p:pic>
    </p:spTree>
    <p:extLst>
      <p:ext uri="{BB962C8B-B14F-4D97-AF65-F5344CB8AC3E}">
        <p14:creationId xmlns:p14="http://schemas.microsoft.com/office/powerpoint/2010/main" val="306980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A737725E-093C-C142-B76D-6312555BA9C0}"/>
              </a:ext>
            </a:extLst>
          </p:cNvPr>
          <p:cNvSpPr>
            <a:spLocks noGrp="1" noChangeArrowheads="1"/>
          </p:cNvSpPr>
          <p:nvPr>
            <p:ph type="title"/>
          </p:nvPr>
        </p:nvSpPr>
        <p:spPr>
          <a:xfrm>
            <a:off x="685800" y="228600"/>
            <a:ext cx="7772400" cy="1066800"/>
          </a:xfrm>
        </p:spPr>
        <p:txBody>
          <a:bodyPr/>
          <a:lstStyle/>
          <a:p>
            <a:r>
              <a:rPr lang="en-US" altLang="en-US" dirty="0">
                <a:solidFill>
                  <a:srgbClr val="FF0000"/>
                </a:solidFill>
                <a:ea typeface="ＭＳ Ｐゴシック" panose="020B0600070205080204" pitchFamily="34" charset="-128"/>
              </a:rPr>
              <a:t>IST 597 – OER Course</a:t>
            </a:r>
          </a:p>
        </p:txBody>
      </p:sp>
      <p:sp>
        <p:nvSpPr>
          <p:cNvPr id="18434" name="Rectangle 3">
            <a:extLst>
              <a:ext uri="{FF2B5EF4-FFF2-40B4-BE49-F238E27FC236}">
                <a16:creationId xmlns:a16="http://schemas.microsoft.com/office/drawing/2014/main" id="{0E040971-B83A-CD42-B98A-6EF23ED3DCD3}"/>
              </a:ext>
            </a:extLst>
          </p:cNvPr>
          <p:cNvSpPr>
            <a:spLocks noGrp="1" noChangeArrowheads="1"/>
          </p:cNvSpPr>
          <p:nvPr>
            <p:ph type="body" idx="1"/>
          </p:nvPr>
        </p:nvSpPr>
        <p:spPr>
          <a:xfrm>
            <a:off x="685800" y="1371600"/>
            <a:ext cx="7772400" cy="4724400"/>
          </a:xfrm>
        </p:spPr>
        <p:txBody>
          <a:bodyPr/>
          <a:lstStyle/>
          <a:p>
            <a:pPr>
              <a:lnSpc>
                <a:spcPct val="90000"/>
              </a:lnSpc>
              <a:defRPr/>
            </a:pPr>
            <a:r>
              <a:rPr lang="en-US" altLang="en-US" sz="2800" dirty="0">
                <a:ea typeface="ＭＳ Ｐゴシック" panose="020B0600070205080204" pitchFamily="34" charset="-128"/>
              </a:rPr>
              <a:t>IST 597 is a mostly an Open Educational Resource class.</a:t>
            </a:r>
          </a:p>
          <a:p>
            <a:pPr>
              <a:lnSpc>
                <a:spcPct val="90000"/>
              </a:lnSpc>
              <a:defRPr/>
            </a:pPr>
            <a:endParaRPr lang="en-US" altLang="en-US" sz="2800" dirty="0">
              <a:ea typeface="ＭＳ Ｐゴシック" panose="020B0600070205080204" pitchFamily="34" charset="-128"/>
            </a:endParaRPr>
          </a:p>
          <a:p>
            <a:pPr>
              <a:lnSpc>
                <a:spcPct val="90000"/>
              </a:lnSpc>
              <a:defRPr/>
            </a:pPr>
            <a:r>
              <a:rPr lang="en-US" altLang="en-US" sz="2800" dirty="0">
                <a:ea typeface="ＭＳ Ｐゴシック" panose="020B0600070205080204" pitchFamily="34" charset="-128"/>
              </a:rPr>
              <a:t>“Open educational resources (OERs) are freely accessible, openly licensed text, media, and other digital assets that are useful for teaching, learning, and assessing as well as for research purposes.”</a:t>
            </a:r>
          </a:p>
          <a:p>
            <a:pPr>
              <a:lnSpc>
                <a:spcPct val="90000"/>
              </a:lnSpc>
              <a:defRPr/>
            </a:pPr>
            <a:endParaRPr lang="en-US" altLang="en-US" sz="2800" dirty="0">
              <a:ea typeface="ＭＳ Ｐゴシック" panose="020B0600070205080204" pitchFamily="34" charset="-128"/>
            </a:endParaRPr>
          </a:p>
          <a:p>
            <a:pPr>
              <a:lnSpc>
                <a:spcPct val="90000"/>
              </a:lnSpc>
              <a:defRPr/>
            </a:pPr>
            <a:r>
              <a:rPr lang="en-US" altLang="en-US" sz="2800" dirty="0">
                <a:ea typeface="ＭＳ Ｐゴシック" panose="020B0600070205080204" pitchFamily="34" charset="-128"/>
              </a:rPr>
              <a:t>All material in IST 597 that is not private is open, free, and online.</a:t>
            </a:r>
          </a:p>
          <a:p>
            <a:pPr lvl="1">
              <a:lnSpc>
                <a:spcPct val="90000"/>
              </a:lnSpc>
              <a:defRPr/>
            </a:pPr>
            <a:endParaRPr lang="en-US" altLang="en-US" sz="2400" dirty="0">
              <a:ea typeface="ＭＳ Ｐゴシック" panose="020B0600070205080204" pitchFamily="34" charset="-128"/>
            </a:endParaRPr>
          </a:p>
          <a:p>
            <a:pPr lvl="1">
              <a:lnSpc>
                <a:spcPct val="90000"/>
              </a:lnSpc>
              <a:defRPr/>
            </a:pPr>
            <a:endParaRPr lang="en-US" altLang="en-US" sz="2400" dirty="0">
              <a:ea typeface="ＭＳ Ｐゴシック" panose="020B0600070205080204" pitchFamily="34" charset="-128"/>
            </a:endParaRPr>
          </a:p>
          <a:p>
            <a:pPr marL="0" indent="0">
              <a:lnSpc>
                <a:spcPct val="90000"/>
              </a:lnSpc>
              <a:buFontTx/>
              <a:buNone/>
              <a:defRPr/>
            </a:pPr>
            <a:endParaRPr lang="en-US" altLang="en-US" sz="2800" dirty="0">
              <a:ea typeface="ＭＳ Ｐゴシック" panose="020B0600070205080204" pitchFamily="34" charset="-128"/>
            </a:endParaRPr>
          </a:p>
        </p:txBody>
      </p:sp>
      <p:sp>
        <p:nvSpPr>
          <p:cNvPr id="18435" name="TextBox 1">
            <a:extLst>
              <a:ext uri="{FF2B5EF4-FFF2-40B4-BE49-F238E27FC236}">
                <a16:creationId xmlns:a16="http://schemas.microsoft.com/office/drawing/2014/main" id="{AED9C39C-CC31-B14A-BD75-72B8522CF55C}"/>
              </a:ext>
            </a:extLst>
          </p:cNvPr>
          <p:cNvSpPr txBox="1">
            <a:spLocks noChangeArrowheads="1"/>
          </p:cNvSpPr>
          <p:nvPr/>
        </p:nvSpPr>
        <p:spPr bwMode="auto">
          <a:xfrm>
            <a:off x="6858000" y="4267200"/>
            <a:ext cx="1243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FF0000"/>
                </a:solidFill>
                <a:latin typeface="Arial" panose="020B0604020202020204" pitchFamily="34" charset="0"/>
                <a:cs typeface="Arial" panose="020B0604020202020204" pitchFamily="34" charset="0"/>
              </a:rPr>
              <a:t>wikipedia</a:t>
            </a:r>
          </a:p>
        </p:txBody>
      </p:sp>
    </p:spTree>
    <p:extLst>
      <p:ext uri="{BB962C8B-B14F-4D97-AF65-F5344CB8AC3E}">
        <p14:creationId xmlns:p14="http://schemas.microsoft.com/office/powerpoint/2010/main" val="178064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E3C3-C0DA-CCA1-5089-3E54BF8B44C7}"/>
              </a:ext>
            </a:extLst>
          </p:cNvPr>
          <p:cNvSpPr>
            <a:spLocks noGrp="1"/>
          </p:cNvSpPr>
          <p:nvPr>
            <p:ph type="title"/>
          </p:nvPr>
        </p:nvSpPr>
        <p:spPr/>
        <p:txBody>
          <a:bodyPr/>
          <a:lstStyle/>
          <a:p>
            <a:endParaRPr lang="en-US"/>
          </a:p>
        </p:txBody>
      </p:sp>
      <p:pic>
        <p:nvPicPr>
          <p:cNvPr id="5" name="Content Placeholder 4" descr="A screenshot of a graph&#10;&#10;Description automatically generated">
            <a:extLst>
              <a:ext uri="{FF2B5EF4-FFF2-40B4-BE49-F238E27FC236}">
                <a16:creationId xmlns:a16="http://schemas.microsoft.com/office/drawing/2014/main" id="{9EE75D6A-60B6-A100-6E87-DB6ABDD24526}"/>
              </a:ext>
            </a:extLst>
          </p:cNvPr>
          <p:cNvPicPr>
            <a:picLocks noGrp="1" noChangeAspect="1"/>
          </p:cNvPicPr>
          <p:nvPr>
            <p:ph idx="1"/>
          </p:nvPr>
        </p:nvPicPr>
        <p:blipFill>
          <a:blip r:embed="rId2"/>
          <a:stretch>
            <a:fillRect/>
          </a:stretch>
        </p:blipFill>
        <p:spPr>
          <a:xfrm>
            <a:off x="1027803" y="437103"/>
            <a:ext cx="7088394" cy="6173762"/>
          </a:xfrm>
        </p:spPr>
      </p:pic>
    </p:spTree>
    <p:extLst>
      <p:ext uri="{BB962C8B-B14F-4D97-AF65-F5344CB8AC3E}">
        <p14:creationId xmlns:p14="http://schemas.microsoft.com/office/powerpoint/2010/main" val="48919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428D-AE87-F8BC-72F2-62A93FEE3F5C}"/>
              </a:ext>
            </a:extLst>
          </p:cNvPr>
          <p:cNvSpPr>
            <a:spLocks noGrp="1"/>
          </p:cNvSpPr>
          <p:nvPr>
            <p:ph type="title"/>
          </p:nvPr>
        </p:nvSpPr>
        <p:spPr>
          <a:xfrm>
            <a:off x="457200" y="74613"/>
            <a:ext cx="8229600" cy="1143000"/>
          </a:xfrm>
        </p:spPr>
        <p:txBody>
          <a:bodyPr/>
          <a:lstStyle/>
          <a:p>
            <a:r>
              <a:rPr lang="en-US" dirty="0"/>
              <a:t>2022</a:t>
            </a:r>
          </a:p>
        </p:txBody>
      </p:sp>
      <p:pic>
        <p:nvPicPr>
          <p:cNvPr id="5" name="Content Placeholder 4">
            <a:extLst>
              <a:ext uri="{FF2B5EF4-FFF2-40B4-BE49-F238E27FC236}">
                <a16:creationId xmlns:a16="http://schemas.microsoft.com/office/drawing/2014/main" id="{746D8D83-99CA-A27F-E6BF-D094CA17ACFF}"/>
              </a:ext>
            </a:extLst>
          </p:cNvPr>
          <p:cNvPicPr>
            <a:picLocks noGrp="1" noChangeAspect="1"/>
          </p:cNvPicPr>
          <p:nvPr>
            <p:ph idx="1"/>
          </p:nvPr>
        </p:nvPicPr>
        <p:blipFill>
          <a:blip r:embed="rId2"/>
          <a:stretch>
            <a:fillRect/>
          </a:stretch>
        </p:blipFill>
        <p:spPr>
          <a:xfrm>
            <a:off x="289372" y="1020762"/>
            <a:ext cx="8378378" cy="5562600"/>
          </a:xfrm>
        </p:spPr>
      </p:pic>
    </p:spTree>
    <p:extLst>
      <p:ext uri="{BB962C8B-B14F-4D97-AF65-F5344CB8AC3E}">
        <p14:creationId xmlns:p14="http://schemas.microsoft.com/office/powerpoint/2010/main" val="328369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Prerequisite Knowledge</a:t>
            </a:r>
          </a:p>
        </p:txBody>
      </p:sp>
      <p:sp>
        <p:nvSpPr>
          <p:cNvPr id="3" name="Content Placeholder 2"/>
          <p:cNvSpPr>
            <a:spLocks noGrp="1"/>
          </p:cNvSpPr>
          <p:nvPr>
            <p:ph idx="1"/>
          </p:nvPr>
        </p:nvSpPr>
        <p:spPr/>
        <p:txBody>
          <a:bodyPr>
            <a:normAutofit/>
          </a:bodyPr>
          <a:lstStyle/>
          <a:p>
            <a:pPr marL="0" indent="0">
              <a:lnSpc>
                <a:spcPct val="90000"/>
              </a:lnSpc>
              <a:buNone/>
            </a:pPr>
            <a:r>
              <a:rPr lang="en-US" sz="2000" b="1" dirty="0"/>
              <a:t>Should know</a:t>
            </a:r>
          </a:p>
          <a:p>
            <a:pPr>
              <a:lnSpc>
                <a:spcPct val="90000"/>
              </a:lnSpc>
            </a:pPr>
            <a:endParaRPr lang="en-US" sz="2000" dirty="0"/>
          </a:p>
          <a:p>
            <a:pPr>
              <a:lnSpc>
                <a:spcPct val="90000"/>
              </a:lnSpc>
            </a:pPr>
            <a:r>
              <a:rPr lang="en-US" sz="2000" dirty="0"/>
              <a:t>Linear Algebra</a:t>
            </a:r>
          </a:p>
          <a:p>
            <a:pPr>
              <a:lnSpc>
                <a:spcPct val="90000"/>
              </a:lnSpc>
            </a:pPr>
            <a:endParaRPr lang="en-US" sz="2000" dirty="0"/>
          </a:p>
          <a:p>
            <a:pPr>
              <a:lnSpc>
                <a:spcPct val="90000"/>
              </a:lnSpc>
            </a:pPr>
            <a:r>
              <a:rPr lang="en-US" sz="2000" dirty="0"/>
              <a:t>Calculus</a:t>
            </a:r>
          </a:p>
          <a:p>
            <a:pPr>
              <a:lnSpc>
                <a:spcPct val="90000"/>
              </a:lnSpc>
            </a:pPr>
            <a:endParaRPr lang="en-US" sz="2000" dirty="0"/>
          </a:p>
          <a:p>
            <a:pPr>
              <a:lnSpc>
                <a:spcPct val="90000"/>
              </a:lnSpc>
            </a:pPr>
            <a:r>
              <a:rPr lang="en-US" sz="2000" dirty="0"/>
              <a:t>Probability / information theory</a:t>
            </a:r>
          </a:p>
          <a:p>
            <a:pPr>
              <a:lnSpc>
                <a:spcPct val="90000"/>
              </a:lnSpc>
            </a:pPr>
            <a:endParaRPr lang="en-US" sz="2000" dirty="0"/>
          </a:p>
          <a:p>
            <a:pPr>
              <a:lnSpc>
                <a:spcPct val="90000"/>
              </a:lnSpc>
            </a:pPr>
            <a:r>
              <a:rPr lang="en-US" sz="2000" dirty="0"/>
              <a:t>Numerical computation</a:t>
            </a:r>
          </a:p>
          <a:p>
            <a:pPr>
              <a:lnSpc>
                <a:spcPct val="90000"/>
              </a:lnSpc>
            </a:pPr>
            <a:endParaRPr lang="en-US" sz="2000" dirty="0"/>
          </a:p>
          <a:p>
            <a:pPr marL="0" indent="0">
              <a:lnSpc>
                <a:spcPct val="90000"/>
              </a:lnSpc>
              <a:buNone/>
            </a:pPr>
            <a:r>
              <a:rPr lang="en-US" sz="2000" dirty="0"/>
              <a:t>- Will give an introduction to Machine Learning</a:t>
            </a:r>
          </a:p>
          <a:p>
            <a:pPr marL="0" indent="0">
              <a:lnSpc>
                <a:spcPct val="90000"/>
              </a:lnSpc>
              <a:buNone/>
            </a:pPr>
            <a:endParaRPr lang="en-US" dirty="0"/>
          </a:p>
          <a:p>
            <a:pPr>
              <a:lnSpc>
                <a:spcPct val="90000"/>
              </a:lnSpc>
            </a:pPr>
            <a:r>
              <a:rPr lang="en-US" sz="2600" dirty="0">
                <a:solidFill>
                  <a:srgbClr val="FF0000"/>
                </a:solidFill>
              </a:rPr>
              <a:t>Programming!</a:t>
            </a:r>
          </a:p>
          <a:p>
            <a:pPr lvl="1">
              <a:lnSpc>
                <a:spcPct val="90000"/>
              </a:lnSpc>
            </a:pPr>
            <a:r>
              <a:rPr lang="en-US" sz="1800" dirty="0"/>
              <a:t>Exercises will require </a:t>
            </a:r>
            <a:r>
              <a:rPr lang="en-US" sz="1800" dirty="0" err="1"/>
              <a:t>PyTorch</a:t>
            </a:r>
            <a:endParaRPr lang="en-US" sz="1800" dirty="0"/>
          </a:p>
          <a:p>
            <a:pPr lvl="1">
              <a:lnSpc>
                <a:spcPct val="90000"/>
              </a:lnSpc>
            </a:pPr>
            <a:r>
              <a:rPr lang="en-US" sz="1800" dirty="0"/>
              <a:t>Your language of choice for project</a:t>
            </a:r>
          </a:p>
          <a:p>
            <a:pPr>
              <a:lnSpc>
                <a:spcPct val="90000"/>
              </a:lnSpc>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360476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normAutofit/>
          </a:bodyPr>
          <a:lstStyle/>
          <a:p>
            <a:pPr>
              <a:lnSpc>
                <a:spcPct val="90000"/>
              </a:lnSpc>
            </a:pPr>
            <a:r>
              <a:rPr lang="en-US" sz="2000" dirty="0"/>
              <a:t>Intro Machine Learning</a:t>
            </a:r>
          </a:p>
          <a:p>
            <a:pPr lvl="1">
              <a:lnSpc>
                <a:spcPct val="90000"/>
              </a:lnSpc>
            </a:pPr>
            <a:r>
              <a:rPr lang="en-US" sz="1800" dirty="0"/>
              <a:t>Classifiers, </a:t>
            </a:r>
            <a:r>
              <a:rPr lang="en-US" sz="1800" dirty="0" err="1"/>
              <a:t>regressors</a:t>
            </a:r>
            <a:r>
              <a:rPr lang="en-US" sz="1800" dirty="0"/>
              <a:t>, loss functions, MLE, MAP</a:t>
            </a:r>
          </a:p>
          <a:p>
            <a:pPr>
              <a:lnSpc>
                <a:spcPct val="90000"/>
              </a:lnSpc>
            </a:pPr>
            <a:endParaRPr lang="en-US" sz="2000" dirty="0"/>
          </a:p>
          <a:p>
            <a:pPr>
              <a:lnSpc>
                <a:spcPct val="90000"/>
              </a:lnSpc>
            </a:pPr>
            <a:r>
              <a:rPr lang="en-US" sz="2000" dirty="0"/>
              <a:t>Linear Algebra</a:t>
            </a:r>
          </a:p>
          <a:p>
            <a:pPr lvl="1">
              <a:lnSpc>
                <a:spcPct val="90000"/>
              </a:lnSpc>
            </a:pPr>
            <a:r>
              <a:rPr lang="en-US" sz="1800" dirty="0"/>
              <a:t>Matrix multiplication, eigenvalues, positive semi-definiteness…</a:t>
            </a:r>
          </a:p>
          <a:p>
            <a:pPr>
              <a:lnSpc>
                <a:spcPct val="90000"/>
              </a:lnSpc>
            </a:pPr>
            <a:endParaRPr lang="en-US" sz="2000" dirty="0"/>
          </a:p>
          <a:p>
            <a:pPr>
              <a:lnSpc>
                <a:spcPct val="90000"/>
              </a:lnSpc>
            </a:pPr>
            <a:r>
              <a:rPr lang="en-US" sz="2000" dirty="0"/>
              <a:t>Calculus</a:t>
            </a:r>
          </a:p>
          <a:p>
            <a:pPr lvl="1">
              <a:lnSpc>
                <a:spcPct val="90000"/>
              </a:lnSpc>
            </a:pPr>
            <a:r>
              <a:rPr lang="en-US" sz="1600" dirty="0"/>
              <a:t>Multi-</a:t>
            </a:r>
            <a:r>
              <a:rPr lang="en-US" sz="1600" dirty="0" err="1"/>
              <a:t>variate</a:t>
            </a:r>
            <a:r>
              <a:rPr lang="en-US" sz="1600" dirty="0"/>
              <a:t> gradients, hessians, </a:t>
            </a:r>
            <a:r>
              <a:rPr lang="en-US" sz="1600" dirty="0" err="1"/>
              <a:t>jacobians</a:t>
            </a:r>
            <a:r>
              <a:rPr lang="en-US" sz="1600" dirty="0"/>
              <a:t>… </a:t>
            </a:r>
          </a:p>
          <a:p>
            <a:pPr lvl="1">
              <a:lnSpc>
                <a:spcPct val="90000"/>
              </a:lnSpc>
            </a:pPr>
            <a:endParaRPr lang="en-US" sz="1600" dirty="0"/>
          </a:p>
        </p:txBody>
      </p:sp>
      <p:sp>
        <p:nvSpPr>
          <p:cNvPr id="4" name="Footer Placeholder 3"/>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a:stretch>
            <a:fillRect/>
          </a:stretch>
        </p:blipFill>
        <p:spPr>
          <a:xfrm>
            <a:off x="762000" y="822310"/>
            <a:ext cx="7640428" cy="5810280"/>
          </a:xfrm>
          <a:prstGeom prst="rect">
            <a:avLst/>
          </a:prstGeom>
        </p:spPr>
      </p:pic>
    </p:spTree>
    <p:extLst>
      <p:ext uri="{BB962C8B-B14F-4D97-AF65-F5344CB8AC3E}">
        <p14:creationId xmlns:p14="http://schemas.microsoft.com/office/powerpoint/2010/main" val="259634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Paper Reviews by Teams</a:t>
            </a:r>
          </a:p>
        </p:txBody>
      </p:sp>
      <p:sp>
        <p:nvSpPr>
          <p:cNvPr id="3" name="Content Placeholder 2"/>
          <p:cNvSpPr>
            <a:spLocks noGrp="1"/>
          </p:cNvSpPr>
          <p:nvPr>
            <p:ph idx="1"/>
          </p:nvPr>
        </p:nvSpPr>
        <p:spPr/>
        <p:txBody>
          <a:bodyPr>
            <a:normAutofit fontScale="92500" lnSpcReduction="20000"/>
          </a:bodyPr>
          <a:lstStyle/>
          <a:p>
            <a:r>
              <a:rPr lang="en-US" dirty="0"/>
              <a:t>Written summary of paper </a:t>
            </a:r>
            <a:r>
              <a:rPr lang="en-US" i="1" dirty="0"/>
              <a:t>(do not use an LLM)</a:t>
            </a:r>
          </a:p>
          <a:p>
            <a:pPr lvl="1"/>
            <a:r>
              <a:rPr lang="en-US" dirty="0"/>
              <a:t>Length 200-400 words. </a:t>
            </a:r>
          </a:p>
          <a:p>
            <a:r>
              <a:rPr lang="en-US" dirty="0"/>
              <a:t>Due: Midnight before class</a:t>
            </a:r>
          </a:p>
          <a:p>
            <a:endParaRPr lang="en-US" dirty="0"/>
          </a:p>
          <a:p>
            <a:r>
              <a:rPr lang="en-US" dirty="0"/>
              <a:t>Organization of summary and presentation</a:t>
            </a:r>
          </a:p>
          <a:p>
            <a:pPr lvl="1"/>
            <a:r>
              <a:rPr lang="en-US" dirty="0"/>
              <a:t>Summary:</a:t>
            </a:r>
          </a:p>
          <a:p>
            <a:pPr lvl="2"/>
            <a:r>
              <a:rPr lang="en-US" sz="1200" dirty="0"/>
              <a:t>What is this paper about? What is the main contribution? Describe the main approach &amp; results. Just facts, no opinions yet.</a:t>
            </a:r>
          </a:p>
          <a:p>
            <a:pPr lvl="1"/>
            <a:r>
              <a:rPr lang="en-US" dirty="0"/>
              <a:t>List of positive points / Strengths:</a:t>
            </a:r>
          </a:p>
          <a:p>
            <a:pPr lvl="2"/>
            <a:r>
              <a:rPr lang="en-US" sz="1200" dirty="0"/>
              <a:t>Is there a new theoretical insight? Or a significant empirical advance? Did they solve a standing open problem? Or is a good formulation for a new problem? Or a faster/better solution for an existing problem? Any good practical outcome (code, algorithm, </a:t>
            </a:r>
            <a:r>
              <a:rPr lang="en-US" sz="1200" dirty="0" err="1"/>
              <a:t>etc</a:t>
            </a:r>
            <a:r>
              <a:rPr lang="en-US" sz="1200" dirty="0"/>
              <a:t>)? Are the experiments well executed? Useful for the community in general?</a:t>
            </a:r>
          </a:p>
          <a:p>
            <a:pPr lvl="1"/>
            <a:r>
              <a:rPr lang="en-US" dirty="0"/>
              <a:t>List of negative points / Weaknesses: </a:t>
            </a:r>
          </a:p>
          <a:p>
            <a:pPr lvl="2"/>
            <a:r>
              <a:rPr lang="en-US" sz="1200" dirty="0"/>
              <a:t>What would you do differently? Any missing baselines? missing datasets? any odd design choices in the algorithm not explained well? quality of writing? Is there sufficient novelty in what they propose? Has it already been done? Minor variation of previous work? Why should anyone care? Is the problem interesting and significant?</a:t>
            </a:r>
          </a:p>
          <a:p>
            <a:pPr lvl="1"/>
            <a:r>
              <a:rPr lang="en-US" dirty="0"/>
              <a:t>Reflections</a:t>
            </a:r>
          </a:p>
          <a:p>
            <a:pPr lvl="2"/>
            <a:r>
              <a:rPr lang="en-US" sz="1200" dirty="0"/>
              <a:t>How does this relate to other papers we have read? What are the next research directions in this line of work?</a:t>
            </a:r>
          </a:p>
          <a:p>
            <a:r>
              <a:rPr lang="en-US" sz="2000" dirty="0" err="1">
                <a:solidFill>
                  <a:srgbClr val="FF0000"/>
                </a:solidFill>
              </a:rPr>
              <a:t>Powerpoint</a:t>
            </a:r>
            <a:r>
              <a:rPr lang="en-US" sz="2000" dirty="0"/>
              <a:t> presentation in class</a:t>
            </a:r>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7765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Questions by Teams</a:t>
            </a:r>
          </a:p>
        </p:txBody>
      </p:sp>
      <p:sp>
        <p:nvSpPr>
          <p:cNvPr id="3" name="Content Placeholder 2"/>
          <p:cNvSpPr>
            <a:spLocks noGrp="1"/>
          </p:cNvSpPr>
          <p:nvPr>
            <p:ph idx="1"/>
          </p:nvPr>
        </p:nvSpPr>
        <p:spPr/>
        <p:txBody>
          <a:bodyPr>
            <a:normAutofit/>
          </a:bodyPr>
          <a:lstStyle/>
          <a:p>
            <a:r>
              <a:rPr lang="en-US" dirty="0"/>
              <a:t>Each team presents 2 questions to the presenter after the presentation.</a:t>
            </a:r>
          </a:p>
          <a:p>
            <a:endParaRPr lang="en-US" sz="2000" dirty="0"/>
          </a:p>
          <a:p>
            <a:r>
              <a:rPr lang="en-US" dirty="0"/>
              <a:t>Questions should be about the paper presented.</a:t>
            </a:r>
          </a:p>
          <a:p>
            <a:endParaRPr lang="en-US" dirty="0"/>
          </a:p>
          <a:p>
            <a:r>
              <a:rPr lang="en-US" dirty="0"/>
              <a:t>Questions are written on canvas during class</a:t>
            </a:r>
            <a:endParaRPr lang="en-US" sz="2000"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7009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 of Presentations</a:t>
            </a:r>
          </a:p>
        </p:txBody>
      </p:sp>
      <p:sp>
        <p:nvSpPr>
          <p:cNvPr id="3" name="Content Placeholder 2"/>
          <p:cNvSpPr>
            <a:spLocks noGrp="1"/>
          </p:cNvSpPr>
          <p:nvPr>
            <p:ph idx="1"/>
          </p:nvPr>
        </p:nvSpPr>
        <p:spPr/>
        <p:txBody>
          <a:bodyPr>
            <a:normAutofit/>
          </a:bodyPr>
          <a:lstStyle/>
          <a:p>
            <a:r>
              <a:rPr lang="en-US" dirty="0"/>
              <a:t>Frequency</a:t>
            </a:r>
          </a:p>
          <a:p>
            <a:pPr lvl="1"/>
            <a:r>
              <a:rPr lang="en-US" dirty="0"/>
              <a:t>Four in the semester</a:t>
            </a:r>
          </a:p>
          <a:p>
            <a:pPr lvl="1"/>
            <a:r>
              <a:rPr lang="en-US" dirty="0"/>
              <a:t>One for the paper review and three for the project</a:t>
            </a:r>
          </a:p>
          <a:p>
            <a:endParaRPr lang="en-US" dirty="0"/>
          </a:p>
          <a:p>
            <a:r>
              <a:rPr lang="en-US" dirty="0"/>
              <a:t>Expectations</a:t>
            </a:r>
          </a:p>
          <a:p>
            <a:pPr lvl="1"/>
            <a:r>
              <a:rPr lang="en-US" dirty="0"/>
              <a:t>Present details</a:t>
            </a:r>
          </a:p>
          <a:p>
            <a:pPr lvl="2"/>
            <a:r>
              <a:rPr lang="en-US" dirty="0"/>
              <a:t>Describe the problem: formulation, experiment, approaches, datasets</a:t>
            </a:r>
          </a:p>
          <a:p>
            <a:pPr lvl="2"/>
            <a:r>
              <a:rPr lang="en-US" dirty="0"/>
              <a:t>Who has done what and compare your approach</a:t>
            </a:r>
          </a:p>
          <a:p>
            <a:pPr lvl="2"/>
            <a:r>
              <a:rPr lang="en-US" dirty="0"/>
              <a:t>Final results; show results, demo code if possible</a:t>
            </a:r>
          </a:p>
          <a:p>
            <a:pPr lvl="1"/>
            <a:r>
              <a:rPr lang="en-US" dirty="0"/>
              <a:t>Please clearly cite the source of each slide that is not your own and other citations for all presentations</a:t>
            </a:r>
          </a:p>
          <a:p>
            <a:pPr lvl="2"/>
            <a:r>
              <a:rPr lang="en-US" dirty="0"/>
              <a:t>Citation can be simple, small &amp; bottom  ex:</a:t>
            </a:r>
          </a:p>
        </p:txBody>
      </p:sp>
      <p:sp>
        <p:nvSpPr>
          <p:cNvPr id="6" name="TextBox 5">
            <a:extLst>
              <a:ext uri="{FF2B5EF4-FFF2-40B4-BE49-F238E27FC236}">
                <a16:creationId xmlns:a16="http://schemas.microsoft.com/office/drawing/2014/main" id="{DC04FDDF-9A0E-7769-9253-3D1C08FD3E64}"/>
              </a:ext>
            </a:extLst>
          </p:cNvPr>
          <p:cNvSpPr txBox="1"/>
          <p:nvPr/>
        </p:nvSpPr>
        <p:spPr>
          <a:xfrm>
            <a:off x="4267200" y="5998458"/>
            <a:ext cx="4522713" cy="630942"/>
          </a:xfrm>
          <a:prstGeom prst="rect">
            <a:avLst/>
          </a:prstGeom>
          <a:noFill/>
        </p:spPr>
        <p:txBody>
          <a:bodyPr wrap="none" rtlCol="0">
            <a:spAutoFit/>
          </a:bodyPr>
          <a:lstStyle/>
          <a:p>
            <a:pPr algn="l"/>
            <a:r>
              <a:rPr lang="en-US" sz="1400" dirty="0">
                <a:solidFill>
                  <a:srgbClr val="FF0000"/>
                </a:solidFill>
              </a:rPr>
              <a:t>Last name 1</a:t>
            </a:r>
            <a:r>
              <a:rPr lang="en-US" sz="1400" baseline="30000" dirty="0">
                <a:solidFill>
                  <a:srgbClr val="FF0000"/>
                </a:solidFill>
              </a:rPr>
              <a:t>st</a:t>
            </a:r>
            <a:r>
              <a:rPr lang="en-US" sz="1400" dirty="0">
                <a:solidFill>
                  <a:srgbClr val="FF0000"/>
                </a:solidFill>
              </a:rPr>
              <a:t> author, ”Title maybe abbrev, Venue, year</a:t>
            </a:r>
          </a:p>
          <a:p>
            <a:pPr algn="l"/>
            <a:r>
              <a:rPr lang="en-US" sz="1400" dirty="0">
                <a:solidFill>
                  <a:srgbClr val="FF0000"/>
                </a:solidFill>
              </a:rPr>
              <a:t>[Giles, ”Face Recognition …,”IEEETNN, 97]</a:t>
            </a:r>
          </a:p>
        </p:txBody>
      </p:sp>
    </p:spTree>
    <p:extLst>
      <p:ext uri="{BB962C8B-B14F-4D97-AF65-F5344CB8AC3E}">
        <p14:creationId xmlns:p14="http://schemas.microsoft.com/office/powerpoint/2010/main" val="183732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Team Project</a:t>
            </a:r>
          </a:p>
        </p:txBody>
      </p:sp>
      <p:sp>
        <p:nvSpPr>
          <p:cNvPr id="3" name="Content Placeholder 2"/>
          <p:cNvSpPr>
            <a:spLocks noGrp="1"/>
          </p:cNvSpPr>
          <p:nvPr>
            <p:ph idx="1"/>
          </p:nvPr>
        </p:nvSpPr>
        <p:spPr>
          <a:xfrm>
            <a:off x="659219" y="1447800"/>
            <a:ext cx="8229600" cy="5676900"/>
          </a:xfrm>
        </p:spPr>
        <p:txBody>
          <a:bodyPr>
            <a:normAutofit/>
          </a:bodyPr>
          <a:lstStyle/>
          <a:p>
            <a:r>
              <a:rPr lang="en-US" dirty="0"/>
              <a:t>Goal</a:t>
            </a:r>
          </a:p>
          <a:p>
            <a:pPr lvl="1"/>
            <a:r>
              <a:rPr lang="en-US" dirty="0"/>
              <a:t>Chance to try Deep Learning</a:t>
            </a:r>
          </a:p>
          <a:p>
            <a:pPr lvl="1"/>
            <a:r>
              <a:rPr lang="en-US" dirty="0"/>
              <a:t>Encouraged to apply to your research (computer vision, NLP, robotics,…)</a:t>
            </a:r>
          </a:p>
          <a:p>
            <a:pPr lvl="1"/>
            <a:r>
              <a:rPr lang="en-US" dirty="0"/>
              <a:t>Must be done this semester. </a:t>
            </a:r>
          </a:p>
          <a:p>
            <a:pPr lvl="1"/>
            <a:r>
              <a:rPr lang="en-US" dirty="0"/>
              <a:t>Can combine with other classes </a:t>
            </a:r>
          </a:p>
          <a:p>
            <a:pPr lvl="2"/>
            <a:r>
              <a:rPr lang="en-US" dirty="0"/>
              <a:t>get permission from both instructors; delineate different parts</a:t>
            </a:r>
          </a:p>
          <a:p>
            <a:pPr lvl="1"/>
            <a:r>
              <a:rPr lang="en-US" dirty="0"/>
              <a:t>Extra credit for shooting for a publication</a:t>
            </a:r>
          </a:p>
          <a:p>
            <a:pPr lvl="1"/>
            <a:r>
              <a:rPr lang="en-US" dirty="0"/>
              <a:t>Teams constructed by instructor</a:t>
            </a:r>
          </a:p>
          <a:p>
            <a:pPr lvl="1"/>
            <a:r>
              <a:rPr lang="en-US" dirty="0"/>
              <a:t>All students will fill out our an experience form</a:t>
            </a:r>
          </a:p>
          <a:p>
            <a:endParaRPr lang="en-US" dirty="0"/>
          </a:p>
          <a:p>
            <a:pPr marL="0" indent="0">
              <a:buNone/>
            </a:pPr>
            <a:endParaRPr lang="en-US" dirty="0"/>
          </a:p>
        </p:txBody>
      </p:sp>
    </p:spTree>
    <p:extLst>
      <p:ext uri="{BB962C8B-B14F-4D97-AF65-F5344CB8AC3E}">
        <p14:creationId xmlns:p14="http://schemas.microsoft.com/office/powerpoint/2010/main" val="277384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Team Project</a:t>
            </a:r>
          </a:p>
        </p:txBody>
      </p:sp>
      <p:sp>
        <p:nvSpPr>
          <p:cNvPr id="3" name="Content Placeholder 2"/>
          <p:cNvSpPr>
            <a:spLocks noGrp="1"/>
          </p:cNvSpPr>
          <p:nvPr>
            <p:ph idx="1"/>
          </p:nvPr>
        </p:nvSpPr>
        <p:spPr>
          <a:xfrm>
            <a:off x="685800" y="762000"/>
            <a:ext cx="8229600" cy="5676900"/>
          </a:xfrm>
        </p:spPr>
        <p:txBody>
          <a:bodyPr>
            <a:normAutofit/>
          </a:bodyPr>
          <a:lstStyle/>
          <a:p>
            <a:pPr marL="0" indent="0">
              <a:buNone/>
            </a:pPr>
            <a:endParaRPr lang="en-US" dirty="0"/>
          </a:p>
          <a:p>
            <a:r>
              <a:rPr lang="en-US" dirty="0"/>
              <a:t>Main categories</a:t>
            </a:r>
          </a:p>
          <a:p>
            <a:endParaRPr lang="en-US" dirty="0"/>
          </a:p>
          <a:p>
            <a:pPr lvl="1"/>
            <a:r>
              <a:rPr lang="en-US" dirty="0">
                <a:solidFill>
                  <a:srgbClr val="FF0000"/>
                </a:solidFill>
              </a:rPr>
              <a:t>Competitions</a:t>
            </a:r>
          </a:p>
          <a:p>
            <a:pPr lvl="2"/>
            <a:r>
              <a:rPr lang="en-US" dirty="0"/>
              <a:t>Compete in a machine learning competition (ongoing or completed) using a different deep learning</a:t>
            </a:r>
          </a:p>
          <a:p>
            <a:pPr lvl="1"/>
            <a:r>
              <a:rPr lang="en-US" dirty="0">
                <a:solidFill>
                  <a:srgbClr val="FF0000"/>
                </a:solidFill>
              </a:rPr>
              <a:t>Formulation/Development</a:t>
            </a:r>
          </a:p>
          <a:p>
            <a:pPr lvl="2"/>
            <a:r>
              <a:rPr lang="en-US" dirty="0"/>
              <a:t>Formulate a new model or algorithm for a new or old problem</a:t>
            </a:r>
          </a:p>
          <a:p>
            <a:pPr lvl="1"/>
            <a:r>
              <a:rPr lang="en-US" dirty="0">
                <a:solidFill>
                  <a:srgbClr val="FF0000"/>
                </a:solidFill>
              </a:rPr>
              <a:t>Theory</a:t>
            </a:r>
          </a:p>
          <a:p>
            <a:pPr lvl="2"/>
            <a:r>
              <a:rPr lang="en-US" dirty="0"/>
              <a:t>Theoretically analyze an existing algorithm</a:t>
            </a:r>
          </a:p>
          <a:p>
            <a:pPr lvl="1"/>
            <a:r>
              <a:rPr lang="en-US" dirty="0">
                <a:solidFill>
                  <a:srgbClr val="FF0000"/>
                </a:solidFill>
              </a:rPr>
              <a:t>Application</a:t>
            </a:r>
          </a:p>
          <a:p>
            <a:pPr lvl="2"/>
            <a:r>
              <a:rPr lang="en-US" dirty="0"/>
              <a:t>Compare a bunch of existing algorithms on a new application domain of your interest</a:t>
            </a:r>
          </a:p>
          <a:p>
            <a:pPr marL="914400" lvl="2" indent="0">
              <a:buNone/>
            </a:pPr>
            <a:endParaRPr lang="en-US" dirty="0"/>
          </a:p>
          <a:p>
            <a:r>
              <a:rPr lang="en-US" dirty="0"/>
              <a:t>Instructor/TA have projects if needed</a:t>
            </a:r>
          </a:p>
        </p:txBody>
      </p:sp>
    </p:spTree>
    <p:extLst>
      <p:ext uri="{BB962C8B-B14F-4D97-AF65-F5344CB8AC3E}">
        <p14:creationId xmlns:p14="http://schemas.microsoft.com/office/powerpoint/2010/main" val="109716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Team Project Presentation</a:t>
            </a:r>
          </a:p>
        </p:txBody>
      </p:sp>
      <p:sp>
        <p:nvSpPr>
          <p:cNvPr id="3" name="Content Placeholder 2"/>
          <p:cNvSpPr>
            <a:spLocks noGrp="1"/>
          </p:cNvSpPr>
          <p:nvPr>
            <p:ph idx="1"/>
          </p:nvPr>
        </p:nvSpPr>
        <p:spPr>
          <a:xfrm>
            <a:off x="685800" y="889591"/>
            <a:ext cx="8229600" cy="5676900"/>
          </a:xfrm>
        </p:spPr>
        <p:txBody>
          <a:bodyPr>
            <a:normAutofit/>
          </a:bodyPr>
          <a:lstStyle/>
          <a:p>
            <a:r>
              <a:rPr lang="en-US" dirty="0"/>
              <a:t>15 minutes. Send your ppt before the presentation</a:t>
            </a:r>
          </a:p>
          <a:p>
            <a:r>
              <a:rPr lang="en-US" dirty="0"/>
              <a:t>Cover in order (no more than 15 slides)</a:t>
            </a:r>
          </a:p>
          <a:p>
            <a:pPr lvl="1"/>
            <a:r>
              <a:rPr lang="en-US" dirty="0">
                <a:solidFill>
                  <a:srgbClr val="FF0000"/>
                </a:solidFill>
              </a:rPr>
              <a:t>Introduce your team</a:t>
            </a:r>
          </a:p>
          <a:p>
            <a:pPr marL="457200" lvl="1" indent="0">
              <a:buNone/>
            </a:pPr>
            <a:endParaRPr lang="en-US" dirty="0">
              <a:solidFill>
                <a:srgbClr val="FF0000"/>
              </a:solidFill>
            </a:endParaRPr>
          </a:p>
          <a:p>
            <a:pPr lvl="1"/>
            <a:r>
              <a:rPr lang="en-US" dirty="0">
                <a:solidFill>
                  <a:srgbClr val="FF0000"/>
                </a:solidFill>
              </a:rPr>
              <a:t>What you are going to do</a:t>
            </a:r>
          </a:p>
          <a:p>
            <a:pPr lvl="1"/>
            <a:endParaRPr lang="en-US" dirty="0">
              <a:solidFill>
                <a:srgbClr val="FF0000"/>
              </a:solidFill>
            </a:endParaRPr>
          </a:p>
          <a:p>
            <a:pPr lvl="1"/>
            <a:r>
              <a:rPr lang="en-US" dirty="0">
                <a:solidFill>
                  <a:srgbClr val="FF0000"/>
                </a:solidFill>
              </a:rPr>
              <a:t>What has been done so far</a:t>
            </a:r>
          </a:p>
          <a:p>
            <a:pPr lvl="1"/>
            <a:endParaRPr lang="en-US" dirty="0">
              <a:solidFill>
                <a:srgbClr val="FF0000"/>
              </a:solidFill>
            </a:endParaRPr>
          </a:p>
          <a:p>
            <a:pPr lvl="1"/>
            <a:r>
              <a:rPr lang="en-US" dirty="0">
                <a:solidFill>
                  <a:srgbClr val="FF0000"/>
                </a:solidFill>
              </a:rPr>
              <a:t>How will you do it - a time line</a:t>
            </a:r>
          </a:p>
          <a:p>
            <a:pPr lvl="1"/>
            <a:endParaRPr lang="en-US" dirty="0">
              <a:solidFill>
                <a:srgbClr val="FF0000"/>
              </a:solidFill>
            </a:endParaRPr>
          </a:p>
          <a:p>
            <a:pPr lvl="1"/>
            <a:r>
              <a:rPr lang="en-US" dirty="0">
                <a:solidFill>
                  <a:srgbClr val="FF0000"/>
                </a:solidFill>
              </a:rPr>
              <a:t>Why should we care</a:t>
            </a:r>
          </a:p>
          <a:p>
            <a:pPr marL="914400" lvl="2" indent="0">
              <a:buNone/>
            </a:pPr>
            <a:endParaRPr lang="en-US" dirty="0"/>
          </a:p>
          <a:p>
            <a:r>
              <a:rPr lang="en-US" dirty="0"/>
              <a:t>Practice your presentation – keep to the time restrictions</a:t>
            </a:r>
          </a:p>
          <a:p>
            <a:r>
              <a:rPr lang="en-US" dirty="0"/>
              <a:t>Instructor/TA have projects if needed</a:t>
            </a:r>
          </a:p>
        </p:txBody>
      </p:sp>
    </p:spTree>
    <p:extLst>
      <p:ext uri="{BB962C8B-B14F-4D97-AF65-F5344CB8AC3E}">
        <p14:creationId xmlns:p14="http://schemas.microsoft.com/office/powerpoint/2010/main" val="260894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A737725E-093C-C142-B76D-6312555BA9C0}"/>
              </a:ext>
            </a:extLst>
          </p:cNvPr>
          <p:cNvSpPr>
            <a:spLocks noGrp="1" noChangeArrowheads="1"/>
          </p:cNvSpPr>
          <p:nvPr>
            <p:ph type="title"/>
          </p:nvPr>
        </p:nvSpPr>
        <p:spPr>
          <a:xfrm>
            <a:off x="685800" y="609600"/>
            <a:ext cx="7772400" cy="1066800"/>
          </a:xfrm>
        </p:spPr>
        <p:txBody>
          <a:bodyPr/>
          <a:lstStyle/>
          <a:p>
            <a:r>
              <a:rPr lang="en-US" altLang="en-US" sz="3600" dirty="0">
                <a:solidFill>
                  <a:srgbClr val="FF0000"/>
                </a:solidFill>
                <a:ea typeface="ＭＳ Ｐゴシック" panose="020B0600070205080204" pitchFamily="34" charset="-128"/>
              </a:rPr>
              <a:t>IST 597 – Open to all at Penn State</a:t>
            </a:r>
          </a:p>
        </p:txBody>
      </p:sp>
      <p:sp>
        <p:nvSpPr>
          <p:cNvPr id="18434" name="Rectangle 3">
            <a:extLst>
              <a:ext uri="{FF2B5EF4-FFF2-40B4-BE49-F238E27FC236}">
                <a16:creationId xmlns:a16="http://schemas.microsoft.com/office/drawing/2014/main" id="{0E040971-B83A-CD42-B98A-6EF23ED3DCD3}"/>
              </a:ext>
            </a:extLst>
          </p:cNvPr>
          <p:cNvSpPr>
            <a:spLocks noGrp="1" noChangeArrowheads="1"/>
          </p:cNvSpPr>
          <p:nvPr>
            <p:ph type="body" idx="1"/>
          </p:nvPr>
        </p:nvSpPr>
        <p:spPr>
          <a:xfrm>
            <a:off x="609600" y="1371600"/>
            <a:ext cx="7772400" cy="4724400"/>
          </a:xfrm>
        </p:spPr>
        <p:txBody>
          <a:bodyPr/>
          <a:lstStyle/>
          <a:p>
            <a:pPr>
              <a:lnSpc>
                <a:spcPct val="90000"/>
              </a:lnSpc>
              <a:defRPr/>
            </a:pPr>
            <a:endParaRPr lang="en-US" altLang="en-US" sz="2800" dirty="0">
              <a:ea typeface="ＭＳ Ｐゴシック" panose="020B0600070205080204" pitchFamily="34" charset="-128"/>
            </a:endParaRPr>
          </a:p>
          <a:p>
            <a:pPr>
              <a:lnSpc>
                <a:spcPct val="90000"/>
              </a:lnSpc>
              <a:defRPr/>
            </a:pPr>
            <a:r>
              <a:rPr lang="en-US" altLang="en-US" sz="2800" dirty="0">
                <a:ea typeface="ＭＳ Ｐゴシック" panose="020B0600070205080204" pitchFamily="34" charset="-128"/>
              </a:rPr>
              <a:t>Deep learning (AI) affects all of science, engineering, medicine, humanities, law, politics and warfare.</a:t>
            </a:r>
          </a:p>
          <a:p>
            <a:pPr>
              <a:lnSpc>
                <a:spcPct val="90000"/>
              </a:lnSpc>
              <a:defRPr/>
            </a:pPr>
            <a:endParaRPr lang="en-US" altLang="en-US" sz="2800" dirty="0">
              <a:ea typeface="ＭＳ Ｐゴシック" panose="020B0600070205080204" pitchFamily="34" charset="-128"/>
            </a:endParaRPr>
          </a:p>
          <a:p>
            <a:pPr>
              <a:lnSpc>
                <a:spcPct val="90000"/>
              </a:lnSpc>
              <a:defRPr/>
            </a:pPr>
            <a:r>
              <a:rPr lang="en-US" altLang="en-US" sz="2800" dirty="0">
                <a:ea typeface="ＭＳ Ｐゴシック" panose="020B0600070205080204" pitchFamily="34" charset="-128"/>
              </a:rPr>
              <a:t>You need to know how it works and what it does and doesn’t do.</a:t>
            </a:r>
          </a:p>
          <a:p>
            <a:pPr>
              <a:lnSpc>
                <a:spcPct val="90000"/>
              </a:lnSpc>
              <a:defRPr/>
            </a:pPr>
            <a:endParaRPr lang="en-US" altLang="en-US" sz="2800" dirty="0">
              <a:ea typeface="ＭＳ Ｐゴシック" panose="020B0600070205080204" pitchFamily="34" charset="-128"/>
            </a:endParaRPr>
          </a:p>
          <a:p>
            <a:pPr>
              <a:lnSpc>
                <a:spcPct val="90000"/>
              </a:lnSpc>
              <a:defRPr/>
            </a:pPr>
            <a:r>
              <a:rPr lang="en-US" altLang="en-US" sz="2800" dirty="0">
                <a:ea typeface="ＭＳ Ｐゴシック" panose="020B0600070205080204" pitchFamily="34" charset="-128"/>
              </a:rPr>
              <a:t>Our goal – make it one of the most useful courses you take at Penn State.</a:t>
            </a:r>
          </a:p>
          <a:p>
            <a:pPr>
              <a:lnSpc>
                <a:spcPct val="90000"/>
              </a:lnSpc>
              <a:defRPr/>
            </a:pPr>
            <a:endParaRPr lang="en-US" altLang="en-US" sz="2800" dirty="0">
              <a:ea typeface="ＭＳ Ｐゴシック" panose="020B0600070205080204" pitchFamily="34" charset="-128"/>
            </a:endParaRPr>
          </a:p>
          <a:p>
            <a:pPr>
              <a:lnSpc>
                <a:spcPct val="90000"/>
              </a:lnSpc>
              <a:defRPr/>
            </a:pPr>
            <a:r>
              <a:rPr lang="en-US" altLang="en-US" sz="2800" dirty="0">
                <a:ea typeface="ＭＳ Ｐゴシック" panose="020B0600070205080204" pitchFamily="34" charset="-128"/>
              </a:rPr>
              <a:t>We will ask a lot of you.</a:t>
            </a:r>
            <a:endParaRPr lang="en-US" altLang="en-US" sz="2400" dirty="0">
              <a:ea typeface="ＭＳ Ｐゴシック" panose="020B0600070205080204" pitchFamily="34" charset="-128"/>
            </a:endParaRPr>
          </a:p>
          <a:p>
            <a:pPr lvl="1">
              <a:lnSpc>
                <a:spcPct val="90000"/>
              </a:lnSpc>
              <a:defRPr/>
            </a:pPr>
            <a:endParaRPr lang="en-US" altLang="en-US" sz="2400" dirty="0">
              <a:ea typeface="ＭＳ Ｐゴシック" panose="020B0600070205080204" pitchFamily="34" charset="-128"/>
            </a:endParaRPr>
          </a:p>
          <a:p>
            <a:pPr marL="0" indent="0">
              <a:lnSpc>
                <a:spcPct val="90000"/>
              </a:lnSpc>
              <a:buFontTx/>
              <a:buNone/>
              <a:defRPr/>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51370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Collaboration Policy</a:t>
            </a:r>
          </a:p>
        </p:txBody>
      </p:sp>
      <p:sp>
        <p:nvSpPr>
          <p:cNvPr id="3" name="Content Placeholder 2"/>
          <p:cNvSpPr>
            <a:spLocks noGrp="1"/>
          </p:cNvSpPr>
          <p:nvPr>
            <p:ph idx="1"/>
          </p:nvPr>
        </p:nvSpPr>
        <p:spPr/>
        <p:txBody>
          <a:bodyPr/>
          <a:lstStyle/>
          <a:p>
            <a:r>
              <a:rPr lang="en-US" dirty="0"/>
              <a:t>Collaboration</a:t>
            </a:r>
          </a:p>
          <a:p>
            <a:pPr lvl="1"/>
            <a:r>
              <a:rPr lang="en-US" dirty="0"/>
              <a:t>Only on project</a:t>
            </a:r>
          </a:p>
          <a:p>
            <a:pPr lvl="1"/>
            <a:r>
              <a:rPr lang="en-US" dirty="0"/>
              <a:t>You may discuss the assignments</a:t>
            </a:r>
          </a:p>
          <a:p>
            <a:pPr lvl="1"/>
            <a:r>
              <a:rPr lang="en-US" dirty="0"/>
              <a:t>Each student writes their own answers</a:t>
            </a:r>
          </a:p>
          <a:p>
            <a:pPr lvl="1"/>
            <a:r>
              <a:rPr lang="en-US" dirty="0"/>
              <a:t>Write on your homework anyone with whom you collaborate</a:t>
            </a:r>
          </a:p>
          <a:p>
            <a:pPr lvl="1"/>
            <a:r>
              <a:rPr lang="en-US" dirty="0"/>
              <a:t>Each student must write their own code for the programming part</a:t>
            </a:r>
          </a:p>
          <a:p>
            <a:endParaRPr lang="en-US" dirty="0"/>
          </a:p>
          <a:p>
            <a:r>
              <a:rPr lang="en-US" dirty="0"/>
              <a:t>No plagiarism</a:t>
            </a:r>
          </a:p>
          <a:p>
            <a:pPr lvl="1"/>
            <a:r>
              <a:rPr lang="en-US" dirty="0"/>
              <a:t>Neither ethical nor in your best interest</a:t>
            </a:r>
          </a:p>
          <a:p>
            <a:pPr lvl="1"/>
            <a:r>
              <a:rPr lang="en-US" dirty="0"/>
              <a:t>Always credit your sources</a:t>
            </a:r>
          </a:p>
          <a:p>
            <a:pPr lvl="1"/>
            <a:r>
              <a:rPr lang="en-US" dirty="0"/>
              <a:t>Don’t cheat. We will find out. </a:t>
            </a:r>
          </a:p>
          <a:p>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361766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2958"/>
            <a:ext cx="7772400" cy="685800"/>
          </a:xfrm>
        </p:spPr>
        <p:txBody>
          <a:bodyPr/>
          <a:lstStyle/>
          <a:p>
            <a:r>
              <a:rPr lang="en-US" dirty="0">
                <a:solidFill>
                  <a:srgbClr val="FF0000"/>
                </a:solidFill>
              </a:rPr>
              <a:t>Some Data sets for Deep Learning</a:t>
            </a:r>
          </a:p>
        </p:txBody>
      </p:sp>
      <p:sp>
        <p:nvSpPr>
          <p:cNvPr id="3" name="Content Placeholder 2"/>
          <p:cNvSpPr>
            <a:spLocks noGrp="1"/>
          </p:cNvSpPr>
          <p:nvPr>
            <p:ph idx="1"/>
          </p:nvPr>
        </p:nvSpPr>
        <p:spPr>
          <a:xfrm>
            <a:off x="685800" y="1752600"/>
            <a:ext cx="7772400" cy="3581400"/>
          </a:xfrm>
        </p:spPr>
        <p:txBody>
          <a:bodyPr/>
          <a:lstStyle/>
          <a:p>
            <a:pPr marL="457200" lvl="1" indent="0">
              <a:buNone/>
            </a:pPr>
            <a:r>
              <a:rPr lang="en-US" dirty="0"/>
              <a:t>Open data sets</a:t>
            </a:r>
          </a:p>
          <a:p>
            <a:pPr marL="457200" lvl="1" indent="0">
              <a:buNone/>
            </a:pPr>
            <a:endParaRPr lang="en-US" dirty="0"/>
          </a:p>
          <a:p>
            <a:pPr lvl="1"/>
            <a:r>
              <a:rPr lang="en-US" dirty="0">
                <a:solidFill>
                  <a:srgbClr val="0070C0"/>
                </a:solidFill>
                <a:hlinkClick r:id="rId2">
                  <a:extLst>
                    <a:ext uri="{A12FA001-AC4F-418D-AE19-62706E023703}">
                      <ahyp:hlinkClr xmlns:ahyp="http://schemas.microsoft.com/office/drawing/2018/hyperlinkcolor" val="tx"/>
                    </a:ext>
                  </a:extLst>
                </a:hlinkClick>
              </a:rPr>
              <a:t>https://archive.ics.uci.edu</a:t>
            </a:r>
            <a:endParaRPr lang="en-US" dirty="0">
              <a:solidFill>
                <a:srgbClr val="0070C0"/>
              </a:solidFill>
            </a:endParaRPr>
          </a:p>
          <a:p>
            <a:pPr lvl="1"/>
            <a:r>
              <a:rPr lang="en-US" dirty="0">
                <a:solidFill>
                  <a:srgbClr val="0070C0"/>
                </a:solidFill>
                <a:hlinkClick r:id="rId3">
                  <a:extLst>
                    <a:ext uri="{A12FA001-AC4F-418D-AE19-62706E023703}">
                      <ahyp:hlinkClr xmlns:ahyp="http://schemas.microsoft.com/office/drawing/2018/hyperlinkcolor" val="tx"/>
                    </a:ext>
                  </a:extLst>
                </a:hlinkClick>
              </a:rPr>
              <a:t>https://en.wikipedia.org/wiki/Wikipedia:Database_download</a:t>
            </a:r>
            <a:endParaRPr lang="en-US" dirty="0">
              <a:solidFill>
                <a:srgbClr val="0070C0"/>
              </a:solidFill>
            </a:endParaRPr>
          </a:p>
          <a:p>
            <a:pPr lvl="1"/>
            <a:r>
              <a:rPr lang="en-US" dirty="0">
                <a:solidFill>
                  <a:srgbClr val="0070C0"/>
                </a:solidFill>
                <a:hlinkClick r:id="rId4">
                  <a:extLst>
                    <a:ext uri="{A12FA001-AC4F-418D-AE19-62706E023703}">
                      <ahyp:hlinkClr xmlns:ahyp="http://schemas.microsoft.com/office/drawing/2018/hyperlinkcolor" val="tx"/>
                    </a:ext>
                  </a:extLst>
                </a:hlinkClick>
              </a:rPr>
              <a:t>https://www.kaggle.com/datasets</a:t>
            </a:r>
            <a:endParaRPr lang="en-US" dirty="0">
              <a:solidFill>
                <a:srgbClr val="0070C0"/>
              </a:solidFill>
            </a:endParaRPr>
          </a:p>
          <a:p>
            <a:pPr lvl="1"/>
            <a:r>
              <a:rPr lang="en-US" dirty="0">
                <a:solidFill>
                  <a:srgbClr val="0070C0"/>
                </a:solidFill>
                <a:hlinkClick r:id="rId5">
                  <a:extLst>
                    <a:ext uri="{A12FA001-AC4F-418D-AE19-62706E023703}">
                      <ahyp:hlinkClr xmlns:ahyp="http://schemas.microsoft.com/office/drawing/2018/hyperlinkcolor" val="tx"/>
                    </a:ext>
                  </a:extLst>
                </a:hlinkClick>
              </a:rPr>
              <a:t>http://primo.ai/index.php?title=Datasets</a:t>
            </a:r>
            <a:endParaRPr lang="en-US" dirty="0">
              <a:solidFill>
                <a:srgbClr val="0070C0"/>
              </a:solidFill>
            </a:endParaRPr>
          </a:p>
          <a:p>
            <a:pPr lvl="1"/>
            <a:r>
              <a:rPr lang="en-US" dirty="0">
                <a:solidFill>
                  <a:srgbClr val="0070C0"/>
                </a:solidFill>
                <a:hlinkClick r:id="rId6">
                  <a:extLst>
                    <a:ext uri="{A12FA001-AC4F-418D-AE19-62706E023703}">
                      <ahyp:hlinkClr xmlns:ahyp="http://schemas.microsoft.com/office/drawing/2018/hyperlinkcolor" val="tx"/>
                    </a:ext>
                  </a:extLst>
                </a:hlinkClick>
              </a:rPr>
              <a:t>https://github.com/huggingface/datasets</a:t>
            </a:r>
            <a:endParaRPr lang="en-US" dirty="0">
              <a:solidFill>
                <a:srgbClr val="0070C0"/>
              </a:solidFill>
            </a:endParaRPr>
          </a:p>
          <a:p>
            <a:pPr lvl="1"/>
            <a:endParaRPr lang="en-US" dirty="0">
              <a:solidFill>
                <a:srgbClr val="FF0000"/>
              </a:solidFill>
            </a:endParaRPr>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299581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6D73-FB19-E439-AA1F-5C7A6EF0AA87}"/>
              </a:ext>
            </a:extLst>
          </p:cNvPr>
          <p:cNvSpPr>
            <a:spLocks noGrp="1"/>
          </p:cNvSpPr>
          <p:nvPr>
            <p:ph type="title"/>
          </p:nvPr>
        </p:nvSpPr>
        <p:spPr/>
        <p:txBody>
          <a:bodyPr/>
          <a:lstStyle/>
          <a:p>
            <a:r>
              <a:rPr lang="en-US" dirty="0">
                <a:solidFill>
                  <a:srgbClr val="FF0000"/>
                </a:solidFill>
              </a:rPr>
              <a:t>Computational Resources</a:t>
            </a:r>
          </a:p>
        </p:txBody>
      </p:sp>
      <p:sp>
        <p:nvSpPr>
          <p:cNvPr id="3" name="Content Placeholder 2">
            <a:extLst>
              <a:ext uri="{FF2B5EF4-FFF2-40B4-BE49-F238E27FC236}">
                <a16:creationId xmlns:a16="http://schemas.microsoft.com/office/drawing/2014/main" id="{59F4875F-16A4-A9CC-82F4-DCC58721355D}"/>
              </a:ext>
            </a:extLst>
          </p:cNvPr>
          <p:cNvSpPr>
            <a:spLocks noGrp="1"/>
          </p:cNvSpPr>
          <p:nvPr>
            <p:ph idx="1"/>
          </p:nvPr>
        </p:nvSpPr>
        <p:spPr/>
        <p:txBody>
          <a:bodyPr/>
          <a:lstStyle/>
          <a:p>
            <a:r>
              <a:rPr lang="en-US" sz="2000" dirty="0"/>
              <a:t>1] Google collab also has GPUs.</a:t>
            </a:r>
          </a:p>
          <a:p>
            <a:r>
              <a:rPr lang="en-US" sz="2000" dirty="0"/>
              <a:t>2] Kaggle [</a:t>
            </a:r>
            <a:r>
              <a:rPr lang="en-US" sz="2000" dirty="0" err="1"/>
              <a:t>Nvida</a:t>
            </a:r>
            <a:r>
              <a:rPr lang="en-US" sz="2000" dirty="0"/>
              <a:t> Tesla P100 ]</a:t>
            </a:r>
          </a:p>
          <a:p>
            <a:endParaRPr lang="en-US" sz="2000" dirty="0"/>
          </a:p>
          <a:p>
            <a:pPr marL="400050" lvl="1" indent="0">
              <a:buNone/>
            </a:pPr>
            <a:r>
              <a:rPr lang="en-US" sz="1600" dirty="0"/>
              <a:t>Both Kaggle and </a:t>
            </a:r>
            <a:r>
              <a:rPr lang="en-US" sz="1600" dirty="0" err="1"/>
              <a:t>Colab</a:t>
            </a:r>
            <a:r>
              <a:rPr lang="en-US" sz="1600" dirty="0"/>
              <a:t> offer free GPUs</a:t>
            </a:r>
          </a:p>
          <a:p>
            <a:pPr lvl="1"/>
            <a:r>
              <a:rPr lang="en-US" sz="1600" dirty="0" err="1"/>
              <a:t>Jupyter</a:t>
            </a:r>
            <a:r>
              <a:rPr lang="en-US" sz="1600" dirty="0"/>
              <a:t> Notebooks in the browser designed to foster collaboration.</a:t>
            </a:r>
          </a:p>
          <a:p>
            <a:pPr lvl="1"/>
            <a:endParaRPr lang="en-US" sz="1600" dirty="0"/>
          </a:p>
          <a:p>
            <a:r>
              <a:rPr lang="en-US" sz="2000" dirty="0"/>
              <a:t>3] </a:t>
            </a:r>
            <a:r>
              <a:rPr lang="en-US" sz="2000" dirty="0" err="1"/>
              <a:t>CyberLamp</a:t>
            </a:r>
            <a:r>
              <a:rPr lang="en-US" sz="2000" dirty="0"/>
              <a:t> -ACI</a:t>
            </a:r>
          </a:p>
          <a:p>
            <a:pPr marL="0" indent="0">
              <a:buNone/>
            </a:pPr>
            <a:r>
              <a:rPr lang="en-US" sz="1800" dirty="0"/>
              <a:t>       This has to be requested by the instructor. Please specify number of     	GPUs needed.</a:t>
            </a:r>
          </a:p>
          <a:p>
            <a:pPr marL="0" indent="0">
              <a:buNone/>
            </a:pPr>
            <a:r>
              <a:rPr lang="en-US" sz="1600" dirty="0"/>
              <a:t>	Thanks to Drew </a:t>
            </a:r>
            <a:r>
              <a:rPr lang="en-US" sz="1600" dirty="0" err="1"/>
              <a:t>Polasky</a:t>
            </a:r>
            <a:r>
              <a:rPr lang="en-US" sz="1600" dirty="0"/>
              <a:t> for creating containers on </a:t>
            </a:r>
            <a:r>
              <a:rPr lang="en-US" sz="1600" dirty="0" err="1"/>
              <a:t>cyberlamp</a:t>
            </a:r>
            <a:endParaRPr lang="en-US" sz="1600" dirty="0"/>
          </a:p>
          <a:p>
            <a:endParaRPr lang="en-US" sz="2000" dirty="0"/>
          </a:p>
          <a:p>
            <a:r>
              <a:rPr lang="en-US" sz="2000" dirty="0"/>
              <a:t>4] Gradient GPU[https://</a:t>
            </a:r>
            <a:r>
              <a:rPr lang="en-US" sz="2000" dirty="0" err="1"/>
              <a:t>blog.paperspace.com</a:t>
            </a:r>
            <a:r>
              <a:rPr lang="en-US" sz="2000" dirty="0"/>
              <a:t>/free-cloud-</a:t>
            </a:r>
            <a:r>
              <a:rPr lang="en-US" sz="2000" dirty="0" err="1"/>
              <a:t>gpu</a:t>
            </a:r>
            <a:r>
              <a:rPr lang="en-US" sz="2000" dirty="0"/>
              <a:t>/]</a:t>
            </a:r>
          </a:p>
          <a:p>
            <a:r>
              <a:rPr lang="en-US" sz="2000" dirty="0"/>
              <a:t>5] Amazon </a:t>
            </a:r>
            <a:r>
              <a:rPr lang="en-US" sz="2000" dirty="0" err="1"/>
              <a:t>SageMaker</a:t>
            </a:r>
            <a:r>
              <a:rPr lang="en-US" sz="2000" dirty="0"/>
              <a:t> studio lab</a:t>
            </a:r>
          </a:p>
          <a:p>
            <a:r>
              <a:rPr lang="en-US" sz="2000" dirty="0"/>
              <a:t>6] Microsoft Azure for students</a:t>
            </a:r>
          </a:p>
          <a:p>
            <a:endParaRPr lang="en-US" sz="2000" dirty="0"/>
          </a:p>
          <a:p>
            <a:endParaRPr lang="en-US" dirty="0"/>
          </a:p>
        </p:txBody>
      </p:sp>
    </p:spTree>
    <p:extLst>
      <p:ext uri="{BB962C8B-B14F-4D97-AF65-F5344CB8AC3E}">
        <p14:creationId xmlns:p14="http://schemas.microsoft.com/office/powerpoint/2010/main" val="2283929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143000"/>
          </a:xfrm>
        </p:spPr>
        <p:txBody>
          <a:bodyPr/>
          <a:lstStyle/>
          <a:p>
            <a:r>
              <a:rPr lang="en-US" dirty="0">
                <a:solidFill>
                  <a:srgbClr val="FF0000"/>
                </a:solidFill>
              </a:rPr>
              <a:t>Most of what you will use can be accessed from this page</a:t>
            </a:r>
            <a:endParaRPr lang="en-US" sz="3200" dirty="0">
              <a:solidFill>
                <a:srgbClr val="FF0000"/>
              </a:solidFill>
            </a:endParaRPr>
          </a:p>
        </p:txBody>
      </p:sp>
      <p:sp>
        <p:nvSpPr>
          <p:cNvPr id="3" name="TextBox 2">
            <a:extLst>
              <a:ext uri="{FF2B5EF4-FFF2-40B4-BE49-F238E27FC236}">
                <a16:creationId xmlns:a16="http://schemas.microsoft.com/office/drawing/2014/main" id="{9A5FAE86-BFBA-9C42-BB5A-57254299A7C8}"/>
              </a:ext>
            </a:extLst>
          </p:cNvPr>
          <p:cNvSpPr txBox="1"/>
          <p:nvPr/>
        </p:nvSpPr>
        <p:spPr>
          <a:xfrm>
            <a:off x="1492514" y="2405408"/>
            <a:ext cx="5878532" cy="584775"/>
          </a:xfrm>
          <a:prstGeom prst="rect">
            <a:avLst/>
          </a:prstGeom>
          <a:noFill/>
        </p:spPr>
        <p:txBody>
          <a:bodyPr wrap="none" rtlCol="0">
            <a:spAutoFit/>
          </a:bodyPr>
          <a:lstStyle/>
          <a:p>
            <a:r>
              <a:rPr lang="en-US" sz="3200" dirty="0">
                <a:hlinkClick r:id="rId3"/>
              </a:rPr>
              <a:t>http://</a:t>
            </a:r>
            <a:r>
              <a:rPr lang="en-US" sz="3200" dirty="0" err="1">
                <a:hlinkClick r:id="rId3"/>
              </a:rPr>
              <a:t>clgiles.ist.psu.edu</a:t>
            </a:r>
            <a:r>
              <a:rPr lang="en-US" sz="3200" dirty="0">
                <a:hlinkClick r:id="rId3"/>
              </a:rPr>
              <a:t>/IST597</a:t>
            </a:r>
            <a:endParaRPr lang="en-US" sz="3200" dirty="0"/>
          </a:p>
        </p:txBody>
      </p:sp>
      <p:sp>
        <p:nvSpPr>
          <p:cNvPr id="6" name="TextBox 5">
            <a:extLst>
              <a:ext uri="{FF2B5EF4-FFF2-40B4-BE49-F238E27FC236}">
                <a16:creationId xmlns:a16="http://schemas.microsoft.com/office/drawing/2014/main" id="{7B7D9CB3-F265-1B47-8742-37376C377C45}"/>
              </a:ext>
            </a:extLst>
          </p:cNvPr>
          <p:cNvSpPr txBox="1"/>
          <p:nvPr/>
        </p:nvSpPr>
        <p:spPr>
          <a:xfrm>
            <a:off x="2971800" y="4419600"/>
            <a:ext cx="2518639" cy="646331"/>
          </a:xfrm>
          <a:prstGeom prst="rect">
            <a:avLst/>
          </a:prstGeom>
          <a:noFill/>
        </p:spPr>
        <p:txBody>
          <a:bodyPr wrap="none" rtlCol="0">
            <a:spAutoFit/>
          </a:bodyPr>
          <a:lstStyle/>
          <a:p>
            <a:r>
              <a:rPr lang="en-US" sz="3600" dirty="0">
                <a:solidFill>
                  <a:srgbClr val="FF0000"/>
                </a:solidFill>
              </a:rPr>
              <a:t>Questions?</a:t>
            </a:r>
          </a:p>
        </p:txBody>
      </p:sp>
      <p:sp>
        <p:nvSpPr>
          <p:cNvPr id="7" name="TextBox 6">
            <a:extLst>
              <a:ext uri="{FF2B5EF4-FFF2-40B4-BE49-F238E27FC236}">
                <a16:creationId xmlns:a16="http://schemas.microsoft.com/office/drawing/2014/main" id="{2696DE0A-49FC-844D-93B1-F2D86550951B}"/>
              </a:ext>
            </a:extLst>
          </p:cNvPr>
          <p:cNvSpPr txBox="1"/>
          <p:nvPr/>
        </p:nvSpPr>
        <p:spPr>
          <a:xfrm>
            <a:off x="347111" y="3482258"/>
            <a:ext cx="7664279" cy="461665"/>
          </a:xfrm>
          <a:prstGeom prst="rect">
            <a:avLst/>
          </a:prstGeom>
          <a:noFill/>
        </p:spPr>
        <p:txBody>
          <a:bodyPr wrap="none" rtlCol="0">
            <a:spAutoFit/>
          </a:bodyPr>
          <a:lstStyle/>
          <a:p>
            <a:r>
              <a:rPr lang="en-US" sz="2400" dirty="0"/>
              <a:t>Grades on canvas; also some assignments </a:t>
            </a:r>
            <a:r>
              <a:rPr lang="en-US" sz="2400"/>
              <a:t>(exercises)</a:t>
            </a:r>
            <a:endParaRPr lang="en-US" sz="2400" dirty="0"/>
          </a:p>
        </p:txBody>
      </p:sp>
    </p:spTree>
    <p:extLst>
      <p:ext uri="{BB962C8B-B14F-4D97-AF65-F5344CB8AC3E}">
        <p14:creationId xmlns:p14="http://schemas.microsoft.com/office/powerpoint/2010/main" val="338561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5446-8AEC-4744-9C26-683467FFD610}"/>
              </a:ext>
            </a:extLst>
          </p:cNvPr>
          <p:cNvSpPr>
            <a:spLocks noGrp="1"/>
          </p:cNvSpPr>
          <p:nvPr>
            <p:ph type="title"/>
          </p:nvPr>
        </p:nvSpPr>
        <p:spPr/>
        <p:txBody>
          <a:bodyPr/>
          <a:lstStyle/>
          <a:p>
            <a:r>
              <a:rPr lang="en-US" dirty="0">
                <a:solidFill>
                  <a:srgbClr val="FF0000"/>
                </a:solidFill>
              </a:rPr>
              <a:t>Course goal</a:t>
            </a:r>
          </a:p>
        </p:txBody>
      </p:sp>
      <p:sp>
        <p:nvSpPr>
          <p:cNvPr id="3" name="Content Placeholder 2">
            <a:extLst>
              <a:ext uri="{FF2B5EF4-FFF2-40B4-BE49-F238E27FC236}">
                <a16:creationId xmlns:a16="http://schemas.microsoft.com/office/drawing/2014/main" id="{04ABAA82-13CC-0F45-96FD-703076AD5316}"/>
              </a:ext>
            </a:extLst>
          </p:cNvPr>
          <p:cNvSpPr>
            <a:spLocks noGrp="1"/>
          </p:cNvSpPr>
          <p:nvPr>
            <p:ph idx="1"/>
          </p:nvPr>
        </p:nvSpPr>
        <p:spPr/>
        <p:txBody>
          <a:bodyPr/>
          <a:lstStyle/>
          <a:p>
            <a:r>
              <a:rPr lang="en-US" sz="3600" dirty="0"/>
              <a:t>Prepare you for deep learning projects in</a:t>
            </a:r>
          </a:p>
          <a:p>
            <a:pPr lvl="1"/>
            <a:r>
              <a:rPr lang="en-US" sz="3200" dirty="0"/>
              <a:t>Academia</a:t>
            </a:r>
          </a:p>
          <a:p>
            <a:pPr lvl="1"/>
            <a:r>
              <a:rPr lang="en-US" sz="3200" dirty="0"/>
              <a:t>Industry</a:t>
            </a:r>
          </a:p>
          <a:p>
            <a:pPr lvl="1"/>
            <a:r>
              <a:rPr lang="en-US" sz="3200" dirty="0"/>
              <a:t>Government</a:t>
            </a:r>
          </a:p>
          <a:p>
            <a:pPr lvl="1"/>
            <a:r>
              <a:rPr lang="en-US" sz="3200" dirty="0"/>
              <a:t>Others</a:t>
            </a:r>
          </a:p>
          <a:p>
            <a:endParaRPr lang="en-US" dirty="0"/>
          </a:p>
        </p:txBody>
      </p:sp>
      <p:sp>
        <p:nvSpPr>
          <p:cNvPr id="4" name="Footer Placeholder 3">
            <a:extLst>
              <a:ext uri="{FF2B5EF4-FFF2-40B4-BE49-F238E27FC236}">
                <a16:creationId xmlns:a16="http://schemas.microsoft.com/office/drawing/2014/main" id="{D2F7C8DB-2C85-474F-9178-96231F94DA00}"/>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25546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83B1145-796B-494E-BD32-5125C3BC3AC0}"/>
              </a:ext>
            </a:extLst>
          </p:cNvPr>
          <p:cNvSpPr>
            <a:spLocks noGrp="1" noChangeArrowheads="1"/>
          </p:cNvSpPr>
          <p:nvPr>
            <p:ph type="body" idx="1"/>
          </p:nvPr>
        </p:nvSpPr>
        <p:spPr>
          <a:xfrm>
            <a:off x="457200" y="482701"/>
            <a:ext cx="8087040" cy="5040000"/>
          </a:xfrm>
        </p:spPr>
        <p:txBody>
          <a:bodyPr/>
          <a:lstStyle/>
          <a:p>
            <a:pPr marL="306725" indent="-139683"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600" dirty="0"/>
              <a:t>David Reese Professor – IST; graduate Professor - CSE</a:t>
            </a:r>
          </a:p>
          <a:p>
            <a:pPr marL="789132" lvl="1" eaLnBrk="1">
              <a:spcBef>
                <a:spcPts val="300"/>
              </a:spcBef>
              <a:spcAft>
                <a:spcPts val="300"/>
              </a:spcAft>
              <a:buFont typeface="Arial" panose="020B0604020202020204" pitchFamily="34"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Adjunct Professor – Princeton, Pennsylvania, Columbia, Pisa, Trento</a:t>
            </a:r>
          </a:p>
          <a:p>
            <a:pPr marL="789132" lvl="1" eaLnBrk="1">
              <a:spcBef>
                <a:spcPts val="300"/>
              </a:spcBef>
              <a:spcAft>
                <a:spcPts val="300"/>
              </a:spcAft>
              <a:buFont typeface="Arial" panose="020B0604020202020204" pitchFamily="34"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Graduated over 30 PhDs</a:t>
            </a:r>
          </a:p>
          <a:p>
            <a:pPr marL="789132" lvl="1" eaLnBrk="1">
              <a:spcBef>
                <a:spcPts val="300"/>
              </a:spcBef>
              <a:spcAft>
                <a:spcPts val="300"/>
              </a:spcAft>
              <a:buFont typeface="Arial" panose="020B0604020202020204" pitchFamily="34"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Fellow - ACM, IEEE, INNS. IEEE Pioneer Award in Neural Networks, INNS Gabor Award</a:t>
            </a:r>
          </a:p>
          <a:p>
            <a:pPr marL="789132" lvl="1" eaLnBrk="1">
              <a:spcBef>
                <a:spcPts val="300"/>
              </a:spcBef>
              <a:spcAft>
                <a:spcPts val="300"/>
              </a:spcAft>
              <a:buFont typeface="Arial" panose="020B0604020202020204" pitchFamily="34"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Published over 600 papers with over 57,000 citations and h-index of 116, most use machine, deep learning and AI</a:t>
            </a:r>
            <a:endParaRPr lang="en-US" altLang="en-US" sz="1200" dirty="0"/>
          </a:p>
          <a:p>
            <a:pPr marL="306725" indent="-139683"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600" dirty="0"/>
              <a:t>Intelligent and specialty search engines; cyberinfrastructure for science, academia and government; big data; </a:t>
            </a:r>
            <a:r>
              <a:rPr lang="en-US" altLang="en-US" sz="1600" b="1" dirty="0"/>
              <a:t>deep learning</a:t>
            </a:r>
          </a:p>
          <a:p>
            <a:pPr marL="789132" lvl="1"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Modular, scalable, robust, automatic science and technology focused cyberinfrastructure and search engine creation and maintenance</a:t>
            </a:r>
          </a:p>
          <a:p>
            <a:pPr marL="789132" lvl="1"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Large heterogeneous data and information systems</a:t>
            </a:r>
          </a:p>
          <a:p>
            <a:pPr marL="789132" lvl="1"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Specialty science and technology search engines for knowledge discovery &amp; integration</a:t>
            </a:r>
          </a:p>
          <a:p>
            <a:pPr lvl="2"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200" i="1" dirty="0" err="1"/>
              <a:t>CiteSeer</a:t>
            </a:r>
            <a:r>
              <a:rPr lang="en-US" altLang="en-US" sz="1200" i="1" baseline="30000" dirty="0" err="1"/>
              <a:t>x</a:t>
            </a:r>
            <a:r>
              <a:rPr lang="en-US" altLang="en-US" sz="1200" dirty="0"/>
              <a:t> (all scholarly documents – initial focus on computer science) (</a:t>
            </a:r>
            <a:r>
              <a:rPr lang="en-US" altLang="en-US" sz="1200" i="1" dirty="0"/>
              <a:t>NSF funded</a:t>
            </a:r>
            <a:r>
              <a:rPr lang="en-US" altLang="en-US" sz="1200" dirty="0"/>
              <a:t>)</a:t>
            </a:r>
          </a:p>
          <a:p>
            <a:pPr lvl="2"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200" i="1" dirty="0" err="1"/>
              <a:t>MathSeer</a:t>
            </a:r>
            <a:r>
              <a:rPr lang="en-US" altLang="en-US" sz="1200" i="1" dirty="0"/>
              <a:t> </a:t>
            </a:r>
            <a:r>
              <a:rPr lang="en-US" altLang="en-US" sz="1200" dirty="0"/>
              <a:t>(new math search engine) (</a:t>
            </a:r>
            <a:r>
              <a:rPr lang="en-US" altLang="en-US" sz="1200" i="1" dirty="0"/>
              <a:t>Sloan funded</a:t>
            </a:r>
            <a:r>
              <a:rPr lang="en-US" altLang="en-US" sz="1200" dirty="0"/>
              <a:t>)</a:t>
            </a:r>
          </a:p>
          <a:p>
            <a:pPr lvl="2"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200" i="1" dirty="0" err="1"/>
              <a:t>BBookX</a:t>
            </a:r>
            <a:r>
              <a:rPr lang="en-US" altLang="en-US" sz="1200" i="1" dirty="0"/>
              <a:t>, </a:t>
            </a:r>
            <a:r>
              <a:rPr lang="en-US" altLang="en-US" sz="1200" dirty="0"/>
              <a:t>( Book generation, Question generation) (</a:t>
            </a:r>
            <a:r>
              <a:rPr lang="en-US" altLang="en-US" sz="1200" i="1" dirty="0"/>
              <a:t>TLT funded</a:t>
            </a:r>
            <a:r>
              <a:rPr lang="en-US" altLang="en-US" sz="1200" dirty="0"/>
              <a:t>)</a:t>
            </a:r>
          </a:p>
          <a:p>
            <a:pPr marL="306725" indent="-139683"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600" dirty="0"/>
              <a:t>Scalable intelligent tools/agents/methods/algorithms</a:t>
            </a:r>
          </a:p>
          <a:p>
            <a:pPr marL="789132" lvl="1"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Information, knowledge and data integration</a:t>
            </a:r>
          </a:p>
          <a:p>
            <a:pPr marL="789132" lvl="1"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Information and metadata extraction; entity recognition</a:t>
            </a:r>
          </a:p>
          <a:p>
            <a:pPr lvl="2"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200" dirty="0"/>
              <a:t>Pseudocode, tables, figure, chemical formulae, equations, &amp; names extraction</a:t>
            </a:r>
            <a:endParaRPr lang="en-US" altLang="en-US" sz="600" dirty="0"/>
          </a:p>
          <a:p>
            <a:pPr marL="789132" lvl="1"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Unique search, knowledge discovery, information integration, data mining algorithms</a:t>
            </a:r>
          </a:p>
          <a:p>
            <a:pPr marL="789132" lvl="1" eaLnBrk="1">
              <a:spcBef>
                <a:spcPts val="300"/>
              </a:spcBef>
              <a:spcAft>
                <a:spcPts val="300"/>
              </a:spcAft>
              <a:buFont typeface="Times New Roman" panose="02020603050405020304" pitchFamily="18" charset="0"/>
              <a:buChar char="–"/>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en-US" sz="1400" dirty="0"/>
              <a:t>Text in wild – machine reading, deep learning</a:t>
            </a:r>
          </a:p>
          <a:p>
            <a:pPr marL="306725" indent="-139683" eaLnBrk="1">
              <a:spcAft>
                <a:spcPts val="544"/>
              </a:spcAft>
              <a:tabLst>
                <a:tab pos="309605" algn="l"/>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US" altLang="en-US" sz="1633" dirty="0"/>
          </a:p>
        </p:txBody>
      </p:sp>
      <p:sp>
        <p:nvSpPr>
          <p:cNvPr id="16387" name="Text Box 4">
            <a:extLst>
              <a:ext uri="{FF2B5EF4-FFF2-40B4-BE49-F238E27FC236}">
                <a16:creationId xmlns:a16="http://schemas.microsoft.com/office/drawing/2014/main" id="{56316EFF-17BC-8947-AD52-FDC365C60288}"/>
              </a:ext>
            </a:extLst>
          </p:cNvPr>
          <p:cNvSpPr txBox="1">
            <a:spLocks noChangeArrowheads="1"/>
          </p:cNvSpPr>
          <p:nvPr/>
        </p:nvSpPr>
        <p:spPr bwMode="auto">
          <a:xfrm>
            <a:off x="6928361" y="227880"/>
            <a:ext cx="184718" cy="76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4" tIns="45717" rIns="91434" bIns="45717">
            <a:spAutoFit/>
          </a:bodyPr>
          <a:lstStyle>
            <a:lvl1pPr>
              <a:lnSpc>
                <a:spcPct val="93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S Gothic" panose="020B0609070205080204" pitchFamily="49" charset="-128"/>
              </a:defRPr>
            </a:lvl1pPr>
            <a:lvl2pPr marL="37931725" indent="-37474525">
              <a:lnSpc>
                <a:spcPct val="93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S Gothic" panose="020B0609070205080204" pitchFamily="49" charset="-128"/>
              </a:defRPr>
            </a:lvl2pPr>
            <a:lvl3pPr>
              <a:lnSpc>
                <a:spcPct val="93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Gothic" panose="020B0609070205080204" pitchFamily="49" charset="-128"/>
              </a:defRPr>
            </a:lvl3pPr>
            <a:lvl4pPr>
              <a:lnSpc>
                <a:spcPct val="93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4pPr>
            <a:lvl5pPr>
              <a:lnSpc>
                <a:spcPct val="93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Tx/>
              <a:buFontTx/>
              <a:buNone/>
            </a:pPr>
            <a:endParaRPr lang="en-US" altLang="en-US" sz="2177">
              <a:solidFill>
                <a:srgbClr val="CCCCFF"/>
              </a:solidFill>
              <a:hlinkClick r:id="rId3"/>
            </a:endParaRPr>
          </a:p>
          <a:p>
            <a:pPr algn="ctr" eaLnBrk="1" hangingPunct="1">
              <a:lnSpc>
                <a:spcPct val="100000"/>
              </a:lnSpc>
              <a:spcAft>
                <a:spcPct val="0"/>
              </a:spcAft>
              <a:buClrTx/>
              <a:buFontTx/>
              <a:buNone/>
            </a:pPr>
            <a:endParaRPr lang="en-US" altLang="en-US" sz="2177">
              <a:solidFill>
                <a:srgbClr val="CCCCFF"/>
              </a:solidFill>
              <a:hlinkClick r:id="rId3"/>
            </a:endParaRPr>
          </a:p>
        </p:txBody>
      </p:sp>
      <p:pic>
        <p:nvPicPr>
          <p:cNvPr id="16388" name="Picture 8" descr="Screen shot 2012-05-09 at 1.26.16 PM.png">
            <a:extLst>
              <a:ext uri="{FF2B5EF4-FFF2-40B4-BE49-F238E27FC236}">
                <a16:creationId xmlns:a16="http://schemas.microsoft.com/office/drawing/2014/main" id="{69B08F14-A78A-3F45-8B02-61E58299ED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3521" y="4187880"/>
            <a:ext cx="3120480" cy="12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a:extLst>
              <a:ext uri="{FF2B5EF4-FFF2-40B4-BE49-F238E27FC236}">
                <a16:creationId xmlns:a16="http://schemas.microsoft.com/office/drawing/2014/main" id="{1295F9F0-94C9-B647-9F1C-079C821DA148}"/>
              </a:ext>
            </a:extLst>
          </p:cNvPr>
          <p:cNvSpPr txBox="1">
            <a:spLocks noChangeArrowheads="1"/>
          </p:cNvSpPr>
          <p:nvPr/>
        </p:nvSpPr>
        <p:spPr bwMode="auto">
          <a:xfrm>
            <a:off x="148200" y="6458538"/>
            <a:ext cx="8857440" cy="39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4" tIns="45717" rIns="91434" bIns="45717">
            <a:spAutoFit/>
          </a:bodyPr>
          <a:lstStyle>
            <a:lvl1pPr>
              <a:lnSpc>
                <a:spcPct val="93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S Gothic" panose="020B0609070205080204" pitchFamily="49" charset="-128"/>
              </a:defRPr>
            </a:lvl1pPr>
            <a:lvl2pPr marL="37931725" indent="-37474525">
              <a:lnSpc>
                <a:spcPct val="93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S Gothic" panose="020B0609070205080204" pitchFamily="49" charset="-128"/>
              </a:defRPr>
            </a:lvl2pPr>
            <a:lvl3pPr>
              <a:lnSpc>
                <a:spcPct val="93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S Gothic" panose="020B0609070205080204" pitchFamily="49" charset="-128"/>
              </a:defRPr>
            </a:lvl3pPr>
            <a:lvl4pPr>
              <a:lnSpc>
                <a:spcPct val="93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4pPr>
            <a:lvl5pPr>
              <a:lnSpc>
                <a:spcPct val="93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Gothic" panose="020B0609070205080204" pitchFamily="49" charset="-128"/>
              </a:defRPr>
            </a:lvl9pPr>
          </a:lstStyle>
          <a:p>
            <a:pPr eaLnBrk="1" hangingPunct="1">
              <a:lnSpc>
                <a:spcPct val="100000"/>
              </a:lnSpc>
              <a:spcAft>
                <a:spcPct val="0"/>
              </a:spcAft>
              <a:buFont typeface="Arial" panose="020B0604020202020204" pitchFamily="34" charset="0"/>
              <a:buChar char="•"/>
            </a:pPr>
            <a:r>
              <a:rPr lang="en-US" altLang="en-US" sz="998" dirty="0">
                <a:ea typeface="ＭＳ Ｐゴシック" panose="020B0600070205080204" pitchFamily="34" charset="-128"/>
              </a:rPr>
              <a:t> Strong collaboration record (over 400 collaborators).</a:t>
            </a:r>
          </a:p>
          <a:p>
            <a:pPr eaLnBrk="1" hangingPunct="1">
              <a:lnSpc>
                <a:spcPct val="100000"/>
              </a:lnSpc>
              <a:spcAft>
                <a:spcPct val="0"/>
              </a:spcAft>
              <a:buFont typeface="Arial" panose="020B0604020202020204" pitchFamily="34" charset="0"/>
              <a:buChar char="•"/>
            </a:pPr>
            <a:r>
              <a:rPr lang="en-US" altLang="en-US" sz="998" dirty="0">
                <a:ea typeface="ＭＳ Ｐゴシック" panose="020B0600070205080204" pitchFamily="34" charset="-128"/>
              </a:rPr>
              <a:t> Lockheed-Martin, FAST, Raytheon, IBM, Ford, Alcatel-Lucent, Smithsonian, Internet Archive, DARPA, Yahoo, Dow Chemical NSF, Sloan, Mellon</a:t>
            </a:r>
          </a:p>
        </p:txBody>
      </p:sp>
    </p:spTree>
    <p:extLst>
      <p:ext uri="{BB962C8B-B14F-4D97-AF65-F5344CB8AC3E}">
        <p14:creationId xmlns:p14="http://schemas.microsoft.com/office/powerpoint/2010/main" val="67672201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BA4BB5-883E-5241-B650-3D6724898FB2}"/>
              </a:ext>
            </a:extLst>
          </p:cNvPr>
          <p:cNvSpPr txBox="1"/>
          <p:nvPr/>
        </p:nvSpPr>
        <p:spPr>
          <a:xfrm>
            <a:off x="5334000" y="914400"/>
            <a:ext cx="3214341" cy="1323439"/>
          </a:xfrm>
          <a:prstGeom prst="rect">
            <a:avLst/>
          </a:prstGeom>
          <a:noFill/>
        </p:spPr>
        <p:txBody>
          <a:bodyPr wrap="none" rtlCol="0">
            <a:spAutoFit/>
          </a:bodyPr>
          <a:lstStyle/>
          <a:p>
            <a:r>
              <a:rPr lang="en-US" sz="3200" dirty="0"/>
              <a:t>PhD students of </a:t>
            </a:r>
          </a:p>
          <a:p>
            <a:r>
              <a:rPr lang="en-US" sz="3200" dirty="0"/>
              <a:t>C Lee Giles</a:t>
            </a:r>
          </a:p>
        </p:txBody>
      </p:sp>
      <p:pic>
        <p:nvPicPr>
          <p:cNvPr id="8" name="Content Placeholder 7" descr="A screenshot of a computer&#10;&#10;Description automatically generated">
            <a:extLst>
              <a:ext uri="{FF2B5EF4-FFF2-40B4-BE49-F238E27FC236}">
                <a16:creationId xmlns:a16="http://schemas.microsoft.com/office/drawing/2014/main" id="{0D2EB360-6C25-7333-EF95-09314670395B}"/>
              </a:ext>
            </a:extLst>
          </p:cNvPr>
          <p:cNvPicPr>
            <a:picLocks noGrp="1" noChangeAspect="1"/>
          </p:cNvPicPr>
          <p:nvPr>
            <p:ph idx="1"/>
          </p:nvPr>
        </p:nvPicPr>
        <p:blipFill>
          <a:blip r:embed="rId2"/>
          <a:stretch>
            <a:fillRect/>
          </a:stretch>
        </p:blipFill>
        <p:spPr>
          <a:xfrm>
            <a:off x="1085850" y="304799"/>
            <a:ext cx="3214341" cy="6203903"/>
          </a:xfrm>
        </p:spPr>
      </p:pic>
    </p:spTree>
    <p:extLst>
      <p:ext uri="{BB962C8B-B14F-4D97-AF65-F5344CB8AC3E}">
        <p14:creationId xmlns:p14="http://schemas.microsoft.com/office/powerpoint/2010/main" val="295359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068F-CD37-E741-8EB0-00F89DD15E3B}"/>
              </a:ext>
            </a:extLst>
          </p:cNvPr>
          <p:cNvSpPr>
            <a:spLocks noGrp="1"/>
          </p:cNvSpPr>
          <p:nvPr>
            <p:ph type="title"/>
          </p:nvPr>
        </p:nvSpPr>
        <p:spPr/>
        <p:txBody>
          <a:bodyPr/>
          <a:lstStyle/>
          <a:p>
            <a:r>
              <a:rPr lang="en-US" dirty="0"/>
              <a:t>More detail you don’t need</a:t>
            </a:r>
          </a:p>
        </p:txBody>
      </p:sp>
      <p:sp>
        <p:nvSpPr>
          <p:cNvPr id="3" name="Content Placeholder 2">
            <a:extLst>
              <a:ext uri="{FF2B5EF4-FFF2-40B4-BE49-F238E27FC236}">
                <a16:creationId xmlns:a16="http://schemas.microsoft.com/office/drawing/2014/main" id="{D08C267C-4D74-7245-AAA6-5CCFE7C86278}"/>
              </a:ext>
            </a:extLst>
          </p:cNvPr>
          <p:cNvSpPr>
            <a:spLocks noGrp="1"/>
          </p:cNvSpPr>
          <p:nvPr>
            <p:ph idx="1"/>
          </p:nvPr>
        </p:nvSpPr>
        <p:spPr/>
        <p:txBody>
          <a:bodyPr/>
          <a:lstStyle/>
          <a:p>
            <a:r>
              <a:rPr lang="en-US" sz="2000" dirty="0"/>
              <a:t>PhD in optical sciences (physicist)</a:t>
            </a:r>
          </a:p>
          <a:p>
            <a:r>
              <a:rPr lang="en-US" sz="2000" dirty="0"/>
              <a:t>Top 200 computer scientist world wide according to h-index</a:t>
            </a:r>
          </a:p>
          <a:p>
            <a:r>
              <a:rPr lang="en-US" sz="2000" dirty="0"/>
              <a:t>Giles academic genealogy</a:t>
            </a:r>
          </a:p>
          <a:p>
            <a:pPr lvl="1"/>
            <a:r>
              <a:rPr lang="en-US" sz="1600" dirty="0"/>
              <a:t>4</a:t>
            </a:r>
            <a:r>
              <a:rPr lang="en-US" sz="1600" baseline="30000" dirty="0"/>
              <a:t>th</a:t>
            </a:r>
            <a:r>
              <a:rPr lang="en-US" sz="1600" dirty="0"/>
              <a:t> and 5</a:t>
            </a:r>
            <a:r>
              <a:rPr lang="en-US" sz="1600" baseline="30000" dirty="0"/>
              <a:t>th</a:t>
            </a:r>
            <a:r>
              <a:rPr lang="en-US" sz="1600" dirty="0"/>
              <a:t> dissertation advisors Nobel Laureates</a:t>
            </a:r>
          </a:p>
          <a:p>
            <a:pPr lvl="2"/>
            <a:r>
              <a:rPr lang="en-US" sz="1400" dirty="0"/>
              <a:t>Felix Block</a:t>
            </a:r>
          </a:p>
          <a:p>
            <a:pPr lvl="2"/>
            <a:r>
              <a:rPr lang="en-US" sz="1400" dirty="0"/>
              <a:t>Werner Heisenberg</a:t>
            </a:r>
          </a:p>
          <a:p>
            <a:pPr lvl="2"/>
            <a:r>
              <a:rPr lang="en-US" sz="1400" dirty="0"/>
              <a:t>3</a:t>
            </a:r>
            <a:r>
              <a:rPr lang="en-US" sz="1400" baseline="30000" dirty="0"/>
              <a:t>rd</a:t>
            </a:r>
            <a:r>
              <a:rPr lang="en-US" sz="1400" dirty="0"/>
              <a:t> and 6</a:t>
            </a:r>
            <a:r>
              <a:rPr lang="en-US" sz="1400" baseline="30000" dirty="0"/>
              <a:t>th</a:t>
            </a:r>
            <a:r>
              <a:rPr lang="en-US" sz="1400" dirty="0"/>
              <a:t> advisors nominated for the Nobel prize.</a:t>
            </a:r>
          </a:p>
          <a:p>
            <a:pPr lvl="3"/>
            <a:r>
              <a:rPr lang="en-US" sz="1200" dirty="0"/>
              <a:t>Carson Jefferies</a:t>
            </a:r>
          </a:p>
          <a:p>
            <a:pPr lvl="3"/>
            <a:r>
              <a:rPr lang="en-US" sz="1200" dirty="0"/>
              <a:t>Arnold Sommerfeld</a:t>
            </a:r>
          </a:p>
          <a:p>
            <a:pPr lvl="1"/>
            <a:r>
              <a:rPr lang="en-US" sz="1600" dirty="0"/>
              <a:t>Academic genealogy</a:t>
            </a:r>
          </a:p>
          <a:p>
            <a:pPr lvl="2"/>
            <a:r>
              <a:rPr lang="en-US" sz="1400" dirty="0"/>
              <a:t>Klein</a:t>
            </a:r>
          </a:p>
          <a:p>
            <a:pPr lvl="2"/>
            <a:r>
              <a:rPr lang="en-US" sz="1400" dirty="0"/>
              <a:t>Lipschitz</a:t>
            </a:r>
          </a:p>
          <a:p>
            <a:pPr lvl="2"/>
            <a:r>
              <a:rPr lang="en-US" sz="1400" dirty="0"/>
              <a:t>Gauss</a:t>
            </a:r>
          </a:p>
          <a:p>
            <a:pPr lvl="2"/>
            <a:r>
              <a:rPr lang="en-US" sz="1400" dirty="0"/>
              <a:t>Dirichlet</a:t>
            </a:r>
          </a:p>
          <a:p>
            <a:pPr lvl="2"/>
            <a:r>
              <a:rPr lang="en-US" sz="1400" dirty="0"/>
              <a:t>Poisson</a:t>
            </a:r>
          </a:p>
          <a:p>
            <a:pPr lvl="2"/>
            <a:r>
              <a:rPr lang="en-US" sz="1400" dirty="0"/>
              <a:t>Fourier</a:t>
            </a:r>
          </a:p>
          <a:p>
            <a:pPr lvl="2"/>
            <a:r>
              <a:rPr lang="en-US" sz="1400" dirty="0"/>
              <a:t>Lagrange</a:t>
            </a:r>
          </a:p>
          <a:p>
            <a:pPr lvl="1"/>
            <a:r>
              <a:rPr lang="en-US" sz="1800" dirty="0"/>
              <a:t>…</a:t>
            </a:r>
          </a:p>
          <a:p>
            <a:pPr lvl="1"/>
            <a:endParaRPr lang="en-US" sz="1800" dirty="0"/>
          </a:p>
          <a:p>
            <a:endParaRPr lang="en-US" sz="2000" dirty="0"/>
          </a:p>
          <a:p>
            <a:pPr lvl="1"/>
            <a:endParaRPr lang="en-US" dirty="0"/>
          </a:p>
        </p:txBody>
      </p:sp>
      <p:sp>
        <p:nvSpPr>
          <p:cNvPr id="4" name="Footer Placeholder 3">
            <a:extLst>
              <a:ext uri="{FF2B5EF4-FFF2-40B4-BE49-F238E27FC236}">
                <a16:creationId xmlns:a16="http://schemas.microsoft.com/office/drawing/2014/main" id="{899170D8-0188-F443-A2FB-70149744C00B}"/>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6251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DCD2-3A00-5349-9F9F-B7F581213EEE}"/>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4786D30F-0C1D-F54D-9D27-0E3E6294CBAA}"/>
              </a:ext>
            </a:extLst>
          </p:cNvPr>
          <p:cNvSpPr>
            <a:spLocks noGrp="1"/>
          </p:cNvSpPr>
          <p:nvPr>
            <p:ph type="ftr" sz="quarter" idx="11"/>
          </p:nvPr>
        </p:nvSpPr>
        <p:spPr/>
        <p:txBody>
          <a:bodyPr/>
          <a:lstStyle/>
          <a:p>
            <a:pPr>
              <a:defRPr/>
            </a:pPr>
            <a:endParaRPr lang="en-US" dirty="0"/>
          </a:p>
        </p:txBody>
      </p:sp>
      <p:pic>
        <p:nvPicPr>
          <p:cNvPr id="12" name="Content Placeholder 11" descr="A screenshot of a computer&#10;&#10;Description automatically generated">
            <a:extLst>
              <a:ext uri="{FF2B5EF4-FFF2-40B4-BE49-F238E27FC236}">
                <a16:creationId xmlns:a16="http://schemas.microsoft.com/office/drawing/2014/main" id="{8D7474DD-185E-0BB2-2F41-43DEFDB6D0BB}"/>
              </a:ext>
            </a:extLst>
          </p:cNvPr>
          <p:cNvPicPr>
            <a:picLocks noGrp="1" noChangeAspect="1"/>
          </p:cNvPicPr>
          <p:nvPr>
            <p:ph idx="1"/>
          </p:nvPr>
        </p:nvPicPr>
        <p:blipFill>
          <a:blip r:embed="rId2"/>
          <a:stretch>
            <a:fillRect/>
          </a:stretch>
        </p:blipFill>
        <p:spPr>
          <a:xfrm>
            <a:off x="843232" y="304799"/>
            <a:ext cx="6929168" cy="6442911"/>
          </a:xfrm>
        </p:spPr>
      </p:pic>
    </p:spTree>
    <p:extLst>
      <p:ext uri="{BB962C8B-B14F-4D97-AF65-F5344CB8AC3E}">
        <p14:creationId xmlns:p14="http://schemas.microsoft.com/office/powerpoint/2010/main" val="206519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9A5F218-2A83-4C41-87EC-BC86D5B6B8A1}"/>
              </a:ext>
            </a:extLst>
          </p:cNvPr>
          <p:cNvPicPr>
            <a:picLocks noGrp="1" noChangeAspect="1"/>
          </p:cNvPicPr>
          <p:nvPr>
            <p:ph idx="1"/>
          </p:nvPr>
        </p:nvPicPr>
        <p:blipFill>
          <a:blip r:embed="rId2"/>
          <a:stretch>
            <a:fillRect/>
          </a:stretch>
        </p:blipFill>
        <p:spPr>
          <a:xfrm>
            <a:off x="0" y="886753"/>
            <a:ext cx="9198305" cy="4980648"/>
          </a:xfrm>
        </p:spPr>
      </p:pic>
      <p:sp>
        <p:nvSpPr>
          <p:cNvPr id="4" name="Footer Placeholder 3">
            <a:extLst>
              <a:ext uri="{FF2B5EF4-FFF2-40B4-BE49-F238E27FC236}">
                <a16:creationId xmlns:a16="http://schemas.microsoft.com/office/drawing/2014/main" id="{9F47F023-FCC9-C4D9-5B89-45A6C4FE1A8E}"/>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176865562"/>
      </p:ext>
    </p:extLst>
  </p:cSld>
  <p:clrMapOvr>
    <a:masterClrMapping/>
  </p:clrMapOvr>
</p:sld>
</file>

<file path=ppt/theme/theme1.xml><?xml version="1.0" encoding="utf-8"?>
<a:theme xmlns:a="http://schemas.openxmlformats.org/drawingml/2006/main" name="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46305</TotalTime>
  <Words>1696</Words>
  <Application>Microsoft Macintosh PowerPoint</Application>
  <PresentationFormat>On-screen Show (4:3)</PresentationFormat>
  <Paragraphs>297</Paragraphs>
  <Slides>33</Slides>
  <Notes>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 Unicode MS</vt:lpstr>
      <vt:lpstr>ＭＳ Ｐゴシック</vt:lpstr>
      <vt:lpstr>Arial</vt:lpstr>
      <vt:lpstr>Times New Roman</vt:lpstr>
      <vt:lpstr>pictures</vt:lpstr>
      <vt:lpstr>Blank Presentation</vt:lpstr>
      <vt:lpstr>IST 597 Deep Learning Class Introduction</vt:lpstr>
      <vt:lpstr>IST 597 – OER Course</vt:lpstr>
      <vt:lpstr>IST 597 – Open to all at Penn State</vt:lpstr>
      <vt:lpstr>Course goal</vt:lpstr>
      <vt:lpstr>PowerPoint Presentation</vt:lpstr>
      <vt:lpstr>PowerPoint Presentation</vt:lpstr>
      <vt:lpstr>More detail you don’t need</vt:lpstr>
      <vt:lpstr>PowerPoint Presentation</vt:lpstr>
      <vt:lpstr>PowerPoint Presentation</vt:lpstr>
      <vt:lpstr>Google Scholar</vt:lpstr>
      <vt:lpstr>Google Scholar - LLMs</vt:lpstr>
      <vt:lpstr>Machine Learning</vt:lpstr>
      <vt:lpstr>Class Design</vt:lpstr>
      <vt:lpstr>Class protocol</vt:lpstr>
      <vt:lpstr>What’s Covered</vt:lpstr>
      <vt:lpstr>What’s Covered</vt:lpstr>
      <vt:lpstr>What’s Not Covered Yet</vt:lpstr>
      <vt:lpstr>Coding</vt:lpstr>
      <vt:lpstr>Frameworks – paperswithcode Why PyTorch</vt:lpstr>
      <vt:lpstr>PowerPoint Presentation</vt:lpstr>
      <vt:lpstr>2022</vt:lpstr>
      <vt:lpstr>Prerequisite Knowledge</vt:lpstr>
      <vt:lpstr>Prerequisites</vt:lpstr>
      <vt:lpstr>Paper Reviews by Teams</vt:lpstr>
      <vt:lpstr>Questions by Teams</vt:lpstr>
      <vt:lpstr># of Presentations</vt:lpstr>
      <vt:lpstr>Team Project</vt:lpstr>
      <vt:lpstr>Team Project</vt:lpstr>
      <vt:lpstr>Team Project Presentation</vt:lpstr>
      <vt:lpstr>Collaboration Policy</vt:lpstr>
      <vt:lpstr>Some Data sets for Deep Learning</vt:lpstr>
      <vt:lpstr>Computational Resources</vt:lpstr>
      <vt:lpstr>Most of what you will use can be accessed from this page</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Giles, C Lee</cp:lastModifiedBy>
  <cp:revision>2503</cp:revision>
  <cp:lastPrinted>2009-01-27T18:32:10Z</cp:lastPrinted>
  <dcterms:created xsi:type="dcterms:W3CDTF">2012-10-15T09:25:23Z</dcterms:created>
  <dcterms:modified xsi:type="dcterms:W3CDTF">2024-01-12T12:16:09Z</dcterms:modified>
  <cp:category/>
</cp:coreProperties>
</file>