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1"/>
  </p:notesMasterIdLst>
  <p:sldIdLst>
    <p:sldId id="273" r:id="rId2"/>
    <p:sldId id="1621" r:id="rId3"/>
    <p:sldId id="736" r:id="rId4"/>
    <p:sldId id="1667" r:id="rId5"/>
    <p:sldId id="1613" r:id="rId6"/>
    <p:sldId id="1628" r:id="rId7"/>
    <p:sldId id="282" r:id="rId8"/>
    <p:sldId id="1639" r:id="rId9"/>
    <p:sldId id="1617" r:id="rId10"/>
    <p:sldId id="486" r:id="rId11"/>
    <p:sldId id="1642" r:id="rId12"/>
    <p:sldId id="1637" r:id="rId13"/>
    <p:sldId id="358" r:id="rId14"/>
    <p:sldId id="1622" r:id="rId15"/>
    <p:sldId id="1623" r:id="rId16"/>
    <p:sldId id="1624" r:id="rId17"/>
    <p:sldId id="1772" r:id="rId18"/>
    <p:sldId id="1625" r:id="rId19"/>
    <p:sldId id="1634" r:id="rId20"/>
    <p:sldId id="1615" r:id="rId21"/>
    <p:sldId id="1654" r:id="rId22"/>
    <p:sldId id="1647" r:id="rId23"/>
    <p:sldId id="1662" r:id="rId24"/>
    <p:sldId id="1616" r:id="rId25"/>
    <p:sldId id="1618" r:id="rId26"/>
    <p:sldId id="257" r:id="rId27"/>
    <p:sldId id="1635" r:id="rId28"/>
    <p:sldId id="1636" r:id="rId29"/>
    <p:sldId id="370" r:id="rId30"/>
    <p:sldId id="1614" r:id="rId31"/>
    <p:sldId id="1665" r:id="rId32"/>
    <p:sldId id="322" r:id="rId33"/>
    <p:sldId id="1651" r:id="rId34"/>
    <p:sldId id="1652" r:id="rId35"/>
    <p:sldId id="1670" r:id="rId36"/>
    <p:sldId id="1671" r:id="rId37"/>
    <p:sldId id="1648" r:id="rId38"/>
    <p:sldId id="474" r:id="rId39"/>
    <p:sldId id="1666" r:id="rId40"/>
    <p:sldId id="350" r:id="rId41"/>
    <p:sldId id="357" r:id="rId42"/>
    <p:sldId id="1644" r:id="rId43"/>
    <p:sldId id="1645" r:id="rId44"/>
    <p:sldId id="478" r:id="rId45"/>
    <p:sldId id="324" r:id="rId46"/>
    <p:sldId id="323" r:id="rId47"/>
    <p:sldId id="1633" r:id="rId48"/>
    <p:sldId id="1796" r:id="rId49"/>
    <p:sldId id="455" r:id="rId50"/>
    <p:sldId id="476" r:id="rId51"/>
    <p:sldId id="366" r:id="rId52"/>
    <p:sldId id="261" r:id="rId53"/>
    <p:sldId id="500" r:id="rId54"/>
    <p:sldId id="1560" r:id="rId55"/>
    <p:sldId id="1562" r:id="rId56"/>
    <p:sldId id="1687" r:id="rId57"/>
    <p:sldId id="481" r:id="rId58"/>
    <p:sldId id="1646" r:id="rId59"/>
    <p:sldId id="292" r:id="rId60"/>
    <p:sldId id="355" r:id="rId61"/>
    <p:sldId id="311" r:id="rId62"/>
    <p:sldId id="1627" r:id="rId63"/>
    <p:sldId id="354" r:id="rId64"/>
    <p:sldId id="356" r:id="rId65"/>
    <p:sldId id="353" r:id="rId66"/>
    <p:sldId id="603" r:id="rId67"/>
    <p:sldId id="256" r:id="rId68"/>
    <p:sldId id="1769" r:id="rId69"/>
    <p:sldId id="1765" r:id="rId70"/>
    <p:sldId id="1768" r:id="rId71"/>
    <p:sldId id="1638" r:id="rId72"/>
    <p:sldId id="413" r:id="rId73"/>
    <p:sldId id="293" r:id="rId74"/>
    <p:sldId id="267" r:id="rId75"/>
    <p:sldId id="1542" r:id="rId76"/>
    <p:sldId id="1543" r:id="rId77"/>
    <p:sldId id="1544" r:id="rId78"/>
    <p:sldId id="1545" r:id="rId79"/>
    <p:sldId id="1546" r:id="rId80"/>
    <p:sldId id="1547" r:id="rId81"/>
    <p:sldId id="1548" r:id="rId82"/>
    <p:sldId id="1549" r:id="rId83"/>
    <p:sldId id="1573" r:id="rId84"/>
    <p:sldId id="1563" r:id="rId85"/>
    <p:sldId id="1564" r:id="rId86"/>
    <p:sldId id="409" r:id="rId87"/>
    <p:sldId id="359" r:id="rId88"/>
    <p:sldId id="1803" r:id="rId89"/>
    <p:sldId id="1804" r:id="rId90"/>
    <p:sldId id="1797" r:id="rId91"/>
    <p:sldId id="1798" r:id="rId92"/>
    <p:sldId id="465" r:id="rId93"/>
    <p:sldId id="464" r:id="rId94"/>
    <p:sldId id="1729" r:id="rId95"/>
    <p:sldId id="447" r:id="rId96"/>
    <p:sldId id="263" r:id="rId97"/>
    <p:sldId id="266" r:id="rId98"/>
    <p:sldId id="1292" r:id="rId99"/>
    <p:sldId id="571" r:id="rId100"/>
    <p:sldId id="1305" r:id="rId101"/>
    <p:sldId id="1301" r:id="rId102"/>
    <p:sldId id="1632" r:id="rId103"/>
    <p:sldId id="360" r:id="rId104"/>
    <p:sldId id="1641" r:id="rId105"/>
    <p:sldId id="1770" r:id="rId106"/>
    <p:sldId id="1655" r:id="rId107"/>
    <p:sldId id="1659" r:id="rId108"/>
    <p:sldId id="1626" r:id="rId109"/>
    <p:sldId id="1649" r:id="rId110"/>
    <p:sldId id="1650" r:id="rId111"/>
    <p:sldId id="1773" r:id="rId112"/>
    <p:sldId id="1774" r:id="rId113"/>
    <p:sldId id="525" r:id="rId114"/>
    <p:sldId id="523" r:id="rId115"/>
    <p:sldId id="522" r:id="rId116"/>
    <p:sldId id="1706" r:id="rId117"/>
    <p:sldId id="1704" r:id="rId118"/>
    <p:sldId id="1707" r:id="rId119"/>
    <p:sldId id="1705" r:id="rId120"/>
    <p:sldId id="1716" r:id="rId121"/>
    <p:sldId id="470" r:id="rId122"/>
    <p:sldId id="1726" r:id="rId123"/>
    <p:sldId id="1749" r:id="rId124"/>
    <p:sldId id="1714" r:id="rId125"/>
    <p:sldId id="281" r:id="rId126"/>
    <p:sldId id="1775" r:id="rId127"/>
    <p:sldId id="1776" r:id="rId128"/>
    <p:sldId id="258" r:id="rId129"/>
    <p:sldId id="1777" r:id="rId130"/>
    <p:sldId id="1778" r:id="rId131"/>
    <p:sldId id="471" r:id="rId132"/>
    <p:sldId id="472" r:id="rId133"/>
    <p:sldId id="1717" r:id="rId134"/>
    <p:sldId id="475" r:id="rId135"/>
    <p:sldId id="1766" r:id="rId136"/>
    <p:sldId id="1767" r:id="rId137"/>
    <p:sldId id="1718" r:id="rId138"/>
    <p:sldId id="1747" r:id="rId139"/>
    <p:sldId id="1779" r:id="rId140"/>
    <p:sldId id="1780" r:id="rId141"/>
    <p:sldId id="1783" r:id="rId142"/>
    <p:sldId id="1784" r:id="rId143"/>
    <p:sldId id="1785" r:id="rId144"/>
    <p:sldId id="1620" r:id="rId145"/>
    <p:sldId id="305" r:id="rId146"/>
    <p:sldId id="1643" r:id="rId147"/>
    <p:sldId id="1631" r:id="rId148"/>
    <p:sldId id="1656" r:id="rId149"/>
    <p:sldId id="1660" r:id="rId150"/>
    <p:sldId id="1657" r:id="rId151"/>
    <p:sldId id="1663" r:id="rId152"/>
    <p:sldId id="1658" r:id="rId153"/>
    <p:sldId id="1672" r:id="rId154"/>
    <p:sldId id="1607" r:id="rId155"/>
    <p:sldId id="1673" r:id="rId156"/>
    <p:sldId id="1674" r:id="rId157"/>
    <p:sldId id="1608" r:id="rId158"/>
    <p:sldId id="1675" r:id="rId159"/>
    <p:sldId id="1640" r:id="rId160"/>
    <p:sldId id="1676" r:id="rId161"/>
    <p:sldId id="1677" r:id="rId162"/>
    <p:sldId id="1678" r:id="rId163"/>
    <p:sldId id="1609" r:id="rId164"/>
    <p:sldId id="1610" r:id="rId165"/>
    <p:sldId id="1612" r:id="rId166"/>
    <p:sldId id="1679" r:id="rId167"/>
    <p:sldId id="1680" r:id="rId168"/>
    <p:sldId id="1686" r:id="rId169"/>
    <p:sldId id="1597" r:id="rId170"/>
    <p:sldId id="308" r:id="rId171"/>
    <p:sldId id="1566" r:id="rId172"/>
    <p:sldId id="605" r:id="rId173"/>
    <p:sldId id="1661" r:id="rId174"/>
    <p:sldId id="1799" r:id="rId175"/>
    <p:sldId id="1619" r:id="rId176"/>
    <p:sldId id="482" r:id="rId177"/>
    <p:sldId id="368" r:id="rId178"/>
    <p:sldId id="483" r:id="rId179"/>
    <p:sldId id="1629" r:id="rId180"/>
    <p:sldId id="1664" r:id="rId181"/>
    <p:sldId id="1681" r:id="rId182"/>
    <p:sldId id="1565" r:id="rId183"/>
    <p:sldId id="1669" r:id="rId184"/>
    <p:sldId id="1630" r:id="rId185"/>
    <p:sldId id="1668" r:id="rId186"/>
    <p:sldId id="1682" r:id="rId187"/>
    <p:sldId id="1100" r:id="rId188"/>
    <p:sldId id="1684" r:id="rId189"/>
    <p:sldId id="488" r:id="rId190"/>
    <p:sldId id="1800" r:id="rId191"/>
    <p:sldId id="1771" r:id="rId192"/>
    <p:sldId id="1801" r:id="rId193"/>
    <p:sldId id="1802" r:id="rId194"/>
    <p:sldId id="489" r:id="rId195"/>
    <p:sldId id="1685" r:id="rId196"/>
    <p:sldId id="1683" r:id="rId197"/>
    <p:sldId id="484" r:id="rId198"/>
    <p:sldId id="463" r:id="rId199"/>
    <p:sldId id="602" r:id="rId200"/>
  </p:sldIdLst>
  <p:sldSz cx="9144000" cy="6858000" type="screen4x3"/>
  <p:notesSz cx="6858000" cy="9144000"/>
  <p:defaultTextStyle>
    <a:defPPr>
      <a:defRPr lang="en-US"/>
    </a:defPPr>
    <a:lvl1pPr algn="l" defTabSz="457200" rtl="0" fontAlgn="base">
      <a:spcBef>
        <a:spcPct val="0"/>
      </a:spcBef>
      <a:spcAft>
        <a:spcPct val="0"/>
      </a:spcAft>
      <a:defRPr sz="1600"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sz="1600"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sz="1600"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sz="1600"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sz="16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16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16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16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1600"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386"/>
    <p:restoredTop sz="96327"/>
  </p:normalViewPr>
  <p:slideViewPr>
    <p:cSldViewPr snapToObjects="1">
      <p:cViewPr varScale="1">
        <p:scale>
          <a:sx n="143" d="100"/>
          <a:sy n="143" d="100"/>
        </p:scale>
        <p:origin x="208" y="200"/>
      </p:cViewPr>
      <p:guideLst>
        <p:guide orient="horz" pos="2160"/>
        <p:guide pos="2880"/>
      </p:guideLst>
    </p:cSldViewPr>
  </p:slideViewPr>
  <p:outlineViewPr>
    <p:cViewPr>
      <p:scale>
        <a:sx n="33" d="100"/>
        <a:sy n="33" d="100"/>
      </p:scale>
      <p:origin x="0" y="-79288"/>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notesMaster" Target="notesMasters/notesMaster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presProps" Target="presProp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560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pPr>
              <a:defRPr/>
            </a:pPr>
            <a:fld id="{A3342C26-FA4A-584B-A3AA-A89132FC3827}" type="datetime1">
              <a:rPr lang="en-US"/>
              <a:pPr>
                <a:defRPr/>
              </a:pPr>
              <a:t>1/12/24</a:t>
            </a:fld>
            <a:endParaRPr lang="en-US"/>
          </a:p>
        </p:txBody>
      </p:sp>
      <p:sp>
        <p:nvSpPr>
          <p:cNvPr id="184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560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60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560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D1F9FFB3-97BE-B14C-98F7-293F62B0479E}" type="slidenum">
              <a:rPr lang="en-US"/>
              <a:pPr>
                <a:defRPr/>
              </a:pPr>
              <a:t>‹#›</a:t>
            </a:fld>
            <a:endParaRPr lang="en-US"/>
          </a:p>
        </p:txBody>
      </p:sp>
    </p:spTree>
    <p:extLst>
      <p:ext uri="{BB962C8B-B14F-4D97-AF65-F5344CB8AC3E}">
        <p14:creationId xmlns:p14="http://schemas.microsoft.com/office/powerpoint/2010/main" val="356587983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p:cNvSpPr>
          <p:nvPr>
            <p:ph type="sldImg"/>
          </p:nvPr>
        </p:nvSpPr>
        <p:spPr>
          <a:xfrm>
            <a:off x="1144588" y="685800"/>
            <a:ext cx="4572000" cy="3429000"/>
          </a:xfrm>
          <a:solidFill>
            <a:srgbClr val="FFFFFF"/>
          </a:solidFill>
          <a:ln/>
        </p:spPr>
      </p:sp>
      <p:sp>
        <p:nvSpPr>
          <p:cNvPr id="2048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81" name="Text Box 1"/>
          <p:cNvSpPr txBox="1">
            <a:spLocks noGrp="1" noRot="1" noChangeAspect="1" noChangeArrowheads="1"/>
          </p:cNvSpPr>
          <p:nvPr>
            <p:ph type="sldImg"/>
          </p:nvPr>
        </p:nvSpPr>
        <p:spPr bwMode="auto">
          <a:xfrm>
            <a:off x="1339850" y="914400"/>
            <a:ext cx="4176713" cy="3133725"/>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282" name="Text Box 2"/>
          <p:cNvSpPr txBox="1">
            <a:spLocks noGrp="1" noChangeArrowheads="1"/>
          </p:cNvSpPr>
          <p:nvPr>
            <p:ph type="body" idx="1"/>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91403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0" name="Shape 320"/>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3252730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charset="0"/>
                <a:ea typeface="ＭＳ Ｐゴシック" charset="-128"/>
              </a:defRPr>
            </a:lvl1pPr>
            <a:lvl2pPr marL="37931725" indent="-37474525">
              <a:defRPr sz="2000">
                <a:solidFill>
                  <a:schemeClr val="tx1"/>
                </a:solidFill>
                <a:latin typeface="Times New Roman" charset="0"/>
                <a:ea typeface="ＭＳ Ｐゴシック" charset="-128"/>
              </a:defRPr>
            </a:lvl2pPr>
            <a:lvl3pPr>
              <a:defRPr sz="2000">
                <a:solidFill>
                  <a:schemeClr val="tx1"/>
                </a:solidFill>
                <a:latin typeface="Times New Roman" charset="0"/>
                <a:ea typeface="ＭＳ Ｐゴシック" charset="-128"/>
              </a:defRPr>
            </a:lvl3pPr>
            <a:lvl4pPr>
              <a:defRPr sz="2000">
                <a:solidFill>
                  <a:schemeClr val="tx1"/>
                </a:solidFill>
                <a:latin typeface="Times New Roman" charset="0"/>
                <a:ea typeface="ＭＳ Ｐゴシック" charset="-128"/>
              </a:defRPr>
            </a:lvl4pPr>
            <a:lvl5pPr>
              <a:defRPr sz="2000">
                <a:solidFill>
                  <a:schemeClr val="tx1"/>
                </a:solidFill>
                <a:latin typeface="Times New Roman" charset="0"/>
                <a:ea typeface="ＭＳ Ｐゴシック" charset="-128"/>
              </a:defRPr>
            </a:lvl5pPr>
            <a:lvl6pPr marL="457200" eaLnBrk="0" fontAlgn="base" hangingPunct="0">
              <a:spcBef>
                <a:spcPct val="0"/>
              </a:spcBef>
              <a:spcAft>
                <a:spcPct val="0"/>
              </a:spcAft>
              <a:defRPr sz="2000">
                <a:solidFill>
                  <a:schemeClr val="tx1"/>
                </a:solidFill>
                <a:latin typeface="Times New Roman" charset="0"/>
                <a:ea typeface="ＭＳ Ｐゴシック" charset="-128"/>
              </a:defRPr>
            </a:lvl6pPr>
            <a:lvl7pPr marL="914400" eaLnBrk="0" fontAlgn="base" hangingPunct="0">
              <a:spcBef>
                <a:spcPct val="0"/>
              </a:spcBef>
              <a:spcAft>
                <a:spcPct val="0"/>
              </a:spcAft>
              <a:defRPr sz="2000">
                <a:solidFill>
                  <a:schemeClr val="tx1"/>
                </a:solidFill>
                <a:latin typeface="Times New Roman" charset="0"/>
                <a:ea typeface="ＭＳ Ｐゴシック" charset="-128"/>
              </a:defRPr>
            </a:lvl7pPr>
            <a:lvl8pPr marL="1371600" eaLnBrk="0" fontAlgn="base" hangingPunct="0">
              <a:spcBef>
                <a:spcPct val="0"/>
              </a:spcBef>
              <a:spcAft>
                <a:spcPct val="0"/>
              </a:spcAft>
              <a:defRPr sz="2000">
                <a:solidFill>
                  <a:schemeClr val="tx1"/>
                </a:solidFill>
                <a:latin typeface="Times New Roman" charset="0"/>
                <a:ea typeface="ＭＳ Ｐゴシック" charset="-128"/>
              </a:defRPr>
            </a:lvl8pPr>
            <a:lvl9pPr marL="1828800" eaLnBrk="0" fontAlgn="base" hangingPunct="0">
              <a:spcBef>
                <a:spcPct val="0"/>
              </a:spcBef>
              <a:spcAft>
                <a:spcPct val="0"/>
              </a:spcAft>
              <a:defRPr sz="2000">
                <a:solidFill>
                  <a:schemeClr val="tx1"/>
                </a:solidFill>
                <a:latin typeface="Times New Roman" charset="0"/>
                <a:ea typeface="ＭＳ Ｐゴシック" charset="-128"/>
              </a:defRPr>
            </a:lvl9pPr>
          </a:lstStyle>
          <a:p>
            <a:fld id="{2BA0C516-53F6-FC4D-8A35-80ADE917EC5B}" type="slidenum">
              <a:rPr lang="en-US" altLang="en-US" sz="1200"/>
              <a:pPr/>
              <a:t>177</a:t>
            </a:fld>
            <a:endParaRPr lang="en-US" altLang="en-US" sz="1200"/>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p>
        </p:txBody>
      </p:sp>
    </p:spTree>
    <p:extLst>
      <p:ext uri="{BB962C8B-B14F-4D97-AF65-F5344CB8AC3E}">
        <p14:creationId xmlns:p14="http://schemas.microsoft.com/office/powerpoint/2010/main" val="2138214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charset="0"/>
                <a:ea typeface="ＭＳ Ｐゴシック" charset="-128"/>
              </a:defRPr>
            </a:lvl1pPr>
            <a:lvl2pPr marL="37931725" indent="-37474525">
              <a:defRPr sz="2000">
                <a:solidFill>
                  <a:schemeClr val="tx1"/>
                </a:solidFill>
                <a:latin typeface="Times New Roman" charset="0"/>
                <a:ea typeface="ＭＳ Ｐゴシック" charset="-128"/>
              </a:defRPr>
            </a:lvl2pPr>
            <a:lvl3pPr>
              <a:defRPr sz="2000">
                <a:solidFill>
                  <a:schemeClr val="tx1"/>
                </a:solidFill>
                <a:latin typeface="Times New Roman" charset="0"/>
                <a:ea typeface="ＭＳ Ｐゴシック" charset="-128"/>
              </a:defRPr>
            </a:lvl3pPr>
            <a:lvl4pPr>
              <a:defRPr sz="2000">
                <a:solidFill>
                  <a:schemeClr val="tx1"/>
                </a:solidFill>
                <a:latin typeface="Times New Roman" charset="0"/>
                <a:ea typeface="ＭＳ Ｐゴシック" charset="-128"/>
              </a:defRPr>
            </a:lvl4pPr>
            <a:lvl5pPr>
              <a:defRPr sz="2000">
                <a:solidFill>
                  <a:schemeClr val="tx1"/>
                </a:solidFill>
                <a:latin typeface="Times New Roman" charset="0"/>
                <a:ea typeface="ＭＳ Ｐゴシック" charset="-128"/>
              </a:defRPr>
            </a:lvl5pPr>
            <a:lvl6pPr marL="457200" eaLnBrk="0" fontAlgn="base" hangingPunct="0">
              <a:spcBef>
                <a:spcPct val="0"/>
              </a:spcBef>
              <a:spcAft>
                <a:spcPct val="0"/>
              </a:spcAft>
              <a:defRPr sz="2000">
                <a:solidFill>
                  <a:schemeClr val="tx1"/>
                </a:solidFill>
                <a:latin typeface="Times New Roman" charset="0"/>
                <a:ea typeface="ＭＳ Ｐゴシック" charset="-128"/>
              </a:defRPr>
            </a:lvl6pPr>
            <a:lvl7pPr marL="914400" eaLnBrk="0" fontAlgn="base" hangingPunct="0">
              <a:spcBef>
                <a:spcPct val="0"/>
              </a:spcBef>
              <a:spcAft>
                <a:spcPct val="0"/>
              </a:spcAft>
              <a:defRPr sz="2000">
                <a:solidFill>
                  <a:schemeClr val="tx1"/>
                </a:solidFill>
                <a:latin typeface="Times New Roman" charset="0"/>
                <a:ea typeface="ＭＳ Ｐゴシック" charset="-128"/>
              </a:defRPr>
            </a:lvl7pPr>
            <a:lvl8pPr marL="1371600" eaLnBrk="0" fontAlgn="base" hangingPunct="0">
              <a:spcBef>
                <a:spcPct val="0"/>
              </a:spcBef>
              <a:spcAft>
                <a:spcPct val="0"/>
              </a:spcAft>
              <a:defRPr sz="2000">
                <a:solidFill>
                  <a:schemeClr val="tx1"/>
                </a:solidFill>
                <a:latin typeface="Times New Roman" charset="0"/>
                <a:ea typeface="ＭＳ Ｐゴシック" charset="-128"/>
              </a:defRPr>
            </a:lvl8pPr>
            <a:lvl9pPr marL="1828800" eaLnBrk="0" fontAlgn="base" hangingPunct="0">
              <a:spcBef>
                <a:spcPct val="0"/>
              </a:spcBef>
              <a:spcAft>
                <a:spcPct val="0"/>
              </a:spcAft>
              <a:defRPr sz="2000">
                <a:solidFill>
                  <a:schemeClr val="tx1"/>
                </a:solidFill>
                <a:latin typeface="Times New Roman" charset="0"/>
                <a:ea typeface="ＭＳ Ｐゴシック" charset="-128"/>
              </a:defRPr>
            </a:lvl9pPr>
          </a:lstStyle>
          <a:p>
            <a:fld id="{2BA0C516-53F6-FC4D-8A35-80ADE917EC5B}" type="slidenum">
              <a:rPr lang="en-US" altLang="en-US" sz="1200"/>
              <a:pPr/>
              <a:t>178</a:t>
            </a:fld>
            <a:endParaRPr lang="en-US" altLang="en-US" sz="1200"/>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p>
        </p:txBody>
      </p:sp>
    </p:spTree>
    <p:extLst>
      <p:ext uri="{BB962C8B-B14F-4D97-AF65-F5344CB8AC3E}">
        <p14:creationId xmlns:p14="http://schemas.microsoft.com/office/powerpoint/2010/main" val="430144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43554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F9FFB3-97BE-B14C-98F7-293F62B0479E}" type="slidenum">
              <a:rPr lang="en-US" smtClean="0"/>
              <a:pPr>
                <a:defRPr/>
              </a:pPr>
              <a:t>5</a:t>
            </a:fld>
            <a:endParaRPr lang="en-US"/>
          </a:p>
        </p:txBody>
      </p:sp>
    </p:spTree>
    <p:extLst>
      <p:ext uri="{BB962C8B-B14F-4D97-AF65-F5344CB8AC3E}">
        <p14:creationId xmlns:p14="http://schemas.microsoft.com/office/powerpoint/2010/main" val="2849330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F9FFB3-97BE-B14C-98F7-293F62B0479E}" type="slidenum">
              <a:rPr lang="en-US" smtClean="0"/>
              <a:pPr>
                <a:defRPr/>
              </a:pPr>
              <a:t>20</a:t>
            </a:fld>
            <a:endParaRPr lang="en-US"/>
          </a:p>
        </p:txBody>
      </p:sp>
    </p:spTree>
    <p:extLst>
      <p:ext uri="{BB962C8B-B14F-4D97-AF65-F5344CB8AC3E}">
        <p14:creationId xmlns:p14="http://schemas.microsoft.com/office/powerpoint/2010/main" val="2493594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F9FFB3-97BE-B14C-98F7-293F62B0479E}" type="slidenum">
              <a:rPr lang="en-US" smtClean="0"/>
              <a:pPr>
                <a:defRPr/>
              </a:pPr>
              <a:t>37</a:t>
            </a:fld>
            <a:endParaRPr lang="en-US"/>
          </a:p>
        </p:txBody>
      </p:sp>
    </p:spTree>
    <p:extLst>
      <p:ext uri="{BB962C8B-B14F-4D97-AF65-F5344CB8AC3E}">
        <p14:creationId xmlns:p14="http://schemas.microsoft.com/office/powerpoint/2010/main" val="3689467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B2356E86-7B93-8D4C-BA47-057A2DD857D2}"/>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NN 1</a:t>
            </a:r>
          </a:p>
        </p:txBody>
      </p:sp>
      <p:sp>
        <p:nvSpPr>
          <p:cNvPr id="40963" name="Rectangle 3">
            <a:extLst>
              <a:ext uri="{FF2B5EF4-FFF2-40B4-BE49-F238E27FC236}">
                <a16:creationId xmlns:a16="http://schemas.microsoft.com/office/drawing/2014/main" id="{88AA9F19-4730-F644-A074-8FAEE46FCACC}"/>
              </a:ext>
            </a:extLst>
          </p:cNvPr>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10-00</a:t>
            </a:r>
          </a:p>
        </p:txBody>
      </p:sp>
      <p:sp>
        <p:nvSpPr>
          <p:cNvPr id="40964" name="Rectangle 6">
            <a:extLst>
              <a:ext uri="{FF2B5EF4-FFF2-40B4-BE49-F238E27FC236}">
                <a16:creationId xmlns:a16="http://schemas.microsoft.com/office/drawing/2014/main" id="{18D9C4BC-2135-6641-82B4-A0EE49451909}"/>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Elene Marchiori</a:t>
            </a:r>
          </a:p>
        </p:txBody>
      </p:sp>
      <p:sp>
        <p:nvSpPr>
          <p:cNvPr id="40965" name="Rectangle 7">
            <a:extLst>
              <a:ext uri="{FF2B5EF4-FFF2-40B4-BE49-F238E27FC236}">
                <a16:creationId xmlns:a16="http://schemas.microsoft.com/office/drawing/2014/main" id="{F151EA43-C279-E14E-B1D4-DF6722B75C4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6399450-A535-1B46-9EBA-BAF153E62FC7}" type="slidenum">
              <a:rPr lang="en-US" altLang="en-US" sz="1200"/>
              <a:pPr/>
              <a:t>52</a:t>
            </a:fld>
            <a:endParaRPr lang="en-US" altLang="en-US" sz="1200"/>
          </a:p>
        </p:txBody>
      </p:sp>
      <p:sp>
        <p:nvSpPr>
          <p:cNvPr id="40966" name="Rectangle 2">
            <a:extLst>
              <a:ext uri="{FF2B5EF4-FFF2-40B4-BE49-F238E27FC236}">
                <a16:creationId xmlns:a16="http://schemas.microsoft.com/office/drawing/2014/main" id="{994A4EA7-6E5A-0548-B314-C1F9AFB0D52A}"/>
              </a:ext>
            </a:extLst>
          </p:cNvPr>
          <p:cNvSpPr>
            <a:spLocks noGrp="1" noRot="1" noChangeAspect="1" noChangeArrowheads="1" noTextEdit="1"/>
          </p:cNvSpPr>
          <p:nvPr>
            <p:ph type="sldImg"/>
          </p:nvPr>
        </p:nvSpPr>
        <p:spPr>
          <a:ln/>
        </p:spPr>
      </p:sp>
      <p:sp>
        <p:nvSpPr>
          <p:cNvPr id="40967" name="Rectangle 3">
            <a:extLst>
              <a:ext uri="{FF2B5EF4-FFF2-40B4-BE49-F238E27FC236}">
                <a16:creationId xmlns:a16="http://schemas.microsoft.com/office/drawing/2014/main" id="{F0675A46-D653-F946-8B31-68CD88567BD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84744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89B3E66-6B84-8D45-9E4B-127EFA237EC8}"/>
              </a:ext>
            </a:extLst>
          </p:cNvPr>
          <p:cNvSpPr>
            <a:spLocks noGrp="1" noChangeArrowheads="1"/>
          </p:cNvSpPr>
          <p:nvPr>
            <p:ph type="sldNum" sz="quarter" idx="5"/>
          </p:nvPr>
        </p:nvSpPr>
        <p:spPr>
          <a:ln/>
        </p:spPr>
        <p:txBody>
          <a:bodyPr/>
          <a:lstStyle/>
          <a:p>
            <a:fld id="{2F3EBCB1-297F-1D4E-83F4-6F34BB71C3EE}" type="slidenum">
              <a:rPr lang="en-US" altLang="en-US"/>
              <a:pPr/>
              <a:t>53</a:t>
            </a:fld>
            <a:endParaRPr lang="en-US" altLang="en-US"/>
          </a:p>
        </p:txBody>
      </p:sp>
      <p:sp>
        <p:nvSpPr>
          <p:cNvPr id="160770" name="Rectangle 2">
            <a:extLst>
              <a:ext uri="{FF2B5EF4-FFF2-40B4-BE49-F238E27FC236}">
                <a16:creationId xmlns:a16="http://schemas.microsoft.com/office/drawing/2014/main" id="{67697BA3-1F1C-DA45-A867-F7060F4B8499}"/>
              </a:ext>
            </a:extLst>
          </p:cNvPr>
          <p:cNvSpPr>
            <a:spLocks noGrp="1" noRot="1" noChangeAspect="1" noChangeArrowheads="1" noTextEdit="1"/>
          </p:cNvSpPr>
          <p:nvPr>
            <p:ph type="sldImg"/>
          </p:nvPr>
        </p:nvSpPr>
        <p:spPr>
          <a:ln/>
        </p:spPr>
      </p:sp>
      <p:sp>
        <p:nvSpPr>
          <p:cNvPr id="160771" name="Rectangle 3">
            <a:extLst>
              <a:ext uri="{FF2B5EF4-FFF2-40B4-BE49-F238E27FC236}">
                <a16:creationId xmlns:a16="http://schemas.microsoft.com/office/drawing/2014/main" id="{336007E9-D1C8-D44F-9B5A-BB6B9D5C6DC6}"/>
              </a:ext>
            </a:extLst>
          </p:cNvPr>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426559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889" name="Google Shape;127;p8:notes">
            <a:extLst>
              <a:ext uri="{FF2B5EF4-FFF2-40B4-BE49-F238E27FC236}">
                <a16:creationId xmlns:a16="http://schemas.microsoft.com/office/drawing/2014/main" id="{EA5AD20A-FD94-344C-9164-FE571453DAD5}"/>
              </a:ext>
            </a:extLst>
          </p:cNvPr>
          <p:cNvSpPr>
            <a:spLocks noGrp="1" noRot="1" noChangeAspect="1" noTextEdit="1"/>
          </p:cNvSpPr>
          <p:nvPr>
            <p:ph type="sldImg" idx="2"/>
          </p:nvPr>
        </p:nvSpPr>
        <p:spPr>
          <a:xfrm>
            <a:off x="1143000" y="685800"/>
            <a:ext cx="4572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p:spPr>
      </p:sp>
      <p:sp>
        <p:nvSpPr>
          <p:cNvPr id="37890" name="Google Shape;128;p8:notes">
            <a:extLst>
              <a:ext uri="{FF2B5EF4-FFF2-40B4-BE49-F238E27FC236}">
                <a16:creationId xmlns:a16="http://schemas.microsoft.com/office/drawing/2014/main" id="{CD486132-3B48-D14F-BB57-8EF504BB0783}"/>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buSzPts val="1100"/>
            </a:pPr>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682409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841" name="Google Shape;146;p11:notes">
            <a:extLst>
              <a:ext uri="{FF2B5EF4-FFF2-40B4-BE49-F238E27FC236}">
                <a16:creationId xmlns:a16="http://schemas.microsoft.com/office/drawing/2014/main" id="{66421F99-8AC4-1B4B-B5DE-EE4E3152A724}"/>
              </a:ext>
            </a:extLst>
          </p:cNvPr>
          <p:cNvSpPr>
            <a:spLocks noGrp="1" noRot="1" noChangeAspect="1" noTextEdit="1"/>
          </p:cNvSpPr>
          <p:nvPr>
            <p:ph type="sldImg" idx="2"/>
          </p:nvPr>
        </p:nvSpPr>
        <p:spPr>
          <a:xfrm>
            <a:off x="1143000" y="685800"/>
            <a:ext cx="4572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p:spPr>
      </p:sp>
      <p:sp>
        <p:nvSpPr>
          <p:cNvPr id="35842" name="Google Shape;147;p11:notes">
            <a:extLst>
              <a:ext uri="{FF2B5EF4-FFF2-40B4-BE49-F238E27FC236}">
                <a16:creationId xmlns:a16="http://schemas.microsoft.com/office/drawing/2014/main" id="{084D6771-EA43-D143-880D-B9A47A15835F}"/>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buSzPts val="1100"/>
            </a:pPr>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45935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0" name="Shape 320"/>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val="1883131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DB08358-A8CA-C047-A536-601BFD34D73E}" type="datetime1">
              <a:rPr lang="en-US"/>
              <a:pPr>
                <a:defRPr/>
              </a:pPr>
              <a:t>1/12/24</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79D850A-B9EF-2541-A8AF-666FF96302FF}" type="datetime1">
              <a:rPr lang="en-US"/>
              <a:pPr>
                <a:defRPr/>
              </a:pPr>
              <a:t>1/12/24</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514FDBB-5C6E-C54D-9E1E-129B7094DDB7}" type="datetime1">
              <a:rPr lang="en-US"/>
              <a:pPr>
                <a:defRPr/>
              </a:pPr>
              <a:t>1/12/24</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fld id="{DEC751A9-E40B-DD4A-B3A4-7F2F9B31917E}" type="datetime1">
              <a:rPr lang="en-US"/>
              <a:pPr>
                <a:defRPr/>
              </a:pPr>
              <a:t>1/12/24</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Date Placeholder 3"/>
          <p:cNvSpPr>
            <a:spLocks noGrp="1"/>
          </p:cNvSpPr>
          <p:nvPr>
            <p:ph type="dt" sz="half" idx="10"/>
          </p:nvPr>
        </p:nvSpPr>
        <p:spPr/>
        <p:txBody>
          <a:bodyPr/>
          <a:lstStyle>
            <a:lvl1pPr>
              <a:defRPr/>
            </a:lvl1pPr>
          </a:lstStyle>
          <a:p>
            <a:pPr>
              <a:defRPr/>
            </a:pPr>
            <a:fld id="{D7330F2E-DB55-4849-AB51-94BB92EDE09A}" type="datetime1">
              <a:rPr lang="en-US"/>
              <a:pPr>
                <a:defRPr/>
              </a:pPr>
              <a:t>1/12/24</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B63B0057-64C6-5C4E-B7BF-7FE35FBF6857}" type="datetime1">
              <a:rPr lang="en-US"/>
              <a:pPr>
                <a:defRPr/>
              </a:pPr>
              <a:t>1/12/24</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FEF8EB5-4521-3048-96B3-E1497EE29163}" type="datetime1">
              <a:rPr lang="en-US"/>
              <a:pPr>
                <a:defRPr/>
              </a:pPr>
              <a:t>1/12/24</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12"/>
        <p:cNvGrpSpPr/>
        <p:nvPr/>
      </p:nvGrpSpPr>
      <p:grpSpPr>
        <a:xfrm>
          <a:off x="0" y="0"/>
          <a:ext cx="0" cy="0"/>
          <a:chOff x="0" y="0"/>
          <a:chExt cx="0" cy="0"/>
        </a:xfrm>
      </p:grpSpPr>
      <p:sp>
        <p:nvSpPr>
          <p:cNvPr id="14" name="Shape 14"/>
          <p:cNvSpPr txBox="1"/>
          <p:nvPr/>
        </p:nvSpPr>
        <p:spPr>
          <a:xfrm>
            <a:off x="72200" y="6165500"/>
            <a:ext cx="9071800" cy="722000"/>
          </a:xfrm>
          <a:prstGeom prst="rect">
            <a:avLst/>
          </a:prstGeom>
          <a:noFill/>
          <a:ln>
            <a:noFill/>
          </a:ln>
        </p:spPr>
        <p:txBody>
          <a:bodyPr lIns="91425" tIns="91425" rIns="91425" bIns="91425" anchor="t" anchorCtr="0">
            <a:noAutofit/>
          </a:bodyPr>
          <a:lstStyle/>
          <a:p>
            <a:pPr lvl="0">
              <a:spcBef>
                <a:spcPts val="0"/>
              </a:spcBef>
              <a:buNone/>
            </a:pPr>
            <a:r>
              <a:rPr lang="en" sz="1800" dirty="0">
                <a:solidFill>
                  <a:srgbClr val="FFFFFF"/>
                </a:solidFill>
              </a:rPr>
              <a:t>Based on cs231n by Fei-Fei Li &amp; Andrej Karpathy &amp; Justin Johnson</a:t>
            </a:r>
          </a:p>
        </p:txBody>
      </p:sp>
    </p:spTree>
    <p:extLst>
      <p:ext uri="{BB962C8B-B14F-4D97-AF65-F5344CB8AC3E}">
        <p14:creationId xmlns:p14="http://schemas.microsoft.com/office/powerpoint/2010/main" val="31023353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553200" y="6265332"/>
            <a:ext cx="2133600" cy="365125"/>
          </a:xfrm>
        </p:spPr>
        <p:txBody>
          <a:bodyPr/>
          <a:lstStyle>
            <a:lvl1pPr>
              <a:defRPr>
                <a:solidFill>
                  <a:schemeClr val="accent5"/>
                </a:solidFill>
              </a:defRPr>
            </a:lvl1pPr>
          </a:lstStyle>
          <a:p>
            <a:fld id="{8A758EFE-665F-4341-B5B8-2DAEADA52F6C}" type="slidenum">
              <a:rPr lang="en-US" smtClean="0"/>
              <a:pPr/>
              <a:t>‹#›</a:t>
            </a:fld>
            <a:endParaRPr lang="en-US" dirty="0"/>
          </a:p>
        </p:txBody>
      </p:sp>
      <p:sp>
        <p:nvSpPr>
          <p:cNvPr id="8" name="Title 1"/>
          <p:cNvSpPr>
            <a:spLocks noGrp="1"/>
          </p:cNvSpPr>
          <p:nvPr>
            <p:ph type="title"/>
          </p:nvPr>
        </p:nvSpPr>
        <p:spPr>
          <a:xfrm>
            <a:off x="310152" y="20647"/>
            <a:ext cx="8229600" cy="924807"/>
          </a:xfrm>
          <a:prstGeom prst="rect">
            <a:avLst/>
          </a:prstGeom>
        </p:spPr>
        <p:txBody>
          <a:bodyPr>
            <a:normAutofit/>
          </a:bodyPr>
          <a:lstStyle>
            <a:lvl1pPr>
              <a:defRPr sz="3600"/>
            </a:lvl1pPr>
          </a:lstStyle>
          <a:p>
            <a:r>
              <a:rPr lang="en-US" dirty="0"/>
              <a:t>Click to edit Master title style</a:t>
            </a:r>
          </a:p>
        </p:txBody>
      </p:sp>
      <p:grpSp>
        <p:nvGrpSpPr>
          <p:cNvPr id="9" name="Group 8"/>
          <p:cNvGrpSpPr/>
          <p:nvPr userDrawn="1"/>
        </p:nvGrpSpPr>
        <p:grpSpPr>
          <a:xfrm>
            <a:off x="-5079" y="945083"/>
            <a:ext cx="8691879" cy="63343"/>
            <a:chOff x="685800" y="1794746"/>
            <a:chExt cx="7772400" cy="179475"/>
          </a:xfrm>
        </p:grpSpPr>
        <p:sp>
          <p:nvSpPr>
            <p:cNvPr id="10" name="Rectangle 9"/>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11" name="Rectangle 10"/>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12" name="Rectangle 11"/>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sp>
        <p:nvSpPr>
          <p:cNvPr id="13" name="Content Placeholder 2"/>
          <p:cNvSpPr>
            <a:spLocks noGrp="1"/>
          </p:cNvSpPr>
          <p:nvPr>
            <p:ph sz="half" idx="1"/>
          </p:nvPr>
        </p:nvSpPr>
        <p:spPr>
          <a:xfrm>
            <a:off x="457200" y="1473205"/>
            <a:ext cx="8082552" cy="4652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90312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dirty="0"/>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89554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E1DA6C5-CF02-1648-B7D1-C58C0DA04A32}" type="datetime1">
              <a:rPr lang="en-US"/>
              <a:pPr>
                <a:defRPr/>
              </a:pPr>
              <a:t>1/12/24</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5247888-AB05-5843-AA41-E28771385E87}" type="datetime1">
              <a:rPr lang="en-US"/>
              <a:pPr>
                <a:defRPr/>
              </a:pPr>
              <a:t>1/12/24</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475A8C1-A9A9-EA45-AE3D-B90F2613CF92}" type="datetime1">
              <a:rPr lang="en-US"/>
              <a:pPr>
                <a:defRPr/>
              </a:pPr>
              <a:t>1/12/24</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455D4DD-053D-D04F-8062-5B33C5214C96}" type="datetime1">
              <a:rPr lang="en-US"/>
              <a:pPr>
                <a:defRPr/>
              </a:pPr>
              <a:t>1/12/24</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4DE2302-0198-BC45-BD61-62E13DF6C1B9}" type="datetime1">
              <a:rPr lang="en-US"/>
              <a:pPr>
                <a:defRPr/>
              </a:pPr>
              <a:t>1/12/24</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4BE88F-1FF4-CF42-A1DB-085B323EA8BB}" type="datetime1">
              <a:rPr lang="en-US"/>
              <a:pPr>
                <a:defRPr/>
              </a:pPr>
              <a:t>1/12/24</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73DB20B-2A41-6047-AEA7-065771000B8B}" type="datetime1">
              <a:rPr lang="en-US"/>
              <a:pPr>
                <a:defRPr/>
              </a:pPr>
              <a:t>1/12/24</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C1FC76-A0D4-3E4A-88C6-FDC955185A91}" type="datetime1">
              <a:rPr lang="en-US"/>
              <a:pPr>
                <a:defRPr/>
              </a:pPr>
              <a:t>1/12/24</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36518FD4-B981-B84F-ABD6-B9BE201D7644}" type="datetime1">
              <a:rPr lang="en-US"/>
              <a:pPr>
                <a:defRPr/>
              </a:pPr>
              <a:t>1/12/24</a:t>
            </a:fld>
            <a:endParaRPr lang="en-US"/>
          </a:p>
        </p:txBody>
      </p:sp>
    </p:spTree>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4" r:id="rId16"/>
    <p:sldLayoutId id="2147483785" r:id="rId17"/>
    <p:sldLayoutId id="2147483786" r:id="rId18"/>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iles@ist.psu.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clgiles.ist.psu.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hyperlink" Target="http://www.deeplearningbook.org/" TargetMode="External"/><Relationship Id="rId2" Type="http://schemas.openxmlformats.org/officeDocument/2006/relationships/hyperlink" Target="http://deeplearning.net/" TargetMode="External"/><Relationship Id="rId1" Type="http://schemas.openxmlformats.org/officeDocument/2006/relationships/slideLayout" Target="../slideLayouts/slideLayout2.xml"/><Relationship Id="rId4" Type="http://schemas.openxmlformats.org/officeDocument/2006/relationships/hyperlink" Target="http://keras.io/" TargetMode="Externa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hyperlink" Target="https://en.wikipedia.org/wiki/Attention_(machine_learning)" TargetMode="Externa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hyperlink" Target="https://lacker.io/ai/2020/07/06/giving-gpt-3-a-turing-test.html" TargetMode="External"/><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github.com/huggingface/transformers" TargetMode="External"/><Relationship Id="rId1" Type="http://schemas.openxmlformats.org/officeDocument/2006/relationships/slideLayout" Target="../slideLayouts/slideLayout2.xml"/><Relationship Id="rId4" Type="http://schemas.openxmlformats.org/officeDocument/2006/relationships/hyperlink" Target="https://huggingface.co/transformers/" TargetMode="External"/></Relationships>
</file>

<file path=ppt/slides/_rels/slide12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hyperlink" Target="https://github.com/RUCAIBox/LLMSurvey" TargetMode="External"/><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hyperlink" Target="https://www.youtube.com/watch?v=VPRSBzXzavo" TargetMode="Externa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hyperlink" Target="https://lacker.io/ai/2020/07/06/giving-gpt-3-a-turing-test.html" TargetMode="External"/><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hyperlink" Target="https://github.com/RUCAIBox/LLMSurvey" TargetMode="External"/><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emf"/><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8.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hyperlink" Target="https://techcrunch.com/2023/01/05/heres-a-roundup-of-the-top-ai-powered-products-we-saw-at-ces-2023/" TargetMode="Externa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hyperlink" Target="http://www.deeplearningbook.org/" TargetMode="External"/><Relationship Id="rId2" Type="http://schemas.openxmlformats.org/officeDocument/2006/relationships/hyperlink" Target="http://deeplearning.net/" TargetMode="External"/><Relationship Id="rId1" Type="http://schemas.openxmlformats.org/officeDocument/2006/relationships/slideLayout" Target="../slideLayouts/slideLayout2.xml"/><Relationship Id="rId6" Type="http://schemas.openxmlformats.org/officeDocument/2006/relationships/hyperlink" Target="https://www.tensorflow.org/" TargetMode="External"/><Relationship Id="rId5" Type="http://schemas.openxmlformats.org/officeDocument/2006/relationships/hyperlink" Target="https://pytorch.org/" TargetMode="External"/><Relationship Id="rId4" Type="http://schemas.openxmlformats.org/officeDocument/2006/relationships/hyperlink" Target="http://keras.io/" TargetMode="External"/></Relationships>
</file>

<file path=ppt/slides/_rels/slide187.xml.rels><?xml version="1.0" encoding="UTF-8" standalone="yes"?>
<Relationships xmlns="http://schemas.openxmlformats.org/package/2006/relationships"><Relationship Id="rId3" Type="http://schemas.openxmlformats.org/officeDocument/2006/relationships/hyperlink" Target="http://deeplearning.net/datasets/" TargetMode="External"/><Relationship Id="rId2" Type="http://schemas.openxmlformats.org/officeDocument/2006/relationships/hyperlink" Target="https://www.analyticsvidhya.com/blog/2018/03/comprehensive-collection-deep-learning-datasets/" TargetMode="External"/><Relationship Id="rId1" Type="http://schemas.openxmlformats.org/officeDocument/2006/relationships/slideLayout" Target="../slideLayouts/slideLayout2.xml"/><Relationship Id="rId6" Type="http://schemas.openxmlformats.org/officeDocument/2006/relationships/hyperlink" Target="https://paperswithcode.com/datasets" TargetMode="External"/><Relationship Id="rId5" Type="http://schemas.openxmlformats.org/officeDocument/2006/relationships/hyperlink" Target="https://en.wikipedia.org/wiki/List_of_datasets_for_machine_learning_research" TargetMode="External"/><Relationship Id="rId4" Type="http://schemas.openxmlformats.org/officeDocument/2006/relationships/hyperlink" Target="https://skymind.ai/wiki/open-datasets" TargetMode="External"/></Relationships>
</file>

<file path=ppt/slides/_rels/slide18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hyperlink" Target="mailto:giles@ist.psu.edu"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199.xml.rels><?xml version="1.0" encoding="UTF-8" standalone="yes"?>
<Relationships xmlns="http://schemas.openxmlformats.org/package/2006/relationships"><Relationship Id="rId3" Type="http://schemas.openxmlformats.org/officeDocument/2006/relationships/hyperlink" Target="mailto:giles@ist.psu.edu"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clgiles.ist.psu.edu/collaborators.shtml" TargetMode="External"/><Relationship Id="rId2" Type="http://schemas.openxmlformats.org/officeDocument/2006/relationships/hyperlink" Target="http://clgiles.ist.psu.edu/IST597/acknowledgements.htm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oleObject" Target="../embeddings/oleObject1.bin"/><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39.em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6.emf"/><Relationship Id="rId11" Type="http://schemas.openxmlformats.org/officeDocument/2006/relationships/oleObject" Target="../embeddings/oleObject6.bin"/><Relationship Id="rId5" Type="http://schemas.openxmlformats.org/officeDocument/2006/relationships/oleObject" Target="../embeddings/oleObject3.bin"/><Relationship Id="rId10" Type="http://schemas.openxmlformats.org/officeDocument/2006/relationships/image" Target="../media/image38.emf"/><Relationship Id="rId4" Type="http://schemas.openxmlformats.org/officeDocument/2006/relationships/image" Target="../media/image35.emf"/><Relationship Id="rId9" Type="http://schemas.openxmlformats.org/officeDocument/2006/relationships/oleObject" Target="../embeddings/oleObject5.bin"/></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oleObject" Target="../embeddings/oleObject7.bin"/><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6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png"/></Relationships>
</file>

<file path=ppt/slides/_rels/slide6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github.com/huggingface/transformers" TargetMode="External"/><Relationship Id="rId1" Type="http://schemas.openxmlformats.org/officeDocument/2006/relationships/slideLayout" Target="../slideLayouts/slideLayout2.xml"/><Relationship Id="rId4" Type="http://schemas.openxmlformats.org/officeDocument/2006/relationships/hyperlink" Target="https://huggingface.co/transformers/" TargetMode="External"/></Relationships>
</file>

<file path=ppt/slides/_rels/slide9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p:cNvSpPr>
          <p:nvPr>
            <p:ph type="ctrTitle"/>
          </p:nvPr>
        </p:nvSpPr>
        <p:spPr>
          <a:xfrm>
            <a:off x="152400" y="266700"/>
            <a:ext cx="8839200" cy="1600200"/>
          </a:xfrm>
        </p:spPr>
        <p:txBody>
          <a:bodyPr/>
          <a:lstStyle/>
          <a:p>
            <a:pPr eaLnBrk="1" hangingPunct="1"/>
            <a:r>
              <a:rPr lang="en-US" altLang="zh-CN" sz="3600" dirty="0">
                <a:solidFill>
                  <a:srgbClr val="FF0000"/>
                </a:solidFill>
              </a:rPr>
              <a:t>What is Artificial Intelligence, Machine Learning and Deep Learning</a:t>
            </a:r>
            <a:br>
              <a:rPr lang="en-US" altLang="zh-CN" sz="3600" dirty="0">
                <a:solidFill>
                  <a:srgbClr val="FF0000"/>
                </a:solidFill>
              </a:rPr>
            </a:br>
            <a:r>
              <a:rPr lang="en-US" altLang="zh-CN" sz="3600" dirty="0">
                <a:solidFill>
                  <a:schemeClr val="accent4"/>
                </a:solidFill>
              </a:rPr>
              <a:t>My perspective</a:t>
            </a:r>
            <a:endParaRPr lang="en-US" altLang="zh-CN" dirty="0">
              <a:solidFill>
                <a:schemeClr val="accent4"/>
              </a:solidFill>
            </a:endParaRPr>
          </a:p>
        </p:txBody>
      </p:sp>
      <p:sp>
        <p:nvSpPr>
          <p:cNvPr id="19459" name="Rectangle 3"/>
          <p:cNvSpPr>
            <a:spLocks noGrp="1"/>
          </p:cNvSpPr>
          <p:nvPr>
            <p:ph type="subTitle" idx="1"/>
          </p:nvPr>
        </p:nvSpPr>
        <p:spPr>
          <a:xfrm>
            <a:off x="990600" y="2362200"/>
            <a:ext cx="6781800" cy="1524000"/>
          </a:xfrm>
        </p:spPr>
        <p:txBody>
          <a:bodyPr/>
          <a:lstStyle/>
          <a:p>
            <a:pPr defTabSz="914400" eaLnBrk="1" hangingPunct="1"/>
            <a:r>
              <a:rPr lang="en-US" altLang="zh-CN" sz="2400" dirty="0">
                <a:solidFill>
                  <a:schemeClr val="tx1"/>
                </a:solidFill>
                <a:latin typeface="Century" charset="0"/>
                <a:ea typeface="Century" charset="0"/>
                <a:cs typeface="Century" charset="0"/>
              </a:rPr>
              <a:t>C. Lee Giles</a:t>
            </a:r>
          </a:p>
          <a:p>
            <a:pPr defTabSz="914400" eaLnBrk="1" hangingPunct="1"/>
            <a:r>
              <a:rPr lang="en-US" altLang="zh-CN" sz="2400" dirty="0">
                <a:solidFill>
                  <a:schemeClr val="tx1"/>
                </a:solidFill>
                <a:latin typeface="Century" charset="0"/>
                <a:ea typeface="Century" charset="0"/>
                <a:cs typeface="Century" charset="0"/>
              </a:rPr>
              <a:t>The Pennsylvania State University</a:t>
            </a:r>
          </a:p>
          <a:p>
            <a:pPr defTabSz="914400" eaLnBrk="1" hangingPunct="1"/>
            <a:r>
              <a:rPr lang="en-US" altLang="zh-CN" sz="2400" dirty="0">
                <a:solidFill>
                  <a:schemeClr val="tx1"/>
                </a:solidFill>
                <a:latin typeface="Century" charset="0"/>
                <a:ea typeface="Century" charset="0"/>
                <a:cs typeface="Century" charset="0"/>
              </a:rPr>
              <a:t>University Park, PA, USA</a:t>
            </a:r>
          </a:p>
          <a:p>
            <a:pPr defTabSz="914400" eaLnBrk="1" hangingPunct="1"/>
            <a:r>
              <a:rPr lang="en-US" altLang="zh-CN" sz="2400" dirty="0">
                <a:solidFill>
                  <a:schemeClr val="tx1"/>
                </a:solidFill>
                <a:latin typeface="Century" charset="0"/>
                <a:ea typeface="Century" charset="0"/>
                <a:cs typeface="Century" charset="0"/>
                <a:hlinkClick r:id="rId3"/>
              </a:rPr>
              <a:t>giles@ist.psu.edu</a:t>
            </a:r>
            <a:endParaRPr lang="en-US" altLang="zh-CN" sz="2400" dirty="0">
              <a:solidFill>
                <a:schemeClr val="tx1"/>
              </a:solidFill>
              <a:latin typeface="Century" charset="0"/>
              <a:ea typeface="Century" charset="0"/>
              <a:cs typeface="Century" charset="0"/>
            </a:endParaRPr>
          </a:p>
          <a:p>
            <a:pPr defTabSz="914400" eaLnBrk="1" hangingPunct="1"/>
            <a:r>
              <a:rPr lang="en-US" altLang="zh-CN" sz="2400" dirty="0">
                <a:solidFill>
                  <a:schemeClr val="tx1"/>
                </a:solidFill>
                <a:latin typeface="Century" charset="0"/>
                <a:ea typeface="Century" charset="0"/>
                <a:cs typeface="Century" charset="0"/>
                <a:hlinkClick r:id="rId4"/>
              </a:rPr>
              <a:t>http://clgiles.ist.psu.edu</a:t>
            </a:r>
            <a:endParaRPr lang="en-US" altLang="zh-CN" sz="2400" dirty="0">
              <a:solidFill>
                <a:schemeClr val="tx1"/>
              </a:solidFill>
              <a:latin typeface="Century" charset="0"/>
              <a:ea typeface="Century" charset="0"/>
              <a:cs typeface="Century" charset="0"/>
            </a:endParaRPr>
          </a:p>
          <a:p>
            <a:pPr defTabSz="914400" eaLnBrk="1" hangingPunct="1"/>
            <a:endParaRPr lang="en-US" altLang="zh-CN" sz="2400" dirty="0">
              <a:solidFill>
                <a:schemeClr val="tx1"/>
              </a:solidFill>
              <a:latin typeface="Century" charset="0"/>
              <a:ea typeface="Century" charset="0"/>
              <a:cs typeface="Century"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D2F7BCC9-3374-2B40-AF6C-A50CBB5468F1}"/>
              </a:ext>
            </a:extLst>
          </p:cNvPr>
          <p:cNvSpPr>
            <a:spLocks noChangeArrowheads="1"/>
          </p:cNvSpPr>
          <p:nvPr/>
        </p:nvSpPr>
        <p:spPr bwMode="auto">
          <a:xfrm>
            <a:off x="152400" y="1143000"/>
            <a:ext cx="54102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38138" indent="-338138">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688975" indent="-23177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50000"/>
              </a:spcBef>
              <a:buFontTx/>
              <a:buNone/>
            </a:pPr>
            <a:r>
              <a:rPr lang="en-US" altLang="en-US" sz="3600" b="1" dirty="0">
                <a:solidFill>
                  <a:srgbClr val="FF0000"/>
                </a:solidFill>
                <a:latin typeface="Times-Bold" pitchFamily="2" charset="0"/>
              </a:rPr>
              <a:t>Types of AI</a:t>
            </a:r>
          </a:p>
          <a:p>
            <a:pPr eaLnBrk="1" hangingPunct="1">
              <a:spcBef>
                <a:spcPct val="25000"/>
              </a:spcBef>
            </a:pPr>
            <a:endParaRPr lang="en-US" altLang="en-US" sz="2400" dirty="0">
              <a:latin typeface="Times-Roman" pitchFamily="2" charset="0"/>
            </a:endParaRPr>
          </a:p>
          <a:p>
            <a:pPr eaLnBrk="1" hangingPunct="1">
              <a:spcBef>
                <a:spcPct val="25000"/>
              </a:spcBef>
            </a:pPr>
            <a:endParaRPr lang="en-US" altLang="en-US" sz="2400" dirty="0">
              <a:latin typeface="Times-Roman" pitchFamily="2" charset="0"/>
            </a:endParaRPr>
          </a:p>
          <a:p>
            <a:pPr eaLnBrk="1" hangingPunct="1">
              <a:spcBef>
                <a:spcPct val="25000"/>
              </a:spcBef>
            </a:pPr>
            <a:r>
              <a:rPr lang="en-US" altLang="en-US" sz="2400" dirty="0">
                <a:latin typeface="Times-Roman" pitchFamily="2" charset="0"/>
              </a:rPr>
              <a:t>Hard  (Strong) AI (GOFAI)</a:t>
            </a:r>
          </a:p>
          <a:p>
            <a:pPr lvl="1">
              <a:spcBef>
                <a:spcPct val="25000"/>
              </a:spcBef>
            </a:pPr>
            <a:r>
              <a:rPr lang="en-US" altLang="en-US" sz="2100" dirty="0">
                <a:latin typeface="Times-Roman" pitchFamily="2" charset="0"/>
              </a:rPr>
              <a:t>AI that replaces the people</a:t>
            </a:r>
          </a:p>
          <a:p>
            <a:pPr lvl="1">
              <a:spcBef>
                <a:spcPct val="25000"/>
              </a:spcBef>
            </a:pPr>
            <a:r>
              <a:rPr lang="en-US" altLang="en-US" sz="2100" dirty="0">
                <a:latin typeface="Times-Roman" pitchFamily="2" charset="0"/>
              </a:rPr>
              <a:t>Artificial General Intelligence  (AGI)</a:t>
            </a:r>
          </a:p>
          <a:p>
            <a:pPr eaLnBrk="1" hangingPunct="1">
              <a:spcBef>
                <a:spcPct val="25000"/>
              </a:spcBef>
              <a:buFontTx/>
              <a:buNone/>
            </a:pPr>
            <a:r>
              <a:rPr lang="en-US" altLang="en-US" sz="2400" dirty="0">
                <a:latin typeface="Times-Roman" pitchFamily="2" charset="0"/>
              </a:rPr>
              <a:t>•   Soft AI</a:t>
            </a:r>
          </a:p>
          <a:p>
            <a:pPr lvl="1">
              <a:spcBef>
                <a:spcPct val="25000"/>
              </a:spcBef>
            </a:pPr>
            <a:r>
              <a:rPr lang="en-US" altLang="en-US" sz="2100" dirty="0">
                <a:latin typeface="Times-Roman" pitchFamily="2" charset="0"/>
              </a:rPr>
              <a:t>AI by and for the people</a:t>
            </a:r>
          </a:p>
          <a:p>
            <a:pPr lvl="1">
              <a:spcBef>
                <a:spcPct val="25000"/>
              </a:spcBef>
            </a:pPr>
            <a:r>
              <a:rPr lang="en-US" altLang="en-US" sz="2100" dirty="0">
                <a:latin typeface="Times-Roman" pitchFamily="2" charset="0"/>
              </a:rPr>
              <a:t>Human computing; humans in the loop</a:t>
            </a:r>
          </a:p>
          <a:p>
            <a:pPr lvl="2">
              <a:spcBef>
                <a:spcPct val="25000"/>
              </a:spcBef>
            </a:pPr>
            <a:r>
              <a:rPr lang="en-US" altLang="en-US" sz="1800" dirty="0">
                <a:latin typeface="Times-Roman" pitchFamily="2" charset="0"/>
              </a:rPr>
              <a:t>Let the computers do what they are good at and we do what we are good at</a:t>
            </a:r>
          </a:p>
          <a:p>
            <a:pPr lvl="2">
              <a:spcBef>
                <a:spcPct val="25000"/>
              </a:spcBef>
            </a:pPr>
            <a:r>
              <a:rPr lang="en-US" altLang="en-US" sz="1800" dirty="0">
                <a:latin typeface="Times-Roman" pitchFamily="2" charset="0"/>
              </a:rPr>
              <a:t>Hopefully not the Borg</a:t>
            </a:r>
          </a:p>
        </p:txBody>
      </p:sp>
      <p:pic>
        <p:nvPicPr>
          <p:cNvPr id="3" name="Picture 2">
            <a:extLst>
              <a:ext uri="{FF2B5EF4-FFF2-40B4-BE49-F238E27FC236}">
                <a16:creationId xmlns:a16="http://schemas.microsoft.com/office/drawing/2014/main" id="{DB12B344-4457-D14D-8F3C-2F0B1CB530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228600"/>
            <a:ext cx="4587339" cy="2360951"/>
          </a:xfrm>
          <a:prstGeom prst="rect">
            <a:avLst/>
          </a:prstGeom>
        </p:spPr>
      </p:pic>
      <p:pic>
        <p:nvPicPr>
          <p:cNvPr id="4" name="Picture 3">
            <a:extLst>
              <a:ext uri="{FF2B5EF4-FFF2-40B4-BE49-F238E27FC236}">
                <a16:creationId xmlns:a16="http://schemas.microsoft.com/office/drawing/2014/main" id="{820112CA-327E-AC4A-B4D1-6B3A5C89F0FA}"/>
              </a:ext>
            </a:extLst>
          </p:cNvPr>
          <p:cNvPicPr>
            <a:picLocks noChangeAspect="1"/>
          </p:cNvPicPr>
          <p:nvPr/>
        </p:nvPicPr>
        <p:blipFill>
          <a:blip r:embed="rId3"/>
          <a:stretch>
            <a:fillRect/>
          </a:stretch>
        </p:blipFill>
        <p:spPr>
          <a:xfrm>
            <a:off x="5791200" y="4202524"/>
            <a:ext cx="3264732" cy="2122076"/>
          </a:xfrm>
          <a:prstGeom prst="rect">
            <a:avLst/>
          </a:prstGeom>
        </p:spPr>
      </p:pic>
    </p:spTree>
    <p:extLst>
      <p:ext uri="{BB962C8B-B14F-4D97-AF65-F5344CB8AC3E}">
        <p14:creationId xmlns:p14="http://schemas.microsoft.com/office/powerpoint/2010/main" val="14331113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pPr>
              <a:defRPr/>
            </a:pPr>
            <a:endParaRPr lang="en-US" dirty="0"/>
          </a:p>
        </p:txBody>
      </p:sp>
      <p:pic>
        <p:nvPicPr>
          <p:cNvPr id="6" name="Picture 5"/>
          <p:cNvPicPr>
            <a:picLocks noChangeAspect="1"/>
          </p:cNvPicPr>
          <p:nvPr/>
        </p:nvPicPr>
        <p:blipFill>
          <a:blip r:embed="rId2"/>
          <a:stretch>
            <a:fillRect/>
          </a:stretch>
        </p:blipFill>
        <p:spPr>
          <a:xfrm>
            <a:off x="1993900" y="0"/>
            <a:ext cx="5155942" cy="6858000"/>
          </a:xfrm>
          <a:prstGeom prst="rect">
            <a:avLst/>
          </a:prstGeom>
        </p:spPr>
      </p:pic>
      <p:sp>
        <p:nvSpPr>
          <p:cNvPr id="3" name="TextBox 2"/>
          <p:cNvSpPr txBox="1"/>
          <p:nvPr/>
        </p:nvSpPr>
        <p:spPr>
          <a:xfrm>
            <a:off x="7231547" y="5867400"/>
            <a:ext cx="1912453" cy="830997"/>
          </a:xfrm>
          <a:prstGeom prst="rect">
            <a:avLst/>
          </a:prstGeom>
          <a:noFill/>
        </p:spPr>
        <p:txBody>
          <a:bodyPr wrap="none" rtlCol="0">
            <a:spAutoFit/>
          </a:bodyPr>
          <a:lstStyle/>
          <a:p>
            <a:r>
              <a:rPr lang="en-US" dirty="0"/>
              <a:t>Sparse DBNs</a:t>
            </a:r>
          </a:p>
          <a:p>
            <a:r>
              <a:rPr lang="en-US" dirty="0"/>
              <a:t>[Lee et al. ICML ‘09]</a:t>
            </a:r>
          </a:p>
          <a:p>
            <a:r>
              <a:rPr lang="en-US" dirty="0"/>
              <a:t>Figure courtesy: </a:t>
            </a:r>
            <a:r>
              <a:rPr lang="en-US" dirty="0" err="1"/>
              <a:t>Quoc</a:t>
            </a:r>
            <a:r>
              <a:rPr lang="en-US" dirty="0"/>
              <a:t> Le</a:t>
            </a:r>
          </a:p>
        </p:txBody>
      </p:sp>
    </p:spTree>
    <p:extLst>
      <p:ext uri="{BB962C8B-B14F-4D97-AF65-F5344CB8AC3E}">
        <p14:creationId xmlns:p14="http://schemas.microsoft.com/office/powerpoint/2010/main" val="192809667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p:cNvSpPr>
            <a:spLocks noGrp="1"/>
          </p:cNvSpPr>
          <p:nvPr>
            <p:ph idx="1"/>
          </p:nvPr>
        </p:nvSpPr>
        <p:spPr>
          <a:xfrm>
            <a:off x="685800" y="1143000"/>
            <a:ext cx="7772400" cy="5257800"/>
          </a:xfrm>
        </p:spPr>
        <p:txBody>
          <a:bodyPr/>
          <a:lstStyle/>
          <a:p>
            <a:r>
              <a:rPr lang="en-US" dirty="0"/>
              <a:t>“Shallow” models</a:t>
            </a:r>
          </a:p>
          <a:p>
            <a:endParaRPr lang="en-US" dirty="0"/>
          </a:p>
          <a:p>
            <a:endParaRPr lang="en-US" dirty="0"/>
          </a:p>
          <a:p>
            <a:endParaRPr lang="en-US" dirty="0"/>
          </a:p>
          <a:p>
            <a:endParaRPr lang="en-US" dirty="0"/>
          </a:p>
          <a:p>
            <a:endParaRPr lang="en-US" dirty="0"/>
          </a:p>
          <a:p>
            <a:r>
              <a:rPr lang="en-US" dirty="0"/>
              <a:t>Deep models</a:t>
            </a:r>
          </a:p>
        </p:txBody>
      </p:sp>
      <p:sp>
        <p:nvSpPr>
          <p:cNvPr id="13315" name="Line 3"/>
          <p:cNvSpPr>
            <a:spLocks noChangeShapeType="1"/>
          </p:cNvSpPr>
          <p:nvPr/>
        </p:nvSpPr>
        <p:spPr bwMode="auto">
          <a:xfrm>
            <a:off x="1889280" y="5089398"/>
            <a:ext cx="596160" cy="1440"/>
          </a:xfrm>
          <a:prstGeom prst="line">
            <a:avLst/>
          </a:prstGeom>
          <a:noFill/>
          <a:ln w="36720" cap="flat">
            <a:solidFill>
              <a:srgbClr val="0000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3316" name="AutoShape 4"/>
          <p:cNvSpPr>
            <a:spLocks noChangeArrowheads="1"/>
          </p:cNvSpPr>
          <p:nvPr/>
        </p:nvSpPr>
        <p:spPr bwMode="auto">
          <a:xfrm>
            <a:off x="3335402" y="4367163"/>
            <a:ext cx="1285920" cy="1473274"/>
          </a:xfrm>
          <a:prstGeom prst="roundRect">
            <a:avLst>
              <a:gd name="adj" fmla="val 111"/>
            </a:avLst>
          </a:prstGeom>
          <a:solidFill>
            <a:srgbClr val="FFFFFF"/>
          </a:solidFill>
          <a:ln w="36720" cap="flat">
            <a:solidFill>
              <a:srgbClr val="FF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6328" tIns="16328" rIns="16328" bIns="16328" anchor="ctr" anchorCtr="1"/>
          <a:lstStyle/>
          <a:p>
            <a:pPr>
              <a:lnSpc>
                <a:spcPct val="104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800" dirty="0">
                <a:solidFill>
                  <a:srgbClr val="000000"/>
                </a:solidFill>
                <a:latin typeface="Tiresias PCfont" charset="0"/>
              </a:rPr>
              <a:t>Trainable</a:t>
            </a:r>
            <a:br>
              <a:rPr lang="en-US" sz="1800" dirty="0">
                <a:solidFill>
                  <a:srgbClr val="000000"/>
                </a:solidFill>
                <a:latin typeface="Tiresias PCfont" charset="0"/>
              </a:rPr>
            </a:br>
            <a:r>
              <a:rPr lang="en-US" sz="1800" dirty="0">
                <a:solidFill>
                  <a:srgbClr val="000000"/>
                </a:solidFill>
                <a:latin typeface="Tiresias PCfont" charset="0"/>
              </a:rPr>
              <a:t>Feature-Transform / </a:t>
            </a:r>
            <a:br>
              <a:rPr lang="en-US" sz="1800" dirty="0">
                <a:solidFill>
                  <a:srgbClr val="000000"/>
                </a:solidFill>
                <a:latin typeface="Tiresias PCfont" charset="0"/>
              </a:rPr>
            </a:br>
            <a:r>
              <a:rPr lang="en-US" sz="1800" dirty="0">
                <a:solidFill>
                  <a:srgbClr val="000000"/>
                </a:solidFill>
                <a:latin typeface="Tiresias PCfont" charset="0"/>
              </a:rPr>
              <a:t>Classifier</a:t>
            </a:r>
          </a:p>
        </p:txBody>
      </p:sp>
      <p:sp>
        <p:nvSpPr>
          <p:cNvPr id="13317" name="Line 5"/>
          <p:cNvSpPr>
            <a:spLocks noChangeShapeType="1"/>
          </p:cNvSpPr>
          <p:nvPr/>
        </p:nvSpPr>
        <p:spPr bwMode="auto">
          <a:xfrm>
            <a:off x="3756961" y="5106680"/>
            <a:ext cx="1339200" cy="1440"/>
          </a:xfrm>
          <a:prstGeom prst="line">
            <a:avLst/>
          </a:prstGeom>
          <a:noFill/>
          <a:ln w="36720" cap="flat">
            <a:solidFill>
              <a:srgbClr val="0000FF"/>
            </a:solidFill>
            <a:prstDash val="sysDot"/>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3318" name="Line 6"/>
          <p:cNvSpPr>
            <a:spLocks noChangeShapeType="1"/>
          </p:cNvSpPr>
          <p:nvPr/>
        </p:nvSpPr>
        <p:spPr bwMode="auto">
          <a:xfrm flipH="1" flipV="1">
            <a:off x="4471200" y="5103800"/>
            <a:ext cx="627840" cy="1042669"/>
          </a:xfrm>
          <a:prstGeom prst="line">
            <a:avLst/>
          </a:prstGeom>
          <a:noFill/>
          <a:ln w="36720" cap="flat">
            <a:solidFill>
              <a:srgbClr val="FF00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3319" name="AutoShape 7"/>
          <p:cNvSpPr>
            <a:spLocks noChangeArrowheads="1"/>
          </p:cNvSpPr>
          <p:nvPr/>
        </p:nvSpPr>
        <p:spPr bwMode="auto">
          <a:xfrm>
            <a:off x="5099041" y="4343400"/>
            <a:ext cx="1285920" cy="1473274"/>
          </a:xfrm>
          <a:prstGeom prst="roundRect">
            <a:avLst>
              <a:gd name="adj" fmla="val 111"/>
            </a:avLst>
          </a:prstGeom>
          <a:solidFill>
            <a:srgbClr val="FFFFFF"/>
          </a:solidFill>
          <a:ln w="36720" cap="flat">
            <a:solidFill>
              <a:srgbClr val="FF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6328" tIns="16328" rIns="16328" bIns="16328" anchor="ctr" anchorCtr="1"/>
          <a:lstStyle/>
          <a:p>
            <a:pPr>
              <a:lnSpc>
                <a:spcPct val="104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800" dirty="0">
                <a:solidFill>
                  <a:srgbClr val="000000"/>
                </a:solidFill>
                <a:latin typeface="Tiresias PCfont" charset="0"/>
              </a:rPr>
              <a:t>Trainable</a:t>
            </a:r>
            <a:br>
              <a:rPr lang="en-US" sz="1800" dirty="0">
                <a:solidFill>
                  <a:srgbClr val="000000"/>
                </a:solidFill>
                <a:latin typeface="Tiresias PCfont" charset="0"/>
              </a:rPr>
            </a:br>
            <a:r>
              <a:rPr lang="en-US" sz="1800" dirty="0">
                <a:solidFill>
                  <a:srgbClr val="000000"/>
                </a:solidFill>
                <a:latin typeface="Tiresias PCfont" charset="0"/>
              </a:rPr>
              <a:t>Feature-Transform / </a:t>
            </a:r>
            <a:br>
              <a:rPr lang="en-US" sz="1800" dirty="0">
                <a:solidFill>
                  <a:srgbClr val="000000"/>
                </a:solidFill>
                <a:latin typeface="Tiresias PCfont" charset="0"/>
              </a:rPr>
            </a:br>
            <a:r>
              <a:rPr lang="en-US" sz="1800" dirty="0">
                <a:solidFill>
                  <a:srgbClr val="000000"/>
                </a:solidFill>
                <a:latin typeface="Tiresias PCfont" charset="0"/>
              </a:rPr>
              <a:t>Classifier</a:t>
            </a:r>
          </a:p>
        </p:txBody>
      </p:sp>
      <p:sp>
        <p:nvSpPr>
          <p:cNvPr id="13320" name="Line 8"/>
          <p:cNvSpPr>
            <a:spLocks noChangeShapeType="1"/>
          </p:cNvSpPr>
          <p:nvPr/>
        </p:nvSpPr>
        <p:spPr bwMode="auto">
          <a:xfrm>
            <a:off x="6402241" y="5106680"/>
            <a:ext cx="367200" cy="1440"/>
          </a:xfrm>
          <a:prstGeom prst="line">
            <a:avLst/>
          </a:prstGeom>
          <a:noFill/>
          <a:ln w="36720" cap="flat">
            <a:solidFill>
              <a:srgbClr val="0000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3321" name="AutoShape 9"/>
          <p:cNvSpPr>
            <a:spLocks noChangeArrowheads="1"/>
          </p:cNvSpPr>
          <p:nvPr/>
        </p:nvSpPr>
        <p:spPr bwMode="auto">
          <a:xfrm>
            <a:off x="6765120" y="4343400"/>
            <a:ext cx="1285920" cy="1473274"/>
          </a:xfrm>
          <a:prstGeom prst="roundRect">
            <a:avLst>
              <a:gd name="adj" fmla="val 111"/>
            </a:avLst>
          </a:prstGeom>
          <a:solidFill>
            <a:srgbClr val="FFFFFF"/>
          </a:solidFill>
          <a:ln w="36720" cap="flat">
            <a:solidFill>
              <a:srgbClr val="FF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6328" tIns="16328" rIns="16328" bIns="16328" anchor="ctr" anchorCtr="1"/>
          <a:lstStyle/>
          <a:p>
            <a:pPr>
              <a:lnSpc>
                <a:spcPct val="104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800" dirty="0">
                <a:solidFill>
                  <a:srgbClr val="000000"/>
                </a:solidFill>
                <a:latin typeface="Tiresias PCfont" charset="0"/>
              </a:rPr>
              <a:t>Trainable</a:t>
            </a:r>
            <a:br>
              <a:rPr lang="en-US" sz="1800" dirty="0">
                <a:solidFill>
                  <a:srgbClr val="000000"/>
                </a:solidFill>
                <a:latin typeface="Tiresias PCfont" charset="0"/>
              </a:rPr>
            </a:br>
            <a:r>
              <a:rPr lang="en-US" sz="1800" dirty="0">
                <a:solidFill>
                  <a:srgbClr val="000000"/>
                </a:solidFill>
                <a:latin typeface="Tiresias PCfont" charset="0"/>
              </a:rPr>
              <a:t>Feature-Transform / </a:t>
            </a:r>
            <a:br>
              <a:rPr lang="en-US" sz="1800" dirty="0">
                <a:solidFill>
                  <a:srgbClr val="000000"/>
                </a:solidFill>
                <a:latin typeface="Tiresias PCfont" charset="0"/>
              </a:rPr>
            </a:br>
            <a:r>
              <a:rPr lang="en-US" sz="1800" dirty="0">
                <a:solidFill>
                  <a:srgbClr val="000000"/>
                </a:solidFill>
                <a:latin typeface="Tiresias PCfont" charset="0"/>
              </a:rPr>
              <a:t>Classifier</a:t>
            </a:r>
          </a:p>
        </p:txBody>
      </p:sp>
      <p:sp>
        <p:nvSpPr>
          <p:cNvPr id="13322" name="Line 10"/>
          <p:cNvSpPr>
            <a:spLocks noChangeShapeType="1"/>
          </p:cNvSpPr>
          <p:nvPr/>
        </p:nvSpPr>
        <p:spPr bwMode="auto">
          <a:xfrm>
            <a:off x="8068320" y="5106680"/>
            <a:ext cx="367200" cy="1440"/>
          </a:xfrm>
          <a:prstGeom prst="line">
            <a:avLst/>
          </a:prstGeom>
          <a:noFill/>
          <a:ln w="36720" cap="flat">
            <a:solidFill>
              <a:srgbClr val="0000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3323" name="Line 11"/>
          <p:cNvSpPr>
            <a:spLocks noChangeShapeType="1"/>
          </p:cNvSpPr>
          <p:nvPr/>
        </p:nvSpPr>
        <p:spPr bwMode="auto">
          <a:xfrm flipV="1">
            <a:off x="6467041" y="5180128"/>
            <a:ext cx="145440" cy="982183"/>
          </a:xfrm>
          <a:prstGeom prst="line">
            <a:avLst/>
          </a:prstGeom>
          <a:noFill/>
          <a:ln w="36720" cap="flat">
            <a:solidFill>
              <a:srgbClr val="FF00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3324" name="Text Box 12"/>
          <p:cNvSpPr txBox="1">
            <a:spLocks noChangeArrowheads="1"/>
          </p:cNvSpPr>
          <p:nvPr/>
        </p:nvSpPr>
        <p:spPr bwMode="auto">
          <a:xfrm>
            <a:off x="4266721" y="6186794"/>
            <a:ext cx="3561120" cy="28947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5pPr>
            <a:lvl6pPr marL="25146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6pPr>
            <a:lvl7pPr marL="29718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7pPr>
            <a:lvl8pPr marL="34290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8pPr>
            <a:lvl9pPr marL="3886200" indent="-228600" fontAlgn="base" hangingPunct="0">
              <a:lnSpc>
                <a:spcPct val="93000"/>
              </a:lnSpc>
              <a:spcBef>
                <a:spcPct val="0"/>
              </a:spcBef>
              <a:spcAft>
                <a:spcPts val="575"/>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msgothic" charset="0"/>
              </a:defRPr>
            </a:lvl9pPr>
          </a:lstStyle>
          <a:p>
            <a:pPr>
              <a:lnSpc>
                <a:spcPct val="104000"/>
              </a:lnSpc>
              <a:buClrTx/>
              <a:buFontTx/>
              <a:buNone/>
            </a:pPr>
            <a:r>
              <a:rPr lang="en-US" sz="1800">
                <a:solidFill>
                  <a:srgbClr val="FF0000"/>
                </a:solidFill>
                <a:latin typeface="Tiresias PCfont" charset="0"/>
              </a:rPr>
              <a:t>Learned Internal Representations</a:t>
            </a:r>
          </a:p>
        </p:txBody>
      </p:sp>
      <p:pic>
        <p:nvPicPr>
          <p:cNvPr id="1332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441" y="4582465"/>
            <a:ext cx="1707840" cy="110459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6" name="Title 1"/>
          <p:cNvSpPr txBox="1">
            <a:spLocks/>
          </p:cNvSpPr>
          <p:nvPr/>
        </p:nvSpPr>
        <p:spPr>
          <a:xfrm>
            <a:off x="0" y="228600"/>
            <a:ext cx="9144000" cy="685800"/>
          </a:xfrm>
          <a:prstGeom prst="rect">
            <a:avLst/>
          </a:prstGeom>
        </p:spPr>
        <p:txBody>
          <a:bodyPr>
            <a:noAutofit/>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“Shallow” </a:t>
            </a:r>
            <a:r>
              <a:rPr lang="en-US" dirty="0" err="1"/>
              <a:t>vs</a:t>
            </a:r>
            <a:r>
              <a:rPr lang="en-US" dirty="0"/>
              <a:t> Deep Learning</a:t>
            </a:r>
          </a:p>
        </p:txBody>
      </p:sp>
      <p:sp>
        <p:nvSpPr>
          <p:cNvPr id="28" name="AutoShape 3"/>
          <p:cNvSpPr>
            <a:spLocks noChangeArrowheads="1"/>
          </p:cNvSpPr>
          <p:nvPr/>
        </p:nvSpPr>
        <p:spPr bwMode="auto">
          <a:xfrm>
            <a:off x="5802312" y="2133600"/>
            <a:ext cx="2908300" cy="1016000"/>
          </a:xfrm>
          <a:prstGeom prst="roundRect">
            <a:avLst>
              <a:gd name="adj" fmla="val 153"/>
            </a:avLst>
          </a:prstGeom>
          <a:solidFill>
            <a:srgbClr val="FFFFFF"/>
          </a:solidFill>
          <a:ln w="36720" cap="flat">
            <a:solidFill>
              <a:srgbClr val="FF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8000" tIns="18000" rIns="18000" bIns="18000" anchor="ctr" anchorCtr="1"/>
          <a:lstStyle/>
          <a:p>
            <a:pPr algn="ctr">
              <a:lnSpc>
                <a:spcPct val="104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Tiresias PCfont" charset="0"/>
              </a:rPr>
              <a:t>“Simple” Trainable </a:t>
            </a:r>
          </a:p>
          <a:p>
            <a:pPr algn="ctr">
              <a:lnSpc>
                <a:spcPct val="104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Tiresias PCfont" charset="0"/>
              </a:rPr>
              <a:t>Classifier</a:t>
            </a:r>
          </a:p>
        </p:txBody>
      </p:sp>
      <p:sp>
        <p:nvSpPr>
          <p:cNvPr id="29" name="Line 4"/>
          <p:cNvSpPr>
            <a:spLocks noChangeShapeType="1"/>
          </p:cNvSpPr>
          <p:nvPr/>
        </p:nvSpPr>
        <p:spPr bwMode="auto">
          <a:xfrm>
            <a:off x="8715375" y="2632075"/>
            <a:ext cx="657225" cy="1587"/>
          </a:xfrm>
          <a:prstGeom prst="line">
            <a:avLst/>
          </a:prstGeom>
          <a:noFill/>
          <a:ln w="36720" cap="flat">
            <a:solidFill>
              <a:srgbClr val="0000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 name="Line 5"/>
          <p:cNvSpPr>
            <a:spLocks noChangeShapeType="1"/>
          </p:cNvSpPr>
          <p:nvPr/>
        </p:nvSpPr>
        <p:spPr bwMode="auto">
          <a:xfrm>
            <a:off x="1847850" y="2632075"/>
            <a:ext cx="657225" cy="1587"/>
          </a:xfrm>
          <a:prstGeom prst="line">
            <a:avLst/>
          </a:prstGeom>
          <a:noFill/>
          <a:ln w="36720" cap="flat">
            <a:solidFill>
              <a:srgbClr val="0000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1" name="AutoShape 6"/>
          <p:cNvSpPr>
            <a:spLocks noChangeArrowheads="1"/>
          </p:cNvSpPr>
          <p:nvPr/>
        </p:nvSpPr>
        <p:spPr bwMode="auto">
          <a:xfrm>
            <a:off x="2436812" y="2133600"/>
            <a:ext cx="2862263" cy="1011237"/>
          </a:xfrm>
          <a:prstGeom prst="roundRect">
            <a:avLst>
              <a:gd name="adj" fmla="val 153"/>
            </a:avLst>
          </a:prstGeom>
          <a:solidFill>
            <a:srgbClr val="FFFFFF"/>
          </a:solidFill>
          <a:ln w="36720" cap="flat">
            <a:solidFill>
              <a:srgbClr val="FF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8000" tIns="18000" rIns="18000" bIns="18000" anchor="ctr" anchorCtr="1"/>
          <a:lstStyle/>
          <a:p>
            <a:pPr algn="ctr">
              <a:lnSpc>
                <a:spcPct val="104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Tiresias PCfont" charset="0"/>
              </a:rPr>
              <a:t>hand-crafted</a:t>
            </a:r>
          </a:p>
          <a:p>
            <a:pPr algn="ctr">
              <a:lnSpc>
                <a:spcPct val="104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latin typeface="Tiresias PCfont" charset="0"/>
              </a:rPr>
              <a:t>Feature Extractor</a:t>
            </a:r>
          </a:p>
        </p:txBody>
      </p:sp>
      <p:sp>
        <p:nvSpPr>
          <p:cNvPr id="32" name="Line 7"/>
          <p:cNvSpPr>
            <a:spLocks noChangeShapeType="1"/>
          </p:cNvSpPr>
          <p:nvPr/>
        </p:nvSpPr>
        <p:spPr bwMode="auto">
          <a:xfrm>
            <a:off x="5303838" y="2632075"/>
            <a:ext cx="549708" cy="289"/>
          </a:xfrm>
          <a:prstGeom prst="line">
            <a:avLst/>
          </a:prstGeom>
          <a:noFill/>
          <a:ln w="36720" cap="flat">
            <a:solidFill>
              <a:srgbClr val="0000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pic>
        <p:nvPicPr>
          <p:cNvPr id="27"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067865"/>
            <a:ext cx="1707840" cy="110459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3" name="Text Box 17"/>
          <p:cNvSpPr txBox="1">
            <a:spLocks noChangeArrowheads="1"/>
          </p:cNvSpPr>
          <p:nvPr/>
        </p:nvSpPr>
        <p:spPr bwMode="auto">
          <a:xfrm>
            <a:off x="3048000" y="3139529"/>
            <a:ext cx="1676400" cy="28947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p>
            <a:pPr>
              <a:lnSpc>
                <a:spcPct val="104000"/>
              </a:lnSpc>
              <a:spcAft>
                <a:spcPts val="522"/>
              </a:spcAft>
              <a:buSzPct val="45000"/>
            </a:pPr>
            <a:r>
              <a:rPr lang="en-US" sz="1800" dirty="0">
                <a:solidFill>
                  <a:srgbClr val="000000"/>
                </a:solidFill>
                <a:latin typeface="FreeSans" charset="0"/>
              </a:rPr>
              <a:t>fixed</a:t>
            </a:r>
          </a:p>
        </p:txBody>
      </p:sp>
      <p:sp>
        <p:nvSpPr>
          <p:cNvPr id="34" name="Text Box 19"/>
          <p:cNvSpPr txBox="1">
            <a:spLocks noChangeArrowheads="1"/>
          </p:cNvSpPr>
          <p:nvPr/>
        </p:nvSpPr>
        <p:spPr bwMode="auto">
          <a:xfrm>
            <a:off x="6400800" y="3139529"/>
            <a:ext cx="1447800" cy="28947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nSpc>
                <a:spcPct val="104000"/>
              </a:lnSpc>
              <a:spcAft>
                <a:spcPts val="522"/>
              </a:spcAft>
              <a:buSzPct val="45000"/>
            </a:pPr>
            <a:r>
              <a:rPr lang="en-US" sz="1800" dirty="0">
                <a:latin typeface="FreeSans" charset="0"/>
              </a:rPr>
              <a:t>learned</a:t>
            </a:r>
          </a:p>
        </p:txBody>
      </p:sp>
      <p:sp>
        <p:nvSpPr>
          <p:cNvPr id="35" name="TextBox 34"/>
          <p:cNvSpPr txBox="1"/>
          <p:nvPr/>
        </p:nvSpPr>
        <p:spPr>
          <a:xfrm>
            <a:off x="2883528" y="6578469"/>
            <a:ext cx="3458849"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a:solidFill>
                  <a:schemeClr val="bg1">
                    <a:lumMod val="65000"/>
                  </a:schemeClr>
                </a:solidFill>
              </a:rPr>
              <a:t>Ranzato</a:t>
            </a:r>
            <a:r>
              <a:rPr lang="en-US" dirty="0">
                <a:solidFill>
                  <a:schemeClr val="bg1">
                    <a:lumMod val="65000"/>
                  </a:schemeClr>
                </a:solidFill>
              </a:rPr>
              <a:t>, </a:t>
            </a:r>
            <a:r>
              <a:rPr lang="en-US" dirty="0" err="1">
                <a:solidFill>
                  <a:schemeClr val="bg1">
                    <a:lumMod val="65000"/>
                  </a:schemeClr>
                </a:solidFill>
              </a:rPr>
              <a:t>Yann</a:t>
            </a:r>
            <a:r>
              <a:rPr lang="en-US" dirty="0">
                <a:solidFill>
                  <a:schemeClr val="bg1">
                    <a:lumMod val="65000"/>
                  </a:schemeClr>
                </a:solidFill>
              </a:rPr>
              <a:t> </a:t>
            </a:r>
            <a:r>
              <a:rPr lang="en-US" dirty="0" err="1">
                <a:solidFill>
                  <a:schemeClr val="bg1">
                    <a:lumMod val="65000"/>
                  </a:schemeClr>
                </a:solidFill>
              </a:rPr>
              <a:t>LeCun</a:t>
            </a:r>
            <a:endParaRPr lang="en-US" dirty="0">
              <a:solidFill>
                <a:schemeClr val="bg1">
                  <a:lumMod val="65000"/>
                </a:schemeClr>
              </a:solidFill>
            </a:endParaRPr>
          </a:p>
        </p:txBody>
      </p:sp>
      <p:sp>
        <p:nvSpPr>
          <p:cNvPr id="2" name="Footer Placeholder 1">
            <a:extLst>
              <a:ext uri="{FF2B5EF4-FFF2-40B4-BE49-F238E27FC236}">
                <a16:creationId xmlns:a16="http://schemas.microsoft.com/office/drawing/2014/main" id="{0673E971-01C7-CE44-9B62-2E433476B2AD}"/>
              </a:ext>
            </a:extLst>
          </p:cNvPr>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34358968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7E1BA-CF0B-D548-9432-777D5A119D3D}"/>
              </a:ext>
            </a:extLst>
          </p:cNvPr>
          <p:cNvSpPr>
            <a:spLocks noGrp="1"/>
          </p:cNvSpPr>
          <p:nvPr>
            <p:ph type="title"/>
          </p:nvPr>
        </p:nvSpPr>
        <p:spPr/>
        <p:txBody>
          <a:bodyPr/>
          <a:lstStyle/>
          <a:p>
            <a:r>
              <a:rPr lang="en-US" dirty="0"/>
              <a:t>In summary – cat face detection</a:t>
            </a:r>
          </a:p>
        </p:txBody>
      </p:sp>
      <p:pic>
        <p:nvPicPr>
          <p:cNvPr id="4" name="Picture 3">
            <a:extLst>
              <a:ext uri="{FF2B5EF4-FFF2-40B4-BE49-F238E27FC236}">
                <a16:creationId xmlns:a16="http://schemas.microsoft.com/office/drawing/2014/main" id="{E9AA5BE0-633B-D542-A862-BA19427B9001}"/>
              </a:ext>
            </a:extLst>
          </p:cNvPr>
          <p:cNvPicPr>
            <a:picLocks noChangeAspect="1"/>
          </p:cNvPicPr>
          <p:nvPr/>
        </p:nvPicPr>
        <p:blipFill>
          <a:blip r:embed="rId2"/>
          <a:stretch>
            <a:fillRect/>
          </a:stretch>
        </p:blipFill>
        <p:spPr>
          <a:xfrm>
            <a:off x="152400" y="1555750"/>
            <a:ext cx="8839200" cy="3746500"/>
          </a:xfrm>
          <a:prstGeom prst="rect">
            <a:avLst/>
          </a:prstGeom>
        </p:spPr>
      </p:pic>
    </p:spTree>
    <p:extLst>
      <p:ext uri="{BB962C8B-B14F-4D97-AF65-F5344CB8AC3E}">
        <p14:creationId xmlns:p14="http://schemas.microsoft.com/office/powerpoint/2010/main" val="416975630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Resources</a:t>
            </a:r>
          </a:p>
        </p:txBody>
      </p:sp>
      <p:sp>
        <p:nvSpPr>
          <p:cNvPr id="3" name="Content Placeholder 2"/>
          <p:cNvSpPr>
            <a:spLocks noGrp="1"/>
          </p:cNvSpPr>
          <p:nvPr>
            <p:ph idx="1"/>
          </p:nvPr>
        </p:nvSpPr>
        <p:spPr>
          <a:xfrm>
            <a:off x="685800" y="1422400"/>
            <a:ext cx="6778668" cy="4763082"/>
          </a:xfrm>
        </p:spPr>
        <p:txBody>
          <a:bodyPr>
            <a:normAutofit lnSpcReduction="10000"/>
          </a:bodyPr>
          <a:lstStyle/>
          <a:p>
            <a:r>
              <a:rPr lang="en-US" sz="2600" dirty="0"/>
              <a:t>Deep Learning hub and datasets:</a:t>
            </a:r>
          </a:p>
          <a:p>
            <a:pPr lvl="1"/>
            <a:r>
              <a:rPr lang="en-US" sz="2200" dirty="0">
                <a:hlinkClick r:id="rId2"/>
              </a:rPr>
              <a:t>http://deeplearning.net</a:t>
            </a:r>
            <a:endParaRPr lang="en-US" sz="2200" dirty="0"/>
          </a:p>
          <a:p>
            <a:r>
              <a:rPr lang="en-US" sz="2600" dirty="0"/>
              <a:t>Free deep learning text (MIT Press): </a:t>
            </a:r>
          </a:p>
          <a:p>
            <a:pPr lvl="1"/>
            <a:r>
              <a:rPr lang="en-US" sz="2200" dirty="0">
                <a:hlinkClick r:id="rId3"/>
              </a:rPr>
              <a:t>http://www.deeplearningbook.org/</a:t>
            </a:r>
            <a:endParaRPr lang="en-US" sz="2200" dirty="0"/>
          </a:p>
          <a:p>
            <a:r>
              <a:rPr lang="en-US" sz="2600" dirty="0"/>
              <a:t>Deep learning frameworks:</a:t>
            </a:r>
          </a:p>
          <a:p>
            <a:pPr lvl="1"/>
            <a:r>
              <a:rPr lang="en-US" dirty="0" err="1"/>
              <a:t>PyTorch</a:t>
            </a:r>
            <a:r>
              <a:rPr lang="en-US" dirty="0"/>
              <a:t> (Facebook)</a:t>
            </a:r>
          </a:p>
          <a:p>
            <a:pPr lvl="2"/>
            <a:r>
              <a:rPr lang="en-US" sz="1900" dirty="0"/>
              <a:t>https://</a:t>
            </a:r>
            <a:r>
              <a:rPr lang="en-US" sz="1900" dirty="0" err="1"/>
              <a:t>pytorch.org</a:t>
            </a:r>
            <a:r>
              <a:rPr lang="en-US" sz="1900" dirty="0"/>
              <a:t>/ </a:t>
            </a:r>
          </a:p>
          <a:p>
            <a:pPr lvl="1"/>
            <a:r>
              <a:rPr lang="en-US" sz="2600" dirty="0"/>
              <a:t>TensorFlow (Google) – being phased out</a:t>
            </a:r>
          </a:p>
          <a:p>
            <a:pPr lvl="2"/>
            <a:r>
              <a:rPr lang="en-US" sz="1900" dirty="0"/>
              <a:t>https://</a:t>
            </a:r>
            <a:r>
              <a:rPr lang="en-US" sz="1900" dirty="0" err="1"/>
              <a:t>www.tensorflow.org</a:t>
            </a:r>
            <a:endParaRPr lang="en-US" sz="1900" dirty="0"/>
          </a:p>
          <a:p>
            <a:pPr lvl="1"/>
            <a:r>
              <a:rPr lang="en-US" dirty="0" err="1"/>
              <a:t>Keras</a:t>
            </a:r>
            <a:r>
              <a:rPr lang="en-US" dirty="0"/>
              <a:t> (good for starting out)</a:t>
            </a:r>
          </a:p>
          <a:p>
            <a:pPr lvl="2"/>
            <a:r>
              <a:rPr lang="en-US" sz="1900" dirty="0">
                <a:hlinkClick r:id="rId4"/>
              </a:rPr>
              <a:t>http://keras.io</a:t>
            </a:r>
            <a:endParaRPr lang="en-US" sz="1900" dirty="0"/>
          </a:p>
          <a:p>
            <a:pPr lvl="1"/>
            <a:endParaRPr lang="en-US" dirty="0"/>
          </a:p>
        </p:txBody>
      </p:sp>
    </p:spTree>
    <p:extLst>
      <p:ext uri="{BB962C8B-B14F-4D97-AF65-F5344CB8AC3E}">
        <p14:creationId xmlns:p14="http://schemas.microsoft.com/office/powerpoint/2010/main" val="356126798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9E0A6-7BC5-1A48-8A77-0B985B6FF3D5}"/>
              </a:ext>
            </a:extLst>
          </p:cNvPr>
          <p:cNvSpPr>
            <a:spLocks noGrp="1"/>
          </p:cNvSpPr>
          <p:nvPr>
            <p:ph type="title"/>
          </p:nvPr>
        </p:nvSpPr>
        <p:spPr>
          <a:xfrm>
            <a:off x="914400" y="152400"/>
            <a:ext cx="6452115" cy="1050398"/>
          </a:xfrm>
        </p:spPr>
        <p:txBody>
          <a:bodyPr/>
          <a:lstStyle/>
          <a:p>
            <a:r>
              <a:rPr lang="en-US" sz="3600" dirty="0">
                <a:solidFill>
                  <a:srgbClr val="FF0000"/>
                </a:solidFill>
              </a:rPr>
              <a:t>Summary of Machine Learning</a:t>
            </a:r>
          </a:p>
        </p:txBody>
      </p:sp>
      <p:sp>
        <p:nvSpPr>
          <p:cNvPr id="3" name="Content Placeholder 2">
            <a:extLst>
              <a:ext uri="{FF2B5EF4-FFF2-40B4-BE49-F238E27FC236}">
                <a16:creationId xmlns:a16="http://schemas.microsoft.com/office/drawing/2014/main" id="{268C78DA-996C-0C47-AFAE-2938F81C420A}"/>
              </a:ext>
            </a:extLst>
          </p:cNvPr>
          <p:cNvSpPr>
            <a:spLocks noGrp="1"/>
          </p:cNvSpPr>
          <p:nvPr>
            <p:ph idx="1"/>
          </p:nvPr>
        </p:nvSpPr>
        <p:spPr>
          <a:xfrm>
            <a:off x="304800" y="1171483"/>
            <a:ext cx="8384596" cy="4957239"/>
          </a:xfrm>
        </p:spPr>
        <p:txBody>
          <a:bodyPr>
            <a:normAutofit fontScale="92500" lnSpcReduction="10000"/>
          </a:bodyPr>
          <a:lstStyle/>
          <a:p>
            <a:r>
              <a:rPr lang="en-US" dirty="0"/>
              <a:t>Machine learning and deep learning (</a:t>
            </a:r>
            <a:r>
              <a:rPr lang="en-US" dirty="0" err="1"/>
              <a:t>transfomers</a:t>
            </a:r>
            <a:r>
              <a:rPr lang="en-US" dirty="0"/>
              <a:t>) currently most successful AI methods</a:t>
            </a:r>
          </a:p>
          <a:p>
            <a:pPr lvl="1"/>
            <a:r>
              <a:rPr lang="en-US" sz="2000" dirty="0"/>
              <a:t>Widely applicable</a:t>
            </a:r>
          </a:p>
          <a:p>
            <a:pPr lvl="1"/>
            <a:r>
              <a:rPr lang="en-US" sz="2000" dirty="0"/>
              <a:t>Many working systems often with ML embedded (not stand alone)</a:t>
            </a:r>
          </a:p>
          <a:p>
            <a:r>
              <a:rPr lang="en-US" dirty="0"/>
              <a:t>Data driven</a:t>
            </a:r>
          </a:p>
          <a:p>
            <a:pPr lvl="1"/>
            <a:r>
              <a:rPr lang="en-US" sz="2000" dirty="0"/>
              <a:t>More data, the better</a:t>
            </a:r>
            <a:endParaRPr lang="en-US" dirty="0"/>
          </a:p>
          <a:p>
            <a:r>
              <a:rPr lang="en-US" dirty="0"/>
              <a:t>Excellent software resources</a:t>
            </a:r>
          </a:p>
          <a:p>
            <a:pPr lvl="1"/>
            <a:r>
              <a:rPr lang="en-US" sz="2000" dirty="0"/>
              <a:t>Python, </a:t>
            </a:r>
            <a:r>
              <a:rPr lang="en-US" sz="2000" dirty="0" err="1"/>
              <a:t>Keras</a:t>
            </a:r>
            <a:r>
              <a:rPr lang="en-US" sz="2000" dirty="0"/>
              <a:t>, TensorFlow, </a:t>
            </a:r>
            <a:r>
              <a:rPr lang="en-US" sz="2000" dirty="0" err="1"/>
              <a:t>etc</a:t>
            </a:r>
            <a:endParaRPr lang="en-US" dirty="0"/>
          </a:p>
          <a:p>
            <a:r>
              <a:rPr lang="en-US" dirty="0"/>
              <a:t>Requires some special hardware</a:t>
            </a:r>
          </a:p>
          <a:p>
            <a:pPr lvl="1"/>
            <a:r>
              <a:rPr lang="en-US" sz="2000" dirty="0"/>
              <a:t>GPUs, this is slowing changing</a:t>
            </a:r>
          </a:p>
          <a:p>
            <a:r>
              <a:rPr lang="en-US" dirty="0"/>
              <a:t>Growth of enterprise AI</a:t>
            </a:r>
          </a:p>
          <a:p>
            <a:pPr lvl="1"/>
            <a:r>
              <a:rPr lang="en-US" sz="2200" dirty="0"/>
              <a:t>AI working for your business</a:t>
            </a:r>
          </a:p>
          <a:p>
            <a:endParaRPr lang="en-US" sz="2400" dirty="0"/>
          </a:p>
          <a:p>
            <a:endParaRPr lang="en-US" dirty="0"/>
          </a:p>
        </p:txBody>
      </p:sp>
    </p:spTree>
    <p:extLst>
      <p:ext uri="{BB962C8B-B14F-4D97-AF65-F5344CB8AC3E}">
        <p14:creationId xmlns:p14="http://schemas.microsoft.com/office/powerpoint/2010/main" val="365124555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4944A-C7AF-B6D6-20B8-CF46B6E11927}"/>
              </a:ext>
            </a:extLst>
          </p:cNvPr>
          <p:cNvSpPr>
            <a:spLocks noGrp="1"/>
          </p:cNvSpPr>
          <p:nvPr>
            <p:ph type="title"/>
          </p:nvPr>
        </p:nvSpPr>
        <p:spPr/>
        <p:txBody>
          <a:bodyPr/>
          <a:lstStyle/>
          <a:p>
            <a:r>
              <a:rPr lang="en-US" dirty="0"/>
              <a:t>Enterprise AI</a:t>
            </a:r>
          </a:p>
        </p:txBody>
      </p:sp>
      <p:pic>
        <p:nvPicPr>
          <p:cNvPr id="5" name="Content Placeholder 4">
            <a:extLst>
              <a:ext uri="{FF2B5EF4-FFF2-40B4-BE49-F238E27FC236}">
                <a16:creationId xmlns:a16="http://schemas.microsoft.com/office/drawing/2014/main" id="{E7468D64-94F9-AD59-F843-DB6C910C6059}"/>
              </a:ext>
            </a:extLst>
          </p:cNvPr>
          <p:cNvPicPr>
            <a:picLocks noGrp="1" noChangeAspect="1"/>
          </p:cNvPicPr>
          <p:nvPr>
            <p:ph idx="1"/>
          </p:nvPr>
        </p:nvPicPr>
        <p:blipFill>
          <a:blip r:embed="rId2"/>
          <a:stretch>
            <a:fillRect/>
          </a:stretch>
        </p:blipFill>
        <p:spPr>
          <a:xfrm>
            <a:off x="1973673" y="1437516"/>
            <a:ext cx="5196654" cy="4525963"/>
          </a:xfrm>
        </p:spPr>
      </p:pic>
      <p:sp>
        <p:nvSpPr>
          <p:cNvPr id="6" name="TextBox 5">
            <a:extLst>
              <a:ext uri="{FF2B5EF4-FFF2-40B4-BE49-F238E27FC236}">
                <a16:creationId xmlns:a16="http://schemas.microsoft.com/office/drawing/2014/main" id="{2D9D6F8B-5361-AEC8-16FC-CE7F418BC952}"/>
              </a:ext>
            </a:extLst>
          </p:cNvPr>
          <p:cNvSpPr txBox="1"/>
          <p:nvPr/>
        </p:nvSpPr>
        <p:spPr>
          <a:xfrm>
            <a:off x="1179084" y="6258060"/>
            <a:ext cx="6785832" cy="338554"/>
          </a:xfrm>
          <a:prstGeom prst="rect">
            <a:avLst/>
          </a:prstGeom>
          <a:noFill/>
        </p:spPr>
        <p:txBody>
          <a:bodyPr wrap="none" rtlCol="0">
            <a:spAutoFit/>
          </a:bodyPr>
          <a:lstStyle/>
          <a:p>
            <a:r>
              <a:rPr lang="en-US" dirty="0"/>
              <a:t>https://</a:t>
            </a:r>
            <a:r>
              <a:rPr lang="en-US" dirty="0" err="1"/>
              <a:t>aimagazine.com</a:t>
            </a:r>
            <a:r>
              <a:rPr lang="en-US" dirty="0"/>
              <a:t>/top10/top-10-artificial-intelligence-events-in-2023</a:t>
            </a:r>
          </a:p>
        </p:txBody>
      </p:sp>
    </p:spTree>
    <p:extLst>
      <p:ext uri="{BB962C8B-B14F-4D97-AF65-F5344CB8AC3E}">
        <p14:creationId xmlns:p14="http://schemas.microsoft.com/office/powerpoint/2010/main" val="125046694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E28B1-50F0-5741-A49C-85E2E360E3AD}"/>
              </a:ext>
            </a:extLst>
          </p:cNvPr>
          <p:cNvSpPr>
            <a:spLocks noGrp="1"/>
          </p:cNvSpPr>
          <p:nvPr>
            <p:ph type="title"/>
          </p:nvPr>
        </p:nvSpPr>
        <p:spPr/>
        <p:txBody>
          <a:bodyPr/>
          <a:lstStyle/>
          <a:p>
            <a:r>
              <a:rPr lang="en-US" dirty="0"/>
              <a:t>Human acting like an AI</a:t>
            </a:r>
            <a:br>
              <a:rPr lang="en-US" dirty="0"/>
            </a:br>
            <a:r>
              <a:rPr lang="en-US" dirty="0">
                <a:solidFill>
                  <a:srgbClr val="FF0000"/>
                </a:solidFill>
              </a:rPr>
              <a:t>Amelia </a:t>
            </a:r>
            <a:r>
              <a:rPr lang="en-US" dirty="0" err="1">
                <a:solidFill>
                  <a:srgbClr val="FF0000"/>
                </a:solidFill>
              </a:rPr>
              <a:t>Bedelia</a:t>
            </a:r>
            <a:endParaRPr lang="en-US" dirty="0">
              <a:solidFill>
                <a:srgbClr val="FF0000"/>
              </a:solidFill>
            </a:endParaRPr>
          </a:p>
        </p:txBody>
      </p:sp>
      <p:pic>
        <p:nvPicPr>
          <p:cNvPr id="9" name="Content Placeholder 8">
            <a:extLst>
              <a:ext uri="{FF2B5EF4-FFF2-40B4-BE49-F238E27FC236}">
                <a16:creationId xmlns:a16="http://schemas.microsoft.com/office/drawing/2014/main" id="{9C5378B3-7A93-7140-B0CC-CC720E1DCD55}"/>
              </a:ext>
            </a:extLst>
          </p:cNvPr>
          <p:cNvPicPr>
            <a:picLocks noGrp="1" noChangeAspect="1"/>
          </p:cNvPicPr>
          <p:nvPr>
            <p:ph idx="1"/>
          </p:nvPr>
        </p:nvPicPr>
        <p:blipFill>
          <a:blip r:embed="rId2"/>
          <a:stretch>
            <a:fillRect/>
          </a:stretch>
        </p:blipFill>
        <p:spPr>
          <a:xfrm>
            <a:off x="692150" y="1752600"/>
            <a:ext cx="7759700" cy="4406900"/>
          </a:xfrm>
        </p:spPr>
      </p:pic>
      <p:sp>
        <p:nvSpPr>
          <p:cNvPr id="3" name="TextBox 2">
            <a:extLst>
              <a:ext uri="{FF2B5EF4-FFF2-40B4-BE49-F238E27FC236}">
                <a16:creationId xmlns:a16="http://schemas.microsoft.com/office/drawing/2014/main" id="{D06C50C5-1ABF-C248-B9BF-6F1263EDDF60}"/>
              </a:ext>
            </a:extLst>
          </p:cNvPr>
          <p:cNvSpPr txBox="1"/>
          <p:nvPr/>
        </p:nvSpPr>
        <p:spPr>
          <a:xfrm>
            <a:off x="5334000" y="6477000"/>
            <a:ext cx="1131913" cy="338554"/>
          </a:xfrm>
          <a:prstGeom prst="rect">
            <a:avLst/>
          </a:prstGeom>
          <a:noFill/>
        </p:spPr>
        <p:txBody>
          <a:bodyPr wrap="none" rtlCol="0">
            <a:spAutoFit/>
          </a:bodyPr>
          <a:lstStyle/>
          <a:p>
            <a:r>
              <a:rPr lang="en-US" dirty="0" err="1"/>
              <a:t>imgur.com</a:t>
            </a:r>
            <a:endParaRPr lang="en-US" dirty="0"/>
          </a:p>
        </p:txBody>
      </p:sp>
    </p:spTree>
    <p:extLst>
      <p:ext uri="{BB962C8B-B14F-4D97-AF65-F5344CB8AC3E}">
        <p14:creationId xmlns:p14="http://schemas.microsoft.com/office/powerpoint/2010/main" val="404289933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CF43D-88D2-AF4E-8EC0-78C8DF647322}"/>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4B992F68-F813-1F4F-A764-F7B2293F0E45}"/>
              </a:ext>
            </a:extLst>
          </p:cNvPr>
          <p:cNvPicPr>
            <a:picLocks noGrp="1" noChangeAspect="1"/>
          </p:cNvPicPr>
          <p:nvPr>
            <p:ph idx="1"/>
          </p:nvPr>
        </p:nvPicPr>
        <p:blipFill>
          <a:blip r:embed="rId2"/>
          <a:stretch>
            <a:fillRect/>
          </a:stretch>
        </p:blipFill>
        <p:spPr>
          <a:xfrm>
            <a:off x="609600" y="829437"/>
            <a:ext cx="8077200" cy="5295203"/>
          </a:xfrm>
        </p:spPr>
      </p:pic>
      <p:sp>
        <p:nvSpPr>
          <p:cNvPr id="4" name="TextBox 3">
            <a:extLst>
              <a:ext uri="{FF2B5EF4-FFF2-40B4-BE49-F238E27FC236}">
                <a16:creationId xmlns:a16="http://schemas.microsoft.com/office/drawing/2014/main" id="{A8F27D2E-5ECB-7B44-8395-7BCCA26A331A}"/>
              </a:ext>
            </a:extLst>
          </p:cNvPr>
          <p:cNvSpPr txBox="1"/>
          <p:nvPr/>
        </p:nvSpPr>
        <p:spPr>
          <a:xfrm>
            <a:off x="5334000" y="6477000"/>
            <a:ext cx="1131913" cy="338554"/>
          </a:xfrm>
          <a:prstGeom prst="rect">
            <a:avLst/>
          </a:prstGeom>
          <a:noFill/>
        </p:spPr>
        <p:txBody>
          <a:bodyPr wrap="none" rtlCol="0">
            <a:spAutoFit/>
          </a:bodyPr>
          <a:lstStyle/>
          <a:p>
            <a:r>
              <a:rPr lang="en-US" dirty="0" err="1"/>
              <a:t>imgur.com</a:t>
            </a:r>
            <a:endParaRPr lang="en-US" dirty="0"/>
          </a:p>
        </p:txBody>
      </p:sp>
    </p:spTree>
    <p:extLst>
      <p:ext uri="{BB962C8B-B14F-4D97-AF65-F5344CB8AC3E}">
        <p14:creationId xmlns:p14="http://schemas.microsoft.com/office/powerpoint/2010/main" val="81955641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B0E2F-88EE-6C4F-8C24-21C5A42AC2B5}"/>
              </a:ext>
            </a:extLst>
          </p:cNvPr>
          <p:cNvSpPr>
            <a:spLocks noGrp="1"/>
          </p:cNvSpPr>
          <p:nvPr>
            <p:ph type="title"/>
          </p:nvPr>
        </p:nvSpPr>
        <p:spPr>
          <a:xfrm>
            <a:off x="609600" y="304800"/>
            <a:ext cx="8316536" cy="533400"/>
          </a:xfrm>
        </p:spPr>
        <p:txBody>
          <a:bodyPr/>
          <a:lstStyle/>
          <a:p>
            <a:r>
              <a:rPr lang="en-US" dirty="0">
                <a:solidFill>
                  <a:srgbClr val="FF0000"/>
                </a:solidFill>
              </a:rPr>
              <a:t>But not everything goes as planned</a:t>
            </a:r>
          </a:p>
        </p:txBody>
      </p:sp>
      <p:pic>
        <p:nvPicPr>
          <p:cNvPr id="5" name="Content Placeholder 4">
            <a:extLst>
              <a:ext uri="{FF2B5EF4-FFF2-40B4-BE49-F238E27FC236}">
                <a16:creationId xmlns:a16="http://schemas.microsoft.com/office/drawing/2014/main" id="{2BE20647-7459-EB45-9E49-4ADCD4C035A1}"/>
              </a:ext>
            </a:extLst>
          </p:cNvPr>
          <p:cNvPicPr>
            <a:picLocks noGrp="1" noChangeAspect="1"/>
          </p:cNvPicPr>
          <p:nvPr>
            <p:ph idx="1"/>
          </p:nvPr>
        </p:nvPicPr>
        <p:blipFill>
          <a:blip r:embed="rId2"/>
          <a:stretch>
            <a:fillRect/>
          </a:stretch>
        </p:blipFill>
        <p:spPr>
          <a:xfrm>
            <a:off x="5370802" y="1295400"/>
            <a:ext cx="3555334" cy="4525963"/>
          </a:xfrm>
        </p:spPr>
      </p:pic>
      <p:pic>
        <p:nvPicPr>
          <p:cNvPr id="7" name="Picture 6">
            <a:extLst>
              <a:ext uri="{FF2B5EF4-FFF2-40B4-BE49-F238E27FC236}">
                <a16:creationId xmlns:a16="http://schemas.microsoft.com/office/drawing/2014/main" id="{60617456-4571-7046-B212-46D0C9C0E323}"/>
              </a:ext>
            </a:extLst>
          </p:cNvPr>
          <p:cNvPicPr>
            <a:picLocks noChangeAspect="1"/>
          </p:cNvPicPr>
          <p:nvPr/>
        </p:nvPicPr>
        <p:blipFill>
          <a:blip r:embed="rId3"/>
          <a:stretch>
            <a:fillRect/>
          </a:stretch>
        </p:blipFill>
        <p:spPr>
          <a:xfrm>
            <a:off x="228600" y="1798638"/>
            <a:ext cx="5130720" cy="2773362"/>
          </a:xfrm>
          <a:prstGeom prst="rect">
            <a:avLst/>
          </a:prstGeom>
        </p:spPr>
      </p:pic>
      <p:sp>
        <p:nvSpPr>
          <p:cNvPr id="3" name="TextBox 2">
            <a:extLst>
              <a:ext uri="{FF2B5EF4-FFF2-40B4-BE49-F238E27FC236}">
                <a16:creationId xmlns:a16="http://schemas.microsoft.com/office/drawing/2014/main" id="{A4945F89-46C7-F449-A40E-F49A098D4427}"/>
              </a:ext>
            </a:extLst>
          </p:cNvPr>
          <p:cNvSpPr txBox="1"/>
          <p:nvPr/>
        </p:nvSpPr>
        <p:spPr>
          <a:xfrm>
            <a:off x="543985" y="5821363"/>
            <a:ext cx="4499950" cy="338554"/>
          </a:xfrm>
          <a:prstGeom prst="rect">
            <a:avLst/>
          </a:prstGeom>
          <a:noFill/>
        </p:spPr>
        <p:txBody>
          <a:bodyPr wrap="none" rtlCol="0">
            <a:spAutoFit/>
          </a:bodyPr>
          <a:lstStyle/>
          <a:p>
            <a:r>
              <a:rPr lang="en-US" i="1" dirty="0">
                <a:solidFill>
                  <a:srgbClr val="0070C0"/>
                </a:solidFill>
              </a:rPr>
              <a:t>Contender for the ”most notorious hype” award.</a:t>
            </a:r>
          </a:p>
        </p:txBody>
      </p:sp>
      <p:sp>
        <p:nvSpPr>
          <p:cNvPr id="6" name="TextBox 5">
            <a:extLst>
              <a:ext uri="{FF2B5EF4-FFF2-40B4-BE49-F238E27FC236}">
                <a16:creationId xmlns:a16="http://schemas.microsoft.com/office/drawing/2014/main" id="{2781818D-651F-514C-B9C9-A34090C3CD81}"/>
              </a:ext>
            </a:extLst>
          </p:cNvPr>
          <p:cNvSpPr txBox="1"/>
          <p:nvPr/>
        </p:nvSpPr>
        <p:spPr>
          <a:xfrm>
            <a:off x="914400" y="5181600"/>
            <a:ext cx="3558988" cy="338554"/>
          </a:xfrm>
          <a:prstGeom prst="rect">
            <a:avLst/>
          </a:prstGeom>
          <a:noFill/>
        </p:spPr>
        <p:txBody>
          <a:bodyPr wrap="none" rtlCol="0">
            <a:spAutoFit/>
          </a:bodyPr>
          <a:lstStyle/>
          <a:p>
            <a:r>
              <a:rPr lang="en-US" dirty="0"/>
              <a:t>Real Fake news and advertisements!</a:t>
            </a:r>
          </a:p>
        </p:txBody>
      </p:sp>
      <p:sp>
        <p:nvSpPr>
          <p:cNvPr id="8" name="TextBox 7">
            <a:extLst>
              <a:ext uri="{FF2B5EF4-FFF2-40B4-BE49-F238E27FC236}">
                <a16:creationId xmlns:a16="http://schemas.microsoft.com/office/drawing/2014/main" id="{4E6167DD-1A56-7D4E-9A21-0DF868F3148D}"/>
              </a:ext>
            </a:extLst>
          </p:cNvPr>
          <p:cNvSpPr txBox="1"/>
          <p:nvPr/>
        </p:nvSpPr>
        <p:spPr>
          <a:xfrm>
            <a:off x="5334000" y="6477000"/>
            <a:ext cx="2430345" cy="338554"/>
          </a:xfrm>
          <a:prstGeom prst="rect">
            <a:avLst/>
          </a:prstGeom>
          <a:noFill/>
        </p:spPr>
        <p:txBody>
          <a:bodyPr wrap="none" rtlCol="0">
            <a:spAutoFit/>
          </a:bodyPr>
          <a:lstStyle/>
          <a:p>
            <a:r>
              <a:rPr lang="en-US" dirty="0"/>
              <a:t>IEEE Spectrum, April,’19</a:t>
            </a:r>
          </a:p>
        </p:txBody>
      </p:sp>
    </p:spTree>
    <p:extLst>
      <p:ext uri="{BB962C8B-B14F-4D97-AF65-F5344CB8AC3E}">
        <p14:creationId xmlns:p14="http://schemas.microsoft.com/office/powerpoint/2010/main" val="34397265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1">
            <a:extLst>
              <a:ext uri="{FF2B5EF4-FFF2-40B4-BE49-F238E27FC236}">
                <a16:creationId xmlns:a16="http://schemas.microsoft.com/office/drawing/2014/main" id="{52413D48-0ED0-D049-B4A9-B70019476227}"/>
              </a:ext>
            </a:extLst>
          </p:cNvPr>
          <p:cNvSpPr>
            <a:spLocks noGrp="1"/>
          </p:cNvSpPr>
          <p:nvPr>
            <p:ph type="title"/>
          </p:nvPr>
        </p:nvSpPr>
        <p:spPr/>
        <p:txBody>
          <a:bodyPr/>
          <a:lstStyle/>
          <a:p>
            <a:r>
              <a:rPr lang="en-US" altLang="en-US" dirty="0">
                <a:solidFill>
                  <a:srgbClr val="FF0000"/>
                </a:solidFill>
              </a:rPr>
              <a:t>A lot can go wrong</a:t>
            </a:r>
          </a:p>
        </p:txBody>
      </p:sp>
      <p:sp>
        <p:nvSpPr>
          <p:cNvPr id="3" name="Content Placeholder 2">
            <a:extLst>
              <a:ext uri="{FF2B5EF4-FFF2-40B4-BE49-F238E27FC236}">
                <a16:creationId xmlns:a16="http://schemas.microsoft.com/office/drawing/2014/main" id="{83B4A5B3-F8C3-A74E-B5D4-D29D49B467F1}"/>
              </a:ext>
            </a:extLst>
          </p:cNvPr>
          <p:cNvSpPr>
            <a:spLocks noGrp="1"/>
          </p:cNvSpPr>
          <p:nvPr>
            <p:ph idx="1"/>
          </p:nvPr>
        </p:nvSpPr>
        <p:spPr>
          <a:xfrm>
            <a:off x="304800" y="1524000"/>
            <a:ext cx="8229600" cy="4876800"/>
          </a:xfrm>
        </p:spPr>
        <p:txBody>
          <a:bodyPr>
            <a:normAutofit/>
          </a:bodyPr>
          <a:lstStyle/>
          <a:p>
            <a:pPr>
              <a:defRPr/>
            </a:pPr>
            <a:r>
              <a:rPr lang="en-US" altLang="zh-TW" dirty="0"/>
              <a:t>Tay – Microsoft learning chatbot</a:t>
            </a:r>
          </a:p>
          <a:p>
            <a:pPr lvl="1">
              <a:defRPr/>
            </a:pPr>
            <a:r>
              <a:rPr lang="en-US" altLang="zh-TW" dirty="0"/>
              <a:t>After interacting with the wrong crowd</a:t>
            </a:r>
          </a:p>
          <a:p>
            <a:pPr lvl="2">
              <a:defRPr/>
            </a:pPr>
            <a:r>
              <a:rPr lang="en-US" altLang="zh-TW" dirty="0"/>
              <a:t>Quote’ “Hitler was right; I hate the Jews.”</a:t>
            </a:r>
          </a:p>
          <a:p>
            <a:pPr lvl="1">
              <a:defRPr/>
            </a:pPr>
            <a:r>
              <a:rPr lang="en-US" altLang="zh-TW" dirty="0"/>
              <a:t>AIs that learn are very sensitive to their teachers</a:t>
            </a:r>
          </a:p>
          <a:p>
            <a:pPr lvl="1">
              <a:defRPr/>
            </a:pPr>
            <a:r>
              <a:rPr lang="en-US" altLang="zh-TW" dirty="0"/>
              <a:t>Tay project cancelled in a day</a:t>
            </a:r>
          </a:p>
          <a:p>
            <a:pPr>
              <a:defRPr/>
            </a:pPr>
            <a:r>
              <a:rPr lang="en-US" altLang="zh-TW" dirty="0"/>
              <a:t>Deep learning is easily hacked</a:t>
            </a:r>
          </a:p>
          <a:p>
            <a:pPr>
              <a:defRPr/>
            </a:pPr>
            <a:endParaRPr lang="en-US" altLang="zh-TW" dirty="0"/>
          </a:p>
        </p:txBody>
      </p:sp>
      <p:sp>
        <p:nvSpPr>
          <p:cNvPr id="2" name="TextBox 1">
            <a:extLst>
              <a:ext uri="{FF2B5EF4-FFF2-40B4-BE49-F238E27FC236}">
                <a16:creationId xmlns:a16="http://schemas.microsoft.com/office/drawing/2014/main" id="{70673F90-6031-6348-92AA-FF1962F5D5C4}"/>
              </a:ext>
            </a:extLst>
          </p:cNvPr>
          <p:cNvSpPr txBox="1"/>
          <p:nvPr/>
        </p:nvSpPr>
        <p:spPr>
          <a:xfrm>
            <a:off x="5638800" y="6507162"/>
            <a:ext cx="2909643" cy="338554"/>
          </a:xfrm>
          <a:prstGeom prst="rect">
            <a:avLst/>
          </a:prstGeom>
          <a:noFill/>
        </p:spPr>
        <p:txBody>
          <a:bodyPr wrap="none" rtlCol="0">
            <a:spAutoFit/>
          </a:bodyPr>
          <a:lstStyle/>
          <a:p>
            <a:r>
              <a:rPr lang="en-US" dirty="0"/>
              <a:t>Marcus &amp; Davis, Rebooting AI</a:t>
            </a:r>
          </a:p>
        </p:txBody>
      </p:sp>
    </p:spTree>
    <p:extLst>
      <p:ext uri="{BB962C8B-B14F-4D97-AF65-F5344CB8AC3E}">
        <p14:creationId xmlns:p14="http://schemas.microsoft.com/office/powerpoint/2010/main" val="914271923"/>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802CFE-82F9-AC46-976A-DF29ADD98EA7}"/>
              </a:ext>
            </a:extLst>
          </p:cNvPr>
          <p:cNvPicPr>
            <a:picLocks noChangeAspect="1"/>
          </p:cNvPicPr>
          <p:nvPr/>
        </p:nvPicPr>
        <p:blipFill>
          <a:blip r:embed="rId2"/>
          <a:stretch>
            <a:fillRect/>
          </a:stretch>
        </p:blipFill>
        <p:spPr>
          <a:xfrm>
            <a:off x="1371600" y="838200"/>
            <a:ext cx="6451600" cy="5816600"/>
          </a:xfrm>
          <a:prstGeom prst="rect">
            <a:avLst/>
          </a:prstGeom>
        </p:spPr>
      </p:pic>
      <p:sp>
        <p:nvSpPr>
          <p:cNvPr id="4" name="TextBox 3">
            <a:extLst>
              <a:ext uri="{FF2B5EF4-FFF2-40B4-BE49-F238E27FC236}">
                <a16:creationId xmlns:a16="http://schemas.microsoft.com/office/drawing/2014/main" id="{18EBA728-9C28-1F42-9A7E-8EF47B679998}"/>
              </a:ext>
            </a:extLst>
          </p:cNvPr>
          <p:cNvSpPr txBox="1"/>
          <p:nvPr/>
        </p:nvSpPr>
        <p:spPr>
          <a:xfrm>
            <a:off x="1752600" y="152400"/>
            <a:ext cx="6468437" cy="400110"/>
          </a:xfrm>
          <a:prstGeom prst="rect">
            <a:avLst/>
          </a:prstGeom>
          <a:noFill/>
        </p:spPr>
        <p:txBody>
          <a:bodyPr wrap="none" rtlCol="0">
            <a:spAutoFit/>
          </a:bodyPr>
          <a:lstStyle/>
          <a:p>
            <a:r>
              <a:rPr lang="en-US" sz="2000" dirty="0">
                <a:solidFill>
                  <a:srgbClr val="FF0000"/>
                </a:solidFill>
              </a:rPr>
              <a:t>Borg – the ultimate in machine/intelligent life integration</a:t>
            </a:r>
          </a:p>
        </p:txBody>
      </p:sp>
    </p:spTree>
    <p:extLst>
      <p:ext uri="{BB962C8B-B14F-4D97-AF65-F5344CB8AC3E}">
        <p14:creationId xmlns:p14="http://schemas.microsoft.com/office/powerpoint/2010/main" val="12087955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32159-E269-614D-B8EB-6BD4ADF0152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598C639-7A65-1642-8777-28D72A98A769}"/>
              </a:ext>
            </a:extLst>
          </p:cNvPr>
          <p:cNvPicPr>
            <a:picLocks noGrp="1" noChangeAspect="1"/>
          </p:cNvPicPr>
          <p:nvPr>
            <p:ph idx="1"/>
          </p:nvPr>
        </p:nvPicPr>
        <p:blipFill>
          <a:blip r:embed="rId2"/>
          <a:stretch>
            <a:fillRect/>
          </a:stretch>
        </p:blipFill>
        <p:spPr>
          <a:xfrm>
            <a:off x="1066800" y="293427"/>
            <a:ext cx="6729818" cy="6225630"/>
          </a:xfrm>
        </p:spPr>
      </p:pic>
      <p:sp>
        <p:nvSpPr>
          <p:cNvPr id="3" name="TextBox 2">
            <a:extLst>
              <a:ext uri="{FF2B5EF4-FFF2-40B4-BE49-F238E27FC236}">
                <a16:creationId xmlns:a16="http://schemas.microsoft.com/office/drawing/2014/main" id="{218F547A-5647-284B-A4F5-BF7CCE4A498F}"/>
              </a:ext>
            </a:extLst>
          </p:cNvPr>
          <p:cNvSpPr txBox="1"/>
          <p:nvPr/>
        </p:nvSpPr>
        <p:spPr>
          <a:xfrm>
            <a:off x="2667000" y="6519057"/>
            <a:ext cx="2214068" cy="338554"/>
          </a:xfrm>
          <a:prstGeom prst="rect">
            <a:avLst/>
          </a:prstGeom>
          <a:noFill/>
        </p:spPr>
        <p:txBody>
          <a:bodyPr wrap="none" rtlCol="0">
            <a:spAutoFit/>
          </a:bodyPr>
          <a:lstStyle/>
          <a:p>
            <a:r>
              <a:rPr lang="en-US" dirty="0"/>
              <a:t>D. Heaven, Nature ‘19</a:t>
            </a:r>
          </a:p>
        </p:txBody>
      </p:sp>
    </p:spTree>
    <p:extLst>
      <p:ext uri="{BB962C8B-B14F-4D97-AF65-F5344CB8AC3E}">
        <p14:creationId xmlns:p14="http://schemas.microsoft.com/office/powerpoint/2010/main" val="316971434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44C26-6BF0-3944-B74F-63B35CD0DFCD}"/>
              </a:ext>
            </a:extLst>
          </p:cNvPr>
          <p:cNvSpPr>
            <a:spLocks noGrp="1"/>
          </p:cNvSpPr>
          <p:nvPr>
            <p:ph type="title"/>
          </p:nvPr>
        </p:nvSpPr>
        <p:spPr/>
        <p:txBody>
          <a:bodyPr/>
          <a:lstStyle/>
          <a:p>
            <a:r>
              <a:rPr lang="en-US" dirty="0">
                <a:solidFill>
                  <a:srgbClr val="FF0000"/>
                </a:solidFill>
              </a:rPr>
              <a:t>Machine Learning - Deep Learning </a:t>
            </a:r>
          </a:p>
        </p:txBody>
      </p:sp>
      <p:sp>
        <p:nvSpPr>
          <p:cNvPr id="3" name="Content Placeholder 2">
            <a:extLst>
              <a:ext uri="{FF2B5EF4-FFF2-40B4-BE49-F238E27FC236}">
                <a16:creationId xmlns:a16="http://schemas.microsoft.com/office/drawing/2014/main" id="{0CD3E86D-2C53-2740-9E69-74F2A288B5CB}"/>
              </a:ext>
            </a:extLst>
          </p:cNvPr>
          <p:cNvSpPr>
            <a:spLocks noGrp="1"/>
          </p:cNvSpPr>
          <p:nvPr>
            <p:ph idx="1"/>
          </p:nvPr>
        </p:nvSpPr>
        <p:spPr>
          <a:xfrm>
            <a:off x="457200" y="1389760"/>
            <a:ext cx="8229600" cy="5029200"/>
          </a:xfrm>
        </p:spPr>
        <p:txBody>
          <a:bodyPr>
            <a:normAutofit/>
          </a:bodyPr>
          <a:lstStyle/>
          <a:p>
            <a:r>
              <a:rPr lang="en-US" sz="2800" dirty="0"/>
              <a:t>Deep learning is the most popular ML (AI) method</a:t>
            </a:r>
          </a:p>
          <a:p>
            <a:r>
              <a:rPr lang="en-US" sz="2800" dirty="0"/>
              <a:t>Why?</a:t>
            </a:r>
          </a:p>
          <a:p>
            <a:pPr lvl="1"/>
            <a:r>
              <a:rPr lang="en-US" sz="2400" dirty="0"/>
              <a:t>State of the art and significant results on many ML tasks</a:t>
            </a:r>
          </a:p>
          <a:p>
            <a:pPr lvl="2"/>
            <a:r>
              <a:rPr lang="en-US" sz="1800" dirty="0"/>
              <a:t>Computer vision</a:t>
            </a:r>
          </a:p>
          <a:p>
            <a:pPr lvl="2"/>
            <a:r>
              <a:rPr lang="en-US" sz="1800" b="1" i="1" dirty="0">
                <a:solidFill>
                  <a:srgbClr val="5849FF"/>
                </a:solidFill>
              </a:rPr>
              <a:t>Natural language processing</a:t>
            </a:r>
          </a:p>
          <a:p>
            <a:pPr lvl="2"/>
            <a:r>
              <a:rPr lang="en-US" sz="1800" dirty="0"/>
              <a:t>Robotics</a:t>
            </a:r>
          </a:p>
          <a:p>
            <a:pPr lvl="2"/>
            <a:r>
              <a:rPr lang="en-US" sz="1800" dirty="0" err="1"/>
              <a:t>etc</a:t>
            </a:r>
            <a:endParaRPr lang="en-US" sz="1800" dirty="0"/>
          </a:p>
          <a:p>
            <a:r>
              <a:rPr lang="en-US" sz="2800" dirty="0"/>
              <a:t>Relations to AI</a:t>
            </a:r>
          </a:p>
          <a:p>
            <a:pPr lvl="1"/>
            <a:r>
              <a:rPr lang="en-US" sz="2400" dirty="0"/>
              <a:t>Machine Learning is part of Artificial intelligence</a:t>
            </a:r>
          </a:p>
          <a:p>
            <a:pPr lvl="1"/>
            <a:r>
              <a:rPr lang="en-US" sz="2400" dirty="0"/>
              <a:t>Deep Learning is part of Machine Learning</a:t>
            </a:r>
          </a:p>
          <a:p>
            <a:pPr lvl="1"/>
            <a:r>
              <a:rPr lang="en-US" sz="2400" dirty="0"/>
              <a:t>Deep Learning is an extension of </a:t>
            </a:r>
            <a:r>
              <a:rPr lang="en-US" sz="2400" b="1" dirty="0">
                <a:solidFill>
                  <a:srgbClr val="00B0F0"/>
                </a:solidFill>
              </a:rPr>
              <a:t>Neural Networks</a:t>
            </a:r>
            <a:endParaRPr lang="en-US" sz="2000" b="1" dirty="0">
              <a:solidFill>
                <a:srgbClr val="00B0F0"/>
              </a:solidFill>
            </a:endParaRPr>
          </a:p>
        </p:txBody>
      </p:sp>
      <p:sp>
        <p:nvSpPr>
          <p:cNvPr id="4" name="TextBox 3">
            <a:extLst>
              <a:ext uri="{FF2B5EF4-FFF2-40B4-BE49-F238E27FC236}">
                <a16:creationId xmlns:a16="http://schemas.microsoft.com/office/drawing/2014/main" id="{7D491AF5-122B-844B-A4E3-AB99F67469FB}"/>
              </a:ext>
            </a:extLst>
          </p:cNvPr>
          <p:cNvSpPr txBox="1"/>
          <p:nvPr/>
        </p:nvSpPr>
        <p:spPr>
          <a:xfrm>
            <a:off x="2057400" y="6418960"/>
            <a:ext cx="3196709" cy="338554"/>
          </a:xfrm>
          <a:prstGeom prst="rect">
            <a:avLst/>
          </a:prstGeom>
          <a:noFill/>
        </p:spPr>
        <p:txBody>
          <a:bodyPr wrap="none" rtlCol="0">
            <a:spAutoFit/>
          </a:bodyPr>
          <a:lstStyle/>
          <a:p>
            <a:r>
              <a:rPr lang="en-US" dirty="0"/>
              <a:t>https://</a:t>
            </a:r>
            <a:r>
              <a:rPr lang="en-US" dirty="0" err="1"/>
              <a:t>clgiles.ist.psu.edu</a:t>
            </a:r>
            <a:r>
              <a:rPr lang="en-US" dirty="0"/>
              <a:t>/IST597/</a:t>
            </a:r>
          </a:p>
        </p:txBody>
      </p:sp>
    </p:spTree>
    <p:extLst>
      <p:ext uri="{BB962C8B-B14F-4D97-AF65-F5344CB8AC3E}">
        <p14:creationId xmlns:p14="http://schemas.microsoft.com/office/powerpoint/2010/main" val="41587257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29EC8161-38D1-2A43-85D7-F86A309310D7}"/>
              </a:ext>
            </a:extLst>
          </p:cNvPr>
          <p:cNvPicPr>
            <a:picLocks noChangeAspect="1"/>
          </p:cNvPicPr>
          <p:nvPr/>
        </p:nvPicPr>
        <p:blipFill>
          <a:blip r:embed="rId2"/>
          <a:stretch>
            <a:fillRect/>
          </a:stretch>
        </p:blipFill>
        <p:spPr>
          <a:xfrm>
            <a:off x="0" y="1051591"/>
            <a:ext cx="3022532" cy="4135709"/>
          </a:xfrm>
          <a:prstGeom prst="rect">
            <a:avLst/>
          </a:prstGeom>
        </p:spPr>
      </p:pic>
      <p:sp>
        <p:nvSpPr>
          <p:cNvPr id="2" name="Title 1">
            <a:extLst>
              <a:ext uri="{FF2B5EF4-FFF2-40B4-BE49-F238E27FC236}">
                <a16:creationId xmlns:a16="http://schemas.microsoft.com/office/drawing/2014/main" id="{39C55A58-A64D-5C42-8D4C-C2EC31801A21}"/>
              </a:ext>
            </a:extLst>
          </p:cNvPr>
          <p:cNvSpPr>
            <a:spLocks noGrp="1"/>
          </p:cNvSpPr>
          <p:nvPr>
            <p:ph type="ctrTitle"/>
          </p:nvPr>
        </p:nvSpPr>
        <p:spPr>
          <a:xfrm>
            <a:off x="2590800" y="609600"/>
            <a:ext cx="6426200" cy="1253475"/>
          </a:xfrm>
        </p:spPr>
        <p:txBody>
          <a:bodyPr>
            <a:noAutofit/>
          </a:bodyPr>
          <a:lstStyle/>
          <a:p>
            <a:r>
              <a:rPr lang="en-US" sz="9000" b="1" dirty="0"/>
              <a:t>Transformers</a:t>
            </a:r>
          </a:p>
        </p:txBody>
      </p:sp>
      <p:sp>
        <p:nvSpPr>
          <p:cNvPr id="3" name="TextBox 2">
            <a:extLst>
              <a:ext uri="{FF2B5EF4-FFF2-40B4-BE49-F238E27FC236}">
                <a16:creationId xmlns:a16="http://schemas.microsoft.com/office/drawing/2014/main" id="{07A27469-D9A0-E315-176E-285134EA3F56}"/>
              </a:ext>
            </a:extLst>
          </p:cNvPr>
          <p:cNvSpPr txBox="1"/>
          <p:nvPr/>
        </p:nvSpPr>
        <p:spPr>
          <a:xfrm>
            <a:off x="3698644" y="2838129"/>
            <a:ext cx="5318356" cy="2749599"/>
          </a:xfrm>
          <a:prstGeom prst="rect">
            <a:avLst/>
          </a:prstGeom>
          <a:noFill/>
        </p:spPr>
        <p:txBody>
          <a:bodyPr wrap="square" rtlCol="0">
            <a:spAutoFit/>
          </a:bodyPr>
          <a:lstStyle/>
          <a:p>
            <a:r>
              <a:rPr lang="en-US" sz="3200" dirty="0"/>
              <a:t>The </a:t>
            </a:r>
            <a:r>
              <a:rPr lang="en-US" sz="3200" dirty="0">
                <a:solidFill>
                  <a:srgbClr val="FF0000"/>
                </a:solidFill>
              </a:rPr>
              <a:t>T</a:t>
            </a:r>
            <a:r>
              <a:rPr lang="en-US" sz="3200" dirty="0"/>
              <a:t> in GP</a:t>
            </a:r>
            <a:r>
              <a:rPr lang="en-US" sz="3200" dirty="0">
                <a:solidFill>
                  <a:srgbClr val="FF0000"/>
                </a:solidFill>
              </a:rPr>
              <a:t>T</a:t>
            </a:r>
            <a:r>
              <a:rPr lang="en-US" sz="3200" dirty="0"/>
              <a:t> &amp; BER</a:t>
            </a:r>
            <a:r>
              <a:rPr lang="en-US" sz="3200" dirty="0">
                <a:solidFill>
                  <a:srgbClr val="FF0000"/>
                </a:solidFill>
              </a:rPr>
              <a:t>T</a:t>
            </a:r>
          </a:p>
          <a:p>
            <a:pPr marL="747395" lvl="1" indent="-282575">
              <a:lnSpc>
                <a:spcPct val="100000"/>
              </a:lnSpc>
              <a:spcBef>
                <a:spcPts val="660"/>
              </a:spcBef>
              <a:buChar char="–"/>
              <a:tabLst>
                <a:tab pos="747395" algn="l"/>
              </a:tabLst>
            </a:pPr>
            <a:r>
              <a:rPr lang="en-US" sz="2400" spc="-15" dirty="0">
                <a:solidFill>
                  <a:srgbClr val="336600"/>
                </a:solidFill>
                <a:latin typeface="Arial"/>
                <a:cs typeface="Arial"/>
              </a:rPr>
              <a:t>Generative</a:t>
            </a:r>
            <a:r>
              <a:rPr lang="en-US" sz="2400" spc="-35" dirty="0">
                <a:solidFill>
                  <a:srgbClr val="336600"/>
                </a:solidFill>
                <a:latin typeface="Arial"/>
                <a:cs typeface="Arial"/>
              </a:rPr>
              <a:t> </a:t>
            </a:r>
            <a:r>
              <a:rPr lang="en-US" sz="2400" spc="-15" dirty="0">
                <a:solidFill>
                  <a:srgbClr val="336600"/>
                </a:solidFill>
                <a:latin typeface="Arial"/>
                <a:cs typeface="Arial"/>
              </a:rPr>
              <a:t>Pre-training Transformers</a:t>
            </a:r>
            <a:r>
              <a:rPr lang="en-US" sz="2400" spc="-35" dirty="0">
                <a:solidFill>
                  <a:srgbClr val="336600"/>
                </a:solidFill>
                <a:latin typeface="Arial"/>
                <a:cs typeface="Arial"/>
              </a:rPr>
              <a:t> </a:t>
            </a:r>
            <a:r>
              <a:rPr lang="en-US" sz="2400" spc="-20" dirty="0">
                <a:solidFill>
                  <a:srgbClr val="336600"/>
                </a:solidFill>
                <a:latin typeface="Arial"/>
                <a:cs typeface="Arial"/>
              </a:rPr>
              <a:t>(GPT)</a:t>
            </a:r>
            <a:endParaRPr lang="en-US" sz="2400" dirty="0">
              <a:latin typeface="Arial"/>
              <a:cs typeface="Arial"/>
            </a:endParaRPr>
          </a:p>
          <a:p>
            <a:pPr marL="747395" marR="5080" lvl="1" indent="-282575">
              <a:lnSpc>
                <a:spcPts val="3310"/>
              </a:lnSpc>
              <a:spcBef>
                <a:spcPts val="780"/>
              </a:spcBef>
              <a:buChar char="–"/>
              <a:tabLst>
                <a:tab pos="747395" algn="l"/>
              </a:tabLst>
            </a:pPr>
            <a:r>
              <a:rPr lang="en-US" sz="2400" spc="-15" dirty="0">
                <a:solidFill>
                  <a:srgbClr val="336600"/>
                </a:solidFill>
                <a:latin typeface="Arial"/>
                <a:cs typeface="Arial"/>
              </a:rPr>
              <a:t>Bidirectional Encoder Representations </a:t>
            </a:r>
            <a:r>
              <a:rPr lang="en-US" sz="2400" spc="-10" dirty="0">
                <a:solidFill>
                  <a:srgbClr val="336600"/>
                </a:solidFill>
                <a:latin typeface="Arial"/>
                <a:cs typeface="Arial"/>
              </a:rPr>
              <a:t>from </a:t>
            </a:r>
            <a:r>
              <a:rPr lang="en-US" sz="2400" spc="-765" dirty="0">
                <a:solidFill>
                  <a:srgbClr val="336600"/>
                </a:solidFill>
                <a:latin typeface="Arial"/>
                <a:cs typeface="Arial"/>
              </a:rPr>
              <a:t> </a:t>
            </a:r>
            <a:r>
              <a:rPr lang="en-US" sz="2400" spc="-15" dirty="0">
                <a:solidFill>
                  <a:srgbClr val="336600"/>
                </a:solidFill>
                <a:latin typeface="Arial"/>
                <a:cs typeface="Arial"/>
              </a:rPr>
              <a:t>Transformers</a:t>
            </a:r>
            <a:r>
              <a:rPr lang="en-US" sz="2400" spc="-35" dirty="0">
                <a:solidFill>
                  <a:srgbClr val="336600"/>
                </a:solidFill>
                <a:latin typeface="Arial"/>
                <a:cs typeface="Arial"/>
              </a:rPr>
              <a:t> </a:t>
            </a:r>
            <a:r>
              <a:rPr lang="en-US" sz="2400" spc="-25" dirty="0">
                <a:solidFill>
                  <a:srgbClr val="336600"/>
                </a:solidFill>
                <a:latin typeface="Arial"/>
                <a:cs typeface="Arial"/>
              </a:rPr>
              <a:t>(BERT)</a:t>
            </a:r>
            <a:endParaRPr lang="en-US" sz="2400" dirty="0">
              <a:latin typeface="Arial"/>
              <a:cs typeface="Arial"/>
            </a:endParaRPr>
          </a:p>
        </p:txBody>
      </p:sp>
      <p:sp>
        <p:nvSpPr>
          <p:cNvPr id="5" name="object 15">
            <a:extLst>
              <a:ext uri="{FF2B5EF4-FFF2-40B4-BE49-F238E27FC236}">
                <a16:creationId xmlns:a16="http://schemas.microsoft.com/office/drawing/2014/main" id="{276315C7-5156-6DBF-D054-486FEBB7885F}"/>
              </a:ext>
            </a:extLst>
          </p:cNvPr>
          <p:cNvSpPr txBox="1"/>
          <p:nvPr/>
        </p:nvSpPr>
        <p:spPr>
          <a:xfrm>
            <a:off x="1081256" y="6318863"/>
            <a:ext cx="7376944" cy="351378"/>
          </a:xfrm>
          <a:prstGeom prst="rect">
            <a:avLst/>
          </a:prstGeom>
        </p:spPr>
        <p:txBody>
          <a:bodyPr vert="horz" wrap="square" lIns="0" tIns="12700" rIns="0" bIns="0" rtlCol="0">
            <a:spAutoFit/>
          </a:bodyPr>
          <a:lstStyle/>
          <a:p>
            <a:pPr marL="12700">
              <a:lnSpc>
                <a:spcPct val="100000"/>
              </a:lnSpc>
              <a:spcBef>
                <a:spcPts val="100"/>
              </a:spcBef>
            </a:pPr>
            <a:r>
              <a:rPr sz="1100" spc="15" dirty="0">
                <a:latin typeface="Arial"/>
                <a:cs typeface="Arial"/>
              </a:rPr>
              <a:t>Source: Vaswani,</a:t>
            </a:r>
            <a:r>
              <a:rPr sz="1100" spc="20" dirty="0">
                <a:latin typeface="Arial"/>
                <a:cs typeface="Arial"/>
              </a:rPr>
              <a:t> </a:t>
            </a:r>
            <a:r>
              <a:rPr sz="1100" spc="15" dirty="0">
                <a:latin typeface="Arial"/>
                <a:cs typeface="Arial"/>
              </a:rPr>
              <a:t>Ashish,</a:t>
            </a:r>
            <a:r>
              <a:rPr sz="1100" spc="20" dirty="0">
                <a:latin typeface="Arial"/>
                <a:cs typeface="Arial"/>
              </a:rPr>
              <a:t> </a:t>
            </a:r>
            <a:r>
              <a:rPr sz="1100" spc="10" dirty="0">
                <a:latin typeface="Arial"/>
                <a:cs typeface="Arial"/>
              </a:rPr>
              <a:t>et</a:t>
            </a:r>
            <a:r>
              <a:rPr sz="1100" spc="20" dirty="0">
                <a:latin typeface="Arial"/>
                <a:cs typeface="Arial"/>
              </a:rPr>
              <a:t> </a:t>
            </a:r>
            <a:r>
              <a:rPr sz="1100" spc="10" dirty="0">
                <a:latin typeface="Arial"/>
                <a:cs typeface="Arial"/>
              </a:rPr>
              <a:t>al.</a:t>
            </a:r>
            <a:r>
              <a:rPr sz="1100" spc="20" dirty="0">
                <a:latin typeface="Arial"/>
                <a:cs typeface="Arial"/>
              </a:rPr>
              <a:t> </a:t>
            </a:r>
            <a:r>
              <a:rPr sz="1100" spc="10" dirty="0">
                <a:latin typeface="Arial"/>
                <a:cs typeface="Arial"/>
              </a:rPr>
              <a:t>"Attention</a:t>
            </a:r>
            <a:r>
              <a:rPr sz="1100" spc="40" dirty="0">
                <a:latin typeface="Arial"/>
                <a:cs typeface="Arial"/>
              </a:rPr>
              <a:t> </a:t>
            </a:r>
            <a:r>
              <a:rPr sz="1100" spc="5" dirty="0">
                <a:latin typeface="Arial"/>
                <a:cs typeface="Arial"/>
              </a:rPr>
              <a:t>is</a:t>
            </a:r>
            <a:r>
              <a:rPr sz="1100" spc="35" dirty="0">
                <a:latin typeface="Arial"/>
                <a:cs typeface="Arial"/>
              </a:rPr>
              <a:t> </a:t>
            </a:r>
            <a:r>
              <a:rPr sz="1100" spc="10" dirty="0">
                <a:latin typeface="Arial"/>
                <a:cs typeface="Arial"/>
              </a:rPr>
              <a:t>all</a:t>
            </a:r>
            <a:r>
              <a:rPr sz="1100" spc="25" dirty="0">
                <a:latin typeface="Arial"/>
                <a:cs typeface="Arial"/>
              </a:rPr>
              <a:t> </a:t>
            </a:r>
            <a:r>
              <a:rPr sz="1100" spc="10" dirty="0">
                <a:latin typeface="Arial"/>
                <a:cs typeface="Arial"/>
              </a:rPr>
              <a:t>you</a:t>
            </a:r>
            <a:r>
              <a:rPr sz="1100" spc="40" dirty="0">
                <a:latin typeface="Arial"/>
                <a:cs typeface="Arial"/>
              </a:rPr>
              <a:t> </a:t>
            </a:r>
            <a:r>
              <a:rPr sz="1100" spc="15" dirty="0">
                <a:latin typeface="Arial"/>
                <a:cs typeface="Arial"/>
              </a:rPr>
              <a:t>need."</a:t>
            </a:r>
            <a:r>
              <a:rPr sz="1100" spc="30" dirty="0">
                <a:latin typeface="Arial"/>
                <a:cs typeface="Arial"/>
              </a:rPr>
              <a:t> </a:t>
            </a:r>
            <a:r>
              <a:rPr sz="1100" spc="15" dirty="0">
                <a:latin typeface="Arial"/>
                <a:cs typeface="Arial"/>
              </a:rPr>
              <a:t>Advances</a:t>
            </a:r>
            <a:r>
              <a:rPr sz="1100" spc="35" dirty="0">
                <a:latin typeface="Arial"/>
                <a:cs typeface="Arial"/>
              </a:rPr>
              <a:t> </a:t>
            </a:r>
            <a:r>
              <a:rPr sz="1100" spc="5" dirty="0">
                <a:latin typeface="Arial"/>
                <a:cs typeface="Arial"/>
              </a:rPr>
              <a:t>in</a:t>
            </a:r>
            <a:r>
              <a:rPr sz="1100" spc="40" dirty="0">
                <a:latin typeface="Arial"/>
                <a:cs typeface="Arial"/>
              </a:rPr>
              <a:t> </a:t>
            </a:r>
            <a:r>
              <a:rPr sz="1100" spc="15" dirty="0">
                <a:latin typeface="Arial"/>
                <a:cs typeface="Arial"/>
              </a:rPr>
              <a:t>Neural</a:t>
            </a:r>
            <a:r>
              <a:rPr sz="1100" spc="25" dirty="0">
                <a:latin typeface="Arial"/>
                <a:cs typeface="Arial"/>
              </a:rPr>
              <a:t> </a:t>
            </a:r>
            <a:r>
              <a:rPr sz="1100" spc="10" dirty="0">
                <a:latin typeface="Arial"/>
                <a:cs typeface="Arial"/>
              </a:rPr>
              <a:t>Information</a:t>
            </a:r>
            <a:r>
              <a:rPr sz="1100" spc="40" dirty="0">
                <a:latin typeface="Arial"/>
                <a:cs typeface="Arial"/>
              </a:rPr>
              <a:t> </a:t>
            </a:r>
            <a:r>
              <a:rPr sz="1100" spc="15" dirty="0">
                <a:latin typeface="Arial"/>
                <a:cs typeface="Arial"/>
              </a:rPr>
              <a:t>Processing</a:t>
            </a:r>
            <a:r>
              <a:rPr sz="1100" spc="40" dirty="0">
                <a:latin typeface="Arial"/>
                <a:cs typeface="Arial"/>
              </a:rPr>
              <a:t> </a:t>
            </a:r>
            <a:r>
              <a:rPr sz="1100" spc="15" dirty="0">
                <a:latin typeface="Arial"/>
                <a:cs typeface="Arial"/>
              </a:rPr>
              <a:t>Systems.</a:t>
            </a:r>
            <a:r>
              <a:rPr sz="1100" spc="20" dirty="0">
                <a:latin typeface="Arial"/>
                <a:cs typeface="Arial"/>
              </a:rPr>
              <a:t> </a:t>
            </a:r>
            <a:r>
              <a:rPr sz="1100" spc="25" dirty="0">
                <a:latin typeface="Arial"/>
                <a:cs typeface="Arial"/>
              </a:rPr>
              <a:t>2017.</a:t>
            </a:r>
            <a:endParaRPr sz="1100" dirty="0">
              <a:latin typeface="Arial"/>
              <a:cs typeface="Arial"/>
            </a:endParaRPr>
          </a:p>
        </p:txBody>
      </p:sp>
    </p:spTree>
    <p:extLst>
      <p:ext uri="{BB962C8B-B14F-4D97-AF65-F5344CB8AC3E}">
        <p14:creationId xmlns:p14="http://schemas.microsoft.com/office/powerpoint/2010/main" val="317412282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2D330-47E6-514F-965F-ACB7D363F269}"/>
              </a:ext>
            </a:extLst>
          </p:cNvPr>
          <p:cNvSpPr>
            <a:spLocks noGrp="1"/>
          </p:cNvSpPr>
          <p:nvPr>
            <p:ph type="title"/>
          </p:nvPr>
        </p:nvSpPr>
        <p:spPr>
          <a:xfrm>
            <a:off x="628650" y="1020484"/>
            <a:ext cx="7886700" cy="994172"/>
          </a:xfrm>
        </p:spPr>
        <p:txBody>
          <a:bodyPr/>
          <a:lstStyle/>
          <a:p>
            <a:pPr algn="ctr"/>
            <a:r>
              <a:rPr lang="en-US" b="1" dirty="0">
                <a:latin typeface="+mn-lt"/>
              </a:rPr>
              <a:t>Background</a:t>
            </a:r>
          </a:p>
        </p:txBody>
      </p:sp>
      <p:sp>
        <p:nvSpPr>
          <p:cNvPr id="3" name="Content Placeholder 2">
            <a:extLst>
              <a:ext uri="{FF2B5EF4-FFF2-40B4-BE49-F238E27FC236}">
                <a16:creationId xmlns:a16="http://schemas.microsoft.com/office/drawing/2014/main" id="{AE0C1EBF-1C04-934E-810F-A4E3DE03D0F0}"/>
              </a:ext>
            </a:extLst>
          </p:cNvPr>
          <p:cNvSpPr>
            <a:spLocks noGrp="1"/>
          </p:cNvSpPr>
          <p:nvPr>
            <p:ph idx="1"/>
          </p:nvPr>
        </p:nvSpPr>
        <p:spPr>
          <a:xfrm>
            <a:off x="331840" y="1874892"/>
            <a:ext cx="8450825" cy="4125858"/>
          </a:xfrm>
        </p:spPr>
        <p:txBody>
          <a:bodyPr>
            <a:normAutofit lnSpcReduction="10000"/>
          </a:bodyPr>
          <a:lstStyle/>
          <a:p>
            <a:pPr>
              <a:lnSpc>
                <a:spcPct val="110000"/>
              </a:lnSpc>
            </a:pPr>
            <a:r>
              <a:rPr lang="en-US" sz="2400" dirty="0"/>
              <a:t>The </a:t>
            </a:r>
            <a:r>
              <a:rPr lang="en-US" sz="2400" b="1" dirty="0"/>
              <a:t>RNN</a:t>
            </a:r>
            <a:r>
              <a:rPr lang="en-US" sz="2400" dirty="0"/>
              <a:t> and </a:t>
            </a:r>
            <a:r>
              <a:rPr lang="en-US" sz="2400" b="1" dirty="0"/>
              <a:t>LSTM</a:t>
            </a:r>
            <a:r>
              <a:rPr lang="en-US" sz="2400" dirty="0"/>
              <a:t> neural models were designed to process language and perform tasks like classification, summarization, translation, and sentiment detection</a:t>
            </a:r>
          </a:p>
          <a:p>
            <a:pPr lvl="1">
              <a:lnSpc>
                <a:spcPct val="110000"/>
              </a:lnSpc>
            </a:pPr>
            <a:r>
              <a:rPr lang="en-US" sz="2100" dirty="0"/>
              <a:t>RNN: Recurrent Neural Network</a:t>
            </a:r>
          </a:p>
          <a:p>
            <a:pPr lvl="1">
              <a:lnSpc>
                <a:spcPct val="110000"/>
              </a:lnSpc>
            </a:pPr>
            <a:r>
              <a:rPr lang="en-US" sz="2100" dirty="0"/>
              <a:t>LSTM: Long Short Term Memory</a:t>
            </a:r>
          </a:p>
          <a:p>
            <a:pPr>
              <a:lnSpc>
                <a:spcPct val="110000"/>
              </a:lnSpc>
            </a:pPr>
            <a:r>
              <a:rPr lang="en-US" sz="2400" dirty="0"/>
              <a:t>In both models, layers get the next input word and have access to some previous words, allowing it to use the word’s left context</a:t>
            </a:r>
          </a:p>
          <a:p>
            <a:pPr>
              <a:lnSpc>
                <a:spcPct val="110000"/>
              </a:lnSpc>
            </a:pPr>
            <a:r>
              <a:rPr lang="en-US" sz="2400" dirty="0"/>
              <a:t>They used word embeddings where each word was encoded as a vector of 100-300 real numbers representing its meaning</a:t>
            </a:r>
          </a:p>
          <a:p>
            <a:pPr>
              <a:lnSpc>
                <a:spcPct val="110000"/>
              </a:lnSpc>
            </a:pPr>
            <a:endParaRPr lang="en-US" sz="2400" dirty="0"/>
          </a:p>
        </p:txBody>
      </p:sp>
    </p:spTree>
    <p:extLst>
      <p:ext uri="{BB962C8B-B14F-4D97-AF65-F5344CB8AC3E}">
        <p14:creationId xmlns:p14="http://schemas.microsoft.com/office/powerpoint/2010/main" val="310598291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2D330-47E6-514F-965F-ACB7D363F269}"/>
              </a:ext>
            </a:extLst>
          </p:cNvPr>
          <p:cNvSpPr>
            <a:spLocks noGrp="1"/>
          </p:cNvSpPr>
          <p:nvPr>
            <p:ph type="title"/>
          </p:nvPr>
        </p:nvSpPr>
        <p:spPr/>
        <p:txBody>
          <a:bodyPr/>
          <a:lstStyle/>
          <a:p>
            <a:pPr algn="ctr"/>
            <a:r>
              <a:rPr lang="en-US" b="1" dirty="0">
                <a:latin typeface="+mn-lt"/>
              </a:rPr>
              <a:t>Background for transformers</a:t>
            </a:r>
          </a:p>
        </p:txBody>
      </p:sp>
      <p:sp>
        <p:nvSpPr>
          <p:cNvPr id="3" name="Content Placeholder 2">
            <a:extLst>
              <a:ext uri="{FF2B5EF4-FFF2-40B4-BE49-F238E27FC236}">
                <a16:creationId xmlns:a16="http://schemas.microsoft.com/office/drawing/2014/main" id="{AE0C1EBF-1C04-934E-810F-A4E3DE03D0F0}"/>
              </a:ext>
            </a:extLst>
          </p:cNvPr>
          <p:cNvSpPr>
            <a:spLocks noGrp="1"/>
          </p:cNvSpPr>
          <p:nvPr>
            <p:ph idx="1"/>
          </p:nvPr>
        </p:nvSpPr>
        <p:spPr>
          <a:xfrm>
            <a:off x="457200" y="1426906"/>
            <a:ext cx="8450825" cy="4004187"/>
          </a:xfrm>
        </p:spPr>
        <p:txBody>
          <a:bodyPr>
            <a:normAutofit lnSpcReduction="10000"/>
          </a:bodyPr>
          <a:lstStyle/>
          <a:p>
            <a:pPr>
              <a:lnSpc>
                <a:spcPct val="110000"/>
              </a:lnSpc>
            </a:pPr>
            <a:r>
              <a:rPr lang="en-US" sz="2400" dirty="0"/>
              <a:t>Transformers extend this to allow the network to process a word input knowing the words in both its left and right context</a:t>
            </a:r>
          </a:p>
          <a:p>
            <a:pPr>
              <a:lnSpc>
                <a:spcPct val="110000"/>
              </a:lnSpc>
            </a:pPr>
            <a:r>
              <a:rPr lang="en-US" sz="2400" dirty="0"/>
              <a:t>This provides a more powerful context model</a:t>
            </a:r>
          </a:p>
          <a:p>
            <a:pPr>
              <a:lnSpc>
                <a:spcPct val="110000"/>
              </a:lnSpc>
            </a:pPr>
            <a:r>
              <a:rPr lang="en-US" sz="2400" dirty="0"/>
              <a:t>Transformers add additional features, like </a:t>
            </a:r>
            <a:r>
              <a:rPr lang="en-US" sz="2400" b="1" dirty="0">
                <a:hlinkClick r:id="rId2"/>
              </a:rPr>
              <a:t>attention</a:t>
            </a:r>
            <a:r>
              <a:rPr lang="en-US" sz="2400" dirty="0"/>
              <a:t>, which identifies the important words in this context and connects the encoder and decoder</a:t>
            </a:r>
          </a:p>
          <a:p>
            <a:pPr>
              <a:lnSpc>
                <a:spcPct val="110000"/>
              </a:lnSpc>
            </a:pPr>
            <a:r>
              <a:rPr lang="en-US" sz="2400" dirty="0"/>
              <a:t>And break the problem into two parts:</a:t>
            </a:r>
          </a:p>
          <a:p>
            <a:pPr lvl="1">
              <a:lnSpc>
                <a:spcPct val="110000"/>
              </a:lnSpc>
            </a:pPr>
            <a:r>
              <a:rPr lang="en-US" sz="2400" dirty="0"/>
              <a:t>An encoder (e.g., BERT)</a:t>
            </a:r>
          </a:p>
          <a:p>
            <a:pPr lvl="1">
              <a:lnSpc>
                <a:spcPct val="110000"/>
              </a:lnSpc>
            </a:pPr>
            <a:r>
              <a:rPr lang="en-US" sz="2400" dirty="0"/>
              <a:t>A decoder (e.g., GPT)</a:t>
            </a:r>
          </a:p>
          <a:p>
            <a:pPr lvl="1">
              <a:lnSpc>
                <a:spcPct val="110000"/>
              </a:lnSpc>
            </a:pPr>
            <a:endParaRPr lang="en-US" sz="2400" dirty="0"/>
          </a:p>
        </p:txBody>
      </p:sp>
    </p:spTree>
    <p:extLst>
      <p:ext uri="{BB962C8B-B14F-4D97-AF65-F5344CB8AC3E}">
        <p14:creationId xmlns:p14="http://schemas.microsoft.com/office/powerpoint/2010/main" val="302600663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80898-2CD4-2446-8FA5-A593C1AFA329}"/>
              </a:ext>
            </a:extLst>
          </p:cNvPr>
          <p:cNvSpPr>
            <a:spLocks noGrp="1"/>
          </p:cNvSpPr>
          <p:nvPr>
            <p:ph type="title"/>
          </p:nvPr>
        </p:nvSpPr>
        <p:spPr/>
        <p:txBody>
          <a:bodyPr/>
          <a:lstStyle/>
          <a:p>
            <a:pPr algn="ctr"/>
            <a:r>
              <a:rPr lang="en-US" b="1" dirty="0">
                <a:latin typeface="+mn-lt"/>
              </a:rPr>
              <a:t>Transformer model</a:t>
            </a:r>
          </a:p>
        </p:txBody>
      </p:sp>
      <p:pic>
        <p:nvPicPr>
          <p:cNvPr id="4" name="Picture 3">
            <a:extLst>
              <a:ext uri="{FF2B5EF4-FFF2-40B4-BE49-F238E27FC236}">
                <a16:creationId xmlns:a16="http://schemas.microsoft.com/office/drawing/2014/main" id="{1FA7A120-BF98-5C44-A063-6E2F3CCD58B9}"/>
              </a:ext>
            </a:extLst>
          </p:cNvPr>
          <p:cNvPicPr>
            <a:picLocks noChangeAspect="1"/>
          </p:cNvPicPr>
          <p:nvPr/>
        </p:nvPicPr>
        <p:blipFill>
          <a:blip r:embed="rId2"/>
          <a:stretch>
            <a:fillRect/>
          </a:stretch>
        </p:blipFill>
        <p:spPr>
          <a:xfrm>
            <a:off x="919740" y="1219200"/>
            <a:ext cx="7304519" cy="4150413"/>
          </a:xfrm>
          <a:prstGeom prst="rect">
            <a:avLst/>
          </a:prstGeom>
          <a:ln w="3175">
            <a:solidFill>
              <a:schemeClr val="tx1"/>
            </a:solid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25A2FCCC-6C66-A444-9D3F-0EF6A3036E0C}"/>
              </a:ext>
            </a:extLst>
          </p:cNvPr>
          <p:cNvSpPr txBox="1"/>
          <p:nvPr/>
        </p:nvSpPr>
        <p:spPr>
          <a:xfrm>
            <a:off x="2219531" y="5504056"/>
            <a:ext cx="1651862" cy="276999"/>
          </a:xfrm>
          <a:prstGeom prst="rect">
            <a:avLst/>
          </a:prstGeom>
          <a:noFill/>
        </p:spPr>
        <p:txBody>
          <a:bodyPr wrap="none" rtlCol="0">
            <a:spAutoFit/>
          </a:bodyPr>
          <a:lstStyle/>
          <a:p>
            <a:r>
              <a:rPr lang="en-US" sz="1200" dirty="0"/>
              <a:t>Encoder (e.g., BERT)</a:t>
            </a:r>
          </a:p>
        </p:txBody>
      </p:sp>
      <p:sp>
        <p:nvSpPr>
          <p:cNvPr id="5" name="TextBox 4">
            <a:extLst>
              <a:ext uri="{FF2B5EF4-FFF2-40B4-BE49-F238E27FC236}">
                <a16:creationId xmlns:a16="http://schemas.microsoft.com/office/drawing/2014/main" id="{3670DD98-BAE0-3B45-A939-5A4E01469B6D}"/>
              </a:ext>
            </a:extLst>
          </p:cNvPr>
          <p:cNvSpPr txBox="1"/>
          <p:nvPr/>
        </p:nvSpPr>
        <p:spPr>
          <a:xfrm>
            <a:off x="5375357" y="5504056"/>
            <a:ext cx="1569660" cy="276999"/>
          </a:xfrm>
          <a:prstGeom prst="rect">
            <a:avLst/>
          </a:prstGeom>
          <a:noFill/>
        </p:spPr>
        <p:txBody>
          <a:bodyPr wrap="none" rtlCol="0">
            <a:spAutoFit/>
          </a:bodyPr>
          <a:lstStyle/>
          <a:p>
            <a:r>
              <a:rPr lang="en-US" sz="1200" dirty="0"/>
              <a:t>Decoder (e.g., GPT)</a:t>
            </a:r>
          </a:p>
        </p:txBody>
      </p:sp>
      <p:sp>
        <p:nvSpPr>
          <p:cNvPr id="6" name="TextBox 5">
            <a:extLst>
              <a:ext uri="{FF2B5EF4-FFF2-40B4-BE49-F238E27FC236}">
                <a16:creationId xmlns:a16="http://schemas.microsoft.com/office/drawing/2014/main" id="{BF647F9B-CB48-4CB7-37C6-748F4BABAA9A}"/>
              </a:ext>
            </a:extLst>
          </p:cNvPr>
          <p:cNvSpPr txBox="1"/>
          <p:nvPr/>
        </p:nvSpPr>
        <p:spPr>
          <a:xfrm>
            <a:off x="1981200" y="6280903"/>
            <a:ext cx="4579972" cy="338554"/>
          </a:xfrm>
          <a:prstGeom prst="rect">
            <a:avLst/>
          </a:prstGeom>
          <a:noFill/>
        </p:spPr>
        <p:txBody>
          <a:bodyPr wrap="none" rtlCol="0">
            <a:spAutoFit/>
          </a:bodyPr>
          <a:lstStyle/>
          <a:p>
            <a:r>
              <a:rPr lang="en-US" dirty="0"/>
              <a:t>https://</a:t>
            </a:r>
            <a:r>
              <a:rPr lang="en-US" dirty="0" err="1"/>
              <a:t>jalammar.github.io</a:t>
            </a:r>
            <a:r>
              <a:rPr lang="en-US" dirty="0"/>
              <a:t>/illustrated-transformer/</a:t>
            </a:r>
          </a:p>
        </p:txBody>
      </p:sp>
    </p:spTree>
    <p:extLst>
      <p:ext uri="{BB962C8B-B14F-4D97-AF65-F5344CB8AC3E}">
        <p14:creationId xmlns:p14="http://schemas.microsoft.com/office/powerpoint/2010/main" val="274923443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6D9D2-B1D3-72A7-2C8A-2100A313EF62}"/>
              </a:ext>
            </a:extLst>
          </p:cNvPr>
          <p:cNvSpPr>
            <a:spLocks noGrp="1"/>
          </p:cNvSpPr>
          <p:nvPr>
            <p:ph type="title"/>
          </p:nvPr>
        </p:nvSpPr>
        <p:spPr/>
        <p:txBody>
          <a:bodyPr/>
          <a:lstStyle/>
          <a:p>
            <a:r>
              <a:rPr lang="en-US" sz="4000" dirty="0">
                <a:solidFill>
                  <a:srgbClr val="FF0000"/>
                </a:solidFill>
              </a:rPr>
              <a:t>Popularity of </a:t>
            </a:r>
            <a:r>
              <a:rPr lang="en-US" sz="4000" dirty="0" err="1">
                <a:solidFill>
                  <a:srgbClr val="FF0000"/>
                </a:solidFill>
              </a:rPr>
              <a:t>ChatGPT</a:t>
            </a:r>
            <a:endParaRPr lang="en-US" sz="4000" dirty="0">
              <a:solidFill>
                <a:srgbClr val="FF0000"/>
              </a:solidFill>
            </a:endParaRPr>
          </a:p>
        </p:txBody>
      </p:sp>
      <p:sp>
        <p:nvSpPr>
          <p:cNvPr id="4" name="TextBox 3">
            <a:extLst>
              <a:ext uri="{FF2B5EF4-FFF2-40B4-BE49-F238E27FC236}">
                <a16:creationId xmlns:a16="http://schemas.microsoft.com/office/drawing/2014/main" id="{DAB4669B-95D9-BE97-4FAD-3BFA9A8A1956}"/>
              </a:ext>
            </a:extLst>
          </p:cNvPr>
          <p:cNvSpPr txBox="1"/>
          <p:nvPr/>
        </p:nvSpPr>
        <p:spPr>
          <a:xfrm>
            <a:off x="1981200" y="6477000"/>
            <a:ext cx="5134739" cy="338554"/>
          </a:xfrm>
          <a:prstGeom prst="rect">
            <a:avLst/>
          </a:prstGeom>
          <a:noFill/>
        </p:spPr>
        <p:txBody>
          <a:bodyPr wrap="none" rtlCol="0">
            <a:spAutoFit/>
          </a:bodyPr>
          <a:lstStyle/>
          <a:p>
            <a:r>
              <a:rPr lang="en-US" dirty="0"/>
              <a:t>https://</a:t>
            </a:r>
            <a:r>
              <a:rPr lang="en-US" dirty="0" err="1"/>
              <a:t>explodingtopics.com</a:t>
            </a:r>
            <a:r>
              <a:rPr lang="en-US" dirty="0"/>
              <a:t>/blog/</a:t>
            </a:r>
            <a:r>
              <a:rPr lang="en-US" dirty="0" err="1"/>
              <a:t>chatgpt-users#growth</a:t>
            </a:r>
            <a:endParaRPr lang="en-US" dirty="0"/>
          </a:p>
        </p:txBody>
      </p:sp>
      <p:pic>
        <p:nvPicPr>
          <p:cNvPr id="8" name="Picture 7" descr="Text&#10;&#10;Description automatically generated">
            <a:extLst>
              <a:ext uri="{FF2B5EF4-FFF2-40B4-BE49-F238E27FC236}">
                <a16:creationId xmlns:a16="http://schemas.microsoft.com/office/drawing/2014/main" id="{B993031D-C74C-EEE4-FDA1-BF3822523E69}"/>
              </a:ext>
            </a:extLst>
          </p:cNvPr>
          <p:cNvPicPr>
            <a:picLocks noChangeAspect="1"/>
          </p:cNvPicPr>
          <p:nvPr/>
        </p:nvPicPr>
        <p:blipFill>
          <a:blip r:embed="rId2"/>
          <a:stretch>
            <a:fillRect/>
          </a:stretch>
        </p:blipFill>
        <p:spPr>
          <a:xfrm>
            <a:off x="457200" y="1661319"/>
            <a:ext cx="8305970" cy="3535362"/>
          </a:xfrm>
          <a:prstGeom prst="rect">
            <a:avLst/>
          </a:prstGeom>
        </p:spPr>
      </p:pic>
      <p:sp>
        <p:nvSpPr>
          <p:cNvPr id="7" name="TextBox 6">
            <a:extLst>
              <a:ext uri="{FF2B5EF4-FFF2-40B4-BE49-F238E27FC236}">
                <a16:creationId xmlns:a16="http://schemas.microsoft.com/office/drawing/2014/main" id="{C8865361-7A6F-3356-7AB6-7799E6CE4E97}"/>
              </a:ext>
            </a:extLst>
          </p:cNvPr>
          <p:cNvSpPr txBox="1"/>
          <p:nvPr/>
        </p:nvSpPr>
        <p:spPr>
          <a:xfrm>
            <a:off x="1676400" y="5562600"/>
            <a:ext cx="3974037" cy="338554"/>
          </a:xfrm>
          <a:prstGeom prst="rect">
            <a:avLst/>
          </a:prstGeom>
          <a:noFill/>
        </p:spPr>
        <p:txBody>
          <a:bodyPr wrap="none" rtlCol="0">
            <a:spAutoFit/>
          </a:bodyPr>
          <a:lstStyle/>
          <a:p>
            <a:r>
              <a:rPr lang="en-US" dirty="0">
                <a:solidFill>
                  <a:srgbClr val="5849FF"/>
                </a:solidFill>
              </a:rPr>
              <a:t>Generative Pretrained Transformer (GPT)</a:t>
            </a:r>
          </a:p>
        </p:txBody>
      </p:sp>
      <p:sp>
        <p:nvSpPr>
          <p:cNvPr id="3" name="TextBox 2">
            <a:extLst>
              <a:ext uri="{FF2B5EF4-FFF2-40B4-BE49-F238E27FC236}">
                <a16:creationId xmlns:a16="http://schemas.microsoft.com/office/drawing/2014/main" id="{413EF2B3-AE34-B2C5-7CFC-C4DD75B11DA5}"/>
              </a:ext>
            </a:extLst>
          </p:cNvPr>
          <p:cNvSpPr txBox="1"/>
          <p:nvPr/>
        </p:nvSpPr>
        <p:spPr>
          <a:xfrm>
            <a:off x="2286000" y="1248361"/>
            <a:ext cx="4137030" cy="338554"/>
          </a:xfrm>
          <a:prstGeom prst="rect">
            <a:avLst/>
          </a:prstGeom>
          <a:noFill/>
        </p:spPr>
        <p:txBody>
          <a:bodyPr wrap="none" rtlCol="0">
            <a:spAutoFit/>
          </a:bodyPr>
          <a:lstStyle/>
          <a:p>
            <a:r>
              <a:rPr lang="en-US" dirty="0">
                <a:solidFill>
                  <a:srgbClr val="5849FF"/>
                </a:solidFill>
              </a:rPr>
              <a:t>GPT = Generative Pretrained Transformer </a:t>
            </a:r>
          </a:p>
        </p:txBody>
      </p:sp>
    </p:spTree>
    <p:extLst>
      <p:ext uri="{BB962C8B-B14F-4D97-AF65-F5344CB8AC3E}">
        <p14:creationId xmlns:p14="http://schemas.microsoft.com/office/powerpoint/2010/main" val="19241225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24E8F-B337-C534-694C-FD5937638F96}"/>
              </a:ext>
            </a:extLst>
          </p:cNvPr>
          <p:cNvSpPr>
            <a:spLocks noGrp="1"/>
          </p:cNvSpPr>
          <p:nvPr>
            <p:ph type="title"/>
          </p:nvPr>
        </p:nvSpPr>
        <p:spPr>
          <a:xfrm>
            <a:off x="457200" y="157065"/>
            <a:ext cx="8229600" cy="1143000"/>
          </a:xfrm>
        </p:spPr>
        <p:txBody>
          <a:bodyPr/>
          <a:lstStyle/>
          <a:p>
            <a:r>
              <a:rPr lang="en-US" dirty="0">
                <a:solidFill>
                  <a:srgbClr val="FF0000"/>
                </a:solidFill>
              </a:rPr>
              <a:t>Large Language Models (LLMs)</a:t>
            </a:r>
          </a:p>
        </p:txBody>
      </p:sp>
      <p:sp>
        <p:nvSpPr>
          <p:cNvPr id="3" name="Content Placeholder 2">
            <a:extLst>
              <a:ext uri="{FF2B5EF4-FFF2-40B4-BE49-F238E27FC236}">
                <a16:creationId xmlns:a16="http://schemas.microsoft.com/office/drawing/2014/main" id="{8D6B5F4C-87F9-7FBF-71D1-44A62ED6CB0A}"/>
              </a:ext>
            </a:extLst>
          </p:cNvPr>
          <p:cNvSpPr>
            <a:spLocks noGrp="1"/>
          </p:cNvSpPr>
          <p:nvPr>
            <p:ph idx="1"/>
          </p:nvPr>
        </p:nvSpPr>
        <p:spPr>
          <a:xfrm>
            <a:off x="533400" y="1295400"/>
            <a:ext cx="8229600" cy="4525963"/>
          </a:xfrm>
        </p:spPr>
        <p:txBody>
          <a:bodyPr/>
          <a:lstStyle/>
          <a:p>
            <a:r>
              <a:rPr lang="en-US" sz="2400" dirty="0"/>
              <a:t>A deep learning algorithm (</a:t>
            </a:r>
            <a:r>
              <a:rPr lang="en-US" sz="2400" dirty="0">
                <a:solidFill>
                  <a:srgbClr val="5849FF"/>
                </a:solidFill>
              </a:rPr>
              <a:t>transformer</a:t>
            </a:r>
            <a:r>
              <a:rPr lang="en-US" sz="2400" dirty="0"/>
              <a:t>) that can recognize, summarize, translate, predict and generate text and other content based on knowledge gained from massive datasets.</a:t>
            </a:r>
          </a:p>
          <a:p>
            <a:endParaRPr lang="en-US" sz="2400" dirty="0"/>
          </a:p>
          <a:p>
            <a:r>
              <a:rPr lang="en-US" sz="2400" dirty="0"/>
              <a:t>LLMs are among the most successful applications of transformer models. They aren’t just for teaching AIs human languages, but for understanding proteins, writing software code, and much more.</a:t>
            </a:r>
          </a:p>
          <a:p>
            <a:endParaRPr lang="en-US" sz="2400" dirty="0"/>
          </a:p>
          <a:p>
            <a:r>
              <a:rPr lang="en-US" sz="2400" dirty="0"/>
              <a:t>In addition to accelerating natural language processing applications — like translation, chatbots and AI assistants — large language models are used in healthcare, software development and use cases in many other fields.</a:t>
            </a:r>
          </a:p>
        </p:txBody>
      </p:sp>
      <p:sp>
        <p:nvSpPr>
          <p:cNvPr id="4" name="TextBox 3">
            <a:extLst>
              <a:ext uri="{FF2B5EF4-FFF2-40B4-BE49-F238E27FC236}">
                <a16:creationId xmlns:a16="http://schemas.microsoft.com/office/drawing/2014/main" id="{25C9F312-FC32-2DAE-52C0-4E3DABD94978}"/>
              </a:ext>
            </a:extLst>
          </p:cNvPr>
          <p:cNvSpPr txBox="1"/>
          <p:nvPr/>
        </p:nvSpPr>
        <p:spPr>
          <a:xfrm>
            <a:off x="7337693" y="6519446"/>
            <a:ext cx="1322670" cy="338554"/>
          </a:xfrm>
          <a:prstGeom prst="rect">
            <a:avLst/>
          </a:prstGeom>
          <a:noFill/>
        </p:spPr>
        <p:txBody>
          <a:bodyPr wrap="none" rtlCol="0">
            <a:spAutoFit/>
          </a:bodyPr>
          <a:lstStyle/>
          <a:p>
            <a:r>
              <a:rPr lang="en-US" dirty="0"/>
              <a:t>NVIDIA Blog</a:t>
            </a:r>
          </a:p>
        </p:txBody>
      </p:sp>
    </p:spTree>
    <p:extLst>
      <p:ext uri="{BB962C8B-B14F-4D97-AF65-F5344CB8AC3E}">
        <p14:creationId xmlns:p14="http://schemas.microsoft.com/office/powerpoint/2010/main" val="2390482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24E8F-B337-C534-694C-FD5937638F96}"/>
              </a:ext>
            </a:extLst>
          </p:cNvPr>
          <p:cNvSpPr>
            <a:spLocks noGrp="1"/>
          </p:cNvSpPr>
          <p:nvPr>
            <p:ph type="title"/>
          </p:nvPr>
        </p:nvSpPr>
        <p:spPr>
          <a:xfrm>
            <a:off x="457200" y="157065"/>
            <a:ext cx="8229600" cy="1143000"/>
          </a:xfrm>
        </p:spPr>
        <p:txBody>
          <a:bodyPr/>
          <a:lstStyle/>
          <a:p>
            <a:r>
              <a:rPr lang="en-US" dirty="0">
                <a:solidFill>
                  <a:srgbClr val="FF0000"/>
                </a:solidFill>
              </a:rPr>
              <a:t>Large Language Models (LLMs)</a:t>
            </a:r>
          </a:p>
        </p:txBody>
      </p:sp>
      <p:sp>
        <p:nvSpPr>
          <p:cNvPr id="3" name="Content Placeholder 2">
            <a:extLst>
              <a:ext uri="{FF2B5EF4-FFF2-40B4-BE49-F238E27FC236}">
                <a16:creationId xmlns:a16="http://schemas.microsoft.com/office/drawing/2014/main" id="{8D6B5F4C-87F9-7FBF-71D1-44A62ED6CB0A}"/>
              </a:ext>
            </a:extLst>
          </p:cNvPr>
          <p:cNvSpPr>
            <a:spLocks noGrp="1"/>
          </p:cNvSpPr>
          <p:nvPr>
            <p:ph idx="1"/>
          </p:nvPr>
        </p:nvSpPr>
        <p:spPr>
          <a:xfrm>
            <a:off x="533400" y="1295400"/>
            <a:ext cx="8229600" cy="4525963"/>
          </a:xfrm>
        </p:spPr>
        <p:txBody>
          <a:bodyPr/>
          <a:lstStyle/>
          <a:p>
            <a:r>
              <a:rPr lang="en-US" sz="2400" dirty="0"/>
              <a:t>Large language models largely represent a class of deep learning architectures called transformer networks. </a:t>
            </a:r>
          </a:p>
          <a:p>
            <a:r>
              <a:rPr lang="en-US" sz="2400" dirty="0"/>
              <a:t>A transformer model is a neural network that learns context and meaning by tracking relationships in sequential data, like the words in this sentence.</a:t>
            </a:r>
          </a:p>
          <a:p>
            <a:r>
              <a:rPr lang="en-US" sz="2400" dirty="0"/>
              <a:t>A transformer is made up of multiple transformer blocks, also known as layers. </a:t>
            </a:r>
          </a:p>
          <a:p>
            <a:pPr lvl="1"/>
            <a:r>
              <a:rPr lang="en-US" sz="2000" dirty="0"/>
              <a:t>For example, a transformer has self-attention layers, feed-forward layers, and normalization layers, all working together to decipher input to predict streams of output at inference. </a:t>
            </a:r>
          </a:p>
          <a:p>
            <a:pPr lvl="1"/>
            <a:r>
              <a:rPr lang="en-US" sz="2000" dirty="0"/>
              <a:t>The layers can be stacked to make deeper transformers and powerful language models. Transformers were first introduced by Google in the 2017 paper “Attention Is All You Need.”</a:t>
            </a:r>
          </a:p>
        </p:txBody>
      </p:sp>
      <p:sp>
        <p:nvSpPr>
          <p:cNvPr id="4" name="TextBox 3">
            <a:extLst>
              <a:ext uri="{FF2B5EF4-FFF2-40B4-BE49-F238E27FC236}">
                <a16:creationId xmlns:a16="http://schemas.microsoft.com/office/drawing/2014/main" id="{25C9F312-FC32-2DAE-52C0-4E3DABD94978}"/>
              </a:ext>
            </a:extLst>
          </p:cNvPr>
          <p:cNvSpPr txBox="1"/>
          <p:nvPr/>
        </p:nvSpPr>
        <p:spPr>
          <a:xfrm>
            <a:off x="7337693" y="6519446"/>
            <a:ext cx="1322670" cy="338554"/>
          </a:xfrm>
          <a:prstGeom prst="rect">
            <a:avLst/>
          </a:prstGeom>
          <a:noFill/>
        </p:spPr>
        <p:txBody>
          <a:bodyPr wrap="none" rtlCol="0">
            <a:spAutoFit/>
          </a:bodyPr>
          <a:lstStyle/>
          <a:p>
            <a:r>
              <a:rPr lang="en-US" dirty="0"/>
              <a:t>NVIDIA Blog</a:t>
            </a:r>
          </a:p>
        </p:txBody>
      </p:sp>
    </p:spTree>
    <p:extLst>
      <p:ext uri="{BB962C8B-B14F-4D97-AF65-F5344CB8AC3E}">
        <p14:creationId xmlns:p14="http://schemas.microsoft.com/office/powerpoint/2010/main" val="247963111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6D9D2-B1D3-72A7-2C8A-2100A313EF62}"/>
              </a:ext>
            </a:extLst>
          </p:cNvPr>
          <p:cNvSpPr>
            <a:spLocks noGrp="1"/>
          </p:cNvSpPr>
          <p:nvPr>
            <p:ph type="title"/>
          </p:nvPr>
        </p:nvSpPr>
        <p:spPr>
          <a:xfrm>
            <a:off x="457200" y="152400"/>
            <a:ext cx="8229600" cy="1143000"/>
          </a:xfrm>
        </p:spPr>
        <p:txBody>
          <a:bodyPr/>
          <a:lstStyle/>
          <a:p>
            <a:r>
              <a:rPr lang="en-US" sz="4000" dirty="0">
                <a:solidFill>
                  <a:srgbClr val="FF0000"/>
                </a:solidFill>
              </a:rPr>
              <a:t>Popularity of </a:t>
            </a:r>
            <a:r>
              <a:rPr lang="en-US" sz="4000" dirty="0" err="1">
                <a:solidFill>
                  <a:srgbClr val="FF0000"/>
                </a:solidFill>
              </a:rPr>
              <a:t>ChatGPT</a:t>
            </a:r>
            <a:endParaRPr lang="en-US" sz="4000" dirty="0">
              <a:solidFill>
                <a:srgbClr val="FF0000"/>
              </a:solidFill>
            </a:endParaRPr>
          </a:p>
        </p:txBody>
      </p:sp>
      <p:pic>
        <p:nvPicPr>
          <p:cNvPr id="6" name="Content Placeholder 5" descr="Chart, bar chart&#10;&#10;Description automatically generated">
            <a:extLst>
              <a:ext uri="{FF2B5EF4-FFF2-40B4-BE49-F238E27FC236}">
                <a16:creationId xmlns:a16="http://schemas.microsoft.com/office/drawing/2014/main" id="{0961CA24-66E7-D404-6B97-14F50C99AADA}"/>
              </a:ext>
            </a:extLst>
          </p:cNvPr>
          <p:cNvPicPr>
            <a:picLocks noGrp="1" noChangeAspect="1"/>
          </p:cNvPicPr>
          <p:nvPr>
            <p:ph idx="1"/>
          </p:nvPr>
        </p:nvPicPr>
        <p:blipFill>
          <a:blip r:embed="rId2"/>
          <a:stretch>
            <a:fillRect/>
          </a:stretch>
        </p:blipFill>
        <p:spPr>
          <a:xfrm>
            <a:off x="838200" y="1295400"/>
            <a:ext cx="6634291" cy="4983916"/>
          </a:xfrm>
        </p:spPr>
      </p:pic>
      <p:sp>
        <p:nvSpPr>
          <p:cNvPr id="4" name="TextBox 3">
            <a:extLst>
              <a:ext uri="{FF2B5EF4-FFF2-40B4-BE49-F238E27FC236}">
                <a16:creationId xmlns:a16="http://schemas.microsoft.com/office/drawing/2014/main" id="{DAB4669B-95D9-BE97-4FAD-3BFA9A8A1956}"/>
              </a:ext>
            </a:extLst>
          </p:cNvPr>
          <p:cNvSpPr txBox="1"/>
          <p:nvPr/>
        </p:nvSpPr>
        <p:spPr>
          <a:xfrm>
            <a:off x="1981200" y="6477000"/>
            <a:ext cx="5134739" cy="338554"/>
          </a:xfrm>
          <a:prstGeom prst="rect">
            <a:avLst/>
          </a:prstGeom>
          <a:noFill/>
        </p:spPr>
        <p:txBody>
          <a:bodyPr wrap="none" rtlCol="0">
            <a:spAutoFit/>
          </a:bodyPr>
          <a:lstStyle/>
          <a:p>
            <a:r>
              <a:rPr lang="en-US" dirty="0"/>
              <a:t>https://</a:t>
            </a:r>
            <a:r>
              <a:rPr lang="en-US" dirty="0" err="1"/>
              <a:t>explodingtopics.com</a:t>
            </a:r>
            <a:r>
              <a:rPr lang="en-US" dirty="0"/>
              <a:t>/blog/</a:t>
            </a:r>
            <a:r>
              <a:rPr lang="en-US" dirty="0" err="1"/>
              <a:t>chatgpt-users#growth</a:t>
            </a:r>
            <a:endParaRPr lang="en-US" dirty="0"/>
          </a:p>
        </p:txBody>
      </p:sp>
    </p:spTree>
    <p:extLst>
      <p:ext uri="{BB962C8B-B14F-4D97-AF65-F5344CB8AC3E}">
        <p14:creationId xmlns:p14="http://schemas.microsoft.com/office/powerpoint/2010/main" val="1595808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8FEF8A9F-5AA4-464F-ABDA-F048C7F2F9D7}"/>
              </a:ext>
            </a:extLst>
          </p:cNvPr>
          <p:cNvSpPr>
            <a:spLocks noGrp="1" noChangeArrowheads="1"/>
          </p:cNvSpPr>
          <p:nvPr>
            <p:ph type="title"/>
          </p:nvPr>
        </p:nvSpPr>
        <p:spPr>
          <a:xfrm>
            <a:off x="685800" y="152400"/>
            <a:ext cx="7772400" cy="914400"/>
          </a:xfrm>
        </p:spPr>
        <p:txBody>
          <a:bodyPr/>
          <a:lstStyle/>
          <a:p>
            <a:pPr defTabSz="914400"/>
            <a:r>
              <a:rPr lang="en-US" altLang="en-US" dirty="0">
                <a:solidFill>
                  <a:srgbClr val="FF0000"/>
                </a:solidFill>
                <a:ea typeface="ＭＳ Ｐゴシック" panose="020B0600070205080204" pitchFamily="34" charset="-128"/>
              </a:rPr>
              <a:t>Some Branches of AI</a:t>
            </a:r>
          </a:p>
        </p:txBody>
      </p:sp>
      <p:sp>
        <p:nvSpPr>
          <p:cNvPr id="73731" name="Rectangle 3">
            <a:extLst>
              <a:ext uri="{FF2B5EF4-FFF2-40B4-BE49-F238E27FC236}">
                <a16:creationId xmlns:a16="http://schemas.microsoft.com/office/drawing/2014/main" id="{E2574ADD-FA77-DA4C-A6F6-612AC457D9B6}"/>
              </a:ext>
            </a:extLst>
          </p:cNvPr>
          <p:cNvSpPr>
            <a:spLocks noGrp="1" noChangeArrowheads="1"/>
          </p:cNvSpPr>
          <p:nvPr>
            <p:ph type="body" idx="1"/>
          </p:nvPr>
        </p:nvSpPr>
        <p:spPr>
          <a:xfrm>
            <a:off x="685800" y="762000"/>
            <a:ext cx="7772400" cy="5943600"/>
          </a:xfrm>
        </p:spPr>
        <p:txBody>
          <a:bodyPr/>
          <a:lstStyle/>
          <a:p>
            <a:pPr defTabSz="914400">
              <a:lnSpc>
                <a:spcPct val="80000"/>
              </a:lnSpc>
            </a:pPr>
            <a:r>
              <a:rPr lang="en-US" altLang="en-US" sz="1800" b="1" dirty="0">
                <a:ea typeface="ＭＳ Ｐゴシック" panose="020B0600070205080204" pitchFamily="34" charset="-128"/>
              </a:rPr>
              <a:t>Logical AI</a:t>
            </a:r>
            <a:r>
              <a:rPr lang="en-US" altLang="en-US" sz="1800" dirty="0">
                <a:ea typeface="ＭＳ Ｐゴシック" panose="020B0600070205080204" pitchFamily="34" charset="-128"/>
              </a:rPr>
              <a:t> </a:t>
            </a:r>
          </a:p>
          <a:p>
            <a:pPr defTabSz="914400">
              <a:lnSpc>
                <a:spcPct val="80000"/>
              </a:lnSpc>
            </a:pPr>
            <a:r>
              <a:rPr lang="en-US" altLang="en-US" sz="1800" b="1" dirty="0">
                <a:ea typeface="ＭＳ Ｐゴシック" panose="020B0600070205080204" pitchFamily="34" charset="-128"/>
              </a:rPr>
              <a:t>Search</a:t>
            </a:r>
            <a:r>
              <a:rPr lang="en-US" altLang="en-US" sz="1800" dirty="0">
                <a:ea typeface="ＭＳ Ｐゴシック" panose="020B0600070205080204" pitchFamily="34" charset="-128"/>
              </a:rPr>
              <a:t> </a:t>
            </a:r>
          </a:p>
          <a:p>
            <a:pPr defTabSz="914400">
              <a:lnSpc>
                <a:spcPct val="80000"/>
              </a:lnSpc>
            </a:pPr>
            <a:r>
              <a:rPr lang="en-US" altLang="en-US" sz="1800" b="1" dirty="0">
                <a:ea typeface="ＭＳ Ｐゴシック" panose="020B0600070205080204" pitchFamily="34" charset="-128"/>
              </a:rPr>
              <a:t>Natural language processing</a:t>
            </a:r>
          </a:p>
          <a:p>
            <a:pPr defTabSz="914400">
              <a:lnSpc>
                <a:spcPct val="80000"/>
              </a:lnSpc>
            </a:pPr>
            <a:r>
              <a:rPr lang="en-US" altLang="en-US" sz="1800" b="1" dirty="0">
                <a:ea typeface="ＭＳ Ｐゴシック" panose="020B0600070205080204" pitchFamily="34" charset="-128"/>
              </a:rPr>
              <a:t>Computer vision</a:t>
            </a:r>
          </a:p>
          <a:p>
            <a:pPr defTabSz="914400">
              <a:lnSpc>
                <a:spcPct val="80000"/>
              </a:lnSpc>
            </a:pPr>
            <a:r>
              <a:rPr lang="en-US" altLang="en-US" sz="1800" b="1" dirty="0">
                <a:ea typeface="ＭＳ Ｐゴシック" panose="020B0600070205080204" pitchFamily="34" charset="-128"/>
              </a:rPr>
              <a:t>Pattern recognition </a:t>
            </a:r>
          </a:p>
          <a:p>
            <a:pPr defTabSz="914400">
              <a:lnSpc>
                <a:spcPct val="80000"/>
              </a:lnSpc>
            </a:pPr>
            <a:r>
              <a:rPr lang="en-US" altLang="en-US" sz="1800" b="1" dirty="0">
                <a:ea typeface="ＭＳ Ｐゴシック" panose="020B0600070205080204" pitchFamily="34" charset="-128"/>
              </a:rPr>
              <a:t>Knowledge representation</a:t>
            </a:r>
            <a:r>
              <a:rPr lang="en-US" altLang="en-US" sz="1800" dirty="0">
                <a:ea typeface="ＭＳ Ｐゴシック" panose="020B0600070205080204" pitchFamily="34" charset="-128"/>
              </a:rPr>
              <a:t> </a:t>
            </a:r>
          </a:p>
          <a:p>
            <a:pPr defTabSz="914400">
              <a:lnSpc>
                <a:spcPct val="80000"/>
              </a:lnSpc>
            </a:pPr>
            <a:r>
              <a:rPr lang="en-US" altLang="en-US" sz="1800" b="1" dirty="0">
                <a:ea typeface="ＭＳ Ｐゴシック" panose="020B0600070205080204" pitchFamily="34" charset="-128"/>
              </a:rPr>
              <a:t>Inference</a:t>
            </a:r>
            <a:endParaRPr lang="en-US" altLang="en-US" sz="1800" dirty="0">
              <a:ea typeface="ＭＳ Ｐゴシック" panose="020B0600070205080204" pitchFamily="34" charset="-128"/>
            </a:endParaRPr>
          </a:p>
          <a:p>
            <a:pPr defTabSz="914400">
              <a:lnSpc>
                <a:spcPct val="80000"/>
              </a:lnSpc>
            </a:pPr>
            <a:r>
              <a:rPr lang="en-US" altLang="en-US" sz="1800" b="1" dirty="0">
                <a:ea typeface="ＭＳ Ｐゴシック" panose="020B0600070205080204" pitchFamily="34" charset="-128"/>
              </a:rPr>
              <a:t>Reasoning </a:t>
            </a:r>
          </a:p>
          <a:p>
            <a:pPr defTabSz="914400">
              <a:lnSpc>
                <a:spcPct val="80000"/>
              </a:lnSpc>
            </a:pPr>
            <a:r>
              <a:rPr lang="en-US" altLang="en-US" sz="1800" b="1" dirty="0">
                <a:ea typeface="ＭＳ Ｐゴシック" panose="020B0600070205080204" pitchFamily="34" charset="-128"/>
              </a:rPr>
              <a:t>Learning</a:t>
            </a:r>
            <a:r>
              <a:rPr lang="en-US" altLang="en-US" sz="1800" dirty="0">
                <a:ea typeface="ＭＳ Ｐゴシック" panose="020B0600070205080204" pitchFamily="34" charset="-128"/>
              </a:rPr>
              <a:t> </a:t>
            </a:r>
            <a:r>
              <a:rPr lang="en-US" altLang="en-US" sz="1800" dirty="0">
                <a:solidFill>
                  <a:srgbClr val="FF0000"/>
                </a:solidFill>
                <a:ea typeface="ＭＳ Ｐゴシック" panose="020B0600070205080204" pitchFamily="34" charset="-128"/>
              </a:rPr>
              <a:t>***</a:t>
            </a:r>
          </a:p>
          <a:p>
            <a:pPr defTabSz="914400">
              <a:lnSpc>
                <a:spcPct val="80000"/>
              </a:lnSpc>
            </a:pPr>
            <a:r>
              <a:rPr lang="en-US" altLang="en-US" sz="1800" b="1" dirty="0">
                <a:ea typeface="ＭＳ Ｐゴシック" panose="020B0600070205080204" pitchFamily="34" charset="-128"/>
              </a:rPr>
              <a:t>Planning</a:t>
            </a:r>
            <a:endParaRPr lang="en-US" altLang="en-US" sz="1800" dirty="0">
              <a:ea typeface="ＭＳ Ｐゴシック" panose="020B0600070205080204" pitchFamily="34" charset="-128"/>
            </a:endParaRPr>
          </a:p>
          <a:p>
            <a:pPr defTabSz="914400">
              <a:lnSpc>
                <a:spcPct val="80000"/>
              </a:lnSpc>
            </a:pPr>
            <a:r>
              <a:rPr lang="en-US" altLang="en-US" sz="1800" b="1" dirty="0">
                <a:ea typeface="ＭＳ Ｐゴシック" panose="020B0600070205080204" pitchFamily="34" charset="-128"/>
              </a:rPr>
              <a:t>Epistemology – </a:t>
            </a:r>
            <a:r>
              <a:rPr lang="en-US" altLang="en-US" sz="1800" dirty="0">
                <a:ea typeface="ＭＳ Ｐゴシック" panose="020B0600070205080204" pitchFamily="34" charset="-128"/>
              </a:rPr>
              <a:t>what is and isn’t knowledge</a:t>
            </a:r>
          </a:p>
          <a:p>
            <a:pPr defTabSz="914400">
              <a:lnSpc>
                <a:spcPct val="80000"/>
              </a:lnSpc>
            </a:pPr>
            <a:r>
              <a:rPr lang="en-US" altLang="en-US" sz="1800" b="1" dirty="0">
                <a:ea typeface="ＭＳ Ｐゴシック" panose="020B0600070205080204" pitchFamily="34" charset="-128"/>
              </a:rPr>
              <a:t>Ontology</a:t>
            </a:r>
            <a:r>
              <a:rPr lang="en-US" altLang="en-US" sz="1800" dirty="0">
                <a:ea typeface="ＭＳ Ｐゴシック" panose="020B0600070205080204" pitchFamily="34" charset="-128"/>
              </a:rPr>
              <a:t> - the study of the kinds and relations of knowledge that exist. </a:t>
            </a:r>
          </a:p>
          <a:p>
            <a:pPr defTabSz="914400">
              <a:lnSpc>
                <a:spcPct val="80000"/>
              </a:lnSpc>
            </a:pPr>
            <a:r>
              <a:rPr lang="en-US" altLang="en-US" sz="1800" b="1" dirty="0">
                <a:ea typeface="ＭＳ Ｐゴシック" panose="020B0600070205080204" pitchFamily="34" charset="-128"/>
              </a:rPr>
              <a:t>Agents</a:t>
            </a:r>
          </a:p>
          <a:p>
            <a:pPr defTabSz="914400">
              <a:lnSpc>
                <a:spcPct val="80000"/>
              </a:lnSpc>
            </a:pPr>
            <a:r>
              <a:rPr lang="en-US" altLang="en-US" sz="1800" b="1" dirty="0">
                <a:ea typeface="ＭＳ Ｐゴシック" panose="020B0600070205080204" pitchFamily="34" charset="-128"/>
              </a:rPr>
              <a:t>Games</a:t>
            </a:r>
          </a:p>
          <a:p>
            <a:pPr defTabSz="914400">
              <a:lnSpc>
                <a:spcPct val="80000"/>
              </a:lnSpc>
            </a:pPr>
            <a:r>
              <a:rPr lang="en-US" altLang="en-US" sz="1800" b="1" dirty="0">
                <a:ea typeface="ＭＳ Ｐゴシック" panose="020B0600070205080204" pitchFamily="34" charset="-128"/>
              </a:rPr>
              <a:t>Artificial life / worlds</a:t>
            </a:r>
          </a:p>
          <a:p>
            <a:pPr defTabSz="914400">
              <a:lnSpc>
                <a:spcPct val="80000"/>
              </a:lnSpc>
            </a:pPr>
            <a:r>
              <a:rPr lang="en-US" altLang="en-US" sz="1800" b="1" dirty="0">
                <a:ea typeface="ＭＳ Ｐゴシック" panose="020B0600070205080204" pitchFamily="34" charset="-128"/>
              </a:rPr>
              <a:t>Emotions</a:t>
            </a:r>
            <a:endParaRPr lang="en-US" altLang="en-US" sz="1800" dirty="0">
              <a:ea typeface="ＭＳ Ｐゴシック" panose="020B0600070205080204" pitchFamily="34" charset="-128"/>
            </a:endParaRPr>
          </a:p>
          <a:p>
            <a:pPr defTabSz="914400">
              <a:lnSpc>
                <a:spcPct val="80000"/>
              </a:lnSpc>
            </a:pPr>
            <a:r>
              <a:rPr lang="en-US" altLang="en-US" sz="1800" b="1" dirty="0">
                <a:ea typeface="ＭＳ Ｐゴシック" panose="020B0600070205080204" pitchFamily="34" charset="-128"/>
              </a:rPr>
              <a:t>Knowledge Management</a:t>
            </a:r>
          </a:p>
          <a:p>
            <a:pPr defTabSz="914400">
              <a:lnSpc>
                <a:spcPct val="80000"/>
              </a:lnSpc>
            </a:pPr>
            <a:r>
              <a:rPr lang="en-US" altLang="en-US" sz="1800" b="1" dirty="0">
                <a:ea typeface="ＭＳ Ｐゴシック" panose="020B0600070205080204" pitchFamily="34" charset="-128"/>
              </a:rPr>
              <a:t>Socialization/communication/trust</a:t>
            </a:r>
          </a:p>
          <a:p>
            <a:pPr defTabSz="914400">
              <a:lnSpc>
                <a:spcPct val="80000"/>
              </a:lnSpc>
            </a:pPr>
            <a:r>
              <a:rPr lang="en-US" altLang="en-US" sz="1800" b="1" dirty="0">
                <a:ea typeface="ＭＳ Ｐゴシック" panose="020B0600070205080204" pitchFamily="34" charset="-128"/>
              </a:rPr>
              <a:t>Security</a:t>
            </a:r>
          </a:p>
          <a:p>
            <a:pPr defTabSz="914400">
              <a:lnSpc>
                <a:spcPct val="80000"/>
              </a:lnSpc>
            </a:pPr>
            <a:r>
              <a:rPr lang="en-US" altLang="en-US" sz="1800" b="1" dirty="0">
                <a:ea typeface="ＭＳ Ｐゴシック" panose="020B0600070205080204" pitchFamily="34" charset="-128"/>
              </a:rPr>
              <a:t>Ethics/Fairness</a:t>
            </a:r>
          </a:p>
          <a:p>
            <a:pPr defTabSz="914400">
              <a:lnSpc>
                <a:spcPct val="80000"/>
              </a:lnSpc>
            </a:pPr>
            <a:r>
              <a:rPr lang="en-US" altLang="en-US" sz="1800" dirty="0">
                <a:ea typeface="ＭＳ Ｐゴシック" panose="020B0600070205080204" pitchFamily="34" charset="-128"/>
              </a:rPr>
              <a:t>…</a:t>
            </a:r>
          </a:p>
        </p:txBody>
      </p:sp>
    </p:spTree>
    <p:extLst>
      <p:ext uri="{BB962C8B-B14F-4D97-AF65-F5344CB8AC3E}">
        <p14:creationId xmlns:p14="http://schemas.microsoft.com/office/powerpoint/2010/main" val="330804909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6820F-C265-CA41-9D02-65C7C7302AFF}"/>
              </a:ext>
            </a:extLst>
          </p:cNvPr>
          <p:cNvSpPr>
            <a:spLocks noGrp="1"/>
          </p:cNvSpPr>
          <p:nvPr>
            <p:ph type="title"/>
          </p:nvPr>
        </p:nvSpPr>
        <p:spPr>
          <a:xfrm>
            <a:off x="1210236" y="157585"/>
            <a:ext cx="7285372" cy="869016"/>
          </a:xfrm>
        </p:spPr>
        <p:txBody>
          <a:bodyPr/>
          <a:lstStyle/>
          <a:p>
            <a:r>
              <a:rPr lang="en-US" sz="2824" dirty="0"/>
              <a:t>Deep Learning (GPT 3) has problems answering simple Math questions</a:t>
            </a:r>
          </a:p>
        </p:txBody>
      </p:sp>
      <p:pic>
        <p:nvPicPr>
          <p:cNvPr id="5" name="Content Placeholder 4">
            <a:extLst>
              <a:ext uri="{FF2B5EF4-FFF2-40B4-BE49-F238E27FC236}">
                <a16:creationId xmlns:a16="http://schemas.microsoft.com/office/drawing/2014/main" id="{3A9808AE-649A-1D47-A1A4-12235ABA8C94}"/>
              </a:ext>
            </a:extLst>
          </p:cNvPr>
          <p:cNvPicPr>
            <a:picLocks noGrp="1" noChangeAspect="1"/>
          </p:cNvPicPr>
          <p:nvPr>
            <p:ph idx="1"/>
          </p:nvPr>
        </p:nvPicPr>
        <p:blipFill>
          <a:blip r:embed="rId2"/>
          <a:stretch>
            <a:fillRect/>
          </a:stretch>
        </p:blipFill>
        <p:spPr>
          <a:xfrm>
            <a:off x="455625" y="1344706"/>
            <a:ext cx="8005464" cy="4773705"/>
          </a:xfrm>
        </p:spPr>
      </p:pic>
      <p:sp>
        <p:nvSpPr>
          <p:cNvPr id="6" name="TextBox 5">
            <a:extLst>
              <a:ext uri="{FF2B5EF4-FFF2-40B4-BE49-F238E27FC236}">
                <a16:creationId xmlns:a16="http://schemas.microsoft.com/office/drawing/2014/main" id="{04C9C529-A5B5-F147-BE09-FA907052DA06}"/>
              </a:ext>
            </a:extLst>
          </p:cNvPr>
          <p:cNvSpPr txBox="1"/>
          <p:nvPr/>
        </p:nvSpPr>
        <p:spPr>
          <a:xfrm>
            <a:off x="1613648" y="6215667"/>
            <a:ext cx="4590039" cy="495520"/>
          </a:xfrm>
          <a:prstGeom prst="rect">
            <a:avLst/>
          </a:prstGeom>
          <a:noFill/>
        </p:spPr>
        <p:txBody>
          <a:bodyPr wrap="none" rtlCol="0">
            <a:spAutoFit/>
          </a:bodyPr>
          <a:lstStyle/>
          <a:p>
            <a:r>
              <a:rPr lang="en-US" sz="1310" dirty="0">
                <a:hlinkClick r:id="rId3"/>
              </a:rPr>
              <a:t>https://lacker.io/ai/2020/07/06/giving-gpt-3-a-turing-test.html</a:t>
            </a:r>
            <a:endParaRPr lang="en-US" sz="1310" dirty="0"/>
          </a:p>
          <a:p>
            <a:endParaRPr lang="en-US" sz="1310" dirty="0"/>
          </a:p>
        </p:txBody>
      </p:sp>
    </p:spTree>
    <p:extLst>
      <p:ext uri="{BB962C8B-B14F-4D97-AF65-F5344CB8AC3E}">
        <p14:creationId xmlns:p14="http://schemas.microsoft.com/office/powerpoint/2010/main" val="217235575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AD53C-75E7-6A4F-818B-C428E840F71C}"/>
              </a:ext>
            </a:extLst>
          </p:cNvPr>
          <p:cNvSpPr>
            <a:spLocks noGrp="1"/>
          </p:cNvSpPr>
          <p:nvPr>
            <p:ph type="title"/>
          </p:nvPr>
        </p:nvSpPr>
        <p:spPr>
          <a:xfrm>
            <a:off x="2622177" y="403412"/>
            <a:ext cx="5042647" cy="614082"/>
          </a:xfrm>
        </p:spPr>
        <p:txBody>
          <a:bodyPr/>
          <a:lstStyle/>
          <a:p>
            <a:r>
              <a:rPr lang="en-US" dirty="0"/>
              <a:t>Others - reasoning</a:t>
            </a:r>
          </a:p>
        </p:txBody>
      </p:sp>
      <p:pic>
        <p:nvPicPr>
          <p:cNvPr id="4" name="Picture 3">
            <a:extLst>
              <a:ext uri="{FF2B5EF4-FFF2-40B4-BE49-F238E27FC236}">
                <a16:creationId xmlns:a16="http://schemas.microsoft.com/office/drawing/2014/main" id="{183DB7B1-704B-1146-A599-E55CDCB827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892" y="1371600"/>
            <a:ext cx="8582216" cy="4908176"/>
          </a:xfrm>
          <a:prstGeom prst="rect">
            <a:avLst/>
          </a:prstGeom>
        </p:spPr>
      </p:pic>
    </p:spTree>
    <p:extLst>
      <p:ext uri="{BB962C8B-B14F-4D97-AF65-F5344CB8AC3E}">
        <p14:creationId xmlns:p14="http://schemas.microsoft.com/office/powerpoint/2010/main" val="17026321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FBDF6-79EF-0293-B141-7C05931CBF98}"/>
              </a:ext>
            </a:extLst>
          </p:cNvPr>
          <p:cNvSpPr>
            <a:spLocks noGrp="1"/>
          </p:cNvSpPr>
          <p:nvPr>
            <p:ph type="title"/>
          </p:nvPr>
        </p:nvSpPr>
        <p:spPr/>
        <p:txBody>
          <a:bodyPr/>
          <a:lstStyle/>
          <a:p>
            <a:endParaRPr lang="en-US"/>
          </a:p>
        </p:txBody>
      </p:sp>
      <p:pic>
        <p:nvPicPr>
          <p:cNvPr id="9" name="Content Placeholder 8" descr="A picture containing text, screenshot, font, number&#10;&#10;Description automatically generated">
            <a:extLst>
              <a:ext uri="{FF2B5EF4-FFF2-40B4-BE49-F238E27FC236}">
                <a16:creationId xmlns:a16="http://schemas.microsoft.com/office/drawing/2014/main" id="{B9B60B8A-C85D-B653-6227-D7B1260B79B6}"/>
              </a:ext>
            </a:extLst>
          </p:cNvPr>
          <p:cNvPicPr>
            <a:picLocks noGrp="1" noChangeAspect="1"/>
          </p:cNvPicPr>
          <p:nvPr>
            <p:ph idx="1"/>
          </p:nvPr>
        </p:nvPicPr>
        <p:blipFill>
          <a:blip r:embed="rId2"/>
          <a:stretch>
            <a:fillRect/>
          </a:stretch>
        </p:blipFill>
        <p:spPr>
          <a:xfrm>
            <a:off x="730750" y="838200"/>
            <a:ext cx="8198351" cy="5410200"/>
          </a:xfrm>
        </p:spPr>
      </p:pic>
      <p:sp>
        <p:nvSpPr>
          <p:cNvPr id="3" name="TextBox 2">
            <a:extLst>
              <a:ext uri="{FF2B5EF4-FFF2-40B4-BE49-F238E27FC236}">
                <a16:creationId xmlns:a16="http://schemas.microsoft.com/office/drawing/2014/main" id="{8B088E4F-E9F2-07CD-3238-421E442C53E0}"/>
              </a:ext>
            </a:extLst>
          </p:cNvPr>
          <p:cNvSpPr txBox="1"/>
          <p:nvPr/>
        </p:nvSpPr>
        <p:spPr>
          <a:xfrm>
            <a:off x="1524000" y="6400800"/>
            <a:ext cx="1380506" cy="338554"/>
          </a:xfrm>
          <a:prstGeom prst="rect">
            <a:avLst/>
          </a:prstGeom>
          <a:noFill/>
        </p:spPr>
        <p:txBody>
          <a:bodyPr wrap="none" rtlCol="0">
            <a:spAutoFit/>
          </a:bodyPr>
          <a:lstStyle/>
          <a:p>
            <a:r>
              <a:rPr lang="en-US" dirty="0" err="1"/>
              <a:t>Bubeck</a:t>
            </a:r>
            <a:r>
              <a:rPr lang="en-US" dirty="0"/>
              <a:t> 2023</a:t>
            </a:r>
          </a:p>
        </p:txBody>
      </p:sp>
    </p:spTree>
    <p:extLst>
      <p:ext uri="{BB962C8B-B14F-4D97-AF65-F5344CB8AC3E}">
        <p14:creationId xmlns:p14="http://schemas.microsoft.com/office/powerpoint/2010/main" val="304799918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8A7C2-2588-542C-9DD8-010C229B2DEE}"/>
              </a:ext>
            </a:extLst>
          </p:cNvPr>
          <p:cNvSpPr>
            <a:spLocks noGrp="1"/>
          </p:cNvSpPr>
          <p:nvPr>
            <p:ph type="title"/>
          </p:nvPr>
        </p:nvSpPr>
        <p:spPr/>
        <p:txBody>
          <a:bodyPr/>
          <a:lstStyle/>
          <a:p>
            <a:r>
              <a:rPr lang="en-US" dirty="0">
                <a:solidFill>
                  <a:srgbClr val="FF0000"/>
                </a:solidFill>
              </a:rPr>
              <a:t>Theories about LLMs</a:t>
            </a:r>
          </a:p>
        </p:txBody>
      </p:sp>
      <p:sp>
        <p:nvSpPr>
          <p:cNvPr id="3" name="Content Placeholder 2">
            <a:extLst>
              <a:ext uri="{FF2B5EF4-FFF2-40B4-BE49-F238E27FC236}">
                <a16:creationId xmlns:a16="http://schemas.microsoft.com/office/drawing/2014/main" id="{1B0EE42A-27B7-CC97-B6AF-DA894CDCBA99}"/>
              </a:ext>
            </a:extLst>
          </p:cNvPr>
          <p:cNvSpPr>
            <a:spLocks noGrp="1"/>
          </p:cNvSpPr>
          <p:nvPr>
            <p:ph idx="1"/>
          </p:nvPr>
        </p:nvSpPr>
        <p:spPr>
          <a:xfrm>
            <a:off x="457200" y="1219200"/>
            <a:ext cx="8229600" cy="4525963"/>
          </a:xfrm>
        </p:spPr>
        <p:txBody>
          <a:bodyPr/>
          <a:lstStyle/>
          <a:p>
            <a:r>
              <a:rPr lang="en-US" dirty="0"/>
              <a:t>Universal approximation theorem</a:t>
            </a:r>
          </a:p>
          <a:p>
            <a:r>
              <a:rPr lang="en-US" dirty="0"/>
              <a:t>PAC learnability</a:t>
            </a:r>
          </a:p>
          <a:p>
            <a:r>
              <a:rPr lang="en-US" dirty="0"/>
              <a:t>No free lunch theorems</a:t>
            </a:r>
          </a:p>
          <a:p>
            <a:r>
              <a:rPr lang="en-US" dirty="0"/>
              <a:t>Turing equivalence</a:t>
            </a:r>
          </a:p>
          <a:p>
            <a:r>
              <a:rPr lang="en-US" dirty="0"/>
              <a:t>------</a:t>
            </a:r>
          </a:p>
          <a:p>
            <a:r>
              <a:rPr lang="en-US" dirty="0"/>
              <a:t>Turing test, Winograd schemas, </a:t>
            </a:r>
            <a:r>
              <a:rPr lang="en-US" dirty="0" err="1"/>
              <a:t>etc</a:t>
            </a:r>
            <a:r>
              <a:rPr lang="en-US" dirty="0"/>
              <a:t>?</a:t>
            </a:r>
          </a:p>
          <a:p>
            <a:r>
              <a:rPr lang="en-US" dirty="0"/>
              <a:t>LLMs? examples!!</a:t>
            </a:r>
          </a:p>
          <a:p>
            <a:r>
              <a:rPr lang="en-US" dirty="0"/>
              <a:t>How do we judge (test) them?</a:t>
            </a:r>
          </a:p>
          <a:p>
            <a:r>
              <a:rPr lang="en-US" dirty="0"/>
              <a:t>Safety, ruefulness, verification</a:t>
            </a:r>
          </a:p>
        </p:txBody>
      </p:sp>
    </p:spTree>
    <p:extLst>
      <p:ext uri="{BB962C8B-B14F-4D97-AF65-F5344CB8AC3E}">
        <p14:creationId xmlns:p14="http://schemas.microsoft.com/office/powerpoint/2010/main" val="47179274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2EEF3-48F8-931F-2361-9BC5D83E37D1}"/>
              </a:ext>
            </a:extLst>
          </p:cNvPr>
          <p:cNvSpPr>
            <a:spLocks noGrp="1"/>
          </p:cNvSpPr>
          <p:nvPr>
            <p:ph type="title"/>
          </p:nvPr>
        </p:nvSpPr>
        <p:spPr/>
        <p:txBody>
          <a:bodyPr/>
          <a:lstStyle/>
          <a:p>
            <a:r>
              <a:rPr lang="en-US" dirty="0">
                <a:solidFill>
                  <a:srgbClr val="FF0000"/>
                </a:solidFill>
              </a:rPr>
              <a:t>Types of LLMs</a:t>
            </a:r>
          </a:p>
        </p:txBody>
      </p:sp>
      <p:sp>
        <p:nvSpPr>
          <p:cNvPr id="3" name="Content Placeholder 2">
            <a:extLst>
              <a:ext uri="{FF2B5EF4-FFF2-40B4-BE49-F238E27FC236}">
                <a16:creationId xmlns:a16="http://schemas.microsoft.com/office/drawing/2014/main" id="{5D5F0C1E-7320-B505-82CF-F0F45C30A925}"/>
              </a:ext>
            </a:extLst>
          </p:cNvPr>
          <p:cNvSpPr>
            <a:spLocks noGrp="1"/>
          </p:cNvSpPr>
          <p:nvPr>
            <p:ph idx="1"/>
          </p:nvPr>
        </p:nvSpPr>
        <p:spPr>
          <a:xfrm>
            <a:off x="457200" y="1219200"/>
            <a:ext cx="8229600" cy="4525963"/>
          </a:xfrm>
        </p:spPr>
        <p:txBody>
          <a:bodyPr/>
          <a:lstStyle/>
          <a:p>
            <a:r>
              <a:rPr lang="en-US" sz="2000" b="1" dirty="0"/>
              <a:t>Encoder only</a:t>
            </a:r>
            <a:r>
              <a:rPr lang="en-US" sz="2000" dirty="0"/>
              <a:t>: These models are typically suited for tasks that can understand language, such as classification and sentiment analysis. Examples of encoder-only models include BERT (Bidirectional Encoder Representations from Transformers).</a:t>
            </a:r>
          </a:p>
          <a:p>
            <a:endParaRPr lang="en-US" sz="2000" dirty="0"/>
          </a:p>
          <a:p>
            <a:r>
              <a:rPr lang="en-US" sz="2000" b="1" dirty="0"/>
              <a:t>Decoder only</a:t>
            </a:r>
            <a:r>
              <a:rPr lang="en-US" sz="2000" dirty="0"/>
              <a:t>: This class of models is extremely good at generating language and content. Some use cases include story writing and blog generation. Examples of decoder-only architectures include GPT-3 (Generative Pretrained Transformer 3).</a:t>
            </a:r>
          </a:p>
          <a:p>
            <a:endParaRPr lang="en-US" sz="2000" dirty="0"/>
          </a:p>
          <a:p>
            <a:r>
              <a:rPr lang="en-US" sz="2000" b="1" dirty="0"/>
              <a:t>Encoder-decoder</a:t>
            </a:r>
            <a:r>
              <a:rPr lang="en-US" sz="2000" dirty="0"/>
              <a:t>: These models combine the encoder and decoder components of the transformer architecture to both understand and generate content. Some use cases where this architecture shines include translation and summarization. Examples of encoder-decoder architectures include T5 (Text-to-Text Transformer).</a:t>
            </a:r>
          </a:p>
        </p:txBody>
      </p:sp>
      <p:sp>
        <p:nvSpPr>
          <p:cNvPr id="4" name="TextBox 3">
            <a:extLst>
              <a:ext uri="{FF2B5EF4-FFF2-40B4-BE49-F238E27FC236}">
                <a16:creationId xmlns:a16="http://schemas.microsoft.com/office/drawing/2014/main" id="{5B62E245-D9B6-EDD4-0A6A-09AAEFB17166}"/>
              </a:ext>
            </a:extLst>
          </p:cNvPr>
          <p:cNvSpPr txBox="1"/>
          <p:nvPr/>
        </p:nvSpPr>
        <p:spPr>
          <a:xfrm>
            <a:off x="1066800" y="6400800"/>
            <a:ext cx="5977919" cy="338554"/>
          </a:xfrm>
          <a:prstGeom prst="rect">
            <a:avLst/>
          </a:prstGeom>
          <a:noFill/>
        </p:spPr>
        <p:txBody>
          <a:bodyPr wrap="none" rtlCol="0">
            <a:spAutoFit/>
          </a:bodyPr>
          <a:lstStyle/>
          <a:p>
            <a:r>
              <a:rPr lang="en-US" dirty="0"/>
              <a:t>https://</a:t>
            </a:r>
            <a:r>
              <a:rPr lang="en-US" dirty="0" err="1"/>
              <a:t>vitalflux.com</a:t>
            </a:r>
            <a:r>
              <a:rPr lang="en-US" dirty="0"/>
              <a:t>/large-language-models-concepts-examples/</a:t>
            </a:r>
          </a:p>
        </p:txBody>
      </p:sp>
    </p:spTree>
    <p:extLst>
      <p:ext uri="{BB962C8B-B14F-4D97-AF65-F5344CB8AC3E}">
        <p14:creationId xmlns:p14="http://schemas.microsoft.com/office/powerpoint/2010/main" val="162482338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880192" y="152400"/>
            <a:ext cx="3383616" cy="688424"/>
          </a:xfrm>
          <a:prstGeom prst="rect">
            <a:avLst/>
          </a:prstGeom>
        </p:spPr>
        <p:txBody>
          <a:bodyPr vert="horz" wrap="square" lIns="0" tIns="11206" rIns="0" bIns="0" numCol="1" rtlCol="0" anchor="ctr" anchorCtr="0" compatLnSpc="1">
            <a:prstTxWarp prst="textNoShape">
              <a:avLst/>
            </a:prstTxWarp>
            <a:spAutoFit/>
          </a:bodyPr>
          <a:lstStyle/>
          <a:p>
            <a:pPr marL="11206">
              <a:spcBef>
                <a:spcPts val="88"/>
              </a:spcBef>
            </a:pPr>
            <a:r>
              <a:rPr spc="-22" dirty="0"/>
              <a:t>Google’s</a:t>
            </a:r>
            <a:r>
              <a:rPr spc="-84" dirty="0"/>
              <a:t> </a:t>
            </a:r>
            <a:r>
              <a:rPr spc="-35" dirty="0"/>
              <a:t>BERT</a:t>
            </a:r>
          </a:p>
        </p:txBody>
      </p:sp>
      <p:sp>
        <p:nvSpPr>
          <p:cNvPr id="5" name="object 5"/>
          <p:cNvSpPr txBox="1"/>
          <p:nvPr/>
        </p:nvSpPr>
        <p:spPr>
          <a:xfrm>
            <a:off x="609600" y="840824"/>
            <a:ext cx="7548282" cy="5029677"/>
          </a:xfrm>
          <a:prstGeom prst="rect">
            <a:avLst/>
          </a:prstGeom>
        </p:spPr>
        <p:txBody>
          <a:bodyPr vert="horz" wrap="square" lIns="0" tIns="11206" rIns="0" bIns="0" rtlCol="0">
            <a:spAutoFit/>
          </a:bodyPr>
          <a:lstStyle/>
          <a:p>
            <a:pPr marL="424165">
              <a:spcBef>
                <a:spcPts val="88"/>
              </a:spcBef>
            </a:pPr>
            <a:r>
              <a:rPr sz="2824" spc="-13" dirty="0">
                <a:solidFill>
                  <a:srgbClr val="FF0000"/>
                </a:solidFill>
                <a:latin typeface="Arial"/>
                <a:cs typeface="Arial"/>
              </a:rPr>
              <a:t>(</a:t>
            </a:r>
            <a:r>
              <a:rPr sz="2118" u="sng" spc="-13" dirty="0">
                <a:solidFill>
                  <a:srgbClr val="FF0000"/>
                </a:solidFill>
                <a:latin typeface="Arial"/>
                <a:cs typeface="Arial"/>
              </a:rPr>
              <a:t>B</a:t>
            </a:r>
            <a:r>
              <a:rPr sz="2118" spc="-13" dirty="0">
                <a:solidFill>
                  <a:srgbClr val="FF0000"/>
                </a:solidFill>
                <a:latin typeface="Arial"/>
                <a:cs typeface="Arial"/>
              </a:rPr>
              <a:t>idirectional</a:t>
            </a:r>
            <a:r>
              <a:rPr sz="2118" spc="-18" dirty="0">
                <a:solidFill>
                  <a:srgbClr val="FF0000"/>
                </a:solidFill>
                <a:latin typeface="Arial"/>
                <a:cs typeface="Arial"/>
              </a:rPr>
              <a:t> </a:t>
            </a:r>
            <a:r>
              <a:rPr sz="2118" u="sng" spc="-13" dirty="0">
                <a:solidFill>
                  <a:srgbClr val="FF0000"/>
                </a:solidFill>
                <a:latin typeface="Arial"/>
                <a:cs typeface="Arial"/>
              </a:rPr>
              <a:t>E</a:t>
            </a:r>
            <a:r>
              <a:rPr sz="2118" spc="-13" dirty="0">
                <a:solidFill>
                  <a:srgbClr val="FF0000"/>
                </a:solidFill>
                <a:latin typeface="Arial"/>
                <a:cs typeface="Arial"/>
              </a:rPr>
              <a:t>ncoder</a:t>
            </a:r>
            <a:r>
              <a:rPr sz="2118" spc="-22" dirty="0">
                <a:solidFill>
                  <a:srgbClr val="FF0000"/>
                </a:solidFill>
                <a:latin typeface="Arial"/>
                <a:cs typeface="Arial"/>
              </a:rPr>
              <a:t> </a:t>
            </a:r>
            <a:r>
              <a:rPr sz="2118" u="sng" spc="-13" dirty="0">
                <a:solidFill>
                  <a:srgbClr val="FF0000"/>
                </a:solidFill>
                <a:latin typeface="Arial"/>
                <a:cs typeface="Arial"/>
              </a:rPr>
              <a:t>R</a:t>
            </a:r>
            <a:r>
              <a:rPr sz="2118" spc="-13" dirty="0">
                <a:solidFill>
                  <a:srgbClr val="FF0000"/>
                </a:solidFill>
                <a:latin typeface="Arial"/>
                <a:cs typeface="Arial"/>
              </a:rPr>
              <a:t>epresentations</a:t>
            </a:r>
            <a:r>
              <a:rPr sz="2118" spc="-22" dirty="0">
                <a:solidFill>
                  <a:srgbClr val="FF0000"/>
                </a:solidFill>
                <a:latin typeface="Arial"/>
                <a:cs typeface="Arial"/>
              </a:rPr>
              <a:t> </a:t>
            </a:r>
            <a:r>
              <a:rPr sz="2118" spc="-9" dirty="0">
                <a:solidFill>
                  <a:srgbClr val="FF0000"/>
                </a:solidFill>
                <a:latin typeface="Arial"/>
                <a:cs typeface="Arial"/>
              </a:rPr>
              <a:t>from</a:t>
            </a:r>
            <a:r>
              <a:rPr sz="2118" spc="-35" dirty="0">
                <a:solidFill>
                  <a:srgbClr val="FF0000"/>
                </a:solidFill>
                <a:latin typeface="Arial"/>
                <a:cs typeface="Arial"/>
              </a:rPr>
              <a:t> </a:t>
            </a:r>
            <a:r>
              <a:rPr sz="2118" u="sng" spc="-13" dirty="0">
                <a:solidFill>
                  <a:srgbClr val="FF0000"/>
                </a:solidFill>
                <a:latin typeface="Arial"/>
                <a:cs typeface="Arial"/>
              </a:rPr>
              <a:t>T</a:t>
            </a:r>
            <a:r>
              <a:rPr sz="2118" spc="-13" dirty="0">
                <a:solidFill>
                  <a:srgbClr val="FF0000"/>
                </a:solidFill>
                <a:latin typeface="Arial"/>
                <a:cs typeface="Arial"/>
              </a:rPr>
              <a:t>ransformers</a:t>
            </a:r>
            <a:r>
              <a:rPr sz="2824" spc="-13" dirty="0">
                <a:solidFill>
                  <a:srgbClr val="FF0000"/>
                </a:solidFill>
                <a:latin typeface="Arial"/>
                <a:cs typeface="Arial"/>
              </a:rPr>
              <a:t>)</a:t>
            </a:r>
            <a:endParaRPr sz="2824" dirty="0">
              <a:latin typeface="Arial"/>
              <a:cs typeface="Arial"/>
            </a:endParaRPr>
          </a:p>
          <a:p>
            <a:pPr marL="460025" marR="486361" indent="-448819">
              <a:lnSpc>
                <a:spcPts val="3344"/>
              </a:lnSpc>
              <a:spcBef>
                <a:spcPts val="2709"/>
              </a:spcBef>
              <a:buAutoNum type="arabicPeriod"/>
              <a:tabLst>
                <a:tab pos="459466" algn="l"/>
                <a:tab pos="460025" algn="l"/>
              </a:tabLst>
            </a:pPr>
            <a:r>
              <a:rPr sz="2824" spc="-18" dirty="0">
                <a:solidFill>
                  <a:srgbClr val="3333CC"/>
                </a:solidFill>
                <a:latin typeface="Arial"/>
                <a:cs typeface="Arial"/>
              </a:rPr>
              <a:t>Uses</a:t>
            </a:r>
            <a:r>
              <a:rPr sz="2824" spc="-31" dirty="0">
                <a:solidFill>
                  <a:srgbClr val="3333CC"/>
                </a:solidFill>
                <a:latin typeface="Arial"/>
                <a:cs typeface="Arial"/>
              </a:rPr>
              <a:t> </a:t>
            </a:r>
            <a:r>
              <a:rPr sz="2824" spc="-22" dirty="0">
                <a:solidFill>
                  <a:srgbClr val="3333CC"/>
                </a:solidFill>
                <a:latin typeface="Arial"/>
                <a:cs typeface="Arial"/>
              </a:rPr>
              <a:t>Transformer </a:t>
            </a:r>
            <a:r>
              <a:rPr sz="2824" spc="-18" dirty="0">
                <a:solidFill>
                  <a:srgbClr val="3333CC"/>
                </a:solidFill>
                <a:latin typeface="Arial"/>
                <a:cs typeface="Arial"/>
              </a:rPr>
              <a:t>attention</a:t>
            </a:r>
            <a:r>
              <a:rPr sz="2824" spc="-35" dirty="0">
                <a:solidFill>
                  <a:srgbClr val="3333CC"/>
                </a:solidFill>
                <a:latin typeface="Arial"/>
                <a:cs typeface="Arial"/>
              </a:rPr>
              <a:t> </a:t>
            </a:r>
            <a:r>
              <a:rPr sz="2824" spc="-18" dirty="0">
                <a:solidFill>
                  <a:srgbClr val="3333CC"/>
                </a:solidFill>
                <a:latin typeface="Arial"/>
                <a:cs typeface="Arial"/>
              </a:rPr>
              <a:t>mechanism</a:t>
            </a:r>
            <a:r>
              <a:rPr sz="2824" spc="-40" dirty="0">
                <a:solidFill>
                  <a:srgbClr val="3333CC"/>
                </a:solidFill>
                <a:latin typeface="Arial"/>
                <a:cs typeface="Arial"/>
              </a:rPr>
              <a:t> </a:t>
            </a:r>
            <a:r>
              <a:rPr sz="2824" spc="-9" dirty="0">
                <a:solidFill>
                  <a:srgbClr val="3333CC"/>
                </a:solidFill>
                <a:latin typeface="Arial"/>
                <a:cs typeface="Arial"/>
              </a:rPr>
              <a:t>to </a:t>
            </a:r>
            <a:r>
              <a:rPr sz="2824" spc="-772" dirty="0">
                <a:solidFill>
                  <a:srgbClr val="3333CC"/>
                </a:solidFill>
                <a:latin typeface="Arial"/>
                <a:cs typeface="Arial"/>
              </a:rPr>
              <a:t> </a:t>
            </a:r>
            <a:r>
              <a:rPr sz="2824" spc="-18" dirty="0">
                <a:solidFill>
                  <a:srgbClr val="3333CC"/>
                </a:solidFill>
                <a:latin typeface="Arial"/>
                <a:cs typeface="Arial"/>
              </a:rPr>
              <a:t>learn</a:t>
            </a:r>
            <a:r>
              <a:rPr sz="2824" spc="-40" dirty="0">
                <a:solidFill>
                  <a:srgbClr val="3333CC"/>
                </a:solidFill>
                <a:latin typeface="Arial"/>
                <a:cs typeface="Arial"/>
              </a:rPr>
              <a:t> </a:t>
            </a:r>
            <a:r>
              <a:rPr sz="2824" spc="-22" dirty="0">
                <a:solidFill>
                  <a:srgbClr val="3333CC"/>
                </a:solidFill>
                <a:latin typeface="Arial"/>
                <a:cs typeface="Arial"/>
              </a:rPr>
              <a:t>contextual </a:t>
            </a:r>
            <a:r>
              <a:rPr sz="2824" spc="-18" dirty="0">
                <a:solidFill>
                  <a:srgbClr val="3333CC"/>
                </a:solidFill>
                <a:latin typeface="Arial"/>
                <a:cs typeface="Arial"/>
              </a:rPr>
              <a:t>relations</a:t>
            </a:r>
            <a:r>
              <a:rPr sz="2824" spc="-35" dirty="0">
                <a:solidFill>
                  <a:srgbClr val="3333CC"/>
                </a:solidFill>
                <a:latin typeface="Arial"/>
                <a:cs typeface="Arial"/>
              </a:rPr>
              <a:t> </a:t>
            </a:r>
            <a:r>
              <a:rPr sz="2824" spc="-22" dirty="0">
                <a:solidFill>
                  <a:srgbClr val="3333CC"/>
                </a:solidFill>
                <a:latin typeface="Arial"/>
                <a:cs typeface="Arial"/>
              </a:rPr>
              <a:t>between</a:t>
            </a:r>
            <a:r>
              <a:rPr sz="2824" spc="-40" dirty="0">
                <a:solidFill>
                  <a:srgbClr val="3333CC"/>
                </a:solidFill>
                <a:latin typeface="Arial"/>
                <a:cs typeface="Arial"/>
              </a:rPr>
              <a:t> </a:t>
            </a:r>
            <a:r>
              <a:rPr sz="2824" spc="-22" dirty="0">
                <a:solidFill>
                  <a:srgbClr val="3333CC"/>
                </a:solidFill>
                <a:latin typeface="Arial"/>
                <a:cs typeface="Arial"/>
              </a:rPr>
              <a:t>words</a:t>
            </a:r>
            <a:endParaRPr sz="2824" dirty="0">
              <a:latin typeface="Arial"/>
              <a:cs typeface="Arial"/>
            </a:endParaRPr>
          </a:p>
          <a:p>
            <a:pPr marL="659501" lvl="1" indent="-249344">
              <a:spcBef>
                <a:spcPts val="397"/>
              </a:spcBef>
              <a:buChar char="–"/>
              <a:tabLst>
                <a:tab pos="659501" algn="l"/>
              </a:tabLst>
            </a:pPr>
            <a:r>
              <a:rPr sz="2471" spc="-13" dirty="0">
                <a:solidFill>
                  <a:srgbClr val="336600"/>
                </a:solidFill>
                <a:latin typeface="Arial"/>
                <a:cs typeface="Arial"/>
              </a:rPr>
              <a:t>Transformer</a:t>
            </a:r>
            <a:r>
              <a:rPr sz="2471" spc="-26" dirty="0">
                <a:solidFill>
                  <a:srgbClr val="336600"/>
                </a:solidFill>
                <a:latin typeface="Arial"/>
                <a:cs typeface="Arial"/>
              </a:rPr>
              <a:t> </a:t>
            </a:r>
            <a:r>
              <a:rPr sz="2471" spc="-13" dirty="0">
                <a:solidFill>
                  <a:srgbClr val="336600"/>
                </a:solidFill>
                <a:latin typeface="Arial"/>
                <a:cs typeface="Arial"/>
              </a:rPr>
              <a:t>includes</a:t>
            </a:r>
            <a:r>
              <a:rPr sz="2471" spc="-31" dirty="0">
                <a:solidFill>
                  <a:srgbClr val="336600"/>
                </a:solidFill>
                <a:latin typeface="Arial"/>
                <a:cs typeface="Arial"/>
              </a:rPr>
              <a:t> </a:t>
            </a:r>
            <a:r>
              <a:rPr sz="2471" spc="-13" dirty="0">
                <a:solidFill>
                  <a:srgbClr val="336600"/>
                </a:solidFill>
                <a:latin typeface="Arial"/>
                <a:cs typeface="Arial"/>
              </a:rPr>
              <a:t>two</a:t>
            </a:r>
            <a:r>
              <a:rPr sz="2471" spc="-31" dirty="0">
                <a:solidFill>
                  <a:srgbClr val="336600"/>
                </a:solidFill>
                <a:latin typeface="Arial"/>
                <a:cs typeface="Arial"/>
              </a:rPr>
              <a:t> </a:t>
            </a:r>
            <a:r>
              <a:rPr sz="2471" spc="-13" dirty="0">
                <a:solidFill>
                  <a:srgbClr val="336600"/>
                </a:solidFill>
                <a:latin typeface="Arial"/>
                <a:cs typeface="Arial"/>
              </a:rPr>
              <a:t>mechanisms</a:t>
            </a:r>
            <a:endParaRPr sz="2471" dirty="0">
              <a:latin typeface="Arial"/>
              <a:cs typeface="Arial"/>
            </a:endParaRPr>
          </a:p>
          <a:p>
            <a:pPr marL="1208059" lvl="2" indent="-448819">
              <a:spcBef>
                <a:spcPts val="463"/>
              </a:spcBef>
              <a:buAutoNum type="arabicPeriod"/>
              <a:tabLst>
                <a:tab pos="1207498" algn="l"/>
                <a:tab pos="1208059" algn="l"/>
              </a:tabLst>
            </a:pPr>
            <a:r>
              <a:rPr sz="2118" spc="-9" dirty="0">
                <a:solidFill>
                  <a:srgbClr val="660066"/>
                </a:solidFill>
                <a:latin typeface="Arial"/>
                <a:cs typeface="Arial"/>
              </a:rPr>
              <a:t>An</a:t>
            </a:r>
            <a:r>
              <a:rPr sz="2118" spc="-26" dirty="0">
                <a:solidFill>
                  <a:srgbClr val="660066"/>
                </a:solidFill>
                <a:latin typeface="Arial"/>
                <a:cs typeface="Arial"/>
              </a:rPr>
              <a:t> </a:t>
            </a:r>
            <a:r>
              <a:rPr sz="2118" spc="-13" dirty="0">
                <a:solidFill>
                  <a:srgbClr val="660066"/>
                </a:solidFill>
                <a:latin typeface="Arial"/>
                <a:cs typeface="Arial"/>
              </a:rPr>
              <a:t>Encoder</a:t>
            </a:r>
            <a:r>
              <a:rPr sz="2118" spc="-22" dirty="0">
                <a:solidFill>
                  <a:srgbClr val="660066"/>
                </a:solidFill>
                <a:latin typeface="Arial"/>
                <a:cs typeface="Arial"/>
              </a:rPr>
              <a:t> </a:t>
            </a:r>
            <a:r>
              <a:rPr sz="2118" spc="-13" dirty="0">
                <a:solidFill>
                  <a:srgbClr val="660066"/>
                </a:solidFill>
                <a:latin typeface="Arial"/>
                <a:cs typeface="Arial"/>
              </a:rPr>
              <a:t>that</a:t>
            </a:r>
            <a:r>
              <a:rPr sz="2118" spc="-26" dirty="0">
                <a:solidFill>
                  <a:srgbClr val="660066"/>
                </a:solidFill>
                <a:latin typeface="Arial"/>
                <a:cs typeface="Arial"/>
              </a:rPr>
              <a:t> </a:t>
            </a:r>
            <a:r>
              <a:rPr sz="2118" spc="-13" dirty="0">
                <a:solidFill>
                  <a:srgbClr val="660066"/>
                </a:solidFill>
                <a:latin typeface="Arial"/>
                <a:cs typeface="Arial"/>
              </a:rPr>
              <a:t>reads</a:t>
            </a:r>
            <a:r>
              <a:rPr sz="2118" spc="-26" dirty="0">
                <a:solidFill>
                  <a:srgbClr val="660066"/>
                </a:solidFill>
                <a:latin typeface="Arial"/>
                <a:cs typeface="Arial"/>
              </a:rPr>
              <a:t> </a:t>
            </a:r>
            <a:r>
              <a:rPr sz="2118" spc="-13" dirty="0">
                <a:solidFill>
                  <a:srgbClr val="660066"/>
                </a:solidFill>
                <a:latin typeface="Arial"/>
                <a:cs typeface="Arial"/>
              </a:rPr>
              <a:t>text</a:t>
            </a:r>
            <a:r>
              <a:rPr sz="2118" spc="-26" dirty="0">
                <a:solidFill>
                  <a:srgbClr val="660066"/>
                </a:solidFill>
                <a:latin typeface="Arial"/>
                <a:cs typeface="Arial"/>
              </a:rPr>
              <a:t> </a:t>
            </a:r>
            <a:r>
              <a:rPr sz="2118" spc="-9" dirty="0">
                <a:solidFill>
                  <a:srgbClr val="660066"/>
                </a:solidFill>
                <a:latin typeface="Arial"/>
                <a:cs typeface="Arial"/>
              </a:rPr>
              <a:t>input</a:t>
            </a:r>
            <a:endParaRPr sz="2118" dirty="0">
              <a:latin typeface="Arial"/>
              <a:cs typeface="Arial"/>
            </a:endParaRPr>
          </a:p>
          <a:p>
            <a:pPr marL="1208059" lvl="2" indent="-448819">
              <a:spcBef>
                <a:spcPts val="463"/>
              </a:spcBef>
              <a:buAutoNum type="arabicPeriod"/>
              <a:tabLst>
                <a:tab pos="1207498" algn="l"/>
                <a:tab pos="1208059" algn="l"/>
              </a:tabLst>
            </a:pPr>
            <a:r>
              <a:rPr sz="2118" dirty="0">
                <a:solidFill>
                  <a:srgbClr val="660066"/>
                </a:solidFill>
                <a:latin typeface="Arial"/>
                <a:cs typeface="Arial"/>
              </a:rPr>
              <a:t>A</a:t>
            </a:r>
            <a:r>
              <a:rPr sz="2118" spc="-26" dirty="0">
                <a:solidFill>
                  <a:srgbClr val="660066"/>
                </a:solidFill>
                <a:latin typeface="Arial"/>
                <a:cs typeface="Arial"/>
              </a:rPr>
              <a:t> </a:t>
            </a:r>
            <a:r>
              <a:rPr sz="2118" spc="-13" dirty="0">
                <a:solidFill>
                  <a:srgbClr val="660066"/>
                </a:solidFill>
                <a:latin typeface="Arial"/>
                <a:cs typeface="Arial"/>
              </a:rPr>
              <a:t>Decoder</a:t>
            </a:r>
            <a:r>
              <a:rPr sz="2118" spc="-18" dirty="0">
                <a:solidFill>
                  <a:srgbClr val="660066"/>
                </a:solidFill>
                <a:latin typeface="Arial"/>
                <a:cs typeface="Arial"/>
              </a:rPr>
              <a:t> </a:t>
            </a:r>
            <a:r>
              <a:rPr sz="2118" spc="-13" dirty="0">
                <a:solidFill>
                  <a:srgbClr val="660066"/>
                </a:solidFill>
                <a:latin typeface="Arial"/>
                <a:cs typeface="Arial"/>
              </a:rPr>
              <a:t>that</a:t>
            </a:r>
            <a:r>
              <a:rPr sz="2118" spc="-22" dirty="0">
                <a:solidFill>
                  <a:srgbClr val="660066"/>
                </a:solidFill>
                <a:latin typeface="Arial"/>
                <a:cs typeface="Arial"/>
              </a:rPr>
              <a:t> </a:t>
            </a:r>
            <a:r>
              <a:rPr sz="2118" spc="-13" dirty="0">
                <a:solidFill>
                  <a:srgbClr val="660066"/>
                </a:solidFill>
                <a:latin typeface="Arial"/>
                <a:cs typeface="Arial"/>
              </a:rPr>
              <a:t>produces</a:t>
            </a:r>
            <a:r>
              <a:rPr sz="2118" spc="-22" dirty="0">
                <a:solidFill>
                  <a:srgbClr val="660066"/>
                </a:solidFill>
                <a:latin typeface="Arial"/>
                <a:cs typeface="Arial"/>
              </a:rPr>
              <a:t> </a:t>
            </a:r>
            <a:r>
              <a:rPr sz="2118" dirty="0">
                <a:solidFill>
                  <a:srgbClr val="660066"/>
                </a:solidFill>
                <a:latin typeface="Arial"/>
                <a:cs typeface="Arial"/>
              </a:rPr>
              <a:t>a</a:t>
            </a:r>
            <a:r>
              <a:rPr sz="2118" spc="-22" dirty="0">
                <a:solidFill>
                  <a:srgbClr val="660066"/>
                </a:solidFill>
                <a:latin typeface="Arial"/>
                <a:cs typeface="Arial"/>
              </a:rPr>
              <a:t> </a:t>
            </a:r>
            <a:r>
              <a:rPr sz="2118" spc="-13" dirty="0">
                <a:solidFill>
                  <a:srgbClr val="660066"/>
                </a:solidFill>
                <a:latin typeface="Arial"/>
                <a:cs typeface="Arial"/>
              </a:rPr>
              <a:t>prediction</a:t>
            </a:r>
            <a:r>
              <a:rPr sz="2118" spc="-22" dirty="0">
                <a:solidFill>
                  <a:srgbClr val="660066"/>
                </a:solidFill>
                <a:latin typeface="Arial"/>
                <a:cs typeface="Arial"/>
              </a:rPr>
              <a:t> </a:t>
            </a:r>
            <a:r>
              <a:rPr sz="2118" spc="-9" dirty="0">
                <a:solidFill>
                  <a:srgbClr val="660066"/>
                </a:solidFill>
                <a:latin typeface="Arial"/>
                <a:cs typeface="Arial"/>
              </a:rPr>
              <a:t>for</a:t>
            </a:r>
            <a:r>
              <a:rPr sz="2118" spc="-18" dirty="0">
                <a:solidFill>
                  <a:srgbClr val="660066"/>
                </a:solidFill>
                <a:latin typeface="Arial"/>
                <a:cs typeface="Arial"/>
              </a:rPr>
              <a:t> </a:t>
            </a:r>
            <a:r>
              <a:rPr sz="2118" spc="-9" dirty="0">
                <a:solidFill>
                  <a:srgbClr val="660066"/>
                </a:solidFill>
                <a:latin typeface="Arial"/>
                <a:cs typeface="Arial"/>
              </a:rPr>
              <a:t>the</a:t>
            </a:r>
            <a:r>
              <a:rPr sz="2118" spc="-22" dirty="0">
                <a:solidFill>
                  <a:srgbClr val="660066"/>
                </a:solidFill>
                <a:latin typeface="Arial"/>
                <a:cs typeface="Arial"/>
              </a:rPr>
              <a:t> </a:t>
            </a:r>
            <a:r>
              <a:rPr sz="2118" spc="-13" dirty="0">
                <a:solidFill>
                  <a:srgbClr val="660066"/>
                </a:solidFill>
                <a:latin typeface="Arial"/>
                <a:cs typeface="Arial"/>
              </a:rPr>
              <a:t>task</a:t>
            </a:r>
            <a:endParaRPr sz="2118" dirty="0">
              <a:latin typeface="Arial"/>
              <a:cs typeface="Arial"/>
            </a:endParaRPr>
          </a:p>
          <a:p>
            <a:pPr marL="659501" marR="74523" lvl="1" indent="-249344">
              <a:lnSpc>
                <a:spcPts val="2903"/>
              </a:lnSpc>
              <a:spcBef>
                <a:spcPts val="706"/>
              </a:spcBef>
              <a:buChar char="–"/>
              <a:tabLst>
                <a:tab pos="659501" algn="l"/>
              </a:tabLst>
            </a:pPr>
            <a:r>
              <a:rPr sz="2471" spc="-13" dirty="0">
                <a:solidFill>
                  <a:srgbClr val="336600"/>
                </a:solidFill>
                <a:latin typeface="Arial"/>
                <a:cs typeface="Arial"/>
              </a:rPr>
              <a:t>Since </a:t>
            </a:r>
            <a:r>
              <a:rPr sz="2471" spc="-18" dirty="0">
                <a:solidFill>
                  <a:srgbClr val="336600"/>
                </a:solidFill>
                <a:latin typeface="Arial"/>
                <a:cs typeface="Arial"/>
              </a:rPr>
              <a:t>BERT’s </a:t>
            </a:r>
            <a:r>
              <a:rPr sz="2471" spc="-13" dirty="0">
                <a:solidFill>
                  <a:srgbClr val="336600"/>
                </a:solidFill>
                <a:latin typeface="Arial"/>
                <a:cs typeface="Arial"/>
              </a:rPr>
              <a:t>goal </a:t>
            </a:r>
            <a:r>
              <a:rPr sz="2471" spc="-4" dirty="0">
                <a:solidFill>
                  <a:srgbClr val="336600"/>
                </a:solidFill>
                <a:latin typeface="Arial"/>
                <a:cs typeface="Arial"/>
              </a:rPr>
              <a:t>is </a:t>
            </a:r>
            <a:r>
              <a:rPr sz="2471" spc="-9" dirty="0">
                <a:solidFill>
                  <a:srgbClr val="336600"/>
                </a:solidFill>
                <a:latin typeface="Arial"/>
                <a:cs typeface="Arial"/>
              </a:rPr>
              <a:t>to </a:t>
            </a:r>
            <a:r>
              <a:rPr sz="2471" spc="-13" dirty="0">
                <a:solidFill>
                  <a:srgbClr val="336600"/>
                </a:solidFill>
                <a:latin typeface="Arial"/>
                <a:cs typeface="Arial"/>
              </a:rPr>
              <a:t>generate </a:t>
            </a:r>
            <a:r>
              <a:rPr sz="2471" dirty="0">
                <a:solidFill>
                  <a:srgbClr val="336600"/>
                </a:solidFill>
                <a:latin typeface="Arial"/>
                <a:cs typeface="Arial"/>
              </a:rPr>
              <a:t>a </a:t>
            </a:r>
            <a:r>
              <a:rPr sz="2471" spc="-13" dirty="0">
                <a:solidFill>
                  <a:srgbClr val="336600"/>
                </a:solidFill>
                <a:latin typeface="Arial"/>
                <a:cs typeface="Arial"/>
              </a:rPr>
              <a:t>language </a:t>
            </a:r>
            <a:r>
              <a:rPr sz="2471" spc="-9" dirty="0">
                <a:solidFill>
                  <a:srgbClr val="336600"/>
                </a:solidFill>
                <a:latin typeface="Arial"/>
                <a:cs typeface="Arial"/>
              </a:rPr>
              <a:t> </a:t>
            </a:r>
            <a:r>
              <a:rPr sz="2471" spc="-13" dirty="0">
                <a:solidFill>
                  <a:srgbClr val="336600"/>
                </a:solidFill>
                <a:latin typeface="Arial"/>
                <a:cs typeface="Arial"/>
              </a:rPr>
              <a:t>model,</a:t>
            </a:r>
            <a:r>
              <a:rPr sz="2471" spc="-31" dirty="0">
                <a:solidFill>
                  <a:srgbClr val="336600"/>
                </a:solidFill>
                <a:latin typeface="Arial"/>
                <a:cs typeface="Arial"/>
              </a:rPr>
              <a:t> </a:t>
            </a:r>
            <a:r>
              <a:rPr sz="2471" spc="-9" dirty="0">
                <a:solidFill>
                  <a:srgbClr val="336600"/>
                </a:solidFill>
                <a:latin typeface="Arial"/>
                <a:cs typeface="Arial"/>
              </a:rPr>
              <a:t>only</a:t>
            </a:r>
            <a:r>
              <a:rPr sz="2471" spc="-35" dirty="0">
                <a:solidFill>
                  <a:srgbClr val="336600"/>
                </a:solidFill>
                <a:latin typeface="Arial"/>
                <a:cs typeface="Arial"/>
              </a:rPr>
              <a:t> </a:t>
            </a:r>
            <a:r>
              <a:rPr sz="2471" spc="-9" dirty="0">
                <a:solidFill>
                  <a:srgbClr val="336600"/>
                </a:solidFill>
                <a:latin typeface="Arial"/>
                <a:cs typeface="Arial"/>
              </a:rPr>
              <a:t>the</a:t>
            </a:r>
            <a:r>
              <a:rPr sz="2471" spc="-31" dirty="0">
                <a:solidFill>
                  <a:srgbClr val="336600"/>
                </a:solidFill>
                <a:latin typeface="Arial"/>
                <a:cs typeface="Arial"/>
              </a:rPr>
              <a:t> </a:t>
            </a:r>
            <a:r>
              <a:rPr sz="2471" spc="-13" dirty="0">
                <a:solidFill>
                  <a:srgbClr val="336600"/>
                </a:solidFill>
                <a:latin typeface="Arial"/>
                <a:cs typeface="Arial"/>
              </a:rPr>
              <a:t>encoder</a:t>
            </a:r>
            <a:r>
              <a:rPr sz="2471" spc="-26" dirty="0">
                <a:solidFill>
                  <a:srgbClr val="336600"/>
                </a:solidFill>
                <a:latin typeface="Arial"/>
                <a:cs typeface="Arial"/>
              </a:rPr>
              <a:t> </a:t>
            </a:r>
            <a:r>
              <a:rPr sz="2471" spc="-13" dirty="0">
                <a:solidFill>
                  <a:srgbClr val="336600"/>
                </a:solidFill>
                <a:latin typeface="Arial"/>
                <a:cs typeface="Arial"/>
              </a:rPr>
              <a:t>mechanism</a:t>
            </a:r>
            <a:r>
              <a:rPr sz="2471" spc="-40" dirty="0">
                <a:solidFill>
                  <a:srgbClr val="336600"/>
                </a:solidFill>
                <a:latin typeface="Arial"/>
                <a:cs typeface="Arial"/>
              </a:rPr>
              <a:t> </a:t>
            </a:r>
            <a:r>
              <a:rPr sz="2471" spc="-4" dirty="0">
                <a:solidFill>
                  <a:srgbClr val="336600"/>
                </a:solidFill>
                <a:latin typeface="Arial"/>
                <a:cs typeface="Arial"/>
              </a:rPr>
              <a:t>is</a:t>
            </a:r>
            <a:r>
              <a:rPr sz="2471" spc="-31" dirty="0">
                <a:solidFill>
                  <a:srgbClr val="336600"/>
                </a:solidFill>
                <a:latin typeface="Arial"/>
                <a:cs typeface="Arial"/>
              </a:rPr>
              <a:t> </a:t>
            </a:r>
            <a:r>
              <a:rPr sz="2471" spc="-13" dirty="0">
                <a:solidFill>
                  <a:srgbClr val="336600"/>
                </a:solidFill>
                <a:latin typeface="Arial"/>
                <a:cs typeface="Arial"/>
              </a:rPr>
              <a:t>necessary</a:t>
            </a:r>
            <a:endParaRPr sz="2471" dirty="0">
              <a:latin typeface="Arial"/>
              <a:cs typeface="Arial"/>
            </a:endParaRPr>
          </a:p>
          <a:p>
            <a:pPr marL="460025" indent="-448819">
              <a:spcBef>
                <a:spcPts val="578"/>
              </a:spcBef>
              <a:buAutoNum type="arabicPeriod"/>
              <a:tabLst>
                <a:tab pos="459466" algn="l"/>
                <a:tab pos="460025" algn="l"/>
              </a:tabLst>
            </a:pPr>
            <a:r>
              <a:rPr sz="2824" spc="-18" dirty="0">
                <a:solidFill>
                  <a:srgbClr val="3333CC"/>
                </a:solidFill>
                <a:latin typeface="Arial"/>
                <a:cs typeface="Arial"/>
              </a:rPr>
              <a:t>Uses</a:t>
            </a:r>
            <a:r>
              <a:rPr sz="2824" spc="-31" dirty="0">
                <a:solidFill>
                  <a:srgbClr val="3333CC"/>
                </a:solidFill>
                <a:latin typeface="Arial"/>
                <a:cs typeface="Arial"/>
              </a:rPr>
              <a:t> </a:t>
            </a:r>
            <a:r>
              <a:rPr sz="2824" spc="-18" dirty="0">
                <a:solidFill>
                  <a:srgbClr val="3333CC"/>
                </a:solidFill>
                <a:latin typeface="Arial"/>
                <a:cs typeface="Arial"/>
              </a:rPr>
              <a:t>Bidirectional</a:t>
            </a:r>
            <a:r>
              <a:rPr sz="2824" spc="-22" dirty="0">
                <a:solidFill>
                  <a:srgbClr val="3333CC"/>
                </a:solidFill>
                <a:latin typeface="Arial"/>
                <a:cs typeface="Arial"/>
              </a:rPr>
              <a:t> </a:t>
            </a:r>
            <a:r>
              <a:rPr sz="2824" spc="-18" dirty="0">
                <a:solidFill>
                  <a:srgbClr val="3333CC"/>
                </a:solidFill>
                <a:latin typeface="Arial"/>
                <a:cs typeface="Arial"/>
              </a:rPr>
              <a:t>training</a:t>
            </a:r>
            <a:endParaRPr sz="2824" dirty="0">
              <a:latin typeface="Arial"/>
              <a:cs typeface="Arial"/>
            </a:endParaRPr>
          </a:p>
          <a:p>
            <a:pPr marL="659501" lvl="1" indent="-249344">
              <a:spcBef>
                <a:spcPts val="476"/>
              </a:spcBef>
              <a:buChar char="–"/>
              <a:tabLst>
                <a:tab pos="659501" algn="l"/>
              </a:tabLst>
            </a:pPr>
            <a:r>
              <a:rPr sz="2471" spc="-13" dirty="0">
                <a:solidFill>
                  <a:srgbClr val="336600"/>
                </a:solidFill>
                <a:latin typeface="Arial"/>
                <a:cs typeface="Arial"/>
              </a:rPr>
              <a:t>Deeper</a:t>
            </a:r>
            <a:r>
              <a:rPr sz="2471" spc="-26" dirty="0">
                <a:solidFill>
                  <a:srgbClr val="336600"/>
                </a:solidFill>
                <a:latin typeface="Arial"/>
                <a:cs typeface="Arial"/>
              </a:rPr>
              <a:t> </a:t>
            </a:r>
            <a:r>
              <a:rPr sz="2471" spc="-13" dirty="0">
                <a:solidFill>
                  <a:srgbClr val="336600"/>
                </a:solidFill>
                <a:latin typeface="Arial"/>
                <a:cs typeface="Arial"/>
              </a:rPr>
              <a:t>sense</a:t>
            </a:r>
            <a:r>
              <a:rPr sz="2471" spc="-26" dirty="0">
                <a:solidFill>
                  <a:srgbClr val="336600"/>
                </a:solidFill>
                <a:latin typeface="Arial"/>
                <a:cs typeface="Arial"/>
              </a:rPr>
              <a:t> </a:t>
            </a:r>
            <a:r>
              <a:rPr sz="2471" spc="-9" dirty="0">
                <a:solidFill>
                  <a:srgbClr val="336600"/>
                </a:solidFill>
                <a:latin typeface="Arial"/>
                <a:cs typeface="Arial"/>
              </a:rPr>
              <a:t>of</a:t>
            </a:r>
            <a:r>
              <a:rPr sz="2471" spc="-26" dirty="0">
                <a:solidFill>
                  <a:srgbClr val="336600"/>
                </a:solidFill>
                <a:latin typeface="Arial"/>
                <a:cs typeface="Arial"/>
              </a:rPr>
              <a:t> </a:t>
            </a:r>
            <a:r>
              <a:rPr sz="2471" spc="-13" dirty="0">
                <a:solidFill>
                  <a:srgbClr val="336600"/>
                </a:solidFill>
                <a:latin typeface="Arial"/>
                <a:cs typeface="Arial"/>
              </a:rPr>
              <a:t>context/flow</a:t>
            </a:r>
            <a:r>
              <a:rPr sz="2471" spc="-40" dirty="0">
                <a:solidFill>
                  <a:srgbClr val="336600"/>
                </a:solidFill>
                <a:latin typeface="Arial"/>
                <a:cs typeface="Arial"/>
              </a:rPr>
              <a:t> </a:t>
            </a:r>
            <a:r>
              <a:rPr sz="2471" spc="-13" dirty="0">
                <a:solidFill>
                  <a:srgbClr val="336600"/>
                </a:solidFill>
                <a:latin typeface="Arial"/>
                <a:cs typeface="Arial"/>
              </a:rPr>
              <a:t>than</a:t>
            </a:r>
            <a:r>
              <a:rPr sz="2471" spc="-26" dirty="0">
                <a:solidFill>
                  <a:srgbClr val="336600"/>
                </a:solidFill>
                <a:latin typeface="Arial"/>
                <a:cs typeface="Arial"/>
              </a:rPr>
              <a:t> </a:t>
            </a:r>
            <a:r>
              <a:rPr sz="2471" spc="-13" dirty="0">
                <a:solidFill>
                  <a:srgbClr val="336600"/>
                </a:solidFill>
                <a:latin typeface="Arial"/>
                <a:cs typeface="Arial"/>
              </a:rPr>
              <a:t>single-direction</a:t>
            </a:r>
            <a:endParaRPr sz="2471" dirty="0">
              <a:latin typeface="Arial"/>
              <a:cs typeface="Arial"/>
            </a:endParaRPr>
          </a:p>
          <a:p>
            <a:pPr marL="1208059" indent="-448819">
              <a:spcBef>
                <a:spcPts val="481"/>
              </a:spcBef>
              <a:buChar char="•"/>
              <a:tabLst>
                <a:tab pos="1207498" algn="l"/>
                <a:tab pos="1208059" algn="l"/>
              </a:tabLst>
            </a:pPr>
            <a:r>
              <a:rPr sz="2118" spc="-13" dirty="0">
                <a:solidFill>
                  <a:srgbClr val="660066"/>
                </a:solidFill>
                <a:latin typeface="Arial"/>
                <a:cs typeface="Arial"/>
              </a:rPr>
              <a:t>Masked</a:t>
            </a:r>
            <a:r>
              <a:rPr sz="2118" spc="-26" dirty="0">
                <a:solidFill>
                  <a:srgbClr val="660066"/>
                </a:solidFill>
                <a:latin typeface="Arial"/>
                <a:cs typeface="Arial"/>
              </a:rPr>
              <a:t> </a:t>
            </a:r>
            <a:r>
              <a:rPr sz="2118" spc="-9" dirty="0">
                <a:solidFill>
                  <a:srgbClr val="660066"/>
                </a:solidFill>
                <a:latin typeface="Arial"/>
                <a:cs typeface="Arial"/>
              </a:rPr>
              <a:t>LM</a:t>
            </a:r>
            <a:r>
              <a:rPr sz="2118" spc="-35" dirty="0">
                <a:solidFill>
                  <a:srgbClr val="660066"/>
                </a:solidFill>
                <a:latin typeface="Arial"/>
                <a:cs typeface="Arial"/>
              </a:rPr>
              <a:t> </a:t>
            </a:r>
            <a:r>
              <a:rPr sz="2118" spc="-13" dirty="0">
                <a:solidFill>
                  <a:srgbClr val="660066"/>
                </a:solidFill>
                <a:latin typeface="Arial"/>
                <a:cs typeface="Arial"/>
              </a:rPr>
              <a:t>(MLM)</a:t>
            </a:r>
            <a:r>
              <a:rPr sz="2118" spc="-22" dirty="0">
                <a:solidFill>
                  <a:srgbClr val="660066"/>
                </a:solidFill>
                <a:latin typeface="Arial"/>
                <a:cs typeface="Arial"/>
              </a:rPr>
              <a:t> </a:t>
            </a:r>
            <a:r>
              <a:rPr sz="2118" spc="-9" dirty="0">
                <a:solidFill>
                  <a:srgbClr val="660066"/>
                </a:solidFill>
                <a:latin typeface="Arial"/>
                <a:cs typeface="Arial"/>
              </a:rPr>
              <a:t>allows</a:t>
            </a:r>
            <a:r>
              <a:rPr sz="2118" spc="-31" dirty="0">
                <a:solidFill>
                  <a:srgbClr val="660066"/>
                </a:solidFill>
                <a:latin typeface="Arial"/>
                <a:cs typeface="Arial"/>
              </a:rPr>
              <a:t> </a:t>
            </a:r>
            <a:r>
              <a:rPr sz="2118" spc="-13" dirty="0">
                <a:solidFill>
                  <a:srgbClr val="660066"/>
                </a:solidFill>
                <a:latin typeface="Arial"/>
                <a:cs typeface="Arial"/>
              </a:rPr>
              <a:t>bidirectional </a:t>
            </a:r>
            <a:r>
              <a:rPr sz="2118" spc="-9" dirty="0">
                <a:solidFill>
                  <a:srgbClr val="660066"/>
                </a:solidFill>
                <a:latin typeface="Arial"/>
                <a:cs typeface="Arial"/>
              </a:rPr>
              <a:t>training</a:t>
            </a:r>
            <a:endParaRPr sz="2118" dirty="0">
              <a:latin typeface="Arial"/>
              <a:cs typeface="Arial"/>
            </a:endParaRPr>
          </a:p>
        </p:txBody>
      </p:sp>
      <p:sp>
        <p:nvSpPr>
          <p:cNvPr id="2" name="TextBox 1">
            <a:extLst>
              <a:ext uri="{FF2B5EF4-FFF2-40B4-BE49-F238E27FC236}">
                <a16:creationId xmlns:a16="http://schemas.microsoft.com/office/drawing/2014/main" id="{F643CF36-D61A-AD82-EA30-DD2A42CE3274}"/>
              </a:ext>
            </a:extLst>
          </p:cNvPr>
          <p:cNvSpPr txBox="1"/>
          <p:nvPr/>
        </p:nvSpPr>
        <p:spPr>
          <a:xfrm>
            <a:off x="2438400" y="6172200"/>
            <a:ext cx="3264035" cy="523220"/>
          </a:xfrm>
          <a:prstGeom prst="rect">
            <a:avLst/>
          </a:prstGeom>
          <a:noFill/>
        </p:spPr>
        <p:txBody>
          <a:bodyPr wrap="none" rtlCol="0">
            <a:spAutoFit/>
          </a:bodyPr>
          <a:lstStyle/>
          <a:p>
            <a:r>
              <a:rPr lang="en-US" sz="2800" dirty="0">
                <a:solidFill>
                  <a:srgbClr val="FF0000"/>
                </a:solidFill>
              </a:rPr>
              <a:t>Code Open Source</a:t>
            </a:r>
          </a:p>
        </p:txBody>
      </p:sp>
      <p:sp>
        <p:nvSpPr>
          <p:cNvPr id="3" name="TextBox 2">
            <a:extLst>
              <a:ext uri="{FF2B5EF4-FFF2-40B4-BE49-F238E27FC236}">
                <a16:creationId xmlns:a16="http://schemas.microsoft.com/office/drawing/2014/main" id="{70F0DC4A-51B9-C989-C8A7-67993B31AD6A}"/>
              </a:ext>
            </a:extLst>
          </p:cNvPr>
          <p:cNvSpPr txBox="1"/>
          <p:nvPr/>
        </p:nvSpPr>
        <p:spPr>
          <a:xfrm>
            <a:off x="6708446" y="6245771"/>
            <a:ext cx="1449436" cy="338554"/>
          </a:xfrm>
          <a:prstGeom prst="rect">
            <a:avLst/>
          </a:prstGeom>
          <a:noFill/>
        </p:spPr>
        <p:txBody>
          <a:bodyPr wrap="none" rtlCol="0">
            <a:spAutoFit/>
          </a:bodyPr>
          <a:lstStyle/>
          <a:p>
            <a:r>
              <a:rPr lang="en-US" dirty="0" err="1"/>
              <a:t>Sargur</a:t>
            </a:r>
            <a:r>
              <a:rPr lang="en-US" dirty="0"/>
              <a:t> Srihari</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FE8DA-A18F-F04D-864B-34D4B18675B1}"/>
              </a:ext>
            </a:extLst>
          </p:cNvPr>
          <p:cNvSpPr>
            <a:spLocks noGrp="1"/>
          </p:cNvSpPr>
          <p:nvPr>
            <p:ph type="title"/>
          </p:nvPr>
        </p:nvSpPr>
        <p:spPr>
          <a:xfrm>
            <a:off x="1748118" y="306876"/>
            <a:ext cx="5916706" cy="434509"/>
          </a:xfrm>
        </p:spPr>
        <p:txBody>
          <a:bodyPr/>
          <a:lstStyle/>
          <a:p>
            <a:r>
              <a:rPr lang="en-US" sz="2824" dirty="0"/>
              <a:t>The BERT Zoo from </a:t>
            </a:r>
            <a:r>
              <a:rPr lang="en-US" sz="2824" dirty="0">
                <a:hlinkClick r:id="rId2"/>
              </a:rPr>
              <a:t>huggingface</a:t>
            </a:r>
            <a:endParaRPr lang="en-US" sz="2824" dirty="0"/>
          </a:p>
        </p:txBody>
      </p:sp>
      <p:sp>
        <p:nvSpPr>
          <p:cNvPr id="3" name="TextBox 2">
            <a:extLst>
              <a:ext uri="{FF2B5EF4-FFF2-40B4-BE49-F238E27FC236}">
                <a16:creationId xmlns:a16="http://schemas.microsoft.com/office/drawing/2014/main" id="{2DCE5EB4-0383-DD4A-8D15-781FF4B1472F}"/>
              </a:ext>
            </a:extLst>
          </p:cNvPr>
          <p:cNvSpPr txBox="1"/>
          <p:nvPr/>
        </p:nvSpPr>
        <p:spPr>
          <a:xfrm>
            <a:off x="1910456" y="6051177"/>
            <a:ext cx="5476179" cy="418256"/>
          </a:xfrm>
          <a:prstGeom prst="rect">
            <a:avLst/>
          </a:prstGeom>
          <a:noFill/>
        </p:spPr>
        <p:txBody>
          <a:bodyPr wrap="none" rtlCol="0">
            <a:spAutoFit/>
          </a:bodyPr>
          <a:lstStyle/>
          <a:p>
            <a:r>
              <a:rPr lang="en-US" sz="2118" dirty="0"/>
              <a:t>https://</a:t>
            </a:r>
            <a:r>
              <a:rPr lang="en-US" sz="2118" dirty="0" err="1"/>
              <a:t>github.com</a:t>
            </a:r>
            <a:r>
              <a:rPr lang="en-US" sz="2118" dirty="0"/>
              <a:t>/</a:t>
            </a:r>
            <a:r>
              <a:rPr lang="en-US" sz="2118" dirty="0" err="1"/>
              <a:t>huggingface</a:t>
            </a:r>
            <a:r>
              <a:rPr lang="en-US" sz="2118" dirty="0"/>
              <a:t>/transformers</a:t>
            </a:r>
          </a:p>
        </p:txBody>
      </p:sp>
      <p:pic>
        <p:nvPicPr>
          <p:cNvPr id="6" name="Picture 5">
            <a:extLst>
              <a:ext uri="{FF2B5EF4-FFF2-40B4-BE49-F238E27FC236}">
                <a16:creationId xmlns:a16="http://schemas.microsoft.com/office/drawing/2014/main" id="{4417B478-B297-C946-8D6D-EA2D4AC705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6765" y="941622"/>
            <a:ext cx="6499412" cy="3742765"/>
          </a:xfrm>
          <a:prstGeom prst="rect">
            <a:avLst/>
          </a:prstGeom>
        </p:spPr>
      </p:pic>
      <p:sp>
        <p:nvSpPr>
          <p:cNvPr id="7" name="TextBox 6">
            <a:extLst>
              <a:ext uri="{FF2B5EF4-FFF2-40B4-BE49-F238E27FC236}">
                <a16:creationId xmlns:a16="http://schemas.microsoft.com/office/drawing/2014/main" id="{DEAEE1D8-EB7A-CA43-982A-A59A891FB8F2}"/>
              </a:ext>
            </a:extLst>
          </p:cNvPr>
          <p:cNvSpPr txBox="1"/>
          <p:nvPr/>
        </p:nvSpPr>
        <p:spPr>
          <a:xfrm>
            <a:off x="0" y="4884624"/>
            <a:ext cx="9759338" cy="581249"/>
          </a:xfrm>
          <a:prstGeom prst="rect">
            <a:avLst/>
          </a:prstGeom>
          <a:noFill/>
        </p:spPr>
        <p:txBody>
          <a:bodyPr wrap="none" rtlCol="0">
            <a:spAutoFit/>
          </a:bodyPr>
          <a:lstStyle/>
          <a:p>
            <a:r>
              <a:rPr lang="en-US" sz="3177" dirty="0">
                <a:hlinkClick r:id="rId4"/>
              </a:rPr>
              <a:t>25K Transformers at huggingface with 190 supported</a:t>
            </a:r>
            <a:endParaRPr lang="en-US" sz="3177" dirty="0"/>
          </a:p>
        </p:txBody>
      </p:sp>
    </p:spTree>
    <p:extLst>
      <p:ext uri="{BB962C8B-B14F-4D97-AF65-F5344CB8AC3E}">
        <p14:creationId xmlns:p14="http://schemas.microsoft.com/office/powerpoint/2010/main" val="199417922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FE8DA-A18F-F04D-864B-34D4B18675B1}"/>
              </a:ext>
            </a:extLst>
          </p:cNvPr>
          <p:cNvSpPr>
            <a:spLocks noGrp="1"/>
          </p:cNvSpPr>
          <p:nvPr>
            <p:ph type="title"/>
          </p:nvPr>
        </p:nvSpPr>
        <p:spPr>
          <a:xfrm>
            <a:off x="2622176" y="201706"/>
            <a:ext cx="4235824" cy="434509"/>
          </a:xfrm>
        </p:spPr>
        <p:txBody>
          <a:bodyPr/>
          <a:lstStyle/>
          <a:p>
            <a:r>
              <a:rPr lang="en-US" sz="2824" dirty="0"/>
              <a:t>The BERT Zoo</a:t>
            </a:r>
          </a:p>
        </p:txBody>
      </p:sp>
      <p:pic>
        <p:nvPicPr>
          <p:cNvPr id="5" name="Picture 4">
            <a:extLst>
              <a:ext uri="{FF2B5EF4-FFF2-40B4-BE49-F238E27FC236}">
                <a16:creationId xmlns:a16="http://schemas.microsoft.com/office/drawing/2014/main" id="{4E7810DF-BF64-CF4D-B801-BE620B168B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588" y="642662"/>
            <a:ext cx="7282209" cy="5960467"/>
          </a:xfrm>
          <a:prstGeom prst="rect">
            <a:avLst/>
          </a:prstGeom>
        </p:spPr>
      </p:pic>
    </p:spTree>
    <p:extLst>
      <p:ext uri="{BB962C8B-B14F-4D97-AF65-F5344CB8AC3E}">
        <p14:creationId xmlns:p14="http://schemas.microsoft.com/office/powerpoint/2010/main" val="102056204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152400"/>
            <a:ext cx="8229600" cy="692497"/>
          </a:xfrm>
          <a:prstGeom prst="rect">
            <a:avLst/>
          </a:prstGeom>
        </p:spPr>
        <p:txBody>
          <a:bodyPr vert="horz" wrap="square" lIns="0" tIns="15240" rIns="0" bIns="0" numCol="1" rtlCol="0" anchor="ctr" anchorCtr="0" compatLnSpc="1">
            <a:prstTxWarp prst="textNoShape">
              <a:avLst/>
            </a:prstTxWarp>
            <a:spAutoFit/>
          </a:bodyPr>
          <a:lstStyle/>
          <a:p>
            <a:pPr marL="12700">
              <a:spcBef>
                <a:spcPts val="120"/>
              </a:spcBef>
            </a:pPr>
            <a:r>
              <a:rPr dirty="0">
                <a:solidFill>
                  <a:srgbClr val="FF0000"/>
                </a:solidFill>
              </a:rPr>
              <a:t>Timeline</a:t>
            </a:r>
            <a:r>
              <a:rPr spc="-70" dirty="0">
                <a:solidFill>
                  <a:srgbClr val="FF0000"/>
                </a:solidFill>
              </a:rPr>
              <a:t> </a:t>
            </a:r>
            <a:r>
              <a:rPr dirty="0">
                <a:solidFill>
                  <a:srgbClr val="FF0000"/>
                </a:solidFill>
              </a:rPr>
              <a:t>of</a:t>
            </a:r>
            <a:r>
              <a:rPr spc="-65" dirty="0">
                <a:solidFill>
                  <a:srgbClr val="FF0000"/>
                </a:solidFill>
              </a:rPr>
              <a:t> </a:t>
            </a:r>
            <a:r>
              <a:rPr spc="-20" dirty="0">
                <a:solidFill>
                  <a:srgbClr val="FF0000"/>
                </a:solidFill>
              </a:rPr>
              <a:t>LLMs</a:t>
            </a:r>
          </a:p>
        </p:txBody>
      </p:sp>
      <p:pic>
        <p:nvPicPr>
          <p:cNvPr id="3" name="object 3"/>
          <p:cNvPicPr/>
          <p:nvPr/>
        </p:nvPicPr>
        <p:blipFill>
          <a:blip r:embed="rId2" cstate="print"/>
          <a:stretch>
            <a:fillRect/>
          </a:stretch>
        </p:blipFill>
        <p:spPr>
          <a:xfrm>
            <a:off x="228600" y="990600"/>
            <a:ext cx="8839200" cy="5105400"/>
          </a:xfrm>
          <a:prstGeom prst="rect">
            <a:avLst/>
          </a:prstGeom>
        </p:spPr>
      </p:pic>
      <p:sp>
        <p:nvSpPr>
          <p:cNvPr id="4" name="object 4"/>
          <p:cNvSpPr txBox="1"/>
          <p:nvPr/>
        </p:nvSpPr>
        <p:spPr>
          <a:xfrm>
            <a:off x="5105400" y="6377151"/>
            <a:ext cx="3284854" cy="228268"/>
          </a:xfrm>
          <a:prstGeom prst="rect">
            <a:avLst/>
          </a:prstGeom>
        </p:spPr>
        <p:txBody>
          <a:bodyPr vert="horz" wrap="square" lIns="0" tIns="12700" rIns="0" bIns="0" rtlCol="0">
            <a:spAutoFit/>
          </a:bodyPr>
          <a:lstStyle/>
          <a:p>
            <a:pPr marL="12700">
              <a:spcBef>
                <a:spcPts val="100"/>
              </a:spcBef>
            </a:pPr>
            <a:r>
              <a:rPr sz="1400" u="heavy" spc="-10" dirty="0">
                <a:solidFill>
                  <a:srgbClr val="0097A7"/>
                </a:solidFill>
                <a:uFill>
                  <a:solidFill>
                    <a:srgbClr val="0097A7"/>
                  </a:solidFill>
                </a:uFill>
                <a:latin typeface="Arial"/>
                <a:cs typeface="Arial"/>
                <a:hlinkClick r:id="rId3"/>
              </a:rPr>
              <a:t>https://github.com/RUCAIBox/LLMSurvey</a:t>
            </a:r>
            <a:endParaRPr sz="1400" dirty="0">
              <a:latin typeface="Arial"/>
              <a:cs typeface="Arial"/>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B7FF5-5B64-532E-58EC-687718CD9566}"/>
              </a:ext>
            </a:extLst>
          </p:cNvPr>
          <p:cNvSpPr>
            <a:spLocks noGrp="1"/>
          </p:cNvSpPr>
          <p:nvPr>
            <p:ph type="title"/>
          </p:nvPr>
        </p:nvSpPr>
        <p:spPr/>
        <p:txBody>
          <a:bodyPr/>
          <a:lstStyle/>
          <a:p>
            <a:r>
              <a:rPr lang="en-US" dirty="0">
                <a:solidFill>
                  <a:srgbClr val="FF0000"/>
                </a:solidFill>
              </a:rPr>
              <a:t>Some LLMs</a:t>
            </a:r>
          </a:p>
        </p:txBody>
      </p:sp>
      <p:sp>
        <p:nvSpPr>
          <p:cNvPr id="3" name="Content Placeholder 2">
            <a:extLst>
              <a:ext uri="{FF2B5EF4-FFF2-40B4-BE49-F238E27FC236}">
                <a16:creationId xmlns:a16="http://schemas.microsoft.com/office/drawing/2014/main" id="{AB49B0B9-D2D5-BE36-FC1D-B31A255A56D7}"/>
              </a:ext>
            </a:extLst>
          </p:cNvPr>
          <p:cNvSpPr>
            <a:spLocks noGrp="1"/>
          </p:cNvSpPr>
          <p:nvPr>
            <p:ph idx="1"/>
          </p:nvPr>
        </p:nvSpPr>
        <p:spPr>
          <a:xfrm>
            <a:off x="444843" y="1219200"/>
            <a:ext cx="8229600" cy="4525963"/>
          </a:xfrm>
        </p:spPr>
        <p:txBody>
          <a:bodyPr/>
          <a:lstStyle/>
          <a:p>
            <a:r>
              <a:rPr lang="en-US" sz="2000" dirty="0"/>
              <a:t>Turing NLG (Microsoft)</a:t>
            </a:r>
          </a:p>
          <a:p>
            <a:r>
              <a:rPr lang="en-US" sz="2000" dirty="0"/>
              <a:t>Gopher, </a:t>
            </a:r>
            <a:r>
              <a:rPr lang="en-US" sz="2000" dirty="0" err="1"/>
              <a:t>Chichilla</a:t>
            </a:r>
            <a:r>
              <a:rPr lang="en-US" sz="2000" dirty="0"/>
              <a:t> (</a:t>
            </a:r>
            <a:r>
              <a:rPr lang="en-US" sz="2000" dirty="0" err="1"/>
              <a:t>Deepmind</a:t>
            </a:r>
            <a:r>
              <a:rPr lang="en-US" sz="2000" dirty="0"/>
              <a:t>)</a:t>
            </a:r>
          </a:p>
          <a:p>
            <a:r>
              <a:rPr lang="en-US" sz="2000" dirty="0"/>
              <a:t>Switch transformer, GLAM, PALM, Lamba, T5, MT5, BARD (Google)</a:t>
            </a:r>
          </a:p>
          <a:p>
            <a:r>
              <a:rPr lang="en-US" sz="2000" dirty="0"/>
              <a:t>OPT, </a:t>
            </a:r>
            <a:r>
              <a:rPr lang="en-US" sz="2000" dirty="0" err="1"/>
              <a:t>Fairseq</a:t>
            </a:r>
            <a:r>
              <a:rPr lang="en-US" sz="2000" dirty="0"/>
              <a:t> Dense (Meta)</a:t>
            </a:r>
          </a:p>
          <a:p>
            <a:r>
              <a:rPr lang="en-US" sz="2000" dirty="0"/>
              <a:t>GPT-3 versions such as GPT-Neo, GPT-J, &amp; GPT-</a:t>
            </a:r>
            <a:r>
              <a:rPr lang="en-US" sz="2000" dirty="0" err="1"/>
              <a:t>NeoX</a:t>
            </a:r>
            <a:r>
              <a:rPr lang="en-US" sz="2000" dirty="0"/>
              <a:t> (Open-AI)</a:t>
            </a:r>
          </a:p>
          <a:p>
            <a:r>
              <a:rPr lang="en-US" sz="2000" dirty="0"/>
              <a:t>Ernie 3.0 (Baidu)</a:t>
            </a:r>
          </a:p>
          <a:p>
            <a:r>
              <a:rPr lang="en-US" sz="2000" dirty="0"/>
              <a:t>Jurassic (AI21Labs)</a:t>
            </a:r>
          </a:p>
          <a:p>
            <a:r>
              <a:rPr lang="en-US" sz="2000" dirty="0" err="1"/>
              <a:t>Exaone</a:t>
            </a:r>
            <a:r>
              <a:rPr lang="en-US" sz="2000" dirty="0"/>
              <a:t> (LG)</a:t>
            </a:r>
          </a:p>
          <a:p>
            <a:r>
              <a:rPr lang="en-US" sz="2000" dirty="0" err="1"/>
              <a:t>Pangu</a:t>
            </a:r>
            <a:r>
              <a:rPr lang="en-US" sz="2000" dirty="0"/>
              <a:t> Alpha (Huawei)</a:t>
            </a:r>
          </a:p>
          <a:p>
            <a:r>
              <a:rPr lang="en-US" sz="2000" dirty="0"/>
              <a:t>Roberta, XML-Roberta, </a:t>
            </a:r>
            <a:r>
              <a:rPr lang="en-US" sz="2000" dirty="0" err="1"/>
              <a:t>Deberta</a:t>
            </a:r>
            <a:endParaRPr lang="en-US" sz="2000" dirty="0"/>
          </a:p>
          <a:p>
            <a:r>
              <a:rPr lang="en-US" sz="2000" dirty="0" err="1"/>
              <a:t>DistilBert</a:t>
            </a:r>
            <a:endParaRPr lang="en-US" sz="2000" dirty="0"/>
          </a:p>
          <a:p>
            <a:r>
              <a:rPr lang="en-US" sz="2000" dirty="0" err="1"/>
              <a:t>XLNet</a:t>
            </a:r>
            <a:endParaRPr lang="en-US" sz="2400" dirty="0"/>
          </a:p>
        </p:txBody>
      </p:sp>
      <p:sp>
        <p:nvSpPr>
          <p:cNvPr id="4" name="TextBox 3">
            <a:extLst>
              <a:ext uri="{FF2B5EF4-FFF2-40B4-BE49-F238E27FC236}">
                <a16:creationId xmlns:a16="http://schemas.microsoft.com/office/drawing/2014/main" id="{23BDA9C7-3315-5ED5-3011-9ED942A01619}"/>
              </a:ext>
            </a:extLst>
          </p:cNvPr>
          <p:cNvSpPr txBox="1"/>
          <p:nvPr/>
        </p:nvSpPr>
        <p:spPr>
          <a:xfrm>
            <a:off x="2590800" y="6443246"/>
            <a:ext cx="5977919" cy="338554"/>
          </a:xfrm>
          <a:prstGeom prst="rect">
            <a:avLst/>
          </a:prstGeom>
          <a:noFill/>
        </p:spPr>
        <p:txBody>
          <a:bodyPr wrap="none" rtlCol="0">
            <a:spAutoFit/>
          </a:bodyPr>
          <a:lstStyle/>
          <a:p>
            <a:r>
              <a:rPr lang="en-US" dirty="0"/>
              <a:t>https://</a:t>
            </a:r>
            <a:r>
              <a:rPr lang="en-US" dirty="0" err="1"/>
              <a:t>vitalflux.com</a:t>
            </a:r>
            <a:r>
              <a:rPr lang="en-US" dirty="0"/>
              <a:t>/large-language-models-concepts-examples/</a:t>
            </a:r>
          </a:p>
        </p:txBody>
      </p:sp>
    </p:spTree>
    <p:extLst>
      <p:ext uri="{BB962C8B-B14F-4D97-AF65-F5344CB8AC3E}">
        <p14:creationId xmlns:p14="http://schemas.microsoft.com/office/powerpoint/2010/main" val="57561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E9413594-C4CF-D844-BA2B-6DD72F17C568}"/>
              </a:ext>
            </a:extLst>
          </p:cNvPr>
          <p:cNvSpPr>
            <a:spLocks noGrp="1"/>
          </p:cNvSpPr>
          <p:nvPr>
            <p:ph type="title"/>
          </p:nvPr>
        </p:nvSpPr>
        <p:spPr>
          <a:xfrm>
            <a:off x="457200" y="25400"/>
            <a:ext cx="8229600" cy="1143000"/>
          </a:xfrm>
        </p:spPr>
        <p:txBody>
          <a:bodyPr/>
          <a:lstStyle/>
          <a:p>
            <a:r>
              <a:rPr lang="en-US" altLang="en-US" sz="3600" dirty="0">
                <a:latin typeface="Microsoft Sans Serif" panose="020B0604020202020204" pitchFamily="34" charset="0"/>
                <a:ea typeface="ＭＳ Ｐゴシック" panose="020B0600070205080204" pitchFamily="34" charset="-128"/>
                <a:cs typeface="Microsoft Sans Serif" panose="020B0604020202020204" pitchFamily="34" charset="0"/>
              </a:rPr>
              <a:t>Artificial Intelligence in the Movies</a:t>
            </a:r>
          </a:p>
        </p:txBody>
      </p:sp>
      <p:pic>
        <p:nvPicPr>
          <p:cNvPr id="5" name="Picture 4">
            <a:extLst>
              <a:ext uri="{FF2B5EF4-FFF2-40B4-BE49-F238E27FC236}">
                <a16:creationId xmlns:a16="http://schemas.microsoft.com/office/drawing/2014/main" id="{5FDF07BE-CB72-284D-8CFF-B5746514C9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3875" y="3778250"/>
            <a:ext cx="2054225" cy="288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5">
            <a:extLst>
              <a:ext uri="{FF2B5EF4-FFF2-40B4-BE49-F238E27FC236}">
                <a16:creationId xmlns:a16="http://schemas.microsoft.com/office/drawing/2014/main" id="{1E18D880-D353-6A48-BC41-CADF20338B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875" y="1028700"/>
            <a:ext cx="2085975" cy="25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7">
            <a:extLst>
              <a:ext uri="{FF2B5EF4-FFF2-40B4-BE49-F238E27FC236}">
                <a16:creationId xmlns:a16="http://schemas.microsoft.com/office/drawing/2014/main" id="{AD8D0A0A-9958-074B-8409-8A2308E7F66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97213" y="1028700"/>
            <a:ext cx="2254250" cy="25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3B565C83-5AAF-AE4A-BA42-BBBB0326E48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60688" y="4005263"/>
            <a:ext cx="2881312" cy="215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F50F907E-BC4E-5348-A7C2-AFB8CC577DD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27763" y="3778250"/>
            <a:ext cx="2074862" cy="283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4">
            <a:extLst>
              <a:ext uri="{FF2B5EF4-FFF2-40B4-BE49-F238E27FC236}">
                <a16:creationId xmlns:a16="http://schemas.microsoft.com/office/drawing/2014/main" id="{EC56FC79-22D6-1A4E-A471-5AD93547EEF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08625" y="1028700"/>
            <a:ext cx="2519363"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43148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13EE4-E4DD-0FEF-5AEC-5578A7050E9C}"/>
              </a:ext>
            </a:extLst>
          </p:cNvPr>
          <p:cNvSpPr>
            <a:spLocks noGrp="1"/>
          </p:cNvSpPr>
          <p:nvPr>
            <p:ph type="title"/>
          </p:nvPr>
        </p:nvSpPr>
        <p:spPr>
          <a:xfrm>
            <a:off x="418070" y="-35011"/>
            <a:ext cx="8229600" cy="1143000"/>
          </a:xfrm>
        </p:spPr>
        <p:txBody>
          <a:bodyPr/>
          <a:lstStyle/>
          <a:p>
            <a:r>
              <a:rPr lang="en-US" dirty="0">
                <a:solidFill>
                  <a:srgbClr val="FF0000"/>
                </a:solidFill>
              </a:rPr>
              <a:t>Open source LLMs</a:t>
            </a:r>
          </a:p>
        </p:txBody>
      </p:sp>
      <p:sp>
        <p:nvSpPr>
          <p:cNvPr id="3" name="Content Placeholder 2">
            <a:extLst>
              <a:ext uri="{FF2B5EF4-FFF2-40B4-BE49-F238E27FC236}">
                <a16:creationId xmlns:a16="http://schemas.microsoft.com/office/drawing/2014/main" id="{44583028-A9EF-3512-462A-4045667498E2}"/>
              </a:ext>
            </a:extLst>
          </p:cNvPr>
          <p:cNvSpPr>
            <a:spLocks noGrp="1"/>
          </p:cNvSpPr>
          <p:nvPr>
            <p:ph idx="1"/>
          </p:nvPr>
        </p:nvSpPr>
        <p:spPr>
          <a:xfrm>
            <a:off x="533400" y="990600"/>
            <a:ext cx="8229600" cy="4525963"/>
          </a:xfrm>
        </p:spPr>
        <p:txBody>
          <a:bodyPr/>
          <a:lstStyle/>
          <a:p>
            <a:r>
              <a:rPr lang="en-US" sz="2800" dirty="0"/>
              <a:t>Dolly</a:t>
            </a:r>
          </a:p>
          <a:p>
            <a:r>
              <a:rPr lang="en-US" sz="2800" dirty="0"/>
              <a:t>BLOOM</a:t>
            </a:r>
          </a:p>
          <a:p>
            <a:r>
              <a:rPr lang="en-US" sz="2800" dirty="0"/>
              <a:t>GLM-130B</a:t>
            </a:r>
          </a:p>
          <a:p>
            <a:r>
              <a:rPr lang="en-US" sz="2800" dirty="0"/>
              <a:t>GPT-Neo, GPT-</a:t>
            </a:r>
            <a:r>
              <a:rPr lang="en-US" sz="2800" dirty="0" err="1"/>
              <a:t>NeoX</a:t>
            </a:r>
            <a:r>
              <a:rPr lang="en-US" sz="2800" dirty="0"/>
              <a:t>, GPT-j</a:t>
            </a:r>
          </a:p>
          <a:p>
            <a:r>
              <a:rPr lang="en-US" sz="2800" dirty="0"/>
              <a:t>GPT-2</a:t>
            </a:r>
          </a:p>
          <a:p>
            <a:r>
              <a:rPr lang="en-US" sz="2800" dirty="0" err="1"/>
              <a:t>PaLM</a:t>
            </a:r>
            <a:endParaRPr lang="en-US" sz="2800" dirty="0"/>
          </a:p>
          <a:p>
            <a:r>
              <a:rPr lang="en-US" sz="2800" dirty="0"/>
              <a:t>OPT</a:t>
            </a:r>
          </a:p>
          <a:p>
            <a:r>
              <a:rPr lang="en-US" sz="2800" dirty="0" err="1"/>
              <a:t>CerebrasGPT</a:t>
            </a:r>
            <a:endParaRPr lang="en-US" sz="2800" dirty="0"/>
          </a:p>
          <a:p>
            <a:r>
              <a:rPr lang="en-US" sz="2800" dirty="0"/>
              <a:t>Flan-T5</a:t>
            </a:r>
          </a:p>
          <a:p>
            <a:r>
              <a:rPr lang="en-US" sz="2800" dirty="0"/>
              <a:t>Llama</a:t>
            </a:r>
          </a:p>
          <a:p>
            <a:r>
              <a:rPr lang="en-US" sz="2800" dirty="0"/>
              <a:t>Alpaca</a:t>
            </a:r>
          </a:p>
        </p:txBody>
      </p:sp>
      <p:sp>
        <p:nvSpPr>
          <p:cNvPr id="5" name="TextBox 4">
            <a:extLst>
              <a:ext uri="{FF2B5EF4-FFF2-40B4-BE49-F238E27FC236}">
                <a16:creationId xmlns:a16="http://schemas.microsoft.com/office/drawing/2014/main" id="{608470C4-3FD1-8E2A-26CA-45E47A4C2195}"/>
              </a:ext>
            </a:extLst>
          </p:cNvPr>
          <p:cNvSpPr txBox="1"/>
          <p:nvPr/>
        </p:nvSpPr>
        <p:spPr>
          <a:xfrm>
            <a:off x="2286000" y="6400800"/>
            <a:ext cx="6571030" cy="338554"/>
          </a:xfrm>
          <a:prstGeom prst="rect">
            <a:avLst/>
          </a:prstGeom>
          <a:noFill/>
        </p:spPr>
        <p:txBody>
          <a:bodyPr wrap="none" rtlCol="0">
            <a:spAutoFit/>
          </a:bodyPr>
          <a:lstStyle/>
          <a:p>
            <a:r>
              <a:rPr lang="en-US" dirty="0"/>
              <a:t>https://</a:t>
            </a:r>
            <a:r>
              <a:rPr lang="en-US" dirty="0" err="1"/>
              <a:t>analyticsindiamag.com</a:t>
            </a:r>
            <a:r>
              <a:rPr lang="en-US" dirty="0"/>
              <a:t>/14-open-source-llms-you-need-to-know/</a:t>
            </a:r>
          </a:p>
        </p:txBody>
      </p:sp>
    </p:spTree>
    <p:extLst>
      <p:ext uri="{BB962C8B-B14F-4D97-AF65-F5344CB8AC3E}">
        <p14:creationId xmlns:p14="http://schemas.microsoft.com/office/powerpoint/2010/main" val="179674560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860A5-5882-CC44-96AC-DF175647F73B}"/>
              </a:ext>
            </a:extLst>
          </p:cNvPr>
          <p:cNvSpPr>
            <a:spLocks noGrp="1"/>
          </p:cNvSpPr>
          <p:nvPr>
            <p:ph type="title"/>
          </p:nvPr>
        </p:nvSpPr>
        <p:spPr/>
        <p:txBody>
          <a:bodyPr/>
          <a:lstStyle/>
          <a:p>
            <a:r>
              <a:rPr lang="en-US" dirty="0"/>
              <a:t>GPT-3</a:t>
            </a:r>
          </a:p>
        </p:txBody>
      </p:sp>
      <p:pic>
        <p:nvPicPr>
          <p:cNvPr id="5" name="Picture 4">
            <a:extLst>
              <a:ext uri="{FF2B5EF4-FFF2-40B4-BE49-F238E27FC236}">
                <a16:creationId xmlns:a16="http://schemas.microsoft.com/office/drawing/2014/main" id="{E4B7587B-0D83-FD4F-9ECF-D2D513DF3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812" y="1696626"/>
            <a:ext cx="8192581" cy="3994897"/>
          </a:xfrm>
          <a:prstGeom prst="rect">
            <a:avLst/>
          </a:prstGeom>
        </p:spPr>
      </p:pic>
      <p:sp>
        <p:nvSpPr>
          <p:cNvPr id="3" name="TextBox 2">
            <a:extLst>
              <a:ext uri="{FF2B5EF4-FFF2-40B4-BE49-F238E27FC236}">
                <a16:creationId xmlns:a16="http://schemas.microsoft.com/office/drawing/2014/main" id="{DF4E233E-BBD8-B780-0604-72BDBC9AE9A1}"/>
              </a:ext>
            </a:extLst>
          </p:cNvPr>
          <p:cNvSpPr txBox="1"/>
          <p:nvPr/>
        </p:nvSpPr>
        <p:spPr>
          <a:xfrm>
            <a:off x="1447800" y="6248400"/>
            <a:ext cx="6115649" cy="338554"/>
          </a:xfrm>
          <a:prstGeom prst="rect">
            <a:avLst/>
          </a:prstGeom>
          <a:noFill/>
        </p:spPr>
        <p:txBody>
          <a:bodyPr wrap="none" rtlCol="0">
            <a:spAutoFit/>
          </a:bodyPr>
          <a:lstStyle/>
          <a:p>
            <a:r>
              <a:rPr lang="en-US" dirty="0"/>
              <a:t>https://</a:t>
            </a:r>
            <a:r>
              <a:rPr lang="en-US" dirty="0" err="1"/>
              <a:t>www.kdnuggets.com</a:t>
            </a:r>
            <a:r>
              <a:rPr lang="en-US" dirty="0"/>
              <a:t>/2020/06/gpt-3-deep-learning-nlp.html</a:t>
            </a:r>
          </a:p>
        </p:txBody>
      </p:sp>
    </p:spTree>
    <p:extLst>
      <p:ext uri="{BB962C8B-B14F-4D97-AF65-F5344CB8AC3E}">
        <p14:creationId xmlns:p14="http://schemas.microsoft.com/office/powerpoint/2010/main" val="323694739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860A5-5882-CC44-96AC-DF175647F73B}"/>
              </a:ext>
            </a:extLst>
          </p:cNvPr>
          <p:cNvSpPr>
            <a:spLocks noGrp="1"/>
          </p:cNvSpPr>
          <p:nvPr>
            <p:ph type="title"/>
          </p:nvPr>
        </p:nvSpPr>
        <p:spPr>
          <a:xfrm>
            <a:off x="2865410" y="470648"/>
            <a:ext cx="3413180" cy="1194897"/>
          </a:xfrm>
        </p:spPr>
        <p:txBody>
          <a:bodyPr/>
          <a:lstStyle/>
          <a:p>
            <a:r>
              <a:rPr lang="en-US" dirty="0">
                <a:solidFill>
                  <a:srgbClr val="FF0000"/>
                </a:solidFill>
              </a:rPr>
              <a:t>GPT-3 Models</a:t>
            </a:r>
          </a:p>
        </p:txBody>
      </p:sp>
      <p:pic>
        <p:nvPicPr>
          <p:cNvPr id="4" name="Picture 3">
            <a:extLst>
              <a:ext uri="{FF2B5EF4-FFF2-40B4-BE49-F238E27FC236}">
                <a16:creationId xmlns:a16="http://schemas.microsoft.com/office/drawing/2014/main" id="{461568FC-4C49-9947-8BC1-12A764A738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1" y="1546412"/>
            <a:ext cx="8875059" cy="2954622"/>
          </a:xfrm>
          <a:prstGeom prst="rect">
            <a:avLst/>
          </a:prstGeom>
        </p:spPr>
      </p:pic>
      <p:sp>
        <p:nvSpPr>
          <p:cNvPr id="6" name="TextBox 5">
            <a:extLst>
              <a:ext uri="{FF2B5EF4-FFF2-40B4-BE49-F238E27FC236}">
                <a16:creationId xmlns:a16="http://schemas.microsoft.com/office/drawing/2014/main" id="{568C2018-8618-0E44-A47F-5B606BC0D2F6}"/>
              </a:ext>
            </a:extLst>
          </p:cNvPr>
          <p:cNvSpPr txBox="1"/>
          <p:nvPr/>
        </p:nvSpPr>
        <p:spPr>
          <a:xfrm>
            <a:off x="1411942" y="5782236"/>
            <a:ext cx="6609117" cy="309637"/>
          </a:xfrm>
          <a:prstGeom prst="rect">
            <a:avLst/>
          </a:prstGeom>
          <a:noFill/>
        </p:spPr>
        <p:txBody>
          <a:bodyPr wrap="none" rtlCol="0">
            <a:spAutoFit/>
          </a:bodyPr>
          <a:lstStyle/>
          <a:p>
            <a:r>
              <a:rPr lang="en-US" sz="1412" dirty="0"/>
              <a:t>https://</a:t>
            </a:r>
            <a:r>
              <a:rPr lang="en-US" sz="1412" dirty="0" err="1"/>
              <a:t>www.springboard.com</a:t>
            </a:r>
            <a:r>
              <a:rPr lang="en-US" sz="1412" dirty="0"/>
              <a:t>/blog/data-science/machine-learning-gpt-3-open-ai/</a:t>
            </a:r>
          </a:p>
        </p:txBody>
      </p:sp>
      <p:sp>
        <p:nvSpPr>
          <p:cNvPr id="7" name="TextBox 6">
            <a:extLst>
              <a:ext uri="{FF2B5EF4-FFF2-40B4-BE49-F238E27FC236}">
                <a16:creationId xmlns:a16="http://schemas.microsoft.com/office/drawing/2014/main" id="{2CC3C168-69F4-FE49-83AA-0453EE87FC90}"/>
              </a:ext>
            </a:extLst>
          </p:cNvPr>
          <p:cNvSpPr txBox="1"/>
          <p:nvPr/>
        </p:nvSpPr>
        <p:spPr>
          <a:xfrm>
            <a:off x="2420471" y="5148648"/>
            <a:ext cx="3321743" cy="309637"/>
          </a:xfrm>
          <a:prstGeom prst="rect">
            <a:avLst/>
          </a:prstGeom>
          <a:noFill/>
        </p:spPr>
        <p:txBody>
          <a:bodyPr wrap="none" rtlCol="0">
            <a:spAutoFit/>
          </a:bodyPr>
          <a:lstStyle/>
          <a:p>
            <a:r>
              <a:rPr lang="en-US" sz="1412" dirty="0"/>
              <a:t>$12 million cost for a single training run</a:t>
            </a:r>
          </a:p>
        </p:txBody>
      </p:sp>
    </p:spTree>
    <p:extLst>
      <p:ext uri="{BB962C8B-B14F-4D97-AF65-F5344CB8AC3E}">
        <p14:creationId xmlns:p14="http://schemas.microsoft.com/office/powerpoint/2010/main" val="337537694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D1E1-3D63-DB32-9965-CE140622934E}"/>
              </a:ext>
            </a:extLst>
          </p:cNvPr>
          <p:cNvSpPr>
            <a:spLocks noGrp="1"/>
          </p:cNvSpPr>
          <p:nvPr>
            <p:ph type="title"/>
          </p:nvPr>
        </p:nvSpPr>
        <p:spPr>
          <a:xfrm>
            <a:off x="2823883" y="537883"/>
            <a:ext cx="4623416" cy="1194897"/>
          </a:xfrm>
        </p:spPr>
        <p:txBody>
          <a:bodyPr/>
          <a:lstStyle/>
          <a:p>
            <a:r>
              <a:rPr lang="en-US" dirty="0" err="1"/>
              <a:t>ChatGPT</a:t>
            </a:r>
            <a:r>
              <a:rPr lang="en-US" dirty="0"/>
              <a:t> Training</a:t>
            </a:r>
          </a:p>
        </p:txBody>
      </p:sp>
      <p:sp>
        <p:nvSpPr>
          <p:cNvPr id="3" name="Text Placeholder 2">
            <a:extLst>
              <a:ext uri="{FF2B5EF4-FFF2-40B4-BE49-F238E27FC236}">
                <a16:creationId xmlns:a16="http://schemas.microsoft.com/office/drawing/2014/main" id="{C84D4B4E-83B0-3181-FC6E-6A2C8AAB5B0B}"/>
              </a:ext>
            </a:extLst>
          </p:cNvPr>
          <p:cNvSpPr>
            <a:spLocks noGrp="1"/>
          </p:cNvSpPr>
          <p:nvPr>
            <p:ph type="body" idx="1"/>
          </p:nvPr>
        </p:nvSpPr>
        <p:spPr>
          <a:xfrm>
            <a:off x="651285" y="1471108"/>
            <a:ext cx="8358244" cy="434509"/>
          </a:xfrm>
        </p:spPr>
        <p:txBody>
          <a:bodyPr/>
          <a:lstStyle/>
          <a:p>
            <a:r>
              <a:rPr lang="en-US" dirty="0">
                <a:hlinkClick r:id="rId2"/>
              </a:rPr>
              <a:t>Training</a:t>
            </a:r>
            <a:endParaRPr lang="en-US" dirty="0"/>
          </a:p>
        </p:txBody>
      </p:sp>
    </p:spTree>
    <p:extLst>
      <p:ext uri="{BB962C8B-B14F-4D97-AF65-F5344CB8AC3E}">
        <p14:creationId xmlns:p14="http://schemas.microsoft.com/office/powerpoint/2010/main" val="405195934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ABC6B-2D64-2E4F-BDDA-9D51E9059C65}"/>
              </a:ext>
            </a:extLst>
          </p:cNvPr>
          <p:cNvSpPr>
            <a:spLocks noGrp="1"/>
          </p:cNvSpPr>
          <p:nvPr>
            <p:ph type="title"/>
          </p:nvPr>
        </p:nvSpPr>
        <p:spPr>
          <a:xfrm>
            <a:off x="1143000" y="401171"/>
            <a:ext cx="6028764" cy="614082"/>
          </a:xfrm>
        </p:spPr>
        <p:txBody>
          <a:bodyPr/>
          <a:lstStyle/>
          <a:p>
            <a:r>
              <a:rPr lang="en-US" dirty="0" err="1">
                <a:solidFill>
                  <a:srgbClr val="FF0000"/>
                </a:solidFill>
              </a:rPr>
              <a:t>OpenAI’s</a:t>
            </a:r>
            <a:r>
              <a:rPr lang="en-US" dirty="0">
                <a:solidFill>
                  <a:srgbClr val="FF0000"/>
                </a:solidFill>
              </a:rPr>
              <a:t> GPT-3s products</a:t>
            </a:r>
          </a:p>
        </p:txBody>
      </p:sp>
      <p:sp>
        <p:nvSpPr>
          <p:cNvPr id="3" name="Text Placeholder 2">
            <a:extLst>
              <a:ext uri="{FF2B5EF4-FFF2-40B4-BE49-F238E27FC236}">
                <a16:creationId xmlns:a16="http://schemas.microsoft.com/office/drawing/2014/main" id="{C0E79A8E-32DA-1745-A38D-0AA29AC2E50C}"/>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2C6EDD6F-7B26-9840-9CE4-6378D7B3A4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130" y="1210235"/>
            <a:ext cx="8375740" cy="5042647"/>
          </a:xfrm>
          <a:prstGeom prst="rect">
            <a:avLst/>
          </a:prstGeom>
        </p:spPr>
      </p:pic>
      <p:sp>
        <p:nvSpPr>
          <p:cNvPr id="6" name="TextBox 5">
            <a:extLst>
              <a:ext uri="{FF2B5EF4-FFF2-40B4-BE49-F238E27FC236}">
                <a16:creationId xmlns:a16="http://schemas.microsoft.com/office/drawing/2014/main" id="{75861EC6-25AF-284C-A48D-DC2820D20C38}"/>
              </a:ext>
            </a:extLst>
          </p:cNvPr>
          <p:cNvSpPr txBox="1"/>
          <p:nvPr/>
        </p:nvSpPr>
        <p:spPr>
          <a:xfrm>
            <a:off x="2353236" y="6387353"/>
            <a:ext cx="3179075" cy="309637"/>
          </a:xfrm>
          <a:prstGeom prst="rect">
            <a:avLst/>
          </a:prstGeom>
          <a:noFill/>
        </p:spPr>
        <p:txBody>
          <a:bodyPr wrap="none" rtlCol="0">
            <a:spAutoFit/>
          </a:bodyPr>
          <a:lstStyle/>
          <a:p>
            <a:r>
              <a:rPr lang="en-US" sz="1412" dirty="0"/>
              <a:t>https://</a:t>
            </a:r>
            <a:r>
              <a:rPr lang="en-US" sz="1412" dirty="0" err="1"/>
              <a:t>beta.openai.com</a:t>
            </a:r>
            <a:r>
              <a:rPr lang="en-US" sz="1412" dirty="0"/>
              <a:t>/docs/engines</a:t>
            </a:r>
          </a:p>
        </p:txBody>
      </p:sp>
    </p:spTree>
    <p:extLst>
      <p:ext uri="{BB962C8B-B14F-4D97-AF65-F5344CB8AC3E}">
        <p14:creationId xmlns:p14="http://schemas.microsoft.com/office/powerpoint/2010/main" val="40685990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8B877-5C80-ECF1-5E63-BBAD09AE19A2}"/>
              </a:ext>
            </a:extLst>
          </p:cNvPr>
          <p:cNvSpPr>
            <a:spLocks noGrp="1"/>
          </p:cNvSpPr>
          <p:nvPr>
            <p:ph type="title"/>
          </p:nvPr>
        </p:nvSpPr>
        <p:spPr/>
        <p:txBody>
          <a:bodyPr/>
          <a:lstStyle/>
          <a:p>
            <a:r>
              <a:rPr lang="en-US" dirty="0" err="1">
                <a:solidFill>
                  <a:srgbClr val="FF0000"/>
                </a:solidFill>
              </a:rPr>
              <a:t>OpenAI</a:t>
            </a:r>
            <a:r>
              <a:rPr lang="en-US" dirty="0">
                <a:solidFill>
                  <a:srgbClr val="FF0000"/>
                </a:solidFill>
              </a:rPr>
              <a:t> gpt-4’s</a:t>
            </a:r>
          </a:p>
        </p:txBody>
      </p:sp>
      <p:pic>
        <p:nvPicPr>
          <p:cNvPr id="5" name="Content Placeholder 4" descr="A screenshot of a phone&#10;&#10;Description automatically generated with low confidence">
            <a:extLst>
              <a:ext uri="{FF2B5EF4-FFF2-40B4-BE49-F238E27FC236}">
                <a16:creationId xmlns:a16="http://schemas.microsoft.com/office/drawing/2014/main" id="{0E439517-CF70-7A83-321A-120863C85794}"/>
              </a:ext>
            </a:extLst>
          </p:cNvPr>
          <p:cNvPicPr>
            <a:picLocks noGrp="1" noChangeAspect="1"/>
          </p:cNvPicPr>
          <p:nvPr>
            <p:ph idx="1"/>
          </p:nvPr>
        </p:nvPicPr>
        <p:blipFill>
          <a:blip r:embed="rId2"/>
          <a:stretch>
            <a:fillRect/>
          </a:stretch>
        </p:blipFill>
        <p:spPr>
          <a:xfrm>
            <a:off x="841139" y="1600200"/>
            <a:ext cx="7461722" cy="4525963"/>
          </a:xfrm>
        </p:spPr>
      </p:pic>
    </p:spTree>
    <p:extLst>
      <p:ext uri="{BB962C8B-B14F-4D97-AF65-F5344CB8AC3E}">
        <p14:creationId xmlns:p14="http://schemas.microsoft.com/office/powerpoint/2010/main" val="403240523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00E9D-25EF-A46D-A0AA-39E0CA2917E0}"/>
              </a:ext>
            </a:extLst>
          </p:cNvPr>
          <p:cNvSpPr>
            <a:spLocks noGrp="1"/>
          </p:cNvSpPr>
          <p:nvPr>
            <p:ph type="title"/>
          </p:nvPr>
        </p:nvSpPr>
        <p:spPr/>
        <p:txBody>
          <a:bodyPr/>
          <a:lstStyle/>
          <a:p>
            <a:r>
              <a:rPr lang="en-US" dirty="0" err="1"/>
              <a:t>OpenAI</a:t>
            </a:r>
            <a:r>
              <a:rPr lang="en-US" dirty="0"/>
              <a:t> products</a:t>
            </a:r>
          </a:p>
        </p:txBody>
      </p:sp>
      <p:pic>
        <p:nvPicPr>
          <p:cNvPr id="5" name="Content Placeholder 4" descr="A screenshot of a computer&#10;&#10;Description automatically generated with medium confidence">
            <a:extLst>
              <a:ext uri="{FF2B5EF4-FFF2-40B4-BE49-F238E27FC236}">
                <a16:creationId xmlns:a16="http://schemas.microsoft.com/office/drawing/2014/main" id="{179D4469-BC24-9261-AC00-5F75FFE2FE78}"/>
              </a:ext>
            </a:extLst>
          </p:cNvPr>
          <p:cNvPicPr>
            <a:picLocks noGrp="1" noChangeAspect="1"/>
          </p:cNvPicPr>
          <p:nvPr>
            <p:ph idx="1"/>
          </p:nvPr>
        </p:nvPicPr>
        <p:blipFill>
          <a:blip r:embed="rId2"/>
          <a:stretch>
            <a:fillRect/>
          </a:stretch>
        </p:blipFill>
        <p:spPr>
          <a:xfrm>
            <a:off x="838200" y="1295400"/>
            <a:ext cx="7543800" cy="5299446"/>
          </a:xfrm>
        </p:spPr>
      </p:pic>
    </p:spTree>
    <p:extLst>
      <p:ext uri="{BB962C8B-B14F-4D97-AF65-F5344CB8AC3E}">
        <p14:creationId xmlns:p14="http://schemas.microsoft.com/office/powerpoint/2010/main" val="34732076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5AE59-7FF9-7445-95EC-F2EBD814334C}"/>
              </a:ext>
            </a:extLst>
          </p:cNvPr>
          <p:cNvSpPr>
            <a:spLocks noGrp="1"/>
          </p:cNvSpPr>
          <p:nvPr>
            <p:ph type="title"/>
          </p:nvPr>
        </p:nvSpPr>
        <p:spPr>
          <a:xfrm>
            <a:off x="1066800" y="76200"/>
            <a:ext cx="7391400" cy="757669"/>
          </a:xfrm>
        </p:spPr>
        <p:txBody>
          <a:bodyPr/>
          <a:lstStyle/>
          <a:p>
            <a:r>
              <a:rPr lang="en-US" dirty="0">
                <a:solidFill>
                  <a:srgbClr val="FF0000"/>
                </a:solidFill>
              </a:rPr>
              <a:t>An Open Source GPT (LLM)</a:t>
            </a:r>
          </a:p>
        </p:txBody>
      </p:sp>
      <p:sp>
        <p:nvSpPr>
          <p:cNvPr id="3" name="Text Placeholder 2">
            <a:extLst>
              <a:ext uri="{FF2B5EF4-FFF2-40B4-BE49-F238E27FC236}">
                <a16:creationId xmlns:a16="http://schemas.microsoft.com/office/drawing/2014/main" id="{5D534580-2253-0541-AEBE-C2E7068CF2D4}"/>
              </a:ext>
            </a:extLst>
          </p:cNvPr>
          <p:cNvSpPr>
            <a:spLocks noGrp="1"/>
          </p:cNvSpPr>
          <p:nvPr>
            <p:ph type="body" idx="1"/>
          </p:nvPr>
        </p:nvSpPr>
        <p:spPr>
          <a:xfrm>
            <a:off x="685801" y="986269"/>
            <a:ext cx="8001000" cy="5871731"/>
          </a:xfrm>
        </p:spPr>
        <p:txBody>
          <a:bodyPr/>
          <a:lstStyle/>
          <a:p>
            <a:r>
              <a:rPr lang="en-US" sz="2118" dirty="0"/>
              <a:t>GPT-Neo, GPT-J, GPT-</a:t>
            </a:r>
            <a:r>
              <a:rPr lang="en-US" sz="2118" dirty="0" err="1"/>
              <a:t>NeoX</a:t>
            </a:r>
            <a:endParaRPr lang="en-US" sz="2118" dirty="0"/>
          </a:p>
          <a:p>
            <a:endParaRPr lang="en-US" sz="2118" dirty="0"/>
          </a:p>
          <a:p>
            <a:pPr marL="403433" indent="-403433">
              <a:buFont typeface="Arial" panose="020B0604020202020204" pitchFamily="34" charset="0"/>
              <a:buChar char="•"/>
            </a:pPr>
            <a:r>
              <a:rPr lang="en-US" sz="2118" dirty="0"/>
              <a:t>GPT-Neo released March 2021; GPT-J, June 2021, </a:t>
            </a:r>
            <a:r>
              <a:rPr lang="en-US" sz="2118" dirty="0" err="1"/>
              <a:t>NeoX</a:t>
            </a:r>
            <a:r>
              <a:rPr lang="en-US" sz="2118" dirty="0"/>
              <a:t>, Feb 2020    </a:t>
            </a:r>
          </a:p>
          <a:p>
            <a:pPr marL="0" indent="0">
              <a:buNone/>
            </a:pPr>
            <a:r>
              <a:rPr lang="en-US" sz="2118" dirty="0"/>
              <a:t>         -- all created by </a:t>
            </a:r>
            <a:r>
              <a:rPr lang="en-US" sz="2118" dirty="0" err="1"/>
              <a:t>EleutherAI</a:t>
            </a:r>
            <a:r>
              <a:rPr lang="en-US" sz="2118" dirty="0"/>
              <a:t> </a:t>
            </a:r>
          </a:p>
          <a:p>
            <a:pPr marL="0" indent="0">
              <a:buNone/>
            </a:pPr>
            <a:r>
              <a:rPr lang="en-US" sz="2118" dirty="0"/>
              <a:t>           (a collective of researchers  working to open source AI).</a:t>
            </a:r>
          </a:p>
          <a:p>
            <a:endParaRPr lang="en-US" sz="2118" dirty="0"/>
          </a:p>
          <a:p>
            <a:pPr marL="403433" indent="-403433">
              <a:buFont typeface="Arial" panose="020B0604020202020204" pitchFamily="34" charset="0"/>
              <a:buChar char="•"/>
            </a:pPr>
            <a:r>
              <a:rPr lang="en-US" sz="2118" dirty="0"/>
              <a:t>GPT-Neo has 3 versions: 125 million parameters, 1.3 billion parameters (equivalent to GPT-3 Babbage), and 2.7 billion parameters. </a:t>
            </a:r>
          </a:p>
          <a:p>
            <a:pPr marL="403433" indent="-403433">
              <a:buFont typeface="Arial" panose="020B0604020202020204" pitchFamily="34" charset="0"/>
              <a:buChar char="•"/>
            </a:pPr>
            <a:endParaRPr lang="en-US" sz="2118" dirty="0"/>
          </a:p>
          <a:p>
            <a:pPr marL="403433" indent="-403433">
              <a:buFont typeface="Arial" panose="020B0604020202020204" pitchFamily="34" charset="0"/>
              <a:buChar char="•"/>
            </a:pPr>
            <a:r>
              <a:rPr lang="en-US" sz="2118" dirty="0"/>
              <a:t>GPT-J has 6 billion parameters. This is a direct equivalent of GPT-3 Curie.</a:t>
            </a:r>
          </a:p>
          <a:p>
            <a:pPr marL="403433" indent="-403433">
              <a:buFont typeface="Arial" panose="020B0604020202020204" pitchFamily="34" charset="0"/>
              <a:buChar char="•"/>
            </a:pPr>
            <a:endParaRPr lang="en-US" sz="2118" dirty="0"/>
          </a:p>
          <a:p>
            <a:pPr marL="403433" indent="-403433">
              <a:buFont typeface="Arial" panose="020B0604020202020204" pitchFamily="34" charset="0"/>
              <a:buChar char="•"/>
            </a:pPr>
            <a:r>
              <a:rPr lang="en-US" sz="2118" dirty="0"/>
              <a:t>GPT-</a:t>
            </a:r>
            <a:r>
              <a:rPr lang="en-US" sz="2118" dirty="0" err="1"/>
              <a:t>NeoX</a:t>
            </a:r>
            <a:r>
              <a:rPr lang="en-US" sz="2118" dirty="0"/>
              <a:t> is a 20 billion parameter (smaller versions available) model trained in collaboration with </a:t>
            </a:r>
            <a:r>
              <a:rPr lang="en-US" sz="2118" dirty="0" err="1"/>
              <a:t>CoreWeave</a:t>
            </a:r>
            <a:endParaRPr lang="en-US" sz="2118" dirty="0"/>
          </a:p>
          <a:p>
            <a:endParaRPr lang="en-US" sz="2471" dirty="0"/>
          </a:p>
          <a:p>
            <a:endParaRPr lang="en-US" dirty="0"/>
          </a:p>
        </p:txBody>
      </p:sp>
      <p:sp>
        <p:nvSpPr>
          <p:cNvPr id="4" name="TextBox 3">
            <a:extLst>
              <a:ext uri="{FF2B5EF4-FFF2-40B4-BE49-F238E27FC236}">
                <a16:creationId xmlns:a16="http://schemas.microsoft.com/office/drawing/2014/main" id="{2D1A3441-4492-A822-1C0F-A7DAEF661EF2}"/>
              </a:ext>
            </a:extLst>
          </p:cNvPr>
          <p:cNvSpPr txBox="1"/>
          <p:nvPr/>
        </p:nvSpPr>
        <p:spPr>
          <a:xfrm>
            <a:off x="533400" y="6504801"/>
            <a:ext cx="7417415" cy="276999"/>
          </a:xfrm>
          <a:prstGeom prst="rect">
            <a:avLst/>
          </a:prstGeom>
          <a:noFill/>
        </p:spPr>
        <p:txBody>
          <a:bodyPr wrap="none" rtlCol="0">
            <a:spAutoFit/>
          </a:bodyPr>
          <a:lstStyle/>
          <a:p>
            <a:r>
              <a:rPr lang="en-US" sz="1200" dirty="0"/>
              <a:t>https://</a:t>
            </a:r>
            <a:r>
              <a:rPr lang="en-US" sz="1200" dirty="0" err="1"/>
              <a:t>medium.com</a:t>
            </a:r>
            <a:r>
              <a:rPr lang="en-US" sz="1200" dirty="0"/>
              <a:t>/</a:t>
            </a:r>
            <a:r>
              <a:rPr lang="en-US" sz="1200" dirty="0" err="1"/>
              <a:t>geekculture</a:t>
            </a:r>
            <a:r>
              <a:rPr lang="en-US" sz="1200" dirty="0"/>
              <a:t>/list-of-open-sourced-fine-tuned-large-language-models-llm-8d95a2e0dc76</a:t>
            </a:r>
          </a:p>
        </p:txBody>
      </p:sp>
    </p:spTree>
    <p:extLst>
      <p:ext uri="{BB962C8B-B14F-4D97-AF65-F5344CB8AC3E}">
        <p14:creationId xmlns:p14="http://schemas.microsoft.com/office/powerpoint/2010/main" val="283812036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EC5E9-FCAD-4522-09E4-4CA9EC0267E7}"/>
              </a:ext>
            </a:extLst>
          </p:cNvPr>
          <p:cNvSpPr>
            <a:spLocks noGrp="1"/>
          </p:cNvSpPr>
          <p:nvPr>
            <p:ph type="title"/>
          </p:nvPr>
        </p:nvSpPr>
        <p:spPr/>
        <p:txBody>
          <a:bodyPr/>
          <a:lstStyle/>
          <a:p>
            <a:r>
              <a:rPr lang="en-US" dirty="0">
                <a:solidFill>
                  <a:srgbClr val="FF0000"/>
                </a:solidFill>
              </a:rPr>
              <a:t>Problems with Transformers</a:t>
            </a:r>
          </a:p>
        </p:txBody>
      </p:sp>
      <p:sp>
        <p:nvSpPr>
          <p:cNvPr id="3" name="Content Placeholder 2">
            <a:extLst>
              <a:ext uri="{FF2B5EF4-FFF2-40B4-BE49-F238E27FC236}">
                <a16:creationId xmlns:a16="http://schemas.microsoft.com/office/drawing/2014/main" id="{E538EA8D-C388-5916-BE73-F3FB12F6368F}"/>
              </a:ext>
            </a:extLst>
          </p:cNvPr>
          <p:cNvSpPr>
            <a:spLocks noGrp="1"/>
          </p:cNvSpPr>
          <p:nvPr>
            <p:ph idx="1"/>
          </p:nvPr>
        </p:nvSpPr>
        <p:spPr/>
        <p:txBody>
          <a:bodyPr/>
          <a:lstStyle/>
          <a:p>
            <a:r>
              <a:rPr lang="en-US" dirty="0"/>
              <a:t>Do you really </a:t>
            </a:r>
            <a:r>
              <a:rPr lang="en-US" b="1" i="1" dirty="0"/>
              <a:t>know (understand)</a:t>
            </a:r>
            <a:r>
              <a:rPr lang="en-US" dirty="0"/>
              <a:t> what we are asking or wanting?</a:t>
            </a:r>
          </a:p>
          <a:p>
            <a:r>
              <a:rPr lang="en-US" dirty="0"/>
              <a:t>Is it correct?</a:t>
            </a:r>
          </a:p>
          <a:p>
            <a:r>
              <a:rPr lang="en-US" dirty="0"/>
              <a:t>Is it lying?</a:t>
            </a:r>
          </a:p>
          <a:p>
            <a:r>
              <a:rPr lang="en-US" dirty="0"/>
              <a:t>Prompts are very important</a:t>
            </a:r>
          </a:p>
        </p:txBody>
      </p:sp>
    </p:spTree>
    <p:extLst>
      <p:ext uri="{BB962C8B-B14F-4D97-AF65-F5344CB8AC3E}">
        <p14:creationId xmlns:p14="http://schemas.microsoft.com/office/powerpoint/2010/main" val="428714674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6820F-C265-CA41-9D02-65C7C7302AFF}"/>
              </a:ext>
            </a:extLst>
          </p:cNvPr>
          <p:cNvSpPr>
            <a:spLocks noGrp="1"/>
          </p:cNvSpPr>
          <p:nvPr>
            <p:ph type="title"/>
          </p:nvPr>
        </p:nvSpPr>
        <p:spPr>
          <a:xfrm>
            <a:off x="1210236" y="157585"/>
            <a:ext cx="7285372" cy="869016"/>
          </a:xfrm>
        </p:spPr>
        <p:txBody>
          <a:bodyPr/>
          <a:lstStyle/>
          <a:p>
            <a:r>
              <a:rPr lang="en-US" sz="2824" dirty="0"/>
              <a:t>Deep Learning (GPT 3) has problems answering simple Math questions</a:t>
            </a:r>
          </a:p>
        </p:txBody>
      </p:sp>
      <p:pic>
        <p:nvPicPr>
          <p:cNvPr id="5" name="Content Placeholder 4">
            <a:extLst>
              <a:ext uri="{FF2B5EF4-FFF2-40B4-BE49-F238E27FC236}">
                <a16:creationId xmlns:a16="http://schemas.microsoft.com/office/drawing/2014/main" id="{3A9808AE-649A-1D47-A1A4-12235ABA8C94}"/>
              </a:ext>
            </a:extLst>
          </p:cNvPr>
          <p:cNvPicPr>
            <a:picLocks noGrp="1" noChangeAspect="1"/>
          </p:cNvPicPr>
          <p:nvPr>
            <p:ph idx="1"/>
          </p:nvPr>
        </p:nvPicPr>
        <p:blipFill>
          <a:blip r:embed="rId2"/>
          <a:stretch>
            <a:fillRect/>
          </a:stretch>
        </p:blipFill>
        <p:spPr>
          <a:xfrm>
            <a:off x="455625" y="1344706"/>
            <a:ext cx="8005464" cy="4773705"/>
          </a:xfrm>
        </p:spPr>
      </p:pic>
      <p:sp>
        <p:nvSpPr>
          <p:cNvPr id="6" name="TextBox 5">
            <a:extLst>
              <a:ext uri="{FF2B5EF4-FFF2-40B4-BE49-F238E27FC236}">
                <a16:creationId xmlns:a16="http://schemas.microsoft.com/office/drawing/2014/main" id="{04C9C529-A5B5-F147-BE09-FA907052DA06}"/>
              </a:ext>
            </a:extLst>
          </p:cNvPr>
          <p:cNvSpPr txBox="1"/>
          <p:nvPr/>
        </p:nvSpPr>
        <p:spPr>
          <a:xfrm>
            <a:off x="1613648" y="6215667"/>
            <a:ext cx="4590039" cy="495520"/>
          </a:xfrm>
          <a:prstGeom prst="rect">
            <a:avLst/>
          </a:prstGeom>
          <a:noFill/>
        </p:spPr>
        <p:txBody>
          <a:bodyPr wrap="none" rtlCol="0">
            <a:spAutoFit/>
          </a:bodyPr>
          <a:lstStyle/>
          <a:p>
            <a:r>
              <a:rPr lang="en-US" sz="1310" dirty="0">
                <a:hlinkClick r:id="rId3"/>
              </a:rPr>
              <a:t>https://lacker.io/ai/2020/07/06/giving-gpt-3-a-turing-test.html</a:t>
            </a:r>
            <a:endParaRPr lang="en-US" sz="1310" dirty="0"/>
          </a:p>
          <a:p>
            <a:endParaRPr lang="en-US" sz="1310" dirty="0"/>
          </a:p>
        </p:txBody>
      </p:sp>
    </p:spTree>
    <p:extLst>
      <p:ext uri="{BB962C8B-B14F-4D97-AF65-F5344CB8AC3E}">
        <p14:creationId xmlns:p14="http://schemas.microsoft.com/office/powerpoint/2010/main" val="2833464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E9413594-C4CF-D844-BA2B-6DD72F17C568}"/>
              </a:ext>
            </a:extLst>
          </p:cNvPr>
          <p:cNvSpPr>
            <a:spLocks noGrp="1"/>
          </p:cNvSpPr>
          <p:nvPr>
            <p:ph type="title"/>
          </p:nvPr>
        </p:nvSpPr>
        <p:spPr>
          <a:xfrm>
            <a:off x="457200" y="25400"/>
            <a:ext cx="8229600" cy="1143000"/>
          </a:xfrm>
        </p:spPr>
        <p:txBody>
          <a:bodyPr/>
          <a:lstStyle/>
          <a:p>
            <a:r>
              <a:rPr lang="en-US" altLang="en-US" sz="3600" dirty="0">
                <a:latin typeface="Microsoft Sans Serif" panose="020B0604020202020204" pitchFamily="34" charset="0"/>
                <a:ea typeface="ＭＳ Ｐゴシック" panose="020B0600070205080204" pitchFamily="34" charset="-128"/>
                <a:cs typeface="Microsoft Sans Serif" panose="020B0604020202020204" pitchFamily="34" charset="0"/>
              </a:rPr>
              <a:t>Artificial Intelligence in the Movies</a:t>
            </a:r>
          </a:p>
        </p:txBody>
      </p:sp>
      <p:pic>
        <p:nvPicPr>
          <p:cNvPr id="3" name="Picture 2">
            <a:extLst>
              <a:ext uri="{FF2B5EF4-FFF2-40B4-BE49-F238E27FC236}">
                <a16:creationId xmlns:a16="http://schemas.microsoft.com/office/drawing/2014/main" id="{13D2C5E7-34A7-C941-A65D-A21548D2EDF1}"/>
              </a:ext>
            </a:extLst>
          </p:cNvPr>
          <p:cNvPicPr>
            <a:picLocks noChangeAspect="1"/>
          </p:cNvPicPr>
          <p:nvPr/>
        </p:nvPicPr>
        <p:blipFill>
          <a:blip r:embed="rId2"/>
          <a:stretch>
            <a:fillRect/>
          </a:stretch>
        </p:blipFill>
        <p:spPr>
          <a:xfrm>
            <a:off x="0" y="1146479"/>
            <a:ext cx="9144000" cy="5067610"/>
          </a:xfrm>
          <a:prstGeom prst="rect">
            <a:avLst/>
          </a:prstGeom>
        </p:spPr>
      </p:pic>
      <p:sp>
        <p:nvSpPr>
          <p:cNvPr id="2" name="TextBox 1">
            <a:extLst>
              <a:ext uri="{FF2B5EF4-FFF2-40B4-BE49-F238E27FC236}">
                <a16:creationId xmlns:a16="http://schemas.microsoft.com/office/drawing/2014/main" id="{DEC7CD6F-E38C-8F46-BCC0-470057CE1D07}"/>
              </a:ext>
            </a:extLst>
          </p:cNvPr>
          <p:cNvSpPr txBox="1"/>
          <p:nvPr/>
        </p:nvSpPr>
        <p:spPr>
          <a:xfrm>
            <a:off x="2819400" y="6400800"/>
            <a:ext cx="2351926" cy="338554"/>
          </a:xfrm>
          <a:prstGeom prst="rect">
            <a:avLst/>
          </a:prstGeom>
          <a:noFill/>
        </p:spPr>
        <p:txBody>
          <a:bodyPr wrap="none" rtlCol="0">
            <a:spAutoFit/>
          </a:bodyPr>
          <a:lstStyle/>
          <a:p>
            <a:r>
              <a:rPr lang="en-US" dirty="0">
                <a:solidFill>
                  <a:srgbClr val="FF0000"/>
                </a:solidFill>
              </a:rPr>
              <a:t>AI is both good and bad</a:t>
            </a:r>
          </a:p>
        </p:txBody>
      </p:sp>
    </p:spTree>
    <p:extLst>
      <p:ext uri="{BB962C8B-B14F-4D97-AF65-F5344CB8AC3E}">
        <p14:creationId xmlns:p14="http://schemas.microsoft.com/office/powerpoint/2010/main" val="171244727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AD53C-75E7-6A4F-818B-C428E840F71C}"/>
              </a:ext>
            </a:extLst>
          </p:cNvPr>
          <p:cNvSpPr>
            <a:spLocks noGrp="1"/>
          </p:cNvSpPr>
          <p:nvPr>
            <p:ph type="title"/>
          </p:nvPr>
        </p:nvSpPr>
        <p:spPr>
          <a:xfrm>
            <a:off x="2622177" y="403412"/>
            <a:ext cx="5042647" cy="614082"/>
          </a:xfrm>
        </p:spPr>
        <p:txBody>
          <a:bodyPr/>
          <a:lstStyle/>
          <a:p>
            <a:r>
              <a:rPr lang="en-US" dirty="0"/>
              <a:t>Others - reasoning</a:t>
            </a:r>
          </a:p>
        </p:txBody>
      </p:sp>
      <p:pic>
        <p:nvPicPr>
          <p:cNvPr id="4" name="Picture 3">
            <a:extLst>
              <a:ext uri="{FF2B5EF4-FFF2-40B4-BE49-F238E27FC236}">
                <a16:creationId xmlns:a16="http://schemas.microsoft.com/office/drawing/2014/main" id="{183DB7B1-704B-1146-A599-E55CDCB827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892" y="1371600"/>
            <a:ext cx="8582216" cy="4908176"/>
          </a:xfrm>
          <a:prstGeom prst="rect">
            <a:avLst/>
          </a:prstGeom>
        </p:spPr>
      </p:pic>
    </p:spTree>
    <p:extLst>
      <p:ext uri="{BB962C8B-B14F-4D97-AF65-F5344CB8AC3E}">
        <p14:creationId xmlns:p14="http://schemas.microsoft.com/office/powerpoint/2010/main" val="196222609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152400"/>
            <a:ext cx="8229600" cy="692497"/>
          </a:xfrm>
          <a:prstGeom prst="rect">
            <a:avLst/>
          </a:prstGeom>
        </p:spPr>
        <p:txBody>
          <a:bodyPr vert="horz" wrap="square" lIns="0" tIns="15240" rIns="0" bIns="0" numCol="1" rtlCol="0" anchor="ctr" anchorCtr="0" compatLnSpc="1">
            <a:prstTxWarp prst="textNoShape">
              <a:avLst/>
            </a:prstTxWarp>
            <a:spAutoFit/>
          </a:bodyPr>
          <a:lstStyle/>
          <a:p>
            <a:pPr marL="12700">
              <a:spcBef>
                <a:spcPts val="120"/>
              </a:spcBef>
            </a:pPr>
            <a:r>
              <a:rPr dirty="0">
                <a:solidFill>
                  <a:srgbClr val="FF0000"/>
                </a:solidFill>
              </a:rPr>
              <a:t>Timeline</a:t>
            </a:r>
            <a:r>
              <a:rPr spc="-70" dirty="0">
                <a:solidFill>
                  <a:srgbClr val="FF0000"/>
                </a:solidFill>
              </a:rPr>
              <a:t> </a:t>
            </a:r>
            <a:r>
              <a:rPr dirty="0">
                <a:solidFill>
                  <a:srgbClr val="FF0000"/>
                </a:solidFill>
              </a:rPr>
              <a:t>of</a:t>
            </a:r>
            <a:r>
              <a:rPr spc="-65" dirty="0">
                <a:solidFill>
                  <a:srgbClr val="FF0000"/>
                </a:solidFill>
              </a:rPr>
              <a:t> </a:t>
            </a:r>
            <a:r>
              <a:rPr spc="-20" dirty="0">
                <a:solidFill>
                  <a:srgbClr val="FF0000"/>
                </a:solidFill>
              </a:rPr>
              <a:t>LLMs</a:t>
            </a:r>
          </a:p>
        </p:txBody>
      </p:sp>
      <p:pic>
        <p:nvPicPr>
          <p:cNvPr id="3" name="object 3"/>
          <p:cNvPicPr/>
          <p:nvPr/>
        </p:nvPicPr>
        <p:blipFill>
          <a:blip r:embed="rId2" cstate="print"/>
          <a:stretch>
            <a:fillRect/>
          </a:stretch>
        </p:blipFill>
        <p:spPr>
          <a:xfrm>
            <a:off x="228600" y="990600"/>
            <a:ext cx="8839200" cy="5105400"/>
          </a:xfrm>
          <a:prstGeom prst="rect">
            <a:avLst/>
          </a:prstGeom>
        </p:spPr>
      </p:pic>
      <p:sp>
        <p:nvSpPr>
          <p:cNvPr id="4" name="object 4"/>
          <p:cNvSpPr txBox="1"/>
          <p:nvPr/>
        </p:nvSpPr>
        <p:spPr>
          <a:xfrm>
            <a:off x="5105400" y="6377151"/>
            <a:ext cx="3284854" cy="228268"/>
          </a:xfrm>
          <a:prstGeom prst="rect">
            <a:avLst/>
          </a:prstGeom>
        </p:spPr>
        <p:txBody>
          <a:bodyPr vert="horz" wrap="square" lIns="0" tIns="12700" rIns="0" bIns="0" rtlCol="0">
            <a:spAutoFit/>
          </a:bodyPr>
          <a:lstStyle/>
          <a:p>
            <a:pPr marL="12700">
              <a:spcBef>
                <a:spcPts val="100"/>
              </a:spcBef>
            </a:pPr>
            <a:r>
              <a:rPr sz="1400" u="heavy" spc="-10" dirty="0">
                <a:solidFill>
                  <a:srgbClr val="0097A7"/>
                </a:solidFill>
                <a:uFill>
                  <a:solidFill>
                    <a:srgbClr val="0097A7"/>
                  </a:solidFill>
                </a:uFill>
                <a:latin typeface="Arial"/>
                <a:cs typeface="Arial"/>
                <a:hlinkClick r:id="rId3"/>
              </a:rPr>
              <a:t>https://github.com/RUCAIBox/LLMSurvey</a:t>
            </a:r>
            <a:endParaRPr sz="1400" dirty="0">
              <a:latin typeface="Arial"/>
              <a:cs typeface="Arial"/>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B7FF5-5B64-532E-58EC-687718CD9566}"/>
              </a:ext>
            </a:extLst>
          </p:cNvPr>
          <p:cNvSpPr>
            <a:spLocks noGrp="1"/>
          </p:cNvSpPr>
          <p:nvPr>
            <p:ph type="title"/>
          </p:nvPr>
        </p:nvSpPr>
        <p:spPr/>
        <p:txBody>
          <a:bodyPr/>
          <a:lstStyle/>
          <a:p>
            <a:r>
              <a:rPr lang="en-US" dirty="0">
                <a:solidFill>
                  <a:srgbClr val="FF0000"/>
                </a:solidFill>
              </a:rPr>
              <a:t>Some LLMs</a:t>
            </a:r>
          </a:p>
        </p:txBody>
      </p:sp>
      <p:sp>
        <p:nvSpPr>
          <p:cNvPr id="3" name="Content Placeholder 2">
            <a:extLst>
              <a:ext uri="{FF2B5EF4-FFF2-40B4-BE49-F238E27FC236}">
                <a16:creationId xmlns:a16="http://schemas.microsoft.com/office/drawing/2014/main" id="{AB49B0B9-D2D5-BE36-FC1D-B31A255A56D7}"/>
              </a:ext>
            </a:extLst>
          </p:cNvPr>
          <p:cNvSpPr>
            <a:spLocks noGrp="1"/>
          </p:cNvSpPr>
          <p:nvPr>
            <p:ph idx="1"/>
          </p:nvPr>
        </p:nvSpPr>
        <p:spPr>
          <a:xfrm>
            <a:off x="444843" y="1219200"/>
            <a:ext cx="8229600" cy="4525963"/>
          </a:xfrm>
        </p:spPr>
        <p:txBody>
          <a:bodyPr/>
          <a:lstStyle/>
          <a:p>
            <a:r>
              <a:rPr lang="en-US" sz="2000" dirty="0"/>
              <a:t>Turing NLG (Microsoft)</a:t>
            </a:r>
          </a:p>
          <a:p>
            <a:r>
              <a:rPr lang="en-US" sz="2000" dirty="0"/>
              <a:t>Gopher, </a:t>
            </a:r>
            <a:r>
              <a:rPr lang="en-US" sz="2000" dirty="0" err="1"/>
              <a:t>Chichilla</a:t>
            </a:r>
            <a:r>
              <a:rPr lang="en-US" sz="2000" dirty="0"/>
              <a:t> (</a:t>
            </a:r>
            <a:r>
              <a:rPr lang="en-US" sz="2000" dirty="0" err="1"/>
              <a:t>Deepmind</a:t>
            </a:r>
            <a:r>
              <a:rPr lang="en-US" sz="2000" dirty="0"/>
              <a:t>)</a:t>
            </a:r>
          </a:p>
          <a:p>
            <a:r>
              <a:rPr lang="en-US" sz="2000" dirty="0"/>
              <a:t>Switch transformer, GLAM, PALM, Lamba, T5, MT5, BARD (Google)</a:t>
            </a:r>
          </a:p>
          <a:p>
            <a:r>
              <a:rPr lang="en-US" sz="2000" dirty="0"/>
              <a:t>OPT, </a:t>
            </a:r>
            <a:r>
              <a:rPr lang="en-US" sz="2000" dirty="0" err="1"/>
              <a:t>Fairseq</a:t>
            </a:r>
            <a:r>
              <a:rPr lang="en-US" sz="2000" dirty="0"/>
              <a:t> Dense (Meta)</a:t>
            </a:r>
          </a:p>
          <a:p>
            <a:r>
              <a:rPr lang="en-US" sz="2000" dirty="0"/>
              <a:t>GPT-3 versions such as GPT-Neo, GPT-J, &amp; GPT-</a:t>
            </a:r>
            <a:r>
              <a:rPr lang="en-US" sz="2000" dirty="0" err="1"/>
              <a:t>NeoX</a:t>
            </a:r>
            <a:r>
              <a:rPr lang="en-US" sz="2000" dirty="0"/>
              <a:t> (Open-AI)</a:t>
            </a:r>
          </a:p>
          <a:p>
            <a:r>
              <a:rPr lang="en-US" sz="2000" dirty="0"/>
              <a:t>Ernie 3.0 (Baidu)</a:t>
            </a:r>
          </a:p>
          <a:p>
            <a:r>
              <a:rPr lang="en-US" sz="2000" dirty="0"/>
              <a:t>Jurassic (AI21Labs)</a:t>
            </a:r>
          </a:p>
          <a:p>
            <a:r>
              <a:rPr lang="en-US" sz="2000" dirty="0" err="1"/>
              <a:t>Exaone</a:t>
            </a:r>
            <a:r>
              <a:rPr lang="en-US" sz="2000" dirty="0"/>
              <a:t> (LG)</a:t>
            </a:r>
          </a:p>
          <a:p>
            <a:r>
              <a:rPr lang="en-US" sz="2000" dirty="0" err="1"/>
              <a:t>Pangu</a:t>
            </a:r>
            <a:r>
              <a:rPr lang="en-US" sz="2000" dirty="0"/>
              <a:t> Alpha (Huawei)</a:t>
            </a:r>
          </a:p>
          <a:p>
            <a:r>
              <a:rPr lang="en-US" sz="2000" dirty="0"/>
              <a:t>Roberta, XML-Roberta, </a:t>
            </a:r>
            <a:r>
              <a:rPr lang="en-US" sz="2000" dirty="0" err="1"/>
              <a:t>Deberta</a:t>
            </a:r>
            <a:endParaRPr lang="en-US" sz="2000" dirty="0"/>
          </a:p>
          <a:p>
            <a:r>
              <a:rPr lang="en-US" sz="2000" dirty="0" err="1"/>
              <a:t>DistilBert</a:t>
            </a:r>
            <a:endParaRPr lang="en-US" sz="2000" dirty="0"/>
          </a:p>
          <a:p>
            <a:r>
              <a:rPr lang="en-US" sz="2000" dirty="0" err="1"/>
              <a:t>XLNet</a:t>
            </a:r>
            <a:endParaRPr lang="en-US" sz="2400" dirty="0"/>
          </a:p>
        </p:txBody>
      </p:sp>
      <p:sp>
        <p:nvSpPr>
          <p:cNvPr id="4" name="TextBox 3">
            <a:extLst>
              <a:ext uri="{FF2B5EF4-FFF2-40B4-BE49-F238E27FC236}">
                <a16:creationId xmlns:a16="http://schemas.microsoft.com/office/drawing/2014/main" id="{23BDA9C7-3315-5ED5-3011-9ED942A01619}"/>
              </a:ext>
            </a:extLst>
          </p:cNvPr>
          <p:cNvSpPr txBox="1"/>
          <p:nvPr/>
        </p:nvSpPr>
        <p:spPr>
          <a:xfrm>
            <a:off x="2590800" y="6443246"/>
            <a:ext cx="5977919" cy="338554"/>
          </a:xfrm>
          <a:prstGeom prst="rect">
            <a:avLst/>
          </a:prstGeom>
          <a:noFill/>
        </p:spPr>
        <p:txBody>
          <a:bodyPr wrap="none" rtlCol="0">
            <a:spAutoFit/>
          </a:bodyPr>
          <a:lstStyle/>
          <a:p>
            <a:r>
              <a:rPr lang="en-US" dirty="0"/>
              <a:t>https://</a:t>
            </a:r>
            <a:r>
              <a:rPr lang="en-US" dirty="0" err="1"/>
              <a:t>vitalflux.com</a:t>
            </a:r>
            <a:r>
              <a:rPr lang="en-US" dirty="0"/>
              <a:t>/large-language-models-concepts-examples/</a:t>
            </a:r>
          </a:p>
        </p:txBody>
      </p:sp>
    </p:spTree>
    <p:extLst>
      <p:ext uri="{BB962C8B-B14F-4D97-AF65-F5344CB8AC3E}">
        <p14:creationId xmlns:p14="http://schemas.microsoft.com/office/powerpoint/2010/main" val="312606520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13EE4-E4DD-0FEF-5AEC-5578A7050E9C}"/>
              </a:ext>
            </a:extLst>
          </p:cNvPr>
          <p:cNvSpPr>
            <a:spLocks noGrp="1"/>
          </p:cNvSpPr>
          <p:nvPr>
            <p:ph type="title"/>
          </p:nvPr>
        </p:nvSpPr>
        <p:spPr>
          <a:xfrm>
            <a:off x="418070" y="-35011"/>
            <a:ext cx="8229600" cy="1143000"/>
          </a:xfrm>
        </p:spPr>
        <p:txBody>
          <a:bodyPr/>
          <a:lstStyle/>
          <a:p>
            <a:r>
              <a:rPr lang="en-US" dirty="0">
                <a:solidFill>
                  <a:srgbClr val="FF0000"/>
                </a:solidFill>
              </a:rPr>
              <a:t>Open source LLMs</a:t>
            </a:r>
          </a:p>
        </p:txBody>
      </p:sp>
      <p:sp>
        <p:nvSpPr>
          <p:cNvPr id="3" name="Content Placeholder 2">
            <a:extLst>
              <a:ext uri="{FF2B5EF4-FFF2-40B4-BE49-F238E27FC236}">
                <a16:creationId xmlns:a16="http://schemas.microsoft.com/office/drawing/2014/main" id="{44583028-A9EF-3512-462A-4045667498E2}"/>
              </a:ext>
            </a:extLst>
          </p:cNvPr>
          <p:cNvSpPr>
            <a:spLocks noGrp="1"/>
          </p:cNvSpPr>
          <p:nvPr>
            <p:ph idx="1"/>
          </p:nvPr>
        </p:nvSpPr>
        <p:spPr>
          <a:xfrm>
            <a:off x="533400" y="990600"/>
            <a:ext cx="8229600" cy="4525963"/>
          </a:xfrm>
        </p:spPr>
        <p:txBody>
          <a:bodyPr/>
          <a:lstStyle/>
          <a:p>
            <a:r>
              <a:rPr lang="en-US" sz="2800" dirty="0"/>
              <a:t>Dolly</a:t>
            </a:r>
          </a:p>
          <a:p>
            <a:r>
              <a:rPr lang="en-US" sz="2800" dirty="0"/>
              <a:t>BLOOM</a:t>
            </a:r>
          </a:p>
          <a:p>
            <a:r>
              <a:rPr lang="en-US" sz="2800" dirty="0"/>
              <a:t>GLM-130B</a:t>
            </a:r>
          </a:p>
          <a:p>
            <a:r>
              <a:rPr lang="en-US" sz="2800" dirty="0"/>
              <a:t>GPT-Neo, GPT-</a:t>
            </a:r>
            <a:r>
              <a:rPr lang="en-US" sz="2800" dirty="0" err="1"/>
              <a:t>NeoX</a:t>
            </a:r>
            <a:r>
              <a:rPr lang="en-US" sz="2800" dirty="0"/>
              <a:t>, GPT-j</a:t>
            </a:r>
          </a:p>
          <a:p>
            <a:r>
              <a:rPr lang="en-US" sz="2800" dirty="0"/>
              <a:t>GPT-2</a:t>
            </a:r>
          </a:p>
          <a:p>
            <a:r>
              <a:rPr lang="en-US" sz="2800" dirty="0" err="1"/>
              <a:t>PaLM</a:t>
            </a:r>
            <a:endParaRPr lang="en-US" sz="2800" dirty="0"/>
          </a:p>
          <a:p>
            <a:r>
              <a:rPr lang="en-US" sz="2800" dirty="0"/>
              <a:t>OPT</a:t>
            </a:r>
          </a:p>
          <a:p>
            <a:r>
              <a:rPr lang="en-US" sz="2800" dirty="0" err="1"/>
              <a:t>CerebrasGPT</a:t>
            </a:r>
            <a:endParaRPr lang="en-US" sz="2800" dirty="0"/>
          </a:p>
          <a:p>
            <a:r>
              <a:rPr lang="en-US" sz="2800" dirty="0"/>
              <a:t>Flan-T5</a:t>
            </a:r>
          </a:p>
          <a:p>
            <a:r>
              <a:rPr lang="en-US" sz="2800" dirty="0"/>
              <a:t>Llama</a:t>
            </a:r>
          </a:p>
          <a:p>
            <a:r>
              <a:rPr lang="en-US" sz="2800" dirty="0"/>
              <a:t>Alpaca</a:t>
            </a:r>
          </a:p>
        </p:txBody>
      </p:sp>
      <p:sp>
        <p:nvSpPr>
          <p:cNvPr id="5" name="TextBox 4">
            <a:extLst>
              <a:ext uri="{FF2B5EF4-FFF2-40B4-BE49-F238E27FC236}">
                <a16:creationId xmlns:a16="http://schemas.microsoft.com/office/drawing/2014/main" id="{608470C4-3FD1-8E2A-26CA-45E47A4C2195}"/>
              </a:ext>
            </a:extLst>
          </p:cNvPr>
          <p:cNvSpPr txBox="1"/>
          <p:nvPr/>
        </p:nvSpPr>
        <p:spPr>
          <a:xfrm>
            <a:off x="2286000" y="6400800"/>
            <a:ext cx="6571030" cy="338554"/>
          </a:xfrm>
          <a:prstGeom prst="rect">
            <a:avLst/>
          </a:prstGeom>
          <a:noFill/>
        </p:spPr>
        <p:txBody>
          <a:bodyPr wrap="none" rtlCol="0">
            <a:spAutoFit/>
          </a:bodyPr>
          <a:lstStyle/>
          <a:p>
            <a:r>
              <a:rPr lang="en-US" dirty="0"/>
              <a:t>https://</a:t>
            </a:r>
            <a:r>
              <a:rPr lang="en-US" dirty="0" err="1"/>
              <a:t>analyticsindiamag.com</a:t>
            </a:r>
            <a:r>
              <a:rPr lang="en-US" dirty="0"/>
              <a:t>/14-open-source-llms-you-need-to-know/</a:t>
            </a:r>
          </a:p>
        </p:txBody>
      </p:sp>
    </p:spTree>
    <p:extLst>
      <p:ext uri="{BB962C8B-B14F-4D97-AF65-F5344CB8AC3E}">
        <p14:creationId xmlns:p14="http://schemas.microsoft.com/office/powerpoint/2010/main" val="242587360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5167A-FC77-064E-B376-14A013352AF4}"/>
              </a:ext>
            </a:extLst>
          </p:cNvPr>
          <p:cNvSpPr>
            <a:spLocks noGrp="1"/>
          </p:cNvSpPr>
          <p:nvPr>
            <p:ph type="title"/>
          </p:nvPr>
        </p:nvSpPr>
        <p:spPr/>
        <p:txBody>
          <a:bodyPr/>
          <a:lstStyle/>
          <a:p>
            <a:r>
              <a:rPr lang="en-US" dirty="0">
                <a:solidFill>
                  <a:srgbClr val="FF0000"/>
                </a:solidFill>
              </a:rPr>
              <a:t>AI Effect</a:t>
            </a:r>
          </a:p>
        </p:txBody>
      </p:sp>
      <p:sp>
        <p:nvSpPr>
          <p:cNvPr id="3" name="Content Placeholder 2">
            <a:extLst>
              <a:ext uri="{FF2B5EF4-FFF2-40B4-BE49-F238E27FC236}">
                <a16:creationId xmlns:a16="http://schemas.microsoft.com/office/drawing/2014/main" id="{7777CE0F-ECE7-7245-8C7A-964836561DE3}"/>
              </a:ext>
            </a:extLst>
          </p:cNvPr>
          <p:cNvSpPr>
            <a:spLocks noGrp="1"/>
          </p:cNvSpPr>
          <p:nvPr>
            <p:ph idx="1"/>
          </p:nvPr>
        </p:nvSpPr>
        <p:spPr/>
        <p:txBody>
          <a:bodyPr/>
          <a:lstStyle/>
          <a:p>
            <a:r>
              <a:rPr lang="en-US" dirty="0"/>
              <a:t>“Artificial intelligence is anything computers can’t do.”</a:t>
            </a:r>
          </a:p>
          <a:p>
            <a:endParaRPr lang="en-US" dirty="0"/>
          </a:p>
          <a:p>
            <a:r>
              <a:rPr lang="en-US" dirty="0"/>
              <a:t>Maybe true – humans can easily learn new things</a:t>
            </a:r>
          </a:p>
        </p:txBody>
      </p:sp>
    </p:spTree>
    <p:extLst>
      <p:ext uri="{BB962C8B-B14F-4D97-AF65-F5344CB8AC3E}">
        <p14:creationId xmlns:p14="http://schemas.microsoft.com/office/powerpoint/2010/main" val="180381616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9E0A6-7BC5-1A48-8A77-0B985B6FF3D5}"/>
              </a:ext>
            </a:extLst>
          </p:cNvPr>
          <p:cNvSpPr>
            <a:spLocks noGrp="1"/>
          </p:cNvSpPr>
          <p:nvPr>
            <p:ph type="title"/>
          </p:nvPr>
        </p:nvSpPr>
        <p:spPr>
          <a:xfrm>
            <a:off x="457200" y="228600"/>
            <a:ext cx="6452115" cy="1050398"/>
          </a:xfrm>
        </p:spPr>
        <p:txBody>
          <a:bodyPr/>
          <a:lstStyle/>
          <a:p>
            <a:r>
              <a:rPr lang="en-US" sz="3200" dirty="0">
                <a:solidFill>
                  <a:srgbClr val="FF0000"/>
                </a:solidFill>
              </a:rPr>
              <a:t>What is needed for AI to work</a:t>
            </a:r>
          </a:p>
        </p:txBody>
      </p:sp>
      <p:sp>
        <p:nvSpPr>
          <p:cNvPr id="3" name="Content Placeholder 2">
            <a:extLst>
              <a:ext uri="{FF2B5EF4-FFF2-40B4-BE49-F238E27FC236}">
                <a16:creationId xmlns:a16="http://schemas.microsoft.com/office/drawing/2014/main" id="{268C78DA-996C-0C47-AFAE-2938F81C420A}"/>
              </a:ext>
            </a:extLst>
          </p:cNvPr>
          <p:cNvSpPr>
            <a:spLocks noGrp="1"/>
          </p:cNvSpPr>
          <p:nvPr>
            <p:ph idx="1"/>
          </p:nvPr>
        </p:nvSpPr>
        <p:spPr>
          <a:xfrm>
            <a:off x="228600" y="1447800"/>
            <a:ext cx="8384596" cy="4957239"/>
          </a:xfrm>
        </p:spPr>
        <p:txBody>
          <a:bodyPr>
            <a:normAutofit fontScale="62500" lnSpcReduction="20000"/>
          </a:bodyPr>
          <a:lstStyle/>
          <a:p>
            <a:r>
              <a:rPr lang="en-US" sz="3800" dirty="0"/>
              <a:t>Data first, then AI (usually ML)</a:t>
            </a:r>
          </a:p>
          <a:p>
            <a:pPr lvl="1"/>
            <a:r>
              <a:rPr lang="en-US" sz="3200" dirty="0"/>
              <a:t>Data must be representative of the problem </a:t>
            </a:r>
          </a:p>
          <a:p>
            <a:pPr lvl="1"/>
            <a:r>
              <a:rPr lang="en-US" sz="3200" dirty="0"/>
              <a:t>Nearly all successful applications require data, the larger the better</a:t>
            </a:r>
          </a:p>
          <a:p>
            <a:pPr marL="342900" lvl="1" indent="0">
              <a:buNone/>
            </a:pPr>
            <a:endParaRPr lang="en-US" sz="3200" dirty="0"/>
          </a:p>
          <a:p>
            <a:r>
              <a:rPr lang="en-US" sz="3800" dirty="0"/>
              <a:t>Clearly specified problem</a:t>
            </a:r>
          </a:p>
          <a:p>
            <a:pPr lvl="1"/>
            <a:r>
              <a:rPr lang="en-US" sz="3200" dirty="0"/>
              <a:t>No Toy Problems – usually do not scale</a:t>
            </a:r>
          </a:p>
          <a:p>
            <a:endParaRPr lang="en-US" sz="3800" dirty="0"/>
          </a:p>
          <a:p>
            <a:r>
              <a:rPr lang="en-US" sz="3800" dirty="0"/>
              <a:t>Train the ML (DL) with the data</a:t>
            </a:r>
          </a:p>
          <a:p>
            <a:pPr lvl="1"/>
            <a:r>
              <a:rPr lang="en-US" sz="3200" dirty="0"/>
              <a:t>Requires some expertise but getting easier</a:t>
            </a:r>
          </a:p>
          <a:p>
            <a:pPr lvl="1"/>
            <a:r>
              <a:rPr lang="en-US" sz="3200" dirty="0"/>
              <a:t>Updates and retraining may be necessary</a:t>
            </a:r>
          </a:p>
          <a:p>
            <a:endParaRPr lang="en-US" sz="3800" dirty="0"/>
          </a:p>
          <a:p>
            <a:r>
              <a:rPr lang="en-US" sz="3800" dirty="0"/>
              <a:t>Trained AI software doesn’t easily help in solving other problems </a:t>
            </a:r>
          </a:p>
          <a:p>
            <a:pPr lvl="1"/>
            <a:r>
              <a:rPr lang="en-US" sz="3400" dirty="0"/>
              <a:t>Some transfer learning in Deep Learning</a:t>
            </a:r>
          </a:p>
          <a:p>
            <a:endParaRPr lang="en-US" sz="3800" dirty="0"/>
          </a:p>
          <a:p>
            <a:endParaRPr lang="en-US" dirty="0"/>
          </a:p>
          <a:p>
            <a:endParaRPr lang="en-US" dirty="0"/>
          </a:p>
        </p:txBody>
      </p:sp>
    </p:spTree>
    <p:extLst>
      <p:ext uri="{BB962C8B-B14F-4D97-AF65-F5344CB8AC3E}">
        <p14:creationId xmlns:p14="http://schemas.microsoft.com/office/powerpoint/2010/main" val="393750353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BA0B8-96A3-754D-8D92-71781AAF9D17}"/>
              </a:ext>
            </a:extLst>
          </p:cNvPr>
          <p:cNvSpPr>
            <a:spLocks noGrp="1"/>
          </p:cNvSpPr>
          <p:nvPr>
            <p:ph type="title"/>
          </p:nvPr>
        </p:nvSpPr>
        <p:spPr/>
        <p:txBody>
          <a:bodyPr/>
          <a:lstStyle/>
          <a:p>
            <a:r>
              <a:rPr lang="en-US" dirty="0">
                <a:solidFill>
                  <a:srgbClr val="FF0000"/>
                </a:solidFill>
              </a:rPr>
              <a:t>Other ML methods to consider</a:t>
            </a:r>
          </a:p>
        </p:txBody>
      </p:sp>
      <p:sp>
        <p:nvSpPr>
          <p:cNvPr id="3" name="Content Placeholder 2">
            <a:extLst>
              <a:ext uri="{FF2B5EF4-FFF2-40B4-BE49-F238E27FC236}">
                <a16:creationId xmlns:a16="http://schemas.microsoft.com/office/drawing/2014/main" id="{39B1DC9F-914F-9140-9DCE-C2AE6319DF6C}"/>
              </a:ext>
            </a:extLst>
          </p:cNvPr>
          <p:cNvSpPr>
            <a:spLocks noGrp="1"/>
          </p:cNvSpPr>
          <p:nvPr>
            <p:ph idx="1"/>
          </p:nvPr>
        </p:nvSpPr>
        <p:spPr/>
        <p:txBody>
          <a:bodyPr/>
          <a:lstStyle/>
          <a:p>
            <a:r>
              <a:rPr lang="en-US" dirty="0"/>
              <a:t>Deep learning is not the only game in town</a:t>
            </a:r>
          </a:p>
          <a:p>
            <a:r>
              <a:rPr lang="en-US" dirty="0"/>
              <a:t>Others to consider:</a:t>
            </a:r>
          </a:p>
          <a:p>
            <a:pPr lvl="1"/>
            <a:r>
              <a:rPr lang="en-US" dirty="0"/>
              <a:t>Random Forests and its variants</a:t>
            </a:r>
          </a:p>
          <a:p>
            <a:pPr lvl="1"/>
            <a:r>
              <a:rPr lang="en-US" dirty="0"/>
              <a:t>Support Vector Machines (SVMs)</a:t>
            </a:r>
          </a:p>
          <a:p>
            <a:pPr lvl="1"/>
            <a:r>
              <a:rPr lang="en-US" dirty="0"/>
              <a:t>Naïve </a:t>
            </a:r>
            <a:r>
              <a:rPr lang="en-US" dirty="0" err="1"/>
              <a:t>bayes</a:t>
            </a:r>
            <a:endParaRPr lang="en-US" dirty="0"/>
          </a:p>
          <a:p>
            <a:pPr lvl="1"/>
            <a:r>
              <a:rPr lang="en-US" dirty="0"/>
              <a:t>Logistic regression</a:t>
            </a:r>
          </a:p>
          <a:p>
            <a:r>
              <a:rPr lang="en-US" b="1" i="1" dirty="0"/>
              <a:t>Sometimes</a:t>
            </a:r>
            <a:r>
              <a:rPr lang="en-US" dirty="0"/>
              <a:t> these outperform and/or much cheaper to use than DLs and cost much less in resources.</a:t>
            </a:r>
          </a:p>
        </p:txBody>
      </p:sp>
    </p:spTree>
    <p:extLst>
      <p:ext uri="{BB962C8B-B14F-4D97-AF65-F5344CB8AC3E}">
        <p14:creationId xmlns:p14="http://schemas.microsoft.com/office/powerpoint/2010/main" val="285409018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83504-6DD0-1D40-8526-3F333B79A811}"/>
              </a:ext>
            </a:extLst>
          </p:cNvPr>
          <p:cNvSpPr>
            <a:spLocks noGrp="1"/>
          </p:cNvSpPr>
          <p:nvPr>
            <p:ph type="title"/>
          </p:nvPr>
        </p:nvSpPr>
        <p:spPr/>
        <p:txBody>
          <a:bodyPr/>
          <a:lstStyle/>
          <a:p>
            <a:r>
              <a:rPr lang="en-US" dirty="0">
                <a:solidFill>
                  <a:srgbClr val="FF0000"/>
                </a:solidFill>
              </a:rPr>
              <a:t>Areas of AI Impact</a:t>
            </a:r>
          </a:p>
        </p:txBody>
      </p:sp>
      <p:sp>
        <p:nvSpPr>
          <p:cNvPr id="3" name="Content Placeholder 2">
            <a:extLst>
              <a:ext uri="{FF2B5EF4-FFF2-40B4-BE49-F238E27FC236}">
                <a16:creationId xmlns:a16="http://schemas.microsoft.com/office/drawing/2014/main" id="{84B19814-E64C-9E49-A6CA-EADBE1AEAADC}"/>
              </a:ext>
            </a:extLst>
          </p:cNvPr>
          <p:cNvSpPr>
            <a:spLocks noGrp="1"/>
          </p:cNvSpPr>
          <p:nvPr>
            <p:ph idx="1"/>
          </p:nvPr>
        </p:nvSpPr>
        <p:spPr>
          <a:xfrm>
            <a:off x="457200" y="1219200"/>
            <a:ext cx="8229600" cy="4525963"/>
          </a:xfrm>
        </p:spPr>
        <p:txBody>
          <a:bodyPr/>
          <a:lstStyle/>
          <a:p>
            <a:r>
              <a:rPr lang="en-US" sz="2800" dirty="0"/>
              <a:t>Automated Transportation</a:t>
            </a:r>
          </a:p>
          <a:p>
            <a:r>
              <a:rPr lang="en-US" sz="2800" dirty="0"/>
              <a:t>Help with Climate Changes</a:t>
            </a:r>
          </a:p>
          <a:p>
            <a:r>
              <a:rPr lang="en-US" sz="2800" dirty="0"/>
              <a:t>HealthCare</a:t>
            </a:r>
          </a:p>
          <a:p>
            <a:r>
              <a:rPr lang="en-US" sz="2800" dirty="0"/>
              <a:t>Banking</a:t>
            </a:r>
          </a:p>
          <a:p>
            <a:r>
              <a:rPr lang="en-US" sz="2800" dirty="0"/>
              <a:t>Education</a:t>
            </a:r>
          </a:p>
          <a:p>
            <a:r>
              <a:rPr lang="en-US" sz="2800" dirty="0"/>
              <a:t>Fraud Detection</a:t>
            </a:r>
          </a:p>
          <a:p>
            <a:r>
              <a:rPr lang="en-US" sz="2800" dirty="0"/>
              <a:t>Forensics</a:t>
            </a:r>
          </a:p>
          <a:p>
            <a:r>
              <a:rPr lang="en-US" sz="2800" dirty="0"/>
              <a:t>Customer Support</a:t>
            </a:r>
          </a:p>
          <a:p>
            <a:r>
              <a:rPr lang="en-US" sz="2800" dirty="0"/>
              <a:t>Security</a:t>
            </a:r>
          </a:p>
          <a:p>
            <a:r>
              <a:rPr lang="en-US" sz="2800" dirty="0"/>
              <a:t>Smart Devices.</a:t>
            </a:r>
          </a:p>
          <a:p>
            <a:pPr marL="0" indent="0">
              <a:buNone/>
            </a:pPr>
            <a:endParaRPr lang="en-US" sz="2800" dirty="0"/>
          </a:p>
        </p:txBody>
      </p:sp>
      <p:sp>
        <p:nvSpPr>
          <p:cNvPr id="4" name="TextBox 3">
            <a:extLst>
              <a:ext uri="{FF2B5EF4-FFF2-40B4-BE49-F238E27FC236}">
                <a16:creationId xmlns:a16="http://schemas.microsoft.com/office/drawing/2014/main" id="{AEC531CB-A9B9-764D-BD34-FB7882ECD3F6}"/>
              </a:ext>
            </a:extLst>
          </p:cNvPr>
          <p:cNvSpPr txBox="1"/>
          <p:nvPr/>
        </p:nvSpPr>
        <p:spPr>
          <a:xfrm>
            <a:off x="6096000" y="6172200"/>
            <a:ext cx="1447832" cy="338554"/>
          </a:xfrm>
          <a:prstGeom prst="rect">
            <a:avLst/>
          </a:prstGeom>
          <a:noFill/>
        </p:spPr>
        <p:txBody>
          <a:bodyPr wrap="none" rtlCol="0">
            <a:spAutoFit/>
          </a:bodyPr>
          <a:lstStyle/>
          <a:p>
            <a:r>
              <a:rPr lang="en-US" dirty="0"/>
              <a:t>Aaron Pollock</a:t>
            </a:r>
          </a:p>
        </p:txBody>
      </p:sp>
    </p:spTree>
    <p:extLst>
      <p:ext uri="{BB962C8B-B14F-4D97-AF65-F5344CB8AC3E}">
        <p14:creationId xmlns:p14="http://schemas.microsoft.com/office/powerpoint/2010/main" val="120882527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5AC96-A443-C846-A26F-3AEA7A53FC50}"/>
              </a:ext>
            </a:extLst>
          </p:cNvPr>
          <p:cNvSpPr>
            <a:spLocks noGrp="1"/>
          </p:cNvSpPr>
          <p:nvPr>
            <p:ph type="title"/>
          </p:nvPr>
        </p:nvSpPr>
        <p:spPr>
          <a:xfrm>
            <a:off x="447805" y="-9395"/>
            <a:ext cx="8229600" cy="1143000"/>
          </a:xfrm>
        </p:spPr>
        <p:txBody>
          <a:bodyPr/>
          <a:lstStyle/>
          <a:p>
            <a:r>
              <a:rPr lang="en-US" dirty="0"/>
              <a:t>What do you see?</a:t>
            </a:r>
          </a:p>
        </p:txBody>
      </p:sp>
      <p:pic>
        <p:nvPicPr>
          <p:cNvPr id="5" name="Content Placeholder 4">
            <a:extLst>
              <a:ext uri="{FF2B5EF4-FFF2-40B4-BE49-F238E27FC236}">
                <a16:creationId xmlns:a16="http://schemas.microsoft.com/office/drawing/2014/main" id="{5B1B576E-6A44-CA47-B159-D72C9B46D75E}"/>
              </a:ext>
            </a:extLst>
          </p:cNvPr>
          <p:cNvPicPr>
            <a:picLocks noGrp="1" noChangeAspect="1"/>
          </p:cNvPicPr>
          <p:nvPr>
            <p:ph idx="1"/>
          </p:nvPr>
        </p:nvPicPr>
        <p:blipFill>
          <a:blip r:embed="rId2"/>
          <a:stretch>
            <a:fillRect/>
          </a:stretch>
        </p:blipFill>
        <p:spPr>
          <a:xfrm>
            <a:off x="1066800" y="990600"/>
            <a:ext cx="7743800" cy="5243356"/>
          </a:xfrm>
        </p:spPr>
      </p:pic>
      <p:sp>
        <p:nvSpPr>
          <p:cNvPr id="3" name="TextBox 2">
            <a:extLst>
              <a:ext uri="{FF2B5EF4-FFF2-40B4-BE49-F238E27FC236}">
                <a16:creationId xmlns:a16="http://schemas.microsoft.com/office/drawing/2014/main" id="{7CA20A6F-3065-CA48-B07F-36FE9072AC21}"/>
              </a:ext>
            </a:extLst>
          </p:cNvPr>
          <p:cNvSpPr txBox="1"/>
          <p:nvPr/>
        </p:nvSpPr>
        <p:spPr>
          <a:xfrm>
            <a:off x="4938700" y="6400800"/>
            <a:ext cx="3310393" cy="338554"/>
          </a:xfrm>
          <a:prstGeom prst="rect">
            <a:avLst/>
          </a:prstGeom>
          <a:noFill/>
        </p:spPr>
        <p:txBody>
          <a:bodyPr wrap="none" rtlCol="0">
            <a:spAutoFit/>
          </a:bodyPr>
          <a:lstStyle/>
          <a:p>
            <a:r>
              <a:rPr lang="en-US" dirty="0"/>
              <a:t>M. Mitchell, Artificial Intelligence …</a:t>
            </a:r>
          </a:p>
        </p:txBody>
      </p:sp>
    </p:spTree>
    <p:extLst>
      <p:ext uri="{BB962C8B-B14F-4D97-AF65-F5344CB8AC3E}">
        <p14:creationId xmlns:p14="http://schemas.microsoft.com/office/powerpoint/2010/main" val="108023437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1CB4E-CF05-C240-B7B4-670C311884E6}"/>
              </a:ext>
            </a:extLst>
          </p:cNvPr>
          <p:cNvSpPr>
            <a:spLocks noGrp="1"/>
          </p:cNvSpPr>
          <p:nvPr>
            <p:ph type="title"/>
          </p:nvPr>
        </p:nvSpPr>
        <p:spPr/>
        <p:txBody>
          <a:bodyPr/>
          <a:lstStyle/>
          <a:p>
            <a:r>
              <a:rPr lang="en-US" dirty="0"/>
              <a:t>Lost in Translation</a:t>
            </a:r>
          </a:p>
        </p:txBody>
      </p:sp>
      <p:sp>
        <p:nvSpPr>
          <p:cNvPr id="3" name="Content Placeholder 2">
            <a:extLst>
              <a:ext uri="{FF2B5EF4-FFF2-40B4-BE49-F238E27FC236}">
                <a16:creationId xmlns:a16="http://schemas.microsoft.com/office/drawing/2014/main" id="{1620F582-5D3B-B547-A81C-E1AF78E82FAB}"/>
              </a:ext>
            </a:extLst>
          </p:cNvPr>
          <p:cNvSpPr>
            <a:spLocks noGrp="1"/>
          </p:cNvSpPr>
          <p:nvPr>
            <p:ph idx="1"/>
          </p:nvPr>
        </p:nvSpPr>
        <p:spPr/>
        <p:txBody>
          <a:bodyPr/>
          <a:lstStyle/>
          <a:p>
            <a:r>
              <a:rPr lang="en-US" dirty="0"/>
              <a:t>A man went into a restaurant and ordered a hamburger, cooked rare. When it arrived, it was burned to a crisp. The waitress stopped by the man’s table</a:t>
            </a:r>
          </a:p>
        </p:txBody>
      </p:sp>
    </p:spTree>
    <p:extLst>
      <p:ext uri="{BB962C8B-B14F-4D97-AF65-F5344CB8AC3E}">
        <p14:creationId xmlns:p14="http://schemas.microsoft.com/office/powerpoint/2010/main" val="1259103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5DA90-3E40-344E-9378-BD8A9A19EA77}"/>
              </a:ext>
            </a:extLst>
          </p:cNvPr>
          <p:cNvSpPr>
            <a:spLocks noGrp="1"/>
          </p:cNvSpPr>
          <p:nvPr>
            <p:ph type="title"/>
          </p:nvPr>
        </p:nvSpPr>
        <p:spPr/>
        <p:txBody>
          <a:bodyPr/>
          <a:lstStyle/>
          <a:p>
            <a:r>
              <a:rPr lang="en-US" dirty="0">
                <a:solidFill>
                  <a:srgbClr val="FF0000"/>
                </a:solidFill>
              </a:rPr>
              <a:t>Brief History of AI</a:t>
            </a:r>
          </a:p>
        </p:txBody>
      </p:sp>
      <p:pic>
        <p:nvPicPr>
          <p:cNvPr id="5" name="Content Placeholder 4">
            <a:extLst>
              <a:ext uri="{FF2B5EF4-FFF2-40B4-BE49-F238E27FC236}">
                <a16:creationId xmlns:a16="http://schemas.microsoft.com/office/drawing/2014/main" id="{CDF49DEE-ED89-A14A-843F-CF983C22A31B}"/>
              </a:ext>
            </a:extLst>
          </p:cNvPr>
          <p:cNvPicPr>
            <a:picLocks noGrp="1" noChangeAspect="1"/>
          </p:cNvPicPr>
          <p:nvPr>
            <p:ph idx="1"/>
          </p:nvPr>
        </p:nvPicPr>
        <p:blipFill>
          <a:blip r:embed="rId2"/>
          <a:stretch>
            <a:fillRect/>
          </a:stretch>
        </p:blipFill>
        <p:spPr>
          <a:xfrm>
            <a:off x="89738" y="1600200"/>
            <a:ext cx="9072007" cy="5125646"/>
          </a:xfrm>
        </p:spPr>
      </p:pic>
    </p:spTree>
    <p:extLst>
      <p:ext uri="{BB962C8B-B14F-4D97-AF65-F5344CB8AC3E}">
        <p14:creationId xmlns:p14="http://schemas.microsoft.com/office/powerpoint/2010/main" val="217439075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C9E86-D2BC-D242-9158-0A1590A4AB47}"/>
              </a:ext>
            </a:extLst>
          </p:cNvPr>
          <p:cNvSpPr>
            <a:spLocks noGrp="1"/>
          </p:cNvSpPr>
          <p:nvPr>
            <p:ph type="title"/>
          </p:nvPr>
        </p:nvSpPr>
        <p:spPr/>
        <p:txBody>
          <a:bodyPr/>
          <a:lstStyle/>
          <a:p>
            <a:r>
              <a:rPr lang="en-US" dirty="0">
                <a:solidFill>
                  <a:srgbClr val="FF0000"/>
                </a:solidFill>
              </a:rPr>
              <a:t>What an AI sees</a:t>
            </a:r>
          </a:p>
        </p:txBody>
      </p:sp>
      <p:sp>
        <p:nvSpPr>
          <p:cNvPr id="3" name="Content Placeholder 2">
            <a:extLst>
              <a:ext uri="{FF2B5EF4-FFF2-40B4-BE49-F238E27FC236}">
                <a16:creationId xmlns:a16="http://schemas.microsoft.com/office/drawing/2014/main" id="{B978BF97-BF46-F847-83F7-AD99F1D421D8}"/>
              </a:ext>
            </a:extLst>
          </p:cNvPr>
          <p:cNvSpPr>
            <a:spLocks noGrp="1"/>
          </p:cNvSpPr>
          <p:nvPr>
            <p:ph idx="1"/>
          </p:nvPr>
        </p:nvSpPr>
        <p:spPr/>
        <p:txBody>
          <a:bodyPr/>
          <a:lstStyle/>
          <a:p>
            <a:r>
              <a:rPr lang="en-US" dirty="0"/>
              <a:t>A dog</a:t>
            </a:r>
          </a:p>
          <a:p>
            <a:r>
              <a:rPr lang="en-US" dirty="0"/>
              <a:t>A person next to a dog</a:t>
            </a:r>
          </a:p>
          <a:p>
            <a:r>
              <a:rPr lang="en-US" dirty="0"/>
              <a:t>Maybe</a:t>
            </a:r>
          </a:p>
          <a:p>
            <a:pPr lvl="1"/>
            <a:r>
              <a:rPr lang="en-US" dirty="0"/>
              <a:t>Petting a dog</a:t>
            </a:r>
          </a:p>
        </p:txBody>
      </p:sp>
    </p:spTree>
    <p:extLst>
      <p:ext uri="{BB962C8B-B14F-4D97-AF65-F5344CB8AC3E}">
        <p14:creationId xmlns:p14="http://schemas.microsoft.com/office/powerpoint/2010/main" val="352103719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C9E86-D2BC-D242-9158-0A1590A4AB47}"/>
              </a:ext>
            </a:extLst>
          </p:cNvPr>
          <p:cNvSpPr>
            <a:spLocks noGrp="1"/>
          </p:cNvSpPr>
          <p:nvPr>
            <p:ph type="title"/>
          </p:nvPr>
        </p:nvSpPr>
        <p:spPr>
          <a:xfrm>
            <a:off x="450273" y="152400"/>
            <a:ext cx="8229600" cy="792162"/>
          </a:xfrm>
        </p:spPr>
        <p:txBody>
          <a:bodyPr/>
          <a:lstStyle/>
          <a:p>
            <a:r>
              <a:rPr lang="en-US" dirty="0">
                <a:solidFill>
                  <a:srgbClr val="FF0000"/>
                </a:solidFill>
              </a:rPr>
              <a:t>What we see is what is happening</a:t>
            </a:r>
          </a:p>
        </p:txBody>
      </p:sp>
      <p:sp>
        <p:nvSpPr>
          <p:cNvPr id="3" name="Content Placeholder 2">
            <a:extLst>
              <a:ext uri="{FF2B5EF4-FFF2-40B4-BE49-F238E27FC236}">
                <a16:creationId xmlns:a16="http://schemas.microsoft.com/office/drawing/2014/main" id="{B978BF97-BF46-F847-83F7-AD99F1D421D8}"/>
              </a:ext>
            </a:extLst>
          </p:cNvPr>
          <p:cNvSpPr>
            <a:spLocks noGrp="1"/>
          </p:cNvSpPr>
          <p:nvPr>
            <p:ph idx="1"/>
          </p:nvPr>
        </p:nvSpPr>
        <p:spPr>
          <a:xfrm>
            <a:off x="450273" y="979198"/>
            <a:ext cx="8458200" cy="4525963"/>
          </a:xfrm>
        </p:spPr>
        <p:txBody>
          <a:bodyPr/>
          <a:lstStyle/>
          <a:p>
            <a:r>
              <a:rPr lang="en-US" dirty="0"/>
              <a:t>US Female soldier being greeted </a:t>
            </a:r>
          </a:p>
          <a:p>
            <a:pPr lvl="1"/>
            <a:r>
              <a:rPr lang="en-US" dirty="0"/>
              <a:t>Past security in an airport by her dog who was being held on a lease</a:t>
            </a:r>
          </a:p>
          <a:p>
            <a:pPr lvl="1"/>
            <a:r>
              <a:rPr lang="en-US" dirty="0"/>
              <a:t>And most likely by others maybe family – see the balloon she just put down under her leg to keep it from floating away and flowers</a:t>
            </a:r>
          </a:p>
          <a:p>
            <a:pPr lvl="1"/>
            <a:r>
              <a:rPr lang="en-US" dirty="0"/>
              <a:t>Emotions on her face imply she is crying</a:t>
            </a:r>
          </a:p>
          <a:p>
            <a:pPr lvl="2"/>
            <a:r>
              <a:rPr lang="en-US" dirty="0"/>
              <a:t>She has probably been away for a while</a:t>
            </a:r>
          </a:p>
          <a:p>
            <a:pPr lvl="1"/>
            <a:r>
              <a:rPr lang="en-US" dirty="0"/>
              <a:t> High level ranked noncommissioned air force officer (staff sergeant)</a:t>
            </a:r>
          </a:p>
          <a:p>
            <a:r>
              <a:rPr lang="en-US" dirty="0"/>
              <a:t>It was probably a recent photo due to the nature of the uniform</a:t>
            </a:r>
          </a:p>
        </p:txBody>
      </p:sp>
    </p:spTree>
    <p:extLst>
      <p:ext uri="{BB962C8B-B14F-4D97-AF65-F5344CB8AC3E}">
        <p14:creationId xmlns:p14="http://schemas.microsoft.com/office/powerpoint/2010/main" val="155580642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C9E86-D2BC-D242-9158-0A1590A4AB47}"/>
              </a:ext>
            </a:extLst>
          </p:cNvPr>
          <p:cNvSpPr>
            <a:spLocks noGrp="1"/>
          </p:cNvSpPr>
          <p:nvPr>
            <p:ph type="title"/>
          </p:nvPr>
        </p:nvSpPr>
        <p:spPr>
          <a:xfrm>
            <a:off x="457200" y="274638"/>
            <a:ext cx="8229600" cy="792162"/>
          </a:xfrm>
        </p:spPr>
        <p:txBody>
          <a:bodyPr/>
          <a:lstStyle/>
          <a:p>
            <a:r>
              <a:rPr lang="en-US" dirty="0">
                <a:solidFill>
                  <a:srgbClr val="FF0000"/>
                </a:solidFill>
              </a:rPr>
              <a:t>How to get an AI to beat a human</a:t>
            </a:r>
          </a:p>
        </p:txBody>
      </p:sp>
      <p:sp>
        <p:nvSpPr>
          <p:cNvPr id="3" name="Content Placeholder 2">
            <a:extLst>
              <a:ext uri="{FF2B5EF4-FFF2-40B4-BE49-F238E27FC236}">
                <a16:creationId xmlns:a16="http://schemas.microsoft.com/office/drawing/2014/main" id="{B978BF97-BF46-F847-83F7-AD99F1D421D8}"/>
              </a:ext>
            </a:extLst>
          </p:cNvPr>
          <p:cNvSpPr>
            <a:spLocks noGrp="1"/>
          </p:cNvSpPr>
          <p:nvPr>
            <p:ph idx="1"/>
          </p:nvPr>
        </p:nvSpPr>
        <p:spPr>
          <a:xfrm>
            <a:off x="457200" y="1118992"/>
            <a:ext cx="8458200" cy="4525963"/>
          </a:xfrm>
        </p:spPr>
        <p:txBody>
          <a:bodyPr/>
          <a:lstStyle/>
          <a:p>
            <a:r>
              <a:rPr lang="en-US" dirty="0"/>
              <a:t>Play any game that has an end</a:t>
            </a:r>
          </a:p>
          <a:p>
            <a:pPr lvl="1"/>
            <a:r>
              <a:rPr lang="en-US" dirty="0"/>
              <a:t>Go, Poker, etc.</a:t>
            </a:r>
          </a:p>
          <a:p>
            <a:r>
              <a:rPr lang="en-US" dirty="0"/>
              <a:t>Or</a:t>
            </a:r>
          </a:p>
          <a:p>
            <a:pPr lvl="1"/>
            <a:r>
              <a:rPr lang="en-US" dirty="0"/>
              <a:t>Define a relatively narrow, though useful task, and collect a large data set for training and testing</a:t>
            </a:r>
          </a:p>
          <a:p>
            <a:pPr lvl="1"/>
            <a:r>
              <a:rPr lang="en-US" dirty="0"/>
              <a:t>Perform a limited measure of human ability on this data set</a:t>
            </a:r>
          </a:p>
          <a:p>
            <a:pPr lvl="1"/>
            <a:r>
              <a:rPr lang="en-US" dirty="0"/>
              <a:t>Set up a competition for an AI until AIs beat the humans</a:t>
            </a:r>
          </a:p>
          <a:p>
            <a:pPr lvl="1"/>
            <a:r>
              <a:rPr lang="en-US" dirty="0"/>
              <a:t>Claim that AIs outperform humans on a more general task</a:t>
            </a:r>
          </a:p>
        </p:txBody>
      </p:sp>
      <p:sp>
        <p:nvSpPr>
          <p:cNvPr id="4" name="TextBox 3">
            <a:extLst>
              <a:ext uri="{FF2B5EF4-FFF2-40B4-BE49-F238E27FC236}">
                <a16:creationId xmlns:a16="http://schemas.microsoft.com/office/drawing/2014/main" id="{133509A8-3939-5846-ADC5-7E3A93059E6C}"/>
              </a:ext>
            </a:extLst>
          </p:cNvPr>
          <p:cNvSpPr txBox="1"/>
          <p:nvPr/>
        </p:nvSpPr>
        <p:spPr>
          <a:xfrm>
            <a:off x="6172200" y="6400800"/>
            <a:ext cx="1438214" cy="338554"/>
          </a:xfrm>
          <a:prstGeom prst="rect">
            <a:avLst/>
          </a:prstGeom>
          <a:noFill/>
        </p:spPr>
        <p:txBody>
          <a:bodyPr wrap="none" rtlCol="0">
            <a:spAutoFit/>
          </a:bodyPr>
          <a:lstStyle/>
          <a:p>
            <a:r>
              <a:rPr lang="en-US" dirty="0"/>
              <a:t>M Mitchell ‘20</a:t>
            </a:r>
          </a:p>
        </p:txBody>
      </p:sp>
    </p:spTree>
    <p:extLst>
      <p:ext uri="{BB962C8B-B14F-4D97-AF65-F5344CB8AC3E}">
        <p14:creationId xmlns:p14="http://schemas.microsoft.com/office/powerpoint/2010/main" val="71859912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3A41E-4ADA-654D-8534-33EED05F05B1}"/>
              </a:ext>
            </a:extLst>
          </p:cNvPr>
          <p:cNvSpPr>
            <a:spLocks noGrp="1"/>
          </p:cNvSpPr>
          <p:nvPr>
            <p:ph type="title"/>
          </p:nvPr>
        </p:nvSpPr>
        <p:spPr/>
        <p:txBody>
          <a:bodyPr/>
          <a:lstStyle/>
          <a:p>
            <a:r>
              <a:rPr lang="en-US" dirty="0">
                <a:solidFill>
                  <a:srgbClr val="FF0000"/>
                </a:solidFill>
              </a:rPr>
              <a:t>Wall St Journal – AI issue 11/4/20</a:t>
            </a:r>
          </a:p>
        </p:txBody>
      </p:sp>
      <p:sp>
        <p:nvSpPr>
          <p:cNvPr id="3" name="Content Placeholder 2">
            <a:extLst>
              <a:ext uri="{FF2B5EF4-FFF2-40B4-BE49-F238E27FC236}">
                <a16:creationId xmlns:a16="http://schemas.microsoft.com/office/drawing/2014/main" id="{A286E018-9564-804B-A5D6-860995DE6310}"/>
              </a:ext>
            </a:extLst>
          </p:cNvPr>
          <p:cNvSpPr>
            <a:spLocks noGrp="1"/>
          </p:cNvSpPr>
          <p:nvPr>
            <p:ph idx="1"/>
          </p:nvPr>
        </p:nvSpPr>
        <p:spPr/>
        <p:txBody>
          <a:bodyPr/>
          <a:lstStyle/>
          <a:p>
            <a:pPr marL="0" indent="0">
              <a:buNone/>
            </a:pPr>
            <a:r>
              <a:rPr lang="en-US" sz="2800" dirty="0"/>
              <a:t>“AI systems have been shown to be less accurate at identifying the faces of dark-skinned women, to give women lower credit-card limits than their husbands, and be more likely to incorrectly predict that Black defendants will commit future crimes than whites. Racial and gender </a:t>
            </a:r>
            <a:r>
              <a:rPr lang="en-US" sz="2800" dirty="0" err="1"/>
              <a:t>bais</a:t>
            </a:r>
            <a:r>
              <a:rPr lang="en-US" sz="2800" dirty="0"/>
              <a:t> has been found in job-search ads, software for predicting health risks and searches for images of CEOs.”</a:t>
            </a:r>
          </a:p>
          <a:p>
            <a:pPr marL="0" indent="0">
              <a:buNone/>
            </a:pPr>
            <a:endParaRPr lang="en-US" sz="2800" dirty="0"/>
          </a:p>
          <a:p>
            <a:pPr marL="0" indent="0">
              <a:buNone/>
            </a:pPr>
            <a:r>
              <a:rPr lang="en-US" sz="2800" dirty="0"/>
              <a:t>This explanation of AI was done by us, not an AI.</a:t>
            </a:r>
          </a:p>
        </p:txBody>
      </p:sp>
    </p:spTree>
    <p:extLst>
      <p:ext uri="{BB962C8B-B14F-4D97-AF65-F5344CB8AC3E}">
        <p14:creationId xmlns:p14="http://schemas.microsoft.com/office/powerpoint/2010/main" val="137955572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7B34B-7F54-9244-8FB9-8DFB47002F6D}"/>
              </a:ext>
            </a:extLst>
          </p:cNvPr>
          <p:cNvSpPr>
            <a:spLocks noGrp="1"/>
          </p:cNvSpPr>
          <p:nvPr>
            <p:ph type="title"/>
          </p:nvPr>
        </p:nvSpPr>
        <p:spPr>
          <a:xfrm>
            <a:off x="457200" y="152400"/>
            <a:ext cx="8229600" cy="1143000"/>
          </a:xfrm>
        </p:spPr>
        <p:txBody>
          <a:bodyPr/>
          <a:lstStyle/>
          <a:p>
            <a:r>
              <a:rPr lang="en-US" dirty="0">
                <a:solidFill>
                  <a:srgbClr val="FF0000"/>
                </a:solidFill>
              </a:rPr>
              <a:t>AI issues in being used for real problems</a:t>
            </a:r>
          </a:p>
        </p:txBody>
      </p:sp>
      <p:sp>
        <p:nvSpPr>
          <p:cNvPr id="3" name="Content Placeholder 2">
            <a:extLst>
              <a:ext uri="{FF2B5EF4-FFF2-40B4-BE49-F238E27FC236}">
                <a16:creationId xmlns:a16="http://schemas.microsoft.com/office/drawing/2014/main" id="{0E812D81-4B94-4446-AB9C-1936D483528D}"/>
              </a:ext>
            </a:extLst>
          </p:cNvPr>
          <p:cNvSpPr>
            <a:spLocks noGrp="1"/>
          </p:cNvSpPr>
          <p:nvPr>
            <p:ph idx="1"/>
          </p:nvPr>
        </p:nvSpPr>
        <p:spPr>
          <a:xfrm>
            <a:off x="457200" y="1219200"/>
            <a:ext cx="8229600" cy="4525963"/>
          </a:xfrm>
        </p:spPr>
        <p:txBody>
          <a:bodyPr/>
          <a:lstStyle/>
          <a:p>
            <a:r>
              <a:rPr lang="en-US" dirty="0"/>
              <a:t>Trustworthiness</a:t>
            </a:r>
          </a:p>
          <a:p>
            <a:pPr lvl="1"/>
            <a:r>
              <a:rPr lang="en-US" dirty="0" err="1"/>
              <a:t>Explainability</a:t>
            </a:r>
            <a:r>
              <a:rPr lang="en-US" dirty="0"/>
              <a:t> (XAI)</a:t>
            </a:r>
          </a:p>
          <a:p>
            <a:pPr lvl="2"/>
            <a:r>
              <a:rPr lang="en-US" dirty="0"/>
              <a:t>Verification &amp; validation</a:t>
            </a:r>
          </a:p>
          <a:p>
            <a:pPr lvl="1"/>
            <a:r>
              <a:rPr lang="en-US" dirty="0"/>
              <a:t>Understandability</a:t>
            </a:r>
          </a:p>
          <a:p>
            <a:r>
              <a:rPr lang="en-US" dirty="0"/>
              <a:t>Safety</a:t>
            </a:r>
          </a:p>
          <a:p>
            <a:pPr lvl="1"/>
            <a:r>
              <a:rPr lang="en-US" dirty="0"/>
              <a:t>Verification &amp; validation</a:t>
            </a:r>
          </a:p>
          <a:p>
            <a:pPr lvl="1"/>
            <a:r>
              <a:rPr lang="en-US" dirty="0"/>
              <a:t>Robust &amp; Secure</a:t>
            </a:r>
          </a:p>
          <a:p>
            <a:pPr lvl="1"/>
            <a:r>
              <a:rPr lang="en-US" dirty="0"/>
              <a:t>Beneficial</a:t>
            </a:r>
          </a:p>
          <a:p>
            <a:r>
              <a:rPr lang="en-US" dirty="0"/>
              <a:t>Fairness (ethical)</a:t>
            </a:r>
          </a:p>
          <a:p>
            <a:r>
              <a:rPr lang="en-US" dirty="0"/>
              <a:t>Lack of knowledge and common sense</a:t>
            </a:r>
          </a:p>
        </p:txBody>
      </p:sp>
    </p:spTree>
    <p:extLst>
      <p:ext uri="{BB962C8B-B14F-4D97-AF65-F5344CB8AC3E}">
        <p14:creationId xmlns:p14="http://schemas.microsoft.com/office/powerpoint/2010/main" val="378305922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7B34B-7F54-9244-8FB9-8DFB47002F6D}"/>
              </a:ext>
            </a:extLst>
          </p:cNvPr>
          <p:cNvSpPr>
            <a:spLocks noGrp="1"/>
          </p:cNvSpPr>
          <p:nvPr>
            <p:ph type="title"/>
          </p:nvPr>
        </p:nvSpPr>
        <p:spPr/>
        <p:txBody>
          <a:bodyPr/>
          <a:lstStyle/>
          <a:p>
            <a:r>
              <a:rPr lang="en-US" dirty="0">
                <a:solidFill>
                  <a:srgbClr val="FF0000"/>
                </a:solidFill>
              </a:rPr>
              <a:t>3 Principles for Making AI Safe</a:t>
            </a:r>
            <a:br>
              <a:rPr lang="en-US" dirty="0">
                <a:solidFill>
                  <a:srgbClr val="FF0000"/>
                </a:solidFill>
              </a:rPr>
            </a:br>
            <a:r>
              <a:rPr lang="en-US" sz="4000" dirty="0">
                <a:solidFill>
                  <a:srgbClr val="FF0000"/>
                </a:solidFill>
              </a:rPr>
              <a:t>Stuart Russell</a:t>
            </a:r>
            <a:endParaRPr lang="en-US" dirty="0">
              <a:solidFill>
                <a:srgbClr val="FF0000"/>
              </a:solidFill>
            </a:endParaRPr>
          </a:p>
        </p:txBody>
      </p:sp>
      <p:sp>
        <p:nvSpPr>
          <p:cNvPr id="3" name="Content Placeholder 2">
            <a:extLst>
              <a:ext uri="{FF2B5EF4-FFF2-40B4-BE49-F238E27FC236}">
                <a16:creationId xmlns:a16="http://schemas.microsoft.com/office/drawing/2014/main" id="{0E812D81-4B94-4446-AB9C-1936D483528D}"/>
              </a:ext>
            </a:extLst>
          </p:cNvPr>
          <p:cNvSpPr>
            <a:spLocks noGrp="1"/>
          </p:cNvSpPr>
          <p:nvPr>
            <p:ph idx="1"/>
          </p:nvPr>
        </p:nvSpPr>
        <p:spPr>
          <a:xfrm>
            <a:off x="457200" y="1981200"/>
            <a:ext cx="8229600" cy="4525963"/>
          </a:xfrm>
        </p:spPr>
        <p:txBody>
          <a:bodyPr/>
          <a:lstStyle/>
          <a:p>
            <a:r>
              <a:rPr lang="en-US" dirty="0"/>
              <a:t>The robot’s only objective is to maximize the realization of human values.</a:t>
            </a:r>
          </a:p>
          <a:p>
            <a:r>
              <a:rPr lang="en-US" dirty="0"/>
              <a:t>The robot is initially uncertain about what those values are.</a:t>
            </a:r>
          </a:p>
          <a:p>
            <a:r>
              <a:rPr lang="en-US" dirty="0"/>
              <a:t>Human behavior provides information about human values.</a:t>
            </a:r>
          </a:p>
        </p:txBody>
      </p:sp>
    </p:spTree>
    <p:extLst>
      <p:ext uri="{BB962C8B-B14F-4D97-AF65-F5344CB8AC3E}">
        <p14:creationId xmlns:p14="http://schemas.microsoft.com/office/powerpoint/2010/main" val="250629495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7B34B-7F54-9244-8FB9-8DFB47002F6D}"/>
              </a:ext>
            </a:extLst>
          </p:cNvPr>
          <p:cNvSpPr>
            <a:spLocks noGrp="1"/>
          </p:cNvSpPr>
          <p:nvPr>
            <p:ph type="title"/>
          </p:nvPr>
        </p:nvSpPr>
        <p:spPr>
          <a:xfrm>
            <a:off x="457200" y="152400"/>
            <a:ext cx="8229600" cy="1143000"/>
          </a:xfrm>
        </p:spPr>
        <p:txBody>
          <a:bodyPr/>
          <a:lstStyle/>
          <a:p>
            <a:r>
              <a:rPr lang="en-US" dirty="0">
                <a:solidFill>
                  <a:srgbClr val="FF0000"/>
                </a:solidFill>
              </a:rPr>
              <a:t>Responsible AI (Google)</a:t>
            </a:r>
          </a:p>
        </p:txBody>
      </p:sp>
      <p:sp>
        <p:nvSpPr>
          <p:cNvPr id="3" name="Content Placeholder 2">
            <a:extLst>
              <a:ext uri="{FF2B5EF4-FFF2-40B4-BE49-F238E27FC236}">
                <a16:creationId xmlns:a16="http://schemas.microsoft.com/office/drawing/2014/main" id="{0E812D81-4B94-4446-AB9C-1936D483528D}"/>
              </a:ext>
            </a:extLst>
          </p:cNvPr>
          <p:cNvSpPr>
            <a:spLocks noGrp="1"/>
          </p:cNvSpPr>
          <p:nvPr>
            <p:ph idx="1"/>
          </p:nvPr>
        </p:nvSpPr>
        <p:spPr>
          <a:xfrm>
            <a:off x="454068" y="1303751"/>
            <a:ext cx="8229600" cy="4525963"/>
          </a:xfrm>
        </p:spPr>
        <p:txBody>
          <a:bodyPr/>
          <a:lstStyle/>
          <a:p>
            <a:r>
              <a:rPr lang="en-US" dirty="0"/>
              <a:t>Fairness</a:t>
            </a:r>
          </a:p>
          <a:p>
            <a:r>
              <a:rPr lang="en-US" dirty="0" err="1"/>
              <a:t>Explainability</a:t>
            </a:r>
            <a:endParaRPr lang="en-US" dirty="0"/>
          </a:p>
          <a:p>
            <a:r>
              <a:rPr lang="en-US" dirty="0"/>
              <a:t>Privacy</a:t>
            </a:r>
          </a:p>
          <a:p>
            <a:r>
              <a:rPr lang="en-US" dirty="0"/>
              <a:t>Security</a:t>
            </a:r>
          </a:p>
        </p:txBody>
      </p:sp>
      <p:sp>
        <p:nvSpPr>
          <p:cNvPr id="4" name="TextBox 3">
            <a:extLst>
              <a:ext uri="{FF2B5EF4-FFF2-40B4-BE49-F238E27FC236}">
                <a16:creationId xmlns:a16="http://schemas.microsoft.com/office/drawing/2014/main" id="{7C476851-E386-A246-82A8-27EFA6580E56}"/>
              </a:ext>
            </a:extLst>
          </p:cNvPr>
          <p:cNvSpPr txBox="1"/>
          <p:nvPr/>
        </p:nvSpPr>
        <p:spPr>
          <a:xfrm>
            <a:off x="4484857" y="1024521"/>
            <a:ext cx="2906565" cy="338554"/>
          </a:xfrm>
          <a:prstGeom prst="rect">
            <a:avLst/>
          </a:prstGeom>
          <a:noFill/>
        </p:spPr>
        <p:txBody>
          <a:bodyPr wrap="none" rtlCol="0">
            <a:spAutoFit/>
          </a:bodyPr>
          <a:lstStyle/>
          <a:p>
            <a:r>
              <a:rPr lang="en-US" dirty="0"/>
              <a:t>Sara Robinson, Google Cloud</a:t>
            </a:r>
          </a:p>
        </p:txBody>
      </p:sp>
      <p:pic>
        <p:nvPicPr>
          <p:cNvPr id="6" name="Picture 5">
            <a:extLst>
              <a:ext uri="{FF2B5EF4-FFF2-40B4-BE49-F238E27FC236}">
                <a16:creationId xmlns:a16="http://schemas.microsoft.com/office/drawing/2014/main" id="{FCC7CCFF-C910-8249-A214-6E0FE7320659}"/>
              </a:ext>
            </a:extLst>
          </p:cNvPr>
          <p:cNvPicPr>
            <a:picLocks noChangeAspect="1"/>
          </p:cNvPicPr>
          <p:nvPr/>
        </p:nvPicPr>
        <p:blipFill>
          <a:blip r:embed="rId2"/>
          <a:stretch>
            <a:fillRect/>
          </a:stretch>
        </p:blipFill>
        <p:spPr>
          <a:xfrm>
            <a:off x="2514600" y="2666999"/>
            <a:ext cx="6477000" cy="3755823"/>
          </a:xfrm>
          <a:prstGeom prst="rect">
            <a:avLst/>
          </a:prstGeom>
        </p:spPr>
      </p:pic>
    </p:spTree>
    <p:extLst>
      <p:ext uri="{BB962C8B-B14F-4D97-AF65-F5344CB8AC3E}">
        <p14:creationId xmlns:p14="http://schemas.microsoft.com/office/powerpoint/2010/main" val="266918736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7B34B-7F54-9244-8FB9-8DFB47002F6D}"/>
              </a:ext>
            </a:extLst>
          </p:cNvPr>
          <p:cNvSpPr>
            <a:spLocks noGrp="1"/>
          </p:cNvSpPr>
          <p:nvPr>
            <p:ph type="title"/>
          </p:nvPr>
        </p:nvSpPr>
        <p:spPr>
          <a:xfrm>
            <a:off x="457200" y="76200"/>
            <a:ext cx="8229600" cy="1143000"/>
          </a:xfrm>
        </p:spPr>
        <p:txBody>
          <a:bodyPr/>
          <a:lstStyle/>
          <a:p>
            <a:r>
              <a:rPr lang="en-US" dirty="0">
                <a:solidFill>
                  <a:srgbClr val="FF0000"/>
                </a:solidFill>
              </a:rPr>
              <a:t>XAI</a:t>
            </a:r>
          </a:p>
        </p:txBody>
      </p:sp>
      <p:sp>
        <p:nvSpPr>
          <p:cNvPr id="3" name="Content Placeholder 2">
            <a:extLst>
              <a:ext uri="{FF2B5EF4-FFF2-40B4-BE49-F238E27FC236}">
                <a16:creationId xmlns:a16="http://schemas.microsoft.com/office/drawing/2014/main" id="{0E812D81-4B94-4446-AB9C-1936D483528D}"/>
              </a:ext>
            </a:extLst>
          </p:cNvPr>
          <p:cNvSpPr>
            <a:spLocks noGrp="1"/>
          </p:cNvSpPr>
          <p:nvPr>
            <p:ph idx="1"/>
          </p:nvPr>
        </p:nvSpPr>
        <p:spPr>
          <a:xfrm>
            <a:off x="457200" y="1219200"/>
            <a:ext cx="8229600" cy="4525963"/>
          </a:xfrm>
        </p:spPr>
        <p:txBody>
          <a:bodyPr/>
          <a:lstStyle/>
          <a:p>
            <a:pPr marL="0" indent="0">
              <a:buNone/>
            </a:pPr>
            <a:r>
              <a:rPr lang="en-US" i="1" dirty="0"/>
              <a:t>No consensus as to what this means</a:t>
            </a:r>
          </a:p>
          <a:p>
            <a:pPr marL="0" indent="0">
              <a:buNone/>
            </a:pPr>
            <a:r>
              <a:rPr lang="en-US" dirty="0"/>
              <a:t>At least two models:</a:t>
            </a:r>
          </a:p>
          <a:p>
            <a:r>
              <a:rPr lang="en-US" dirty="0"/>
              <a:t>The AI explaining what it does and why in ways we understand</a:t>
            </a:r>
          </a:p>
          <a:p>
            <a:pPr lvl="1"/>
            <a:r>
              <a:rPr lang="en-US" dirty="0"/>
              <a:t>Understandable AI</a:t>
            </a:r>
          </a:p>
          <a:p>
            <a:r>
              <a:rPr lang="en-US" dirty="0"/>
              <a:t>We explain what the AI does and why in meaningful ways</a:t>
            </a:r>
          </a:p>
          <a:p>
            <a:pPr lvl="1"/>
            <a:r>
              <a:rPr lang="en-US" dirty="0"/>
              <a:t>In what terms, at what level?</a:t>
            </a:r>
          </a:p>
          <a:p>
            <a:r>
              <a:rPr lang="en-US" dirty="0"/>
              <a:t>Does this mean the AI is verifiable or safe?</a:t>
            </a:r>
          </a:p>
          <a:p>
            <a:pPr lvl="1"/>
            <a:r>
              <a:rPr lang="en-US" dirty="0"/>
              <a:t>Not necessarily</a:t>
            </a:r>
          </a:p>
        </p:txBody>
      </p:sp>
    </p:spTree>
    <p:extLst>
      <p:ext uri="{BB962C8B-B14F-4D97-AF65-F5344CB8AC3E}">
        <p14:creationId xmlns:p14="http://schemas.microsoft.com/office/powerpoint/2010/main" val="246124056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E70DE-5700-6949-8621-2602A3577607}"/>
              </a:ext>
            </a:extLst>
          </p:cNvPr>
          <p:cNvSpPr>
            <a:spLocks noGrp="1"/>
          </p:cNvSpPr>
          <p:nvPr>
            <p:ph type="title"/>
          </p:nvPr>
        </p:nvSpPr>
        <p:spPr>
          <a:xfrm>
            <a:off x="464128" y="-130029"/>
            <a:ext cx="8229600" cy="1143000"/>
          </a:xfrm>
        </p:spPr>
        <p:txBody>
          <a:bodyPr/>
          <a:lstStyle/>
          <a:p>
            <a:r>
              <a:rPr lang="en-US" dirty="0">
                <a:solidFill>
                  <a:srgbClr val="FF0000"/>
                </a:solidFill>
              </a:rPr>
              <a:t>AI researchers running the show</a:t>
            </a:r>
          </a:p>
        </p:txBody>
      </p:sp>
      <p:sp>
        <p:nvSpPr>
          <p:cNvPr id="3" name="Content Placeholder 2">
            <a:extLst>
              <a:ext uri="{FF2B5EF4-FFF2-40B4-BE49-F238E27FC236}">
                <a16:creationId xmlns:a16="http://schemas.microsoft.com/office/drawing/2014/main" id="{21437D4D-6181-2A41-AFE4-08E155EC2EA6}"/>
              </a:ext>
            </a:extLst>
          </p:cNvPr>
          <p:cNvSpPr>
            <a:spLocks noGrp="1"/>
          </p:cNvSpPr>
          <p:nvPr>
            <p:ph idx="1"/>
          </p:nvPr>
        </p:nvSpPr>
        <p:spPr>
          <a:xfrm>
            <a:off x="464128" y="838200"/>
            <a:ext cx="4917576" cy="4525963"/>
          </a:xfrm>
        </p:spPr>
        <p:txBody>
          <a:bodyPr/>
          <a:lstStyle/>
          <a:p>
            <a:r>
              <a:rPr lang="en-US" sz="2400" dirty="0"/>
              <a:t>Definitions of AI </a:t>
            </a:r>
            <a:r>
              <a:rPr lang="en-US" sz="2400" dirty="0" err="1"/>
              <a:t>explainability</a:t>
            </a:r>
            <a:r>
              <a:rPr lang="en-US" sz="2400" dirty="0"/>
              <a:t> driven only by AI researchers</a:t>
            </a:r>
          </a:p>
          <a:p>
            <a:r>
              <a:rPr lang="en-US" sz="2400" dirty="0"/>
              <a:t>Notion of </a:t>
            </a:r>
            <a:r>
              <a:rPr lang="en-US" sz="2400" dirty="0" err="1"/>
              <a:t>explainability</a:t>
            </a:r>
            <a:r>
              <a:rPr lang="en-US" sz="2400" dirty="0"/>
              <a:t> extensively studied by other communities</a:t>
            </a:r>
          </a:p>
          <a:p>
            <a:r>
              <a:rPr lang="en-US" sz="2400" dirty="0"/>
              <a:t>For AI to be useable in medicine, health, law, finance, engineering, </a:t>
            </a:r>
            <a:r>
              <a:rPr lang="en-US" sz="2400" dirty="0" err="1"/>
              <a:t>etc</a:t>
            </a:r>
            <a:r>
              <a:rPr lang="en-US" sz="2400" dirty="0"/>
              <a:t>; their </a:t>
            </a:r>
            <a:r>
              <a:rPr lang="en-US" sz="2400" dirty="0" err="1"/>
              <a:t>explainability</a:t>
            </a:r>
            <a:r>
              <a:rPr lang="en-US" sz="2400" dirty="0"/>
              <a:t> models must be used.</a:t>
            </a:r>
          </a:p>
          <a:p>
            <a:pPr lvl="1"/>
            <a:r>
              <a:rPr lang="en-US" sz="2000" dirty="0"/>
              <a:t>Explanations are contrastive; or more accurately, why–questions are contrastive. That is, why–questions are of the form “Why P rather than Q?”, where P is the fact that requires explanation, and Q was expected. </a:t>
            </a:r>
            <a:endParaRPr lang="en-US" sz="1600" dirty="0"/>
          </a:p>
          <a:p>
            <a:endParaRPr lang="en-US" sz="2800" dirty="0"/>
          </a:p>
        </p:txBody>
      </p:sp>
      <p:sp>
        <p:nvSpPr>
          <p:cNvPr id="4" name="TextBox 3">
            <a:extLst>
              <a:ext uri="{FF2B5EF4-FFF2-40B4-BE49-F238E27FC236}">
                <a16:creationId xmlns:a16="http://schemas.microsoft.com/office/drawing/2014/main" id="{6D730626-FC37-E449-84C9-4D54F7D13351}"/>
              </a:ext>
            </a:extLst>
          </p:cNvPr>
          <p:cNvSpPr txBox="1"/>
          <p:nvPr/>
        </p:nvSpPr>
        <p:spPr>
          <a:xfrm>
            <a:off x="2133600" y="6332392"/>
            <a:ext cx="5756191" cy="307777"/>
          </a:xfrm>
          <a:prstGeom prst="rect">
            <a:avLst/>
          </a:prstGeom>
          <a:noFill/>
        </p:spPr>
        <p:txBody>
          <a:bodyPr wrap="none" rtlCol="0">
            <a:spAutoFit/>
          </a:bodyPr>
          <a:lstStyle/>
          <a:p>
            <a:r>
              <a:rPr lang="en-US" sz="1400" dirty="0"/>
              <a:t>“Explainable AI: beware of inmates running the asylum” Miller, </a:t>
            </a:r>
            <a:r>
              <a:rPr lang="en-US" sz="1400" dirty="0" err="1"/>
              <a:t>et.al</a:t>
            </a:r>
            <a:r>
              <a:rPr lang="en-US" sz="1400" dirty="0"/>
              <a:t> ‘17</a:t>
            </a:r>
          </a:p>
        </p:txBody>
      </p:sp>
      <p:pic>
        <p:nvPicPr>
          <p:cNvPr id="6" name="Picture 5">
            <a:extLst>
              <a:ext uri="{FF2B5EF4-FFF2-40B4-BE49-F238E27FC236}">
                <a16:creationId xmlns:a16="http://schemas.microsoft.com/office/drawing/2014/main" id="{08DBC0F7-C286-2C40-A469-B72AFBD34481}"/>
              </a:ext>
            </a:extLst>
          </p:cNvPr>
          <p:cNvPicPr>
            <a:picLocks noChangeAspect="1"/>
          </p:cNvPicPr>
          <p:nvPr/>
        </p:nvPicPr>
        <p:blipFill>
          <a:blip r:embed="rId2"/>
          <a:stretch>
            <a:fillRect/>
          </a:stretch>
        </p:blipFill>
        <p:spPr>
          <a:xfrm>
            <a:off x="5551029" y="1012971"/>
            <a:ext cx="3312024" cy="4902200"/>
          </a:xfrm>
          <a:prstGeom prst="rect">
            <a:avLst/>
          </a:prstGeom>
        </p:spPr>
      </p:pic>
    </p:spTree>
    <p:extLst>
      <p:ext uri="{BB962C8B-B14F-4D97-AF65-F5344CB8AC3E}">
        <p14:creationId xmlns:p14="http://schemas.microsoft.com/office/powerpoint/2010/main" val="26534725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3733D-383C-724C-9F8F-99D33EA69AD3}"/>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7AAC95BA-E92D-074F-AB1F-B665005960B9}"/>
              </a:ext>
            </a:extLst>
          </p:cNvPr>
          <p:cNvPicPr>
            <a:picLocks noGrp="1" noChangeAspect="1"/>
          </p:cNvPicPr>
          <p:nvPr>
            <p:ph idx="1"/>
          </p:nvPr>
        </p:nvPicPr>
        <p:blipFill>
          <a:blip r:embed="rId2"/>
          <a:stretch>
            <a:fillRect/>
          </a:stretch>
        </p:blipFill>
        <p:spPr>
          <a:xfrm>
            <a:off x="1574987" y="685800"/>
            <a:ext cx="5994025" cy="5287963"/>
          </a:xfrm>
        </p:spPr>
      </p:pic>
    </p:spTree>
    <p:extLst>
      <p:ext uri="{BB962C8B-B14F-4D97-AF65-F5344CB8AC3E}">
        <p14:creationId xmlns:p14="http://schemas.microsoft.com/office/powerpoint/2010/main" val="4674545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C9C4E-449B-C546-ADEB-CCA1670B1609}"/>
              </a:ext>
            </a:extLst>
          </p:cNvPr>
          <p:cNvSpPr>
            <a:spLocks noGrp="1"/>
          </p:cNvSpPr>
          <p:nvPr>
            <p:ph type="title"/>
          </p:nvPr>
        </p:nvSpPr>
        <p:spPr>
          <a:xfrm>
            <a:off x="457200" y="152400"/>
            <a:ext cx="8229600" cy="311541"/>
          </a:xfrm>
        </p:spPr>
        <p:txBody>
          <a:bodyPr/>
          <a:lstStyle/>
          <a:p>
            <a:r>
              <a:rPr lang="en-US" dirty="0">
                <a:solidFill>
                  <a:srgbClr val="FF0000"/>
                </a:solidFill>
              </a:rPr>
              <a:t>Brief History</a:t>
            </a:r>
          </a:p>
        </p:txBody>
      </p:sp>
      <p:pic>
        <p:nvPicPr>
          <p:cNvPr id="5" name="Content Placeholder 4">
            <a:extLst>
              <a:ext uri="{FF2B5EF4-FFF2-40B4-BE49-F238E27FC236}">
                <a16:creationId xmlns:a16="http://schemas.microsoft.com/office/drawing/2014/main" id="{98D4E278-8F8C-BF44-87A4-1A512C66E3BB}"/>
              </a:ext>
            </a:extLst>
          </p:cNvPr>
          <p:cNvPicPr>
            <a:picLocks noGrp="1" noChangeAspect="1"/>
          </p:cNvPicPr>
          <p:nvPr>
            <p:ph idx="1"/>
          </p:nvPr>
        </p:nvPicPr>
        <p:blipFill>
          <a:blip r:embed="rId2"/>
          <a:stretch>
            <a:fillRect/>
          </a:stretch>
        </p:blipFill>
        <p:spPr>
          <a:xfrm>
            <a:off x="653096" y="586179"/>
            <a:ext cx="7837808" cy="6271821"/>
          </a:xfrm>
        </p:spPr>
      </p:pic>
      <p:sp>
        <p:nvSpPr>
          <p:cNvPr id="3" name="TextBox 2">
            <a:extLst>
              <a:ext uri="{FF2B5EF4-FFF2-40B4-BE49-F238E27FC236}">
                <a16:creationId xmlns:a16="http://schemas.microsoft.com/office/drawing/2014/main" id="{FB573AA5-5A47-CD4C-83E6-2E48E6DE02FE}"/>
              </a:ext>
            </a:extLst>
          </p:cNvPr>
          <p:cNvSpPr txBox="1"/>
          <p:nvPr/>
        </p:nvSpPr>
        <p:spPr>
          <a:xfrm>
            <a:off x="8102015" y="2209800"/>
            <a:ext cx="1041985" cy="338554"/>
          </a:xfrm>
          <a:prstGeom prst="rect">
            <a:avLst/>
          </a:prstGeom>
          <a:noFill/>
        </p:spPr>
        <p:txBody>
          <a:bodyPr wrap="square" rtlCol="0">
            <a:spAutoFit/>
          </a:bodyPr>
          <a:lstStyle/>
          <a:p>
            <a:r>
              <a:rPr lang="en-US" dirty="0">
                <a:solidFill>
                  <a:srgbClr val="FF0000"/>
                </a:solidFill>
              </a:rPr>
              <a:t>AI Winter</a:t>
            </a:r>
          </a:p>
        </p:txBody>
      </p:sp>
    </p:spTree>
    <p:extLst>
      <p:ext uri="{BB962C8B-B14F-4D97-AF65-F5344CB8AC3E}">
        <p14:creationId xmlns:p14="http://schemas.microsoft.com/office/powerpoint/2010/main" val="298656547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BA9D8-F589-AD4F-8336-8C6CAC1BB0C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C6E2A94-835E-854B-B8EC-59DFAA2CB70C}"/>
              </a:ext>
            </a:extLst>
          </p:cNvPr>
          <p:cNvPicPr>
            <a:picLocks noGrp="1" noChangeAspect="1"/>
          </p:cNvPicPr>
          <p:nvPr>
            <p:ph idx="1"/>
          </p:nvPr>
        </p:nvPicPr>
        <p:blipFill>
          <a:blip r:embed="rId2"/>
          <a:stretch>
            <a:fillRect/>
          </a:stretch>
        </p:blipFill>
        <p:spPr>
          <a:xfrm>
            <a:off x="593727" y="274638"/>
            <a:ext cx="7712073" cy="5759054"/>
          </a:xfrm>
        </p:spPr>
      </p:pic>
      <p:sp>
        <p:nvSpPr>
          <p:cNvPr id="6" name="TextBox 5">
            <a:extLst>
              <a:ext uri="{FF2B5EF4-FFF2-40B4-BE49-F238E27FC236}">
                <a16:creationId xmlns:a16="http://schemas.microsoft.com/office/drawing/2014/main" id="{91CD814B-5BE4-8A4A-960D-1B7F9CBEB009}"/>
              </a:ext>
            </a:extLst>
          </p:cNvPr>
          <p:cNvSpPr txBox="1"/>
          <p:nvPr/>
        </p:nvSpPr>
        <p:spPr>
          <a:xfrm>
            <a:off x="6324600" y="676861"/>
            <a:ext cx="1811714" cy="338554"/>
          </a:xfrm>
          <a:prstGeom prst="rect">
            <a:avLst/>
          </a:prstGeom>
          <a:noFill/>
        </p:spPr>
        <p:txBody>
          <a:bodyPr wrap="none" rtlCol="0">
            <a:spAutoFit/>
          </a:bodyPr>
          <a:lstStyle/>
          <a:p>
            <a:r>
              <a:rPr lang="en-US" dirty="0" err="1"/>
              <a:t>Bahador</a:t>
            </a:r>
            <a:r>
              <a:rPr lang="en-US" dirty="0"/>
              <a:t> Khaleghi</a:t>
            </a:r>
          </a:p>
        </p:txBody>
      </p:sp>
      <p:sp>
        <p:nvSpPr>
          <p:cNvPr id="7" name="TextBox 6">
            <a:extLst>
              <a:ext uri="{FF2B5EF4-FFF2-40B4-BE49-F238E27FC236}">
                <a16:creationId xmlns:a16="http://schemas.microsoft.com/office/drawing/2014/main" id="{F366C105-7E3E-8642-AA93-F0064861EDBB}"/>
              </a:ext>
            </a:extLst>
          </p:cNvPr>
          <p:cNvSpPr txBox="1"/>
          <p:nvPr/>
        </p:nvSpPr>
        <p:spPr>
          <a:xfrm>
            <a:off x="1579143" y="5928084"/>
            <a:ext cx="1311578" cy="338554"/>
          </a:xfrm>
          <a:prstGeom prst="rect">
            <a:avLst/>
          </a:prstGeom>
          <a:noFill/>
        </p:spPr>
        <p:txBody>
          <a:bodyPr wrap="none" rtlCol="0">
            <a:spAutoFit/>
          </a:bodyPr>
          <a:lstStyle/>
          <a:p>
            <a:r>
              <a:rPr lang="en-US" dirty="0"/>
              <a:t>Explain data</a:t>
            </a:r>
          </a:p>
        </p:txBody>
      </p:sp>
      <p:sp>
        <p:nvSpPr>
          <p:cNvPr id="8" name="TextBox 7">
            <a:extLst>
              <a:ext uri="{FF2B5EF4-FFF2-40B4-BE49-F238E27FC236}">
                <a16:creationId xmlns:a16="http://schemas.microsoft.com/office/drawing/2014/main" id="{052DD615-0493-6C43-955E-6BDF6C8644FE}"/>
              </a:ext>
            </a:extLst>
          </p:cNvPr>
          <p:cNvSpPr txBox="1"/>
          <p:nvPr/>
        </p:nvSpPr>
        <p:spPr>
          <a:xfrm>
            <a:off x="3876136" y="5928084"/>
            <a:ext cx="1391728" cy="338554"/>
          </a:xfrm>
          <a:prstGeom prst="rect">
            <a:avLst/>
          </a:prstGeom>
          <a:noFill/>
        </p:spPr>
        <p:txBody>
          <a:bodyPr wrap="none" rtlCol="0">
            <a:spAutoFit/>
          </a:bodyPr>
          <a:lstStyle/>
          <a:p>
            <a:r>
              <a:rPr lang="en-US" dirty="0"/>
              <a:t>Model choice</a:t>
            </a:r>
          </a:p>
        </p:txBody>
      </p:sp>
      <p:sp>
        <p:nvSpPr>
          <p:cNvPr id="9" name="TextBox 8">
            <a:extLst>
              <a:ext uri="{FF2B5EF4-FFF2-40B4-BE49-F238E27FC236}">
                <a16:creationId xmlns:a16="http://schemas.microsoft.com/office/drawing/2014/main" id="{88346385-7A37-B740-91FE-74E910C60077}"/>
              </a:ext>
            </a:extLst>
          </p:cNvPr>
          <p:cNvSpPr txBox="1"/>
          <p:nvPr/>
        </p:nvSpPr>
        <p:spPr>
          <a:xfrm>
            <a:off x="6253279" y="5928084"/>
            <a:ext cx="1253869" cy="338554"/>
          </a:xfrm>
          <a:prstGeom prst="rect">
            <a:avLst/>
          </a:prstGeom>
          <a:noFill/>
        </p:spPr>
        <p:txBody>
          <a:bodyPr wrap="none" rtlCol="0">
            <a:spAutoFit/>
          </a:bodyPr>
          <a:lstStyle/>
          <a:p>
            <a:r>
              <a:rPr lang="en-US" dirty="0"/>
              <a:t>Explanation</a:t>
            </a:r>
          </a:p>
        </p:txBody>
      </p:sp>
      <p:sp>
        <p:nvSpPr>
          <p:cNvPr id="10" name="TextBox 9">
            <a:extLst>
              <a:ext uri="{FF2B5EF4-FFF2-40B4-BE49-F238E27FC236}">
                <a16:creationId xmlns:a16="http://schemas.microsoft.com/office/drawing/2014/main" id="{3E464B09-1215-8C48-844E-D683BC98D219}"/>
              </a:ext>
            </a:extLst>
          </p:cNvPr>
          <p:cNvSpPr txBox="1"/>
          <p:nvPr/>
        </p:nvSpPr>
        <p:spPr>
          <a:xfrm>
            <a:off x="87130" y="6435915"/>
            <a:ext cx="8574270" cy="307777"/>
          </a:xfrm>
          <a:prstGeom prst="rect">
            <a:avLst/>
          </a:prstGeom>
          <a:noFill/>
        </p:spPr>
        <p:txBody>
          <a:bodyPr wrap="none" rtlCol="0">
            <a:spAutoFit/>
          </a:bodyPr>
          <a:lstStyle/>
          <a:p>
            <a:r>
              <a:rPr lang="en-US" sz="1400" dirty="0"/>
              <a:t>https://</a:t>
            </a:r>
            <a:r>
              <a:rPr lang="en-US" sz="1400" dirty="0" err="1"/>
              <a:t>towardsdatascience.com</a:t>
            </a:r>
            <a:r>
              <a:rPr lang="en-US" sz="1400" dirty="0"/>
              <a:t>/an-explanation-of-what-why-and-how-of-explainable-ai-xai-117d9c441265</a:t>
            </a:r>
          </a:p>
        </p:txBody>
      </p:sp>
    </p:spTree>
    <p:extLst>
      <p:ext uri="{BB962C8B-B14F-4D97-AF65-F5344CB8AC3E}">
        <p14:creationId xmlns:p14="http://schemas.microsoft.com/office/powerpoint/2010/main" val="427260944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312" y="360456"/>
            <a:ext cx="7053542" cy="1050398"/>
          </a:xfrm>
        </p:spPr>
        <p:txBody>
          <a:bodyPr/>
          <a:lstStyle/>
          <a:p>
            <a:r>
              <a:rPr lang="en-US" dirty="0">
                <a:solidFill>
                  <a:srgbClr val="FF0000"/>
                </a:solidFill>
              </a:rPr>
              <a:t>Intelligent diagnostics</a:t>
            </a:r>
          </a:p>
        </p:txBody>
      </p:sp>
      <p:sp>
        <p:nvSpPr>
          <p:cNvPr id="3" name="Content Placeholder 2"/>
          <p:cNvSpPr>
            <a:spLocks noGrp="1"/>
          </p:cNvSpPr>
          <p:nvPr>
            <p:ph idx="1"/>
          </p:nvPr>
        </p:nvSpPr>
        <p:spPr>
          <a:xfrm>
            <a:off x="760027" y="1645761"/>
            <a:ext cx="6977114" cy="3951973"/>
          </a:xfrm>
        </p:spPr>
        <p:txBody>
          <a:bodyPr>
            <a:normAutofit fontScale="85000" lnSpcReduction="10000"/>
          </a:bodyPr>
          <a:lstStyle/>
          <a:p>
            <a:r>
              <a:rPr lang="en-US" dirty="0"/>
              <a:t>Not just</a:t>
            </a:r>
          </a:p>
          <a:p>
            <a:pPr lvl="1"/>
            <a:r>
              <a:rPr lang="en-US" dirty="0"/>
              <a:t>Pneumonia detection</a:t>
            </a:r>
          </a:p>
          <a:p>
            <a:r>
              <a:rPr lang="en-US" dirty="0"/>
              <a:t>History of patient health</a:t>
            </a:r>
          </a:p>
          <a:p>
            <a:r>
              <a:rPr lang="en-US" dirty="0"/>
              <a:t>Current medical conditions</a:t>
            </a:r>
          </a:p>
          <a:p>
            <a:r>
              <a:rPr lang="en-US" dirty="0"/>
              <a:t>Age and sex</a:t>
            </a:r>
          </a:p>
          <a:p>
            <a:r>
              <a:rPr lang="en-US" dirty="0"/>
              <a:t>Work and living locations</a:t>
            </a:r>
          </a:p>
          <a:p>
            <a:endParaRPr lang="en-US" dirty="0"/>
          </a:p>
          <a:p>
            <a:r>
              <a:rPr lang="en-US" dirty="0"/>
              <a:t>XAI must be able to use all this and tell us what was used and why in a diagnosis</a:t>
            </a:r>
          </a:p>
          <a:p>
            <a:endParaRPr lang="en-US" dirty="0"/>
          </a:p>
          <a:p>
            <a:endParaRPr lang="en-US" dirty="0"/>
          </a:p>
        </p:txBody>
      </p:sp>
      <p:pic>
        <p:nvPicPr>
          <p:cNvPr id="7" name="Picture 6">
            <a:extLst>
              <a:ext uri="{FF2B5EF4-FFF2-40B4-BE49-F238E27FC236}">
                <a16:creationId xmlns:a16="http://schemas.microsoft.com/office/drawing/2014/main" id="{145DDC8D-4EF5-894E-B71B-939D3ED699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6540" y="1395196"/>
            <a:ext cx="2976627" cy="2379533"/>
          </a:xfrm>
          <a:prstGeom prst="rect">
            <a:avLst/>
          </a:prstGeom>
        </p:spPr>
      </p:pic>
    </p:spTree>
    <p:extLst>
      <p:ext uri="{BB962C8B-B14F-4D97-AF65-F5344CB8AC3E}">
        <p14:creationId xmlns:p14="http://schemas.microsoft.com/office/powerpoint/2010/main" val="95626577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3" name="Shape 323"/>
          <p:cNvSpPr txBox="1"/>
          <p:nvPr/>
        </p:nvSpPr>
        <p:spPr>
          <a:xfrm>
            <a:off x="114875" y="133350"/>
            <a:ext cx="8548200" cy="1239750"/>
          </a:xfrm>
          <a:prstGeom prst="rect">
            <a:avLst/>
          </a:prstGeom>
          <a:noFill/>
          <a:ln>
            <a:noFill/>
          </a:ln>
        </p:spPr>
        <p:txBody>
          <a:bodyPr lIns="91425" tIns="91425" rIns="91425" bIns="91425" anchor="t" anchorCtr="0">
            <a:noAutofit/>
          </a:bodyPr>
          <a:lstStyle/>
          <a:p>
            <a:pPr fontAlgn="auto">
              <a:spcBef>
                <a:spcPts val="0"/>
              </a:spcBef>
              <a:spcAft>
                <a:spcPts val="0"/>
              </a:spcAft>
            </a:pPr>
            <a:r>
              <a:rPr lang="en" sz="3200" kern="0" dirty="0">
                <a:latin typeface="+mj-lt"/>
                <a:cs typeface="Arial"/>
                <a:sym typeface="Arial"/>
              </a:rPr>
              <a:t>A Deep Classification Network</a:t>
            </a:r>
          </a:p>
          <a:p>
            <a:pPr fontAlgn="auto">
              <a:spcBef>
                <a:spcPts val="0"/>
              </a:spcBef>
              <a:spcAft>
                <a:spcPts val="0"/>
              </a:spcAft>
            </a:pPr>
            <a:r>
              <a:rPr lang="en" sz="3200" kern="0" dirty="0">
                <a:latin typeface="+mj-lt"/>
                <a:cs typeface="Arial"/>
                <a:sym typeface="Arial"/>
              </a:rPr>
              <a:t>Interpreting what it’s doing</a:t>
            </a:r>
          </a:p>
        </p:txBody>
      </p:sp>
      <p:pic>
        <p:nvPicPr>
          <p:cNvPr id="324" name="Shape 324"/>
          <p:cNvPicPr preferRelativeResize="0"/>
          <p:nvPr/>
        </p:nvPicPr>
        <p:blipFill>
          <a:blip r:embed="rId3">
            <a:alphaModFix/>
          </a:blip>
          <a:stretch>
            <a:fillRect/>
          </a:stretch>
        </p:blipFill>
        <p:spPr>
          <a:xfrm>
            <a:off x="1414626" y="1152525"/>
            <a:ext cx="6520285" cy="4943908"/>
          </a:xfrm>
          <a:prstGeom prst="rect">
            <a:avLst/>
          </a:prstGeom>
          <a:noFill/>
          <a:ln>
            <a:noFill/>
          </a:ln>
        </p:spPr>
      </p:pic>
      <p:sp>
        <p:nvSpPr>
          <p:cNvPr id="325" name="Shape 325"/>
          <p:cNvSpPr txBox="1"/>
          <p:nvPr/>
        </p:nvSpPr>
        <p:spPr>
          <a:xfrm>
            <a:off x="6743700" y="60700"/>
            <a:ext cx="2307575" cy="704400"/>
          </a:xfrm>
          <a:prstGeom prst="rect">
            <a:avLst/>
          </a:prstGeom>
          <a:noFill/>
          <a:ln>
            <a:noFill/>
          </a:ln>
        </p:spPr>
        <p:txBody>
          <a:bodyPr lIns="91425" tIns="91425" rIns="91425" bIns="91425" anchor="t" anchorCtr="0">
            <a:noAutofit/>
          </a:bodyPr>
          <a:lstStyle/>
          <a:p>
            <a:pPr fontAlgn="auto">
              <a:spcBef>
                <a:spcPts val="0"/>
              </a:spcBef>
              <a:spcAft>
                <a:spcPts val="0"/>
              </a:spcAft>
            </a:pPr>
            <a:r>
              <a:rPr lang="en" i="1" kern="0" dirty="0">
                <a:solidFill>
                  <a:srgbClr val="000000"/>
                </a:solidFill>
                <a:latin typeface="Arial"/>
                <a:cs typeface="Arial"/>
                <a:sym typeface="Arial"/>
              </a:rPr>
              <a:t>[From  Yann LeCun slides]</a:t>
            </a:r>
          </a:p>
        </p:txBody>
      </p:sp>
    </p:spTree>
    <p:extLst>
      <p:ext uri="{BB962C8B-B14F-4D97-AF65-F5344CB8AC3E}">
        <p14:creationId xmlns:p14="http://schemas.microsoft.com/office/powerpoint/2010/main" val="2393935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7B34B-7F54-9244-8FB9-8DFB47002F6D}"/>
              </a:ext>
            </a:extLst>
          </p:cNvPr>
          <p:cNvSpPr>
            <a:spLocks noGrp="1"/>
          </p:cNvSpPr>
          <p:nvPr>
            <p:ph type="title"/>
          </p:nvPr>
        </p:nvSpPr>
        <p:spPr/>
        <p:txBody>
          <a:bodyPr/>
          <a:lstStyle/>
          <a:p>
            <a:r>
              <a:rPr lang="en-US" dirty="0">
                <a:solidFill>
                  <a:srgbClr val="FF0000"/>
                </a:solidFill>
              </a:rPr>
              <a:t>XAI</a:t>
            </a:r>
          </a:p>
        </p:txBody>
      </p:sp>
      <p:sp>
        <p:nvSpPr>
          <p:cNvPr id="3" name="Content Placeholder 2">
            <a:extLst>
              <a:ext uri="{FF2B5EF4-FFF2-40B4-BE49-F238E27FC236}">
                <a16:creationId xmlns:a16="http://schemas.microsoft.com/office/drawing/2014/main" id="{0E812D81-4B94-4446-AB9C-1936D483528D}"/>
              </a:ext>
            </a:extLst>
          </p:cNvPr>
          <p:cNvSpPr>
            <a:spLocks noGrp="1"/>
          </p:cNvSpPr>
          <p:nvPr>
            <p:ph idx="1"/>
          </p:nvPr>
        </p:nvSpPr>
        <p:spPr>
          <a:xfrm>
            <a:off x="457200" y="1417638"/>
            <a:ext cx="8229600" cy="4525963"/>
          </a:xfrm>
        </p:spPr>
        <p:txBody>
          <a:bodyPr/>
          <a:lstStyle/>
          <a:p>
            <a:r>
              <a:rPr lang="en-US" dirty="0"/>
              <a:t>This is a yellow car which is an antique Ford model ....</a:t>
            </a:r>
          </a:p>
          <a:p>
            <a:r>
              <a:rPr lang="en-US" dirty="0"/>
              <a:t>It was built in ….</a:t>
            </a:r>
          </a:p>
          <a:p>
            <a:r>
              <a:rPr lang="en-US" dirty="0"/>
              <a:t>Its antiqueness can be seen by its boxy design and decorations.</a:t>
            </a:r>
          </a:p>
          <a:p>
            <a:r>
              <a:rPr lang="en-US" dirty="0"/>
              <a:t>It is in very good shape and probably expensive to buy.</a:t>
            </a:r>
          </a:p>
          <a:p>
            <a:r>
              <a:rPr lang="en-US" dirty="0"/>
              <a:t>It is not a yellow bird or another yellow creature.</a:t>
            </a:r>
          </a:p>
        </p:txBody>
      </p:sp>
    </p:spTree>
    <p:extLst>
      <p:ext uri="{BB962C8B-B14F-4D97-AF65-F5344CB8AC3E}">
        <p14:creationId xmlns:p14="http://schemas.microsoft.com/office/powerpoint/2010/main" val="79726585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75EB7-A200-014A-B6A4-83FD7C7A1251}"/>
              </a:ext>
            </a:extLst>
          </p:cNvPr>
          <p:cNvSpPr>
            <a:spLocks noGrp="1"/>
          </p:cNvSpPr>
          <p:nvPr>
            <p:ph type="title"/>
          </p:nvPr>
        </p:nvSpPr>
        <p:spPr/>
        <p:txBody>
          <a:bodyPr/>
          <a:lstStyle/>
          <a:p>
            <a:r>
              <a:rPr lang="en-US" dirty="0">
                <a:solidFill>
                  <a:srgbClr val="FF0000"/>
                </a:solidFill>
              </a:rPr>
              <a:t>GDPR right to explanation</a:t>
            </a:r>
          </a:p>
        </p:txBody>
      </p:sp>
      <p:sp>
        <p:nvSpPr>
          <p:cNvPr id="3" name="Content Placeholder 2">
            <a:extLst>
              <a:ext uri="{FF2B5EF4-FFF2-40B4-BE49-F238E27FC236}">
                <a16:creationId xmlns:a16="http://schemas.microsoft.com/office/drawing/2014/main" id="{896901D6-EFAA-D448-97A5-4F34B9BB30A9}"/>
              </a:ext>
            </a:extLst>
          </p:cNvPr>
          <p:cNvSpPr>
            <a:spLocks noGrp="1"/>
          </p:cNvSpPr>
          <p:nvPr>
            <p:ph idx="1"/>
          </p:nvPr>
        </p:nvSpPr>
        <p:spPr>
          <a:xfrm>
            <a:off x="457200" y="1417638"/>
            <a:ext cx="8229600" cy="4525963"/>
          </a:xfrm>
        </p:spPr>
        <p:txBody>
          <a:bodyPr/>
          <a:lstStyle/>
          <a:p>
            <a:pPr marL="0" indent="0">
              <a:buNone/>
            </a:pPr>
            <a:r>
              <a:rPr lang="en-US" sz="2800" dirty="0"/>
              <a:t>European Union General Data Protection Regulation (GDPR) in 2016, claimed that a ‘right to explanation’ of all decisions made by automated or artificially intelligent algorithmic systems will be legally mandated by the GDPR once it is in force, in 2018.</a:t>
            </a:r>
          </a:p>
          <a:p>
            <a:r>
              <a:rPr lang="en-US" sz="2800" b="1" dirty="0"/>
              <a:t>System functionality</a:t>
            </a:r>
            <a:r>
              <a:rPr lang="en-US" sz="2800" dirty="0"/>
              <a:t>: logic, significance, envisaged consequences, and general functionality of an automated decision-making system, </a:t>
            </a:r>
          </a:p>
          <a:p>
            <a:r>
              <a:rPr lang="en-US" sz="2800" b="1" dirty="0"/>
              <a:t>Specific decisions</a:t>
            </a:r>
            <a:r>
              <a:rPr lang="en-US" sz="2800" dirty="0"/>
              <a:t>: the rationale, reasons, and individual circumstances of a specific automated decision</a:t>
            </a:r>
          </a:p>
          <a:p>
            <a:endParaRPr lang="en-US" sz="2800" dirty="0"/>
          </a:p>
          <a:p>
            <a:endParaRPr lang="en-US" sz="2800" dirty="0"/>
          </a:p>
        </p:txBody>
      </p:sp>
    </p:spTree>
    <p:extLst>
      <p:ext uri="{BB962C8B-B14F-4D97-AF65-F5344CB8AC3E}">
        <p14:creationId xmlns:p14="http://schemas.microsoft.com/office/powerpoint/2010/main" val="41179348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75EB7-A200-014A-B6A4-83FD7C7A1251}"/>
              </a:ext>
            </a:extLst>
          </p:cNvPr>
          <p:cNvSpPr>
            <a:spLocks noGrp="1"/>
          </p:cNvSpPr>
          <p:nvPr>
            <p:ph type="title"/>
          </p:nvPr>
        </p:nvSpPr>
        <p:spPr/>
        <p:txBody>
          <a:bodyPr/>
          <a:lstStyle/>
          <a:p>
            <a:r>
              <a:rPr lang="en-US" dirty="0">
                <a:solidFill>
                  <a:srgbClr val="FF0000"/>
                </a:solidFill>
              </a:rPr>
              <a:t>Distinguish between Explanations</a:t>
            </a:r>
          </a:p>
        </p:txBody>
      </p:sp>
      <p:sp>
        <p:nvSpPr>
          <p:cNvPr id="3" name="Content Placeholder 2">
            <a:extLst>
              <a:ext uri="{FF2B5EF4-FFF2-40B4-BE49-F238E27FC236}">
                <a16:creationId xmlns:a16="http://schemas.microsoft.com/office/drawing/2014/main" id="{896901D6-EFAA-D448-97A5-4F34B9BB30A9}"/>
              </a:ext>
            </a:extLst>
          </p:cNvPr>
          <p:cNvSpPr>
            <a:spLocks noGrp="1"/>
          </p:cNvSpPr>
          <p:nvPr>
            <p:ph idx="1"/>
          </p:nvPr>
        </p:nvSpPr>
        <p:spPr/>
        <p:txBody>
          <a:bodyPr/>
          <a:lstStyle/>
          <a:p>
            <a:r>
              <a:rPr lang="en-US" dirty="0"/>
              <a:t>In terms of their timing in relation to the decision-making process:</a:t>
            </a:r>
          </a:p>
          <a:p>
            <a:r>
              <a:rPr lang="en-US" b="1" dirty="0"/>
              <a:t>ex ante explanation</a:t>
            </a:r>
            <a:r>
              <a:rPr lang="en-US" dirty="0"/>
              <a:t>: occurs prior to an automated decision-making taking place. </a:t>
            </a:r>
          </a:p>
          <a:p>
            <a:r>
              <a:rPr lang="en-US" b="1" dirty="0"/>
              <a:t>ex post explanation</a:t>
            </a:r>
            <a:r>
              <a:rPr lang="en-US" dirty="0"/>
              <a:t>: occurs after an automated decision has taken place. </a:t>
            </a:r>
          </a:p>
          <a:p>
            <a:pPr lvl="1"/>
            <a:r>
              <a:rPr lang="en-US" dirty="0"/>
              <a:t>Note that an ex post explanation can address both system functionality and the rationale of a specific decision.</a:t>
            </a:r>
          </a:p>
          <a:p>
            <a:endParaRPr lang="en-US" dirty="0"/>
          </a:p>
        </p:txBody>
      </p:sp>
    </p:spTree>
    <p:extLst>
      <p:ext uri="{BB962C8B-B14F-4D97-AF65-F5344CB8AC3E}">
        <p14:creationId xmlns:p14="http://schemas.microsoft.com/office/powerpoint/2010/main" val="257774727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75EB7-A200-014A-B6A4-83FD7C7A1251}"/>
              </a:ext>
            </a:extLst>
          </p:cNvPr>
          <p:cNvSpPr>
            <a:spLocks noGrp="1"/>
          </p:cNvSpPr>
          <p:nvPr>
            <p:ph type="title"/>
          </p:nvPr>
        </p:nvSpPr>
        <p:spPr/>
        <p:txBody>
          <a:bodyPr/>
          <a:lstStyle/>
          <a:p>
            <a:r>
              <a:rPr lang="en-US" dirty="0">
                <a:solidFill>
                  <a:srgbClr val="FF0000"/>
                </a:solidFill>
              </a:rPr>
              <a:t>Four XAI Principles - NIST</a:t>
            </a:r>
          </a:p>
        </p:txBody>
      </p:sp>
      <p:sp>
        <p:nvSpPr>
          <p:cNvPr id="3" name="Content Placeholder 2">
            <a:extLst>
              <a:ext uri="{FF2B5EF4-FFF2-40B4-BE49-F238E27FC236}">
                <a16:creationId xmlns:a16="http://schemas.microsoft.com/office/drawing/2014/main" id="{896901D6-EFAA-D448-97A5-4F34B9BB30A9}"/>
              </a:ext>
            </a:extLst>
          </p:cNvPr>
          <p:cNvSpPr>
            <a:spLocks noGrp="1"/>
          </p:cNvSpPr>
          <p:nvPr>
            <p:ph idx="1"/>
          </p:nvPr>
        </p:nvSpPr>
        <p:spPr/>
        <p:txBody>
          <a:bodyPr/>
          <a:lstStyle/>
          <a:p>
            <a:r>
              <a:rPr lang="en-US" sz="2800" b="1" dirty="0"/>
              <a:t>Explanation</a:t>
            </a:r>
            <a:r>
              <a:rPr lang="en-US" sz="2800" dirty="0"/>
              <a:t>: Systems deliver accompanying evidence or reason(s) for all outputs. </a:t>
            </a:r>
          </a:p>
          <a:p>
            <a:r>
              <a:rPr lang="en-US" sz="2800" b="1" dirty="0"/>
              <a:t>Meaningful</a:t>
            </a:r>
            <a:r>
              <a:rPr lang="en-US" sz="2800" dirty="0"/>
              <a:t>: Systems provide explanations that are understandable to individual users. </a:t>
            </a:r>
          </a:p>
          <a:p>
            <a:r>
              <a:rPr lang="en-US" sz="2800" b="1" dirty="0"/>
              <a:t>Explanation Accuracy</a:t>
            </a:r>
            <a:r>
              <a:rPr lang="en-US" sz="2800" dirty="0"/>
              <a:t>: The explanation correctly reflects the system’s process for generating the output. </a:t>
            </a:r>
          </a:p>
          <a:p>
            <a:r>
              <a:rPr lang="en-US" sz="2800" b="1" dirty="0"/>
              <a:t>Knowledge Limits</a:t>
            </a:r>
            <a:r>
              <a:rPr lang="en-US" sz="2800" dirty="0"/>
              <a:t>: The system only operates under conditions for which it was designed or when the system reaches a sufficient confidence in its output. </a:t>
            </a:r>
          </a:p>
          <a:p>
            <a:endParaRPr lang="en-US" dirty="0"/>
          </a:p>
        </p:txBody>
      </p:sp>
    </p:spTree>
    <p:extLst>
      <p:ext uri="{BB962C8B-B14F-4D97-AF65-F5344CB8AC3E}">
        <p14:creationId xmlns:p14="http://schemas.microsoft.com/office/powerpoint/2010/main" val="50295925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7B34B-7F54-9244-8FB9-8DFB47002F6D}"/>
              </a:ext>
            </a:extLst>
          </p:cNvPr>
          <p:cNvSpPr>
            <a:spLocks noGrp="1"/>
          </p:cNvSpPr>
          <p:nvPr>
            <p:ph type="title"/>
          </p:nvPr>
        </p:nvSpPr>
        <p:spPr/>
        <p:txBody>
          <a:bodyPr/>
          <a:lstStyle/>
          <a:p>
            <a:r>
              <a:rPr lang="en-US" dirty="0">
                <a:solidFill>
                  <a:srgbClr val="FF0000"/>
                </a:solidFill>
              </a:rPr>
              <a:t>For XAI to happen</a:t>
            </a:r>
          </a:p>
        </p:txBody>
      </p:sp>
      <p:sp>
        <p:nvSpPr>
          <p:cNvPr id="3" name="Content Placeholder 2">
            <a:extLst>
              <a:ext uri="{FF2B5EF4-FFF2-40B4-BE49-F238E27FC236}">
                <a16:creationId xmlns:a16="http://schemas.microsoft.com/office/drawing/2014/main" id="{0E812D81-4B94-4446-AB9C-1936D483528D}"/>
              </a:ext>
            </a:extLst>
          </p:cNvPr>
          <p:cNvSpPr>
            <a:spLocks noGrp="1"/>
          </p:cNvSpPr>
          <p:nvPr>
            <p:ph idx="1"/>
          </p:nvPr>
        </p:nvSpPr>
        <p:spPr/>
        <p:txBody>
          <a:bodyPr/>
          <a:lstStyle/>
          <a:p>
            <a:r>
              <a:rPr lang="en-US" dirty="0"/>
              <a:t>A priori knowledge must be used</a:t>
            </a:r>
          </a:p>
          <a:p>
            <a:pPr lvl="1"/>
            <a:r>
              <a:rPr lang="en-US" dirty="0"/>
              <a:t>Memory events</a:t>
            </a:r>
          </a:p>
          <a:p>
            <a:r>
              <a:rPr lang="en-US" dirty="0"/>
              <a:t>Commonsense knowledge in play</a:t>
            </a:r>
          </a:p>
          <a:p>
            <a:r>
              <a:rPr lang="en-US" dirty="0"/>
              <a:t>Understanding of the data</a:t>
            </a:r>
          </a:p>
          <a:p>
            <a:r>
              <a:rPr lang="en-US" dirty="0"/>
              <a:t>Create explanations of why the decision is being made and what is happening</a:t>
            </a:r>
          </a:p>
        </p:txBody>
      </p:sp>
    </p:spTree>
    <p:extLst>
      <p:ext uri="{BB962C8B-B14F-4D97-AF65-F5344CB8AC3E}">
        <p14:creationId xmlns:p14="http://schemas.microsoft.com/office/powerpoint/2010/main" val="108733974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CC23A-7FA3-7347-B0B5-C9D5A7A52B47}"/>
              </a:ext>
            </a:extLst>
          </p:cNvPr>
          <p:cNvSpPr>
            <a:spLocks noGrp="1"/>
          </p:cNvSpPr>
          <p:nvPr>
            <p:ph type="title"/>
          </p:nvPr>
        </p:nvSpPr>
        <p:spPr/>
        <p:txBody>
          <a:bodyPr/>
          <a:lstStyle/>
          <a:p>
            <a:r>
              <a:rPr lang="en-US" dirty="0">
                <a:solidFill>
                  <a:srgbClr val="FF0000"/>
                </a:solidFill>
              </a:rPr>
              <a:t>Formal Verification &amp; XAI</a:t>
            </a:r>
          </a:p>
        </p:txBody>
      </p:sp>
      <p:sp>
        <p:nvSpPr>
          <p:cNvPr id="3" name="Content Placeholder 2">
            <a:extLst>
              <a:ext uri="{FF2B5EF4-FFF2-40B4-BE49-F238E27FC236}">
                <a16:creationId xmlns:a16="http://schemas.microsoft.com/office/drawing/2014/main" id="{DB6F1F2F-818F-4E49-83A4-F84B0ACAD3EE}"/>
              </a:ext>
            </a:extLst>
          </p:cNvPr>
          <p:cNvSpPr>
            <a:spLocks noGrp="1"/>
          </p:cNvSpPr>
          <p:nvPr>
            <p:ph idx="1"/>
          </p:nvPr>
        </p:nvSpPr>
        <p:spPr>
          <a:xfrm>
            <a:off x="457200" y="1769477"/>
            <a:ext cx="8229600" cy="4525963"/>
          </a:xfrm>
        </p:spPr>
        <p:txBody>
          <a:bodyPr/>
          <a:lstStyle/>
          <a:p>
            <a:r>
              <a:rPr lang="en-US" sz="2400" dirty="0"/>
              <a:t>Formal verification is the act of proving or disproving the correctness of intended algorithms underlying a system with respect to a certain formal specification or property, using formal methods of mathematics.</a:t>
            </a:r>
          </a:p>
          <a:p>
            <a:endParaRPr lang="en-US" sz="2400" dirty="0"/>
          </a:p>
          <a:p>
            <a:r>
              <a:rPr lang="en-US" sz="2400" dirty="0"/>
              <a:t>Formal verification can be helpful and is used in proving the correctness of systems such as: cryptographic protocols, combinational circuits, digital circuits with internal memory, and software expressed as source code.</a:t>
            </a:r>
          </a:p>
          <a:p>
            <a:endParaRPr lang="en-US" sz="2400" dirty="0"/>
          </a:p>
        </p:txBody>
      </p:sp>
      <p:sp>
        <p:nvSpPr>
          <p:cNvPr id="4" name="TextBox 3">
            <a:extLst>
              <a:ext uri="{FF2B5EF4-FFF2-40B4-BE49-F238E27FC236}">
                <a16:creationId xmlns:a16="http://schemas.microsoft.com/office/drawing/2014/main" id="{70AA51EA-3FDD-5A47-AA5D-3525C0F04C1E}"/>
              </a:ext>
            </a:extLst>
          </p:cNvPr>
          <p:cNvSpPr txBox="1"/>
          <p:nvPr/>
        </p:nvSpPr>
        <p:spPr>
          <a:xfrm>
            <a:off x="6324600" y="5956886"/>
            <a:ext cx="1071127" cy="338554"/>
          </a:xfrm>
          <a:prstGeom prst="rect">
            <a:avLst/>
          </a:prstGeom>
          <a:noFill/>
        </p:spPr>
        <p:txBody>
          <a:bodyPr wrap="none" rtlCol="0">
            <a:spAutoFit/>
          </a:bodyPr>
          <a:lstStyle/>
          <a:p>
            <a:r>
              <a:rPr lang="en-US" dirty="0"/>
              <a:t>Wikipedia</a:t>
            </a:r>
          </a:p>
        </p:txBody>
      </p:sp>
      <p:sp>
        <p:nvSpPr>
          <p:cNvPr id="6" name="TextBox 5">
            <a:extLst>
              <a:ext uri="{FF2B5EF4-FFF2-40B4-BE49-F238E27FC236}">
                <a16:creationId xmlns:a16="http://schemas.microsoft.com/office/drawing/2014/main" id="{45DC2034-F1B4-5743-8E5A-88A905078929}"/>
              </a:ext>
            </a:extLst>
          </p:cNvPr>
          <p:cNvSpPr txBox="1"/>
          <p:nvPr/>
        </p:nvSpPr>
        <p:spPr>
          <a:xfrm>
            <a:off x="533400" y="1369367"/>
            <a:ext cx="2635914" cy="400110"/>
          </a:xfrm>
          <a:prstGeom prst="rect">
            <a:avLst/>
          </a:prstGeom>
          <a:noFill/>
        </p:spPr>
        <p:txBody>
          <a:bodyPr wrap="none" rtlCol="0">
            <a:spAutoFit/>
          </a:bodyPr>
          <a:lstStyle/>
          <a:p>
            <a:r>
              <a:rPr lang="en-US" sz="2000" dirty="0"/>
              <a:t>Formal Verification is:</a:t>
            </a:r>
          </a:p>
        </p:txBody>
      </p:sp>
    </p:spTree>
    <p:extLst>
      <p:ext uri="{BB962C8B-B14F-4D97-AF65-F5344CB8AC3E}">
        <p14:creationId xmlns:p14="http://schemas.microsoft.com/office/powerpoint/2010/main" val="40756872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15B0D-50C9-F745-9C77-037ABB782313}"/>
              </a:ext>
            </a:extLst>
          </p:cNvPr>
          <p:cNvSpPr>
            <a:spLocks noGrp="1"/>
          </p:cNvSpPr>
          <p:nvPr>
            <p:ph type="title"/>
          </p:nvPr>
        </p:nvSpPr>
        <p:spPr/>
        <p:txBody>
          <a:bodyPr/>
          <a:lstStyle/>
          <a:p>
            <a:endParaRPr lang="en-US" dirty="0"/>
          </a:p>
        </p:txBody>
      </p:sp>
      <p:pic>
        <p:nvPicPr>
          <p:cNvPr id="7" name="Content Placeholder 6">
            <a:extLst>
              <a:ext uri="{FF2B5EF4-FFF2-40B4-BE49-F238E27FC236}">
                <a16:creationId xmlns:a16="http://schemas.microsoft.com/office/drawing/2014/main" id="{0338C905-6AEC-FC44-A91A-446232575FE1}"/>
              </a:ext>
            </a:extLst>
          </p:cNvPr>
          <p:cNvPicPr>
            <a:picLocks noGrp="1" noChangeAspect="1"/>
          </p:cNvPicPr>
          <p:nvPr>
            <p:ph idx="1"/>
          </p:nvPr>
        </p:nvPicPr>
        <p:blipFill>
          <a:blip r:embed="rId2"/>
          <a:stretch>
            <a:fillRect/>
          </a:stretch>
        </p:blipFill>
        <p:spPr>
          <a:xfrm>
            <a:off x="341334" y="4080869"/>
            <a:ext cx="8229600" cy="2560872"/>
          </a:xfrm>
        </p:spPr>
      </p:pic>
      <p:pic>
        <p:nvPicPr>
          <p:cNvPr id="9" name="Picture 8">
            <a:extLst>
              <a:ext uri="{FF2B5EF4-FFF2-40B4-BE49-F238E27FC236}">
                <a16:creationId xmlns:a16="http://schemas.microsoft.com/office/drawing/2014/main" id="{F52A3A7E-A17B-184E-A21E-FDDFC4EA35CE}"/>
              </a:ext>
            </a:extLst>
          </p:cNvPr>
          <p:cNvPicPr>
            <a:picLocks noChangeAspect="1"/>
          </p:cNvPicPr>
          <p:nvPr/>
        </p:nvPicPr>
        <p:blipFill>
          <a:blip r:embed="rId3"/>
          <a:stretch>
            <a:fillRect/>
          </a:stretch>
        </p:blipFill>
        <p:spPr>
          <a:xfrm>
            <a:off x="-115866" y="-595364"/>
            <a:ext cx="9144000" cy="2393521"/>
          </a:xfrm>
          <a:prstGeom prst="rect">
            <a:avLst/>
          </a:prstGeom>
        </p:spPr>
      </p:pic>
      <p:pic>
        <p:nvPicPr>
          <p:cNvPr id="13" name="Picture 12">
            <a:extLst>
              <a:ext uri="{FF2B5EF4-FFF2-40B4-BE49-F238E27FC236}">
                <a16:creationId xmlns:a16="http://schemas.microsoft.com/office/drawing/2014/main" id="{A8CEC04A-8AFA-D64B-930F-37E6B5B640FB}"/>
              </a:ext>
            </a:extLst>
          </p:cNvPr>
          <p:cNvPicPr>
            <a:picLocks noChangeAspect="1"/>
          </p:cNvPicPr>
          <p:nvPr/>
        </p:nvPicPr>
        <p:blipFill>
          <a:blip r:embed="rId4"/>
          <a:stretch>
            <a:fillRect/>
          </a:stretch>
        </p:blipFill>
        <p:spPr>
          <a:xfrm>
            <a:off x="0" y="1988417"/>
            <a:ext cx="9144000" cy="1902192"/>
          </a:xfrm>
          <a:prstGeom prst="rect">
            <a:avLst/>
          </a:prstGeom>
        </p:spPr>
      </p:pic>
    </p:spTree>
    <p:extLst>
      <p:ext uri="{BB962C8B-B14F-4D97-AF65-F5344CB8AC3E}">
        <p14:creationId xmlns:p14="http://schemas.microsoft.com/office/powerpoint/2010/main" val="3213885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99436-D406-009B-25F7-B512CFA4BA12}"/>
              </a:ext>
            </a:extLst>
          </p:cNvPr>
          <p:cNvSpPr>
            <a:spLocks noGrp="1"/>
          </p:cNvSpPr>
          <p:nvPr>
            <p:ph type="title"/>
          </p:nvPr>
        </p:nvSpPr>
        <p:spPr/>
        <p:txBody>
          <a:bodyPr/>
          <a:lstStyle/>
          <a:p>
            <a:r>
              <a:rPr lang="en-US" dirty="0"/>
              <a:t>2012-23</a:t>
            </a:r>
          </a:p>
        </p:txBody>
      </p:sp>
      <p:pic>
        <p:nvPicPr>
          <p:cNvPr id="5" name="Content Placeholder 4">
            <a:extLst>
              <a:ext uri="{FF2B5EF4-FFF2-40B4-BE49-F238E27FC236}">
                <a16:creationId xmlns:a16="http://schemas.microsoft.com/office/drawing/2014/main" id="{61C0AA6E-ECFE-A245-8D6A-2CA6AB0E22AE}"/>
              </a:ext>
            </a:extLst>
          </p:cNvPr>
          <p:cNvPicPr>
            <a:picLocks noGrp="1" noChangeAspect="1"/>
          </p:cNvPicPr>
          <p:nvPr>
            <p:ph idx="1"/>
          </p:nvPr>
        </p:nvPicPr>
        <p:blipFill>
          <a:blip r:embed="rId2"/>
          <a:stretch>
            <a:fillRect/>
          </a:stretch>
        </p:blipFill>
        <p:spPr>
          <a:xfrm>
            <a:off x="533400" y="1295400"/>
            <a:ext cx="7878528" cy="4525963"/>
          </a:xfrm>
        </p:spPr>
      </p:pic>
      <p:sp>
        <p:nvSpPr>
          <p:cNvPr id="6" name="TextBox 5">
            <a:extLst>
              <a:ext uri="{FF2B5EF4-FFF2-40B4-BE49-F238E27FC236}">
                <a16:creationId xmlns:a16="http://schemas.microsoft.com/office/drawing/2014/main" id="{477EE0B9-772E-013D-6C23-E8E0B252A73C}"/>
              </a:ext>
            </a:extLst>
          </p:cNvPr>
          <p:cNvSpPr txBox="1"/>
          <p:nvPr/>
        </p:nvSpPr>
        <p:spPr>
          <a:xfrm>
            <a:off x="1447800" y="6096000"/>
            <a:ext cx="6753772" cy="338554"/>
          </a:xfrm>
          <a:prstGeom prst="rect">
            <a:avLst/>
          </a:prstGeom>
          <a:noFill/>
        </p:spPr>
        <p:txBody>
          <a:bodyPr wrap="none" rtlCol="0">
            <a:spAutoFit/>
          </a:bodyPr>
          <a:lstStyle/>
          <a:p>
            <a:r>
              <a:rPr lang="en-US" dirty="0"/>
              <a:t>https://</a:t>
            </a:r>
            <a:r>
              <a:rPr lang="en-US" dirty="0" err="1"/>
              <a:t>towardsdatascience.com</a:t>
            </a:r>
            <a:r>
              <a:rPr lang="en-US" dirty="0"/>
              <a:t>/ten-years-of-ai-in-review-85decdb2a540</a:t>
            </a:r>
          </a:p>
        </p:txBody>
      </p:sp>
    </p:spTree>
    <p:extLst>
      <p:ext uri="{BB962C8B-B14F-4D97-AF65-F5344CB8AC3E}">
        <p14:creationId xmlns:p14="http://schemas.microsoft.com/office/powerpoint/2010/main" val="133987245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62D8A06D-EB7E-974C-BDE1-213A6A813DC6}"/>
              </a:ext>
            </a:extLst>
          </p:cNvPr>
          <p:cNvSpPr txBox="1"/>
          <p:nvPr/>
        </p:nvSpPr>
        <p:spPr>
          <a:xfrm>
            <a:off x="1404594" y="434932"/>
            <a:ext cx="5301005" cy="523220"/>
          </a:xfrm>
          <a:prstGeom prst="rect">
            <a:avLst/>
          </a:prstGeom>
          <a:noFill/>
        </p:spPr>
        <p:txBody>
          <a:bodyPr wrap="square" rtlCol="0">
            <a:spAutoFit/>
          </a:bodyPr>
          <a:lstStyle/>
          <a:p>
            <a:r>
              <a:rPr kumimoji="1" lang="en-US" altLang="zh-CN" sz="2800" dirty="0">
                <a:latin typeface="Times New Roman" panose="02020603050405020304" pitchFamily="18" charset="0"/>
                <a:cs typeface="Times New Roman" panose="02020603050405020304" pitchFamily="18" charset="0"/>
              </a:rPr>
              <a:t>Verification for feedforward NNs</a:t>
            </a:r>
            <a:endParaRPr kumimoji="1" lang="zh-CN" altLang="en-US" sz="2800" dirty="0">
              <a:latin typeface="Times New Roman" panose="02020603050405020304" pitchFamily="18" charset="0"/>
              <a:cs typeface="Times New Roman" panose="02020603050405020304" pitchFamily="18" charset="0"/>
            </a:endParaRPr>
          </a:p>
        </p:txBody>
      </p:sp>
      <p:sp>
        <p:nvSpPr>
          <p:cNvPr id="3" name="矩形 2">
            <a:extLst>
              <a:ext uri="{FF2B5EF4-FFF2-40B4-BE49-F238E27FC236}">
                <a16:creationId xmlns:a16="http://schemas.microsoft.com/office/drawing/2014/main" id="{4B7FB3E7-DF37-DE48-BA1E-AC23A8F0A709}"/>
              </a:ext>
            </a:extLst>
          </p:cNvPr>
          <p:cNvSpPr/>
          <p:nvPr/>
        </p:nvSpPr>
        <p:spPr>
          <a:xfrm>
            <a:off x="104360" y="1407832"/>
            <a:ext cx="8784824" cy="3141758"/>
          </a:xfrm>
          <a:prstGeom prst="rect">
            <a:avLst/>
          </a:prstGeom>
        </p:spPr>
        <p:txBody>
          <a:bodyPr wrap="square">
            <a:spAutoFit/>
          </a:bodyPr>
          <a:lstStyle/>
          <a:p>
            <a:pPr marL="257175" indent="-257175">
              <a:lnSpc>
                <a:spcPct val="114000"/>
              </a:lnSpc>
              <a:buFont typeface="Arial" panose="020B0604020202020204" pitchFamily="34" charset="0"/>
              <a:buChar char="•"/>
            </a:pPr>
            <a:r>
              <a:rPr lang="zh-CN" altLang="en-US" sz="2000" dirty="0">
                <a:latin typeface="Times New Roman" panose="02020603050405020304" pitchFamily="18" charset="0"/>
                <a:cs typeface="Times New Roman" panose="02020603050405020304" pitchFamily="18" charset="0"/>
              </a:rPr>
              <a:t>Verification for </a:t>
            </a:r>
            <a:r>
              <a:rPr lang="en-CA" altLang="zh-CN" sz="2000" dirty="0">
                <a:latin typeface="Times New Roman" panose="02020603050405020304" pitchFamily="18" charset="0"/>
                <a:cs typeface="Times New Roman" panose="02020603050405020304" pitchFamily="18" charset="0"/>
              </a:rPr>
              <a:t>feed-forward </a:t>
            </a:r>
            <a:r>
              <a:rPr lang="zh-CN" altLang="en-US" sz="2000" dirty="0">
                <a:latin typeface="Times New Roman" panose="02020603050405020304" pitchFamily="18" charset="0"/>
                <a:cs typeface="Times New Roman" panose="02020603050405020304" pitchFamily="18" charset="0"/>
              </a:rPr>
              <a:t>networks</a:t>
            </a:r>
            <a:r>
              <a:rPr lang="en-US" altLang="zh-CN" sz="2000" dirty="0">
                <a:latin typeface="Times New Roman" panose="02020603050405020304" pitchFamily="18" charset="0"/>
                <a:cs typeface="Times New Roman" panose="02020603050405020304" pitchFamily="18" charset="0"/>
              </a:rPr>
              <a:t> – resistance to adversarial inputs</a:t>
            </a:r>
            <a:endParaRPr lang="en-CA" altLang="zh-CN" sz="2000" dirty="0">
              <a:latin typeface="Times New Roman" panose="02020603050405020304" pitchFamily="18" charset="0"/>
              <a:cs typeface="Times New Roman" panose="02020603050405020304" pitchFamily="18" charset="0"/>
            </a:endParaRPr>
          </a:p>
          <a:p>
            <a:pPr marL="600075" lvl="1" indent="-257175">
              <a:lnSpc>
                <a:spcPct val="114000"/>
              </a:lnSpc>
              <a:buFont typeface="Arial" panose="020B0604020202020204" pitchFamily="34" charset="0"/>
              <a:buChar char="•"/>
            </a:pPr>
            <a:r>
              <a:rPr lang="en-CA" altLang="zh-CN" dirty="0">
                <a:latin typeface="Times New Roman" panose="02020603050405020304" pitchFamily="18" charset="0"/>
                <a:cs typeface="Times New Roman" panose="02020603050405020304" pitchFamily="18" charset="0"/>
              </a:rPr>
              <a:t>Verify if a model can remain robust to a constrained perturbation applied to an input;</a:t>
            </a:r>
          </a:p>
          <a:p>
            <a:pPr marL="600075" lvl="1" indent="-257175">
              <a:lnSpc>
                <a:spcPct val="114000"/>
              </a:lnSpc>
              <a:buFont typeface="Arial" panose="020B0604020202020204" pitchFamily="34" charset="0"/>
              <a:buChar char="•"/>
            </a:pPr>
            <a:r>
              <a:rPr lang="en-CA" altLang="zh-CN" dirty="0">
                <a:latin typeface="Times New Roman" panose="02020603050405020304" pitchFamily="18" charset="0"/>
                <a:cs typeface="Times New Roman" panose="02020603050405020304" pitchFamily="18" charset="0"/>
              </a:rPr>
              <a:t>Approximate the maximal allowed scale of the perturbation that can be tolerated.</a:t>
            </a:r>
          </a:p>
          <a:p>
            <a:pPr marL="600075" lvl="1" indent="-257175">
              <a:lnSpc>
                <a:spcPct val="114000"/>
              </a:lnSpc>
              <a:buFont typeface="Arial" panose="020B0604020202020204" pitchFamily="34" charset="0"/>
              <a:buChar char="•"/>
            </a:pPr>
            <a:r>
              <a:rPr lang="en-CA" altLang="zh-CN" dirty="0">
                <a:latin typeface="Times New Roman" panose="02020603050405020304" pitchFamily="18" charset="0"/>
                <a:cs typeface="Times New Roman" panose="02020603050405020304" pitchFamily="18" charset="0"/>
              </a:rPr>
              <a:t>Approaches: mixed-integer linear programming (MILP) and Satisfiability Modulo Theories (SMT)</a:t>
            </a:r>
          </a:p>
          <a:p>
            <a:pPr marL="600075" lvl="1" indent="-257175">
              <a:lnSpc>
                <a:spcPct val="114000"/>
              </a:lnSpc>
              <a:buFont typeface="Arial" panose="020B0604020202020204" pitchFamily="34" charset="0"/>
              <a:buChar char="•"/>
            </a:pPr>
            <a:r>
              <a:rPr lang="en-CA" altLang="zh-CN" dirty="0">
                <a:latin typeface="Times New Roman" panose="02020603050405020304" pitchFamily="18" charset="0"/>
                <a:cs typeface="Times New Roman" panose="02020603050405020304" pitchFamily="18" charset="0"/>
              </a:rPr>
              <a:t>Critical assumption: existence of an </a:t>
            </a:r>
            <a:r>
              <a:rPr lang="en-CA" altLang="zh-CN" b="1" dirty="0">
                <a:latin typeface="Times New Roman" panose="02020603050405020304" pitchFamily="18" charset="0"/>
                <a:cs typeface="Times New Roman" panose="02020603050405020304" pitchFamily="18" charset="0"/>
              </a:rPr>
              <a:t>oracle</a:t>
            </a:r>
            <a:r>
              <a:rPr lang="en-CA" altLang="zh-CN" dirty="0">
                <a:latin typeface="Times New Roman" panose="02020603050405020304" pitchFamily="18" charset="0"/>
                <a:cs typeface="Times New Roman" panose="02020603050405020304" pitchFamily="18" charset="0"/>
              </a:rPr>
              <a:t> and proper </a:t>
            </a:r>
            <a:r>
              <a:rPr lang="en-CA" altLang="zh-CN" b="1" dirty="0">
                <a:latin typeface="Times New Roman" panose="02020603050405020304" pitchFamily="18" charset="0"/>
                <a:cs typeface="Times New Roman" panose="02020603050405020304" pitchFamily="18" charset="0"/>
              </a:rPr>
              <a:t>distance</a:t>
            </a:r>
            <a:r>
              <a:rPr lang="en-CA" altLang="zh-CN" dirty="0">
                <a:latin typeface="Times New Roman" panose="02020603050405020304" pitchFamily="18" charset="0"/>
                <a:cs typeface="Times New Roman" panose="02020603050405020304" pitchFamily="18" charset="0"/>
              </a:rPr>
              <a:t> metrics</a:t>
            </a:r>
          </a:p>
          <a:p>
            <a:pPr marL="600075" lvl="1" indent="-257175">
              <a:lnSpc>
                <a:spcPct val="114000"/>
              </a:lnSpc>
              <a:buFont typeface="Arial" panose="020B0604020202020204" pitchFamily="34" charset="0"/>
              <a:buChar char="•"/>
            </a:pPr>
            <a:endParaRPr lang="en-CA" altLang="zh-CN" sz="1500" dirty="0">
              <a:latin typeface="Times New Roman" panose="02020603050405020304" pitchFamily="18" charset="0"/>
              <a:cs typeface="Times New Roman" panose="02020603050405020304" pitchFamily="18" charset="0"/>
            </a:endParaRPr>
          </a:p>
          <a:p>
            <a:pPr marL="600075" lvl="1" indent="-257175">
              <a:lnSpc>
                <a:spcPct val="114000"/>
              </a:lnSpc>
              <a:buFont typeface="Arial" panose="020B0604020202020204" pitchFamily="34" charset="0"/>
              <a:buChar char="•"/>
            </a:pPr>
            <a:endParaRPr lang="en-CA" altLang="zh-CN" sz="1500" dirty="0">
              <a:latin typeface="Times New Roman" panose="02020603050405020304" pitchFamily="18" charset="0"/>
              <a:cs typeface="Times New Roman" panose="02020603050405020304" pitchFamily="18" charset="0"/>
            </a:endParaRPr>
          </a:p>
          <a:p>
            <a:pPr marL="600075" lvl="1" indent="-257175">
              <a:lnSpc>
                <a:spcPct val="114000"/>
              </a:lnSpc>
              <a:buFont typeface="Arial" panose="020B0604020202020204" pitchFamily="34" charset="0"/>
              <a:buChar char="•"/>
            </a:pPr>
            <a:endParaRPr lang="en-CA" altLang="zh-CN" sz="1500" dirty="0">
              <a:latin typeface="Times New Roman" panose="02020603050405020304" pitchFamily="18" charset="0"/>
              <a:cs typeface="Times New Roman" panose="02020603050405020304" pitchFamily="18" charset="0"/>
            </a:endParaRPr>
          </a:p>
          <a:p>
            <a:pPr marL="600075" lvl="1" indent="-257175">
              <a:lnSpc>
                <a:spcPct val="114000"/>
              </a:lnSpc>
              <a:buFont typeface="Arial" panose="020B0604020202020204" pitchFamily="34" charset="0"/>
              <a:buChar char="•"/>
            </a:pPr>
            <a:endParaRPr lang="en-CA" altLang="zh-CN" sz="1500" dirty="0">
              <a:latin typeface="Times New Roman" panose="02020603050405020304" pitchFamily="18" charset="0"/>
              <a:cs typeface="Times New Roman" panose="02020603050405020304" pitchFamily="18" charset="0"/>
            </a:endParaRPr>
          </a:p>
          <a:p>
            <a:pPr marL="600075" lvl="1" indent="-257175">
              <a:lnSpc>
                <a:spcPct val="114000"/>
              </a:lnSpc>
              <a:buFont typeface="Arial" panose="020B0604020202020204" pitchFamily="34" charset="0"/>
              <a:buChar char="•"/>
            </a:pPr>
            <a:endParaRPr lang="en-CA" altLang="zh-CN" sz="1500" dirty="0">
              <a:latin typeface="Times New Roman" panose="02020603050405020304" pitchFamily="18" charset="0"/>
              <a:cs typeface="Times New Roman" panose="02020603050405020304" pitchFamily="18" charset="0"/>
            </a:endParaRPr>
          </a:p>
        </p:txBody>
      </p:sp>
      <p:sp>
        <p:nvSpPr>
          <p:cNvPr id="66" name="矩形 15">
            <a:extLst>
              <a:ext uri="{FF2B5EF4-FFF2-40B4-BE49-F238E27FC236}">
                <a16:creationId xmlns:a16="http://schemas.microsoft.com/office/drawing/2014/main" id="{A6F3B023-C84E-C543-8872-AB919D56C550}"/>
              </a:ext>
            </a:extLst>
          </p:cNvPr>
          <p:cNvSpPr/>
          <p:nvPr/>
        </p:nvSpPr>
        <p:spPr>
          <a:xfrm>
            <a:off x="587140" y="3675169"/>
            <a:ext cx="3701774" cy="646331"/>
          </a:xfrm>
          <a:prstGeom prst="rect">
            <a:avLst/>
          </a:prstGeom>
        </p:spPr>
        <p:txBody>
          <a:bodyPr wrap="square">
            <a:spAutoFit/>
          </a:bodyPr>
          <a:lstStyle/>
          <a:p>
            <a:r>
              <a:rPr lang="en-US" altLang="zh-CN" sz="1200" dirty="0">
                <a:solidFill>
                  <a:schemeClr val="dk1"/>
                </a:solidFill>
                <a:latin typeface="Times New Roman" charset="0"/>
                <a:ea typeface="Times New Roman" charset="0"/>
                <a:cs typeface="Times New Roman" charset="0"/>
              </a:rPr>
              <a:t>For image recognition, a </a:t>
            </a:r>
            <a:r>
              <a:rPr lang="en-US" altLang="zh-CN" sz="1200" b="1" dirty="0">
                <a:solidFill>
                  <a:schemeClr val="dk1"/>
                </a:solidFill>
                <a:latin typeface="Times New Roman" charset="0"/>
                <a:ea typeface="Times New Roman" charset="0"/>
                <a:cs typeface="Times New Roman" charset="0"/>
              </a:rPr>
              <a:t>human</a:t>
            </a:r>
            <a:r>
              <a:rPr lang="en-US" altLang="zh-CN" sz="1200" dirty="0">
                <a:solidFill>
                  <a:schemeClr val="dk1"/>
                </a:solidFill>
                <a:latin typeface="Times New Roman" charset="0"/>
                <a:ea typeface="Times New Roman" charset="0"/>
                <a:cs typeface="Times New Roman" charset="0"/>
              </a:rPr>
              <a:t> is usually assumed to be the </a:t>
            </a:r>
            <a:r>
              <a:rPr lang="en-US" altLang="zh-CN" sz="1200" b="1" dirty="0">
                <a:solidFill>
                  <a:schemeClr val="dk1"/>
                </a:solidFill>
                <a:latin typeface="Times New Roman" charset="0"/>
                <a:ea typeface="Times New Roman" charset="0"/>
                <a:cs typeface="Times New Roman" charset="0"/>
              </a:rPr>
              <a:t>oracle</a:t>
            </a:r>
            <a:r>
              <a:rPr lang="en-US" altLang="zh-CN" sz="1200" dirty="0">
                <a:solidFill>
                  <a:schemeClr val="dk1"/>
                </a:solidFill>
                <a:latin typeface="Times New Roman" charset="0"/>
                <a:ea typeface="Times New Roman" charset="0"/>
                <a:cs typeface="Times New Roman" charset="0"/>
              </a:rPr>
              <a:t> and adversarial images must avoid a straightforward visual inspection. </a:t>
            </a:r>
            <a:endParaRPr lang="en-US" altLang="zh-CN" sz="1200" dirty="0">
              <a:latin typeface="Times New Roman" charset="0"/>
              <a:ea typeface="Times New Roman" charset="0"/>
              <a:cs typeface="Times New Roman" charset="0"/>
            </a:endParaRPr>
          </a:p>
        </p:txBody>
      </p:sp>
      <p:sp>
        <p:nvSpPr>
          <p:cNvPr id="67" name="矩形 17">
            <a:extLst>
              <a:ext uri="{FF2B5EF4-FFF2-40B4-BE49-F238E27FC236}">
                <a16:creationId xmlns:a16="http://schemas.microsoft.com/office/drawing/2014/main" id="{E83685E9-0FF2-8846-9452-A508919C3017}"/>
              </a:ext>
            </a:extLst>
          </p:cNvPr>
          <p:cNvSpPr/>
          <p:nvPr/>
        </p:nvSpPr>
        <p:spPr>
          <a:xfrm>
            <a:off x="4578039" y="4999271"/>
            <a:ext cx="1191352" cy="276999"/>
          </a:xfrm>
          <a:prstGeom prst="rect">
            <a:avLst/>
          </a:prstGeom>
          <a:ln>
            <a:solidFill>
              <a:srgbClr val="0070C0"/>
            </a:solidFill>
          </a:ln>
        </p:spPr>
        <p:txBody>
          <a:bodyPr wrap="none">
            <a:spAutoFit/>
          </a:bodyPr>
          <a:lstStyle/>
          <a:p>
            <a:pPr algn="ctr"/>
            <a:r>
              <a:rPr kumimoji="1" lang="en-US" altLang="zh-CN" sz="1200" b="1" dirty="0">
                <a:latin typeface="Times New Roman" panose="02020603050405020304" pitchFamily="18" charset="0"/>
                <a:cs typeface="Times New Roman" panose="02020603050405020304" pitchFamily="18" charset="0"/>
              </a:rPr>
              <a:t>Original Image</a:t>
            </a:r>
            <a:endParaRPr lang="zh-CN" altLang="en-US" sz="1200" b="1" dirty="0">
              <a:latin typeface="Times New Roman" panose="02020603050405020304" pitchFamily="18" charset="0"/>
              <a:cs typeface="Times New Roman" panose="02020603050405020304" pitchFamily="18" charset="0"/>
            </a:endParaRPr>
          </a:p>
        </p:txBody>
      </p:sp>
      <p:sp>
        <p:nvSpPr>
          <p:cNvPr id="68" name="矩形 18">
            <a:extLst>
              <a:ext uri="{FF2B5EF4-FFF2-40B4-BE49-F238E27FC236}">
                <a16:creationId xmlns:a16="http://schemas.microsoft.com/office/drawing/2014/main" id="{CA7F8182-320D-2D4B-8DD3-2CA5CFEF3E37}"/>
              </a:ext>
            </a:extLst>
          </p:cNvPr>
          <p:cNvSpPr/>
          <p:nvPr/>
        </p:nvSpPr>
        <p:spPr>
          <a:xfrm>
            <a:off x="7400941" y="5003261"/>
            <a:ext cx="1479892" cy="276999"/>
          </a:xfrm>
          <a:prstGeom prst="rect">
            <a:avLst/>
          </a:prstGeom>
          <a:ln>
            <a:solidFill>
              <a:srgbClr val="0070C0"/>
            </a:solidFill>
          </a:ln>
        </p:spPr>
        <p:txBody>
          <a:bodyPr wrap="none">
            <a:spAutoFit/>
          </a:bodyPr>
          <a:lstStyle/>
          <a:p>
            <a:pPr algn="ctr"/>
            <a:r>
              <a:rPr kumimoji="1" lang="en-US" altLang="zh-CN" sz="1200" b="1" dirty="0">
                <a:latin typeface="Times New Roman" panose="02020603050405020304" pitchFamily="18" charset="0"/>
                <a:cs typeface="Times New Roman" panose="02020603050405020304" pitchFamily="18" charset="0"/>
              </a:rPr>
              <a:t>Manipulated Image</a:t>
            </a:r>
            <a:endParaRPr lang="zh-CN" altLang="en-US" sz="1200" b="1" dirty="0">
              <a:latin typeface="Times New Roman" panose="02020603050405020304" pitchFamily="18" charset="0"/>
              <a:cs typeface="Times New Roman" panose="02020603050405020304" pitchFamily="18" charset="0"/>
            </a:endParaRPr>
          </a:p>
        </p:txBody>
      </p:sp>
      <p:sp>
        <p:nvSpPr>
          <p:cNvPr id="69" name="矩形 19">
            <a:extLst>
              <a:ext uri="{FF2B5EF4-FFF2-40B4-BE49-F238E27FC236}">
                <a16:creationId xmlns:a16="http://schemas.microsoft.com/office/drawing/2014/main" id="{2001CF59-80C1-A74D-A2BE-54867D508C0A}"/>
              </a:ext>
            </a:extLst>
          </p:cNvPr>
          <p:cNvSpPr/>
          <p:nvPr/>
        </p:nvSpPr>
        <p:spPr>
          <a:xfrm>
            <a:off x="6110138" y="4851434"/>
            <a:ext cx="1040671" cy="276999"/>
          </a:xfrm>
          <a:prstGeom prst="rect">
            <a:avLst/>
          </a:prstGeom>
          <a:ln>
            <a:solidFill>
              <a:schemeClr val="bg1"/>
            </a:solidFill>
          </a:ln>
        </p:spPr>
        <p:txBody>
          <a:bodyPr wrap="none">
            <a:spAutoFit/>
          </a:bodyPr>
          <a:lstStyle/>
          <a:p>
            <a:pPr algn="ctr"/>
            <a:r>
              <a:rPr kumimoji="1" lang="en-US" altLang="zh-CN" sz="1200" b="1" dirty="0">
                <a:latin typeface="Times New Roman" panose="02020603050405020304" pitchFamily="18" charset="0"/>
                <a:cs typeface="Times New Roman" panose="02020603050405020304" pitchFamily="18" charset="0"/>
              </a:rPr>
              <a:t>Perturbation</a:t>
            </a:r>
            <a:endParaRPr lang="zh-CN" altLang="en-US" sz="1200" b="1" dirty="0">
              <a:latin typeface="Times New Roman" panose="02020603050405020304" pitchFamily="18" charset="0"/>
              <a:cs typeface="Times New Roman" panose="02020603050405020304" pitchFamily="18" charset="0"/>
            </a:endParaRPr>
          </a:p>
        </p:txBody>
      </p:sp>
      <p:sp>
        <p:nvSpPr>
          <p:cNvPr id="70" name="矩形 21">
            <a:extLst>
              <a:ext uri="{FF2B5EF4-FFF2-40B4-BE49-F238E27FC236}">
                <a16:creationId xmlns:a16="http://schemas.microsoft.com/office/drawing/2014/main" id="{E351C6AB-6965-6B4D-B68F-83C31C33B804}"/>
              </a:ext>
            </a:extLst>
          </p:cNvPr>
          <p:cNvSpPr/>
          <p:nvPr/>
        </p:nvSpPr>
        <p:spPr>
          <a:xfrm>
            <a:off x="1127810" y="4351569"/>
            <a:ext cx="2756845" cy="346249"/>
          </a:xfrm>
          <a:prstGeom prst="rect">
            <a:avLst/>
          </a:prstGeom>
          <a:noFill/>
        </p:spPr>
        <p:txBody>
          <a:bodyPr wrap="none" lIns="68580" tIns="34290" rIns="68580" bIns="34290">
            <a:spAutoFit/>
          </a:bodyPr>
          <a:lstStyle/>
          <a:p>
            <a:pPr algn="ctr"/>
            <a:r>
              <a:rPr lang="zh-CN" altLang="en-US" sz="18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neither realistic nor efficient</a:t>
            </a:r>
          </a:p>
        </p:txBody>
      </p:sp>
      <p:sp>
        <p:nvSpPr>
          <p:cNvPr id="71" name="矩形 22">
            <a:extLst>
              <a:ext uri="{FF2B5EF4-FFF2-40B4-BE49-F238E27FC236}">
                <a16:creationId xmlns:a16="http://schemas.microsoft.com/office/drawing/2014/main" id="{EE00BC1C-55D9-6B4A-B8C0-6FE622D45C31}"/>
              </a:ext>
            </a:extLst>
          </p:cNvPr>
          <p:cNvSpPr/>
          <p:nvPr/>
        </p:nvSpPr>
        <p:spPr>
          <a:xfrm>
            <a:off x="603652" y="4724394"/>
            <a:ext cx="3701774" cy="646331"/>
          </a:xfrm>
          <a:prstGeom prst="rect">
            <a:avLst/>
          </a:prstGeom>
        </p:spPr>
        <p:txBody>
          <a:bodyPr wrap="square">
            <a:spAutoFit/>
          </a:bodyPr>
          <a:lstStyle/>
          <a:p>
            <a:r>
              <a:rPr lang="en-US" altLang="zh-CN" sz="1200" dirty="0">
                <a:solidFill>
                  <a:schemeClr val="dk1"/>
                </a:solidFill>
                <a:latin typeface="Times New Roman" charset="0"/>
                <a:ea typeface="Times New Roman" charset="0"/>
                <a:cs typeface="Times New Roman" charset="0"/>
              </a:rPr>
              <a:t>In practice, researchers adopt a distance criterion to both maintain the distribution hypothesis and assign the ground truth.</a:t>
            </a:r>
            <a:endParaRPr lang="en-US" altLang="zh-CN" sz="1200" dirty="0">
              <a:latin typeface="Times New Roman" charset="0"/>
              <a:ea typeface="Times New Roman" charset="0"/>
              <a:cs typeface="Times New Roman" charset="0"/>
            </a:endParaRPr>
          </a:p>
        </p:txBody>
      </p:sp>
      <p:sp>
        <p:nvSpPr>
          <p:cNvPr id="72" name="矩形 23">
            <a:extLst>
              <a:ext uri="{FF2B5EF4-FFF2-40B4-BE49-F238E27FC236}">
                <a16:creationId xmlns:a16="http://schemas.microsoft.com/office/drawing/2014/main" id="{1FD9C2A7-5C1C-5446-8DA6-D3CD2E703292}"/>
              </a:ext>
            </a:extLst>
          </p:cNvPr>
          <p:cNvSpPr/>
          <p:nvPr/>
        </p:nvSpPr>
        <p:spPr>
          <a:xfrm>
            <a:off x="6076964" y="5091639"/>
            <a:ext cx="1167307" cy="276999"/>
          </a:xfrm>
          <a:prstGeom prst="rect">
            <a:avLst/>
          </a:prstGeom>
          <a:ln>
            <a:solidFill>
              <a:schemeClr val="bg1"/>
            </a:solidFill>
          </a:ln>
        </p:spPr>
        <p:txBody>
          <a:bodyPr wrap="none">
            <a:spAutoFit/>
          </a:bodyPr>
          <a:lstStyle/>
          <a:p>
            <a:pPr algn="ctr"/>
            <a:r>
              <a:rPr kumimoji="1" lang="en-US" altLang="zh-CN" sz="1200" dirty="0">
                <a:latin typeface="Times New Roman" panose="02020603050405020304" pitchFamily="18" charset="0"/>
                <a:cs typeface="Times New Roman" panose="02020603050405020304" pitchFamily="18" charset="0"/>
              </a:rPr>
              <a:t>distance can be </a:t>
            </a:r>
            <a:endParaRPr lang="zh-CN" altLang="en-US" sz="1200" dirty="0">
              <a:latin typeface="Times New Roman" panose="02020603050405020304" pitchFamily="18" charset="0"/>
              <a:cs typeface="Times New Roman" panose="02020603050405020304" pitchFamily="18" charset="0"/>
            </a:endParaRPr>
          </a:p>
        </p:txBody>
      </p:sp>
      <p:pic>
        <p:nvPicPr>
          <p:cNvPr id="73" name="图片 24">
            <a:extLst>
              <a:ext uri="{FF2B5EF4-FFF2-40B4-BE49-F238E27FC236}">
                <a16:creationId xmlns:a16="http://schemas.microsoft.com/office/drawing/2014/main" id="{8838E8EC-8CF4-8F44-B4AB-12FC7F5CA12A}"/>
              </a:ext>
            </a:extLst>
          </p:cNvPr>
          <p:cNvPicPr>
            <a:picLocks noChangeAspect="1"/>
          </p:cNvPicPr>
          <p:nvPr/>
        </p:nvPicPr>
        <p:blipFill>
          <a:blip r:embed="rId2"/>
          <a:stretch>
            <a:fillRect/>
          </a:stretch>
        </p:blipFill>
        <p:spPr>
          <a:xfrm>
            <a:off x="6279793" y="5307320"/>
            <a:ext cx="720107" cy="291107"/>
          </a:xfrm>
          <a:prstGeom prst="rect">
            <a:avLst/>
          </a:prstGeom>
        </p:spPr>
      </p:pic>
      <p:pic>
        <p:nvPicPr>
          <p:cNvPr id="4" name="Picture 3">
            <a:extLst>
              <a:ext uri="{FF2B5EF4-FFF2-40B4-BE49-F238E27FC236}">
                <a16:creationId xmlns:a16="http://schemas.microsoft.com/office/drawing/2014/main" id="{F4493A14-5B9E-AA4A-83CE-687F4A866CE8}"/>
              </a:ext>
            </a:extLst>
          </p:cNvPr>
          <p:cNvPicPr>
            <a:picLocks noChangeAspect="1"/>
          </p:cNvPicPr>
          <p:nvPr/>
        </p:nvPicPr>
        <p:blipFill>
          <a:blip r:embed="rId3"/>
          <a:stretch>
            <a:fillRect/>
          </a:stretch>
        </p:blipFill>
        <p:spPr>
          <a:xfrm>
            <a:off x="4704075" y="3374873"/>
            <a:ext cx="3913084" cy="1514054"/>
          </a:xfrm>
          <a:prstGeom prst="rect">
            <a:avLst/>
          </a:prstGeom>
        </p:spPr>
      </p:pic>
    </p:spTree>
    <p:extLst>
      <p:ext uri="{BB962C8B-B14F-4D97-AF65-F5344CB8AC3E}">
        <p14:creationId xmlns:p14="http://schemas.microsoft.com/office/powerpoint/2010/main" val="187789623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8B3E89F-7A5D-3249-9230-9BD5D8496F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71134" y="1067668"/>
            <a:ext cx="4935494" cy="4593755"/>
          </a:xfrm>
        </p:spPr>
      </p:pic>
      <p:sp>
        <p:nvSpPr>
          <p:cNvPr id="6" name="TextBox 5">
            <a:extLst>
              <a:ext uri="{FF2B5EF4-FFF2-40B4-BE49-F238E27FC236}">
                <a16:creationId xmlns:a16="http://schemas.microsoft.com/office/drawing/2014/main" id="{A5831075-466D-1340-89BC-F39792C6D017}"/>
              </a:ext>
            </a:extLst>
          </p:cNvPr>
          <p:cNvSpPr txBox="1"/>
          <p:nvPr/>
        </p:nvSpPr>
        <p:spPr>
          <a:xfrm>
            <a:off x="98839" y="1515980"/>
            <a:ext cx="3363889" cy="4293483"/>
          </a:xfrm>
          <a:prstGeom prst="rect">
            <a:avLst/>
          </a:prstGeom>
          <a:noFill/>
        </p:spPr>
        <p:txBody>
          <a:bodyPr wrap="square" rtlCol="0">
            <a:spAutoFit/>
          </a:bodyPr>
          <a:lstStyle/>
          <a:p>
            <a:r>
              <a:rPr lang="en-US" sz="2700" dirty="0">
                <a:solidFill>
                  <a:srgbClr val="FF0000"/>
                </a:solidFill>
              </a:rPr>
              <a:t>The rise of Enterprise AI Conferences</a:t>
            </a:r>
          </a:p>
          <a:p>
            <a:endParaRPr lang="en-US" sz="2400" dirty="0">
              <a:solidFill>
                <a:srgbClr val="FF0000"/>
              </a:solidFill>
            </a:endParaRPr>
          </a:p>
          <a:p>
            <a:pPr marL="214313" indent="-214313">
              <a:buFont typeface="Arial" panose="020B0604020202020204" pitchFamily="34" charset="0"/>
              <a:buChar char="•"/>
            </a:pPr>
            <a:r>
              <a:rPr lang="en-US" sz="2100" dirty="0"/>
              <a:t>Several every year</a:t>
            </a:r>
          </a:p>
          <a:p>
            <a:pPr marL="214313" indent="-214313">
              <a:buFont typeface="Arial" panose="020B0604020202020204" pitchFamily="34" charset="0"/>
              <a:buChar char="•"/>
            </a:pPr>
            <a:r>
              <a:rPr lang="en-US" sz="2100" dirty="0"/>
              <a:t>Most toy problem based</a:t>
            </a:r>
          </a:p>
          <a:p>
            <a:pPr marL="214313" indent="-214313">
              <a:buFont typeface="Arial" panose="020B0604020202020204" pitchFamily="34" charset="0"/>
              <a:buChar char="•"/>
            </a:pPr>
            <a:endParaRPr lang="en-US" sz="2100" dirty="0"/>
          </a:p>
          <a:p>
            <a:pPr marL="214313" indent="-214313">
              <a:buFont typeface="Arial" panose="020B0604020202020204" pitchFamily="34" charset="0"/>
              <a:buChar char="•"/>
            </a:pPr>
            <a:r>
              <a:rPr lang="en-US" sz="2100" dirty="0"/>
              <a:t>Real applications emerging</a:t>
            </a:r>
          </a:p>
          <a:p>
            <a:pPr marL="214313" indent="-214313">
              <a:buFont typeface="Arial" panose="020B0604020202020204" pitchFamily="34" charset="0"/>
              <a:buChar char="•"/>
            </a:pPr>
            <a:endParaRPr lang="en-US" sz="2100" dirty="0"/>
          </a:p>
          <a:p>
            <a:pPr marL="214313" indent="-214313">
              <a:buFont typeface="Arial" panose="020B0604020202020204" pitchFamily="34" charset="0"/>
              <a:buChar char="•"/>
            </a:pPr>
            <a:r>
              <a:rPr lang="en-US" sz="2100" dirty="0"/>
              <a:t>Here are some of the best rated </a:t>
            </a:r>
            <a:r>
              <a:rPr lang="en-US" sz="2100" dirty="0">
                <a:sym typeface="Wingdings" pitchFamily="2" charset="2"/>
              </a:rPr>
              <a:t></a:t>
            </a:r>
            <a:endParaRPr lang="en-US" sz="1500" dirty="0"/>
          </a:p>
        </p:txBody>
      </p:sp>
    </p:spTree>
    <p:extLst>
      <p:ext uri="{BB962C8B-B14F-4D97-AF65-F5344CB8AC3E}">
        <p14:creationId xmlns:p14="http://schemas.microsoft.com/office/powerpoint/2010/main" val="317646064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6F967-15A0-9645-B953-997716C695BD}"/>
              </a:ext>
            </a:extLst>
          </p:cNvPr>
          <p:cNvSpPr>
            <a:spLocks noGrp="1"/>
          </p:cNvSpPr>
          <p:nvPr>
            <p:ph type="title"/>
          </p:nvPr>
        </p:nvSpPr>
        <p:spPr>
          <a:xfrm>
            <a:off x="304800" y="228600"/>
            <a:ext cx="8520600" cy="763600"/>
          </a:xfrm>
        </p:spPr>
        <p:txBody>
          <a:bodyPr>
            <a:normAutofit fontScale="90000"/>
          </a:bodyPr>
          <a:lstStyle/>
          <a:p>
            <a:r>
              <a:rPr lang="en-US" dirty="0">
                <a:solidFill>
                  <a:srgbClr val="FF0000"/>
                </a:solidFill>
              </a:rPr>
              <a:t>AI Investments</a:t>
            </a:r>
          </a:p>
        </p:txBody>
      </p:sp>
      <p:pic>
        <p:nvPicPr>
          <p:cNvPr id="5" name="Picture 4">
            <a:extLst>
              <a:ext uri="{FF2B5EF4-FFF2-40B4-BE49-F238E27FC236}">
                <a16:creationId xmlns:a16="http://schemas.microsoft.com/office/drawing/2014/main" id="{1CCC870B-446B-0244-BC40-F64B31CD54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980" y="992201"/>
            <a:ext cx="8289220" cy="5703968"/>
          </a:xfrm>
          <a:prstGeom prst="rect">
            <a:avLst/>
          </a:prstGeom>
        </p:spPr>
      </p:pic>
    </p:spTree>
    <p:extLst>
      <p:ext uri="{BB962C8B-B14F-4D97-AF65-F5344CB8AC3E}">
        <p14:creationId xmlns:p14="http://schemas.microsoft.com/office/powerpoint/2010/main" val="139168526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99F12-2776-7446-8757-866263DB26B5}"/>
              </a:ext>
            </a:extLst>
          </p:cNvPr>
          <p:cNvSpPr>
            <a:spLocks noGrp="1"/>
          </p:cNvSpPr>
          <p:nvPr>
            <p:ph type="title"/>
          </p:nvPr>
        </p:nvSpPr>
        <p:spPr/>
        <p:txBody>
          <a:bodyPr/>
          <a:lstStyle/>
          <a:p>
            <a:r>
              <a:rPr lang="en-US" sz="3200" dirty="0">
                <a:solidFill>
                  <a:srgbClr val="FF0000"/>
                </a:solidFill>
              </a:rPr>
              <a:t>AI at  2020 Consumer Electronics Show (CSE)</a:t>
            </a:r>
          </a:p>
        </p:txBody>
      </p:sp>
      <p:sp>
        <p:nvSpPr>
          <p:cNvPr id="3" name="Content Placeholder 2">
            <a:extLst>
              <a:ext uri="{FF2B5EF4-FFF2-40B4-BE49-F238E27FC236}">
                <a16:creationId xmlns:a16="http://schemas.microsoft.com/office/drawing/2014/main" id="{FA3CBE8A-662B-1D4F-BCD8-4FAF6CFD8E12}"/>
              </a:ext>
            </a:extLst>
          </p:cNvPr>
          <p:cNvSpPr>
            <a:spLocks noGrp="1"/>
          </p:cNvSpPr>
          <p:nvPr>
            <p:ph idx="1"/>
          </p:nvPr>
        </p:nvSpPr>
        <p:spPr>
          <a:xfrm>
            <a:off x="457200" y="1413463"/>
            <a:ext cx="8229600" cy="4525963"/>
          </a:xfrm>
        </p:spPr>
        <p:txBody>
          <a:bodyPr/>
          <a:lstStyle/>
          <a:p>
            <a:r>
              <a:rPr lang="en-US" sz="2800" i="1" dirty="0"/>
              <a:t>Bosch</a:t>
            </a:r>
            <a:r>
              <a:rPr lang="en-US" sz="2800" dirty="0"/>
              <a:t>: smart visor and automatic shading</a:t>
            </a:r>
          </a:p>
          <a:p>
            <a:r>
              <a:rPr lang="en-US" sz="2800" i="1" dirty="0"/>
              <a:t>LG Electronics</a:t>
            </a:r>
            <a:r>
              <a:rPr lang="en-US" sz="2800" dirty="0"/>
              <a:t>: smart washing machine – automatic settings</a:t>
            </a:r>
          </a:p>
          <a:p>
            <a:r>
              <a:rPr lang="en-US" sz="2800" i="1" dirty="0"/>
              <a:t>Deere</a:t>
            </a:r>
            <a:r>
              <a:rPr lang="en-US" sz="2800" dirty="0"/>
              <a:t>: only sprays the plants you don’t want</a:t>
            </a:r>
          </a:p>
          <a:p>
            <a:r>
              <a:rPr lang="en-US" sz="2800" i="1" dirty="0"/>
              <a:t>Brunswick</a:t>
            </a:r>
            <a:r>
              <a:rPr lang="en-US" sz="2800" dirty="0"/>
              <a:t>: boat control by voice and hand gestures</a:t>
            </a:r>
          </a:p>
          <a:p>
            <a:r>
              <a:rPr lang="en-US" sz="2800" i="1" dirty="0"/>
              <a:t>Mercedes</a:t>
            </a:r>
            <a:r>
              <a:rPr lang="en-US" sz="2800" dirty="0"/>
              <a:t>: helps unload the right package(s)</a:t>
            </a:r>
          </a:p>
          <a:p>
            <a:r>
              <a:rPr lang="en-US" sz="2800" i="1" dirty="0"/>
              <a:t>Bobcat</a:t>
            </a:r>
            <a:r>
              <a:rPr lang="en-US" sz="2800" dirty="0"/>
              <a:t>: obstacle avoidance and semi-autonomous loaders </a:t>
            </a:r>
          </a:p>
          <a:p>
            <a:pPr marL="0" indent="0">
              <a:buNone/>
            </a:pPr>
            <a:endParaRPr lang="en-US" sz="2800" dirty="0"/>
          </a:p>
          <a:p>
            <a:pPr marL="0" indent="0">
              <a:buNone/>
            </a:pPr>
            <a:r>
              <a:rPr lang="en-US" sz="2800" dirty="0"/>
              <a:t>Is this really AI?</a:t>
            </a:r>
            <a:endParaRPr lang="en-US" sz="2400" dirty="0"/>
          </a:p>
          <a:p>
            <a:pPr lvl="1"/>
            <a:endParaRPr lang="en-US" dirty="0"/>
          </a:p>
        </p:txBody>
      </p:sp>
      <p:sp>
        <p:nvSpPr>
          <p:cNvPr id="4" name="TextBox 3">
            <a:extLst>
              <a:ext uri="{FF2B5EF4-FFF2-40B4-BE49-F238E27FC236}">
                <a16:creationId xmlns:a16="http://schemas.microsoft.com/office/drawing/2014/main" id="{8AFD06C9-25B0-4146-899C-852671FC772E}"/>
              </a:ext>
            </a:extLst>
          </p:cNvPr>
          <p:cNvSpPr txBox="1"/>
          <p:nvPr/>
        </p:nvSpPr>
        <p:spPr>
          <a:xfrm>
            <a:off x="6781800" y="6483957"/>
            <a:ext cx="1348446" cy="338554"/>
          </a:xfrm>
          <a:prstGeom prst="rect">
            <a:avLst/>
          </a:prstGeom>
          <a:noFill/>
        </p:spPr>
        <p:txBody>
          <a:bodyPr wrap="none" rtlCol="0">
            <a:spAutoFit/>
          </a:bodyPr>
          <a:lstStyle/>
          <a:p>
            <a:r>
              <a:rPr lang="en-US" dirty="0"/>
              <a:t>WSJ, 1/8 ‘20</a:t>
            </a:r>
          </a:p>
        </p:txBody>
      </p:sp>
      <p:sp>
        <p:nvSpPr>
          <p:cNvPr id="6" name="TextBox 5">
            <a:extLst>
              <a:ext uri="{FF2B5EF4-FFF2-40B4-BE49-F238E27FC236}">
                <a16:creationId xmlns:a16="http://schemas.microsoft.com/office/drawing/2014/main" id="{76B83770-6602-2C43-9077-59540D3162E4}"/>
              </a:ext>
            </a:extLst>
          </p:cNvPr>
          <p:cNvSpPr txBox="1"/>
          <p:nvPr/>
        </p:nvSpPr>
        <p:spPr>
          <a:xfrm>
            <a:off x="914400" y="6314680"/>
            <a:ext cx="5609100" cy="338554"/>
          </a:xfrm>
          <a:prstGeom prst="rect">
            <a:avLst/>
          </a:prstGeom>
          <a:noFill/>
        </p:spPr>
        <p:txBody>
          <a:bodyPr wrap="none" rtlCol="0">
            <a:spAutoFit/>
          </a:bodyPr>
          <a:lstStyle/>
          <a:p>
            <a:r>
              <a:rPr lang="en-US" dirty="0"/>
              <a:t>“As soon as it works, no one calls it AI anymore”- McCarthy</a:t>
            </a:r>
          </a:p>
        </p:txBody>
      </p:sp>
    </p:spTree>
    <p:extLst>
      <p:ext uri="{BB962C8B-B14F-4D97-AF65-F5344CB8AC3E}">
        <p14:creationId xmlns:p14="http://schemas.microsoft.com/office/powerpoint/2010/main" val="166099855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F411C-C68A-08AA-AA3B-6A835FF6DBE0}"/>
              </a:ext>
            </a:extLst>
          </p:cNvPr>
          <p:cNvSpPr>
            <a:spLocks noGrp="1"/>
          </p:cNvSpPr>
          <p:nvPr>
            <p:ph type="title"/>
          </p:nvPr>
        </p:nvSpPr>
        <p:spPr/>
        <p:txBody>
          <a:bodyPr/>
          <a:lstStyle/>
          <a:p>
            <a:r>
              <a:rPr lang="en-US" dirty="0"/>
              <a:t>AI at 2023 CES</a:t>
            </a:r>
          </a:p>
        </p:txBody>
      </p:sp>
      <p:sp>
        <p:nvSpPr>
          <p:cNvPr id="3" name="Content Placeholder 2">
            <a:extLst>
              <a:ext uri="{FF2B5EF4-FFF2-40B4-BE49-F238E27FC236}">
                <a16:creationId xmlns:a16="http://schemas.microsoft.com/office/drawing/2014/main" id="{2B70D615-162E-74E4-A22E-527D32AF1852}"/>
              </a:ext>
            </a:extLst>
          </p:cNvPr>
          <p:cNvSpPr>
            <a:spLocks noGrp="1"/>
          </p:cNvSpPr>
          <p:nvPr>
            <p:ph idx="1"/>
          </p:nvPr>
        </p:nvSpPr>
        <p:spPr/>
        <p:txBody>
          <a:bodyPr/>
          <a:lstStyle/>
          <a:p>
            <a:pPr marL="0" indent="0">
              <a:buNone/>
            </a:pPr>
            <a:endParaRPr lang="en-US" dirty="0"/>
          </a:p>
          <a:p>
            <a:r>
              <a:rPr lang="en-US" dirty="0">
                <a:hlinkClick r:id="rId2"/>
              </a:rPr>
              <a:t>https://techcrunch.com/2023/01/05/heres-a-roundup-of-the-top-ai-powered-products-we-saw-at-ces-2023/</a:t>
            </a:r>
            <a:endParaRPr lang="en-US" dirty="0"/>
          </a:p>
          <a:p>
            <a:endParaRPr lang="en-US" dirty="0"/>
          </a:p>
        </p:txBody>
      </p:sp>
    </p:spTree>
    <p:extLst>
      <p:ext uri="{BB962C8B-B14F-4D97-AF65-F5344CB8AC3E}">
        <p14:creationId xmlns:p14="http://schemas.microsoft.com/office/powerpoint/2010/main" val="258738013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B4054-CC6E-2447-B29A-33B48649DFC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B193A7D-4678-1D41-A9FF-9247F316F7CC}"/>
              </a:ext>
            </a:extLst>
          </p:cNvPr>
          <p:cNvPicPr>
            <a:picLocks noGrp="1" noChangeAspect="1"/>
          </p:cNvPicPr>
          <p:nvPr>
            <p:ph idx="1"/>
          </p:nvPr>
        </p:nvPicPr>
        <p:blipFill>
          <a:blip r:embed="rId2"/>
          <a:stretch>
            <a:fillRect/>
          </a:stretch>
        </p:blipFill>
        <p:spPr>
          <a:xfrm>
            <a:off x="758850" y="533400"/>
            <a:ext cx="7927950" cy="6130834"/>
          </a:xfrm>
        </p:spPr>
      </p:pic>
    </p:spTree>
    <p:extLst>
      <p:ext uri="{BB962C8B-B14F-4D97-AF65-F5344CB8AC3E}">
        <p14:creationId xmlns:p14="http://schemas.microsoft.com/office/powerpoint/2010/main" val="117568637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70" y="244918"/>
            <a:ext cx="9401175" cy="6835437"/>
          </a:xfrm>
          <a:prstGeom prst="rect">
            <a:avLst/>
          </a:prstGeom>
        </p:spPr>
      </p:pic>
      <p:sp>
        <p:nvSpPr>
          <p:cNvPr id="2" name="Title 1"/>
          <p:cNvSpPr>
            <a:spLocks noGrp="1"/>
          </p:cNvSpPr>
          <p:nvPr>
            <p:ph type="title"/>
          </p:nvPr>
        </p:nvSpPr>
        <p:spPr>
          <a:xfrm>
            <a:off x="1" y="1464352"/>
            <a:ext cx="3136691" cy="809469"/>
          </a:xfrm>
        </p:spPr>
        <p:txBody>
          <a:bodyPr>
            <a:normAutofit fontScale="90000"/>
          </a:bodyPr>
          <a:lstStyle/>
          <a:p>
            <a:r>
              <a:rPr lang="en-US" b="1">
                <a:solidFill>
                  <a:srgbClr val="FF0000"/>
                </a:solidFill>
              </a:rPr>
              <a:t>Robots really out </a:t>
            </a:r>
            <a:r>
              <a:rPr lang="en-US" b="1" dirty="0">
                <a:solidFill>
                  <a:srgbClr val="FF0000"/>
                </a:solidFill>
              </a:rPr>
              <a:t>to get us</a:t>
            </a:r>
            <a:endParaRPr lang="en-US" dirty="0">
              <a:solidFill>
                <a:srgbClr val="FF0000"/>
              </a:solidFill>
            </a:endParaRPr>
          </a:p>
        </p:txBody>
      </p:sp>
    </p:spTree>
    <p:extLst>
      <p:ext uri="{BB962C8B-B14F-4D97-AF65-F5344CB8AC3E}">
        <p14:creationId xmlns:p14="http://schemas.microsoft.com/office/powerpoint/2010/main" val="261065303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xfrm>
            <a:off x="484584" y="1196788"/>
            <a:ext cx="4226076" cy="1050398"/>
          </a:xfrm>
        </p:spPr>
        <p:txBody>
          <a:bodyPr/>
          <a:lstStyle/>
          <a:p>
            <a:pPr eaLnBrk="1" hangingPunct="1"/>
            <a:r>
              <a:rPr lang="en-US" altLang="en-US" dirty="0"/>
              <a:t>Robots to fight against those robots</a:t>
            </a:r>
          </a:p>
        </p:txBody>
      </p:sp>
      <p:pic>
        <p:nvPicPr>
          <p:cNvPr id="266244" name="Picture 4" descr="summer-gla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7174" y="1131094"/>
            <a:ext cx="3210976" cy="4589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45" name="Text Box 5"/>
          <p:cNvSpPr txBox="1">
            <a:spLocks noChangeArrowheads="1"/>
          </p:cNvSpPr>
          <p:nvPr/>
        </p:nvSpPr>
        <p:spPr bwMode="auto">
          <a:xfrm>
            <a:off x="838200" y="3043031"/>
            <a:ext cx="2929918"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charset="0"/>
                <a:ea typeface="ＭＳ Ｐゴシック" charset="-128"/>
              </a:defRPr>
            </a:lvl1pPr>
            <a:lvl2pPr marL="37931725" indent="-37474525">
              <a:defRPr sz="2000">
                <a:solidFill>
                  <a:schemeClr val="tx1"/>
                </a:solidFill>
                <a:latin typeface="Times New Roman" charset="0"/>
                <a:ea typeface="ＭＳ Ｐゴシック" charset="-128"/>
              </a:defRPr>
            </a:lvl2pPr>
            <a:lvl3pPr>
              <a:defRPr sz="2000">
                <a:solidFill>
                  <a:schemeClr val="tx1"/>
                </a:solidFill>
                <a:latin typeface="Times New Roman" charset="0"/>
                <a:ea typeface="ＭＳ Ｐゴシック" charset="-128"/>
              </a:defRPr>
            </a:lvl3pPr>
            <a:lvl4pPr>
              <a:defRPr sz="2000">
                <a:solidFill>
                  <a:schemeClr val="tx1"/>
                </a:solidFill>
                <a:latin typeface="Times New Roman" charset="0"/>
                <a:ea typeface="ＭＳ Ｐゴシック" charset="-128"/>
              </a:defRPr>
            </a:lvl4pPr>
            <a:lvl5pPr>
              <a:defRPr sz="2000">
                <a:solidFill>
                  <a:schemeClr val="tx1"/>
                </a:solidFill>
                <a:latin typeface="Times New Roman" charset="0"/>
                <a:ea typeface="ＭＳ Ｐゴシック" charset="-128"/>
              </a:defRPr>
            </a:lvl5pPr>
            <a:lvl6pPr marL="457200" eaLnBrk="0" fontAlgn="base" hangingPunct="0">
              <a:spcBef>
                <a:spcPct val="0"/>
              </a:spcBef>
              <a:spcAft>
                <a:spcPct val="0"/>
              </a:spcAft>
              <a:defRPr sz="2000">
                <a:solidFill>
                  <a:schemeClr val="tx1"/>
                </a:solidFill>
                <a:latin typeface="Times New Roman" charset="0"/>
                <a:ea typeface="ＭＳ Ｐゴシック" charset="-128"/>
              </a:defRPr>
            </a:lvl6pPr>
            <a:lvl7pPr marL="914400" eaLnBrk="0" fontAlgn="base" hangingPunct="0">
              <a:spcBef>
                <a:spcPct val="0"/>
              </a:spcBef>
              <a:spcAft>
                <a:spcPct val="0"/>
              </a:spcAft>
              <a:defRPr sz="2000">
                <a:solidFill>
                  <a:schemeClr val="tx1"/>
                </a:solidFill>
                <a:latin typeface="Times New Roman" charset="0"/>
                <a:ea typeface="ＭＳ Ｐゴシック" charset="-128"/>
              </a:defRPr>
            </a:lvl7pPr>
            <a:lvl8pPr marL="1371600" eaLnBrk="0" fontAlgn="base" hangingPunct="0">
              <a:spcBef>
                <a:spcPct val="0"/>
              </a:spcBef>
              <a:spcAft>
                <a:spcPct val="0"/>
              </a:spcAft>
              <a:defRPr sz="2000">
                <a:solidFill>
                  <a:schemeClr val="tx1"/>
                </a:solidFill>
                <a:latin typeface="Times New Roman" charset="0"/>
                <a:ea typeface="ＭＳ Ｐゴシック" charset="-128"/>
              </a:defRPr>
            </a:lvl8pPr>
            <a:lvl9pPr marL="1828800" eaLnBrk="0" fontAlgn="base" hangingPunct="0">
              <a:spcBef>
                <a:spcPct val="0"/>
              </a:spcBef>
              <a:spcAft>
                <a:spcPct val="0"/>
              </a:spcAft>
              <a:defRPr sz="2000">
                <a:solidFill>
                  <a:schemeClr val="tx1"/>
                </a:solidFill>
                <a:latin typeface="Times New Roman" charset="0"/>
                <a:ea typeface="ＭＳ Ｐゴシック" charset="-128"/>
              </a:defRPr>
            </a:lvl9pPr>
          </a:lstStyle>
          <a:p>
            <a:r>
              <a:rPr lang="en-US" altLang="en-US" sz="2400" dirty="0">
                <a:solidFill>
                  <a:srgbClr val="FF3300"/>
                </a:solidFill>
                <a:latin typeface="Lucida Grande" charset="0"/>
              </a:rPr>
              <a:t>Terminator Class TOK715: the Sarah Connor Chronicles</a:t>
            </a:r>
          </a:p>
          <a:p>
            <a:endParaRPr lang="en-US" altLang="en-US" sz="2400" dirty="0">
              <a:solidFill>
                <a:srgbClr val="FF3300"/>
              </a:solidFill>
              <a:latin typeface="Lucida Grande" charset="0"/>
            </a:endParaRPr>
          </a:p>
          <a:p>
            <a:r>
              <a:rPr lang="en-US" altLang="en-US" sz="2400" b="1" i="1" dirty="0">
                <a:solidFill>
                  <a:srgbClr val="FF3300"/>
                </a:solidFill>
                <a:latin typeface="Lucida Grande" charset="0"/>
              </a:rPr>
              <a:t>Cameron – the good terminator</a:t>
            </a:r>
            <a:r>
              <a:rPr lang="en-US" altLang="ja-JP" sz="2400" b="1" i="1" dirty="0">
                <a:solidFill>
                  <a:srgbClr val="FF3300"/>
                </a:solidFill>
                <a:latin typeface="Lucida Grande" charset="0"/>
              </a:rPr>
              <a:t>!</a:t>
            </a:r>
            <a:endParaRPr lang="en-US" altLang="en-US" sz="2400" b="1" i="1" dirty="0">
              <a:solidFill>
                <a:srgbClr val="FF3300"/>
              </a:solidFill>
              <a:latin typeface="Lucida Grande" charset="0"/>
            </a:endParaRPr>
          </a:p>
        </p:txBody>
      </p:sp>
    </p:spTree>
    <p:extLst>
      <p:ext uri="{BB962C8B-B14F-4D97-AF65-F5344CB8AC3E}">
        <p14:creationId xmlns:p14="http://schemas.microsoft.com/office/powerpoint/2010/main" val="133974049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xfrm>
            <a:off x="2694741" y="766483"/>
            <a:ext cx="5181874" cy="994172"/>
          </a:xfrm>
        </p:spPr>
        <p:txBody>
          <a:bodyPr>
            <a:normAutofit fontScale="90000"/>
          </a:bodyPr>
          <a:lstStyle/>
          <a:p>
            <a:pPr eaLnBrk="1" hangingPunct="1"/>
            <a:r>
              <a:rPr lang="en-US" altLang="en-US" b="1" dirty="0"/>
              <a:t>Robots as valued colleagues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2286000"/>
            <a:ext cx="5605456" cy="4255994"/>
          </a:xfrm>
          <a:prstGeom prst="rect">
            <a:avLst/>
          </a:prstGeom>
        </p:spPr>
      </p:pic>
      <p:sp>
        <p:nvSpPr>
          <p:cNvPr id="6" name="Text Box 5"/>
          <p:cNvSpPr txBox="1">
            <a:spLocks noChangeArrowheads="1"/>
          </p:cNvSpPr>
          <p:nvPr/>
        </p:nvSpPr>
        <p:spPr bwMode="auto">
          <a:xfrm>
            <a:off x="285412" y="1760655"/>
            <a:ext cx="2409329" cy="235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charset="0"/>
                <a:ea typeface="ＭＳ Ｐゴシック" charset="-128"/>
              </a:defRPr>
            </a:lvl1pPr>
            <a:lvl2pPr marL="37931725" indent="-37474525">
              <a:defRPr sz="2000">
                <a:solidFill>
                  <a:schemeClr val="tx1"/>
                </a:solidFill>
                <a:latin typeface="Times New Roman" charset="0"/>
                <a:ea typeface="ＭＳ Ｐゴシック" charset="-128"/>
              </a:defRPr>
            </a:lvl2pPr>
            <a:lvl3pPr>
              <a:defRPr sz="2000">
                <a:solidFill>
                  <a:schemeClr val="tx1"/>
                </a:solidFill>
                <a:latin typeface="Times New Roman" charset="0"/>
                <a:ea typeface="ＭＳ Ｐゴシック" charset="-128"/>
              </a:defRPr>
            </a:lvl3pPr>
            <a:lvl4pPr>
              <a:defRPr sz="2000">
                <a:solidFill>
                  <a:schemeClr val="tx1"/>
                </a:solidFill>
                <a:latin typeface="Times New Roman" charset="0"/>
                <a:ea typeface="ＭＳ Ｐゴシック" charset="-128"/>
              </a:defRPr>
            </a:lvl4pPr>
            <a:lvl5pPr>
              <a:defRPr sz="2000">
                <a:solidFill>
                  <a:schemeClr val="tx1"/>
                </a:solidFill>
                <a:latin typeface="Times New Roman" charset="0"/>
                <a:ea typeface="ＭＳ Ｐゴシック" charset="-128"/>
              </a:defRPr>
            </a:lvl5pPr>
            <a:lvl6pPr marL="457200" eaLnBrk="0" fontAlgn="base" hangingPunct="0">
              <a:spcBef>
                <a:spcPct val="0"/>
              </a:spcBef>
              <a:spcAft>
                <a:spcPct val="0"/>
              </a:spcAft>
              <a:defRPr sz="2000">
                <a:solidFill>
                  <a:schemeClr val="tx1"/>
                </a:solidFill>
                <a:latin typeface="Times New Roman" charset="0"/>
                <a:ea typeface="ＭＳ Ｐゴシック" charset="-128"/>
              </a:defRPr>
            </a:lvl6pPr>
            <a:lvl7pPr marL="914400" eaLnBrk="0" fontAlgn="base" hangingPunct="0">
              <a:spcBef>
                <a:spcPct val="0"/>
              </a:spcBef>
              <a:spcAft>
                <a:spcPct val="0"/>
              </a:spcAft>
              <a:defRPr sz="2000">
                <a:solidFill>
                  <a:schemeClr val="tx1"/>
                </a:solidFill>
                <a:latin typeface="Times New Roman" charset="0"/>
                <a:ea typeface="ＭＳ Ｐゴシック" charset="-128"/>
              </a:defRPr>
            </a:lvl7pPr>
            <a:lvl8pPr marL="1371600" eaLnBrk="0" fontAlgn="base" hangingPunct="0">
              <a:spcBef>
                <a:spcPct val="0"/>
              </a:spcBef>
              <a:spcAft>
                <a:spcPct val="0"/>
              </a:spcAft>
              <a:defRPr sz="2000">
                <a:solidFill>
                  <a:schemeClr val="tx1"/>
                </a:solidFill>
                <a:latin typeface="Times New Roman" charset="0"/>
                <a:ea typeface="ＭＳ Ｐゴシック" charset="-128"/>
              </a:defRPr>
            </a:lvl8pPr>
            <a:lvl9pPr marL="1828800" eaLnBrk="0" fontAlgn="base" hangingPunct="0">
              <a:spcBef>
                <a:spcPct val="0"/>
              </a:spcBef>
              <a:spcAft>
                <a:spcPct val="0"/>
              </a:spcAft>
              <a:defRPr sz="2000">
                <a:solidFill>
                  <a:schemeClr val="tx1"/>
                </a:solidFill>
                <a:latin typeface="Times New Roman" charset="0"/>
                <a:ea typeface="ＭＳ Ｐゴシック" charset="-128"/>
              </a:defRPr>
            </a:lvl9pPr>
          </a:lstStyle>
          <a:p>
            <a:r>
              <a:rPr lang="en-US" altLang="en-US" sz="2100" dirty="0">
                <a:solidFill>
                  <a:srgbClr val="FF3300"/>
                </a:solidFill>
                <a:latin typeface="Lucida Grande" charset="0"/>
              </a:rPr>
              <a:t>“Data”, Chief operations officer, USS Enterprise-E</a:t>
            </a:r>
          </a:p>
          <a:p>
            <a:endParaRPr lang="en-US" altLang="en-US" sz="2100" dirty="0">
              <a:solidFill>
                <a:srgbClr val="FF3300"/>
              </a:solidFill>
              <a:latin typeface="Lucida Grande" charset="0"/>
            </a:endParaRPr>
          </a:p>
          <a:p>
            <a:r>
              <a:rPr lang="en-US" altLang="en-US" sz="2100" dirty="0">
                <a:solidFill>
                  <a:srgbClr val="FF3300"/>
                </a:solidFill>
                <a:latin typeface="Lucida Grande" charset="0"/>
              </a:rPr>
              <a:t>Star Trek, the Next Generation</a:t>
            </a:r>
          </a:p>
        </p:txBody>
      </p:sp>
    </p:spTree>
    <p:extLst>
      <p:ext uri="{BB962C8B-B14F-4D97-AF65-F5344CB8AC3E}">
        <p14:creationId xmlns:p14="http://schemas.microsoft.com/office/powerpoint/2010/main" val="152070919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1B16D-5416-5546-9024-92B0CEA47364}"/>
              </a:ext>
            </a:extLst>
          </p:cNvPr>
          <p:cNvSpPr>
            <a:spLocks noGrp="1"/>
          </p:cNvSpPr>
          <p:nvPr>
            <p:ph type="title"/>
          </p:nvPr>
        </p:nvSpPr>
        <p:spPr/>
        <p:txBody>
          <a:bodyPr/>
          <a:lstStyle/>
          <a:p>
            <a:r>
              <a:rPr lang="en-US" dirty="0"/>
              <a:t>Robots for helping</a:t>
            </a:r>
          </a:p>
        </p:txBody>
      </p:sp>
      <p:pic>
        <p:nvPicPr>
          <p:cNvPr id="5" name="Content Placeholder 4">
            <a:extLst>
              <a:ext uri="{FF2B5EF4-FFF2-40B4-BE49-F238E27FC236}">
                <a16:creationId xmlns:a16="http://schemas.microsoft.com/office/drawing/2014/main" id="{4437057E-9EF4-0E44-B512-039EB4227DDF}"/>
              </a:ext>
            </a:extLst>
          </p:cNvPr>
          <p:cNvPicPr>
            <a:picLocks noGrp="1" noChangeAspect="1"/>
          </p:cNvPicPr>
          <p:nvPr>
            <p:ph idx="1"/>
          </p:nvPr>
        </p:nvPicPr>
        <p:blipFill>
          <a:blip r:embed="rId2"/>
          <a:stretch>
            <a:fillRect/>
          </a:stretch>
        </p:blipFill>
        <p:spPr>
          <a:xfrm>
            <a:off x="1843541" y="1600200"/>
            <a:ext cx="5456917" cy="4525963"/>
          </a:xfrm>
        </p:spPr>
      </p:pic>
    </p:spTree>
    <p:extLst>
      <p:ext uri="{BB962C8B-B14F-4D97-AF65-F5344CB8AC3E}">
        <p14:creationId xmlns:p14="http://schemas.microsoft.com/office/powerpoint/2010/main" val="2424762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14808-4246-5F47-8FEB-0B9E1BD7724A}"/>
              </a:ext>
            </a:extLst>
          </p:cNvPr>
          <p:cNvSpPr>
            <a:spLocks noGrp="1"/>
          </p:cNvSpPr>
          <p:nvPr>
            <p:ph type="title"/>
          </p:nvPr>
        </p:nvSpPr>
        <p:spPr/>
        <p:txBody>
          <a:bodyPr/>
          <a:lstStyle/>
          <a:p>
            <a:r>
              <a:rPr lang="en-US" dirty="0"/>
              <a:t>Game AI</a:t>
            </a:r>
          </a:p>
        </p:txBody>
      </p:sp>
      <p:pic>
        <p:nvPicPr>
          <p:cNvPr id="5" name="Content Placeholder 4">
            <a:extLst>
              <a:ext uri="{FF2B5EF4-FFF2-40B4-BE49-F238E27FC236}">
                <a16:creationId xmlns:a16="http://schemas.microsoft.com/office/drawing/2014/main" id="{2E233F90-8D71-D645-8C5A-DFB87F10000C}"/>
              </a:ext>
            </a:extLst>
          </p:cNvPr>
          <p:cNvPicPr>
            <a:picLocks noGrp="1" noChangeAspect="1"/>
          </p:cNvPicPr>
          <p:nvPr>
            <p:ph idx="1"/>
          </p:nvPr>
        </p:nvPicPr>
        <p:blipFill>
          <a:blip r:embed="rId2"/>
          <a:stretch>
            <a:fillRect/>
          </a:stretch>
        </p:blipFill>
        <p:spPr>
          <a:xfrm>
            <a:off x="218269" y="1219200"/>
            <a:ext cx="8707461" cy="5410200"/>
          </a:xfrm>
        </p:spPr>
      </p:pic>
    </p:spTree>
    <p:extLst>
      <p:ext uri="{BB962C8B-B14F-4D97-AF65-F5344CB8AC3E}">
        <p14:creationId xmlns:p14="http://schemas.microsoft.com/office/powerpoint/2010/main" val="50704354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99F12-2776-7446-8757-866263DB26B5}"/>
              </a:ext>
            </a:extLst>
          </p:cNvPr>
          <p:cNvSpPr>
            <a:spLocks noGrp="1"/>
          </p:cNvSpPr>
          <p:nvPr>
            <p:ph type="title"/>
          </p:nvPr>
        </p:nvSpPr>
        <p:spPr>
          <a:xfrm>
            <a:off x="457200" y="0"/>
            <a:ext cx="8229600" cy="1143000"/>
          </a:xfrm>
        </p:spPr>
        <p:txBody>
          <a:bodyPr/>
          <a:lstStyle/>
          <a:p>
            <a:r>
              <a:rPr lang="en-US" dirty="0">
                <a:solidFill>
                  <a:srgbClr val="FF0000"/>
                </a:solidFill>
              </a:rPr>
              <a:t>What is needed</a:t>
            </a:r>
          </a:p>
        </p:txBody>
      </p:sp>
      <p:sp>
        <p:nvSpPr>
          <p:cNvPr id="3" name="Content Placeholder 2">
            <a:extLst>
              <a:ext uri="{FF2B5EF4-FFF2-40B4-BE49-F238E27FC236}">
                <a16:creationId xmlns:a16="http://schemas.microsoft.com/office/drawing/2014/main" id="{FA3CBE8A-662B-1D4F-BCD8-4FAF6CFD8E12}"/>
              </a:ext>
            </a:extLst>
          </p:cNvPr>
          <p:cNvSpPr>
            <a:spLocks noGrp="1"/>
          </p:cNvSpPr>
          <p:nvPr>
            <p:ph idx="1"/>
          </p:nvPr>
        </p:nvSpPr>
        <p:spPr>
          <a:xfrm>
            <a:off x="450937" y="1143000"/>
            <a:ext cx="8229600" cy="4525963"/>
          </a:xfrm>
        </p:spPr>
        <p:txBody>
          <a:bodyPr/>
          <a:lstStyle/>
          <a:p>
            <a:r>
              <a:rPr lang="en-US" sz="2800" dirty="0"/>
              <a:t>Commonsense reasoning</a:t>
            </a:r>
          </a:p>
          <a:p>
            <a:r>
              <a:rPr lang="en-US" sz="2800" dirty="0"/>
              <a:t>Abstractions/metaphors</a:t>
            </a:r>
          </a:p>
          <a:p>
            <a:r>
              <a:rPr lang="en-US" sz="2800" dirty="0"/>
              <a:t>Explainable AI (XAI)</a:t>
            </a:r>
          </a:p>
          <a:p>
            <a:r>
              <a:rPr lang="en-US" sz="2800" dirty="0"/>
              <a:t>Verification and trust</a:t>
            </a:r>
          </a:p>
          <a:p>
            <a:r>
              <a:rPr lang="en-US" sz="2800" dirty="0"/>
              <a:t>Use of existing knowledge</a:t>
            </a:r>
          </a:p>
          <a:p>
            <a:r>
              <a:rPr lang="en-US" sz="2800" dirty="0"/>
              <a:t>Analogical reasoning</a:t>
            </a:r>
          </a:p>
          <a:p>
            <a:r>
              <a:rPr lang="en-US" sz="2800" dirty="0"/>
              <a:t>Sense of time</a:t>
            </a:r>
          </a:p>
          <a:p>
            <a:r>
              <a:rPr lang="en-US" sz="2800" dirty="0"/>
              <a:t>Embodiment – living in sensory rich world</a:t>
            </a:r>
          </a:p>
          <a:p>
            <a:r>
              <a:rPr lang="en-US" sz="2800" dirty="0"/>
              <a:t>?</a:t>
            </a:r>
          </a:p>
        </p:txBody>
      </p:sp>
    </p:spTree>
    <p:extLst>
      <p:ext uri="{BB962C8B-B14F-4D97-AF65-F5344CB8AC3E}">
        <p14:creationId xmlns:p14="http://schemas.microsoft.com/office/powerpoint/2010/main" val="295336508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1">
            <a:extLst>
              <a:ext uri="{FF2B5EF4-FFF2-40B4-BE49-F238E27FC236}">
                <a16:creationId xmlns:a16="http://schemas.microsoft.com/office/drawing/2014/main" id="{52413D48-0ED0-D049-B4A9-B70019476227}"/>
              </a:ext>
            </a:extLst>
          </p:cNvPr>
          <p:cNvSpPr>
            <a:spLocks noGrp="1"/>
          </p:cNvSpPr>
          <p:nvPr>
            <p:ph type="title"/>
          </p:nvPr>
        </p:nvSpPr>
        <p:spPr/>
        <p:txBody>
          <a:bodyPr/>
          <a:lstStyle/>
          <a:p>
            <a:r>
              <a:rPr lang="en-US" altLang="en-US" sz="3600" dirty="0">
                <a:solidFill>
                  <a:srgbClr val="FF0000"/>
                </a:solidFill>
              </a:rPr>
              <a:t>The AI Chasm -  Why we misunderstand what AI can do</a:t>
            </a:r>
          </a:p>
        </p:txBody>
      </p:sp>
      <p:sp>
        <p:nvSpPr>
          <p:cNvPr id="3" name="Content Placeholder 2">
            <a:extLst>
              <a:ext uri="{FF2B5EF4-FFF2-40B4-BE49-F238E27FC236}">
                <a16:creationId xmlns:a16="http://schemas.microsoft.com/office/drawing/2014/main" id="{83B4A5B3-F8C3-A74E-B5D4-D29D49B467F1}"/>
              </a:ext>
            </a:extLst>
          </p:cNvPr>
          <p:cNvSpPr>
            <a:spLocks noGrp="1"/>
          </p:cNvSpPr>
          <p:nvPr>
            <p:ph idx="1"/>
          </p:nvPr>
        </p:nvSpPr>
        <p:spPr>
          <a:xfrm>
            <a:off x="367446" y="1417638"/>
            <a:ext cx="8229600" cy="4876800"/>
          </a:xfrm>
        </p:spPr>
        <p:txBody>
          <a:bodyPr>
            <a:normAutofit fontScale="92500" lnSpcReduction="20000"/>
          </a:bodyPr>
          <a:lstStyle/>
          <a:p>
            <a:pPr marL="0" indent="0">
              <a:buNone/>
              <a:defRPr/>
            </a:pPr>
            <a:r>
              <a:rPr lang="en-US" altLang="zh-TW" i="1" dirty="0"/>
              <a:t>Ambition of AI research vs the reality of progress</a:t>
            </a:r>
          </a:p>
          <a:p>
            <a:pPr marL="0" indent="0">
              <a:buNone/>
              <a:defRPr/>
            </a:pPr>
            <a:r>
              <a:rPr lang="en-US" altLang="zh-TW" dirty="0"/>
              <a:t>Why humans are challenged to understand AI:</a:t>
            </a:r>
          </a:p>
          <a:p>
            <a:pPr marL="0" indent="0">
              <a:buNone/>
              <a:defRPr/>
            </a:pPr>
            <a:endParaRPr lang="en-US" altLang="zh-TW" dirty="0"/>
          </a:p>
          <a:p>
            <a:pPr>
              <a:defRPr/>
            </a:pPr>
            <a:r>
              <a:rPr lang="en-US" altLang="zh-TW" i="1" dirty="0"/>
              <a:t>Gullibility gap</a:t>
            </a:r>
          </a:p>
          <a:p>
            <a:pPr lvl="1">
              <a:defRPr/>
            </a:pPr>
            <a:r>
              <a:rPr lang="en-US" altLang="zh-TW" dirty="0"/>
              <a:t>Over attribution of intelligence to machines</a:t>
            </a:r>
          </a:p>
          <a:p>
            <a:pPr>
              <a:defRPr/>
            </a:pPr>
            <a:r>
              <a:rPr lang="en-US" altLang="zh-TW" i="1" dirty="0"/>
              <a:t>Illusory progress gap</a:t>
            </a:r>
          </a:p>
          <a:p>
            <a:pPr lvl="1">
              <a:defRPr/>
            </a:pPr>
            <a:r>
              <a:rPr lang="en-US" altLang="zh-TW" dirty="0"/>
              <a:t>Mistaking AI progress on easy problems for progress on hard problems</a:t>
            </a:r>
          </a:p>
          <a:p>
            <a:pPr>
              <a:defRPr/>
            </a:pPr>
            <a:r>
              <a:rPr lang="en-US" altLang="zh-TW" i="1" dirty="0"/>
              <a:t>Robustness gap</a:t>
            </a:r>
          </a:p>
          <a:p>
            <a:pPr lvl="1">
              <a:defRPr/>
            </a:pPr>
            <a:r>
              <a:rPr lang="en-US" altLang="zh-TW" dirty="0"/>
              <a:t>Solution that works some of the time are believed to eventually always work</a:t>
            </a:r>
          </a:p>
        </p:txBody>
      </p:sp>
      <p:sp>
        <p:nvSpPr>
          <p:cNvPr id="2" name="TextBox 1">
            <a:extLst>
              <a:ext uri="{FF2B5EF4-FFF2-40B4-BE49-F238E27FC236}">
                <a16:creationId xmlns:a16="http://schemas.microsoft.com/office/drawing/2014/main" id="{70673F90-6031-6348-92AA-FF1962F5D5C4}"/>
              </a:ext>
            </a:extLst>
          </p:cNvPr>
          <p:cNvSpPr txBox="1"/>
          <p:nvPr/>
        </p:nvSpPr>
        <p:spPr>
          <a:xfrm>
            <a:off x="5638800" y="6507162"/>
            <a:ext cx="2958246" cy="338554"/>
          </a:xfrm>
          <a:prstGeom prst="rect">
            <a:avLst/>
          </a:prstGeom>
          <a:noFill/>
        </p:spPr>
        <p:txBody>
          <a:bodyPr wrap="none" rtlCol="0">
            <a:spAutoFit/>
          </a:bodyPr>
          <a:lstStyle/>
          <a:p>
            <a:r>
              <a:rPr lang="en-US" dirty="0">
                <a:solidFill>
                  <a:srgbClr val="FF0000"/>
                </a:solidFill>
              </a:rPr>
              <a:t>Marcus &amp; Davis, </a:t>
            </a:r>
            <a:r>
              <a:rPr lang="en-US" i="1" dirty="0">
                <a:solidFill>
                  <a:srgbClr val="FF0000"/>
                </a:solidFill>
              </a:rPr>
              <a:t>Rebooting AI</a:t>
            </a:r>
            <a:endParaRPr lang="en-US" dirty="0">
              <a:solidFill>
                <a:srgbClr val="FF0000"/>
              </a:solidFill>
            </a:endParaRPr>
          </a:p>
        </p:txBody>
      </p:sp>
    </p:spTree>
    <p:extLst>
      <p:ext uri="{BB962C8B-B14F-4D97-AF65-F5344CB8AC3E}">
        <p14:creationId xmlns:p14="http://schemas.microsoft.com/office/powerpoint/2010/main" val="3092185158"/>
      </p:ext>
    </p:extLst>
  </p:cSld>
  <p:clrMapOvr>
    <a:masterClrMapping/>
  </p:clrMapOvr>
  <p:transition spd="slow"/>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13948-8AFF-9D42-AFF3-694EFA35A08A}"/>
              </a:ext>
            </a:extLst>
          </p:cNvPr>
          <p:cNvSpPr>
            <a:spLocks noGrp="1"/>
          </p:cNvSpPr>
          <p:nvPr>
            <p:ph type="title"/>
          </p:nvPr>
        </p:nvSpPr>
        <p:spPr/>
        <p:txBody>
          <a:bodyPr/>
          <a:lstStyle/>
          <a:p>
            <a:r>
              <a:rPr lang="en-US" dirty="0">
                <a:solidFill>
                  <a:srgbClr val="FF0000"/>
                </a:solidFill>
              </a:rPr>
              <a:t>Deep Learning (DL) Limitations</a:t>
            </a:r>
            <a:br>
              <a:rPr lang="en-US" dirty="0">
                <a:solidFill>
                  <a:srgbClr val="FF0000"/>
                </a:solidFill>
              </a:rPr>
            </a:br>
            <a:r>
              <a:rPr lang="en-US" dirty="0">
                <a:solidFill>
                  <a:srgbClr val="FF0000"/>
                </a:solidFill>
              </a:rPr>
              <a:t>&amp; AI in General  </a:t>
            </a:r>
          </a:p>
        </p:txBody>
      </p:sp>
      <p:sp>
        <p:nvSpPr>
          <p:cNvPr id="3" name="Content Placeholder 2">
            <a:extLst>
              <a:ext uri="{FF2B5EF4-FFF2-40B4-BE49-F238E27FC236}">
                <a16:creationId xmlns:a16="http://schemas.microsoft.com/office/drawing/2014/main" id="{423E0E14-918A-1C47-9F52-22D24452D87B}"/>
              </a:ext>
            </a:extLst>
          </p:cNvPr>
          <p:cNvSpPr>
            <a:spLocks noGrp="1"/>
          </p:cNvSpPr>
          <p:nvPr>
            <p:ph idx="1"/>
          </p:nvPr>
        </p:nvSpPr>
        <p:spPr>
          <a:xfrm>
            <a:off x="177647" y="1417638"/>
            <a:ext cx="8788706" cy="4411094"/>
          </a:xfrm>
        </p:spPr>
        <p:txBody>
          <a:bodyPr>
            <a:normAutofit lnSpcReduction="10000"/>
          </a:bodyPr>
          <a:lstStyle/>
          <a:p>
            <a:pPr marL="0" indent="0">
              <a:buNone/>
            </a:pPr>
            <a:r>
              <a:rPr lang="en-US" sz="2000" dirty="0"/>
              <a:t>Gary Marcus uses DL (but this is true for much of AI) &amp; observes the following issues:</a:t>
            </a:r>
          </a:p>
          <a:p>
            <a:pPr marL="0" indent="0">
              <a:buNone/>
            </a:pPr>
            <a:endParaRPr lang="en-US" sz="2000" dirty="0"/>
          </a:p>
          <a:p>
            <a:r>
              <a:rPr lang="en-US" sz="2000" dirty="0"/>
              <a:t>Data hungry (sample </a:t>
            </a:r>
            <a:r>
              <a:rPr lang="en-US" sz="2000" dirty="0" err="1"/>
              <a:t>ineffciency</a:t>
            </a:r>
            <a:r>
              <a:rPr lang="en-US" sz="2000" dirty="0"/>
              <a:t>)</a:t>
            </a:r>
          </a:p>
          <a:p>
            <a:r>
              <a:rPr lang="en-US" sz="2000" dirty="0"/>
              <a:t>Learning superficial and narrow</a:t>
            </a:r>
          </a:p>
          <a:p>
            <a:r>
              <a:rPr lang="en-US" sz="2000" dirty="0"/>
              <a:t>Hierarchical structure challenges</a:t>
            </a:r>
          </a:p>
          <a:p>
            <a:r>
              <a:rPr lang="en-US" sz="2000" dirty="0"/>
              <a:t>Open-ended inference/reasoning</a:t>
            </a:r>
          </a:p>
          <a:p>
            <a:r>
              <a:rPr lang="en-US" sz="2000" dirty="0"/>
              <a:t>Transparency/interpretability</a:t>
            </a:r>
          </a:p>
          <a:p>
            <a:r>
              <a:rPr lang="en-US" sz="2000" dirty="0"/>
              <a:t>Use of prior knowledge </a:t>
            </a:r>
          </a:p>
          <a:p>
            <a:r>
              <a:rPr lang="en-US" sz="2000" dirty="0"/>
              <a:t>Causation vs correlation </a:t>
            </a:r>
          </a:p>
          <a:p>
            <a:r>
              <a:rPr lang="en-US" sz="2000" dirty="0"/>
              <a:t>Stable world (problems with </a:t>
            </a:r>
            <a:r>
              <a:rPr lang="en-US" sz="2000" dirty="0" err="1"/>
              <a:t>nonstationarity</a:t>
            </a:r>
            <a:r>
              <a:rPr lang="en-US" sz="2000" dirty="0"/>
              <a:t>)</a:t>
            </a:r>
          </a:p>
          <a:p>
            <a:r>
              <a:rPr lang="en-US" sz="2000" dirty="0"/>
              <a:t>Solutions only approximations – trust an issue, easily fooled</a:t>
            </a:r>
          </a:p>
          <a:p>
            <a:r>
              <a:rPr lang="en-US" sz="2000" dirty="0"/>
              <a:t>Difficult to build</a:t>
            </a:r>
          </a:p>
          <a:p>
            <a:endParaRPr lang="en-US" dirty="0"/>
          </a:p>
        </p:txBody>
      </p:sp>
      <p:sp>
        <p:nvSpPr>
          <p:cNvPr id="4" name="TextBox 3">
            <a:extLst>
              <a:ext uri="{FF2B5EF4-FFF2-40B4-BE49-F238E27FC236}">
                <a16:creationId xmlns:a16="http://schemas.microsoft.com/office/drawing/2014/main" id="{99041078-C4D0-BC47-AF3B-414A4AF890B5}"/>
              </a:ext>
            </a:extLst>
          </p:cNvPr>
          <p:cNvSpPr txBox="1"/>
          <p:nvPr/>
        </p:nvSpPr>
        <p:spPr>
          <a:xfrm>
            <a:off x="2209800" y="5839618"/>
            <a:ext cx="6147709" cy="646331"/>
          </a:xfrm>
          <a:prstGeom prst="rect">
            <a:avLst/>
          </a:prstGeom>
          <a:noFill/>
        </p:spPr>
        <p:txBody>
          <a:bodyPr wrap="none" rtlCol="0">
            <a:spAutoFit/>
          </a:bodyPr>
          <a:lstStyle/>
          <a:p>
            <a:r>
              <a:rPr lang="en-US" sz="1800" b="1" dirty="0">
                <a:solidFill>
                  <a:srgbClr val="7030A0"/>
                </a:solidFill>
              </a:rPr>
              <a:t>G. Marcus, “Deep Learning: A Critical Appraisal,” 2018</a:t>
            </a:r>
          </a:p>
          <a:p>
            <a:r>
              <a:rPr lang="en-US" sz="1800" b="1" dirty="0">
                <a:solidFill>
                  <a:srgbClr val="7030A0"/>
                </a:solidFill>
              </a:rPr>
              <a:t>Previous head of Uber AI Labs</a:t>
            </a:r>
          </a:p>
        </p:txBody>
      </p:sp>
    </p:spTree>
    <p:extLst>
      <p:ext uri="{BB962C8B-B14F-4D97-AF65-F5344CB8AC3E}">
        <p14:creationId xmlns:p14="http://schemas.microsoft.com/office/powerpoint/2010/main" val="13443354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13948-8AFF-9D42-AFF3-694EFA35A08A}"/>
              </a:ext>
            </a:extLst>
          </p:cNvPr>
          <p:cNvSpPr>
            <a:spLocks noGrp="1"/>
          </p:cNvSpPr>
          <p:nvPr>
            <p:ph type="title"/>
          </p:nvPr>
        </p:nvSpPr>
        <p:spPr/>
        <p:txBody>
          <a:bodyPr/>
          <a:lstStyle/>
          <a:p>
            <a:r>
              <a:rPr lang="en-US" dirty="0">
                <a:solidFill>
                  <a:srgbClr val="FF0000"/>
                </a:solidFill>
              </a:rPr>
              <a:t>Research Questions in AI</a:t>
            </a:r>
          </a:p>
        </p:txBody>
      </p:sp>
      <p:sp>
        <p:nvSpPr>
          <p:cNvPr id="3" name="Content Placeholder 2">
            <a:extLst>
              <a:ext uri="{FF2B5EF4-FFF2-40B4-BE49-F238E27FC236}">
                <a16:creationId xmlns:a16="http://schemas.microsoft.com/office/drawing/2014/main" id="{423E0E14-918A-1C47-9F52-22D24452D87B}"/>
              </a:ext>
            </a:extLst>
          </p:cNvPr>
          <p:cNvSpPr>
            <a:spLocks noGrp="1"/>
          </p:cNvSpPr>
          <p:nvPr>
            <p:ph idx="1"/>
          </p:nvPr>
        </p:nvSpPr>
        <p:spPr>
          <a:xfrm>
            <a:off x="177647" y="1417638"/>
            <a:ext cx="8788706" cy="4411094"/>
          </a:xfrm>
        </p:spPr>
        <p:txBody>
          <a:bodyPr>
            <a:normAutofit/>
          </a:bodyPr>
          <a:lstStyle/>
          <a:p>
            <a:pPr marL="0" indent="0">
              <a:buNone/>
            </a:pPr>
            <a:endParaRPr lang="en-US" sz="2000" dirty="0"/>
          </a:p>
          <a:p>
            <a:r>
              <a:rPr lang="en-US" sz="2000" dirty="0"/>
              <a:t>Learn with little data</a:t>
            </a:r>
          </a:p>
          <a:p>
            <a:r>
              <a:rPr lang="en-US" sz="2000" dirty="0"/>
              <a:t>Adaptive learning</a:t>
            </a:r>
          </a:p>
          <a:p>
            <a:r>
              <a:rPr lang="en-US" sz="2000" dirty="0"/>
              <a:t>Hierarchical structure </a:t>
            </a:r>
          </a:p>
          <a:p>
            <a:r>
              <a:rPr lang="en-US" sz="2000" dirty="0"/>
              <a:t>Open-ended inference/reasoning</a:t>
            </a:r>
          </a:p>
          <a:p>
            <a:r>
              <a:rPr lang="en-US" sz="2000" dirty="0"/>
              <a:t>Transparency/interpretability</a:t>
            </a:r>
          </a:p>
          <a:p>
            <a:r>
              <a:rPr lang="en-US" sz="2000" dirty="0"/>
              <a:t>Use of prior knowledge </a:t>
            </a:r>
          </a:p>
          <a:p>
            <a:r>
              <a:rPr lang="en-US" sz="2000" dirty="0"/>
              <a:t>Causation vs correlation </a:t>
            </a:r>
          </a:p>
          <a:p>
            <a:r>
              <a:rPr lang="en-US" sz="2000" dirty="0"/>
              <a:t>Stable world (problems with </a:t>
            </a:r>
            <a:r>
              <a:rPr lang="en-US" sz="2000" dirty="0" err="1"/>
              <a:t>nonstationarity</a:t>
            </a:r>
            <a:r>
              <a:rPr lang="en-US" sz="2000" dirty="0"/>
              <a:t>)</a:t>
            </a:r>
          </a:p>
          <a:p>
            <a:r>
              <a:rPr lang="en-US" sz="2000" dirty="0"/>
              <a:t>Build trust (verification, </a:t>
            </a:r>
            <a:r>
              <a:rPr lang="en-US" sz="2000"/>
              <a:t>bias removal)</a:t>
            </a:r>
            <a:endParaRPr lang="en-US" sz="2000" dirty="0"/>
          </a:p>
          <a:p>
            <a:r>
              <a:rPr lang="en-US" sz="2000" dirty="0"/>
              <a:t>Difficult to build</a:t>
            </a:r>
          </a:p>
          <a:p>
            <a:endParaRPr lang="en-US" dirty="0"/>
          </a:p>
        </p:txBody>
      </p:sp>
      <p:sp>
        <p:nvSpPr>
          <p:cNvPr id="4" name="TextBox 3">
            <a:extLst>
              <a:ext uri="{FF2B5EF4-FFF2-40B4-BE49-F238E27FC236}">
                <a16:creationId xmlns:a16="http://schemas.microsoft.com/office/drawing/2014/main" id="{25A9BDBC-898B-C624-DFDF-1531B2C47F15}"/>
              </a:ext>
            </a:extLst>
          </p:cNvPr>
          <p:cNvSpPr txBox="1"/>
          <p:nvPr/>
        </p:nvSpPr>
        <p:spPr>
          <a:xfrm>
            <a:off x="4419600" y="5943600"/>
            <a:ext cx="1736373" cy="338554"/>
          </a:xfrm>
          <a:prstGeom prst="rect">
            <a:avLst/>
          </a:prstGeom>
          <a:noFill/>
        </p:spPr>
        <p:txBody>
          <a:bodyPr wrap="none" rtlCol="0">
            <a:spAutoFit/>
          </a:bodyPr>
          <a:lstStyle/>
          <a:p>
            <a:r>
              <a:rPr lang="en-US" dirty="0"/>
              <a:t>Marcus </a:t>
            </a:r>
            <a:r>
              <a:rPr lang="en-US"/>
              <a:t>&amp; Davis, </a:t>
            </a:r>
          </a:p>
        </p:txBody>
      </p:sp>
    </p:spTree>
    <p:extLst>
      <p:ext uri="{BB962C8B-B14F-4D97-AF65-F5344CB8AC3E}">
        <p14:creationId xmlns:p14="http://schemas.microsoft.com/office/powerpoint/2010/main" val="324707942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99F12-2776-7446-8757-866263DB26B5}"/>
              </a:ext>
            </a:extLst>
          </p:cNvPr>
          <p:cNvSpPr>
            <a:spLocks noGrp="1"/>
          </p:cNvSpPr>
          <p:nvPr>
            <p:ph type="title"/>
          </p:nvPr>
        </p:nvSpPr>
        <p:spPr>
          <a:xfrm>
            <a:off x="457200" y="0"/>
            <a:ext cx="8229600" cy="1143000"/>
          </a:xfrm>
        </p:spPr>
        <p:txBody>
          <a:bodyPr/>
          <a:lstStyle/>
          <a:p>
            <a:r>
              <a:rPr lang="en-US" dirty="0">
                <a:solidFill>
                  <a:srgbClr val="FF0000"/>
                </a:solidFill>
              </a:rPr>
              <a:t>Future/problems of AI</a:t>
            </a:r>
          </a:p>
        </p:txBody>
      </p:sp>
      <p:sp>
        <p:nvSpPr>
          <p:cNvPr id="3" name="Content Placeholder 2">
            <a:extLst>
              <a:ext uri="{FF2B5EF4-FFF2-40B4-BE49-F238E27FC236}">
                <a16:creationId xmlns:a16="http://schemas.microsoft.com/office/drawing/2014/main" id="{FA3CBE8A-662B-1D4F-BCD8-4FAF6CFD8E12}"/>
              </a:ext>
            </a:extLst>
          </p:cNvPr>
          <p:cNvSpPr>
            <a:spLocks noGrp="1"/>
          </p:cNvSpPr>
          <p:nvPr>
            <p:ph idx="1"/>
          </p:nvPr>
        </p:nvSpPr>
        <p:spPr>
          <a:xfrm>
            <a:off x="457200" y="1066800"/>
            <a:ext cx="8229600" cy="4525963"/>
          </a:xfrm>
        </p:spPr>
        <p:txBody>
          <a:bodyPr/>
          <a:lstStyle/>
          <a:p>
            <a:r>
              <a:rPr lang="en-US" sz="2400" dirty="0"/>
              <a:t>Much hype, AI does not think! </a:t>
            </a:r>
          </a:p>
          <a:p>
            <a:pPr lvl="1"/>
            <a:r>
              <a:rPr lang="en-US" sz="2000" dirty="0"/>
              <a:t>Games are not the epitome of intelligence</a:t>
            </a:r>
          </a:p>
          <a:p>
            <a:pPr lvl="1"/>
            <a:r>
              <a:rPr lang="en-US" sz="2000" dirty="0"/>
              <a:t>Most AIs today are similar to idiot savants</a:t>
            </a:r>
          </a:p>
          <a:p>
            <a:r>
              <a:rPr lang="en-US" sz="2400" dirty="0"/>
              <a:t>However, applications will continue to increase</a:t>
            </a:r>
          </a:p>
          <a:p>
            <a:pPr lvl="1"/>
            <a:r>
              <a:rPr lang="en-US" sz="2000" dirty="0"/>
              <a:t>Most in machine learning in narrow applications</a:t>
            </a:r>
          </a:p>
          <a:p>
            <a:r>
              <a:rPr lang="en-US" sz="2400" dirty="0"/>
              <a:t>Increased use of robots &amp; embedded AI</a:t>
            </a:r>
          </a:p>
          <a:p>
            <a:r>
              <a:rPr lang="en-US" sz="2400" dirty="0"/>
              <a:t>AI will slowly get smarter</a:t>
            </a:r>
          </a:p>
          <a:p>
            <a:pPr lvl="1"/>
            <a:r>
              <a:rPr lang="en-US" sz="2000" dirty="0"/>
              <a:t>Another AI winter is not foreseen</a:t>
            </a:r>
          </a:p>
          <a:p>
            <a:r>
              <a:rPr lang="en-US" sz="2400" dirty="0"/>
              <a:t>AI and humans will work together</a:t>
            </a:r>
          </a:p>
          <a:p>
            <a:r>
              <a:rPr lang="en-US" sz="2400" dirty="0"/>
              <a:t>Much left to be done</a:t>
            </a:r>
          </a:p>
          <a:p>
            <a:r>
              <a:rPr lang="en-US" sz="2400" dirty="0"/>
              <a:t>Where is our theory of intelligence?</a:t>
            </a:r>
          </a:p>
          <a:p>
            <a:pPr lvl="1"/>
            <a:r>
              <a:rPr lang="en-US" sz="2000" dirty="0"/>
              <a:t>AI has many special models</a:t>
            </a:r>
          </a:p>
          <a:p>
            <a:pPr lvl="1"/>
            <a:r>
              <a:rPr lang="en-US" sz="2000" dirty="0"/>
              <a:t>How to put them together? </a:t>
            </a:r>
          </a:p>
          <a:p>
            <a:pPr lvl="1"/>
            <a:endParaRPr lang="en-US" dirty="0"/>
          </a:p>
        </p:txBody>
      </p:sp>
      <p:pic>
        <p:nvPicPr>
          <p:cNvPr id="5" name="Picture 4">
            <a:extLst>
              <a:ext uri="{FF2B5EF4-FFF2-40B4-BE49-F238E27FC236}">
                <a16:creationId xmlns:a16="http://schemas.microsoft.com/office/drawing/2014/main" id="{675103B9-5174-5F49-9763-A17A3981CE9E}"/>
              </a:ext>
            </a:extLst>
          </p:cNvPr>
          <p:cNvPicPr>
            <a:picLocks noChangeAspect="1"/>
          </p:cNvPicPr>
          <p:nvPr/>
        </p:nvPicPr>
        <p:blipFill>
          <a:blip r:embed="rId2"/>
          <a:stretch>
            <a:fillRect/>
          </a:stretch>
        </p:blipFill>
        <p:spPr>
          <a:xfrm>
            <a:off x="6096000" y="4114800"/>
            <a:ext cx="2819400" cy="1386659"/>
          </a:xfrm>
          <a:prstGeom prst="rect">
            <a:avLst/>
          </a:prstGeom>
        </p:spPr>
      </p:pic>
    </p:spTree>
    <p:extLst>
      <p:ext uri="{BB962C8B-B14F-4D97-AF65-F5344CB8AC3E}">
        <p14:creationId xmlns:p14="http://schemas.microsoft.com/office/powerpoint/2010/main" val="279209655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8565C-E7A9-9A45-8901-A50D4A7C3598}"/>
              </a:ext>
            </a:extLst>
          </p:cNvPr>
          <p:cNvSpPr>
            <a:spLocks noGrp="1"/>
          </p:cNvSpPr>
          <p:nvPr>
            <p:ph type="title"/>
          </p:nvPr>
        </p:nvSpPr>
        <p:spPr>
          <a:xfrm>
            <a:off x="457200" y="152400"/>
            <a:ext cx="8229600" cy="1143000"/>
          </a:xfrm>
        </p:spPr>
        <p:txBody>
          <a:bodyPr/>
          <a:lstStyle/>
          <a:p>
            <a:r>
              <a:rPr lang="en-US" dirty="0">
                <a:solidFill>
                  <a:srgbClr val="FF0000"/>
                </a:solidFill>
              </a:rPr>
              <a:t>This century</a:t>
            </a:r>
          </a:p>
        </p:txBody>
      </p:sp>
      <p:sp>
        <p:nvSpPr>
          <p:cNvPr id="3" name="Content Placeholder 2">
            <a:extLst>
              <a:ext uri="{FF2B5EF4-FFF2-40B4-BE49-F238E27FC236}">
                <a16:creationId xmlns:a16="http://schemas.microsoft.com/office/drawing/2014/main" id="{5C58E5C0-BCDC-6B43-88A2-95FEE0B22216}"/>
              </a:ext>
            </a:extLst>
          </p:cNvPr>
          <p:cNvSpPr>
            <a:spLocks noGrp="1"/>
          </p:cNvSpPr>
          <p:nvPr>
            <p:ph idx="1"/>
          </p:nvPr>
        </p:nvSpPr>
        <p:spPr>
          <a:xfrm>
            <a:off x="457200" y="1295400"/>
            <a:ext cx="8229600" cy="4525963"/>
          </a:xfrm>
        </p:spPr>
        <p:txBody>
          <a:bodyPr/>
          <a:lstStyle/>
          <a:p>
            <a:r>
              <a:rPr lang="en-US" dirty="0"/>
              <a:t>AI will continue to get smarter but will have a far narrower intelligence than ours for a long while</a:t>
            </a:r>
          </a:p>
          <a:p>
            <a:r>
              <a:rPr lang="en-US" dirty="0"/>
              <a:t>AI that acts like us in very narrow ways will continue to grow in narrow applications</a:t>
            </a:r>
          </a:p>
          <a:p>
            <a:r>
              <a:rPr lang="en-US" dirty="0"/>
              <a:t>AI will become more explainable (XAI)</a:t>
            </a:r>
          </a:p>
          <a:p>
            <a:r>
              <a:rPr lang="en-US" dirty="0"/>
              <a:t>AI will make us smarter (augmentation)</a:t>
            </a:r>
          </a:p>
          <a:p>
            <a:r>
              <a:rPr lang="en-US" i="1" dirty="0"/>
              <a:t>Super intelligent AI not for a while </a:t>
            </a:r>
          </a:p>
        </p:txBody>
      </p:sp>
    </p:spTree>
    <p:extLst>
      <p:ext uri="{BB962C8B-B14F-4D97-AF65-F5344CB8AC3E}">
        <p14:creationId xmlns:p14="http://schemas.microsoft.com/office/powerpoint/2010/main" val="130575497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Resources</a:t>
            </a:r>
          </a:p>
        </p:txBody>
      </p:sp>
      <p:sp>
        <p:nvSpPr>
          <p:cNvPr id="3" name="Content Placeholder 2"/>
          <p:cNvSpPr>
            <a:spLocks noGrp="1"/>
          </p:cNvSpPr>
          <p:nvPr>
            <p:ph idx="1"/>
          </p:nvPr>
        </p:nvSpPr>
        <p:spPr>
          <a:xfrm>
            <a:off x="609600" y="1417638"/>
            <a:ext cx="6705600" cy="4800600"/>
          </a:xfrm>
        </p:spPr>
        <p:txBody>
          <a:bodyPr>
            <a:normAutofit fontScale="77500" lnSpcReduction="20000"/>
          </a:bodyPr>
          <a:lstStyle/>
          <a:p>
            <a:r>
              <a:rPr lang="en-US" dirty="0"/>
              <a:t>Deep Learning hub and datasets:</a:t>
            </a:r>
          </a:p>
          <a:p>
            <a:pPr lvl="1"/>
            <a:r>
              <a:rPr lang="en-US" dirty="0">
                <a:hlinkClick r:id="rId2"/>
              </a:rPr>
              <a:t>http://deeplearning.net</a:t>
            </a:r>
            <a:endParaRPr lang="en-US" dirty="0"/>
          </a:p>
          <a:p>
            <a:r>
              <a:rPr lang="en-US" dirty="0"/>
              <a:t>Free deep learning book (MIT Press): </a:t>
            </a:r>
          </a:p>
          <a:p>
            <a:pPr lvl="1"/>
            <a:r>
              <a:rPr lang="en-US" dirty="0">
                <a:hlinkClick r:id="rId3"/>
              </a:rPr>
              <a:t>http://www.deeplearningbook.org/</a:t>
            </a:r>
            <a:endParaRPr lang="en-US" dirty="0"/>
          </a:p>
          <a:p>
            <a:r>
              <a:rPr lang="en-US" dirty="0"/>
              <a:t>Deep learning frameworks:</a:t>
            </a:r>
          </a:p>
          <a:p>
            <a:pPr lvl="1"/>
            <a:r>
              <a:rPr lang="en-US" dirty="0" err="1"/>
              <a:t>Keras</a:t>
            </a:r>
            <a:r>
              <a:rPr lang="en-US" dirty="0"/>
              <a:t> (good for starting out)</a:t>
            </a:r>
          </a:p>
          <a:p>
            <a:pPr lvl="2"/>
            <a:r>
              <a:rPr lang="en-US" dirty="0">
                <a:hlinkClick r:id="rId4"/>
              </a:rPr>
              <a:t>http://keras.io</a:t>
            </a:r>
            <a:endParaRPr lang="en-US" dirty="0"/>
          </a:p>
          <a:p>
            <a:pPr lvl="2"/>
            <a:r>
              <a:rPr lang="en-US" dirty="0"/>
              <a:t>Good for starting out</a:t>
            </a:r>
          </a:p>
          <a:p>
            <a:pPr lvl="1"/>
            <a:r>
              <a:rPr lang="en-US" dirty="0" err="1"/>
              <a:t>PyTorch</a:t>
            </a:r>
            <a:r>
              <a:rPr lang="en-US" dirty="0"/>
              <a:t> (Facebook) </a:t>
            </a:r>
          </a:p>
          <a:p>
            <a:pPr lvl="2"/>
            <a:r>
              <a:rPr lang="en-US" dirty="0">
                <a:hlinkClick r:id="rId5"/>
              </a:rPr>
              <a:t>https://pytorch.org/</a:t>
            </a:r>
            <a:endParaRPr lang="en-US" dirty="0"/>
          </a:p>
          <a:p>
            <a:pPr lvl="2"/>
            <a:r>
              <a:rPr lang="en-US" dirty="0"/>
              <a:t>Dominant language for development and </a:t>
            </a:r>
            <a:r>
              <a:rPr lang="en-US" dirty="0" err="1"/>
              <a:t>reseach</a:t>
            </a:r>
            <a:endParaRPr lang="en-US" dirty="0"/>
          </a:p>
          <a:p>
            <a:pPr lvl="1"/>
            <a:r>
              <a:rPr lang="en-US" dirty="0"/>
              <a:t>TensorFlow (Google)</a:t>
            </a:r>
          </a:p>
          <a:p>
            <a:pPr lvl="2"/>
            <a:r>
              <a:rPr lang="en-US" dirty="0">
                <a:hlinkClick r:id="rId6"/>
              </a:rPr>
              <a:t>https://www.tensorflow.org</a:t>
            </a:r>
            <a:endParaRPr lang="en-US" dirty="0"/>
          </a:p>
          <a:p>
            <a:pPr lvl="2"/>
            <a:r>
              <a:rPr lang="en-US" dirty="0"/>
              <a:t>Being phased out</a:t>
            </a:r>
          </a:p>
          <a:p>
            <a:pPr lvl="1"/>
            <a:endParaRPr lang="en-US" dirty="0"/>
          </a:p>
        </p:txBody>
      </p:sp>
    </p:spTree>
    <p:extLst>
      <p:ext uri="{BB962C8B-B14F-4D97-AF65-F5344CB8AC3E}">
        <p14:creationId xmlns:p14="http://schemas.microsoft.com/office/powerpoint/2010/main" val="188958368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82958"/>
            <a:ext cx="7772400" cy="685800"/>
          </a:xfrm>
        </p:spPr>
        <p:txBody>
          <a:bodyPr/>
          <a:lstStyle/>
          <a:p>
            <a:r>
              <a:rPr lang="en-US" dirty="0">
                <a:solidFill>
                  <a:srgbClr val="FF0000"/>
                </a:solidFill>
              </a:rPr>
              <a:t>Some Data sets for Deep Learning</a:t>
            </a:r>
          </a:p>
        </p:txBody>
      </p:sp>
      <p:sp>
        <p:nvSpPr>
          <p:cNvPr id="3" name="Content Placeholder 2"/>
          <p:cNvSpPr>
            <a:spLocks noGrp="1"/>
          </p:cNvSpPr>
          <p:nvPr>
            <p:ph idx="1"/>
          </p:nvPr>
        </p:nvSpPr>
        <p:spPr>
          <a:xfrm>
            <a:off x="685800" y="1752600"/>
            <a:ext cx="7772400" cy="3581400"/>
          </a:xfrm>
        </p:spPr>
        <p:txBody>
          <a:bodyPr/>
          <a:lstStyle/>
          <a:p>
            <a:pPr marL="457200" lvl="1" indent="0">
              <a:buNone/>
            </a:pPr>
            <a:r>
              <a:rPr lang="en-US" dirty="0"/>
              <a:t>Open data sets</a:t>
            </a:r>
          </a:p>
          <a:p>
            <a:pPr marL="457200" lvl="1" indent="0">
              <a:buNone/>
            </a:pPr>
            <a:endParaRPr lang="en-US" dirty="0"/>
          </a:p>
          <a:p>
            <a:pPr lvl="1"/>
            <a:r>
              <a:rPr lang="en-US" dirty="0">
                <a:hlinkClick r:id="rId2"/>
              </a:rPr>
              <a:t>25 important</a:t>
            </a:r>
          </a:p>
          <a:p>
            <a:pPr lvl="1"/>
            <a:r>
              <a:rPr lang="en-US" dirty="0">
                <a:hlinkClick r:id="rId3"/>
              </a:rPr>
              <a:t>deeplearning.net/datasets/</a:t>
            </a:r>
            <a:endParaRPr lang="en-US" dirty="0"/>
          </a:p>
          <a:p>
            <a:pPr lvl="1"/>
            <a:r>
              <a:rPr lang="en-US" dirty="0">
                <a:hlinkClick r:id="rId4"/>
              </a:rPr>
              <a:t>Skymind</a:t>
            </a:r>
            <a:endParaRPr lang="en-US" dirty="0"/>
          </a:p>
          <a:p>
            <a:pPr lvl="1"/>
            <a:r>
              <a:rPr lang="en-US" dirty="0">
                <a:hlinkClick r:id="rId5"/>
              </a:rPr>
              <a:t>Machine learning Wikipedia</a:t>
            </a:r>
            <a:endParaRPr lang="en-US" dirty="0"/>
          </a:p>
          <a:p>
            <a:pPr lvl="1"/>
            <a:r>
              <a:rPr lang="en-US" dirty="0">
                <a:hlinkClick r:id="rId6"/>
              </a:rPr>
              <a:t>Papers with code</a:t>
            </a:r>
            <a:endParaRPr lang="en-US" dirty="0"/>
          </a:p>
        </p:txBody>
      </p:sp>
      <p:sp>
        <p:nvSpPr>
          <p:cNvPr id="4" name="Footer Placeholder 3"/>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364544880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A1D99-B464-0549-B567-9B0488A86A4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D39E285-4162-9D42-8A76-09A0FDDF795C}"/>
              </a:ext>
            </a:extLst>
          </p:cNvPr>
          <p:cNvPicPr>
            <a:picLocks noGrp="1" noChangeAspect="1"/>
          </p:cNvPicPr>
          <p:nvPr>
            <p:ph idx="1"/>
          </p:nvPr>
        </p:nvPicPr>
        <p:blipFill>
          <a:blip r:embed="rId2"/>
          <a:stretch>
            <a:fillRect/>
          </a:stretch>
        </p:blipFill>
        <p:spPr>
          <a:xfrm>
            <a:off x="598533" y="533400"/>
            <a:ext cx="8088267" cy="5715000"/>
          </a:xfrm>
        </p:spPr>
      </p:pic>
    </p:spTree>
    <p:extLst>
      <p:ext uri="{BB962C8B-B14F-4D97-AF65-F5344CB8AC3E}">
        <p14:creationId xmlns:p14="http://schemas.microsoft.com/office/powerpoint/2010/main" val="205428899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E6590-891C-8645-A521-9449B6161A11}"/>
              </a:ext>
            </a:extLst>
          </p:cNvPr>
          <p:cNvSpPr>
            <a:spLocks noGrp="1"/>
          </p:cNvSpPr>
          <p:nvPr>
            <p:ph type="title"/>
          </p:nvPr>
        </p:nvSpPr>
        <p:spPr/>
        <p:txBody>
          <a:bodyPr/>
          <a:lstStyle/>
          <a:p>
            <a:r>
              <a:rPr lang="en-US" dirty="0"/>
              <a:t>DL Frameworks</a:t>
            </a:r>
          </a:p>
        </p:txBody>
      </p:sp>
      <p:pic>
        <p:nvPicPr>
          <p:cNvPr id="5" name="Content Placeholder 4">
            <a:extLst>
              <a:ext uri="{FF2B5EF4-FFF2-40B4-BE49-F238E27FC236}">
                <a16:creationId xmlns:a16="http://schemas.microsoft.com/office/drawing/2014/main" id="{CFD593CF-4B9C-6F4D-9098-CCD6A8DECA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64" y="1721987"/>
            <a:ext cx="7771605" cy="4037046"/>
          </a:xfrm>
        </p:spPr>
      </p:pic>
    </p:spTree>
    <p:extLst>
      <p:ext uri="{BB962C8B-B14F-4D97-AF65-F5344CB8AC3E}">
        <p14:creationId xmlns:p14="http://schemas.microsoft.com/office/powerpoint/2010/main" val="3685245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E28B1-50F0-5741-A49C-85E2E360E3AD}"/>
              </a:ext>
            </a:extLst>
          </p:cNvPr>
          <p:cNvSpPr>
            <a:spLocks noGrp="1"/>
          </p:cNvSpPr>
          <p:nvPr>
            <p:ph type="title"/>
          </p:nvPr>
        </p:nvSpPr>
        <p:spPr/>
        <p:txBody>
          <a:bodyPr/>
          <a:lstStyle/>
          <a:p>
            <a:r>
              <a:rPr lang="en-US" dirty="0"/>
              <a:t>Historical Perspective – US 50’s</a:t>
            </a:r>
          </a:p>
        </p:txBody>
      </p:sp>
      <p:sp>
        <p:nvSpPr>
          <p:cNvPr id="3" name="Content Placeholder 2">
            <a:extLst>
              <a:ext uri="{FF2B5EF4-FFF2-40B4-BE49-F238E27FC236}">
                <a16:creationId xmlns:a16="http://schemas.microsoft.com/office/drawing/2014/main" id="{95E216E2-EF66-0E42-A244-ADA680A16EAF}"/>
              </a:ext>
            </a:extLst>
          </p:cNvPr>
          <p:cNvSpPr>
            <a:spLocks noGrp="1"/>
          </p:cNvSpPr>
          <p:nvPr>
            <p:ph idx="1"/>
          </p:nvPr>
        </p:nvSpPr>
        <p:spPr/>
        <p:txBody>
          <a:bodyPr/>
          <a:lstStyle/>
          <a:p>
            <a:r>
              <a:rPr lang="en-US" dirty="0"/>
              <a:t>MT1950.wmv</a:t>
            </a:r>
          </a:p>
        </p:txBody>
      </p:sp>
    </p:spTree>
    <p:extLst>
      <p:ext uri="{BB962C8B-B14F-4D97-AF65-F5344CB8AC3E}">
        <p14:creationId xmlns:p14="http://schemas.microsoft.com/office/powerpoint/2010/main" val="425267533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84DFE-14F0-18EA-79C1-2D19B9ACAE2E}"/>
              </a:ext>
            </a:extLst>
          </p:cNvPr>
          <p:cNvSpPr>
            <a:spLocks noGrp="1"/>
          </p:cNvSpPr>
          <p:nvPr>
            <p:ph type="title"/>
          </p:nvPr>
        </p:nvSpPr>
        <p:spPr/>
        <p:txBody>
          <a:bodyPr/>
          <a:lstStyle/>
          <a:p>
            <a:r>
              <a:rPr lang="en-US" dirty="0"/>
              <a:t>Frameworks - </a:t>
            </a:r>
            <a:r>
              <a:rPr lang="en-US" dirty="0" err="1"/>
              <a:t>paperwithcode</a:t>
            </a:r>
            <a:endParaRPr lang="en-US" dirty="0"/>
          </a:p>
        </p:txBody>
      </p:sp>
      <p:pic>
        <p:nvPicPr>
          <p:cNvPr id="5" name="Content Placeholder 4">
            <a:extLst>
              <a:ext uri="{FF2B5EF4-FFF2-40B4-BE49-F238E27FC236}">
                <a16:creationId xmlns:a16="http://schemas.microsoft.com/office/drawing/2014/main" id="{FF14B3C9-D9F0-D283-474E-15FB03C42353}"/>
              </a:ext>
            </a:extLst>
          </p:cNvPr>
          <p:cNvPicPr>
            <a:picLocks noGrp="1" noChangeAspect="1"/>
          </p:cNvPicPr>
          <p:nvPr>
            <p:ph idx="1"/>
          </p:nvPr>
        </p:nvPicPr>
        <p:blipFill>
          <a:blip r:embed="rId2"/>
          <a:stretch>
            <a:fillRect/>
          </a:stretch>
        </p:blipFill>
        <p:spPr>
          <a:xfrm>
            <a:off x="288364" y="1417638"/>
            <a:ext cx="8567272" cy="3581400"/>
          </a:xfrm>
        </p:spPr>
      </p:pic>
    </p:spTree>
    <p:extLst>
      <p:ext uri="{BB962C8B-B14F-4D97-AF65-F5344CB8AC3E}">
        <p14:creationId xmlns:p14="http://schemas.microsoft.com/office/powerpoint/2010/main" val="306980803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E3C3-C0DA-CCA1-5089-3E54BF8B44C7}"/>
              </a:ext>
            </a:extLst>
          </p:cNvPr>
          <p:cNvSpPr>
            <a:spLocks noGrp="1"/>
          </p:cNvSpPr>
          <p:nvPr>
            <p:ph type="title"/>
          </p:nvPr>
        </p:nvSpPr>
        <p:spPr/>
        <p:txBody>
          <a:bodyPr/>
          <a:lstStyle/>
          <a:p>
            <a:endParaRPr lang="en-US"/>
          </a:p>
        </p:txBody>
      </p:sp>
      <p:pic>
        <p:nvPicPr>
          <p:cNvPr id="5" name="Content Placeholder 4" descr="A screenshot of a graph&#10;&#10;Description automatically generated">
            <a:extLst>
              <a:ext uri="{FF2B5EF4-FFF2-40B4-BE49-F238E27FC236}">
                <a16:creationId xmlns:a16="http://schemas.microsoft.com/office/drawing/2014/main" id="{9EE75D6A-60B6-A100-6E87-DB6ABDD24526}"/>
              </a:ext>
            </a:extLst>
          </p:cNvPr>
          <p:cNvPicPr>
            <a:picLocks noGrp="1" noChangeAspect="1"/>
          </p:cNvPicPr>
          <p:nvPr>
            <p:ph idx="1"/>
          </p:nvPr>
        </p:nvPicPr>
        <p:blipFill>
          <a:blip r:embed="rId2"/>
          <a:stretch>
            <a:fillRect/>
          </a:stretch>
        </p:blipFill>
        <p:spPr>
          <a:xfrm>
            <a:off x="838200" y="444106"/>
            <a:ext cx="7088394" cy="6173762"/>
          </a:xfrm>
        </p:spPr>
      </p:pic>
    </p:spTree>
    <p:extLst>
      <p:ext uri="{BB962C8B-B14F-4D97-AF65-F5344CB8AC3E}">
        <p14:creationId xmlns:p14="http://schemas.microsoft.com/office/powerpoint/2010/main" val="48919920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C428D-AE87-F8BC-72F2-62A93FEE3F5C}"/>
              </a:ext>
            </a:extLst>
          </p:cNvPr>
          <p:cNvSpPr>
            <a:spLocks noGrp="1"/>
          </p:cNvSpPr>
          <p:nvPr>
            <p:ph type="title"/>
          </p:nvPr>
        </p:nvSpPr>
        <p:spPr>
          <a:xfrm>
            <a:off x="457200" y="74613"/>
            <a:ext cx="8229600" cy="1143000"/>
          </a:xfrm>
        </p:spPr>
        <p:txBody>
          <a:bodyPr/>
          <a:lstStyle/>
          <a:p>
            <a:r>
              <a:rPr lang="en-US" dirty="0"/>
              <a:t>2022</a:t>
            </a:r>
          </a:p>
        </p:txBody>
      </p:sp>
      <p:pic>
        <p:nvPicPr>
          <p:cNvPr id="5" name="Content Placeholder 4">
            <a:extLst>
              <a:ext uri="{FF2B5EF4-FFF2-40B4-BE49-F238E27FC236}">
                <a16:creationId xmlns:a16="http://schemas.microsoft.com/office/drawing/2014/main" id="{746D8D83-99CA-A27F-E6BF-D094CA17ACFF}"/>
              </a:ext>
            </a:extLst>
          </p:cNvPr>
          <p:cNvPicPr>
            <a:picLocks noGrp="1" noChangeAspect="1"/>
          </p:cNvPicPr>
          <p:nvPr>
            <p:ph idx="1"/>
          </p:nvPr>
        </p:nvPicPr>
        <p:blipFill>
          <a:blip r:embed="rId2"/>
          <a:stretch>
            <a:fillRect/>
          </a:stretch>
        </p:blipFill>
        <p:spPr>
          <a:xfrm>
            <a:off x="289372" y="1020762"/>
            <a:ext cx="8378378" cy="5562600"/>
          </a:xfrm>
        </p:spPr>
      </p:pic>
    </p:spTree>
    <p:extLst>
      <p:ext uri="{BB962C8B-B14F-4D97-AF65-F5344CB8AC3E}">
        <p14:creationId xmlns:p14="http://schemas.microsoft.com/office/powerpoint/2010/main" val="328369431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620E2-26E1-D61D-BF1D-B81DDBAC479B}"/>
              </a:ext>
            </a:extLst>
          </p:cNvPr>
          <p:cNvSpPr>
            <a:spLocks noGrp="1"/>
          </p:cNvSpPr>
          <p:nvPr>
            <p:ph type="title"/>
          </p:nvPr>
        </p:nvSpPr>
        <p:spPr/>
        <p:txBody>
          <a:bodyPr/>
          <a:lstStyle/>
          <a:p>
            <a:r>
              <a:rPr lang="en-US" dirty="0" err="1"/>
              <a:t>PyTorch</a:t>
            </a:r>
            <a:r>
              <a:rPr lang="en-US" dirty="0"/>
              <a:t> in papers</a:t>
            </a:r>
          </a:p>
        </p:txBody>
      </p:sp>
      <p:pic>
        <p:nvPicPr>
          <p:cNvPr id="5" name="Content Placeholder 4">
            <a:extLst>
              <a:ext uri="{FF2B5EF4-FFF2-40B4-BE49-F238E27FC236}">
                <a16:creationId xmlns:a16="http://schemas.microsoft.com/office/drawing/2014/main" id="{F1EA681A-09FA-D9A9-D536-362462840A3E}"/>
              </a:ext>
            </a:extLst>
          </p:cNvPr>
          <p:cNvPicPr>
            <a:picLocks noGrp="1" noChangeAspect="1"/>
          </p:cNvPicPr>
          <p:nvPr>
            <p:ph idx="1"/>
          </p:nvPr>
        </p:nvPicPr>
        <p:blipFill>
          <a:blip r:embed="rId2"/>
          <a:stretch>
            <a:fillRect/>
          </a:stretch>
        </p:blipFill>
        <p:spPr>
          <a:xfrm>
            <a:off x="800364" y="1600200"/>
            <a:ext cx="7543271" cy="4525963"/>
          </a:xfrm>
        </p:spPr>
      </p:pic>
    </p:spTree>
    <p:extLst>
      <p:ext uri="{BB962C8B-B14F-4D97-AF65-F5344CB8AC3E}">
        <p14:creationId xmlns:p14="http://schemas.microsoft.com/office/powerpoint/2010/main" val="21408031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E6590-891C-8645-A521-9449B6161A11}"/>
              </a:ext>
            </a:extLst>
          </p:cNvPr>
          <p:cNvSpPr>
            <a:spLocks noGrp="1"/>
          </p:cNvSpPr>
          <p:nvPr>
            <p:ph type="title"/>
          </p:nvPr>
        </p:nvSpPr>
        <p:spPr/>
        <p:txBody>
          <a:bodyPr/>
          <a:lstStyle/>
          <a:p>
            <a:r>
              <a:rPr lang="en-US" dirty="0"/>
              <a:t>Stack Overflow</a:t>
            </a:r>
          </a:p>
        </p:txBody>
      </p:sp>
      <p:pic>
        <p:nvPicPr>
          <p:cNvPr id="15" name="Content Placeholder 14">
            <a:extLst>
              <a:ext uri="{FF2B5EF4-FFF2-40B4-BE49-F238E27FC236}">
                <a16:creationId xmlns:a16="http://schemas.microsoft.com/office/drawing/2014/main" id="{DEEF4976-7685-1948-A222-80EEA1C640C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8285" y="1935319"/>
            <a:ext cx="6356084" cy="3722531"/>
          </a:xfrm>
        </p:spPr>
      </p:pic>
    </p:spTree>
    <p:extLst>
      <p:ext uri="{BB962C8B-B14F-4D97-AF65-F5344CB8AC3E}">
        <p14:creationId xmlns:p14="http://schemas.microsoft.com/office/powerpoint/2010/main" val="79813040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A8593-AB82-5145-BCE1-7A742A4DE910}"/>
              </a:ext>
            </a:extLst>
          </p:cNvPr>
          <p:cNvSpPr>
            <a:spLocks noGrp="1"/>
          </p:cNvSpPr>
          <p:nvPr>
            <p:ph type="title"/>
          </p:nvPr>
        </p:nvSpPr>
        <p:spPr>
          <a:xfrm>
            <a:off x="1066800" y="159328"/>
            <a:ext cx="6858000" cy="720436"/>
          </a:xfrm>
        </p:spPr>
        <p:txBody>
          <a:bodyPr/>
          <a:lstStyle/>
          <a:p>
            <a:r>
              <a:rPr lang="en-US" sz="2800" dirty="0">
                <a:solidFill>
                  <a:srgbClr val="FF0000"/>
                </a:solidFill>
              </a:rPr>
              <a:t>What Past Kaggle Winners Used</a:t>
            </a:r>
          </a:p>
        </p:txBody>
      </p:sp>
      <p:pic>
        <p:nvPicPr>
          <p:cNvPr id="5" name="Content Placeholder 4">
            <a:extLst>
              <a:ext uri="{FF2B5EF4-FFF2-40B4-BE49-F238E27FC236}">
                <a16:creationId xmlns:a16="http://schemas.microsoft.com/office/drawing/2014/main" id="{ECFAEC31-7247-2649-BD2A-C0B463DBDDF8}"/>
              </a:ext>
            </a:extLst>
          </p:cNvPr>
          <p:cNvPicPr>
            <a:picLocks noGrp="1" noChangeAspect="1"/>
          </p:cNvPicPr>
          <p:nvPr>
            <p:ph idx="1"/>
          </p:nvPr>
        </p:nvPicPr>
        <p:blipFill>
          <a:blip r:embed="rId2"/>
          <a:stretch>
            <a:fillRect/>
          </a:stretch>
        </p:blipFill>
        <p:spPr>
          <a:xfrm>
            <a:off x="1262572" y="914400"/>
            <a:ext cx="6738427" cy="5554790"/>
          </a:xfrm>
        </p:spPr>
      </p:pic>
      <p:sp>
        <p:nvSpPr>
          <p:cNvPr id="6" name="TextBox 5">
            <a:extLst>
              <a:ext uri="{FF2B5EF4-FFF2-40B4-BE49-F238E27FC236}">
                <a16:creationId xmlns:a16="http://schemas.microsoft.com/office/drawing/2014/main" id="{BF4C0F95-7884-C649-869A-57D88DB945C7}"/>
              </a:ext>
            </a:extLst>
          </p:cNvPr>
          <p:cNvSpPr txBox="1"/>
          <p:nvPr/>
        </p:nvSpPr>
        <p:spPr>
          <a:xfrm>
            <a:off x="3200400" y="6096000"/>
            <a:ext cx="2010487" cy="338554"/>
          </a:xfrm>
          <a:prstGeom prst="rect">
            <a:avLst/>
          </a:prstGeom>
          <a:noFill/>
        </p:spPr>
        <p:txBody>
          <a:bodyPr wrap="none" rtlCol="0">
            <a:spAutoFit/>
          </a:bodyPr>
          <a:lstStyle/>
          <a:p>
            <a:r>
              <a:rPr lang="en-US" dirty="0"/>
              <a:t>From </a:t>
            </a:r>
            <a:r>
              <a:rPr lang="en-US" dirty="0" err="1"/>
              <a:t>keras.io</a:t>
            </a:r>
            <a:r>
              <a:rPr lang="en-US" dirty="0"/>
              <a:t>, 2019</a:t>
            </a:r>
          </a:p>
        </p:txBody>
      </p:sp>
    </p:spTree>
    <p:extLst>
      <p:ext uri="{BB962C8B-B14F-4D97-AF65-F5344CB8AC3E}">
        <p14:creationId xmlns:p14="http://schemas.microsoft.com/office/powerpoint/2010/main" val="246791973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C413E-4AEE-044C-BAB0-D3051CAF7BB6}"/>
              </a:ext>
            </a:extLst>
          </p:cNvPr>
          <p:cNvSpPr>
            <a:spLocks noGrp="1"/>
          </p:cNvSpPr>
          <p:nvPr>
            <p:ph type="title"/>
          </p:nvPr>
        </p:nvSpPr>
        <p:spPr/>
        <p:txBody>
          <a:bodyPr/>
          <a:lstStyle/>
          <a:p>
            <a:r>
              <a:rPr lang="en-US" dirty="0">
                <a:solidFill>
                  <a:srgbClr val="FF0000"/>
                </a:solidFill>
              </a:rPr>
              <a:t>The Master Algorithm</a:t>
            </a:r>
          </a:p>
        </p:txBody>
      </p:sp>
      <p:sp>
        <p:nvSpPr>
          <p:cNvPr id="3" name="Content Placeholder 2">
            <a:extLst>
              <a:ext uri="{FF2B5EF4-FFF2-40B4-BE49-F238E27FC236}">
                <a16:creationId xmlns:a16="http://schemas.microsoft.com/office/drawing/2014/main" id="{B758475E-C607-4E4F-8551-5BB58A51D0E7}"/>
              </a:ext>
            </a:extLst>
          </p:cNvPr>
          <p:cNvSpPr>
            <a:spLocks noGrp="1"/>
          </p:cNvSpPr>
          <p:nvPr>
            <p:ph idx="1"/>
          </p:nvPr>
        </p:nvSpPr>
        <p:spPr>
          <a:xfrm>
            <a:off x="304800" y="1463676"/>
            <a:ext cx="5347855" cy="4525963"/>
          </a:xfrm>
        </p:spPr>
        <p:txBody>
          <a:bodyPr/>
          <a:lstStyle/>
          <a:p>
            <a:pPr marL="0" indent="0">
              <a:buNone/>
            </a:pPr>
            <a:r>
              <a:rPr lang="en-US" dirty="0"/>
              <a:t>“People worry that computers will get too smart and take over the world, but the real problem is that they're too stupid and they've already taken over the world.” </a:t>
            </a:r>
            <a:br>
              <a:rPr lang="en-US" dirty="0"/>
            </a:br>
            <a:r>
              <a:rPr lang="en-US" dirty="0"/>
              <a:t>― </a:t>
            </a:r>
            <a:r>
              <a:rPr lang="en-US" b="1" dirty="0"/>
              <a:t>Pedro </a:t>
            </a:r>
            <a:r>
              <a:rPr lang="en-US" b="1" dirty="0" err="1"/>
              <a:t>Domingos</a:t>
            </a:r>
            <a:endParaRPr lang="en-US" dirty="0"/>
          </a:p>
        </p:txBody>
      </p:sp>
      <p:pic>
        <p:nvPicPr>
          <p:cNvPr id="5" name="Picture 4">
            <a:extLst>
              <a:ext uri="{FF2B5EF4-FFF2-40B4-BE49-F238E27FC236}">
                <a16:creationId xmlns:a16="http://schemas.microsoft.com/office/drawing/2014/main" id="{A23AA367-FE3F-0F4D-82EE-4FCD1B173893}"/>
              </a:ext>
            </a:extLst>
          </p:cNvPr>
          <p:cNvPicPr>
            <a:picLocks noChangeAspect="1"/>
          </p:cNvPicPr>
          <p:nvPr/>
        </p:nvPicPr>
        <p:blipFill>
          <a:blip r:embed="rId2"/>
          <a:stretch>
            <a:fillRect/>
          </a:stretch>
        </p:blipFill>
        <p:spPr>
          <a:xfrm>
            <a:off x="5718538" y="1212057"/>
            <a:ext cx="3425462" cy="5029200"/>
          </a:xfrm>
          <a:prstGeom prst="rect">
            <a:avLst/>
          </a:prstGeom>
        </p:spPr>
      </p:pic>
    </p:spTree>
    <p:extLst>
      <p:ext uri="{BB962C8B-B14F-4D97-AF65-F5344CB8AC3E}">
        <p14:creationId xmlns:p14="http://schemas.microsoft.com/office/powerpoint/2010/main" val="2999830927"/>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0A016-AFFA-A046-9BAD-C5721FEF6940}"/>
              </a:ext>
            </a:extLst>
          </p:cNvPr>
          <p:cNvSpPr>
            <a:spLocks noGrp="1"/>
          </p:cNvSpPr>
          <p:nvPr>
            <p:ph type="title"/>
          </p:nvPr>
        </p:nvSpPr>
        <p:spPr>
          <a:xfrm>
            <a:off x="228600" y="1676400"/>
            <a:ext cx="7053542" cy="914400"/>
          </a:xfrm>
        </p:spPr>
        <p:txBody>
          <a:bodyPr/>
          <a:lstStyle/>
          <a:p>
            <a:br>
              <a:rPr lang="en-US" sz="3000" dirty="0"/>
            </a:br>
            <a:br>
              <a:rPr lang="en-US" sz="3000" dirty="0"/>
            </a:br>
            <a:br>
              <a:rPr lang="en-US" sz="3000" dirty="0"/>
            </a:br>
            <a:br>
              <a:rPr lang="en-US" sz="3000" dirty="0"/>
            </a:br>
            <a:br>
              <a:rPr lang="en-US" sz="3000" dirty="0"/>
            </a:br>
            <a:br>
              <a:rPr lang="en-US" sz="3000" dirty="0"/>
            </a:br>
            <a:br>
              <a:rPr lang="en-US" sz="3000" dirty="0"/>
            </a:br>
            <a:br>
              <a:rPr lang="en-US" sz="3000" dirty="0"/>
            </a:br>
            <a:br>
              <a:rPr lang="en-US" sz="3000" dirty="0"/>
            </a:br>
            <a:r>
              <a:rPr lang="en-US" sz="3000" dirty="0"/>
              <a:t>Machine learning (and deep learning) are the most widely used and applied AI methods</a:t>
            </a:r>
            <a:br>
              <a:rPr lang="en-US" sz="3000" dirty="0"/>
            </a:br>
            <a:br>
              <a:rPr lang="en-US" dirty="0"/>
            </a:br>
            <a:r>
              <a:rPr lang="en-US" sz="3000" dirty="0"/>
              <a:t>AI/ML/Deep Learning can/will change what we do</a:t>
            </a:r>
            <a:br>
              <a:rPr lang="en-US" sz="3000" dirty="0"/>
            </a:br>
            <a:br>
              <a:rPr lang="en-US" sz="3000" dirty="0"/>
            </a:br>
            <a:r>
              <a:rPr lang="en-US" sz="3000" dirty="0"/>
              <a:t>It is probably the most challenging of our sciences</a:t>
            </a:r>
            <a:br>
              <a:rPr lang="en-US" sz="3300" dirty="0"/>
            </a:br>
            <a:endParaRPr lang="en-US" dirty="0"/>
          </a:p>
        </p:txBody>
      </p:sp>
      <p:sp>
        <p:nvSpPr>
          <p:cNvPr id="3" name="TextBox 2">
            <a:extLst>
              <a:ext uri="{FF2B5EF4-FFF2-40B4-BE49-F238E27FC236}">
                <a16:creationId xmlns:a16="http://schemas.microsoft.com/office/drawing/2014/main" id="{67B5F8FE-98FA-BF47-98D5-AAD015EE366E}"/>
              </a:ext>
            </a:extLst>
          </p:cNvPr>
          <p:cNvSpPr txBox="1"/>
          <p:nvPr/>
        </p:nvSpPr>
        <p:spPr>
          <a:xfrm>
            <a:off x="1828800" y="685800"/>
            <a:ext cx="4719562" cy="707886"/>
          </a:xfrm>
          <a:prstGeom prst="rect">
            <a:avLst/>
          </a:prstGeom>
          <a:noFill/>
        </p:spPr>
        <p:txBody>
          <a:bodyPr wrap="none" rtlCol="0">
            <a:spAutoFit/>
          </a:bodyPr>
          <a:lstStyle/>
          <a:p>
            <a:r>
              <a:rPr lang="en-US" sz="4000" dirty="0">
                <a:solidFill>
                  <a:srgbClr val="FF0000"/>
                </a:solidFill>
              </a:rPr>
              <a:t>Why Deep Learning</a:t>
            </a:r>
          </a:p>
        </p:txBody>
      </p:sp>
    </p:spTree>
    <p:extLst>
      <p:ext uri="{BB962C8B-B14F-4D97-AF65-F5344CB8AC3E}">
        <p14:creationId xmlns:p14="http://schemas.microsoft.com/office/powerpoint/2010/main" val="170647745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p:cNvSpPr>
          <p:nvPr>
            <p:ph type="body" idx="1"/>
          </p:nvPr>
        </p:nvSpPr>
        <p:spPr>
          <a:xfrm>
            <a:off x="698916" y="3721211"/>
            <a:ext cx="4101683" cy="1843088"/>
          </a:xfrm>
        </p:spPr>
        <p:txBody>
          <a:bodyPr>
            <a:normAutofit/>
          </a:bodyPr>
          <a:lstStyle/>
          <a:p>
            <a:pPr eaLnBrk="1" hangingPunct="1">
              <a:lnSpc>
                <a:spcPct val="90000"/>
              </a:lnSpc>
            </a:pPr>
            <a:endParaRPr lang="en-US" sz="1800" dirty="0"/>
          </a:p>
          <a:p>
            <a:pPr eaLnBrk="1" hangingPunct="1">
              <a:lnSpc>
                <a:spcPct val="90000"/>
              </a:lnSpc>
            </a:pPr>
            <a:endParaRPr lang="en-US" sz="1800" dirty="0"/>
          </a:p>
          <a:p>
            <a:pPr eaLnBrk="1" hangingPunct="1">
              <a:lnSpc>
                <a:spcPct val="90000"/>
              </a:lnSpc>
            </a:pPr>
            <a:r>
              <a:rPr lang="en-US" sz="2100" dirty="0"/>
              <a:t>http://</a:t>
            </a:r>
            <a:r>
              <a:rPr lang="en-US" sz="2100" dirty="0" err="1"/>
              <a:t>clgiles.ist.psu.edu</a:t>
            </a:r>
            <a:r>
              <a:rPr lang="en-US" sz="2100" dirty="0"/>
              <a:t>/IST597 </a:t>
            </a:r>
          </a:p>
          <a:p>
            <a:pPr eaLnBrk="1" hangingPunct="1">
              <a:lnSpc>
                <a:spcPct val="90000"/>
              </a:lnSpc>
            </a:pPr>
            <a:r>
              <a:rPr lang="en-US" sz="2100" dirty="0">
                <a:hlinkClick r:id="rId3"/>
              </a:rPr>
              <a:t>giles@ist.psu.edu</a:t>
            </a:r>
            <a:endParaRPr lang="en-US" sz="2100" dirty="0"/>
          </a:p>
          <a:p>
            <a:pPr eaLnBrk="1" hangingPunct="1">
              <a:lnSpc>
                <a:spcPct val="90000"/>
              </a:lnSpc>
            </a:pPr>
            <a:r>
              <a:rPr lang="en-US" sz="2100" dirty="0" err="1"/>
              <a:t>gitbhub.com</a:t>
            </a:r>
            <a:r>
              <a:rPr lang="en-US" sz="2100" dirty="0"/>
              <a:t>/</a:t>
            </a:r>
            <a:r>
              <a:rPr lang="en-US" sz="2100" dirty="0" err="1"/>
              <a:t>SeerLabs</a:t>
            </a:r>
            <a:endParaRPr lang="en-US" sz="2100" dirty="0"/>
          </a:p>
        </p:txBody>
      </p:sp>
      <p:sp>
        <p:nvSpPr>
          <p:cNvPr id="310275" name="Rectangle 3"/>
          <p:cNvSpPr>
            <a:spLocks noChangeArrowheads="1"/>
          </p:cNvSpPr>
          <p:nvPr/>
        </p:nvSpPr>
        <p:spPr bwMode="auto">
          <a:xfrm>
            <a:off x="519545" y="520958"/>
            <a:ext cx="7239000" cy="2086725"/>
          </a:xfrm>
          <a:prstGeom prst="rect">
            <a:avLst/>
          </a:prstGeom>
          <a:noFill/>
          <a:ln w="12700">
            <a:noFill/>
            <a:miter lim="800000"/>
            <a:headEnd type="none" w="sm" len="sm"/>
            <a:tailEnd type="none" w="sm" len="sm"/>
          </a:ln>
        </p:spPr>
        <p:txBody>
          <a:bodyPr wrap="square">
            <a:prstTxWarp prst="textNoShape">
              <a:avLst/>
            </a:prstTxWarp>
            <a:spAutoFit/>
          </a:bodyPr>
          <a:lstStyle/>
          <a:p>
            <a:pPr marL="257175" indent="-257175" eaLnBrk="0" hangingPunct="0">
              <a:spcBef>
                <a:spcPct val="80000"/>
              </a:spcBef>
            </a:pPr>
            <a:r>
              <a:rPr lang="en-US" sz="2700" b="1" dirty="0">
                <a:solidFill>
                  <a:srgbClr val="3A5BF5"/>
                </a:solidFill>
                <a:latin typeface="Times New Roman" charset="0"/>
              </a:rPr>
              <a:t>“The future </a:t>
            </a:r>
            <a:r>
              <a:rPr lang="en-US" sz="2700" b="1" dirty="0" err="1">
                <a:solidFill>
                  <a:srgbClr val="3A5BF5"/>
                </a:solidFill>
                <a:latin typeface="Times New Roman" charset="0"/>
              </a:rPr>
              <a:t>ain’t</a:t>
            </a:r>
            <a:r>
              <a:rPr lang="en-US" sz="2700" b="1" dirty="0">
                <a:solidFill>
                  <a:srgbClr val="3A5BF5"/>
                </a:solidFill>
                <a:latin typeface="Times New Roman" charset="0"/>
              </a:rPr>
              <a:t> what it used to be.” Yogi Berra, catcher/philosopher, NY Yankees.</a:t>
            </a:r>
          </a:p>
          <a:p>
            <a:pPr marL="257175" indent="-257175" eaLnBrk="0" hangingPunct="0">
              <a:spcBef>
                <a:spcPct val="80000"/>
              </a:spcBef>
            </a:pPr>
            <a:r>
              <a:rPr lang="en-US" sz="2700" b="1" dirty="0">
                <a:solidFill>
                  <a:srgbClr val="3A5BF5"/>
                </a:solidFill>
                <a:latin typeface="Times New Roman" charset="0"/>
              </a:rPr>
              <a:t>“Elon Musk and Steven Hawking got it wrong.” Shannon </a:t>
            </a:r>
            <a:r>
              <a:rPr lang="en-US" sz="2700" b="1" dirty="0" err="1">
                <a:solidFill>
                  <a:srgbClr val="3A5BF5"/>
                </a:solidFill>
                <a:latin typeface="Times New Roman" charset="0"/>
              </a:rPr>
              <a:t>Vallor</a:t>
            </a:r>
            <a:r>
              <a:rPr lang="en-US" sz="2700" b="1" dirty="0">
                <a:solidFill>
                  <a:srgbClr val="3A5BF5"/>
                </a:solidFill>
                <a:latin typeface="Times New Roman" charset="0"/>
              </a:rPr>
              <a:t>, philosopher of ethics </a:t>
            </a:r>
            <a:r>
              <a:rPr lang="en-US" sz="2700" b="1">
                <a:solidFill>
                  <a:srgbClr val="3A5BF5"/>
                </a:solidFill>
                <a:latin typeface="Times New Roman" charset="0"/>
              </a:rPr>
              <a:t>&amp; AI.</a:t>
            </a:r>
            <a:endParaRPr lang="en-US" sz="2700" b="1" dirty="0">
              <a:solidFill>
                <a:srgbClr val="3A5BF5"/>
              </a:solidFill>
              <a:latin typeface="Times New Roman" charset="0"/>
            </a:endParaRPr>
          </a:p>
        </p:txBody>
      </p:sp>
      <p:sp>
        <p:nvSpPr>
          <p:cNvPr id="310276" name="Rectangle 4"/>
          <p:cNvSpPr>
            <a:spLocks noChangeArrowheads="1"/>
          </p:cNvSpPr>
          <p:nvPr/>
        </p:nvSpPr>
        <p:spPr bwMode="auto">
          <a:xfrm>
            <a:off x="533400" y="3432070"/>
            <a:ext cx="3776663" cy="694134"/>
          </a:xfrm>
          <a:prstGeom prst="rect">
            <a:avLst/>
          </a:prstGeom>
          <a:noFill/>
          <a:ln w="9525">
            <a:noFill/>
            <a:miter lim="800000"/>
            <a:headEnd/>
            <a:tailEnd/>
          </a:ln>
        </p:spPr>
        <p:txBody>
          <a:bodyPr lIns="69056" tIns="34529" rIns="69056" bIns="34529" anchor="ctr">
            <a:prstTxWarp prst="textNoShape">
              <a:avLst/>
            </a:prstTxWarp>
          </a:bodyPr>
          <a:lstStyle/>
          <a:p>
            <a:pPr algn="ctr"/>
            <a:r>
              <a:rPr lang="en-US" sz="3000" dirty="0">
                <a:latin typeface="Calibri" charset="0"/>
              </a:rPr>
              <a:t>This course</a:t>
            </a:r>
            <a:endParaRPr lang="en-US" sz="3300" dirty="0">
              <a:latin typeface="Calibri" charset="0"/>
            </a:endParaRPr>
          </a:p>
        </p:txBody>
      </p:sp>
      <p:pic>
        <p:nvPicPr>
          <p:cNvPr id="310277" name="Picture 5" descr="Picture 1"/>
          <p:cNvPicPr>
            <a:picLocks noChangeAspect="1" noChangeArrowheads="1"/>
          </p:cNvPicPr>
          <p:nvPr/>
        </p:nvPicPr>
        <p:blipFill>
          <a:blip r:embed="rId4"/>
          <a:srcRect/>
          <a:stretch>
            <a:fillRect/>
          </a:stretch>
        </p:blipFill>
        <p:spPr bwMode="auto">
          <a:xfrm>
            <a:off x="5650881" y="2579972"/>
            <a:ext cx="2985568" cy="3735499"/>
          </a:xfrm>
          <a:prstGeom prst="rect">
            <a:avLst/>
          </a:prstGeom>
          <a:noFill/>
          <a:ln w="9525">
            <a:noFill/>
            <a:miter lim="800000"/>
            <a:headEnd/>
            <a:tailEnd/>
          </a:ln>
        </p:spPr>
      </p:pic>
      <p:sp>
        <p:nvSpPr>
          <p:cNvPr id="2" name="TextBox 1">
            <a:extLst>
              <a:ext uri="{FF2B5EF4-FFF2-40B4-BE49-F238E27FC236}">
                <a16:creationId xmlns:a16="http://schemas.microsoft.com/office/drawing/2014/main" id="{97A64298-5B0C-2749-A818-811E69760424}"/>
              </a:ext>
            </a:extLst>
          </p:cNvPr>
          <p:cNvSpPr txBox="1"/>
          <p:nvPr/>
        </p:nvSpPr>
        <p:spPr>
          <a:xfrm>
            <a:off x="6019800" y="6315471"/>
            <a:ext cx="2247731" cy="307777"/>
          </a:xfrm>
          <a:prstGeom prst="rect">
            <a:avLst/>
          </a:prstGeom>
          <a:noFill/>
        </p:spPr>
        <p:txBody>
          <a:bodyPr wrap="none" rtlCol="0">
            <a:spAutoFit/>
          </a:bodyPr>
          <a:lstStyle/>
          <a:p>
            <a:r>
              <a:rPr lang="en-US" sz="1400" i="1" dirty="0">
                <a:solidFill>
                  <a:srgbClr val="FF0000"/>
                </a:solidFill>
                <a:latin typeface="Times New Roman" panose="02020603050405020304" pitchFamily="18" charset="0"/>
                <a:cs typeface="Times New Roman" panose="02020603050405020304" pitchFamily="18" charset="0"/>
              </a:rPr>
              <a:t>Why not use a deep learner?</a:t>
            </a:r>
          </a:p>
        </p:txBody>
      </p:sp>
    </p:spTree>
    <p:extLst>
      <p:ext uri="{BB962C8B-B14F-4D97-AF65-F5344CB8AC3E}">
        <p14:creationId xmlns:p14="http://schemas.microsoft.com/office/powerpoint/2010/main" val="454532695"/>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0274" name="Rectangle 2"/>
          <p:cNvSpPr>
            <a:spLocks noGrp="1"/>
          </p:cNvSpPr>
          <p:nvPr>
            <p:ph type="body" idx="1"/>
          </p:nvPr>
        </p:nvSpPr>
        <p:spPr>
          <a:xfrm>
            <a:off x="457200" y="3668713"/>
            <a:ext cx="4572000" cy="2457450"/>
          </a:xfrm>
        </p:spPr>
        <p:txBody>
          <a:bodyPr/>
          <a:lstStyle/>
          <a:p>
            <a:pPr eaLnBrk="1" hangingPunct="1">
              <a:lnSpc>
                <a:spcPct val="90000"/>
              </a:lnSpc>
            </a:pPr>
            <a:endParaRPr lang="en-US" sz="2400" dirty="0"/>
          </a:p>
          <a:p>
            <a:pPr eaLnBrk="1" hangingPunct="1">
              <a:lnSpc>
                <a:spcPct val="90000"/>
              </a:lnSpc>
            </a:pPr>
            <a:endParaRPr lang="en-US" sz="2400" dirty="0"/>
          </a:p>
          <a:p>
            <a:pPr eaLnBrk="1" hangingPunct="1">
              <a:lnSpc>
                <a:spcPct val="90000"/>
              </a:lnSpc>
            </a:pPr>
            <a:r>
              <a:rPr lang="en-US" sz="2800" dirty="0"/>
              <a:t>http://</a:t>
            </a:r>
            <a:r>
              <a:rPr lang="en-US" sz="2800" dirty="0" err="1"/>
              <a:t>clgiles.ist.psu.edu</a:t>
            </a:r>
            <a:r>
              <a:rPr lang="en-US" sz="2800" dirty="0"/>
              <a:t> </a:t>
            </a:r>
          </a:p>
          <a:p>
            <a:pPr eaLnBrk="1" hangingPunct="1">
              <a:lnSpc>
                <a:spcPct val="90000"/>
              </a:lnSpc>
            </a:pPr>
            <a:r>
              <a:rPr lang="en-US" sz="2800" dirty="0">
                <a:hlinkClick r:id="rId3"/>
              </a:rPr>
              <a:t>giles@ist.psu.edu</a:t>
            </a:r>
            <a:endParaRPr lang="en-US" sz="2800" dirty="0"/>
          </a:p>
        </p:txBody>
      </p:sp>
      <p:sp>
        <p:nvSpPr>
          <p:cNvPr id="310275" name="Rectangle 3"/>
          <p:cNvSpPr>
            <a:spLocks noChangeArrowheads="1"/>
          </p:cNvSpPr>
          <p:nvPr/>
        </p:nvSpPr>
        <p:spPr bwMode="auto">
          <a:xfrm>
            <a:off x="492125" y="609600"/>
            <a:ext cx="7902575" cy="1754326"/>
          </a:xfrm>
          <a:prstGeom prst="rect">
            <a:avLst/>
          </a:prstGeom>
          <a:noFill/>
          <a:ln w="12700">
            <a:noFill/>
            <a:miter lim="800000"/>
            <a:headEnd type="none" w="sm" len="sm"/>
            <a:tailEnd type="none" w="sm" len="sm"/>
          </a:ln>
        </p:spPr>
        <p:txBody>
          <a:bodyPr>
            <a:prstTxWarp prst="textNoShape">
              <a:avLst/>
            </a:prstTxWarp>
            <a:spAutoFit/>
          </a:bodyPr>
          <a:lstStyle/>
          <a:p>
            <a:pPr marL="342900" indent="-342900" defTabSz="914400" eaLnBrk="0" hangingPunct="0">
              <a:spcBef>
                <a:spcPct val="80000"/>
              </a:spcBef>
            </a:pPr>
            <a:r>
              <a:rPr lang="en-US" sz="3600" b="1" dirty="0">
                <a:solidFill>
                  <a:srgbClr val="3A5BF5"/>
                </a:solidFill>
                <a:latin typeface="Times New Roman" charset="0"/>
              </a:rPr>
              <a:t>“The future </a:t>
            </a:r>
            <a:r>
              <a:rPr lang="en-US" sz="3600" b="1" dirty="0" err="1">
                <a:solidFill>
                  <a:srgbClr val="3A5BF5"/>
                </a:solidFill>
                <a:latin typeface="Times New Roman" charset="0"/>
              </a:rPr>
              <a:t>ain’t</a:t>
            </a:r>
            <a:r>
              <a:rPr lang="en-US" sz="3600" b="1" dirty="0">
                <a:solidFill>
                  <a:srgbClr val="3A5BF5"/>
                </a:solidFill>
                <a:latin typeface="Times New Roman" charset="0"/>
              </a:rPr>
              <a:t> what it used to be.” Yogi Berra, philosopher, catcher, NY Yankees.</a:t>
            </a:r>
          </a:p>
        </p:txBody>
      </p:sp>
      <p:sp>
        <p:nvSpPr>
          <p:cNvPr id="310276" name="Rectangle 4"/>
          <p:cNvSpPr>
            <a:spLocks noChangeArrowheads="1"/>
          </p:cNvSpPr>
          <p:nvPr/>
        </p:nvSpPr>
        <p:spPr bwMode="auto">
          <a:xfrm>
            <a:off x="222250" y="3668713"/>
            <a:ext cx="5035550" cy="925512"/>
          </a:xfrm>
          <a:prstGeom prst="rect">
            <a:avLst/>
          </a:prstGeom>
          <a:noFill/>
          <a:ln w="9525">
            <a:noFill/>
            <a:miter lim="800000"/>
            <a:headEnd/>
            <a:tailEnd/>
          </a:ln>
        </p:spPr>
        <p:txBody>
          <a:bodyPr lIns="92075" tIns="46038" rIns="92075" bIns="46038" anchor="ctr">
            <a:prstTxWarp prst="textNoShape">
              <a:avLst/>
            </a:prstTxWarp>
          </a:bodyPr>
          <a:lstStyle/>
          <a:p>
            <a:pPr algn="ctr"/>
            <a:r>
              <a:rPr lang="en-US" sz="4000">
                <a:latin typeface="Calibri" charset="0"/>
              </a:rPr>
              <a:t>For more information</a:t>
            </a:r>
            <a:endParaRPr lang="en-US" sz="4400">
              <a:latin typeface="Calibri" charset="0"/>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95C5E-D8A2-954E-92ED-D74CD3EA3642}"/>
              </a:ext>
            </a:extLst>
          </p:cNvPr>
          <p:cNvSpPr>
            <a:spLocks noGrp="1"/>
          </p:cNvSpPr>
          <p:nvPr>
            <p:ph type="title"/>
          </p:nvPr>
        </p:nvSpPr>
        <p:spPr/>
        <p:txBody>
          <a:bodyPr/>
          <a:lstStyle/>
          <a:p>
            <a:r>
              <a:rPr lang="en-US" dirty="0">
                <a:solidFill>
                  <a:srgbClr val="FF0000"/>
                </a:solidFill>
              </a:rPr>
              <a:t>Acknowledgements/Collaborations</a:t>
            </a:r>
          </a:p>
        </p:txBody>
      </p:sp>
      <p:sp>
        <p:nvSpPr>
          <p:cNvPr id="3" name="Content Placeholder 2">
            <a:extLst>
              <a:ext uri="{FF2B5EF4-FFF2-40B4-BE49-F238E27FC236}">
                <a16:creationId xmlns:a16="http://schemas.microsoft.com/office/drawing/2014/main" id="{264CB53F-BE16-BF4C-9266-BAB6625362DA}"/>
              </a:ext>
            </a:extLst>
          </p:cNvPr>
          <p:cNvSpPr>
            <a:spLocks noGrp="1"/>
          </p:cNvSpPr>
          <p:nvPr>
            <p:ph idx="1"/>
          </p:nvPr>
        </p:nvSpPr>
        <p:spPr>
          <a:xfrm>
            <a:off x="457200" y="1600200"/>
            <a:ext cx="8534400" cy="4525963"/>
          </a:xfrm>
        </p:spPr>
        <p:txBody>
          <a:bodyPr/>
          <a:lstStyle/>
          <a:p>
            <a:pPr marL="0" indent="0">
              <a:buNone/>
            </a:pPr>
            <a:r>
              <a:rPr lang="en-US" sz="2800" dirty="0"/>
              <a:t>Lee Giles gratefully acknowledges web materials from the following scholars and scientists:</a:t>
            </a:r>
          </a:p>
          <a:p>
            <a:pPr marL="0" indent="0">
              <a:buNone/>
            </a:pPr>
            <a:endParaRPr lang="en-US" sz="2800" dirty="0"/>
          </a:p>
          <a:p>
            <a:pPr marL="0" indent="0">
              <a:buNone/>
            </a:pPr>
            <a:r>
              <a:rPr lang="en-US" sz="2800" dirty="0">
                <a:hlinkClick r:id="rId2"/>
              </a:rPr>
              <a:t>http://clgiles.ist.psu.edu/IST597/acknowledgements.html</a:t>
            </a:r>
            <a:endParaRPr lang="en-US" sz="2800" dirty="0"/>
          </a:p>
          <a:p>
            <a:pPr marL="0" indent="0">
              <a:buNone/>
            </a:pPr>
            <a:endParaRPr lang="en-US" sz="2800" dirty="0"/>
          </a:p>
          <a:p>
            <a:r>
              <a:rPr lang="en-US" sz="2800" dirty="0"/>
              <a:t>Over 400 collaborators</a:t>
            </a:r>
          </a:p>
          <a:p>
            <a:pPr marL="0" indent="0">
              <a:buNone/>
            </a:pPr>
            <a:endParaRPr lang="en-US" sz="2800" dirty="0"/>
          </a:p>
          <a:p>
            <a:pPr marL="0" indent="0">
              <a:buNone/>
            </a:pPr>
            <a:r>
              <a:rPr lang="en-US" sz="2800" dirty="0"/>
              <a:t>For a full list, please see:</a:t>
            </a:r>
          </a:p>
          <a:p>
            <a:pPr marL="0" indent="0">
              <a:buNone/>
            </a:pPr>
            <a:r>
              <a:rPr lang="en-US" sz="2800" dirty="0">
                <a:hlinkClick r:id="rId3"/>
              </a:rPr>
              <a:t>https://clgiles.ist.psu.edu/collaborators.shtml</a:t>
            </a:r>
            <a:endParaRPr lang="en-US" sz="2800" dirty="0"/>
          </a:p>
          <a:p>
            <a:pPr marL="0" indent="0">
              <a:buNone/>
            </a:pPr>
            <a:endParaRPr lang="en-US" sz="2800" dirty="0"/>
          </a:p>
        </p:txBody>
      </p:sp>
    </p:spTree>
    <p:extLst>
      <p:ext uri="{BB962C8B-B14F-4D97-AF65-F5344CB8AC3E}">
        <p14:creationId xmlns:p14="http://schemas.microsoft.com/office/powerpoint/2010/main" val="2032988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5FAF7-6EB9-5943-A8C9-934D58B52EBC}"/>
              </a:ext>
            </a:extLst>
          </p:cNvPr>
          <p:cNvSpPr>
            <a:spLocks noGrp="1"/>
          </p:cNvSpPr>
          <p:nvPr>
            <p:ph type="title"/>
          </p:nvPr>
        </p:nvSpPr>
        <p:spPr/>
        <p:txBody>
          <a:bodyPr/>
          <a:lstStyle/>
          <a:p>
            <a:r>
              <a:rPr lang="en-US" dirty="0"/>
              <a:t>Modern AI</a:t>
            </a:r>
          </a:p>
        </p:txBody>
      </p:sp>
      <p:pic>
        <p:nvPicPr>
          <p:cNvPr id="11" name="Content Placeholder 10">
            <a:extLst>
              <a:ext uri="{FF2B5EF4-FFF2-40B4-BE49-F238E27FC236}">
                <a16:creationId xmlns:a16="http://schemas.microsoft.com/office/drawing/2014/main" id="{5026D4C5-AEE8-7545-BF13-B2FCF2FC2AF7}"/>
              </a:ext>
            </a:extLst>
          </p:cNvPr>
          <p:cNvPicPr>
            <a:picLocks noGrp="1" noChangeAspect="1"/>
          </p:cNvPicPr>
          <p:nvPr>
            <p:ph idx="1"/>
          </p:nvPr>
        </p:nvPicPr>
        <p:blipFill>
          <a:blip r:embed="rId3"/>
          <a:stretch>
            <a:fillRect/>
          </a:stretch>
        </p:blipFill>
        <p:spPr>
          <a:xfrm>
            <a:off x="380999" y="1417638"/>
            <a:ext cx="8552083" cy="4983162"/>
          </a:xfrm>
        </p:spPr>
      </p:pic>
    </p:spTree>
    <p:extLst>
      <p:ext uri="{BB962C8B-B14F-4D97-AF65-F5344CB8AC3E}">
        <p14:creationId xmlns:p14="http://schemas.microsoft.com/office/powerpoint/2010/main" val="12031473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5FAF7-6EB9-5943-A8C9-934D58B52EBC}"/>
              </a:ext>
            </a:extLst>
          </p:cNvPr>
          <p:cNvSpPr>
            <a:spLocks noGrp="1"/>
          </p:cNvSpPr>
          <p:nvPr>
            <p:ph type="title"/>
          </p:nvPr>
        </p:nvSpPr>
        <p:spPr/>
        <p:txBody>
          <a:bodyPr/>
          <a:lstStyle/>
          <a:p>
            <a:r>
              <a:rPr lang="en-US" dirty="0"/>
              <a:t>Modern AI</a:t>
            </a:r>
          </a:p>
        </p:txBody>
      </p:sp>
      <p:pic>
        <p:nvPicPr>
          <p:cNvPr id="11" name="Content Placeholder 10">
            <a:extLst>
              <a:ext uri="{FF2B5EF4-FFF2-40B4-BE49-F238E27FC236}">
                <a16:creationId xmlns:a16="http://schemas.microsoft.com/office/drawing/2014/main" id="{5026D4C5-AEE8-7545-BF13-B2FCF2FC2AF7}"/>
              </a:ext>
            </a:extLst>
          </p:cNvPr>
          <p:cNvPicPr>
            <a:picLocks noGrp="1" noChangeAspect="1"/>
          </p:cNvPicPr>
          <p:nvPr>
            <p:ph idx="1"/>
          </p:nvPr>
        </p:nvPicPr>
        <p:blipFill>
          <a:blip r:embed="rId2"/>
          <a:stretch>
            <a:fillRect/>
          </a:stretch>
        </p:blipFill>
        <p:spPr>
          <a:xfrm>
            <a:off x="380999" y="1417638"/>
            <a:ext cx="8552083" cy="4983162"/>
          </a:xfrm>
        </p:spPr>
      </p:pic>
      <p:sp>
        <p:nvSpPr>
          <p:cNvPr id="3" name="TextBox 2">
            <a:extLst>
              <a:ext uri="{FF2B5EF4-FFF2-40B4-BE49-F238E27FC236}">
                <a16:creationId xmlns:a16="http://schemas.microsoft.com/office/drawing/2014/main" id="{D46E23F3-7FAF-A84C-A8A3-6F6D493C8211}"/>
              </a:ext>
            </a:extLst>
          </p:cNvPr>
          <p:cNvSpPr txBox="1"/>
          <p:nvPr/>
        </p:nvSpPr>
        <p:spPr>
          <a:xfrm>
            <a:off x="762000" y="1248361"/>
            <a:ext cx="1242648" cy="338554"/>
          </a:xfrm>
          <a:prstGeom prst="rect">
            <a:avLst/>
          </a:prstGeom>
          <a:noFill/>
        </p:spPr>
        <p:txBody>
          <a:bodyPr wrap="none" rtlCol="0">
            <a:spAutoFit/>
          </a:bodyPr>
          <a:lstStyle/>
          <a:p>
            <a:r>
              <a:rPr lang="en-US" dirty="0"/>
              <a:t>philosopher</a:t>
            </a:r>
          </a:p>
        </p:txBody>
      </p:sp>
      <p:sp>
        <p:nvSpPr>
          <p:cNvPr id="4" name="TextBox 3">
            <a:extLst>
              <a:ext uri="{FF2B5EF4-FFF2-40B4-BE49-F238E27FC236}">
                <a16:creationId xmlns:a16="http://schemas.microsoft.com/office/drawing/2014/main" id="{B04A98F1-CF1D-9D46-A6A6-7B8816CC41D3}"/>
              </a:ext>
            </a:extLst>
          </p:cNvPr>
          <p:cNvSpPr txBox="1"/>
          <p:nvPr/>
        </p:nvSpPr>
        <p:spPr>
          <a:xfrm>
            <a:off x="2590800" y="1248361"/>
            <a:ext cx="1438214" cy="338554"/>
          </a:xfrm>
          <a:prstGeom prst="rect">
            <a:avLst/>
          </a:prstGeom>
          <a:noFill/>
        </p:spPr>
        <p:txBody>
          <a:bodyPr wrap="none" rtlCol="0">
            <a:spAutoFit/>
          </a:bodyPr>
          <a:lstStyle/>
          <a:p>
            <a:r>
              <a:rPr lang="en-US" dirty="0"/>
              <a:t>science writer</a:t>
            </a:r>
          </a:p>
        </p:txBody>
      </p:sp>
      <p:sp>
        <p:nvSpPr>
          <p:cNvPr id="6" name="TextBox 5">
            <a:extLst>
              <a:ext uri="{FF2B5EF4-FFF2-40B4-BE49-F238E27FC236}">
                <a16:creationId xmlns:a16="http://schemas.microsoft.com/office/drawing/2014/main" id="{E2B478E8-DB38-0C42-9CD8-13E9496BE7A4}"/>
              </a:ext>
            </a:extLst>
          </p:cNvPr>
          <p:cNvSpPr txBox="1"/>
          <p:nvPr/>
        </p:nvSpPr>
        <p:spPr>
          <a:xfrm>
            <a:off x="4303494" y="1248361"/>
            <a:ext cx="1883849" cy="338554"/>
          </a:xfrm>
          <a:prstGeom prst="rect">
            <a:avLst/>
          </a:prstGeom>
          <a:noFill/>
        </p:spPr>
        <p:txBody>
          <a:bodyPr wrap="none" rtlCol="0">
            <a:spAutoFit/>
          </a:bodyPr>
          <a:lstStyle/>
          <a:p>
            <a:r>
              <a:rPr lang="en-US" dirty="0"/>
              <a:t>physicist - inventor</a:t>
            </a:r>
          </a:p>
        </p:txBody>
      </p:sp>
      <p:sp>
        <p:nvSpPr>
          <p:cNvPr id="7" name="TextBox 6">
            <a:extLst>
              <a:ext uri="{FF2B5EF4-FFF2-40B4-BE49-F238E27FC236}">
                <a16:creationId xmlns:a16="http://schemas.microsoft.com/office/drawing/2014/main" id="{FD3B06D3-F782-7F4C-BC1D-8F7D605F3146}"/>
              </a:ext>
            </a:extLst>
          </p:cNvPr>
          <p:cNvSpPr txBox="1"/>
          <p:nvPr/>
        </p:nvSpPr>
        <p:spPr>
          <a:xfrm>
            <a:off x="7086600" y="1222111"/>
            <a:ext cx="970137" cy="338554"/>
          </a:xfrm>
          <a:prstGeom prst="rect">
            <a:avLst/>
          </a:prstGeom>
          <a:noFill/>
        </p:spPr>
        <p:txBody>
          <a:bodyPr wrap="none" rtlCol="0">
            <a:spAutoFit/>
          </a:bodyPr>
          <a:lstStyle/>
          <a:p>
            <a:r>
              <a:rPr lang="en-US" dirty="0"/>
              <a:t>physicist</a:t>
            </a:r>
          </a:p>
        </p:txBody>
      </p:sp>
      <p:sp>
        <p:nvSpPr>
          <p:cNvPr id="8" name="TextBox 7">
            <a:extLst>
              <a:ext uri="{FF2B5EF4-FFF2-40B4-BE49-F238E27FC236}">
                <a16:creationId xmlns:a16="http://schemas.microsoft.com/office/drawing/2014/main" id="{F3FACD08-ACF7-2444-9AF8-B82FF73AC6F7}"/>
              </a:ext>
            </a:extLst>
          </p:cNvPr>
          <p:cNvSpPr txBox="1"/>
          <p:nvPr/>
        </p:nvSpPr>
        <p:spPr>
          <a:xfrm>
            <a:off x="762000" y="6519446"/>
            <a:ext cx="1518364" cy="338554"/>
          </a:xfrm>
          <a:prstGeom prst="rect">
            <a:avLst/>
          </a:prstGeom>
          <a:noFill/>
        </p:spPr>
        <p:txBody>
          <a:bodyPr wrap="none" rtlCol="0">
            <a:spAutoFit/>
          </a:bodyPr>
          <a:lstStyle/>
          <a:p>
            <a:r>
              <a:rPr lang="en-US" dirty="0"/>
              <a:t>mathematician</a:t>
            </a:r>
          </a:p>
        </p:txBody>
      </p:sp>
      <p:sp>
        <p:nvSpPr>
          <p:cNvPr id="10" name="TextBox 9">
            <a:extLst>
              <a:ext uri="{FF2B5EF4-FFF2-40B4-BE49-F238E27FC236}">
                <a16:creationId xmlns:a16="http://schemas.microsoft.com/office/drawing/2014/main" id="{2019F638-F6D0-1E4A-BBCD-8C4734321852}"/>
              </a:ext>
            </a:extLst>
          </p:cNvPr>
          <p:cNvSpPr txBox="1"/>
          <p:nvPr/>
        </p:nvSpPr>
        <p:spPr>
          <a:xfrm>
            <a:off x="4572000" y="6506920"/>
            <a:ext cx="1132041" cy="338554"/>
          </a:xfrm>
          <a:prstGeom prst="rect">
            <a:avLst/>
          </a:prstGeom>
          <a:noFill/>
        </p:spPr>
        <p:txBody>
          <a:bodyPr wrap="none" rtlCol="0">
            <a:spAutoFit/>
          </a:bodyPr>
          <a:lstStyle/>
          <a:p>
            <a:r>
              <a:rPr lang="en-US" dirty="0"/>
              <a:t>film maker</a:t>
            </a:r>
          </a:p>
        </p:txBody>
      </p:sp>
      <p:sp>
        <p:nvSpPr>
          <p:cNvPr id="12" name="TextBox 11">
            <a:extLst>
              <a:ext uri="{FF2B5EF4-FFF2-40B4-BE49-F238E27FC236}">
                <a16:creationId xmlns:a16="http://schemas.microsoft.com/office/drawing/2014/main" id="{0B978083-C16A-914A-9536-9EAFFDF7846F}"/>
              </a:ext>
            </a:extLst>
          </p:cNvPr>
          <p:cNvSpPr txBox="1"/>
          <p:nvPr/>
        </p:nvSpPr>
        <p:spPr>
          <a:xfrm>
            <a:off x="2548855" y="6519446"/>
            <a:ext cx="1814920" cy="338554"/>
          </a:xfrm>
          <a:prstGeom prst="rect">
            <a:avLst/>
          </a:prstGeom>
          <a:noFill/>
        </p:spPr>
        <p:txBody>
          <a:bodyPr wrap="none" rtlCol="0">
            <a:spAutoFit/>
          </a:bodyPr>
          <a:lstStyle/>
          <a:p>
            <a:r>
              <a:rPr lang="en-US" dirty="0"/>
              <a:t>software engineer</a:t>
            </a:r>
          </a:p>
        </p:txBody>
      </p:sp>
      <p:sp>
        <p:nvSpPr>
          <p:cNvPr id="13" name="TextBox 12">
            <a:extLst>
              <a:ext uri="{FF2B5EF4-FFF2-40B4-BE49-F238E27FC236}">
                <a16:creationId xmlns:a16="http://schemas.microsoft.com/office/drawing/2014/main" id="{DDF7BE62-4B5E-334C-BBA6-9BBAB6885A1A}"/>
              </a:ext>
            </a:extLst>
          </p:cNvPr>
          <p:cNvSpPr txBox="1"/>
          <p:nvPr/>
        </p:nvSpPr>
        <p:spPr>
          <a:xfrm>
            <a:off x="6932711" y="6481868"/>
            <a:ext cx="1277914" cy="338554"/>
          </a:xfrm>
          <a:prstGeom prst="rect">
            <a:avLst/>
          </a:prstGeom>
          <a:noFill/>
        </p:spPr>
        <p:txBody>
          <a:bodyPr wrap="none" rtlCol="0">
            <a:spAutoFit/>
          </a:bodyPr>
          <a:lstStyle/>
          <a:p>
            <a:r>
              <a:rPr lang="en-US" dirty="0"/>
              <a:t>technologist</a:t>
            </a:r>
          </a:p>
        </p:txBody>
      </p:sp>
    </p:spTree>
    <p:extLst>
      <p:ext uri="{BB962C8B-B14F-4D97-AF65-F5344CB8AC3E}">
        <p14:creationId xmlns:p14="http://schemas.microsoft.com/office/powerpoint/2010/main" val="1869280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5FAF7-6EB9-5943-A8C9-934D58B52EBC}"/>
              </a:ext>
            </a:extLst>
          </p:cNvPr>
          <p:cNvSpPr>
            <a:spLocks noGrp="1"/>
          </p:cNvSpPr>
          <p:nvPr>
            <p:ph type="title"/>
          </p:nvPr>
        </p:nvSpPr>
        <p:spPr/>
        <p:txBody>
          <a:bodyPr/>
          <a:lstStyle/>
          <a:p>
            <a:r>
              <a:rPr lang="en-US" dirty="0"/>
              <a:t>Real AI – from those who build them  – computer scientists</a:t>
            </a:r>
          </a:p>
        </p:txBody>
      </p:sp>
      <p:pic>
        <p:nvPicPr>
          <p:cNvPr id="6" name="Content Placeholder 5">
            <a:extLst>
              <a:ext uri="{FF2B5EF4-FFF2-40B4-BE49-F238E27FC236}">
                <a16:creationId xmlns:a16="http://schemas.microsoft.com/office/drawing/2014/main" id="{C2C93CF9-D042-A84E-85D6-126AD0749620}"/>
              </a:ext>
            </a:extLst>
          </p:cNvPr>
          <p:cNvPicPr>
            <a:picLocks noGrp="1" noChangeAspect="1"/>
          </p:cNvPicPr>
          <p:nvPr>
            <p:ph idx="1"/>
          </p:nvPr>
        </p:nvPicPr>
        <p:blipFill>
          <a:blip r:embed="rId2"/>
          <a:stretch>
            <a:fillRect/>
          </a:stretch>
        </p:blipFill>
        <p:spPr>
          <a:xfrm>
            <a:off x="3067050" y="1640681"/>
            <a:ext cx="3009900" cy="4445000"/>
          </a:xfrm>
        </p:spPr>
      </p:pic>
      <p:pic>
        <p:nvPicPr>
          <p:cNvPr id="8" name="Picture 7">
            <a:extLst>
              <a:ext uri="{FF2B5EF4-FFF2-40B4-BE49-F238E27FC236}">
                <a16:creationId xmlns:a16="http://schemas.microsoft.com/office/drawing/2014/main" id="{890A16A8-EE48-454E-86D9-18F6820E55FC}"/>
              </a:ext>
            </a:extLst>
          </p:cNvPr>
          <p:cNvPicPr>
            <a:picLocks noChangeAspect="1"/>
          </p:cNvPicPr>
          <p:nvPr/>
        </p:nvPicPr>
        <p:blipFill>
          <a:blip r:embed="rId3"/>
          <a:stretch>
            <a:fillRect/>
          </a:stretch>
        </p:blipFill>
        <p:spPr>
          <a:xfrm>
            <a:off x="6102350" y="1640681"/>
            <a:ext cx="2959100" cy="4419600"/>
          </a:xfrm>
          <a:prstGeom prst="rect">
            <a:avLst/>
          </a:prstGeom>
        </p:spPr>
      </p:pic>
      <p:pic>
        <p:nvPicPr>
          <p:cNvPr id="10" name="Picture 9">
            <a:extLst>
              <a:ext uri="{FF2B5EF4-FFF2-40B4-BE49-F238E27FC236}">
                <a16:creationId xmlns:a16="http://schemas.microsoft.com/office/drawing/2014/main" id="{24315054-37A8-DC45-A6E2-47270D8C3BEF}"/>
              </a:ext>
            </a:extLst>
          </p:cNvPr>
          <p:cNvPicPr>
            <a:picLocks noChangeAspect="1"/>
          </p:cNvPicPr>
          <p:nvPr/>
        </p:nvPicPr>
        <p:blipFill>
          <a:blip r:embed="rId4"/>
          <a:stretch>
            <a:fillRect/>
          </a:stretch>
        </p:blipFill>
        <p:spPr>
          <a:xfrm>
            <a:off x="107950" y="1640681"/>
            <a:ext cx="2933699" cy="4394199"/>
          </a:xfrm>
          <a:prstGeom prst="rect">
            <a:avLst/>
          </a:prstGeom>
        </p:spPr>
      </p:pic>
      <p:sp>
        <p:nvSpPr>
          <p:cNvPr id="3" name="TextBox 2">
            <a:extLst>
              <a:ext uri="{FF2B5EF4-FFF2-40B4-BE49-F238E27FC236}">
                <a16:creationId xmlns:a16="http://schemas.microsoft.com/office/drawing/2014/main" id="{8D84CCDD-9004-4942-8813-3DBC168D7510}"/>
              </a:ext>
            </a:extLst>
          </p:cNvPr>
          <p:cNvSpPr txBox="1"/>
          <p:nvPr/>
        </p:nvSpPr>
        <p:spPr>
          <a:xfrm>
            <a:off x="2362200" y="6477000"/>
            <a:ext cx="3612849" cy="338554"/>
          </a:xfrm>
          <a:prstGeom prst="rect">
            <a:avLst/>
          </a:prstGeom>
          <a:noFill/>
        </p:spPr>
        <p:txBody>
          <a:bodyPr wrap="none" rtlCol="0">
            <a:spAutoFit/>
          </a:bodyPr>
          <a:lstStyle/>
          <a:p>
            <a:r>
              <a:rPr lang="en-US" dirty="0" err="1"/>
              <a:t>Domingos</a:t>
            </a:r>
            <a:r>
              <a:rPr lang="en-US" dirty="0"/>
              <a:t> – The Master Algorithm ‘15</a:t>
            </a:r>
          </a:p>
        </p:txBody>
      </p:sp>
    </p:spTree>
    <p:extLst>
      <p:ext uri="{BB962C8B-B14F-4D97-AF65-F5344CB8AC3E}">
        <p14:creationId xmlns:p14="http://schemas.microsoft.com/office/powerpoint/2010/main" val="29974558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5FAF7-6EB9-5943-A8C9-934D58B52EBC}"/>
              </a:ext>
            </a:extLst>
          </p:cNvPr>
          <p:cNvSpPr>
            <a:spLocks noGrp="1"/>
          </p:cNvSpPr>
          <p:nvPr>
            <p:ph type="title"/>
          </p:nvPr>
        </p:nvSpPr>
        <p:spPr/>
        <p:txBody>
          <a:bodyPr/>
          <a:lstStyle/>
          <a:p>
            <a:r>
              <a:rPr lang="en-US" dirty="0"/>
              <a:t>My favorite: a must read for anyone using AI</a:t>
            </a:r>
          </a:p>
        </p:txBody>
      </p:sp>
      <p:pic>
        <p:nvPicPr>
          <p:cNvPr id="6" name="Content Placeholder 5">
            <a:extLst>
              <a:ext uri="{FF2B5EF4-FFF2-40B4-BE49-F238E27FC236}">
                <a16:creationId xmlns:a16="http://schemas.microsoft.com/office/drawing/2014/main" id="{C2C93CF9-D042-A84E-85D6-126AD0749620}"/>
              </a:ext>
            </a:extLst>
          </p:cNvPr>
          <p:cNvPicPr>
            <a:picLocks noGrp="1" noChangeAspect="1"/>
          </p:cNvPicPr>
          <p:nvPr>
            <p:ph idx="1"/>
          </p:nvPr>
        </p:nvPicPr>
        <p:blipFill>
          <a:blip r:embed="rId2"/>
          <a:stretch>
            <a:fillRect/>
          </a:stretch>
        </p:blipFill>
        <p:spPr>
          <a:xfrm>
            <a:off x="3048000" y="1600200"/>
            <a:ext cx="3505200" cy="5176456"/>
          </a:xfrm>
        </p:spPr>
      </p:pic>
    </p:spTree>
    <p:extLst>
      <p:ext uri="{BB962C8B-B14F-4D97-AF65-F5344CB8AC3E}">
        <p14:creationId xmlns:p14="http://schemas.microsoft.com/office/powerpoint/2010/main" val="37332019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E2327-0809-BC4C-96FB-1512834C54E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EF530BA-28CC-0E4E-8D22-58FAA89A31CC}"/>
              </a:ext>
            </a:extLst>
          </p:cNvPr>
          <p:cNvPicPr>
            <a:picLocks noGrp="1" noChangeAspect="1"/>
          </p:cNvPicPr>
          <p:nvPr>
            <p:ph idx="1"/>
          </p:nvPr>
        </p:nvPicPr>
        <p:blipFill>
          <a:blip r:embed="rId2"/>
          <a:stretch>
            <a:fillRect/>
          </a:stretch>
        </p:blipFill>
        <p:spPr>
          <a:xfrm>
            <a:off x="1066800" y="381000"/>
            <a:ext cx="4648200" cy="6186691"/>
          </a:xfrm>
        </p:spPr>
      </p:pic>
      <p:sp>
        <p:nvSpPr>
          <p:cNvPr id="3" name="TextBox 2">
            <a:extLst>
              <a:ext uri="{FF2B5EF4-FFF2-40B4-BE49-F238E27FC236}">
                <a16:creationId xmlns:a16="http://schemas.microsoft.com/office/drawing/2014/main" id="{F1B4F2A1-F7B5-2E40-84CC-C3F03AC2379D}"/>
              </a:ext>
            </a:extLst>
          </p:cNvPr>
          <p:cNvSpPr txBox="1"/>
          <p:nvPr/>
        </p:nvSpPr>
        <p:spPr>
          <a:xfrm>
            <a:off x="6172200" y="1981200"/>
            <a:ext cx="2646878" cy="646331"/>
          </a:xfrm>
          <a:prstGeom prst="rect">
            <a:avLst/>
          </a:prstGeom>
          <a:noFill/>
        </p:spPr>
        <p:txBody>
          <a:bodyPr wrap="none" rtlCol="0">
            <a:spAutoFit/>
          </a:bodyPr>
          <a:lstStyle/>
          <a:p>
            <a:r>
              <a:rPr lang="en-US" sz="3600" b="1" dirty="0">
                <a:solidFill>
                  <a:srgbClr val="FF0000"/>
                </a:solidFill>
              </a:rPr>
              <a:t>AI helps us</a:t>
            </a:r>
          </a:p>
        </p:txBody>
      </p:sp>
    </p:spTree>
    <p:extLst>
      <p:ext uri="{BB962C8B-B14F-4D97-AF65-F5344CB8AC3E}">
        <p14:creationId xmlns:p14="http://schemas.microsoft.com/office/powerpoint/2010/main" val="4230382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981EC-5596-8E4B-9B40-DC8E50FAFFCD}"/>
              </a:ext>
            </a:extLst>
          </p:cNvPr>
          <p:cNvSpPr>
            <a:spLocks noGrp="1"/>
          </p:cNvSpPr>
          <p:nvPr>
            <p:ph type="title"/>
          </p:nvPr>
        </p:nvSpPr>
        <p:spPr>
          <a:xfrm>
            <a:off x="457200" y="0"/>
            <a:ext cx="8229600" cy="1143000"/>
          </a:xfrm>
        </p:spPr>
        <p:txBody>
          <a:bodyPr/>
          <a:lstStyle/>
          <a:p>
            <a:r>
              <a:rPr lang="en-US" dirty="0"/>
              <a:t>Economist ‘19</a:t>
            </a:r>
          </a:p>
        </p:txBody>
      </p:sp>
      <p:pic>
        <p:nvPicPr>
          <p:cNvPr id="5" name="Content Placeholder 4">
            <a:extLst>
              <a:ext uri="{FF2B5EF4-FFF2-40B4-BE49-F238E27FC236}">
                <a16:creationId xmlns:a16="http://schemas.microsoft.com/office/drawing/2014/main" id="{2ADB5600-3B68-3A4C-BBB1-5BFE7B783177}"/>
              </a:ext>
            </a:extLst>
          </p:cNvPr>
          <p:cNvPicPr>
            <a:picLocks noGrp="1" noChangeAspect="1"/>
          </p:cNvPicPr>
          <p:nvPr>
            <p:ph idx="1"/>
          </p:nvPr>
        </p:nvPicPr>
        <p:blipFill>
          <a:blip r:embed="rId2"/>
          <a:stretch>
            <a:fillRect/>
          </a:stretch>
        </p:blipFill>
        <p:spPr>
          <a:xfrm>
            <a:off x="1104900" y="853445"/>
            <a:ext cx="6934200" cy="5869144"/>
          </a:xfrm>
        </p:spPr>
      </p:pic>
    </p:spTree>
    <p:extLst>
      <p:ext uri="{BB962C8B-B14F-4D97-AF65-F5344CB8AC3E}">
        <p14:creationId xmlns:p14="http://schemas.microsoft.com/office/powerpoint/2010/main" val="3936995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2">
            <a:extLst>
              <a:ext uri="{FF2B5EF4-FFF2-40B4-BE49-F238E27FC236}">
                <a16:creationId xmlns:a16="http://schemas.microsoft.com/office/drawing/2014/main" id="{F09632EA-6DD4-6942-B0DF-418D500AD75D}"/>
              </a:ext>
            </a:extLst>
          </p:cNvPr>
          <p:cNvSpPr>
            <a:spLocks noGrp="1" noChangeArrowheads="1"/>
          </p:cNvSpPr>
          <p:nvPr>
            <p:ph type="title"/>
          </p:nvPr>
        </p:nvSpPr>
        <p:spPr>
          <a:xfrm>
            <a:off x="685800" y="152400"/>
            <a:ext cx="7772400" cy="914400"/>
          </a:xfrm>
        </p:spPr>
        <p:txBody>
          <a:bodyPr/>
          <a:lstStyle/>
          <a:p>
            <a:r>
              <a:rPr lang="en-US" altLang="en-US">
                <a:solidFill>
                  <a:srgbClr val="336699"/>
                </a:solidFill>
                <a:ea typeface="ＭＳ Ｐゴシック" panose="020B0600070205080204" pitchFamily="34" charset="-128"/>
              </a:rPr>
              <a:t>What is Intelligence?</a:t>
            </a:r>
            <a:br>
              <a:rPr lang="en-US" altLang="en-US">
                <a:solidFill>
                  <a:srgbClr val="336699"/>
                </a:solidFill>
                <a:ea typeface="ＭＳ Ｐゴシック" panose="020B0600070205080204" pitchFamily="34" charset="-128"/>
              </a:rPr>
            </a:br>
            <a:r>
              <a:rPr lang="en-US" altLang="en-US" sz="3200">
                <a:solidFill>
                  <a:srgbClr val="336699"/>
                </a:solidFill>
                <a:ea typeface="ＭＳ Ｐゴシック" panose="020B0600070205080204" pitchFamily="34" charset="-128"/>
              </a:rPr>
              <a:t>The Turing Test</a:t>
            </a:r>
          </a:p>
        </p:txBody>
      </p:sp>
      <p:graphicFrame>
        <p:nvGraphicFramePr>
          <p:cNvPr id="59394" name="Object 2">
            <a:extLst>
              <a:ext uri="{FF2B5EF4-FFF2-40B4-BE49-F238E27FC236}">
                <a16:creationId xmlns:a16="http://schemas.microsoft.com/office/drawing/2014/main" id="{29C23488-BFAE-2D47-94EC-440404542232}"/>
              </a:ext>
            </a:extLst>
          </p:cNvPr>
          <p:cNvGraphicFramePr>
            <a:graphicFrameLocks noChangeAspect="1"/>
          </p:cNvGraphicFramePr>
          <p:nvPr/>
        </p:nvGraphicFramePr>
        <p:xfrm>
          <a:off x="53975" y="1600200"/>
          <a:ext cx="4137025" cy="4521200"/>
        </p:xfrm>
        <a:graphic>
          <a:graphicData uri="http://schemas.openxmlformats.org/presentationml/2006/ole">
            <mc:AlternateContent xmlns:mc="http://schemas.openxmlformats.org/markup-compatibility/2006">
              <mc:Choice xmlns:v="urn:schemas-microsoft-com:vml" Requires="v">
                <p:oleObj name="Document" r:id="rId2" imgW="4165600" imgH="4533900" progId="Word.Document.8">
                  <p:embed/>
                </p:oleObj>
              </mc:Choice>
              <mc:Fallback>
                <p:oleObj name="Document" r:id="rId2" imgW="4165600" imgH="4533900" progId="Word.Document.8">
                  <p:embed/>
                  <p:pic>
                    <p:nvPicPr>
                      <p:cNvPr id="59394" name="Object 2">
                        <a:extLst>
                          <a:ext uri="{FF2B5EF4-FFF2-40B4-BE49-F238E27FC236}">
                            <a16:creationId xmlns:a16="http://schemas.microsoft.com/office/drawing/2014/main" id="{29C23488-BFAE-2D47-94EC-440404542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 y="1600200"/>
                        <a:ext cx="4137025" cy="4521200"/>
                      </a:xfrm>
                      <a:prstGeom prst="rect">
                        <a:avLst/>
                      </a:prstGeom>
                      <a:solidFill>
                        <a:srgbClr val="FFFF66"/>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9396" name="Text Box 5">
            <a:extLst>
              <a:ext uri="{FF2B5EF4-FFF2-40B4-BE49-F238E27FC236}">
                <a16:creationId xmlns:a16="http://schemas.microsoft.com/office/drawing/2014/main" id="{DD5535F6-5F59-5248-8858-297C0F69F315}"/>
              </a:ext>
            </a:extLst>
          </p:cNvPr>
          <p:cNvSpPr txBox="1">
            <a:spLocks noChangeArrowheads="1"/>
          </p:cNvSpPr>
          <p:nvPr/>
        </p:nvSpPr>
        <p:spPr bwMode="auto">
          <a:xfrm>
            <a:off x="4343400" y="1774825"/>
            <a:ext cx="48006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GB" altLang="en-US">
                <a:latin typeface="Comic Sans MS" panose="030F0902030302020204" pitchFamily="66" charset="0"/>
              </a:rPr>
              <a:t>A machine can be described as a </a:t>
            </a:r>
          </a:p>
          <a:p>
            <a:r>
              <a:rPr lang="en-GB" altLang="en-US">
                <a:latin typeface="Comic Sans MS" panose="030F0902030302020204" pitchFamily="66" charset="0"/>
              </a:rPr>
              <a:t>thinking machine if it passes the </a:t>
            </a:r>
          </a:p>
          <a:p>
            <a:r>
              <a:rPr lang="en-GB" altLang="en-US">
                <a:latin typeface="Comic Sans MS" panose="030F0902030302020204" pitchFamily="66" charset="0"/>
              </a:rPr>
              <a:t>Turing Test.  i.e. If a human agent is engaged in two isolated dialogues (connected by teletype say); one with </a:t>
            </a:r>
          </a:p>
          <a:p>
            <a:r>
              <a:rPr lang="en-GB" altLang="en-US">
                <a:latin typeface="Comic Sans MS" panose="030F0902030302020204" pitchFamily="66" charset="0"/>
              </a:rPr>
              <a:t>a computer,  and the other with </a:t>
            </a:r>
          </a:p>
          <a:p>
            <a:r>
              <a:rPr lang="en-GB" altLang="en-US">
                <a:latin typeface="Comic Sans MS" panose="030F0902030302020204" pitchFamily="66" charset="0"/>
              </a:rPr>
              <a:t>another human and the human agent</a:t>
            </a:r>
            <a:r>
              <a:rPr lang="en-IE" altLang="en-US">
                <a:latin typeface="Comic Sans MS" panose="030F0902030302020204" pitchFamily="66" charset="0"/>
              </a:rPr>
              <a:t> </a:t>
            </a:r>
            <a:r>
              <a:rPr lang="en-GB" altLang="en-US">
                <a:latin typeface="Comic Sans MS" panose="030F0902030302020204" pitchFamily="66" charset="0"/>
              </a:rPr>
              <a:t>cannot reliably identify which</a:t>
            </a:r>
            <a:r>
              <a:rPr lang="en-IE" altLang="en-US">
                <a:latin typeface="Comic Sans MS" panose="030F0902030302020204" pitchFamily="66" charset="0"/>
              </a:rPr>
              <a:t> </a:t>
            </a:r>
            <a:r>
              <a:rPr lang="en-GB" altLang="en-US">
                <a:latin typeface="Comic Sans MS" panose="030F0902030302020204" pitchFamily="66" charset="0"/>
              </a:rPr>
              <a:t>dialogue is with the computer.</a:t>
            </a:r>
          </a:p>
          <a:p>
            <a:endParaRPr lang="en-US" altLang="en-US"/>
          </a:p>
        </p:txBody>
      </p:sp>
    </p:spTree>
    <p:extLst>
      <p:ext uri="{BB962C8B-B14F-4D97-AF65-F5344CB8AC3E}">
        <p14:creationId xmlns:p14="http://schemas.microsoft.com/office/powerpoint/2010/main" val="30682681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99588-6CFF-1740-A7C9-F5580FF11E3C}"/>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806EE2C9-C9AB-044B-A421-60E6B352BC42}"/>
              </a:ext>
            </a:extLst>
          </p:cNvPr>
          <p:cNvPicPr>
            <a:picLocks noChangeAspect="1"/>
          </p:cNvPicPr>
          <p:nvPr/>
        </p:nvPicPr>
        <p:blipFill>
          <a:blip r:embed="rId2"/>
          <a:stretch>
            <a:fillRect/>
          </a:stretch>
        </p:blipFill>
        <p:spPr>
          <a:xfrm>
            <a:off x="838200" y="533400"/>
            <a:ext cx="7766108" cy="4800600"/>
          </a:xfrm>
          <a:prstGeom prst="rect">
            <a:avLst/>
          </a:prstGeom>
        </p:spPr>
      </p:pic>
    </p:spTree>
    <p:extLst>
      <p:ext uri="{BB962C8B-B14F-4D97-AF65-F5344CB8AC3E}">
        <p14:creationId xmlns:p14="http://schemas.microsoft.com/office/powerpoint/2010/main" val="3933826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69A22-61D3-C14F-9C5F-7B5CD2A74916}"/>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77E28DA9-49BD-9343-94AD-09E8235F7AE0}"/>
              </a:ext>
            </a:extLst>
          </p:cNvPr>
          <p:cNvPicPr>
            <a:picLocks noChangeAspect="1"/>
          </p:cNvPicPr>
          <p:nvPr/>
        </p:nvPicPr>
        <p:blipFill>
          <a:blip r:embed="rId2"/>
          <a:stretch>
            <a:fillRect/>
          </a:stretch>
        </p:blipFill>
        <p:spPr>
          <a:xfrm>
            <a:off x="2032512" y="0"/>
            <a:ext cx="5078976" cy="6858000"/>
          </a:xfrm>
          <a:prstGeom prst="rect">
            <a:avLst/>
          </a:prstGeom>
        </p:spPr>
      </p:pic>
    </p:spTree>
    <p:extLst>
      <p:ext uri="{BB962C8B-B14F-4D97-AF65-F5344CB8AC3E}">
        <p14:creationId xmlns:p14="http://schemas.microsoft.com/office/powerpoint/2010/main" val="33705727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557270FA-1AD6-A444-965F-7A259D6B438F}"/>
              </a:ext>
            </a:extLst>
          </p:cNvPr>
          <p:cNvSpPr>
            <a:spLocks noGrp="1" noChangeArrowheads="1"/>
          </p:cNvSpPr>
          <p:nvPr>
            <p:ph type="title"/>
          </p:nvPr>
        </p:nvSpPr>
        <p:spPr>
          <a:xfrm>
            <a:off x="685800" y="0"/>
            <a:ext cx="7772400" cy="914400"/>
          </a:xfrm>
        </p:spPr>
        <p:txBody>
          <a:bodyPr/>
          <a:lstStyle/>
          <a:p>
            <a:r>
              <a:rPr lang="en-US" altLang="en-US" dirty="0">
                <a:solidFill>
                  <a:srgbClr val="FF0000"/>
                </a:solidFill>
                <a:ea typeface="ＭＳ Ｐゴシック" panose="020B0600070205080204" pitchFamily="34" charset="-128"/>
              </a:rPr>
              <a:t>What is a chatterbot?</a:t>
            </a:r>
          </a:p>
        </p:txBody>
      </p:sp>
      <p:sp>
        <p:nvSpPr>
          <p:cNvPr id="54275" name="Rectangle 3">
            <a:extLst>
              <a:ext uri="{FF2B5EF4-FFF2-40B4-BE49-F238E27FC236}">
                <a16:creationId xmlns:a16="http://schemas.microsoft.com/office/drawing/2014/main" id="{51F01831-C367-764D-9985-E7BE45E089D0}"/>
              </a:ext>
            </a:extLst>
          </p:cNvPr>
          <p:cNvSpPr>
            <a:spLocks noGrp="1" noChangeArrowheads="1"/>
          </p:cNvSpPr>
          <p:nvPr>
            <p:ph type="body" idx="1"/>
          </p:nvPr>
        </p:nvSpPr>
        <p:spPr>
          <a:xfrm>
            <a:off x="685800" y="914400"/>
            <a:ext cx="7772400" cy="4724400"/>
          </a:xfrm>
        </p:spPr>
        <p:txBody>
          <a:bodyPr/>
          <a:lstStyle/>
          <a:p>
            <a:r>
              <a:rPr lang="en-US" altLang="en-US" sz="2000" dirty="0">
                <a:ea typeface="ＭＳ Ｐゴシック" panose="020B0600070205080204" pitchFamily="34" charset="-128"/>
              </a:rPr>
              <a:t>A chatter robot, chatterbot, chatbot, or chat bot is a computer program designed to simulate an intelligent conversation with one or more human users via auditory or textual methods, primarily for engaging in small talk. </a:t>
            </a:r>
          </a:p>
          <a:p>
            <a:pPr lvl="1"/>
            <a:r>
              <a:rPr lang="en-US" altLang="en-US" sz="1600" dirty="0">
                <a:ea typeface="ＭＳ Ｐゴシック" panose="020B0600070205080204" pitchFamily="34" charset="-128"/>
              </a:rPr>
              <a:t>The primary aim of such simulation has been to fool the user into thinking that the program's output has been produced by a human (the Turing test). </a:t>
            </a:r>
          </a:p>
          <a:p>
            <a:pPr lvl="1"/>
            <a:r>
              <a:rPr lang="en-US" altLang="en-US" sz="1600" dirty="0">
                <a:ea typeface="ＭＳ Ｐゴシック" panose="020B0600070205080204" pitchFamily="34" charset="-128"/>
              </a:rPr>
              <a:t>Programs playing this role are sometimes referred to as Artificial Conversational Entities, talk bots or chatterboxes. </a:t>
            </a:r>
          </a:p>
          <a:p>
            <a:pPr lvl="1"/>
            <a:r>
              <a:rPr lang="en-US" altLang="en-US" sz="1600" dirty="0">
                <a:ea typeface="ＭＳ Ｐゴシック" panose="020B0600070205080204" pitchFamily="34" charset="-128"/>
              </a:rPr>
              <a:t>Uses:</a:t>
            </a:r>
          </a:p>
          <a:p>
            <a:pPr lvl="2"/>
            <a:r>
              <a:rPr lang="en-US" altLang="en-US" sz="1200" dirty="0">
                <a:ea typeface="ＭＳ Ｐゴシック" panose="020B0600070205080204" pitchFamily="34" charset="-128"/>
              </a:rPr>
              <a:t>chatterbots are often integrated into dialog systems for various practical purposes such as online help, </a:t>
            </a:r>
            <a:r>
              <a:rPr lang="en-US" altLang="en-US" sz="1200" dirty="0" err="1">
                <a:ea typeface="ＭＳ Ｐゴシック" panose="020B0600070205080204" pitchFamily="34" charset="-128"/>
              </a:rPr>
              <a:t>personalised</a:t>
            </a:r>
            <a:r>
              <a:rPr lang="en-US" altLang="en-US" sz="1200" dirty="0">
                <a:ea typeface="ＭＳ Ｐゴシック" panose="020B0600070205080204" pitchFamily="34" charset="-128"/>
              </a:rPr>
              <a:t> service, or information acquisition. </a:t>
            </a:r>
          </a:p>
          <a:p>
            <a:pPr lvl="2"/>
            <a:r>
              <a:rPr lang="en-US" altLang="en-US" sz="1200" dirty="0">
                <a:ea typeface="ＭＳ Ｐゴシック" panose="020B0600070205080204" pitchFamily="34" charset="-128"/>
              </a:rPr>
              <a:t>Spam in chatrooms</a:t>
            </a:r>
          </a:p>
          <a:p>
            <a:pPr lvl="1"/>
            <a:r>
              <a:rPr lang="en-US" altLang="en-US" sz="1600" dirty="0">
                <a:ea typeface="ＭＳ Ｐゴシック" panose="020B0600070205080204" pitchFamily="34" charset="-128"/>
              </a:rPr>
              <a:t>Some chatterbots use sophisticated natural language processing systems, but many simply scan for keywords within the input and pull a reply with the most matching keywords, or the most similar wording pattern, from a textual database.</a:t>
            </a:r>
          </a:p>
          <a:p>
            <a:r>
              <a:rPr lang="en-US" altLang="en-US" sz="2000" dirty="0">
                <a:ea typeface="ＭＳ Ｐゴシック" panose="020B0600070205080204" pitchFamily="34" charset="-128"/>
              </a:rPr>
              <a:t>LLM chatterbots are now the most common</a:t>
            </a:r>
          </a:p>
          <a:p>
            <a:pPr lvl="1"/>
            <a:endParaRPr lang="en-US" altLang="en-US" sz="1600" dirty="0">
              <a:ea typeface="ＭＳ Ｐゴシック" panose="020B0600070205080204" pitchFamily="34" charset="-128"/>
            </a:endParaRPr>
          </a:p>
        </p:txBody>
      </p:sp>
      <p:sp>
        <p:nvSpPr>
          <p:cNvPr id="54276" name="Rectangle 3">
            <a:extLst>
              <a:ext uri="{FF2B5EF4-FFF2-40B4-BE49-F238E27FC236}">
                <a16:creationId xmlns:a16="http://schemas.microsoft.com/office/drawing/2014/main" id="{A97F3CF4-1BBF-2741-9647-D64A120E1AC3}"/>
              </a:ext>
            </a:extLst>
          </p:cNvPr>
          <p:cNvSpPr>
            <a:spLocks noChangeArrowheads="1"/>
          </p:cNvSpPr>
          <p:nvPr/>
        </p:nvSpPr>
        <p:spPr bwMode="auto">
          <a:xfrm>
            <a:off x="838200" y="5710237"/>
            <a:ext cx="678487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dirty="0"/>
              <a:t>https://</a:t>
            </a:r>
            <a:r>
              <a:rPr lang="en-US" altLang="en-US" sz="2000" dirty="0" err="1"/>
              <a:t>www.linkedin.com</a:t>
            </a:r>
            <a:r>
              <a:rPr lang="en-US" altLang="en-US" sz="2000" dirty="0"/>
              <a:t>/pulse/rise-</a:t>
            </a:r>
            <a:r>
              <a:rPr lang="en-US" altLang="en-US" sz="2000" dirty="0" err="1"/>
              <a:t>llm</a:t>
            </a:r>
            <a:r>
              <a:rPr lang="en-US" altLang="en-US" sz="2000" dirty="0"/>
              <a:t>-chatbots-</a:t>
            </a:r>
            <a:r>
              <a:rPr lang="en-US" altLang="en-US" sz="2000" dirty="0" err="1"/>
              <a:t>bhasker</a:t>
            </a:r>
            <a:r>
              <a:rPr lang="en-US" altLang="en-US" sz="2000" dirty="0"/>
              <a:t>-</a:t>
            </a:r>
            <a:r>
              <a:rPr lang="en-US" altLang="en-US" sz="2000" dirty="0" err="1"/>
              <a:t>gupta</a:t>
            </a:r>
            <a:endParaRPr lang="en-US" altLang="en-US" sz="2000" dirty="0"/>
          </a:p>
        </p:txBody>
      </p:sp>
    </p:spTree>
    <p:extLst>
      <p:ext uri="{BB962C8B-B14F-4D97-AF65-F5344CB8AC3E}">
        <p14:creationId xmlns:p14="http://schemas.microsoft.com/office/powerpoint/2010/main" val="2728242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1FFF2-C08A-3C4E-829D-ADDDD5553D43}"/>
              </a:ext>
            </a:extLst>
          </p:cNvPr>
          <p:cNvSpPr>
            <a:spLocks noGrp="1"/>
          </p:cNvSpPr>
          <p:nvPr>
            <p:ph type="title"/>
          </p:nvPr>
        </p:nvSpPr>
        <p:spPr/>
        <p:txBody>
          <a:bodyPr/>
          <a:lstStyle/>
          <a:p>
            <a:r>
              <a:rPr lang="en-US" dirty="0">
                <a:solidFill>
                  <a:srgbClr val="FF0000"/>
                </a:solidFill>
              </a:rPr>
              <a:t>Outline</a:t>
            </a:r>
          </a:p>
        </p:txBody>
      </p:sp>
      <p:sp>
        <p:nvSpPr>
          <p:cNvPr id="3" name="Content Placeholder 2">
            <a:extLst>
              <a:ext uri="{FF2B5EF4-FFF2-40B4-BE49-F238E27FC236}">
                <a16:creationId xmlns:a16="http://schemas.microsoft.com/office/drawing/2014/main" id="{575A01F4-7ECB-4D4C-95E9-EFE1ECB5C70D}"/>
              </a:ext>
            </a:extLst>
          </p:cNvPr>
          <p:cNvSpPr>
            <a:spLocks noGrp="1"/>
          </p:cNvSpPr>
          <p:nvPr>
            <p:ph idx="1"/>
          </p:nvPr>
        </p:nvSpPr>
        <p:spPr>
          <a:xfrm>
            <a:off x="457200" y="1600200"/>
            <a:ext cx="8458200" cy="4525963"/>
          </a:xfrm>
        </p:spPr>
        <p:txBody>
          <a:bodyPr/>
          <a:lstStyle/>
          <a:p>
            <a:r>
              <a:rPr lang="en-US" dirty="0"/>
              <a:t>Introduction to AI</a:t>
            </a:r>
          </a:p>
          <a:p>
            <a:r>
              <a:rPr lang="en-US" dirty="0"/>
              <a:t>AI vs Machine Learning (ML)</a:t>
            </a:r>
          </a:p>
          <a:p>
            <a:r>
              <a:rPr lang="en-US" dirty="0"/>
              <a:t>Machine learning – dominant AI model</a:t>
            </a:r>
          </a:p>
          <a:p>
            <a:pPr lvl="1"/>
            <a:r>
              <a:rPr lang="en-US" dirty="0"/>
              <a:t>How it works and how to make it work</a:t>
            </a:r>
          </a:p>
          <a:p>
            <a:r>
              <a:rPr lang="en-US" dirty="0"/>
              <a:t>Deep learning (DL) as a part of machine learning</a:t>
            </a:r>
          </a:p>
          <a:p>
            <a:r>
              <a:rPr lang="en-US" dirty="0"/>
              <a:t>Problems/New directions in AI/ML/DL</a:t>
            </a:r>
          </a:p>
        </p:txBody>
      </p:sp>
    </p:spTree>
    <p:extLst>
      <p:ext uri="{BB962C8B-B14F-4D97-AF65-F5344CB8AC3E}">
        <p14:creationId xmlns:p14="http://schemas.microsoft.com/office/powerpoint/2010/main" val="31482927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5FAF7-6EB9-5943-A8C9-934D58B52EBC}"/>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840DD5C4-C941-E94B-8693-82903397C46C}"/>
              </a:ext>
            </a:extLst>
          </p:cNvPr>
          <p:cNvPicPr>
            <a:picLocks noGrp="1" noChangeAspect="1"/>
          </p:cNvPicPr>
          <p:nvPr>
            <p:ph idx="1"/>
          </p:nvPr>
        </p:nvPicPr>
        <p:blipFill>
          <a:blip r:embed="rId2"/>
          <a:stretch>
            <a:fillRect/>
          </a:stretch>
        </p:blipFill>
        <p:spPr>
          <a:xfrm>
            <a:off x="89602" y="533400"/>
            <a:ext cx="8444798" cy="6273279"/>
          </a:xfrm>
        </p:spPr>
      </p:pic>
    </p:spTree>
    <p:extLst>
      <p:ext uri="{BB962C8B-B14F-4D97-AF65-F5344CB8AC3E}">
        <p14:creationId xmlns:p14="http://schemas.microsoft.com/office/powerpoint/2010/main" val="2494718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BA673-88FC-0F47-A4C2-95A49BAC3E7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94A6DD2-3342-8B42-AE5C-B55A87ACB7B4}"/>
              </a:ext>
            </a:extLst>
          </p:cNvPr>
          <p:cNvPicPr>
            <a:picLocks noGrp="1" noChangeAspect="1"/>
          </p:cNvPicPr>
          <p:nvPr>
            <p:ph idx="1"/>
          </p:nvPr>
        </p:nvPicPr>
        <p:blipFill>
          <a:blip r:embed="rId2"/>
          <a:stretch>
            <a:fillRect/>
          </a:stretch>
        </p:blipFill>
        <p:spPr>
          <a:xfrm>
            <a:off x="609600" y="609600"/>
            <a:ext cx="8247640" cy="5211763"/>
          </a:xfrm>
        </p:spPr>
      </p:pic>
    </p:spTree>
    <p:extLst>
      <p:ext uri="{BB962C8B-B14F-4D97-AF65-F5344CB8AC3E}">
        <p14:creationId xmlns:p14="http://schemas.microsoft.com/office/powerpoint/2010/main" val="41346255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DE8802E-2DB3-43E0-95DB-52FB669B9CE2}"/>
              </a:ext>
            </a:extLst>
          </p:cNvPr>
          <p:cNvSpPr>
            <a:spLocks noGrp="1"/>
          </p:cNvSpPr>
          <p:nvPr>
            <p:ph sz="half" idx="1"/>
          </p:nvPr>
        </p:nvSpPr>
        <p:spPr/>
        <p:txBody>
          <a:bodyPr/>
          <a:lstStyle/>
          <a:p>
            <a:pPr marL="0" indent="0">
              <a:buNone/>
            </a:pPr>
            <a:r>
              <a:rPr lang="en-US" dirty="0"/>
              <a:t>I poured water from the bottle into the cup until </a:t>
            </a:r>
            <a:r>
              <a:rPr lang="en-US" b="1" dirty="0">
                <a:solidFill>
                  <a:srgbClr val="FF0000"/>
                </a:solidFill>
              </a:rPr>
              <a:t>it</a:t>
            </a:r>
            <a:r>
              <a:rPr lang="en-US" dirty="0"/>
              <a:t> was </a:t>
            </a:r>
            <a:r>
              <a:rPr lang="en-US" b="1" dirty="0">
                <a:solidFill>
                  <a:srgbClr val="00B050"/>
                </a:solidFill>
              </a:rPr>
              <a:t>full</a:t>
            </a:r>
            <a:r>
              <a:rPr lang="en-US" dirty="0"/>
              <a:t>. What was </a:t>
            </a:r>
            <a:r>
              <a:rPr lang="en-US" b="1" dirty="0">
                <a:solidFill>
                  <a:srgbClr val="00B050"/>
                </a:solidFill>
              </a:rPr>
              <a:t>full</a:t>
            </a:r>
            <a:r>
              <a:rPr lang="en-US" dirty="0"/>
              <a:t>? </a:t>
            </a:r>
            <a:endParaRPr lang="en-US" dirty="0">
              <a:solidFill>
                <a:srgbClr val="FF0000"/>
              </a:solidFill>
            </a:endParaRPr>
          </a:p>
          <a:p>
            <a:pPr marL="0" indent="0">
              <a:buNone/>
            </a:pPr>
            <a:endParaRPr lang="en-US" dirty="0"/>
          </a:p>
          <a:p>
            <a:pPr marL="0" indent="0">
              <a:buNone/>
            </a:pPr>
            <a:r>
              <a:rPr lang="en-US" dirty="0"/>
              <a:t>I poured water from the bottle into the cup until </a:t>
            </a:r>
            <a:r>
              <a:rPr lang="en-US" b="1" dirty="0">
                <a:solidFill>
                  <a:srgbClr val="FF0000"/>
                </a:solidFill>
              </a:rPr>
              <a:t>it</a:t>
            </a:r>
            <a:r>
              <a:rPr lang="en-US" dirty="0"/>
              <a:t> was </a:t>
            </a:r>
            <a:r>
              <a:rPr lang="en-US" b="1" dirty="0">
                <a:solidFill>
                  <a:srgbClr val="00B050"/>
                </a:solidFill>
              </a:rPr>
              <a:t>empty</a:t>
            </a:r>
            <a:r>
              <a:rPr lang="en-US" dirty="0"/>
              <a:t>. What was </a:t>
            </a:r>
            <a:r>
              <a:rPr lang="en-US" b="1" dirty="0">
                <a:solidFill>
                  <a:srgbClr val="00B050"/>
                </a:solidFill>
              </a:rPr>
              <a:t>empty</a:t>
            </a:r>
            <a:r>
              <a:rPr lang="en-US" dirty="0"/>
              <a:t>? </a:t>
            </a:r>
            <a:endParaRPr lang="en-US" dirty="0">
              <a:solidFill>
                <a:srgbClr val="FF0000"/>
              </a:solidFill>
            </a:endParaRPr>
          </a:p>
        </p:txBody>
      </p:sp>
      <p:sp>
        <p:nvSpPr>
          <p:cNvPr id="3" name="Title 2">
            <a:extLst>
              <a:ext uri="{FF2B5EF4-FFF2-40B4-BE49-F238E27FC236}">
                <a16:creationId xmlns:a16="http://schemas.microsoft.com/office/drawing/2014/main" id="{52E32767-C765-48BA-89C8-3FFADD969CF9}"/>
              </a:ext>
            </a:extLst>
          </p:cNvPr>
          <p:cNvSpPr>
            <a:spLocks noGrp="1"/>
          </p:cNvSpPr>
          <p:nvPr>
            <p:ph type="title"/>
          </p:nvPr>
        </p:nvSpPr>
        <p:spPr>
          <a:xfrm>
            <a:off x="883024" y="219669"/>
            <a:ext cx="8229600" cy="693605"/>
          </a:xfrm>
        </p:spPr>
        <p:txBody>
          <a:bodyPr/>
          <a:lstStyle/>
          <a:p>
            <a:r>
              <a:rPr lang="en-US" dirty="0"/>
              <a:t>Winograd Schema – Example </a:t>
            </a:r>
          </a:p>
        </p:txBody>
      </p:sp>
      <p:sp>
        <p:nvSpPr>
          <p:cNvPr id="5" name="TextBox 4">
            <a:extLst>
              <a:ext uri="{FF2B5EF4-FFF2-40B4-BE49-F238E27FC236}">
                <a16:creationId xmlns:a16="http://schemas.microsoft.com/office/drawing/2014/main" id="{01464342-6B3D-48F0-88F6-8C788E237273}"/>
              </a:ext>
            </a:extLst>
          </p:cNvPr>
          <p:cNvSpPr txBox="1"/>
          <p:nvPr/>
        </p:nvSpPr>
        <p:spPr>
          <a:xfrm>
            <a:off x="2910680" y="1981200"/>
            <a:ext cx="1030455" cy="461665"/>
          </a:xfrm>
          <a:prstGeom prst="rect">
            <a:avLst/>
          </a:prstGeom>
          <a:noFill/>
        </p:spPr>
        <p:txBody>
          <a:bodyPr wrap="square" rtlCol="0">
            <a:spAutoFit/>
          </a:bodyPr>
          <a:lstStyle/>
          <a:p>
            <a:r>
              <a:rPr lang="en-US" sz="2400" dirty="0">
                <a:solidFill>
                  <a:srgbClr val="FF0000"/>
                </a:solidFill>
                <a:latin typeface="Gill Sans"/>
              </a:rPr>
              <a:t>Cup</a:t>
            </a:r>
          </a:p>
        </p:txBody>
      </p:sp>
      <p:sp>
        <p:nvSpPr>
          <p:cNvPr id="6" name="TextBox 5">
            <a:extLst>
              <a:ext uri="{FF2B5EF4-FFF2-40B4-BE49-F238E27FC236}">
                <a16:creationId xmlns:a16="http://schemas.microsoft.com/office/drawing/2014/main" id="{B4A9044C-F21A-43F9-BB0E-7EAFE5D7EE1F}"/>
              </a:ext>
            </a:extLst>
          </p:cNvPr>
          <p:cNvSpPr txBox="1"/>
          <p:nvPr/>
        </p:nvSpPr>
        <p:spPr>
          <a:xfrm>
            <a:off x="3048000" y="3338021"/>
            <a:ext cx="1321078" cy="461665"/>
          </a:xfrm>
          <a:prstGeom prst="rect">
            <a:avLst/>
          </a:prstGeom>
          <a:noFill/>
        </p:spPr>
        <p:txBody>
          <a:bodyPr wrap="square" rtlCol="0">
            <a:spAutoFit/>
          </a:bodyPr>
          <a:lstStyle/>
          <a:p>
            <a:r>
              <a:rPr lang="en-US" sz="2400" dirty="0">
                <a:solidFill>
                  <a:srgbClr val="FF0000"/>
                </a:solidFill>
                <a:latin typeface="Gill Sans"/>
              </a:rPr>
              <a:t>Bottle</a:t>
            </a:r>
          </a:p>
        </p:txBody>
      </p:sp>
      <p:sp>
        <p:nvSpPr>
          <p:cNvPr id="7" name="TextBox 6">
            <a:extLst>
              <a:ext uri="{FF2B5EF4-FFF2-40B4-BE49-F238E27FC236}">
                <a16:creationId xmlns:a16="http://schemas.microsoft.com/office/drawing/2014/main" id="{62196D64-9DBD-0B45-B756-92C00EF26885}"/>
              </a:ext>
            </a:extLst>
          </p:cNvPr>
          <p:cNvSpPr txBox="1"/>
          <p:nvPr/>
        </p:nvSpPr>
        <p:spPr>
          <a:xfrm>
            <a:off x="628632" y="4802729"/>
            <a:ext cx="7111242" cy="1323439"/>
          </a:xfrm>
          <a:prstGeom prst="rect">
            <a:avLst/>
          </a:prstGeom>
          <a:noFill/>
        </p:spPr>
        <p:txBody>
          <a:bodyPr wrap="none" rtlCol="0">
            <a:spAutoFit/>
          </a:bodyPr>
          <a:lstStyle/>
          <a:p>
            <a:r>
              <a:rPr lang="en-US" sz="2000" i="1" dirty="0">
                <a:solidFill>
                  <a:srgbClr val="FF0000"/>
                </a:solidFill>
              </a:rPr>
              <a:t>Success requires common sense knowledge which has been</a:t>
            </a:r>
          </a:p>
          <a:p>
            <a:r>
              <a:rPr lang="en-US" sz="2000" i="1" dirty="0">
                <a:solidFill>
                  <a:srgbClr val="FF0000"/>
                </a:solidFill>
              </a:rPr>
              <a:t>a problem for AI</a:t>
            </a:r>
          </a:p>
          <a:p>
            <a:endParaRPr lang="en-US" sz="2000" i="1" dirty="0">
              <a:solidFill>
                <a:srgbClr val="FF0000"/>
              </a:solidFill>
            </a:endParaRPr>
          </a:p>
          <a:p>
            <a:r>
              <a:rPr lang="en-US" sz="2000" i="1" dirty="0">
                <a:solidFill>
                  <a:srgbClr val="FF0000"/>
                </a:solidFill>
              </a:rPr>
              <a:t>LLMs can do some of these</a:t>
            </a:r>
          </a:p>
        </p:txBody>
      </p:sp>
    </p:spTree>
    <p:extLst>
      <p:ext uri="{BB962C8B-B14F-4D97-AF65-F5344CB8AC3E}">
        <p14:creationId xmlns:p14="http://schemas.microsoft.com/office/powerpoint/2010/main" val="71826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2AFEB-F5F6-9647-9206-6EE9EF7CD94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2348C4D-DD04-9041-8F1E-7D0F899330AE}"/>
              </a:ext>
            </a:extLst>
          </p:cNvPr>
          <p:cNvPicPr>
            <a:picLocks noGrp="1" noChangeAspect="1"/>
          </p:cNvPicPr>
          <p:nvPr>
            <p:ph idx="1"/>
          </p:nvPr>
        </p:nvPicPr>
        <p:blipFill>
          <a:blip r:embed="rId2"/>
          <a:stretch>
            <a:fillRect/>
          </a:stretch>
        </p:blipFill>
        <p:spPr>
          <a:xfrm>
            <a:off x="1600200" y="307181"/>
            <a:ext cx="5105400" cy="6109027"/>
          </a:xfrm>
        </p:spPr>
      </p:pic>
    </p:spTree>
    <p:extLst>
      <p:ext uri="{BB962C8B-B14F-4D97-AF65-F5344CB8AC3E}">
        <p14:creationId xmlns:p14="http://schemas.microsoft.com/office/powerpoint/2010/main" val="3254214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ABEE3-0B0C-754C-945F-F88B67CBC40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94141B4-EE8C-6E42-97C4-1EC41FB056E7}"/>
              </a:ext>
            </a:extLst>
          </p:cNvPr>
          <p:cNvPicPr>
            <a:picLocks noGrp="1" noChangeAspect="1"/>
          </p:cNvPicPr>
          <p:nvPr>
            <p:ph idx="1"/>
          </p:nvPr>
        </p:nvPicPr>
        <p:blipFill>
          <a:blip r:embed="rId2"/>
          <a:stretch>
            <a:fillRect/>
          </a:stretch>
        </p:blipFill>
        <p:spPr>
          <a:xfrm>
            <a:off x="1676400" y="381000"/>
            <a:ext cx="5943600" cy="6324601"/>
          </a:xfrm>
        </p:spPr>
      </p:pic>
    </p:spTree>
    <p:extLst>
      <p:ext uri="{BB962C8B-B14F-4D97-AF65-F5344CB8AC3E}">
        <p14:creationId xmlns:p14="http://schemas.microsoft.com/office/powerpoint/2010/main" val="25626524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59D5A-C441-5740-AE98-53193AB2A1FC}"/>
              </a:ext>
            </a:extLst>
          </p:cNvPr>
          <p:cNvSpPr>
            <a:spLocks noGrp="1"/>
          </p:cNvSpPr>
          <p:nvPr>
            <p:ph type="title"/>
          </p:nvPr>
        </p:nvSpPr>
        <p:spPr/>
        <p:txBody>
          <a:bodyPr/>
          <a:lstStyle/>
          <a:p>
            <a:r>
              <a:rPr lang="en-US" dirty="0"/>
              <a:t>What jobs will AI replace first?</a:t>
            </a:r>
          </a:p>
        </p:txBody>
      </p:sp>
      <p:pic>
        <p:nvPicPr>
          <p:cNvPr id="5" name="Content Placeholder 4">
            <a:extLst>
              <a:ext uri="{FF2B5EF4-FFF2-40B4-BE49-F238E27FC236}">
                <a16:creationId xmlns:a16="http://schemas.microsoft.com/office/drawing/2014/main" id="{2D5BA382-67DC-2D41-9AB2-89696C6B72B3}"/>
              </a:ext>
            </a:extLst>
          </p:cNvPr>
          <p:cNvPicPr>
            <a:picLocks noGrp="1" noChangeAspect="1"/>
          </p:cNvPicPr>
          <p:nvPr>
            <p:ph idx="1"/>
          </p:nvPr>
        </p:nvPicPr>
        <p:blipFill>
          <a:blip r:embed="rId2"/>
          <a:stretch>
            <a:fillRect/>
          </a:stretch>
        </p:blipFill>
        <p:spPr>
          <a:xfrm>
            <a:off x="457200" y="2504018"/>
            <a:ext cx="8229600" cy="2718326"/>
          </a:xfrm>
        </p:spPr>
      </p:pic>
    </p:spTree>
    <p:extLst>
      <p:ext uri="{BB962C8B-B14F-4D97-AF65-F5344CB8AC3E}">
        <p14:creationId xmlns:p14="http://schemas.microsoft.com/office/powerpoint/2010/main" val="5285274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ED730-E40C-1D4B-987C-432D9D06227D}"/>
              </a:ext>
            </a:extLst>
          </p:cNvPr>
          <p:cNvSpPr>
            <a:spLocks noGrp="1"/>
          </p:cNvSpPr>
          <p:nvPr>
            <p:ph type="title"/>
          </p:nvPr>
        </p:nvSpPr>
        <p:spPr/>
        <p:txBody>
          <a:bodyPr/>
          <a:lstStyle/>
          <a:p>
            <a:r>
              <a:rPr lang="en-US" dirty="0"/>
              <a:t>Helpful AI</a:t>
            </a:r>
          </a:p>
        </p:txBody>
      </p:sp>
      <p:pic>
        <p:nvPicPr>
          <p:cNvPr id="5" name="Content Placeholder 4">
            <a:extLst>
              <a:ext uri="{FF2B5EF4-FFF2-40B4-BE49-F238E27FC236}">
                <a16:creationId xmlns:a16="http://schemas.microsoft.com/office/drawing/2014/main" id="{3BD9F7C3-D0F7-3142-82D0-88B8AFD425B8}"/>
              </a:ext>
            </a:extLst>
          </p:cNvPr>
          <p:cNvPicPr>
            <a:picLocks noGrp="1" noChangeAspect="1"/>
          </p:cNvPicPr>
          <p:nvPr>
            <p:ph idx="1"/>
          </p:nvPr>
        </p:nvPicPr>
        <p:blipFill>
          <a:blip r:embed="rId2"/>
          <a:stretch>
            <a:fillRect/>
          </a:stretch>
        </p:blipFill>
        <p:spPr>
          <a:xfrm>
            <a:off x="457200" y="2463347"/>
            <a:ext cx="8229600" cy="2799668"/>
          </a:xfrm>
        </p:spPr>
      </p:pic>
    </p:spTree>
    <p:extLst>
      <p:ext uri="{BB962C8B-B14F-4D97-AF65-F5344CB8AC3E}">
        <p14:creationId xmlns:p14="http://schemas.microsoft.com/office/powerpoint/2010/main" val="25911087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1">
            <a:extLst>
              <a:ext uri="{FF2B5EF4-FFF2-40B4-BE49-F238E27FC236}">
                <a16:creationId xmlns:a16="http://schemas.microsoft.com/office/drawing/2014/main" id="{52413D48-0ED0-D049-B4A9-B70019476227}"/>
              </a:ext>
            </a:extLst>
          </p:cNvPr>
          <p:cNvSpPr>
            <a:spLocks noGrp="1"/>
          </p:cNvSpPr>
          <p:nvPr>
            <p:ph type="title"/>
          </p:nvPr>
        </p:nvSpPr>
        <p:spPr/>
        <p:txBody>
          <a:bodyPr/>
          <a:lstStyle/>
          <a:p>
            <a:r>
              <a:rPr lang="en-US" altLang="en-US" dirty="0">
                <a:solidFill>
                  <a:srgbClr val="FF0000"/>
                </a:solidFill>
              </a:rPr>
              <a:t>What is machine learning?</a:t>
            </a:r>
          </a:p>
        </p:txBody>
      </p:sp>
      <p:sp>
        <p:nvSpPr>
          <p:cNvPr id="3" name="Content Placeholder 2">
            <a:extLst>
              <a:ext uri="{FF2B5EF4-FFF2-40B4-BE49-F238E27FC236}">
                <a16:creationId xmlns:a16="http://schemas.microsoft.com/office/drawing/2014/main" id="{83B4A5B3-F8C3-A74E-B5D4-D29D49B467F1}"/>
              </a:ext>
            </a:extLst>
          </p:cNvPr>
          <p:cNvSpPr>
            <a:spLocks noGrp="1"/>
          </p:cNvSpPr>
          <p:nvPr>
            <p:ph idx="1"/>
          </p:nvPr>
        </p:nvSpPr>
        <p:spPr>
          <a:xfrm>
            <a:off x="304800" y="1524000"/>
            <a:ext cx="8229600" cy="4876800"/>
          </a:xfrm>
        </p:spPr>
        <p:txBody>
          <a:bodyPr>
            <a:normAutofit fontScale="85000" lnSpcReduction="10000"/>
          </a:bodyPr>
          <a:lstStyle/>
          <a:p>
            <a:pPr>
              <a:defRPr/>
            </a:pPr>
            <a:r>
              <a:rPr lang="en-US" altLang="zh-TW" dirty="0"/>
              <a:t>A branch of </a:t>
            </a:r>
            <a:r>
              <a:rPr lang="en-US" altLang="zh-TW" b="1" dirty="0"/>
              <a:t>artificial intelligence</a:t>
            </a:r>
            <a:r>
              <a:rPr lang="en-US" altLang="zh-TW" dirty="0"/>
              <a:t>, concerned with the design and development of algorithms that allow computers to change their behavior based on empirical data</a:t>
            </a:r>
          </a:p>
          <a:p>
            <a:pPr lvl="1">
              <a:defRPr/>
            </a:pPr>
            <a:r>
              <a:rPr lang="en-US" altLang="en-US" b="1" dirty="0"/>
              <a:t>Data driven</a:t>
            </a:r>
          </a:p>
          <a:p>
            <a:pPr lvl="1">
              <a:defRPr/>
            </a:pPr>
            <a:r>
              <a:rPr lang="en-US" altLang="en-US" dirty="0"/>
              <a:t>Automating automation</a:t>
            </a:r>
          </a:p>
          <a:p>
            <a:pPr lvl="1">
              <a:defRPr/>
            </a:pPr>
            <a:r>
              <a:rPr lang="en-US" altLang="en-US" dirty="0"/>
              <a:t>Getting computers to program themselves</a:t>
            </a:r>
          </a:p>
          <a:p>
            <a:pPr lvl="1">
              <a:defRPr/>
            </a:pPr>
            <a:r>
              <a:rPr lang="en-US" altLang="en-US" dirty="0"/>
              <a:t>Since writing software can be a bottleneck, let the data do the work instead!</a:t>
            </a:r>
            <a:endParaRPr lang="en-US" altLang="zh-TW" dirty="0"/>
          </a:p>
          <a:p>
            <a:pPr>
              <a:defRPr/>
            </a:pPr>
            <a:r>
              <a:rPr lang="en-US" altLang="zh-TW" dirty="0"/>
              <a:t>Intelligence requires knowledge</a:t>
            </a:r>
            <a:r>
              <a:rPr lang="en-US" altLang="zh-TW"/>
              <a:t>, thus computers  </a:t>
            </a:r>
            <a:r>
              <a:rPr lang="en-US" altLang="zh-TW" dirty="0"/>
              <a:t>acquire knowledge but through data</a:t>
            </a:r>
          </a:p>
          <a:p>
            <a:pPr>
              <a:defRPr/>
            </a:pPr>
            <a:r>
              <a:rPr lang="en-US" altLang="zh-TW" i="1" dirty="0">
                <a:solidFill>
                  <a:srgbClr val="0070C0"/>
                </a:solidFill>
              </a:rPr>
              <a:t>Currently, the most successful application method in AI</a:t>
            </a:r>
            <a:endParaRPr lang="zh-TW" altLang="en-US" i="1" dirty="0">
              <a:solidFill>
                <a:srgbClr val="0070C0"/>
              </a:solidFill>
            </a:endParaRPr>
          </a:p>
          <a:p>
            <a:pPr>
              <a:defRPr/>
            </a:pPr>
            <a:endParaRPr lang="en-US" dirty="0"/>
          </a:p>
        </p:txBody>
      </p:sp>
    </p:spTree>
    <p:extLst>
      <p:ext uri="{BB962C8B-B14F-4D97-AF65-F5344CB8AC3E}">
        <p14:creationId xmlns:p14="http://schemas.microsoft.com/office/powerpoint/2010/main" val="1166464845"/>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3">
            <a:extLst>
              <a:ext uri="{FF2B5EF4-FFF2-40B4-BE49-F238E27FC236}">
                <a16:creationId xmlns:a16="http://schemas.microsoft.com/office/drawing/2014/main" id="{EC4520C1-3A93-1746-AE38-E7D2F231AE26}"/>
              </a:ext>
            </a:extLst>
          </p:cNvPr>
          <p:cNvSpPr>
            <a:spLocks noGrp="1"/>
          </p:cNvSpPr>
          <p:nvPr>
            <p:ph type="body" idx="1"/>
          </p:nvPr>
        </p:nvSpPr>
        <p:spPr>
          <a:xfrm>
            <a:off x="2084229" y="1228725"/>
            <a:ext cx="4672013" cy="2914650"/>
          </a:xfrm>
        </p:spPr>
        <p:txBody>
          <a:bodyPr/>
          <a:lstStyle/>
          <a:p>
            <a:pPr>
              <a:buFontTx/>
              <a:buNone/>
            </a:pPr>
            <a:r>
              <a:rPr lang="en-US" altLang="en-US" b="1" dirty="0">
                <a:solidFill>
                  <a:schemeClr val="accent2"/>
                </a:solidFill>
              </a:rPr>
              <a:t>  Traditional Programming</a:t>
            </a:r>
          </a:p>
          <a:p>
            <a:endParaRPr lang="en-US" altLang="en-US" dirty="0"/>
          </a:p>
          <a:p>
            <a:endParaRPr lang="en-US" altLang="en-US" dirty="0"/>
          </a:p>
          <a:p>
            <a:endParaRPr lang="en-US" altLang="en-US" dirty="0"/>
          </a:p>
          <a:p>
            <a:endParaRPr lang="en-US" altLang="en-US" b="1" dirty="0">
              <a:solidFill>
                <a:schemeClr val="accent2"/>
              </a:solidFill>
            </a:endParaRPr>
          </a:p>
          <a:p>
            <a:pPr>
              <a:buFontTx/>
              <a:buNone/>
            </a:pPr>
            <a:r>
              <a:rPr lang="en-US" altLang="en-US" b="1" dirty="0">
                <a:solidFill>
                  <a:schemeClr val="accent2"/>
                </a:solidFill>
              </a:rPr>
              <a:t>  </a:t>
            </a:r>
          </a:p>
          <a:p>
            <a:pPr>
              <a:buFontTx/>
              <a:buNone/>
            </a:pPr>
            <a:endParaRPr lang="en-US" altLang="en-US" b="1" dirty="0">
              <a:solidFill>
                <a:schemeClr val="accent2"/>
              </a:solidFill>
            </a:endParaRPr>
          </a:p>
          <a:p>
            <a:pPr>
              <a:buFontTx/>
              <a:buNone/>
            </a:pPr>
            <a:r>
              <a:rPr lang="en-US" altLang="en-US" b="1" dirty="0">
                <a:solidFill>
                  <a:schemeClr val="accent2"/>
                </a:solidFill>
              </a:rPr>
              <a:t>Machine Learning</a:t>
            </a:r>
          </a:p>
        </p:txBody>
      </p:sp>
      <p:sp>
        <p:nvSpPr>
          <p:cNvPr id="124930" name="Rectangle 4">
            <a:extLst>
              <a:ext uri="{FF2B5EF4-FFF2-40B4-BE49-F238E27FC236}">
                <a16:creationId xmlns:a16="http://schemas.microsoft.com/office/drawing/2014/main" id="{DA3E6948-344F-D142-84CA-B5BED76829A4}"/>
              </a:ext>
            </a:extLst>
          </p:cNvPr>
          <p:cNvSpPr>
            <a:spLocks noChangeArrowheads="1"/>
          </p:cNvSpPr>
          <p:nvPr/>
        </p:nvSpPr>
        <p:spPr bwMode="auto">
          <a:xfrm>
            <a:off x="3914775" y="2043113"/>
            <a:ext cx="1500188" cy="857250"/>
          </a:xfrm>
          <a:prstGeom prst="rect">
            <a:avLst/>
          </a:prstGeom>
          <a:solidFill>
            <a:schemeClr val="accent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dirty="0">
                <a:latin typeface="Arial" panose="020B0604020202020204" pitchFamily="34" charset="0"/>
              </a:rPr>
              <a:t>Computer</a:t>
            </a:r>
          </a:p>
        </p:txBody>
      </p:sp>
      <p:sp>
        <p:nvSpPr>
          <p:cNvPr id="124931" name="Line 6">
            <a:extLst>
              <a:ext uri="{FF2B5EF4-FFF2-40B4-BE49-F238E27FC236}">
                <a16:creationId xmlns:a16="http://schemas.microsoft.com/office/drawing/2014/main" id="{B76277DB-0DEC-4049-9245-1016748AAB85}"/>
              </a:ext>
            </a:extLst>
          </p:cNvPr>
          <p:cNvSpPr>
            <a:spLocks noChangeShapeType="1"/>
          </p:cNvSpPr>
          <p:nvPr/>
        </p:nvSpPr>
        <p:spPr bwMode="auto">
          <a:xfrm>
            <a:off x="3400425" y="2300288"/>
            <a:ext cx="51435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p>
        </p:txBody>
      </p:sp>
      <p:sp>
        <p:nvSpPr>
          <p:cNvPr id="124932" name="Line 7">
            <a:extLst>
              <a:ext uri="{FF2B5EF4-FFF2-40B4-BE49-F238E27FC236}">
                <a16:creationId xmlns:a16="http://schemas.microsoft.com/office/drawing/2014/main" id="{1C2B304E-AE01-0845-8F0C-8D3C526EC54D}"/>
              </a:ext>
            </a:extLst>
          </p:cNvPr>
          <p:cNvSpPr>
            <a:spLocks noChangeShapeType="1"/>
          </p:cNvSpPr>
          <p:nvPr/>
        </p:nvSpPr>
        <p:spPr bwMode="auto">
          <a:xfrm>
            <a:off x="3400425" y="2686050"/>
            <a:ext cx="51435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p>
        </p:txBody>
      </p:sp>
      <p:sp>
        <p:nvSpPr>
          <p:cNvPr id="124933" name="Line 8">
            <a:extLst>
              <a:ext uri="{FF2B5EF4-FFF2-40B4-BE49-F238E27FC236}">
                <a16:creationId xmlns:a16="http://schemas.microsoft.com/office/drawing/2014/main" id="{7618D3F4-3E5D-DE42-A5E7-ECC5E0F592A7}"/>
              </a:ext>
            </a:extLst>
          </p:cNvPr>
          <p:cNvSpPr>
            <a:spLocks noChangeShapeType="1"/>
          </p:cNvSpPr>
          <p:nvPr/>
        </p:nvSpPr>
        <p:spPr bwMode="auto">
          <a:xfrm>
            <a:off x="5414963" y="2428875"/>
            <a:ext cx="428625"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p>
        </p:txBody>
      </p:sp>
      <p:sp>
        <p:nvSpPr>
          <p:cNvPr id="124934" name="Text Box 10">
            <a:extLst>
              <a:ext uri="{FF2B5EF4-FFF2-40B4-BE49-F238E27FC236}">
                <a16:creationId xmlns:a16="http://schemas.microsoft.com/office/drawing/2014/main" id="{236A36BD-5FF4-074A-A502-C61C49FDB2C8}"/>
              </a:ext>
            </a:extLst>
          </p:cNvPr>
          <p:cNvSpPr txBox="1">
            <a:spLocks noChangeArrowheads="1"/>
          </p:cNvSpPr>
          <p:nvPr/>
        </p:nvSpPr>
        <p:spPr bwMode="auto">
          <a:xfrm>
            <a:off x="2792017" y="2095501"/>
            <a:ext cx="67197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Data</a:t>
            </a:r>
          </a:p>
        </p:txBody>
      </p:sp>
      <p:sp>
        <p:nvSpPr>
          <p:cNvPr id="124935" name="Text Box 11">
            <a:extLst>
              <a:ext uri="{FF2B5EF4-FFF2-40B4-BE49-F238E27FC236}">
                <a16:creationId xmlns:a16="http://schemas.microsoft.com/office/drawing/2014/main" id="{78E9EB1A-81E9-464D-8494-7F14D27EB4CB}"/>
              </a:ext>
            </a:extLst>
          </p:cNvPr>
          <p:cNvSpPr txBox="1">
            <a:spLocks noChangeArrowheads="1"/>
          </p:cNvSpPr>
          <p:nvPr/>
        </p:nvSpPr>
        <p:spPr bwMode="auto">
          <a:xfrm>
            <a:off x="2414588" y="2471738"/>
            <a:ext cx="10695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Program</a:t>
            </a:r>
          </a:p>
        </p:txBody>
      </p:sp>
      <p:sp>
        <p:nvSpPr>
          <p:cNvPr id="124936" name="Text Box 12">
            <a:extLst>
              <a:ext uri="{FF2B5EF4-FFF2-40B4-BE49-F238E27FC236}">
                <a16:creationId xmlns:a16="http://schemas.microsoft.com/office/drawing/2014/main" id="{7685D193-F215-B042-BAF4-92EB6490B0D8}"/>
              </a:ext>
            </a:extLst>
          </p:cNvPr>
          <p:cNvSpPr txBox="1">
            <a:spLocks noChangeArrowheads="1"/>
          </p:cNvSpPr>
          <p:nvPr/>
        </p:nvSpPr>
        <p:spPr bwMode="auto">
          <a:xfrm>
            <a:off x="5843589" y="2257426"/>
            <a:ext cx="8771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Output</a:t>
            </a:r>
          </a:p>
        </p:txBody>
      </p:sp>
      <p:sp>
        <p:nvSpPr>
          <p:cNvPr id="124937" name="Rectangle 19">
            <a:extLst>
              <a:ext uri="{FF2B5EF4-FFF2-40B4-BE49-F238E27FC236}">
                <a16:creationId xmlns:a16="http://schemas.microsoft.com/office/drawing/2014/main" id="{092619F4-6137-BA4B-A7DB-94E4B6FC2739}"/>
              </a:ext>
            </a:extLst>
          </p:cNvPr>
          <p:cNvSpPr>
            <a:spLocks noChangeArrowheads="1"/>
          </p:cNvSpPr>
          <p:nvPr/>
        </p:nvSpPr>
        <p:spPr bwMode="auto">
          <a:xfrm>
            <a:off x="3957637" y="4329113"/>
            <a:ext cx="1500188" cy="857250"/>
          </a:xfrm>
          <a:prstGeom prst="rect">
            <a:avLst/>
          </a:prstGeom>
          <a:solidFill>
            <a:schemeClr val="accent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latin typeface="Arial" panose="020B0604020202020204" pitchFamily="34" charset="0"/>
              </a:rPr>
              <a:t>Computer</a:t>
            </a:r>
          </a:p>
        </p:txBody>
      </p:sp>
      <p:sp>
        <p:nvSpPr>
          <p:cNvPr id="124938" name="Line 20">
            <a:extLst>
              <a:ext uri="{FF2B5EF4-FFF2-40B4-BE49-F238E27FC236}">
                <a16:creationId xmlns:a16="http://schemas.microsoft.com/office/drawing/2014/main" id="{DFF623C6-26FD-C144-97AF-419878D755B2}"/>
              </a:ext>
            </a:extLst>
          </p:cNvPr>
          <p:cNvSpPr>
            <a:spLocks noChangeShapeType="1"/>
          </p:cNvSpPr>
          <p:nvPr/>
        </p:nvSpPr>
        <p:spPr bwMode="auto">
          <a:xfrm>
            <a:off x="3443288" y="4586288"/>
            <a:ext cx="51435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p>
        </p:txBody>
      </p:sp>
      <p:sp>
        <p:nvSpPr>
          <p:cNvPr id="124939" name="Line 21">
            <a:extLst>
              <a:ext uri="{FF2B5EF4-FFF2-40B4-BE49-F238E27FC236}">
                <a16:creationId xmlns:a16="http://schemas.microsoft.com/office/drawing/2014/main" id="{C36555D1-137A-934F-870A-BC60FD22D4D8}"/>
              </a:ext>
            </a:extLst>
          </p:cNvPr>
          <p:cNvSpPr>
            <a:spLocks noChangeShapeType="1"/>
          </p:cNvSpPr>
          <p:nvPr/>
        </p:nvSpPr>
        <p:spPr bwMode="auto">
          <a:xfrm>
            <a:off x="3443288" y="4972050"/>
            <a:ext cx="51435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p>
        </p:txBody>
      </p:sp>
      <p:sp>
        <p:nvSpPr>
          <p:cNvPr id="124940" name="Line 22">
            <a:extLst>
              <a:ext uri="{FF2B5EF4-FFF2-40B4-BE49-F238E27FC236}">
                <a16:creationId xmlns:a16="http://schemas.microsoft.com/office/drawing/2014/main" id="{F647641B-CF15-DF4F-902C-0BD38A70CAB5}"/>
              </a:ext>
            </a:extLst>
          </p:cNvPr>
          <p:cNvSpPr>
            <a:spLocks noChangeShapeType="1"/>
          </p:cNvSpPr>
          <p:nvPr/>
        </p:nvSpPr>
        <p:spPr bwMode="auto">
          <a:xfrm>
            <a:off x="5457825" y="4714875"/>
            <a:ext cx="428625"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p>
        </p:txBody>
      </p:sp>
      <p:sp>
        <p:nvSpPr>
          <p:cNvPr id="124941" name="Text Box 23">
            <a:extLst>
              <a:ext uri="{FF2B5EF4-FFF2-40B4-BE49-F238E27FC236}">
                <a16:creationId xmlns:a16="http://schemas.microsoft.com/office/drawing/2014/main" id="{03CAED55-6A9A-6D47-8318-DB7934D23107}"/>
              </a:ext>
            </a:extLst>
          </p:cNvPr>
          <p:cNvSpPr txBox="1">
            <a:spLocks noChangeArrowheads="1"/>
          </p:cNvSpPr>
          <p:nvPr/>
        </p:nvSpPr>
        <p:spPr bwMode="auto">
          <a:xfrm>
            <a:off x="2834880" y="4381501"/>
            <a:ext cx="67197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Data</a:t>
            </a:r>
          </a:p>
        </p:txBody>
      </p:sp>
      <p:sp>
        <p:nvSpPr>
          <p:cNvPr id="124942" name="Text Box 24">
            <a:extLst>
              <a:ext uri="{FF2B5EF4-FFF2-40B4-BE49-F238E27FC236}">
                <a16:creationId xmlns:a16="http://schemas.microsoft.com/office/drawing/2014/main" id="{DFBD8D83-4F4C-E449-9F5B-5FA07E61D16F}"/>
              </a:ext>
            </a:extLst>
          </p:cNvPr>
          <p:cNvSpPr txBox="1">
            <a:spLocks noChangeArrowheads="1"/>
          </p:cNvSpPr>
          <p:nvPr/>
        </p:nvSpPr>
        <p:spPr bwMode="auto">
          <a:xfrm>
            <a:off x="2628901" y="4800601"/>
            <a:ext cx="8771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Output</a:t>
            </a:r>
          </a:p>
        </p:txBody>
      </p:sp>
      <p:sp>
        <p:nvSpPr>
          <p:cNvPr id="124943" name="Text Box 25">
            <a:extLst>
              <a:ext uri="{FF2B5EF4-FFF2-40B4-BE49-F238E27FC236}">
                <a16:creationId xmlns:a16="http://schemas.microsoft.com/office/drawing/2014/main" id="{393B24EB-0D31-B749-8961-2DF78C105994}"/>
              </a:ext>
            </a:extLst>
          </p:cNvPr>
          <p:cNvSpPr txBox="1">
            <a:spLocks noChangeArrowheads="1"/>
          </p:cNvSpPr>
          <p:nvPr/>
        </p:nvSpPr>
        <p:spPr bwMode="auto">
          <a:xfrm>
            <a:off x="5886450" y="4543426"/>
            <a:ext cx="10695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Program</a:t>
            </a:r>
          </a:p>
        </p:txBody>
      </p:sp>
    </p:spTree>
    <p:extLst>
      <p:ext uri="{BB962C8B-B14F-4D97-AF65-F5344CB8AC3E}">
        <p14:creationId xmlns:p14="http://schemas.microsoft.com/office/powerpoint/2010/main" val="1715745834"/>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263" y="152400"/>
            <a:ext cx="7053542" cy="1050398"/>
          </a:xfrm>
        </p:spPr>
        <p:txBody>
          <a:bodyPr/>
          <a:lstStyle/>
          <a:p>
            <a:r>
              <a:rPr lang="en-US" sz="3000" dirty="0">
                <a:solidFill>
                  <a:srgbClr val="FF0000"/>
                </a:solidFill>
              </a:rPr>
              <a:t>All machine learning algorithms are instances of a 4 part recipe</a:t>
            </a:r>
          </a:p>
        </p:txBody>
      </p:sp>
      <p:sp>
        <p:nvSpPr>
          <p:cNvPr id="3" name="Content Placeholder 2"/>
          <p:cNvSpPr>
            <a:spLocks noGrp="1"/>
          </p:cNvSpPr>
          <p:nvPr>
            <p:ph idx="1"/>
          </p:nvPr>
        </p:nvSpPr>
        <p:spPr>
          <a:xfrm>
            <a:off x="703816" y="1828800"/>
            <a:ext cx="6709906" cy="3146611"/>
          </a:xfrm>
        </p:spPr>
        <p:txBody>
          <a:bodyPr>
            <a:normAutofit/>
          </a:bodyPr>
          <a:lstStyle/>
          <a:p>
            <a:pPr marL="685800" lvl="1" indent="-385763"/>
            <a:r>
              <a:rPr lang="en-US" dirty="0"/>
              <a:t>Specification and representation of a dataset</a:t>
            </a:r>
          </a:p>
          <a:p>
            <a:pPr marL="685800" lvl="1" indent="-385763"/>
            <a:r>
              <a:rPr lang="en-US" dirty="0"/>
              <a:t>Math model of the ML architecture</a:t>
            </a:r>
          </a:p>
          <a:p>
            <a:pPr marL="685800" lvl="1" indent="-385763"/>
            <a:r>
              <a:rPr lang="en-US" dirty="0"/>
              <a:t>Evaluation (training/generalization) with a cost function </a:t>
            </a:r>
          </a:p>
          <a:p>
            <a:pPr marL="685800" lvl="1" indent="-385763"/>
            <a:r>
              <a:rPr lang="en-US" dirty="0"/>
              <a:t>Optimization procedure</a:t>
            </a:r>
          </a:p>
          <a:p>
            <a:pPr marL="685800" lvl="1" indent="-385763">
              <a:buNone/>
            </a:pPr>
            <a:endParaRPr lang="en-US" sz="2100" dirty="0"/>
          </a:p>
          <a:p>
            <a:pPr marL="685800" lvl="1" indent="-385763">
              <a:buNone/>
            </a:pPr>
            <a:endParaRPr lang="en-US" sz="2250" dirty="0"/>
          </a:p>
        </p:txBody>
      </p:sp>
      <p:sp>
        <p:nvSpPr>
          <p:cNvPr id="4" name="TextBox 3">
            <a:extLst>
              <a:ext uri="{FF2B5EF4-FFF2-40B4-BE49-F238E27FC236}">
                <a16:creationId xmlns:a16="http://schemas.microsoft.com/office/drawing/2014/main" id="{732EE7D5-74D8-B34E-8DD1-F1D1E8E75177}"/>
              </a:ext>
            </a:extLst>
          </p:cNvPr>
          <p:cNvSpPr txBox="1"/>
          <p:nvPr/>
        </p:nvSpPr>
        <p:spPr>
          <a:xfrm>
            <a:off x="1905000" y="5181600"/>
            <a:ext cx="6248400" cy="1200329"/>
          </a:xfrm>
          <a:prstGeom prst="rect">
            <a:avLst/>
          </a:prstGeom>
          <a:noFill/>
        </p:spPr>
        <p:txBody>
          <a:bodyPr wrap="square" rtlCol="0">
            <a:spAutoFit/>
          </a:bodyPr>
          <a:lstStyle/>
          <a:p>
            <a:r>
              <a:rPr lang="en-US" sz="1800" dirty="0"/>
              <a:t>Machine learning vs pure optimization:</a:t>
            </a:r>
          </a:p>
          <a:p>
            <a:pPr lvl="1"/>
            <a:r>
              <a:rPr lang="en-US" sz="1800" dirty="0"/>
              <a:t>ML derives the data generating distribution </a:t>
            </a:r>
          </a:p>
          <a:p>
            <a:pPr lvl="1"/>
            <a:r>
              <a:rPr lang="en-US" sz="1800" dirty="0"/>
              <a:t>vs</a:t>
            </a:r>
          </a:p>
          <a:p>
            <a:pPr lvl="1"/>
            <a:r>
              <a:rPr lang="en-US" sz="1800" dirty="0"/>
              <a:t>Optimization derives the experimental data distribution</a:t>
            </a:r>
          </a:p>
        </p:txBody>
      </p:sp>
    </p:spTree>
    <p:extLst>
      <p:ext uri="{BB962C8B-B14F-4D97-AF65-F5344CB8AC3E}">
        <p14:creationId xmlns:p14="http://schemas.microsoft.com/office/powerpoint/2010/main" val="1787462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1FFF2-C08A-3C4E-829D-ADDDD5553D43}"/>
              </a:ext>
            </a:extLst>
          </p:cNvPr>
          <p:cNvSpPr>
            <a:spLocks noGrp="1"/>
          </p:cNvSpPr>
          <p:nvPr>
            <p:ph type="title"/>
          </p:nvPr>
        </p:nvSpPr>
        <p:spPr>
          <a:xfrm>
            <a:off x="533400" y="17929"/>
            <a:ext cx="8229600" cy="1143000"/>
          </a:xfrm>
        </p:spPr>
        <p:txBody>
          <a:bodyPr/>
          <a:lstStyle/>
          <a:p>
            <a:r>
              <a:rPr lang="en-US" dirty="0">
                <a:solidFill>
                  <a:srgbClr val="FF0000"/>
                </a:solidFill>
              </a:rPr>
              <a:t>AI, ML, DL Research &amp; Applications</a:t>
            </a:r>
          </a:p>
        </p:txBody>
      </p:sp>
      <p:sp>
        <p:nvSpPr>
          <p:cNvPr id="3" name="Content Placeholder 2">
            <a:extLst>
              <a:ext uri="{FF2B5EF4-FFF2-40B4-BE49-F238E27FC236}">
                <a16:creationId xmlns:a16="http://schemas.microsoft.com/office/drawing/2014/main" id="{575A01F4-7ECB-4D4C-95E9-EFE1ECB5C70D}"/>
              </a:ext>
            </a:extLst>
          </p:cNvPr>
          <p:cNvSpPr>
            <a:spLocks noGrp="1"/>
          </p:cNvSpPr>
          <p:nvPr>
            <p:ph idx="1"/>
          </p:nvPr>
        </p:nvSpPr>
        <p:spPr>
          <a:xfrm>
            <a:off x="421341" y="990600"/>
            <a:ext cx="8229600" cy="4525963"/>
          </a:xfrm>
        </p:spPr>
        <p:txBody>
          <a:bodyPr/>
          <a:lstStyle/>
          <a:p>
            <a:r>
              <a:rPr lang="en-US" dirty="0"/>
              <a:t>Computer scientists</a:t>
            </a:r>
          </a:p>
          <a:p>
            <a:r>
              <a:rPr lang="en-US" dirty="0"/>
              <a:t>Cognitive scientists</a:t>
            </a:r>
          </a:p>
          <a:p>
            <a:r>
              <a:rPr lang="en-US" dirty="0"/>
              <a:t>Philosophers</a:t>
            </a:r>
          </a:p>
          <a:p>
            <a:r>
              <a:rPr lang="en-US" dirty="0"/>
              <a:t>Neuroscientists</a:t>
            </a:r>
          </a:p>
          <a:p>
            <a:r>
              <a:rPr lang="en-US" dirty="0"/>
              <a:t>Physicists</a:t>
            </a:r>
          </a:p>
          <a:p>
            <a:r>
              <a:rPr lang="en-US" dirty="0"/>
              <a:t>Economists</a:t>
            </a:r>
          </a:p>
          <a:p>
            <a:r>
              <a:rPr lang="en-US" dirty="0"/>
              <a:t>Lawyers</a:t>
            </a:r>
          </a:p>
          <a:p>
            <a:r>
              <a:rPr lang="en-US" dirty="0"/>
              <a:t>Medicine</a:t>
            </a:r>
          </a:p>
          <a:p>
            <a:r>
              <a:rPr lang="en-US" dirty="0"/>
              <a:t>Domain scientists and engineers</a:t>
            </a:r>
          </a:p>
          <a:p>
            <a:r>
              <a:rPr lang="en-US" dirty="0"/>
              <a:t>Others</a:t>
            </a:r>
          </a:p>
          <a:p>
            <a:endParaRPr lang="en-US" dirty="0"/>
          </a:p>
        </p:txBody>
      </p:sp>
    </p:spTree>
    <p:extLst>
      <p:ext uri="{BB962C8B-B14F-4D97-AF65-F5344CB8AC3E}">
        <p14:creationId xmlns:p14="http://schemas.microsoft.com/office/powerpoint/2010/main" val="11047501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2326CDE4-7B8B-D541-AED4-F2C20DAC8DE8}"/>
              </a:ext>
            </a:extLst>
          </p:cNvPr>
          <p:cNvSpPr>
            <a:spLocks noGrp="1" noChangeArrowheads="1"/>
          </p:cNvSpPr>
          <p:nvPr>
            <p:ph type="title"/>
          </p:nvPr>
        </p:nvSpPr>
        <p:spPr/>
        <p:txBody>
          <a:bodyPr/>
          <a:lstStyle/>
          <a:p>
            <a:pPr eaLnBrk="1" hangingPunct="1"/>
            <a:r>
              <a:rPr lang="en-US" altLang="en-US" dirty="0">
                <a:solidFill>
                  <a:srgbClr val="FF3300"/>
                </a:solidFill>
                <a:ea typeface="ＭＳ Ｐゴシック" panose="020B0600070205080204" pitchFamily="34" charset="-128"/>
              </a:rPr>
              <a:t>Types of Machine Learning</a:t>
            </a:r>
          </a:p>
        </p:txBody>
      </p:sp>
      <p:sp>
        <p:nvSpPr>
          <p:cNvPr id="31747" name="Rectangle 3">
            <a:extLst>
              <a:ext uri="{FF2B5EF4-FFF2-40B4-BE49-F238E27FC236}">
                <a16:creationId xmlns:a16="http://schemas.microsoft.com/office/drawing/2014/main" id="{F158A4B6-F7FB-F349-96CD-91AE316F7DA6}"/>
              </a:ext>
            </a:extLst>
          </p:cNvPr>
          <p:cNvSpPr>
            <a:spLocks noGrp="1" noChangeArrowheads="1"/>
          </p:cNvSpPr>
          <p:nvPr>
            <p:ph type="body" idx="1"/>
          </p:nvPr>
        </p:nvSpPr>
        <p:spPr/>
        <p:txBody>
          <a:bodyPr/>
          <a:lstStyle/>
          <a:p>
            <a:pPr eaLnBrk="1" hangingPunct="1">
              <a:lnSpc>
                <a:spcPct val="90000"/>
              </a:lnSpc>
            </a:pPr>
            <a:r>
              <a:rPr lang="en-US" altLang="en-US" sz="2800">
                <a:ea typeface="ＭＳ Ｐゴシック" panose="020B0600070205080204" pitchFamily="34" charset="-128"/>
              </a:rPr>
              <a:t>Induction vs deduction</a:t>
            </a:r>
          </a:p>
          <a:p>
            <a:pPr eaLnBrk="1" hangingPunct="1">
              <a:lnSpc>
                <a:spcPct val="90000"/>
              </a:lnSpc>
            </a:pPr>
            <a:r>
              <a:rPr lang="en-US" altLang="en-US" sz="2800">
                <a:ea typeface="ＭＳ Ｐゴシック" panose="020B0600070205080204" pitchFamily="34" charset="-128"/>
              </a:rPr>
              <a:t>Rote learning (memorization)</a:t>
            </a:r>
          </a:p>
          <a:p>
            <a:pPr eaLnBrk="1" hangingPunct="1">
              <a:lnSpc>
                <a:spcPct val="90000"/>
              </a:lnSpc>
            </a:pPr>
            <a:r>
              <a:rPr lang="en-US" altLang="en-US" sz="2800">
                <a:ea typeface="ＭＳ Ｐゴシック" panose="020B0600070205080204" pitchFamily="34" charset="-128"/>
              </a:rPr>
              <a:t>Advice or instructional learning</a:t>
            </a:r>
          </a:p>
          <a:p>
            <a:pPr eaLnBrk="1" hangingPunct="1">
              <a:lnSpc>
                <a:spcPct val="90000"/>
              </a:lnSpc>
            </a:pPr>
            <a:r>
              <a:rPr lang="en-US" altLang="en-US" sz="2800" i="1">
                <a:ea typeface="ＭＳ Ｐゴシック" panose="020B0600070205080204" pitchFamily="34" charset="-128"/>
              </a:rPr>
              <a:t>Learning by example or practice </a:t>
            </a:r>
          </a:p>
          <a:p>
            <a:pPr lvl="1" eaLnBrk="1" hangingPunct="1">
              <a:lnSpc>
                <a:spcPct val="90000"/>
              </a:lnSpc>
            </a:pPr>
            <a:r>
              <a:rPr lang="en-US" altLang="en-US" sz="2400" i="1">
                <a:ea typeface="ＭＳ Ｐゴシック" panose="020B0600070205080204" pitchFamily="34" charset="-128"/>
              </a:rPr>
              <a:t>Most popular; many applications</a:t>
            </a:r>
          </a:p>
          <a:p>
            <a:pPr eaLnBrk="1" hangingPunct="1">
              <a:lnSpc>
                <a:spcPct val="90000"/>
              </a:lnSpc>
            </a:pPr>
            <a:r>
              <a:rPr lang="en-US" altLang="en-US" sz="2800">
                <a:ea typeface="ＭＳ Ｐゴシック" panose="020B0600070205080204" pitchFamily="34" charset="-128"/>
              </a:rPr>
              <a:t>Learning by analogy; transfer learning</a:t>
            </a:r>
          </a:p>
          <a:p>
            <a:pPr eaLnBrk="1" hangingPunct="1">
              <a:lnSpc>
                <a:spcPct val="90000"/>
              </a:lnSpc>
            </a:pPr>
            <a:r>
              <a:rPr lang="en-US" altLang="en-US" sz="2800">
                <a:ea typeface="ＭＳ Ｐゴシック" panose="020B0600070205080204" pitchFamily="34" charset="-128"/>
              </a:rPr>
              <a:t>Discovery learning</a:t>
            </a:r>
          </a:p>
          <a:p>
            <a:pPr eaLnBrk="1" hangingPunct="1">
              <a:lnSpc>
                <a:spcPct val="90000"/>
              </a:lnSpc>
            </a:pPr>
            <a:r>
              <a:rPr lang="en-US" altLang="en-US" sz="2800">
                <a:ea typeface="ＭＳ Ｐゴシック" panose="020B0600070205080204" pitchFamily="34" charset="-128"/>
              </a:rPr>
              <a:t>Others?</a:t>
            </a:r>
          </a:p>
          <a:p>
            <a:pPr eaLnBrk="1" hangingPunct="1">
              <a:lnSpc>
                <a:spcPct val="90000"/>
              </a:lnSpc>
            </a:pPr>
            <a:endParaRPr lang="en-US" altLang="en-US">
              <a:ea typeface="ＭＳ Ｐゴシック" panose="020B0600070205080204" pitchFamily="34" charset="-128"/>
            </a:endParaRPr>
          </a:p>
          <a:p>
            <a:pPr eaLnBrk="1" hangingPunct="1">
              <a:lnSpc>
                <a:spcPct val="90000"/>
              </a:lnSpc>
            </a:pPr>
            <a:endParaRPr lang="en-US" altLang="en-US" sz="2800">
              <a:ea typeface="ＭＳ Ｐゴシック" panose="020B0600070205080204" pitchFamily="34" charset="-128"/>
            </a:endParaRPr>
          </a:p>
        </p:txBody>
      </p:sp>
    </p:spTree>
    <p:extLst>
      <p:ext uri="{BB962C8B-B14F-4D97-AF65-F5344CB8AC3E}">
        <p14:creationId xmlns:p14="http://schemas.microsoft.com/office/powerpoint/2010/main" val="10558120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F6A4AA4C-5D71-9548-A83D-ECCA2BC8C7A9}"/>
              </a:ext>
            </a:extLst>
          </p:cNvPr>
          <p:cNvSpPr>
            <a:spLocks noGrp="1" noChangeArrowheads="1"/>
          </p:cNvSpPr>
          <p:nvPr>
            <p:ph type="title"/>
          </p:nvPr>
        </p:nvSpPr>
        <p:spPr>
          <a:xfrm>
            <a:off x="457200" y="0"/>
            <a:ext cx="8229600" cy="1143000"/>
          </a:xfrm>
        </p:spPr>
        <p:txBody>
          <a:bodyPr/>
          <a:lstStyle/>
          <a:p>
            <a:pPr eaLnBrk="1" hangingPunct="1"/>
            <a:r>
              <a:rPr lang="en-GB" altLang="en-US">
                <a:solidFill>
                  <a:srgbClr val="3366FF"/>
                </a:solidFill>
                <a:ea typeface="ＭＳ Ｐゴシック" panose="020B0600070205080204" pitchFamily="34" charset="-128"/>
              </a:rPr>
              <a:t>Types of training</a:t>
            </a:r>
          </a:p>
        </p:txBody>
      </p:sp>
      <p:sp>
        <p:nvSpPr>
          <p:cNvPr id="34819" name="Rectangle 3">
            <a:extLst>
              <a:ext uri="{FF2B5EF4-FFF2-40B4-BE49-F238E27FC236}">
                <a16:creationId xmlns:a16="http://schemas.microsoft.com/office/drawing/2014/main" id="{58EF96D2-9209-9943-81CA-09D7518AC5C1}"/>
              </a:ext>
            </a:extLst>
          </p:cNvPr>
          <p:cNvSpPr>
            <a:spLocks noGrp="1" noChangeArrowheads="1"/>
          </p:cNvSpPr>
          <p:nvPr>
            <p:ph idx="1"/>
          </p:nvPr>
        </p:nvSpPr>
        <p:spPr>
          <a:xfrm>
            <a:off x="533400" y="1371600"/>
            <a:ext cx="8229600" cy="4525963"/>
          </a:xfrm>
        </p:spPr>
        <p:txBody>
          <a:bodyPr/>
          <a:lstStyle/>
          <a:p>
            <a:pPr eaLnBrk="1" hangingPunct="1"/>
            <a:r>
              <a:rPr kumimoji="1" lang="en-GB" altLang="en-US">
                <a:solidFill>
                  <a:srgbClr val="FF0000"/>
                </a:solidFill>
                <a:ea typeface="ＭＳ Ｐゴシック" panose="020B0600070205080204" pitchFamily="34" charset="-128"/>
                <a:cs typeface="Arial" panose="020B0604020202020204" pitchFamily="34" charset="0"/>
              </a:rPr>
              <a:t>Supervised</a:t>
            </a:r>
            <a:r>
              <a:rPr kumimoji="1" lang="en-GB" altLang="en-US">
                <a:solidFill>
                  <a:srgbClr val="996633"/>
                </a:solidFill>
                <a:ea typeface="ＭＳ Ｐゴシック" panose="020B0600070205080204" pitchFamily="34" charset="-128"/>
                <a:cs typeface="Arial" panose="020B0604020202020204" pitchFamily="34" charset="0"/>
              </a:rPr>
              <a:t> </a:t>
            </a:r>
            <a:r>
              <a:rPr kumimoji="1" lang="en-GB" altLang="en-US">
                <a:ea typeface="ＭＳ Ｐゴシック" panose="020B0600070205080204" pitchFamily="34" charset="-128"/>
                <a:cs typeface="Arial" panose="020B0604020202020204" pitchFamily="34" charset="0"/>
              </a:rPr>
              <a:t>learning: uses a series of labelled examples with direct feedback</a:t>
            </a:r>
          </a:p>
          <a:p>
            <a:pPr eaLnBrk="1" hangingPunct="1"/>
            <a:r>
              <a:rPr kumimoji="1" lang="en-GB" altLang="en-US">
                <a:solidFill>
                  <a:srgbClr val="FF0000"/>
                </a:solidFill>
                <a:ea typeface="ＭＳ Ｐゴシック" panose="020B0600070205080204" pitchFamily="34" charset="-128"/>
                <a:cs typeface="Arial" panose="020B0604020202020204" pitchFamily="34" charset="0"/>
              </a:rPr>
              <a:t>Reinforcement</a:t>
            </a:r>
            <a:r>
              <a:rPr kumimoji="1" lang="en-GB" altLang="en-US">
                <a:solidFill>
                  <a:srgbClr val="996633"/>
                </a:solidFill>
                <a:ea typeface="ＭＳ Ｐゴシック" panose="020B0600070205080204" pitchFamily="34" charset="-128"/>
                <a:cs typeface="Arial" panose="020B0604020202020204" pitchFamily="34" charset="0"/>
              </a:rPr>
              <a:t> </a:t>
            </a:r>
            <a:r>
              <a:rPr kumimoji="1" lang="en-GB" altLang="en-US">
                <a:ea typeface="ＭＳ Ｐゴシック" panose="020B0600070205080204" pitchFamily="34" charset="-128"/>
                <a:cs typeface="Arial" panose="020B0604020202020204" pitchFamily="34" charset="0"/>
              </a:rPr>
              <a:t>learning: indirect feedback, after many examples</a:t>
            </a:r>
          </a:p>
          <a:p>
            <a:pPr eaLnBrk="1" hangingPunct="1"/>
            <a:r>
              <a:rPr kumimoji="1" lang="en-GB" altLang="en-US">
                <a:solidFill>
                  <a:srgbClr val="FF0000"/>
                </a:solidFill>
                <a:ea typeface="ＭＳ Ｐゴシック" panose="020B0600070205080204" pitchFamily="34" charset="-128"/>
                <a:cs typeface="Arial" panose="020B0604020202020204" pitchFamily="34" charset="0"/>
              </a:rPr>
              <a:t>Unsupervised/clustering</a:t>
            </a:r>
            <a:r>
              <a:rPr kumimoji="1" lang="en-GB" altLang="en-US">
                <a:solidFill>
                  <a:srgbClr val="996633"/>
                </a:solidFill>
                <a:ea typeface="ＭＳ Ｐゴシック" panose="020B0600070205080204" pitchFamily="34" charset="-128"/>
                <a:cs typeface="Arial" panose="020B0604020202020204" pitchFamily="34" charset="0"/>
              </a:rPr>
              <a:t> </a:t>
            </a:r>
            <a:r>
              <a:rPr kumimoji="1" lang="en-GB" altLang="en-US">
                <a:ea typeface="ＭＳ Ｐゴシック" panose="020B0600070205080204" pitchFamily="34" charset="-128"/>
                <a:cs typeface="Arial" panose="020B0604020202020204" pitchFamily="34" charset="0"/>
              </a:rPr>
              <a:t>learning: no feedback</a:t>
            </a:r>
          </a:p>
          <a:p>
            <a:pPr eaLnBrk="1" hangingPunct="1"/>
            <a:r>
              <a:rPr kumimoji="1" lang="en-GB" altLang="en-US">
                <a:ea typeface="ＭＳ Ｐゴシック" panose="020B0600070205080204" pitchFamily="34" charset="-128"/>
                <a:cs typeface="Arial" panose="020B0604020202020204" pitchFamily="34" charset="0"/>
              </a:rPr>
              <a:t>Semisupervised</a:t>
            </a:r>
          </a:p>
        </p:txBody>
      </p:sp>
    </p:spTree>
    <p:extLst>
      <p:ext uri="{BB962C8B-B14F-4D97-AF65-F5344CB8AC3E}">
        <p14:creationId xmlns:p14="http://schemas.microsoft.com/office/powerpoint/2010/main" val="25268876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F6A4AA4C-5D71-9548-A83D-ECCA2BC8C7A9}"/>
              </a:ext>
            </a:extLst>
          </p:cNvPr>
          <p:cNvSpPr>
            <a:spLocks noGrp="1" noChangeArrowheads="1"/>
          </p:cNvSpPr>
          <p:nvPr>
            <p:ph type="title"/>
          </p:nvPr>
        </p:nvSpPr>
        <p:spPr>
          <a:xfrm>
            <a:off x="457200" y="0"/>
            <a:ext cx="8229600" cy="1143000"/>
          </a:xfrm>
        </p:spPr>
        <p:txBody>
          <a:bodyPr/>
          <a:lstStyle/>
          <a:p>
            <a:pPr eaLnBrk="1" hangingPunct="1"/>
            <a:r>
              <a:rPr lang="en-GB" altLang="en-US" dirty="0">
                <a:solidFill>
                  <a:srgbClr val="3366FF"/>
                </a:solidFill>
                <a:ea typeface="ＭＳ Ｐゴシック" panose="020B0600070205080204" pitchFamily="34" charset="-128"/>
              </a:rPr>
              <a:t>Types of data</a:t>
            </a:r>
          </a:p>
        </p:txBody>
      </p:sp>
      <p:sp>
        <p:nvSpPr>
          <p:cNvPr id="34819" name="Rectangle 3">
            <a:extLst>
              <a:ext uri="{FF2B5EF4-FFF2-40B4-BE49-F238E27FC236}">
                <a16:creationId xmlns:a16="http://schemas.microsoft.com/office/drawing/2014/main" id="{58EF96D2-9209-9943-81CA-09D7518AC5C1}"/>
              </a:ext>
            </a:extLst>
          </p:cNvPr>
          <p:cNvSpPr>
            <a:spLocks noGrp="1" noChangeArrowheads="1"/>
          </p:cNvSpPr>
          <p:nvPr>
            <p:ph idx="1"/>
          </p:nvPr>
        </p:nvSpPr>
        <p:spPr>
          <a:xfrm>
            <a:off x="533400" y="1371600"/>
            <a:ext cx="8229600" cy="4525963"/>
          </a:xfrm>
        </p:spPr>
        <p:txBody>
          <a:bodyPr/>
          <a:lstStyle/>
          <a:p>
            <a:pPr eaLnBrk="1" hangingPunct="1"/>
            <a:r>
              <a:rPr kumimoji="1" lang="en-GB" altLang="en-US" dirty="0">
                <a:solidFill>
                  <a:srgbClr val="FF0000"/>
                </a:solidFill>
                <a:ea typeface="ＭＳ Ｐゴシック" panose="020B0600070205080204" pitchFamily="34" charset="-128"/>
                <a:cs typeface="Arial" panose="020B0604020202020204" pitchFamily="34" charset="0"/>
              </a:rPr>
              <a:t>Training data: </a:t>
            </a:r>
            <a:r>
              <a:rPr kumimoji="1" lang="en-GB" altLang="en-US" dirty="0">
                <a:ea typeface="ＭＳ Ｐゴシック" panose="020B0600070205080204" pitchFamily="34" charset="-128"/>
                <a:cs typeface="Arial" panose="020B0604020202020204" pitchFamily="34" charset="0"/>
              </a:rPr>
              <a:t>data to train with</a:t>
            </a:r>
          </a:p>
          <a:p>
            <a:pPr eaLnBrk="1" hangingPunct="1"/>
            <a:r>
              <a:rPr kumimoji="1" lang="en-GB" altLang="en-US" dirty="0">
                <a:solidFill>
                  <a:srgbClr val="FF0000"/>
                </a:solidFill>
                <a:ea typeface="ＭＳ Ｐゴシック" panose="020B0600070205080204" pitchFamily="34" charset="-128"/>
                <a:cs typeface="Arial" panose="020B0604020202020204" pitchFamily="34" charset="0"/>
              </a:rPr>
              <a:t>Validation data</a:t>
            </a:r>
            <a:r>
              <a:rPr kumimoji="1" lang="en-GB" altLang="en-US" dirty="0">
                <a:solidFill>
                  <a:srgbClr val="996633"/>
                </a:solidFill>
                <a:ea typeface="ＭＳ Ｐゴシック" panose="020B0600070205080204" pitchFamily="34" charset="-128"/>
                <a:cs typeface="Arial" panose="020B0604020202020204" pitchFamily="34" charset="0"/>
              </a:rPr>
              <a:t>: </a:t>
            </a:r>
            <a:r>
              <a:rPr kumimoji="1" lang="en-GB" altLang="en-US" dirty="0">
                <a:ea typeface="ＭＳ Ｐゴシック" panose="020B0600070205080204" pitchFamily="34" charset="-128"/>
                <a:cs typeface="Arial" panose="020B0604020202020204" pitchFamily="34" charset="0"/>
              </a:rPr>
              <a:t>when to stop training</a:t>
            </a:r>
          </a:p>
          <a:p>
            <a:pPr eaLnBrk="1" hangingPunct="1"/>
            <a:r>
              <a:rPr kumimoji="1" lang="en-GB" altLang="en-US" dirty="0">
                <a:solidFill>
                  <a:srgbClr val="FF0000"/>
                </a:solidFill>
                <a:ea typeface="ＭＳ Ｐゴシック" panose="020B0600070205080204" pitchFamily="34" charset="-128"/>
                <a:cs typeface="Arial" panose="020B0604020202020204" pitchFamily="34" charset="0"/>
              </a:rPr>
              <a:t>Test or generalization data</a:t>
            </a:r>
            <a:r>
              <a:rPr kumimoji="1" lang="en-GB" altLang="en-US" dirty="0">
                <a:ea typeface="ＭＳ Ｐゴシック" panose="020B0600070205080204" pitchFamily="34" charset="-128"/>
                <a:cs typeface="Arial" panose="020B0604020202020204" pitchFamily="34" charset="0"/>
              </a:rPr>
              <a:t>: data to test on</a:t>
            </a:r>
          </a:p>
          <a:p>
            <a:pPr eaLnBrk="1" hangingPunct="1"/>
            <a:r>
              <a:rPr kumimoji="1" lang="en-GB" altLang="en-US" dirty="0">
                <a:ea typeface="ＭＳ Ｐゴシック" panose="020B0600070205080204" pitchFamily="34" charset="-128"/>
                <a:cs typeface="Arial" panose="020B0604020202020204" pitchFamily="34" charset="0"/>
              </a:rPr>
              <a:t>These data sets are all disjoint</a:t>
            </a:r>
          </a:p>
          <a:p>
            <a:pPr eaLnBrk="1" hangingPunct="1"/>
            <a:r>
              <a:rPr kumimoji="1" lang="en-GB" altLang="en-US" dirty="0">
                <a:ea typeface="ＭＳ Ｐゴシック" panose="020B0600070205080204" pitchFamily="34" charset="-128"/>
                <a:cs typeface="Arial" panose="020B0604020202020204" pitchFamily="34" charset="0"/>
              </a:rPr>
              <a:t>Small data – cross validation</a:t>
            </a:r>
          </a:p>
        </p:txBody>
      </p:sp>
    </p:spTree>
    <p:extLst>
      <p:ext uri="{BB962C8B-B14F-4D97-AF65-F5344CB8AC3E}">
        <p14:creationId xmlns:p14="http://schemas.microsoft.com/office/powerpoint/2010/main" val="7014002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D5ECA-A82F-074D-9191-5CB12AA737DF}"/>
              </a:ext>
            </a:extLst>
          </p:cNvPr>
          <p:cNvSpPr>
            <a:spLocks noGrp="1"/>
          </p:cNvSpPr>
          <p:nvPr>
            <p:ph type="title"/>
          </p:nvPr>
        </p:nvSpPr>
        <p:spPr/>
        <p:txBody>
          <a:bodyPr/>
          <a:lstStyle/>
          <a:p>
            <a:r>
              <a:rPr lang="en-US" dirty="0">
                <a:solidFill>
                  <a:srgbClr val="FF0000"/>
                </a:solidFill>
              </a:rPr>
              <a:t>When to stop training</a:t>
            </a:r>
          </a:p>
        </p:txBody>
      </p:sp>
      <p:sp>
        <p:nvSpPr>
          <p:cNvPr id="3" name="Content Placeholder 2">
            <a:extLst>
              <a:ext uri="{FF2B5EF4-FFF2-40B4-BE49-F238E27FC236}">
                <a16:creationId xmlns:a16="http://schemas.microsoft.com/office/drawing/2014/main" id="{B244305B-05B0-784A-BA98-20C3EAD155B9}"/>
              </a:ext>
            </a:extLst>
          </p:cNvPr>
          <p:cNvSpPr>
            <a:spLocks noGrp="1"/>
          </p:cNvSpPr>
          <p:nvPr>
            <p:ph idx="1"/>
          </p:nvPr>
        </p:nvSpPr>
        <p:spPr>
          <a:xfrm>
            <a:off x="228600" y="1676400"/>
            <a:ext cx="4148684" cy="3665094"/>
          </a:xfrm>
        </p:spPr>
        <p:txBody>
          <a:bodyPr>
            <a:normAutofit/>
          </a:bodyPr>
          <a:lstStyle/>
          <a:p>
            <a:r>
              <a:rPr lang="en-US" sz="2000" dirty="0"/>
              <a:t>Measure how well each iteration of the model performs. Up to certain number of iterations, new iterations improve the model. After that point, the model’s ability to generalize weakens as it begins to overfit the training data.</a:t>
            </a:r>
          </a:p>
          <a:p>
            <a:endParaRPr lang="en-US" sz="2000" dirty="0"/>
          </a:p>
          <a:p>
            <a:r>
              <a:rPr lang="en-US" sz="2000" dirty="0"/>
              <a:t>Early stopping means halting the training process before the learner passes that point.</a:t>
            </a:r>
            <a:endParaRPr lang="en-US" sz="3600" dirty="0"/>
          </a:p>
        </p:txBody>
      </p:sp>
      <p:pic>
        <p:nvPicPr>
          <p:cNvPr id="5" name="Picture 4">
            <a:extLst>
              <a:ext uri="{FF2B5EF4-FFF2-40B4-BE49-F238E27FC236}">
                <a16:creationId xmlns:a16="http://schemas.microsoft.com/office/drawing/2014/main" id="{D776BBC1-087B-474E-BD8D-3F7418E618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7087" y="2357354"/>
            <a:ext cx="3884808" cy="2984140"/>
          </a:xfrm>
          <a:prstGeom prst="rect">
            <a:avLst/>
          </a:prstGeom>
        </p:spPr>
      </p:pic>
    </p:spTree>
    <p:extLst>
      <p:ext uri="{BB962C8B-B14F-4D97-AF65-F5344CB8AC3E}">
        <p14:creationId xmlns:p14="http://schemas.microsoft.com/office/powerpoint/2010/main" val="33414906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180" y="388585"/>
            <a:ext cx="7259820" cy="1400236"/>
          </a:xfrm>
        </p:spPr>
        <p:txBody>
          <a:bodyPr/>
          <a:lstStyle/>
          <a:p>
            <a:r>
              <a:rPr lang="en-US" sz="3000" dirty="0">
                <a:solidFill>
                  <a:srgbClr val="FF0000"/>
                </a:solidFill>
              </a:rPr>
              <a:t>All machine learning algorithms are instances of a recipe</a:t>
            </a:r>
          </a:p>
        </p:txBody>
      </p:sp>
      <p:sp>
        <p:nvSpPr>
          <p:cNvPr id="3" name="Content Placeholder 2"/>
          <p:cNvSpPr>
            <a:spLocks noGrp="1"/>
          </p:cNvSpPr>
          <p:nvPr>
            <p:ph idx="1"/>
          </p:nvPr>
        </p:nvSpPr>
        <p:spPr>
          <a:xfrm>
            <a:off x="533400" y="1981200"/>
            <a:ext cx="6709906" cy="3146611"/>
          </a:xfrm>
        </p:spPr>
        <p:txBody>
          <a:bodyPr>
            <a:normAutofit/>
          </a:bodyPr>
          <a:lstStyle/>
          <a:p>
            <a:pPr marL="685800" lvl="1" indent="-385763"/>
            <a:r>
              <a:rPr lang="en-US" dirty="0"/>
              <a:t>Specification and representation of a dataset</a:t>
            </a:r>
          </a:p>
          <a:p>
            <a:pPr marL="685800" lvl="1" indent="-385763"/>
            <a:r>
              <a:rPr lang="en-US" dirty="0"/>
              <a:t>Math model of the ML architecture</a:t>
            </a:r>
          </a:p>
          <a:p>
            <a:pPr marL="685800" lvl="1" indent="-385763"/>
            <a:r>
              <a:rPr lang="en-US" dirty="0"/>
              <a:t>Evaluation (training/generalization) with a cost function </a:t>
            </a:r>
          </a:p>
          <a:p>
            <a:pPr marL="685800" lvl="1" indent="-385763"/>
            <a:r>
              <a:rPr lang="en-US" dirty="0"/>
              <a:t>Optimization procedure</a:t>
            </a:r>
          </a:p>
          <a:p>
            <a:pPr marL="685800" lvl="1" indent="-385763">
              <a:buNone/>
            </a:pPr>
            <a:endParaRPr lang="en-US" sz="2400" dirty="0"/>
          </a:p>
          <a:p>
            <a:pPr marL="685800" lvl="1" indent="-385763">
              <a:buNone/>
            </a:pPr>
            <a:endParaRPr lang="en-US" sz="2250" dirty="0"/>
          </a:p>
        </p:txBody>
      </p:sp>
      <p:sp>
        <p:nvSpPr>
          <p:cNvPr id="4" name="TextBox 3">
            <a:extLst>
              <a:ext uri="{FF2B5EF4-FFF2-40B4-BE49-F238E27FC236}">
                <a16:creationId xmlns:a16="http://schemas.microsoft.com/office/drawing/2014/main" id="{732EE7D5-74D8-B34E-8DD1-F1D1E8E75177}"/>
              </a:ext>
            </a:extLst>
          </p:cNvPr>
          <p:cNvSpPr txBox="1"/>
          <p:nvPr/>
        </p:nvSpPr>
        <p:spPr>
          <a:xfrm>
            <a:off x="2514600" y="5337935"/>
            <a:ext cx="5655041" cy="923330"/>
          </a:xfrm>
          <a:prstGeom prst="rect">
            <a:avLst/>
          </a:prstGeom>
          <a:noFill/>
        </p:spPr>
        <p:txBody>
          <a:bodyPr wrap="square" rtlCol="0">
            <a:spAutoFit/>
          </a:bodyPr>
          <a:lstStyle/>
          <a:p>
            <a:r>
              <a:rPr lang="en-US" sz="1800" dirty="0"/>
              <a:t>Machine learning vs optimization:</a:t>
            </a:r>
          </a:p>
          <a:p>
            <a:pPr lvl="1"/>
            <a:r>
              <a:rPr lang="en-US" sz="1800" dirty="0"/>
              <a:t>Derive the data generating distribution vs the experimental data distribution</a:t>
            </a:r>
          </a:p>
        </p:txBody>
      </p:sp>
    </p:spTree>
    <p:extLst>
      <p:ext uri="{BB962C8B-B14F-4D97-AF65-F5344CB8AC3E}">
        <p14:creationId xmlns:p14="http://schemas.microsoft.com/office/powerpoint/2010/main" val="33226639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421138FE-5F09-FA4D-A52B-BB69F7CB6444}"/>
              </a:ext>
            </a:extLst>
          </p:cNvPr>
          <p:cNvSpPr>
            <a:spLocks noGrp="1" noChangeArrowheads="1"/>
          </p:cNvSpPr>
          <p:nvPr>
            <p:ph type="title"/>
          </p:nvPr>
        </p:nvSpPr>
        <p:spPr/>
        <p:txBody>
          <a:bodyPr/>
          <a:lstStyle/>
          <a:p>
            <a:pPr eaLnBrk="1" hangingPunct="1"/>
            <a:r>
              <a:rPr lang="en-US" altLang="en-US"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Different Varieties of Machine Learning </a:t>
            </a:r>
            <a:endParaRPr lang="en-US" altLang="en-US" dirty="0">
              <a:solidFill>
                <a:srgbClr val="FF0000"/>
              </a:solidFill>
              <a:latin typeface="Courier New" panose="02070309020205020404" pitchFamily="49" charset="0"/>
              <a:ea typeface="ＭＳ Ｐゴシック" panose="020B0600070205080204" pitchFamily="34" charset="-128"/>
              <a:cs typeface="Courier New" panose="02070309020205020404" pitchFamily="49" charset="0"/>
            </a:endParaRPr>
          </a:p>
        </p:txBody>
      </p:sp>
      <p:sp>
        <p:nvSpPr>
          <p:cNvPr id="44035" name="Rectangle 3">
            <a:extLst>
              <a:ext uri="{FF2B5EF4-FFF2-40B4-BE49-F238E27FC236}">
                <a16:creationId xmlns:a16="http://schemas.microsoft.com/office/drawing/2014/main" id="{38E985E2-5910-AA47-B5B6-40AB958AFC78}"/>
              </a:ext>
            </a:extLst>
          </p:cNvPr>
          <p:cNvSpPr>
            <a:spLocks noGrp="1" noChangeArrowheads="1"/>
          </p:cNvSpPr>
          <p:nvPr>
            <p:ph type="body" idx="1"/>
          </p:nvPr>
        </p:nvSpPr>
        <p:spPr/>
        <p:txBody>
          <a:bodyPr/>
          <a:lstStyle/>
          <a:p>
            <a:pPr eaLnBrk="1" hangingPunct="1">
              <a:lnSpc>
                <a:spcPct val="90000"/>
              </a:lnSpc>
            </a:pPr>
            <a:r>
              <a:rPr lang="en-US" altLang="en-US" sz="2000" dirty="0">
                <a:latin typeface="Arial Unicode MS" panose="020B0604020202020204" pitchFamily="34" charset="-128"/>
                <a:ea typeface="Arial Unicode MS" panose="020B0604020202020204" pitchFamily="34" charset="-128"/>
                <a:cs typeface="Arial Unicode MS" panose="020B0604020202020204" pitchFamily="34" charset="-128"/>
              </a:rPr>
              <a:t>Concept Learning </a:t>
            </a:r>
            <a:endParaRPr lang="en-US" altLang="en-US" sz="2000" dirty="0">
              <a:latin typeface="Courier New" panose="02070309020205020404" pitchFamily="49" charset="0"/>
              <a:ea typeface="ＭＳ Ｐゴシック" panose="020B0600070205080204" pitchFamily="34" charset="-128"/>
              <a:cs typeface="Courier New" panose="02070309020205020404" pitchFamily="49" charset="0"/>
            </a:endParaRPr>
          </a:p>
          <a:p>
            <a:pPr eaLnBrk="1" hangingPunct="1">
              <a:lnSpc>
                <a:spcPct val="90000"/>
              </a:lnSpc>
            </a:pPr>
            <a:r>
              <a:rPr lang="en-US" altLang="en-US" sz="2000" dirty="0">
                <a:latin typeface="Arial Unicode MS" panose="020B0604020202020204" pitchFamily="34" charset="-128"/>
                <a:ea typeface="Arial Unicode MS" panose="020B0604020202020204" pitchFamily="34" charset="-128"/>
                <a:cs typeface="Arial Unicode MS" panose="020B0604020202020204" pitchFamily="34" charset="-128"/>
              </a:rPr>
              <a:t>Clustering Algorithms </a:t>
            </a:r>
            <a:endParaRPr lang="en-US" altLang="en-US" sz="2000" dirty="0">
              <a:latin typeface="Courier New" panose="02070309020205020404" pitchFamily="49" charset="0"/>
              <a:ea typeface="ＭＳ Ｐゴシック" panose="020B0600070205080204" pitchFamily="34" charset="-128"/>
              <a:cs typeface="Courier New" panose="02070309020205020404" pitchFamily="49" charset="0"/>
            </a:endParaRPr>
          </a:p>
          <a:p>
            <a:pPr eaLnBrk="1" hangingPunct="1">
              <a:lnSpc>
                <a:spcPct val="90000"/>
              </a:lnSpc>
            </a:pPr>
            <a:r>
              <a:rPr lang="en-US" altLang="en-US" sz="2000" dirty="0">
                <a:latin typeface="Arial Unicode MS" panose="020B0604020202020204" pitchFamily="34" charset="-128"/>
                <a:ea typeface="Arial Unicode MS" panose="020B0604020202020204" pitchFamily="34" charset="-128"/>
                <a:cs typeface="Arial Unicode MS" panose="020B0604020202020204" pitchFamily="34" charset="-128"/>
              </a:rPr>
              <a:t>Connectionist Algorithms </a:t>
            </a:r>
            <a:endParaRPr lang="en-US" altLang="en-US" sz="2000" dirty="0">
              <a:latin typeface="Courier New" panose="02070309020205020404" pitchFamily="49" charset="0"/>
              <a:ea typeface="ＭＳ Ｐゴシック" panose="020B0600070205080204" pitchFamily="34" charset="-128"/>
              <a:cs typeface="Courier New" panose="02070309020205020404" pitchFamily="49" charset="0"/>
            </a:endParaRPr>
          </a:p>
          <a:p>
            <a:pPr eaLnBrk="1" hangingPunct="1">
              <a:lnSpc>
                <a:spcPct val="90000"/>
              </a:lnSpc>
            </a:pPr>
            <a:r>
              <a:rPr lang="en-US" altLang="en-US" sz="2000" dirty="0">
                <a:latin typeface="Arial Unicode MS" panose="020B0604020202020204" pitchFamily="34" charset="-128"/>
                <a:ea typeface="Arial Unicode MS" panose="020B0604020202020204" pitchFamily="34" charset="-128"/>
                <a:cs typeface="Arial Unicode MS" panose="020B0604020202020204" pitchFamily="34" charset="-128"/>
              </a:rPr>
              <a:t>Genetic Algorithms </a:t>
            </a:r>
            <a:endParaRPr lang="en-US" altLang="en-US" sz="2000" dirty="0">
              <a:latin typeface="Courier New" panose="02070309020205020404" pitchFamily="49" charset="0"/>
              <a:ea typeface="ＭＳ Ｐゴシック" panose="020B0600070205080204" pitchFamily="34" charset="-128"/>
              <a:cs typeface="Courier New" panose="02070309020205020404" pitchFamily="49" charset="0"/>
            </a:endParaRPr>
          </a:p>
          <a:p>
            <a:pPr eaLnBrk="1" hangingPunct="1">
              <a:lnSpc>
                <a:spcPct val="90000"/>
              </a:lnSpc>
            </a:pPr>
            <a:r>
              <a:rPr lang="en-US" altLang="en-US" sz="2000" dirty="0">
                <a:latin typeface="Arial Unicode MS" panose="020B0604020202020204" pitchFamily="34" charset="-128"/>
                <a:ea typeface="Arial Unicode MS" panose="020B0604020202020204" pitchFamily="34" charset="-128"/>
                <a:cs typeface="Arial Unicode MS" panose="020B0604020202020204" pitchFamily="34" charset="-128"/>
              </a:rPr>
              <a:t>Explanation-based Learning </a:t>
            </a:r>
            <a:endParaRPr lang="en-US" altLang="en-US" sz="2000" dirty="0">
              <a:latin typeface="Courier New" panose="02070309020205020404" pitchFamily="49" charset="0"/>
              <a:ea typeface="ＭＳ Ｐゴシック" panose="020B0600070205080204" pitchFamily="34" charset="-128"/>
              <a:cs typeface="Courier New" panose="02070309020205020404" pitchFamily="49" charset="0"/>
            </a:endParaRPr>
          </a:p>
          <a:p>
            <a:pPr eaLnBrk="1" hangingPunct="1">
              <a:lnSpc>
                <a:spcPct val="90000"/>
              </a:lnSpc>
            </a:pPr>
            <a:r>
              <a:rPr lang="en-US" altLang="en-US" sz="2000" dirty="0">
                <a:latin typeface="Arial Unicode MS" panose="020B0604020202020204" pitchFamily="34" charset="-128"/>
                <a:ea typeface="Arial Unicode MS" panose="020B0604020202020204" pitchFamily="34" charset="-128"/>
                <a:cs typeface="Arial Unicode MS" panose="020B0604020202020204" pitchFamily="34" charset="-128"/>
              </a:rPr>
              <a:t>Transformation-based Learning </a:t>
            </a:r>
            <a:endParaRPr lang="en-US" altLang="en-US" sz="2000" dirty="0">
              <a:latin typeface="Courier New" panose="02070309020205020404" pitchFamily="49" charset="0"/>
              <a:ea typeface="ＭＳ Ｐゴシック" panose="020B0600070205080204" pitchFamily="34" charset="-128"/>
              <a:cs typeface="Courier New" panose="02070309020205020404" pitchFamily="49" charset="0"/>
            </a:endParaRPr>
          </a:p>
          <a:p>
            <a:pPr eaLnBrk="1" hangingPunct="1">
              <a:lnSpc>
                <a:spcPct val="90000"/>
              </a:lnSpc>
            </a:pPr>
            <a:r>
              <a:rPr lang="en-US" altLang="en-US" sz="2000" dirty="0">
                <a:latin typeface="Arial Unicode MS" panose="020B0604020202020204" pitchFamily="34" charset="-128"/>
                <a:ea typeface="Arial Unicode MS" panose="020B0604020202020204" pitchFamily="34" charset="-128"/>
                <a:cs typeface="Arial Unicode MS" panose="020B0604020202020204" pitchFamily="34" charset="-128"/>
              </a:rPr>
              <a:t>Reinforcement Learning </a:t>
            </a:r>
            <a:endParaRPr lang="en-US" altLang="en-US" sz="2000" dirty="0">
              <a:latin typeface="Courier New" panose="02070309020205020404" pitchFamily="49" charset="0"/>
              <a:ea typeface="ＭＳ Ｐゴシック" panose="020B0600070205080204" pitchFamily="34" charset="-128"/>
              <a:cs typeface="Courier New" panose="02070309020205020404" pitchFamily="49" charset="0"/>
            </a:endParaRPr>
          </a:p>
          <a:p>
            <a:pPr eaLnBrk="1" hangingPunct="1">
              <a:lnSpc>
                <a:spcPct val="90000"/>
              </a:lnSpc>
            </a:pPr>
            <a:r>
              <a:rPr lang="en-US" altLang="en-US" sz="2000" dirty="0">
                <a:latin typeface="Arial Unicode MS" panose="020B0604020202020204" pitchFamily="34" charset="-128"/>
                <a:ea typeface="Arial Unicode MS" panose="020B0604020202020204" pitchFamily="34" charset="-128"/>
                <a:cs typeface="Arial Unicode MS" panose="020B0604020202020204" pitchFamily="34" charset="-128"/>
              </a:rPr>
              <a:t>Case-based Learning </a:t>
            </a:r>
            <a:endParaRPr lang="en-US" altLang="en-US" sz="2000" dirty="0">
              <a:latin typeface="Courier New" panose="02070309020205020404" pitchFamily="49" charset="0"/>
              <a:ea typeface="ＭＳ Ｐゴシック" panose="020B0600070205080204" pitchFamily="34" charset="-128"/>
              <a:cs typeface="Courier New" panose="02070309020205020404" pitchFamily="49" charset="0"/>
            </a:endParaRPr>
          </a:p>
          <a:p>
            <a:pPr eaLnBrk="1" hangingPunct="1">
              <a:lnSpc>
                <a:spcPct val="90000"/>
              </a:lnSpc>
            </a:pPr>
            <a:r>
              <a:rPr lang="en-US" altLang="en-US" sz="2000" dirty="0">
                <a:latin typeface="Arial Unicode MS" panose="020B0604020202020204" pitchFamily="34" charset="-128"/>
                <a:ea typeface="Arial Unicode MS" panose="020B0604020202020204" pitchFamily="34" charset="-128"/>
                <a:cs typeface="Arial Unicode MS" panose="020B0604020202020204" pitchFamily="34" charset="-128"/>
              </a:rPr>
              <a:t>Macro Learning </a:t>
            </a:r>
            <a:endParaRPr lang="en-US" altLang="en-US" sz="2000" dirty="0">
              <a:latin typeface="Courier New" panose="02070309020205020404" pitchFamily="49" charset="0"/>
              <a:ea typeface="ＭＳ Ｐゴシック" panose="020B0600070205080204" pitchFamily="34" charset="-128"/>
              <a:cs typeface="Courier New" panose="02070309020205020404" pitchFamily="49" charset="0"/>
            </a:endParaRPr>
          </a:p>
          <a:p>
            <a:pPr eaLnBrk="1" hangingPunct="1">
              <a:lnSpc>
                <a:spcPct val="90000"/>
              </a:lnSpc>
            </a:pPr>
            <a:r>
              <a:rPr lang="en-US" altLang="en-US" sz="2000" dirty="0">
                <a:latin typeface="Arial Unicode MS" panose="020B0604020202020204" pitchFamily="34" charset="-128"/>
                <a:ea typeface="Arial Unicode MS" panose="020B0604020202020204" pitchFamily="34" charset="-128"/>
                <a:cs typeface="Arial Unicode MS" panose="020B0604020202020204" pitchFamily="34" charset="-128"/>
              </a:rPr>
              <a:t>Evaluation Functions </a:t>
            </a:r>
            <a:endParaRPr lang="en-US" altLang="en-US" sz="2000" dirty="0">
              <a:latin typeface="Courier New" panose="02070309020205020404" pitchFamily="49" charset="0"/>
              <a:ea typeface="ＭＳ Ｐゴシック" panose="020B0600070205080204" pitchFamily="34" charset="-128"/>
              <a:cs typeface="Courier New" panose="02070309020205020404" pitchFamily="49" charset="0"/>
            </a:endParaRPr>
          </a:p>
          <a:p>
            <a:pPr eaLnBrk="1" hangingPunct="1">
              <a:lnSpc>
                <a:spcPct val="90000"/>
              </a:lnSpc>
            </a:pPr>
            <a:r>
              <a:rPr lang="en-US" altLang="en-US" sz="2000" dirty="0">
                <a:latin typeface="Arial Unicode MS" panose="020B0604020202020204" pitchFamily="34" charset="-128"/>
                <a:ea typeface="Arial Unicode MS" panose="020B0604020202020204" pitchFamily="34" charset="-128"/>
                <a:cs typeface="Arial Unicode MS" panose="020B0604020202020204" pitchFamily="34" charset="-128"/>
              </a:rPr>
              <a:t>Cognitive Learning Architectures </a:t>
            </a:r>
            <a:endParaRPr lang="en-US" altLang="en-US" sz="2000" dirty="0">
              <a:latin typeface="Courier New" panose="02070309020205020404" pitchFamily="49" charset="0"/>
              <a:ea typeface="ＭＳ Ｐゴシック" panose="020B0600070205080204" pitchFamily="34" charset="-128"/>
              <a:cs typeface="Courier New" panose="02070309020205020404" pitchFamily="49" charset="0"/>
            </a:endParaRPr>
          </a:p>
          <a:p>
            <a:pPr eaLnBrk="1" hangingPunct="1">
              <a:lnSpc>
                <a:spcPct val="90000"/>
              </a:lnSpc>
            </a:pPr>
            <a:r>
              <a:rPr lang="en-US" altLang="en-US" sz="2000" dirty="0">
                <a:latin typeface="Arial Unicode MS" panose="020B0604020202020204" pitchFamily="34" charset="-128"/>
                <a:ea typeface="Arial Unicode MS" panose="020B0604020202020204" pitchFamily="34" charset="-128"/>
                <a:cs typeface="Arial Unicode MS" panose="020B0604020202020204" pitchFamily="34" charset="-128"/>
              </a:rPr>
              <a:t>Constructive Induction </a:t>
            </a:r>
            <a:endParaRPr lang="en-US" altLang="en-US" sz="2000" dirty="0">
              <a:latin typeface="Courier New" panose="02070309020205020404" pitchFamily="49" charset="0"/>
              <a:ea typeface="ＭＳ Ｐゴシック" panose="020B0600070205080204" pitchFamily="34" charset="-128"/>
              <a:cs typeface="Courier New" panose="02070309020205020404" pitchFamily="49" charset="0"/>
            </a:endParaRPr>
          </a:p>
          <a:p>
            <a:pPr eaLnBrk="1" hangingPunct="1">
              <a:lnSpc>
                <a:spcPct val="90000"/>
              </a:lnSpc>
            </a:pPr>
            <a:r>
              <a:rPr lang="en-US" altLang="en-US" sz="2000" dirty="0">
                <a:latin typeface="Arial Unicode MS" panose="020B0604020202020204" pitchFamily="34" charset="-128"/>
                <a:ea typeface="Arial Unicode MS" panose="020B0604020202020204" pitchFamily="34" charset="-128"/>
                <a:cs typeface="Arial Unicode MS" panose="020B0604020202020204" pitchFamily="34" charset="-128"/>
              </a:rPr>
              <a:t>Discovery Systems</a:t>
            </a:r>
          </a:p>
          <a:p>
            <a:pPr eaLnBrk="1" hangingPunct="1">
              <a:lnSpc>
                <a:spcPct val="90000"/>
              </a:lnSpc>
            </a:pPr>
            <a:r>
              <a:rPr lang="en-US" altLang="en-US" sz="2000" dirty="0">
                <a:latin typeface="Arial Unicode MS" panose="020B0604020202020204" pitchFamily="34" charset="-128"/>
                <a:ea typeface="Arial Unicode MS" panose="020B0604020202020204" pitchFamily="34" charset="-128"/>
                <a:cs typeface="Arial Unicode MS" panose="020B0604020202020204" pitchFamily="34" charset="-128"/>
              </a:rPr>
              <a:t>Knowledge capture </a:t>
            </a:r>
            <a:endParaRPr lang="en-US" altLang="en-US" sz="2000" dirty="0">
              <a:latin typeface="Courier New" panose="02070309020205020404" pitchFamily="49" charset="0"/>
              <a:ea typeface="ＭＳ Ｐゴシック" panose="020B0600070205080204" pitchFamily="34" charset="-128"/>
              <a:cs typeface="Courier New" panose="02070309020205020404" pitchFamily="49" charset="0"/>
            </a:endParaRPr>
          </a:p>
          <a:p>
            <a:pPr eaLnBrk="1" hangingPunct="1">
              <a:lnSpc>
                <a:spcPct val="90000"/>
              </a:lnSpc>
            </a:pPr>
            <a:endParaRPr lang="en-US" altLang="en-US" sz="2000" dirty="0">
              <a:ea typeface="ＭＳ Ｐゴシック" panose="020B0600070205080204" pitchFamily="34" charset="-128"/>
            </a:endParaRPr>
          </a:p>
        </p:txBody>
      </p:sp>
    </p:spTree>
    <p:extLst>
      <p:ext uri="{BB962C8B-B14F-4D97-AF65-F5344CB8AC3E}">
        <p14:creationId xmlns:p14="http://schemas.microsoft.com/office/powerpoint/2010/main" val="19218502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49EDDDF1-A523-CC4F-A792-62142E64889F}"/>
              </a:ext>
            </a:extLst>
          </p:cNvPr>
          <p:cNvSpPr>
            <a:spLocks noGrp="1" noChangeArrowheads="1"/>
          </p:cNvSpPr>
          <p:nvPr>
            <p:ph type="title"/>
          </p:nvPr>
        </p:nvSpPr>
        <p:spPr/>
        <p:txBody>
          <a:bodyPr/>
          <a:lstStyle/>
          <a:p>
            <a:pPr eaLnBrk="1" hangingPunct="1"/>
            <a:r>
              <a:rPr lang="en-US" altLang="en-US" sz="4000">
                <a:solidFill>
                  <a:srgbClr val="FF3300"/>
                </a:solidFill>
                <a:latin typeface="Arial Unicode MS" panose="020B0604020202020204" pitchFamily="34" charset="-128"/>
                <a:ea typeface="Arial Unicode MS" panose="020B0604020202020204" pitchFamily="34" charset="-128"/>
                <a:cs typeface="Arial Unicode MS" panose="020B0604020202020204" pitchFamily="34" charset="-128"/>
              </a:rPr>
              <a:t>Why is machine learning necessary?</a:t>
            </a:r>
            <a:r>
              <a:rPr lang="en-US" altLang="en-US">
                <a:latin typeface="Arial Unicode MS" panose="020B0604020202020204" pitchFamily="34" charset="-128"/>
                <a:ea typeface="Arial Unicode MS" panose="020B0604020202020204" pitchFamily="34" charset="-128"/>
                <a:cs typeface="Arial Unicode MS" panose="020B0604020202020204" pitchFamily="34" charset="-128"/>
              </a:rPr>
              <a:t> </a:t>
            </a:r>
            <a:endParaRPr lang="en-US" altLang="en-US">
              <a:latin typeface="Courier New" panose="02070309020205020404" pitchFamily="49" charset="0"/>
              <a:ea typeface="ＭＳ Ｐゴシック" panose="020B0600070205080204" pitchFamily="34" charset="-128"/>
              <a:cs typeface="Courier New" panose="02070309020205020404" pitchFamily="49" charset="0"/>
            </a:endParaRPr>
          </a:p>
        </p:txBody>
      </p:sp>
      <p:sp>
        <p:nvSpPr>
          <p:cNvPr id="43011" name="Rectangle 3">
            <a:extLst>
              <a:ext uri="{FF2B5EF4-FFF2-40B4-BE49-F238E27FC236}">
                <a16:creationId xmlns:a16="http://schemas.microsoft.com/office/drawing/2014/main" id="{351528DD-DE1D-F446-8816-41C4308E1538}"/>
              </a:ext>
            </a:extLst>
          </p:cNvPr>
          <p:cNvSpPr>
            <a:spLocks noGrp="1" noChangeArrowheads="1"/>
          </p:cNvSpPr>
          <p:nvPr>
            <p:ph type="body" idx="1"/>
          </p:nvPr>
        </p:nvSpPr>
        <p:spPr/>
        <p:txBody>
          <a:bodyPr/>
          <a:lstStyle/>
          <a:p>
            <a:pPr eaLnBrk="1" hangingPunct="1"/>
            <a:r>
              <a:rPr lang="en-US" altLang="en-US" sz="2800" i="1">
                <a:solidFill>
                  <a:schemeClr val="accent2"/>
                </a:solidFill>
                <a:latin typeface="Arial Unicode MS" panose="020B0604020202020204" pitchFamily="34" charset="-128"/>
                <a:ea typeface="Arial Unicode MS" panose="020B0604020202020204" pitchFamily="34" charset="-128"/>
                <a:cs typeface="Arial Unicode MS" panose="020B0604020202020204" pitchFamily="34" charset="-128"/>
              </a:rPr>
              <a:t>learning is a hallmark of intelligence</a:t>
            </a:r>
            <a:r>
              <a:rPr lang="en-US" altLang="en-US" sz="2800">
                <a:latin typeface="Arial Unicode MS" panose="020B0604020202020204" pitchFamily="34" charset="-128"/>
                <a:ea typeface="Arial Unicode MS" panose="020B0604020202020204" pitchFamily="34" charset="-128"/>
                <a:cs typeface="Arial Unicode MS" panose="020B0604020202020204" pitchFamily="34" charset="-128"/>
              </a:rPr>
              <a:t>; many would argue that a system that cannot learn is not intelligent. </a:t>
            </a:r>
            <a:endParaRPr lang="en-US" altLang="en-US" sz="2800">
              <a:latin typeface="Courier New" panose="02070309020205020404" pitchFamily="49" charset="0"/>
              <a:ea typeface="ＭＳ Ｐゴシック" panose="020B0600070205080204" pitchFamily="34" charset="-128"/>
              <a:cs typeface="Courier New" panose="02070309020205020404" pitchFamily="49" charset="0"/>
            </a:endParaRPr>
          </a:p>
          <a:p>
            <a:pPr eaLnBrk="1" hangingPunct="1"/>
            <a:r>
              <a:rPr lang="en-US" altLang="en-US" sz="2800">
                <a:latin typeface="Arial Unicode MS" panose="020B0604020202020204" pitchFamily="34" charset="-128"/>
                <a:ea typeface="Arial Unicode MS" panose="020B0604020202020204" pitchFamily="34" charset="-128"/>
                <a:cs typeface="Arial Unicode MS" panose="020B0604020202020204" pitchFamily="34" charset="-128"/>
              </a:rPr>
              <a:t>without learning, everything is new; a system that cannot learn is not efficient because it rederives each solution and repeatedly makes the same mistakes. </a:t>
            </a:r>
            <a:endParaRPr lang="en-US" altLang="en-US" sz="2800">
              <a:latin typeface="Courier New" panose="02070309020205020404" pitchFamily="49" charset="0"/>
              <a:ea typeface="ＭＳ Ｐゴシック" panose="020B0600070205080204" pitchFamily="34" charset="-128"/>
              <a:cs typeface="Courier New" panose="02070309020205020404" pitchFamily="49" charset="0"/>
            </a:endParaRPr>
          </a:p>
          <a:p>
            <a:pPr eaLnBrk="1" hangingPunct="1">
              <a:buFontTx/>
              <a:buNone/>
            </a:pPr>
            <a:r>
              <a:rPr lang="en-US" altLang="en-US" sz="2800" b="1">
                <a:latin typeface="Arial Unicode MS" panose="020B0604020202020204" pitchFamily="34" charset="-128"/>
                <a:ea typeface="Arial Unicode MS" panose="020B0604020202020204" pitchFamily="34" charset="-128"/>
                <a:cs typeface="Arial Unicode MS" panose="020B0604020202020204" pitchFamily="34" charset="-128"/>
              </a:rPr>
              <a:t>Why is learning possible? </a:t>
            </a:r>
            <a:endParaRPr lang="en-US" altLang="en-US" sz="2800" b="1">
              <a:latin typeface="Courier New" panose="02070309020205020404" pitchFamily="49" charset="0"/>
              <a:ea typeface="ＭＳ Ｐゴシック" panose="020B0600070205080204" pitchFamily="34" charset="-128"/>
              <a:cs typeface="Courier New" panose="02070309020205020404" pitchFamily="49" charset="0"/>
            </a:endParaRPr>
          </a:p>
          <a:p>
            <a:pPr eaLnBrk="1" hangingPunct="1">
              <a:buFontTx/>
              <a:buNone/>
            </a:pPr>
            <a:r>
              <a:rPr lang="en-US" altLang="en-US" sz="2800">
                <a:latin typeface="Arial Unicode MS" panose="020B0604020202020204" pitchFamily="34" charset="-128"/>
                <a:ea typeface="Arial Unicode MS" panose="020B0604020202020204" pitchFamily="34" charset="-128"/>
                <a:cs typeface="Arial Unicode MS" panose="020B0604020202020204" pitchFamily="34" charset="-128"/>
              </a:rPr>
              <a:t>	Because there are regularities in the world. </a:t>
            </a:r>
            <a:endParaRPr lang="en-US" altLang="en-US" sz="2800">
              <a:latin typeface="Courier New" panose="02070309020205020404" pitchFamily="49" charset="0"/>
              <a:ea typeface="ＭＳ Ｐゴシック" panose="020B0600070205080204" pitchFamily="34" charset="-128"/>
              <a:cs typeface="Courier New" panose="02070309020205020404" pitchFamily="49" charset="0"/>
            </a:endParaRPr>
          </a:p>
          <a:p>
            <a:pPr eaLnBrk="1" hangingPunct="1"/>
            <a:endParaRPr lang="en-US" altLang="en-US" sz="2800">
              <a:ea typeface="ＭＳ Ｐゴシック" panose="020B0600070205080204" pitchFamily="34" charset="-128"/>
            </a:endParaRPr>
          </a:p>
        </p:txBody>
      </p:sp>
    </p:spTree>
    <p:extLst>
      <p:ext uri="{BB962C8B-B14F-4D97-AF65-F5344CB8AC3E}">
        <p14:creationId xmlns:p14="http://schemas.microsoft.com/office/powerpoint/2010/main" val="34646490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78662-40D0-DD4A-BE2C-6D6C6B082D2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0B630B9-4BDA-134B-A089-5E64644B92C0}"/>
              </a:ext>
            </a:extLst>
          </p:cNvPr>
          <p:cNvPicPr>
            <a:picLocks noGrp="1" noChangeAspect="1"/>
          </p:cNvPicPr>
          <p:nvPr>
            <p:ph idx="1"/>
          </p:nvPr>
        </p:nvPicPr>
        <p:blipFill>
          <a:blip r:embed="rId2"/>
          <a:stretch>
            <a:fillRect/>
          </a:stretch>
        </p:blipFill>
        <p:spPr>
          <a:xfrm>
            <a:off x="1413903" y="248542"/>
            <a:ext cx="6520562" cy="5695058"/>
          </a:xfrm>
        </p:spPr>
      </p:pic>
    </p:spTree>
    <p:extLst>
      <p:ext uri="{BB962C8B-B14F-4D97-AF65-F5344CB8AC3E}">
        <p14:creationId xmlns:p14="http://schemas.microsoft.com/office/powerpoint/2010/main" val="8486945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1391E-CA23-972A-D47A-9F07A99E0BA5}"/>
              </a:ext>
            </a:extLst>
          </p:cNvPr>
          <p:cNvSpPr>
            <a:spLocks noGrp="1"/>
          </p:cNvSpPr>
          <p:nvPr>
            <p:ph type="title"/>
          </p:nvPr>
        </p:nvSpPr>
        <p:spPr/>
        <p:txBody>
          <a:bodyPr/>
          <a:lstStyle/>
          <a:p>
            <a:r>
              <a:rPr lang="en-US" dirty="0">
                <a:solidFill>
                  <a:srgbClr val="FF0000"/>
                </a:solidFill>
              </a:rPr>
              <a:t>Machine Learning Theory</a:t>
            </a:r>
          </a:p>
        </p:txBody>
      </p:sp>
      <p:sp>
        <p:nvSpPr>
          <p:cNvPr id="3" name="Content Placeholder 2">
            <a:extLst>
              <a:ext uri="{FF2B5EF4-FFF2-40B4-BE49-F238E27FC236}">
                <a16:creationId xmlns:a16="http://schemas.microsoft.com/office/drawing/2014/main" id="{743EB911-8EFA-F6BB-1D90-26AAA0C00067}"/>
              </a:ext>
            </a:extLst>
          </p:cNvPr>
          <p:cNvSpPr>
            <a:spLocks noGrp="1"/>
          </p:cNvSpPr>
          <p:nvPr>
            <p:ph idx="1"/>
          </p:nvPr>
        </p:nvSpPr>
        <p:spPr/>
        <p:txBody>
          <a:bodyPr/>
          <a:lstStyle/>
          <a:p>
            <a:r>
              <a:rPr lang="en-US" dirty="0"/>
              <a:t>Capacity of a ML model</a:t>
            </a:r>
          </a:p>
          <a:p>
            <a:r>
              <a:rPr lang="en-US" dirty="0"/>
              <a:t>VC dimension – PAC learning</a:t>
            </a:r>
          </a:p>
          <a:p>
            <a:r>
              <a:rPr lang="en-US" dirty="0"/>
              <a:t>No free lunch theorems</a:t>
            </a:r>
          </a:p>
          <a:p>
            <a:r>
              <a:rPr lang="en-US" dirty="0"/>
              <a:t>Bias variance tradeoffs</a:t>
            </a:r>
          </a:p>
          <a:p>
            <a:r>
              <a:rPr lang="en-US" dirty="0"/>
              <a:t>Universal Approximation theorem</a:t>
            </a:r>
          </a:p>
          <a:p>
            <a:r>
              <a:rPr lang="en-US" dirty="0"/>
              <a:t>Some Bayesian learning</a:t>
            </a:r>
          </a:p>
          <a:p>
            <a:endParaRPr lang="en-US" dirty="0"/>
          </a:p>
        </p:txBody>
      </p:sp>
    </p:spTree>
    <p:extLst>
      <p:ext uri="{BB962C8B-B14F-4D97-AF65-F5344CB8AC3E}">
        <p14:creationId xmlns:p14="http://schemas.microsoft.com/office/powerpoint/2010/main" val="5360360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44C26-6BF0-3944-B74F-63B35CD0DFCD}"/>
              </a:ext>
            </a:extLst>
          </p:cNvPr>
          <p:cNvSpPr>
            <a:spLocks noGrp="1"/>
          </p:cNvSpPr>
          <p:nvPr>
            <p:ph type="title"/>
          </p:nvPr>
        </p:nvSpPr>
        <p:spPr/>
        <p:txBody>
          <a:bodyPr/>
          <a:lstStyle/>
          <a:p>
            <a:r>
              <a:rPr lang="en-US" dirty="0">
                <a:solidFill>
                  <a:srgbClr val="FF0000"/>
                </a:solidFill>
              </a:rPr>
              <a:t>Machine Learning - Deep Learning </a:t>
            </a:r>
          </a:p>
        </p:txBody>
      </p:sp>
      <p:sp>
        <p:nvSpPr>
          <p:cNvPr id="3" name="Content Placeholder 2">
            <a:extLst>
              <a:ext uri="{FF2B5EF4-FFF2-40B4-BE49-F238E27FC236}">
                <a16:creationId xmlns:a16="http://schemas.microsoft.com/office/drawing/2014/main" id="{0CD3E86D-2C53-2740-9E69-74F2A288B5CB}"/>
              </a:ext>
            </a:extLst>
          </p:cNvPr>
          <p:cNvSpPr>
            <a:spLocks noGrp="1"/>
          </p:cNvSpPr>
          <p:nvPr>
            <p:ph idx="1"/>
          </p:nvPr>
        </p:nvSpPr>
        <p:spPr>
          <a:xfrm>
            <a:off x="457200" y="1600200"/>
            <a:ext cx="8229600" cy="5029200"/>
          </a:xfrm>
        </p:spPr>
        <p:txBody>
          <a:bodyPr>
            <a:normAutofit/>
          </a:bodyPr>
          <a:lstStyle/>
          <a:p>
            <a:r>
              <a:rPr lang="en-US" sz="2800" dirty="0"/>
              <a:t>Deep learning is the most popular ML (AI) method</a:t>
            </a:r>
          </a:p>
          <a:p>
            <a:r>
              <a:rPr lang="en-US" sz="2800" dirty="0"/>
              <a:t>Why?</a:t>
            </a:r>
          </a:p>
          <a:p>
            <a:pPr lvl="1"/>
            <a:r>
              <a:rPr lang="en-US" sz="2400" dirty="0"/>
              <a:t>State of the art and significant results on many ML tasks</a:t>
            </a:r>
          </a:p>
          <a:p>
            <a:pPr lvl="2"/>
            <a:r>
              <a:rPr lang="en-US" sz="1800" dirty="0"/>
              <a:t>Computer vision</a:t>
            </a:r>
          </a:p>
          <a:p>
            <a:pPr lvl="2"/>
            <a:r>
              <a:rPr lang="en-US" sz="1800" dirty="0"/>
              <a:t>Natural language processing</a:t>
            </a:r>
          </a:p>
          <a:p>
            <a:pPr lvl="2"/>
            <a:r>
              <a:rPr lang="en-US" sz="1800" dirty="0"/>
              <a:t>Robotics</a:t>
            </a:r>
          </a:p>
          <a:p>
            <a:pPr lvl="2"/>
            <a:r>
              <a:rPr lang="en-US" sz="1800" dirty="0" err="1"/>
              <a:t>etc</a:t>
            </a:r>
            <a:endParaRPr lang="en-US" sz="1800" dirty="0"/>
          </a:p>
          <a:p>
            <a:r>
              <a:rPr lang="en-US" sz="2800" dirty="0"/>
              <a:t>Relations to AI</a:t>
            </a:r>
          </a:p>
          <a:p>
            <a:pPr lvl="1"/>
            <a:r>
              <a:rPr lang="en-US" sz="2400" dirty="0"/>
              <a:t>Machine Learning is part of Artificial intelligence</a:t>
            </a:r>
          </a:p>
          <a:p>
            <a:pPr lvl="1"/>
            <a:r>
              <a:rPr lang="en-US" sz="2400" dirty="0"/>
              <a:t>Deep Learning is part of Machine Learning</a:t>
            </a:r>
          </a:p>
          <a:p>
            <a:pPr lvl="1"/>
            <a:r>
              <a:rPr lang="en-US" sz="2400" dirty="0"/>
              <a:t>Deep Learning is an extension of </a:t>
            </a:r>
            <a:r>
              <a:rPr lang="en-US" sz="2400" b="1" dirty="0">
                <a:solidFill>
                  <a:srgbClr val="00B0F0"/>
                </a:solidFill>
              </a:rPr>
              <a:t>Neural Networks</a:t>
            </a:r>
            <a:endParaRPr lang="en-US" sz="2000" b="1" dirty="0">
              <a:solidFill>
                <a:srgbClr val="00B0F0"/>
              </a:solidFill>
            </a:endParaRPr>
          </a:p>
        </p:txBody>
      </p:sp>
    </p:spTree>
    <p:extLst>
      <p:ext uri="{BB962C8B-B14F-4D97-AF65-F5344CB8AC3E}">
        <p14:creationId xmlns:p14="http://schemas.microsoft.com/office/powerpoint/2010/main" val="3594471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D2F7BCC9-3374-2B40-AF6C-A50CBB5468F1}"/>
              </a:ext>
            </a:extLst>
          </p:cNvPr>
          <p:cNvSpPr>
            <a:spLocks noChangeArrowheads="1"/>
          </p:cNvSpPr>
          <p:nvPr/>
        </p:nvSpPr>
        <p:spPr bwMode="auto">
          <a:xfrm>
            <a:off x="609600" y="304800"/>
            <a:ext cx="7391400"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38138" indent="-338138">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688975" indent="-23177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lgn="ctr" eaLnBrk="1" hangingPunct="1">
              <a:spcBef>
                <a:spcPct val="50000"/>
              </a:spcBef>
              <a:buFontTx/>
              <a:buNone/>
            </a:pPr>
            <a:r>
              <a:rPr lang="en-US" altLang="en-US" sz="2100" b="1" dirty="0">
                <a:solidFill>
                  <a:srgbClr val="FF0000"/>
                </a:solidFill>
                <a:latin typeface="Times-Bold" pitchFamily="2" charset="0"/>
              </a:rPr>
              <a:t>What is Artificial Intelligence</a:t>
            </a:r>
          </a:p>
          <a:p>
            <a:pPr eaLnBrk="1" hangingPunct="1">
              <a:spcBef>
                <a:spcPct val="25000"/>
              </a:spcBef>
            </a:pPr>
            <a:r>
              <a:rPr lang="en-US" altLang="en-US" sz="2000" dirty="0">
                <a:latin typeface="Times-Roman" pitchFamily="2" charset="0"/>
              </a:rPr>
              <a:t>AI is a collection of hard problems which can be solved by humans and other living things, but for which we don’t have good algorithms for solving. (</a:t>
            </a:r>
            <a:r>
              <a:rPr lang="en-US" altLang="en-US" sz="2000" b="1" dirty="0">
                <a:latin typeface="Times-Roman" pitchFamily="2" charset="0"/>
              </a:rPr>
              <a:t>AI hard</a:t>
            </a:r>
            <a:r>
              <a:rPr lang="en-US" altLang="en-US" sz="2000" dirty="0">
                <a:latin typeface="Times-Roman" pitchFamily="2" charset="0"/>
              </a:rPr>
              <a:t>)</a:t>
            </a:r>
          </a:p>
          <a:p>
            <a:pPr lvl="1" eaLnBrk="1" hangingPunct="1">
              <a:spcBef>
                <a:spcPct val="0"/>
              </a:spcBef>
            </a:pPr>
            <a:r>
              <a:rPr lang="en-US" altLang="en-US" sz="2000" dirty="0">
                <a:latin typeface="Times-Roman" pitchFamily="2" charset="0"/>
              </a:rPr>
              <a:t>e. g., understanding natural language, medical diagnosis, circuit design, learning, self-adaptation, reasoning, proving math theories, etc.</a:t>
            </a:r>
          </a:p>
          <a:p>
            <a:pPr eaLnBrk="1" hangingPunct="1">
              <a:spcBef>
                <a:spcPct val="25000"/>
              </a:spcBef>
              <a:buFontTx/>
              <a:buNone/>
            </a:pPr>
            <a:r>
              <a:rPr lang="en-US" altLang="en-US" sz="2000" dirty="0">
                <a:latin typeface="Times-Roman" pitchFamily="2" charset="0"/>
              </a:rPr>
              <a:t>•   Russell &amp; </a:t>
            </a:r>
            <a:r>
              <a:rPr lang="en-US" altLang="en-US" sz="2000" dirty="0" err="1">
                <a:latin typeface="Times-Roman" pitchFamily="2" charset="0"/>
              </a:rPr>
              <a:t>Norvig</a:t>
            </a:r>
            <a:r>
              <a:rPr lang="en-US" altLang="en-US" sz="2000" dirty="0">
                <a:latin typeface="Times-Roman" pitchFamily="2" charset="0"/>
              </a:rPr>
              <a:t>: a program that</a:t>
            </a:r>
          </a:p>
          <a:p>
            <a:pPr lvl="1" eaLnBrk="1" hangingPunct="1">
              <a:spcBef>
                <a:spcPct val="0"/>
              </a:spcBef>
            </a:pPr>
            <a:r>
              <a:rPr lang="en-US" altLang="en-US" sz="2000" dirty="0">
                <a:latin typeface="Times-Roman" pitchFamily="2" charset="0"/>
              </a:rPr>
              <a:t>Acts like a human (Turing test)</a:t>
            </a:r>
          </a:p>
          <a:p>
            <a:pPr lvl="1" eaLnBrk="1" hangingPunct="1">
              <a:spcBef>
                <a:spcPct val="0"/>
              </a:spcBef>
            </a:pPr>
            <a:r>
              <a:rPr lang="en-US" altLang="en-US" sz="2000" dirty="0">
                <a:latin typeface="Times-Roman" pitchFamily="2" charset="0"/>
              </a:rPr>
              <a:t>Thinks like a human (human-like patterns of thinking steps)</a:t>
            </a:r>
          </a:p>
          <a:p>
            <a:pPr lvl="1" eaLnBrk="1" hangingPunct="1">
              <a:spcBef>
                <a:spcPct val="0"/>
              </a:spcBef>
            </a:pPr>
            <a:r>
              <a:rPr lang="en-US" altLang="en-US" sz="2000" dirty="0">
                <a:latin typeface="Times-Roman" pitchFamily="2" charset="0"/>
              </a:rPr>
              <a:t>Acts or thinks rationally (logically, correctly)</a:t>
            </a:r>
          </a:p>
          <a:p>
            <a:pPr eaLnBrk="1" hangingPunct="1">
              <a:spcBef>
                <a:spcPct val="25000"/>
              </a:spcBef>
              <a:buFontTx/>
              <a:buNone/>
            </a:pPr>
            <a:r>
              <a:rPr lang="en-US" altLang="en-US" sz="2000" dirty="0">
                <a:latin typeface="Times-Roman" pitchFamily="2" charset="0"/>
              </a:rPr>
              <a:t>•   Some problems used to be thought of as AI but are not now considered so</a:t>
            </a:r>
          </a:p>
          <a:p>
            <a:pPr lvl="1" eaLnBrk="1" hangingPunct="1">
              <a:spcBef>
                <a:spcPct val="0"/>
              </a:spcBef>
            </a:pPr>
            <a:r>
              <a:rPr lang="en-US" altLang="en-US" sz="2000" dirty="0">
                <a:latin typeface="Times-Roman" pitchFamily="2" charset="0"/>
              </a:rPr>
              <a:t>e. g., compiling Fortran in 1955, symbolic mathematics in 1965, pattern recognition in 1970, smart phones, chess playing, others?</a:t>
            </a:r>
          </a:p>
          <a:p>
            <a:pPr>
              <a:spcBef>
                <a:spcPct val="0"/>
              </a:spcBef>
            </a:pPr>
            <a:r>
              <a:rPr lang="en-US" altLang="en-US" sz="2000" dirty="0">
                <a:latin typeface="Times-Roman" pitchFamily="2" charset="0"/>
              </a:rPr>
              <a:t>Minsky – “what we thought was hard turned out to be easy and what we thought easy turned out to be hard”</a:t>
            </a:r>
          </a:p>
          <a:p>
            <a:pPr>
              <a:spcBef>
                <a:spcPct val="0"/>
              </a:spcBef>
            </a:pPr>
            <a:r>
              <a:rPr lang="en-US" altLang="en-US" sz="2000" i="1" dirty="0">
                <a:latin typeface="Times-Roman" pitchFamily="2" charset="0"/>
              </a:rPr>
              <a:t>Intelligent machines</a:t>
            </a:r>
          </a:p>
        </p:txBody>
      </p:sp>
      <p:sp>
        <p:nvSpPr>
          <p:cNvPr id="23554" name="TextBox 2">
            <a:extLst>
              <a:ext uri="{FF2B5EF4-FFF2-40B4-BE49-F238E27FC236}">
                <a16:creationId xmlns:a16="http://schemas.microsoft.com/office/drawing/2014/main" id="{B73D76AB-2591-974A-991B-E4AFD0FE43A4}"/>
              </a:ext>
            </a:extLst>
          </p:cNvPr>
          <p:cNvSpPr txBox="1">
            <a:spLocks noChangeArrowheads="1"/>
          </p:cNvSpPr>
          <p:nvPr/>
        </p:nvSpPr>
        <p:spPr bwMode="auto">
          <a:xfrm>
            <a:off x="1143000" y="6400800"/>
            <a:ext cx="49574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800" i="1" dirty="0">
                <a:latin typeface="Times New Roman" panose="02020603050405020304" pitchFamily="18" charset="0"/>
              </a:rPr>
              <a:t>What is the scientific method hypothesis behind AI?</a:t>
            </a:r>
          </a:p>
        </p:txBody>
      </p:sp>
    </p:spTree>
    <p:extLst>
      <p:ext uri="{BB962C8B-B14F-4D97-AF65-F5344CB8AC3E}">
        <p14:creationId xmlns:p14="http://schemas.microsoft.com/office/powerpoint/2010/main" val="26534683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534400" cy="1050398"/>
          </a:xfrm>
        </p:spPr>
        <p:txBody>
          <a:bodyPr/>
          <a:lstStyle/>
          <a:p>
            <a:r>
              <a:rPr lang="en-US" dirty="0">
                <a:solidFill>
                  <a:srgbClr val="FF0000"/>
                </a:solidFill>
              </a:rPr>
              <a:t>Motivation for Deep Learning (DL)</a:t>
            </a:r>
          </a:p>
        </p:txBody>
      </p:sp>
      <p:sp>
        <p:nvSpPr>
          <p:cNvPr id="3" name="Content Placeholder 2"/>
          <p:cNvSpPr>
            <a:spLocks noGrp="1"/>
          </p:cNvSpPr>
          <p:nvPr>
            <p:ph idx="1"/>
          </p:nvPr>
        </p:nvSpPr>
        <p:spPr>
          <a:xfrm>
            <a:off x="323176" y="1600200"/>
            <a:ext cx="8650047" cy="4635535"/>
          </a:xfrm>
        </p:spPr>
        <p:txBody>
          <a:bodyPr>
            <a:normAutofit fontScale="70000" lnSpcReduction="20000"/>
          </a:bodyPr>
          <a:lstStyle/>
          <a:p>
            <a:r>
              <a:rPr lang="en-US" b="1" i="1" dirty="0"/>
              <a:t>“Deep” </a:t>
            </a:r>
            <a:r>
              <a:rPr lang="en-US" dirty="0"/>
              <a:t>in DL means many layers of a neural network</a:t>
            </a:r>
          </a:p>
          <a:p>
            <a:r>
              <a:rPr lang="en-US" dirty="0"/>
              <a:t>DL  enables real world applications that have </a:t>
            </a:r>
            <a:r>
              <a:rPr lang="en-US" b="1" dirty="0"/>
              <a:t>much better </a:t>
            </a:r>
            <a:r>
              <a:rPr lang="en-US" dirty="0"/>
              <a:t>performance than any other methods</a:t>
            </a:r>
          </a:p>
          <a:p>
            <a:r>
              <a:rPr lang="en-US" dirty="0"/>
              <a:t>Ability to handle “</a:t>
            </a:r>
            <a:r>
              <a:rPr lang="en-US" b="1" dirty="0"/>
              <a:t>large</a:t>
            </a:r>
            <a:r>
              <a:rPr lang="en-US" dirty="0"/>
              <a:t>” data sets</a:t>
            </a:r>
          </a:p>
          <a:p>
            <a:r>
              <a:rPr lang="en-US" dirty="0"/>
              <a:t>No need for “</a:t>
            </a:r>
            <a:r>
              <a:rPr lang="en-US" b="1" dirty="0"/>
              <a:t>feature engineering</a:t>
            </a:r>
            <a:r>
              <a:rPr lang="en-US" dirty="0"/>
              <a:t>”; deep learning does it for you</a:t>
            </a:r>
          </a:p>
          <a:p>
            <a:pPr lvl="1"/>
            <a:r>
              <a:rPr lang="en-US" dirty="0"/>
              <a:t>Reduces expertise needed for the problem</a:t>
            </a:r>
          </a:p>
          <a:p>
            <a:r>
              <a:rPr lang="en-US" dirty="0"/>
              <a:t>An approach to the “</a:t>
            </a:r>
            <a:r>
              <a:rPr lang="en-US" b="1" dirty="0"/>
              <a:t>curse of dimensionality</a:t>
            </a:r>
            <a:r>
              <a:rPr lang="en-US" dirty="0"/>
              <a:t>” </a:t>
            </a:r>
          </a:p>
          <a:p>
            <a:pPr lvl="1"/>
            <a:r>
              <a:rPr lang="en-US" dirty="0"/>
              <a:t>Manifold computing </a:t>
            </a:r>
          </a:p>
          <a:p>
            <a:r>
              <a:rPr lang="en-US" dirty="0"/>
              <a:t>Edge computing applications</a:t>
            </a:r>
          </a:p>
          <a:p>
            <a:pPr lvl="1"/>
            <a:r>
              <a:rPr lang="en-US" dirty="0"/>
              <a:t>Mobile/bandwidth-limited devices such as in driving</a:t>
            </a:r>
          </a:p>
          <a:p>
            <a:r>
              <a:rPr lang="en-US" dirty="0"/>
              <a:t>Established, robust software packages that are easy to implement and use</a:t>
            </a:r>
          </a:p>
          <a:p>
            <a:pPr lvl="1"/>
            <a:r>
              <a:rPr lang="en-US" dirty="0" err="1">
                <a:solidFill>
                  <a:srgbClr val="FF0000"/>
                </a:solidFill>
              </a:rPr>
              <a:t>PyTorch</a:t>
            </a:r>
            <a:r>
              <a:rPr lang="en-US" dirty="0">
                <a:solidFill>
                  <a:srgbClr val="FF0000"/>
                </a:solidFill>
              </a:rPr>
              <a:t>, </a:t>
            </a:r>
            <a:r>
              <a:rPr lang="en-US" dirty="0" err="1">
                <a:solidFill>
                  <a:srgbClr val="FF0000"/>
                </a:solidFill>
              </a:rPr>
              <a:t>Keras</a:t>
            </a:r>
            <a:r>
              <a:rPr lang="en-US" dirty="0">
                <a:solidFill>
                  <a:srgbClr val="FF0000"/>
                </a:solidFill>
              </a:rPr>
              <a:t>, TensorFlow (being phased out)</a:t>
            </a:r>
          </a:p>
        </p:txBody>
      </p:sp>
    </p:spTree>
    <p:extLst>
      <p:ext uri="{BB962C8B-B14F-4D97-AF65-F5344CB8AC3E}">
        <p14:creationId xmlns:p14="http://schemas.microsoft.com/office/powerpoint/2010/main" val="703553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1">
            <a:extLst>
              <a:ext uri="{FF2B5EF4-FFF2-40B4-BE49-F238E27FC236}">
                <a16:creationId xmlns:a16="http://schemas.microsoft.com/office/drawing/2014/main" id="{2681C9DE-A8B7-7B4B-B93E-897979CAF37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810000" y="3581400"/>
            <a:ext cx="4038600" cy="2324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8675" name="Group 3">
            <a:extLst>
              <a:ext uri="{FF2B5EF4-FFF2-40B4-BE49-F238E27FC236}">
                <a16:creationId xmlns:a16="http://schemas.microsoft.com/office/drawing/2014/main" id="{76FCDF52-1F98-8842-96AD-E6D07DFE495F}"/>
              </a:ext>
            </a:extLst>
          </p:cNvPr>
          <p:cNvGrpSpPr>
            <a:grpSpLocks/>
          </p:cNvGrpSpPr>
          <p:nvPr/>
        </p:nvGrpSpPr>
        <p:grpSpPr bwMode="auto">
          <a:xfrm>
            <a:off x="3124200" y="1752600"/>
            <a:ext cx="5562600" cy="4267200"/>
            <a:chOff x="1525" y="864"/>
            <a:chExt cx="4024" cy="2958"/>
          </a:xfrm>
        </p:grpSpPr>
        <p:pic>
          <p:nvPicPr>
            <p:cNvPr id="28680" name="Picture 4" descr="neu">
              <a:extLst>
                <a:ext uri="{FF2B5EF4-FFF2-40B4-BE49-F238E27FC236}">
                  <a16:creationId xmlns:a16="http://schemas.microsoft.com/office/drawing/2014/main" id="{C75170B9-0471-CE4E-A0B2-3171FB4B8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0" y="864"/>
              <a:ext cx="3389" cy="1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81" name="Freeform 5">
              <a:extLst>
                <a:ext uri="{FF2B5EF4-FFF2-40B4-BE49-F238E27FC236}">
                  <a16:creationId xmlns:a16="http://schemas.microsoft.com/office/drawing/2014/main" id="{D3B31E6C-1F3C-9A43-A0C5-2DD5AB82808D}"/>
                </a:ext>
              </a:extLst>
            </p:cNvPr>
            <p:cNvSpPr>
              <a:spLocks/>
            </p:cNvSpPr>
            <p:nvPr/>
          </p:nvSpPr>
          <p:spPr bwMode="auto">
            <a:xfrm>
              <a:off x="1525" y="1182"/>
              <a:ext cx="810" cy="1361"/>
            </a:xfrm>
            <a:custGeom>
              <a:avLst/>
              <a:gdLst>
                <a:gd name="T0" fmla="*/ 837 w 784"/>
                <a:gd name="T1" fmla="*/ 0 h 1776"/>
                <a:gd name="T2" fmla="*/ 18 w 784"/>
                <a:gd name="T3" fmla="*/ 705 h 1776"/>
                <a:gd name="T4" fmla="*/ 735 w 784"/>
                <a:gd name="T5" fmla="*/ 1043 h 1776"/>
                <a:gd name="T6" fmla="*/ 0 60000 65536"/>
                <a:gd name="T7" fmla="*/ 0 60000 65536"/>
                <a:gd name="T8" fmla="*/ 0 60000 65536"/>
              </a:gdLst>
              <a:ahLst/>
              <a:cxnLst>
                <a:cxn ang="T6">
                  <a:pos x="T0" y="T1"/>
                </a:cxn>
                <a:cxn ang="T7">
                  <a:pos x="T2" y="T3"/>
                </a:cxn>
                <a:cxn ang="T8">
                  <a:pos x="T4" y="T5"/>
                </a:cxn>
              </a:cxnLst>
              <a:rect l="0" t="0" r="r" b="b"/>
              <a:pathLst>
                <a:path w="784" h="1776">
                  <a:moveTo>
                    <a:pt x="784" y="0"/>
                  </a:moveTo>
                  <a:cubicBezTo>
                    <a:pt x="408" y="452"/>
                    <a:pt x="32" y="904"/>
                    <a:pt x="16" y="1200"/>
                  </a:cubicBezTo>
                  <a:cubicBezTo>
                    <a:pt x="0" y="1496"/>
                    <a:pt x="344" y="1636"/>
                    <a:pt x="688" y="1776"/>
                  </a:cubicBezTo>
                </a:path>
              </a:pathLst>
            </a:custGeom>
            <a:noFill/>
            <a:ln w="38100" cap="sq" cmpd="sng">
              <a:solidFill>
                <a:srgbClr val="FF6600"/>
              </a:solidFill>
              <a:prstDash val="solid"/>
              <a:round/>
              <a:headEnd type="none" w="sm" len="sm"/>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82" name="Freeform 6">
              <a:extLst>
                <a:ext uri="{FF2B5EF4-FFF2-40B4-BE49-F238E27FC236}">
                  <a16:creationId xmlns:a16="http://schemas.microsoft.com/office/drawing/2014/main" id="{94D0A9C4-CD09-2B4B-80F3-4FC38F012969}"/>
                </a:ext>
              </a:extLst>
            </p:cNvPr>
            <p:cNvSpPr>
              <a:spLocks/>
            </p:cNvSpPr>
            <p:nvPr/>
          </p:nvSpPr>
          <p:spPr bwMode="auto">
            <a:xfrm>
              <a:off x="2537" y="1038"/>
              <a:ext cx="353" cy="1467"/>
            </a:xfrm>
            <a:custGeom>
              <a:avLst/>
              <a:gdLst>
                <a:gd name="T0" fmla="*/ 519 w 240"/>
                <a:gd name="T1" fmla="*/ 0 h 1776"/>
                <a:gd name="T2" fmla="*/ 0 w 240"/>
                <a:gd name="T3" fmla="*/ 950 h 1776"/>
                <a:gd name="T4" fmla="*/ 519 w 240"/>
                <a:gd name="T5" fmla="*/ 1212 h 1776"/>
                <a:gd name="T6" fmla="*/ 0 60000 65536"/>
                <a:gd name="T7" fmla="*/ 0 60000 65536"/>
                <a:gd name="T8" fmla="*/ 0 60000 65536"/>
              </a:gdLst>
              <a:ahLst/>
              <a:cxnLst>
                <a:cxn ang="T6">
                  <a:pos x="T0" y="T1"/>
                </a:cxn>
                <a:cxn ang="T7">
                  <a:pos x="T2" y="T3"/>
                </a:cxn>
                <a:cxn ang="T8">
                  <a:pos x="T4" y="T5"/>
                </a:cxn>
              </a:cxnLst>
              <a:rect l="0" t="0" r="r" b="b"/>
              <a:pathLst>
                <a:path w="240" h="1776">
                  <a:moveTo>
                    <a:pt x="240" y="0"/>
                  </a:moveTo>
                  <a:cubicBezTo>
                    <a:pt x="120" y="548"/>
                    <a:pt x="0" y="1096"/>
                    <a:pt x="0" y="1392"/>
                  </a:cubicBezTo>
                  <a:cubicBezTo>
                    <a:pt x="0" y="1688"/>
                    <a:pt x="192" y="1712"/>
                    <a:pt x="240" y="1776"/>
                  </a:cubicBezTo>
                </a:path>
              </a:pathLst>
            </a:custGeom>
            <a:noFill/>
            <a:ln w="38100" cap="sq" cmpd="sng">
              <a:solidFill>
                <a:srgbClr val="008000"/>
              </a:solidFill>
              <a:prstDash val="solid"/>
              <a:round/>
              <a:headEnd type="none" w="sm" len="sm"/>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83" name="Freeform 7">
              <a:extLst>
                <a:ext uri="{FF2B5EF4-FFF2-40B4-BE49-F238E27FC236}">
                  <a16:creationId xmlns:a16="http://schemas.microsoft.com/office/drawing/2014/main" id="{4B717368-2206-7947-8BE8-81A63F21AA90}"/>
                </a:ext>
              </a:extLst>
            </p:cNvPr>
            <p:cNvSpPr>
              <a:spLocks/>
            </p:cNvSpPr>
            <p:nvPr/>
          </p:nvSpPr>
          <p:spPr bwMode="auto">
            <a:xfrm>
              <a:off x="4656" y="1662"/>
              <a:ext cx="768" cy="1253"/>
            </a:xfrm>
            <a:custGeom>
              <a:avLst/>
              <a:gdLst>
                <a:gd name="T0" fmla="*/ 0 w 1064"/>
                <a:gd name="T1" fmla="*/ 0 h 1584"/>
                <a:gd name="T2" fmla="*/ 475 w 1064"/>
                <a:gd name="T3" fmla="*/ 331 h 1584"/>
                <a:gd name="T4" fmla="*/ 475 w 1064"/>
                <a:gd name="T5" fmla="*/ 991 h 1584"/>
                <a:gd name="T6" fmla="*/ 0 60000 65536"/>
                <a:gd name="T7" fmla="*/ 0 60000 65536"/>
                <a:gd name="T8" fmla="*/ 0 60000 65536"/>
              </a:gdLst>
              <a:ahLst/>
              <a:cxnLst>
                <a:cxn ang="T6">
                  <a:pos x="T0" y="T1"/>
                </a:cxn>
                <a:cxn ang="T7">
                  <a:pos x="T2" y="T3"/>
                </a:cxn>
                <a:cxn ang="T8">
                  <a:pos x="T4" y="T5"/>
                </a:cxn>
              </a:cxnLst>
              <a:rect l="0" t="0" r="r" b="b"/>
              <a:pathLst>
                <a:path w="1064" h="1584">
                  <a:moveTo>
                    <a:pt x="0" y="0"/>
                  </a:moveTo>
                  <a:cubicBezTo>
                    <a:pt x="380" y="132"/>
                    <a:pt x="760" y="264"/>
                    <a:pt x="912" y="528"/>
                  </a:cubicBezTo>
                  <a:cubicBezTo>
                    <a:pt x="1064" y="792"/>
                    <a:pt x="988" y="1188"/>
                    <a:pt x="912" y="1584"/>
                  </a:cubicBezTo>
                </a:path>
              </a:pathLst>
            </a:custGeom>
            <a:noFill/>
            <a:ln w="38100" cap="sq" cmpd="sng">
              <a:solidFill>
                <a:schemeClr val="tx1"/>
              </a:solidFill>
              <a:prstDash val="solid"/>
              <a:round/>
              <a:headEnd type="none" w="sm" len="sm"/>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84" name="Rectangle 8">
              <a:extLst>
                <a:ext uri="{FF2B5EF4-FFF2-40B4-BE49-F238E27FC236}">
                  <a16:creationId xmlns:a16="http://schemas.microsoft.com/office/drawing/2014/main" id="{68B2E408-4C2A-1A4F-8F37-03BD2543436E}"/>
                </a:ext>
              </a:extLst>
            </p:cNvPr>
            <p:cNvSpPr>
              <a:spLocks noChangeArrowheads="1"/>
            </p:cNvSpPr>
            <p:nvPr/>
          </p:nvSpPr>
          <p:spPr bwMode="auto">
            <a:xfrm>
              <a:off x="3551" y="2696"/>
              <a:ext cx="1585" cy="508"/>
            </a:xfrm>
            <a:prstGeom prst="rect">
              <a:avLst/>
            </a:prstGeom>
            <a:solidFill>
              <a:srgbClr val="99CCFF">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kumimoji="1" lang="en-US" altLang="zh-CN" sz="2400" b="1">
                <a:latin typeface="Times New Roman" panose="02020603050405020304" pitchFamily="18" charset="0"/>
                <a:ea typeface="SimSun" panose="02010600030101010101" pitchFamily="2" charset="-122"/>
                <a:cs typeface="Arial" panose="020B0604020202020204" pitchFamily="34" charset="0"/>
              </a:endParaRPr>
            </a:p>
            <a:p>
              <a:pPr algn="ctr">
                <a:spcBef>
                  <a:spcPct val="0"/>
                </a:spcBef>
                <a:buFontTx/>
                <a:buNone/>
              </a:pPr>
              <a:endParaRPr lang="zh-CN" altLang="en-US" sz="1800">
                <a:ea typeface="SimSun" panose="02010600030101010101" pitchFamily="2" charset="-122"/>
                <a:cs typeface="Arial" panose="020B0604020202020204" pitchFamily="34" charset="0"/>
              </a:endParaRPr>
            </a:p>
          </p:txBody>
        </p:sp>
        <p:sp>
          <p:nvSpPr>
            <p:cNvPr id="28685" name="Text Box 9">
              <a:extLst>
                <a:ext uri="{FF2B5EF4-FFF2-40B4-BE49-F238E27FC236}">
                  <a16:creationId xmlns:a16="http://schemas.microsoft.com/office/drawing/2014/main" id="{886041B3-04C8-2744-9244-95F897E7F9AB}"/>
                </a:ext>
              </a:extLst>
            </p:cNvPr>
            <p:cNvSpPr txBox="1">
              <a:spLocks noChangeArrowheads="1"/>
            </p:cNvSpPr>
            <p:nvPr/>
          </p:nvSpPr>
          <p:spPr bwMode="auto">
            <a:xfrm>
              <a:off x="2014" y="2382"/>
              <a:ext cx="398" cy="1295"/>
            </a:xfrm>
            <a:prstGeom prst="rect">
              <a:avLst/>
            </a:prstGeom>
            <a:solidFill>
              <a:srgbClr val="FFCC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GB" altLang="zh-CN" sz="2400">
                <a:solidFill>
                  <a:schemeClr val="tx2"/>
                </a:solidFill>
                <a:latin typeface="Times New Roman" panose="02020603050405020304" pitchFamily="18" charset="0"/>
                <a:ea typeface="SimSun" panose="02010600030101010101" pitchFamily="2" charset="-122"/>
                <a:cs typeface="Arial" panose="020B0604020202020204" pitchFamily="34" charset="0"/>
              </a:endParaRPr>
            </a:p>
          </p:txBody>
        </p:sp>
        <p:sp>
          <p:nvSpPr>
            <p:cNvPr id="28686" name="Text Box 10">
              <a:extLst>
                <a:ext uri="{FF2B5EF4-FFF2-40B4-BE49-F238E27FC236}">
                  <a16:creationId xmlns:a16="http://schemas.microsoft.com/office/drawing/2014/main" id="{B4014CC5-DB8D-C34C-AA06-2184DEA5C3B2}"/>
                </a:ext>
              </a:extLst>
            </p:cNvPr>
            <p:cNvSpPr txBox="1">
              <a:spLocks noChangeArrowheads="1"/>
            </p:cNvSpPr>
            <p:nvPr/>
          </p:nvSpPr>
          <p:spPr bwMode="auto">
            <a:xfrm>
              <a:off x="2637" y="2238"/>
              <a:ext cx="397" cy="1584"/>
            </a:xfrm>
            <a:prstGeom prst="rect">
              <a:avLst/>
            </a:prstGeom>
            <a:solidFill>
              <a:srgbClr val="CCFFCC">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GB" altLang="zh-CN" sz="2400">
                <a:solidFill>
                  <a:schemeClr val="tx2"/>
                </a:solidFill>
                <a:latin typeface="Times New Roman" panose="02020603050405020304" pitchFamily="18" charset="0"/>
                <a:ea typeface="SimSun" panose="02010600030101010101" pitchFamily="2" charset="-122"/>
                <a:cs typeface="Arial" panose="020B0604020202020204" pitchFamily="34" charset="0"/>
              </a:endParaRPr>
            </a:p>
          </p:txBody>
        </p:sp>
        <p:sp>
          <p:nvSpPr>
            <p:cNvPr id="28687" name="Freeform 11">
              <a:extLst>
                <a:ext uri="{FF2B5EF4-FFF2-40B4-BE49-F238E27FC236}">
                  <a16:creationId xmlns:a16="http://schemas.microsoft.com/office/drawing/2014/main" id="{21BE1D67-FCF8-134D-9ACF-18AD8A8860C0}"/>
                </a:ext>
              </a:extLst>
            </p:cNvPr>
            <p:cNvSpPr>
              <a:spLocks/>
            </p:cNvSpPr>
            <p:nvPr/>
          </p:nvSpPr>
          <p:spPr bwMode="auto">
            <a:xfrm>
              <a:off x="2928" y="1590"/>
              <a:ext cx="1683" cy="1270"/>
            </a:xfrm>
            <a:custGeom>
              <a:avLst/>
              <a:gdLst>
                <a:gd name="T0" fmla="*/ 0 w 1488"/>
                <a:gd name="T1" fmla="*/ 0 h 1392"/>
                <a:gd name="T2" fmla="*/ 1413 w 1488"/>
                <a:gd name="T3" fmla="*/ 440 h 1392"/>
                <a:gd name="T4" fmla="*/ 1904 w 1488"/>
                <a:gd name="T5" fmla="*/ 1159 h 1392"/>
                <a:gd name="T6" fmla="*/ 0 60000 65536"/>
                <a:gd name="T7" fmla="*/ 0 60000 65536"/>
                <a:gd name="T8" fmla="*/ 0 60000 65536"/>
              </a:gdLst>
              <a:ahLst/>
              <a:cxnLst>
                <a:cxn ang="T6">
                  <a:pos x="T0" y="T1"/>
                </a:cxn>
                <a:cxn ang="T7">
                  <a:pos x="T2" y="T3"/>
                </a:cxn>
                <a:cxn ang="T8">
                  <a:pos x="T4" y="T5"/>
                </a:cxn>
              </a:cxnLst>
              <a:rect l="0" t="0" r="r" b="b"/>
              <a:pathLst>
                <a:path w="1488" h="1392">
                  <a:moveTo>
                    <a:pt x="0" y="0"/>
                  </a:moveTo>
                  <a:cubicBezTo>
                    <a:pt x="428" y="148"/>
                    <a:pt x="856" y="296"/>
                    <a:pt x="1104" y="528"/>
                  </a:cubicBezTo>
                  <a:cubicBezTo>
                    <a:pt x="1352" y="760"/>
                    <a:pt x="1420" y="1076"/>
                    <a:pt x="1488" y="1392"/>
                  </a:cubicBezTo>
                </a:path>
              </a:pathLst>
            </a:custGeom>
            <a:noFill/>
            <a:ln w="38100" cap="sq" cmpd="sng">
              <a:solidFill>
                <a:srgbClr val="0000FF"/>
              </a:solidFill>
              <a:prstDash val="solid"/>
              <a:round/>
              <a:headEnd type="none" w="sm" len="sm"/>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58732" name="Rectangle 12">
            <a:extLst>
              <a:ext uri="{FF2B5EF4-FFF2-40B4-BE49-F238E27FC236}">
                <a16:creationId xmlns:a16="http://schemas.microsoft.com/office/drawing/2014/main" id="{5F218CF5-D456-7840-8BAA-FBD6B1DB32EE}"/>
              </a:ext>
            </a:extLst>
          </p:cNvPr>
          <p:cNvSpPr>
            <a:spLocks noChangeArrowheads="1"/>
          </p:cNvSpPr>
          <p:nvPr/>
        </p:nvSpPr>
        <p:spPr bwMode="auto">
          <a:xfrm>
            <a:off x="115888" y="1447800"/>
            <a:ext cx="3084512"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zh-CN" sz="2000" dirty="0">
                <a:ea typeface="SimSun" panose="02010600030101010101" pitchFamily="2" charset="-122"/>
              </a:rPr>
              <a:t>From experience: examples / training data</a:t>
            </a:r>
          </a:p>
          <a:p>
            <a:pPr eaLnBrk="1" hangingPunct="1"/>
            <a:r>
              <a:rPr lang="en-US" altLang="zh-CN" sz="2000" dirty="0">
                <a:ea typeface="SimSun" panose="02010600030101010101" pitchFamily="2" charset="-122"/>
              </a:rPr>
              <a:t>Strength of connection between the neurons is stored as a weight-value for the specific connection.</a:t>
            </a:r>
          </a:p>
          <a:p>
            <a:pPr eaLnBrk="1" hangingPunct="1"/>
            <a:r>
              <a:rPr lang="en-US" altLang="zh-CN" sz="2000" dirty="0">
                <a:ea typeface="SimSun" panose="02010600030101010101" pitchFamily="2" charset="-122"/>
              </a:rPr>
              <a:t>Learning the solution to a problem by changing the connection</a:t>
            </a:r>
            <a:r>
              <a:rPr lang="en-US" altLang="zh-CN" sz="2500" dirty="0">
                <a:ea typeface="SimSun" panose="02010600030101010101" pitchFamily="2" charset="-122"/>
              </a:rPr>
              <a:t> weights</a:t>
            </a:r>
            <a:endParaRPr lang="zh-CN" altLang="en-US" sz="2500" dirty="0">
              <a:ea typeface="SimSun" panose="02010600030101010101" pitchFamily="2" charset="-122"/>
            </a:endParaRPr>
          </a:p>
        </p:txBody>
      </p:sp>
      <p:sp>
        <p:nvSpPr>
          <p:cNvPr id="158733" name="Rectangle 13">
            <a:extLst>
              <a:ext uri="{FF2B5EF4-FFF2-40B4-BE49-F238E27FC236}">
                <a16:creationId xmlns:a16="http://schemas.microsoft.com/office/drawing/2014/main" id="{4DEA3D45-9C28-C64A-9E35-249AEC47456E}"/>
              </a:ext>
            </a:extLst>
          </p:cNvPr>
          <p:cNvSpPr>
            <a:spLocks noChangeArrowheads="1"/>
          </p:cNvSpPr>
          <p:nvPr/>
        </p:nvSpPr>
        <p:spPr bwMode="auto">
          <a:xfrm>
            <a:off x="6096000" y="1295400"/>
            <a:ext cx="2592388"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kumimoji="1" lang="en-US" altLang="zh-CN" sz="2400" b="1">
                <a:latin typeface="Times New Roman" panose="02020603050405020304" pitchFamily="18" charset="0"/>
                <a:ea typeface="SimSun" panose="02010600030101010101" pitchFamily="2" charset="-122"/>
                <a:cs typeface="Arial" panose="020B0604020202020204" pitchFamily="34" charset="0"/>
              </a:rPr>
              <a:t>A physical neuron</a:t>
            </a:r>
          </a:p>
          <a:p>
            <a:pPr algn="ctr">
              <a:spcBef>
                <a:spcPct val="0"/>
              </a:spcBef>
              <a:buFontTx/>
              <a:buNone/>
            </a:pPr>
            <a:endParaRPr lang="zh-CN" altLang="en-US" sz="1800">
              <a:ea typeface="SimSun" panose="02010600030101010101" pitchFamily="2" charset="-122"/>
              <a:cs typeface="Arial" panose="020B0604020202020204" pitchFamily="34" charset="0"/>
            </a:endParaRPr>
          </a:p>
        </p:txBody>
      </p:sp>
      <p:sp>
        <p:nvSpPr>
          <p:cNvPr id="158734" name="Text Box 14">
            <a:extLst>
              <a:ext uri="{FF2B5EF4-FFF2-40B4-BE49-F238E27FC236}">
                <a16:creationId xmlns:a16="http://schemas.microsoft.com/office/drawing/2014/main" id="{704703EA-3BF3-5E4B-A925-5B0AB02FE8EC}"/>
              </a:ext>
            </a:extLst>
          </p:cNvPr>
          <p:cNvSpPr txBox="1">
            <a:spLocks noChangeArrowheads="1"/>
          </p:cNvSpPr>
          <p:nvPr/>
        </p:nvSpPr>
        <p:spPr bwMode="auto">
          <a:xfrm>
            <a:off x="6019800" y="6172200"/>
            <a:ext cx="2881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kumimoji="1" lang="en-US" altLang="zh-CN" sz="2400" b="1">
                <a:latin typeface="Times New Roman" panose="02020603050405020304" pitchFamily="18" charset="0"/>
                <a:ea typeface="新細明體" panose="02020500000000000000" pitchFamily="18" charset="-120"/>
                <a:cs typeface="Arial" panose="020B0604020202020204" pitchFamily="34" charset="0"/>
              </a:rPr>
              <a:t>An artificial neuron</a:t>
            </a:r>
          </a:p>
        </p:txBody>
      </p:sp>
      <p:sp>
        <p:nvSpPr>
          <p:cNvPr id="28679" name="Text Box 16">
            <a:extLst>
              <a:ext uri="{FF2B5EF4-FFF2-40B4-BE49-F238E27FC236}">
                <a16:creationId xmlns:a16="http://schemas.microsoft.com/office/drawing/2014/main" id="{E7DB1BD1-9476-8745-AE20-E67443EBED62}"/>
              </a:ext>
            </a:extLst>
          </p:cNvPr>
          <p:cNvSpPr txBox="1">
            <a:spLocks noChangeArrowheads="1"/>
          </p:cNvSpPr>
          <p:nvPr/>
        </p:nvSpPr>
        <p:spPr bwMode="auto">
          <a:xfrm>
            <a:off x="1492250" y="533400"/>
            <a:ext cx="730199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i="1" dirty="0">
                <a:solidFill>
                  <a:srgbClr val="D93145"/>
                </a:solidFill>
                <a:latin typeface="Times New Roman" panose="02020603050405020304" pitchFamily="18" charset="0"/>
              </a:rPr>
              <a:t>Artificial Neurons based on real ones</a:t>
            </a:r>
          </a:p>
        </p:txBody>
      </p:sp>
    </p:spTree>
    <p:extLst>
      <p:ext uri="{BB962C8B-B14F-4D97-AF65-F5344CB8AC3E}">
        <p14:creationId xmlns:p14="http://schemas.microsoft.com/office/powerpoint/2010/main" val="38925406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8732"/>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5873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587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32" grpId="0"/>
      <p:bldP spid="158733" grpId="0"/>
      <p:bldP spid="15873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4" name="Footer Placeholder 3">
            <a:extLst>
              <a:ext uri="{FF2B5EF4-FFF2-40B4-BE49-F238E27FC236}">
                <a16:creationId xmlns:a16="http://schemas.microsoft.com/office/drawing/2014/main" id="{842A1B6D-2CF4-C147-84C6-48A7C6A05694}"/>
              </a:ext>
            </a:extLst>
          </p:cNvPr>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28448794" indent="-28105894">
              <a:defRPr sz="1800">
                <a:solidFill>
                  <a:schemeClr val="tx1"/>
                </a:solidFill>
                <a:latin typeface="Arial" panose="020B0604020202020204" pitchFamily="34" charset="0"/>
                <a:ea typeface="ＭＳ Ｐゴシック" panose="020B0600070205080204" pitchFamily="34" charset="-128"/>
              </a:defRPr>
            </a:lvl2pPr>
            <a:lvl3pPr>
              <a:defRPr sz="1800">
                <a:solidFill>
                  <a:schemeClr val="tx1"/>
                </a:solidFill>
                <a:latin typeface="Arial" panose="020B0604020202020204" pitchFamily="34" charset="0"/>
                <a:ea typeface="ＭＳ Ｐゴシック" panose="020B0600070205080204" pitchFamily="34" charset="-128"/>
              </a:defRPr>
            </a:lvl3pPr>
            <a:lvl4pPr>
              <a:defRPr sz="1800">
                <a:solidFill>
                  <a:schemeClr val="tx1"/>
                </a:solidFill>
                <a:latin typeface="Arial" panose="020B0604020202020204" pitchFamily="34" charset="0"/>
                <a:ea typeface="ＭＳ Ｐゴシック" panose="020B0600070205080204" pitchFamily="34" charset="-128"/>
              </a:defRPr>
            </a:lvl4pPr>
            <a:lvl5pPr>
              <a:defRPr sz="1800">
                <a:solidFill>
                  <a:schemeClr val="tx1"/>
                </a:solidFill>
                <a:latin typeface="Arial" panose="020B0604020202020204" pitchFamily="34" charset="0"/>
                <a:ea typeface="ＭＳ Ｐゴシック" panose="020B0600070205080204" pitchFamily="34" charset="-128"/>
              </a:defRPr>
            </a:lvl5pPr>
            <a:lvl6pPr marL="34290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68580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102870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137160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endParaRPr lang="en-US" altLang="en-US" sz="1050" dirty="0"/>
          </a:p>
        </p:txBody>
      </p:sp>
      <p:sp>
        <p:nvSpPr>
          <p:cNvPr id="39945" name="Slide Number Placeholder 4">
            <a:extLst>
              <a:ext uri="{FF2B5EF4-FFF2-40B4-BE49-F238E27FC236}">
                <a16:creationId xmlns:a16="http://schemas.microsoft.com/office/drawing/2014/main" id="{81B2E278-9C8E-F54F-B08D-31479B8C508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28448794" indent="-28105894">
              <a:defRPr sz="1800">
                <a:solidFill>
                  <a:schemeClr val="tx1"/>
                </a:solidFill>
                <a:latin typeface="Arial" panose="020B0604020202020204" pitchFamily="34" charset="0"/>
                <a:ea typeface="ＭＳ Ｐゴシック" panose="020B0600070205080204" pitchFamily="34" charset="-128"/>
              </a:defRPr>
            </a:lvl2pPr>
            <a:lvl3pPr>
              <a:defRPr sz="1800">
                <a:solidFill>
                  <a:schemeClr val="tx1"/>
                </a:solidFill>
                <a:latin typeface="Arial" panose="020B0604020202020204" pitchFamily="34" charset="0"/>
                <a:ea typeface="ＭＳ Ｐゴシック" panose="020B0600070205080204" pitchFamily="34" charset="-128"/>
              </a:defRPr>
            </a:lvl3pPr>
            <a:lvl4pPr>
              <a:defRPr sz="1800">
                <a:solidFill>
                  <a:schemeClr val="tx1"/>
                </a:solidFill>
                <a:latin typeface="Arial" panose="020B0604020202020204" pitchFamily="34" charset="0"/>
                <a:ea typeface="ＭＳ Ｐゴシック" panose="020B0600070205080204" pitchFamily="34" charset="-128"/>
              </a:defRPr>
            </a:lvl4pPr>
            <a:lvl5pPr>
              <a:defRPr sz="1800">
                <a:solidFill>
                  <a:schemeClr val="tx1"/>
                </a:solidFill>
                <a:latin typeface="Arial" panose="020B0604020202020204" pitchFamily="34" charset="0"/>
                <a:ea typeface="ＭＳ Ｐゴシック" panose="020B0600070205080204" pitchFamily="34" charset="-128"/>
              </a:defRPr>
            </a:lvl5pPr>
            <a:lvl6pPr marL="34290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68580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102870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137160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endParaRPr lang="en-US" altLang="en-US" sz="1050" dirty="0"/>
          </a:p>
        </p:txBody>
      </p:sp>
      <p:sp>
        <p:nvSpPr>
          <p:cNvPr id="39946" name="Rectangle 2">
            <a:extLst>
              <a:ext uri="{FF2B5EF4-FFF2-40B4-BE49-F238E27FC236}">
                <a16:creationId xmlns:a16="http://schemas.microsoft.com/office/drawing/2014/main" id="{98853B9D-1FF3-6243-BAE0-9E0E20CA7574}"/>
              </a:ext>
            </a:extLst>
          </p:cNvPr>
          <p:cNvSpPr>
            <a:spLocks noGrp="1" noChangeArrowheads="1"/>
          </p:cNvSpPr>
          <p:nvPr>
            <p:ph type="title"/>
          </p:nvPr>
        </p:nvSpPr>
        <p:spPr>
          <a:xfrm>
            <a:off x="991779" y="250246"/>
            <a:ext cx="6155609" cy="857250"/>
          </a:xfrm>
        </p:spPr>
        <p:txBody>
          <a:bodyPr/>
          <a:lstStyle/>
          <a:p>
            <a:r>
              <a:rPr lang="en-US" altLang="en-US" dirty="0"/>
              <a:t>Artificial Neuron and a single layer</a:t>
            </a:r>
          </a:p>
        </p:txBody>
      </p:sp>
      <p:grpSp>
        <p:nvGrpSpPr>
          <p:cNvPr id="39947" name="Group 41">
            <a:extLst>
              <a:ext uri="{FF2B5EF4-FFF2-40B4-BE49-F238E27FC236}">
                <a16:creationId xmlns:a16="http://schemas.microsoft.com/office/drawing/2014/main" id="{12BC5F1E-98EB-ED4F-9EFC-3B51F1BACE68}"/>
              </a:ext>
            </a:extLst>
          </p:cNvPr>
          <p:cNvGrpSpPr>
            <a:grpSpLocks/>
          </p:cNvGrpSpPr>
          <p:nvPr/>
        </p:nvGrpSpPr>
        <p:grpSpPr bwMode="auto">
          <a:xfrm>
            <a:off x="875052" y="1943100"/>
            <a:ext cx="6771085" cy="3696892"/>
            <a:chOff x="96" y="768"/>
            <a:chExt cx="5687" cy="3105"/>
          </a:xfrm>
        </p:grpSpPr>
        <p:sp>
          <p:nvSpPr>
            <p:cNvPr id="39948" name="Oval 7">
              <a:extLst>
                <a:ext uri="{FF2B5EF4-FFF2-40B4-BE49-F238E27FC236}">
                  <a16:creationId xmlns:a16="http://schemas.microsoft.com/office/drawing/2014/main" id="{9B8B2C85-06AF-AC46-902A-40FF584EAE9E}"/>
                </a:ext>
              </a:extLst>
            </p:cNvPr>
            <p:cNvSpPr>
              <a:spLocks noChangeArrowheads="1"/>
            </p:cNvSpPr>
            <p:nvPr/>
          </p:nvSpPr>
          <p:spPr bwMode="auto">
            <a:xfrm>
              <a:off x="2880" y="1920"/>
              <a:ext cx="576" cy="576"/>
            </a:xfrm>
            <a:prstGeom prst="ellipse">
              <a:avLst/>
            </a:prstGeom>
            <a:solidFill>
              <a:schemeClr val="accent1"/>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39949" name="Rectangle 8">
              <a:extLst>
                <a:ext uri="{FF2B5EF4-FFF2-40B4-BE49-F238E27FC236}">
                  <a16:creationId xmlns:a16="http://schemas.microsoft.com/office/drawing/2014/main" id="{D48C53A8-33D3-9B4E-AA9E-34D70AD21E7F}"/>
                </a:ext>
              </a:extLst>
            </p:cNvPr>
            <p:cNvSpPr>
              <a:spLocks noChangeArrowheads="1"/>
            </p:cNvSpPr>
            <p:nvPr/>
          </p:nvSpPr>
          <p:spPr bwMode="auto">
            <a:xfrm>
              <a:off x="4272" y="1920"/>
              <a:ext cx="576" cy="576"/>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39950" name="Oval 9">
              <a:extLst>
                <a:ext uri="{FF2B5EF4-FFF2-40B4-BE49-F238E27FC236}">
                  <a16:creationId xmlns:a16="http://schemas.microsoft.com/office/drawing/2014/main" id="{BC8292F3-8EE5-D04A-B755-7488C45109D7}"/>
                </a:ext>
              </a:extLst>
            </p:cNvPr>
            <p:cNvSpPr>
              <a:spLocks noChangeArrowheads="1"/>
            </p:cNvSpPr>
            <p:nvPr/>
          </p:nvSpPr>
          <p:spPr bwMode="auto">
            <a:xfrm>
              <a:off x="1008" y="1296"/>
              <a:ext cx="96" cy="96"/>
            </a:xfrm>
            <a:prstGeom prst="ellipse">
              <a:avLst/>
            </a:prstGeom>
            <a:solidFill>
              <a:schemeClr val="accent1"/>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39951" name="Oval 10">
              <a:extLst>
                <a:ext uri="{FF2B5EF4-FFF2-40B4-BE49-F238E27FC236}">
                  <a16:creationId xmlns:a16="http://schemas.microsoft.com/office/drawing/2014/main" id="{EECAB16A-FBDB-DF44-B707-7D9B05644B13}"/>
                </a:ext>
              </a:extLst>
            </p:cNvPr>
            <p:cNvSpPr>
              <a:spLocks noChangeArrowheads="1"/>
            </p:cNvSpPr>
            <p:nvPr/>
          </p:nvSpPr>
          <p:spPr bwMode="auto">
            <a:xfrm>
              <a:off x="1008" y="3216"/>
              <a:ext cx="96" cy="96"/>
            </a:xfrm>
            <a:prstGeom prst="ellipse">
              <a:avLst/>
            </a:prstGeom>
            <a:solidFill>
              <a:schemeClr val="accent1"/>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39952" name="Oval 11">
              <a:extLst>
                <a:ext uri="{FF2B5EF4-FFF2-40B4-BE49-F238E27FC236}">
                  <a16:creationId xmlns:a16="http://schemas.microsoft.com/office/drawing/2014/main" id="{56B33E06-4223-1448-A681-928DB36703A6}"/>
                </a:ext>
              </a:extLst>
            </p:cNvPr>
            <p:cNvSpPr>
              <a:spLocks noChangeArrowheads="1"/>
            </p:cNvSpPr>
            <p:nvPr/>
          </p:nvSpPr>
          <p:spPr bwMode="auto">
            <a:xfrm>
              <a:off x="1008" y="2160"/>
              <a:ext cx="96" cy="96"/>
            </a:xfrm>
            <a:prstGeom prst="ellipse">
              <a:avLst/>
            </a:prstGeom>
            <a:solidFill>
              <a:schemeClr val="accent1"/>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39953" name="AutoShape 12">
              <a:extLst>
                <a:ext uri="{FF2B5EF4-FFF2-40B4-BE49-F238E27FC236}">
                  <a16:creationId xmlns:a16="http://schemas.microsoft.com/office/drawing/2014/main" id="{55B6DAA5-A4BB-5045-9D9C-9EA98D76F885}"/>
                </a:ext>
              </a:extLst>
            </p:cNvPr>
            <p:cNvSpPr>
              <a:spLocks/>
            </p:cNvSpPr>
            <p:nvPr/>
          </p:nvSpPr>
          <p:spPr bwMode="auto">
            <a:xfrm>
              <a:off x="576" y="1152"/>
              <a:ext cx="192" cy="2304"/>
            </a:xfrm>
            <a:prstGeom prst="leftBrace">
              <a:avLst>
                <a:gd name="adj1" fmla="val 100000"/>
                <a:gd name="adj2" fmla="val 50000"/>
              </a:avLst>
            </a:pr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39954" name="Text Box 13">
              <a:extLst>
                <a:ext uri="{FF2B5EF4-FFF2-40B4-BE49-F238E27FC236}">
                  <a16:creationId xmlns:a16="http://schemas.microsoft.com/office/drawing/2014/main" id="{8B0611C6-57F0-4B40-85D7-2AFE74DF3FF7}"/>
                </a:ext>
              </a:extLst>
            </p:cNvPr>
            <p:cNvSpPr txBox="1">
              <a:spLocks noChangeArrowheads="1"/>
            </p:cNvSpPr>
            <p:nvPr/>
          </p:nvSpPr>
          <p:spPr bwMode="auto">
            <a:xfrm>
              <a:off x="96" y="2064"/>
              <a:ext cx="579"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500">
                  <a:solidFill>
                    <a:srgbClr val="0000FF"/>
                  </a:solidFill>
                </a:rPr>
                <a:t>Input</a:t>
              </a:r>
            </a:p>
            <a:p>
              <a:r>
                <a:rPr lang="en-US" altLang="en-US" sz="1500">
                  <a:solidFill>
                    <a:srgbClr val="0000FF"/>
                  </a:solidFill>
                </a:rPr>
                <a:t>signal</a:t>
              </a:r>
              <a:endParaRPr lang="en-US" altLang="en-US" sz="1500"/>
            </a:p>
          </p:txBody>
        </p:sp>
        <p:sp>
          <p:nvSpPr>
            <p:cNvPr id="39955" name="Text Box 14">
              <a:extLst>
                <a:ext uri="{FF2B5EF4-FFF2-40B4-BE49-F238E27FC236}">
                  <a16:creationId xmlns:a16="http://schemas.microsoft.com/office/drawing/2014/main" id="{1F7A0EEE-02B1-5440-8892-E4C271E15930}"/>
                </a:ext>
              </a:extLst>
            </p:cNvPr>
            <p:cNvSpPr txBox="1">
              <a:spLocks noChangeArrowheads="1"/>
            </p:cNvSpPr>
            <p:nvPr/>
          </p:nvSpPr>
          <p:spPr bwMode="auto">
            <a:xfrm>
              <a:off x="1824" y="3408"/>
              <a:ext cx="776"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500">
                  <a:solidFill>
                    <a:srgbClr val="0000FF"/>
                  </a:solidFill>
                </a:rPr>
                <a:t>Synaptic</a:t>
              </a:r>
            </a:p>
            <a:p>
              <a:r>
                <a:rPr lang="en-US" altLang="en-US" sz="1500">
                  <a:solidFill>
                    <a:srgbClr val="0000FF"/>
                  </a:solidFill>
                </a:rPr>
                <a:t>weights</a:t>
              </a:r>
              <a:endParaRPr lang="en-US" altLang="en-US" sz="1500"/>
            </a:p>
          </p:txBody>
        </p:sp>
        <p:sp>
          <p:nvSpPr>
            <p:cNvPr id="39956" name="Text Box 15">
              <a:extLst>
                <a:ext uri="{FF2B5EF4-FFF2-40B4-BE49-F238E27FC236}">
                  <a16:creationId xmlns:a16="http://schemas.microsoft.com/office/drawing/2014/main" id="{8204C7A2-7369-DF4C-8FD3-D5F3B2650E88}"/>
                </a:ext>
              </a:extLst>
            </p:cNvPr>
            <p:cNvSpPr txBox="1">
              <a:spLocks noChangeArrowheads="1"/>
            </p:cNvSpPr>
            <p:nvPr/>
          </p:nvSpPr>
          <p:spPr bwMode="auto">
            <a:xfrm>
              <a:off x="3024" y="2544"/>
              <a:ext cx="839"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500">
                  <a:solidFill>
                    <a:srgbClr val="0000FF"/>
                  </a:solidFill>
                </a:rPr>
                <a:t>Summing</a:t>
              </a:r>
            </a:p>
            <a:p>
              <a:r>
                <a:rPr lang="en-US" altLang="en-US" sz="1500">
                  <a:solidFill>
                    <a:srgbClr val="0000FF"/>
                  </a:solidFill>
                </a:rPr>
                <a:t>function</a:t>
              </a:r>
              <a:endParaRPr lang="en-US" altLang="en-US" sz="1500"/>
            </a:p>
          </p:txBody>
        </p:sp>
        <p:sp>
          <p:nvSpPr>
            <p:cNvPr id="39957" name="Text Box 16">
              <a:extLst>
                <a:ext uri="{FF2B5EF4-FFF2-40B4-BE49-F238E27FC236}">
                  <a16:creationId xmlns:a16="http://schemas.microsoft.com/office/drawing/2014/main" id="{A30E67CD-D0B6-A948-BCBA-39FBDCEA8646}"/>
                </a:ext>
              </a:extLst>
            </p:cNvPr>
            <p:cNvSpPr txBox="1">
              <a:spLocks noChangeArrowheads="1"/>
            </p:cNvSpPr>
            <p:nvPr/>
          </p:nvSpPr>
          <p:spPr bwMode="auto">
            <a:xfrm>
              <a:off x="2907" y="768"/>
              <a:ext cx="470"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500">
                  <a:solidFill>
                    <a:srgbClr val="0000FF"/>
                  </a:solidFill>
                </a:rPr>
                <a:t>Bias</a:t>
              </a:r>
            </a:p>
            <a:p>
              <a:pPr algn="ctr"/>
              <a:r>
                <a:rPr lang="en-US" altLang="en-US" sz="1800" i="1"/>
                <a:t>b</a:t>
              </a:r>
              <a:endParaRPr lang="en-US" altLang="en-US" sz="1500"/>
            </a:p>
          </p:txBody>
        </p:sp>
        <p:sp>
          <p:nvSpPr>
            <p:cNvPr id="39958" name="Text Box 17">
              <a:extLst>
                <a:ext uri="{FF2B5EF4-FFF2-40B4-BE49-F238E27FC236}">
                  <a16:creationId xmlns:a16="http://schemas.microsoft.com/office/drawing/2014/main" id="{253BAE08-9269-764D-910B-6FBC2E044D16}"/>
                </a:ext>
              </a:extLst>
            </p:cNvPr>
            <p:cNvSpPr txBox="1">
              <a:spLocks noChangeArrowheads="1"/>
            </p:cNvSpPr>
            <p:nvPr/>
          </p:nvSpPr>
          <p:spPr bwMode="auto">
            <a:xfrm>
              <a:off x="4272" y="1440"/>
              <a:ext cx="857"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500">
                  <a:solidFill>
                    <a:srgbClr val="0000FF"/>
                  </a:solidFill>
                </a:rPr>
                <a:t>Activation</a:t>
              </a:r>
            </a:p>
            <a:p>
              <a:r>
                <a:rPr lang="en-US" altLang="en-US" sz="1500">
                  <a:solidFill>
                    <a:srgbClr val="0000FF"/>
                  </a:solidFill>
                </a:rPr>
                <a:t>function</a:t>
              </a:r>
              <a:endParaRPr lang="en-US" altLang="en-US" sz="1500"/>
            </a:p>
          </p:txBody>
        </p:sp>
        <p:sp>
          <p:nvSpPr>
            <p:cNvPr id="39959" name="Text Box 18">
              <a:extLst>
                <a:ext uri="{FF2B5EF4-FFF2-40B4-BE49-F238E27FC236}">
                  <a16:creationId xmlns:a16="http://schemas.microsoft.com/office/drawing/2014/main" id="{6DF241E9-AD34-B94E-AAFA-FF860F650294}"/>
                </a:ext>
              </a:extLst>
            </p:cNvPr>
            <p:cNvSpPr txBox="1">
              <a:spLocks noChangeArrowheads="1"/>
            </p:cNvSpPr>
            <p:nvPr/>
          </p:nvSpPr>
          <p:spPr bwMode="auto">
            <a:xfrm>
              <a:off x="3530" y="1584"/>
              <a:ext cx="543" cy="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500">
                  <a:solidFill>
                    <a:srgbClr val="0000FF"/>
                  </a:solidFill>
                </a:rPr>
                <a:t>Local</a:t>
              </a:r>
            </a:p>
            <a:p>
              <a:pPr algn="ctr"/>
              <a:r>
                <a:rPr lang="en-US" altLang="en-US" sz="1500">
                  <a:solidFill>
                    <a:srgbClr val="0000FF"/>
                  </a:solidFill>
                </a:rPr>
                <a:t>Field</a:t>
              </a:r>
            </a:p>
            <a:p>
              <a:pPr algn="ctr"/>
              <a:r>
                <a:rPr lang="en-US" altLang="en-US" sz="1800" i="1"/>
                <a:t>v</a:t>
              </a:r>
              <a:endParaRPr lang="en-US" altLang="en-US" sz="1500"/>
            </a:p>
          </p:txBody>
        </p:sp>
        <p:sp>
          <p:nvSpPr>
            <p:cNvPr id="39960" name="Text Box 19">
              <a:extLst>
                <a:ext uri="{FF2B5EF4-FFF2-40B4-BE49-F238E27FC236}">
                  <a16:creationId xmlns:a16="http://schemas.microsoft.com/office/drawing/2014/main" id="{172446E2-AD77-0543-ACBE-9D2FCDC8DBFE}"/>
                </a:ext>
              </a:extLst>
            </p:cNvPr>
            <p:cNvSpPr txBox="1">
              <a:spLocks noChangeArrowheads="1"/>
            </p:cNvSpPr>
            <p:nvPr/>
          </p:nvSpPr>
          <p:spPr bwMode="auto">
            <a:xfrm>
              <a:off x="5143" y="1872"/>
              <a:ext cx="640"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500">
                  <a:solidFill>
                    <a:srgbClr val="0000FF"/>
                  </a:solidFill>
                </a:rPr>
                <a:t>Output</a:t>
              </a:r>
            </a:p>
            <a:p>
              <a:pPr algn="ctr"/>
              <a:r>
                <a:rPr lang="en-US" altLang="en-US" sz="1800" i="1"/>
                <a:t>y</a:t>
              </a:r>
              <a:endParaRPr lang="en-US" altLang="en-US" sz="1500"/>
            </a:p>
          </p:txBody>
        </p:sp>
        <p:sp>
          <p:nvSpPr>
            <p:cNvPr id="39961" name="Line 20">
              <a:extLst>
                <a:ext uri="{FF2B5EF4-FFF2-40B4-BE49-F238E27FC236}">
                  <a16:creationId xmlns:a16="http://schemas.microsoft.com/office/drawing/2014/main" id="{761652F2-005D-1A43-8451-1AFDF7CCBCD1}"/>
                </a:ext>
              </a:extLst>
            </p:cNvPr>
            <p:cNvSpPr>
              <a:spLocks noChangeShapeType="1"/>
            </p:cNvSpPr>
            <p:nvPr/>
          </p:nvSpPr>
          <p:spPr bwMode="auto">
            <a:xfrm>
              <a:off x="4848" y="2208"/>
              <a:ext cx="52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200"/>
            </a:p>
          </p:txBody>
        </p:sp>
        <p:sp>
          <p:nvSpPr>
            <p:cNvPr id="39962" name="Line 21">
              <a:extLst>
                <a:ext uri="{FF2B5EF4-FFF2-40B4-BE49-F238E27FC236}">
                  <a16:creationId xmlns:a16="http://schemas.microsoft.com/office/drawing/2014/main" id="{63B299B9-76D7-6747-8C69-C649ADC9CD3A}"/>
                </a:ext>
              </a:extLst>
            </p:cNvPr>
            <p:cNvSpPr>
              <a:spLocks noChangeShapeType="1"/>
            </p:cNvSpPr>
            <p:nvPr/>
          </p:nvSpPr>
          <p:spPr bwMode="auto">
            <a:xfrm>
              <a:off x="1104" y="1344"/>
              <a:ext cx="72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200"/>
            </a:p>
          </p:txBody>
        </p:sp>
        <p:sp>
          <p:nvSpPr>
            <p:cNvPr id="39963" name="Line 22">
              <a:extLst>
                <a:ext uri="{FF2B5EF4-FFF2-40B4-BE49-F238E27FC236}">
                  <a16:creationId xmlns:a16="http://schemas.microsoft.com/office/drawing/2014/main" id="{F021FA75-C3DF-654D-889C-07646DC93892}"/>
                </a:ext>
              </a:extLst>
            </p:cNvPr>
            <p:cNvSpPr>
              <a:spLocks noChangeShapeType="1"/>
            </p:cNvSpPr>
            <p:nvPr/>
          </p:nvSpPr>
          <p:spPr bwMode="auto">
            <a:xfrm>
              <a:off x="1104" y="2208"/>
              <a:ext cx="72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200"/>
            </a:p>
          </p:txBody>
        </p:sp>
        <p:sp>
          <p:nvSpPr>
            <p:cNvPr id="39964" name="Line 23">
              <a:extLst>
                <a:ext uri="{FF2B5EF4-FFF2-40B4-BE49-F238E27FC236}">
                  <a16:creationId xmlns:a16="http://schemas.microsoft.com/office/drawing/2014/main" id="{201543BE-DE36-704E-9A6E-126EE2EC9321}"/>
                </a:ext>
              </a:extLst>
            </p:cNvPr>
            <p:cNvSpPr>
              <a:spLocks noChangeShapeType="1"/>
            </p:cNvSpPr>
            <p:nvPr/>
          </p:nvSpPr>
          <p:spPr bwMode="auto">
            <a:xfrm>
              <a:off x="1104" y="3264"/>
              <a:ext cx="72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200"/>
            </a:p>
          </p:txBody>
        </p:sp>
        <p:sp>
          <p:nvSpPr>
            <p:cNvPr id="39965" name="Line 24">
              <a:extLst>
                <a:ext uri="{FF2B5EF4-FFF2-40B4-BE49-F238E27FC236}">
                  <a16:creationId xmlns:a16="http://schemas.microsoft.com/office/drawing/2014/main" id="{9EE7181E-05B1-0944-B08C-64BBC3B00A70}"/>
                </a:ext>
              </a:extLst>
            </p:cNvPr>
            <p:cNvSpPr>
              <a:spLocks noChangeShapeType="1"/>
            </p:cNvSpPr>
            <p:nvPr/>
          </p:nvSpPr>
          <p:spPr bwMode="auto">
            <a:xfrm flipV="1">
              <a:off x="2160" y="2496"/>
              <a:ext cx="912" cy="7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200"/>
            </a:p>
          </p:txBody>
        </p:sp>
        <p:sp>
          <p:nvSpPr>
            <p:cNvPr id="39966" name="Line 25">
              <a:extLst>
                <a:ext uri="{FF2B5EF4-FFF2-40B4-BE49-F238E27FC236}">
                  <a16:creationId xmlns:a16="http://schemas.microsoft.com/office/drawing/2014/main" id="{1E030403-830A-9842-91C8-AEED25EADA75}"/>
                </a:ext>
              </a:extLst>
            </p:cNvPr>
            <p:cNvSpPr>
              <a:spLocks noChangeShapeType="1"/>
            </p:cNvSpPr>
            <p:nvPr/>
          </p:nvSpPr>
          <p:spPr bwMode="auto">
            <a:xfrm>
              <a:off x="2160" y="2208"/>
              <a:ext cx="72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200"/>
            </a:p>
          </p:txBody>
        </p:sp>
        <p:sp>
          <p:nvSpPr>
            <p:cNvPr id="39967" name="Line 26">
              <a:extLst>
                <a:ext uri="{FF2B5EF4-FFF2-40B4-BE49-F238E27FC236}">
                  <a16:creationId xmlns:a16="http://schemas.microsoft.com/office/drawing/2014/main" id="{0B3EBB2D-9812-224C-97EC-FE54EDB13596}"/>
                </a:ext>
              </a:extLst>
            </p:cNvPr>
            <p:cNvSpPr>
              <a:spLocks noChangeShapeType="1"/>
            </p:cNvSpPr>
            <p:nvPr/>
          </p:nvSpPr>
          <p:spPr bwMode="auto">
            <a:xfrm>
              <a:off x="2160" y="1392"/>
              <a:ext cx="816" cy="62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200"/>
            </a:p>
          </p:txBody>
        </p:sp>
        <p:sp>
          <p:nvSpPr>
            <p:cNvPr id="39968" name="Line 27">
              <a:extLst>
                <a:ext uri="{FF2B5EF4-FFF2-40B4-BE49-F238E27FC236}">
                  <a16:creationId xmlns:a16="http://schemas.microsoft.com/office/drawing/2014/main" id="{46C589DC-F560-CD4E-85E4-68F90C16C3A3}"/>
                </a:ext>
              </a:extLst>
            </p:cNvPr>
            <p:cNvSpPr>
              <a:spLocks noChangeShapeType="1"/>
            </p:cNvSpPr>
            <p:nvPr/>
          </p:nvSpPr>
          <p:spPr bwMode="auto">
            <a:xfrm>
              <a:off x="3456" y="2208"/>
              <a:ext cx="81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200"/>
            </a:p>
          </p:txBody>
        </p:sp>
        <p:sp>
          <p:nvSpPr>
            <p:cNvPr id="39969" name="Text Box 28">
              <a:extLst>
                <a:ext uri="{FF2B5EF4-FFF2-40B4-BE49-F238E27FC236}">
                  <a16:creationId xmlns:a16="http://schemas.microsoft.com/office/drawing/2014/main" id="{D0EBC467-6525-7F4D-B668-57839CF14C11}"/>
                </a:ext>
              </a:extLst>
            </p:cNvPr>
            <p:cNvSpPr txBox="1">
              <a:spLocks noChangeArrowheads="1"/>
            </p:cNvSpPr>
            <p:nvPr/>
          </p:nvSpPr>
          <p:spPr bwMode="auto">
            <a:xfrm>
              <a:off x="720" y="1152"/>
              <a:ext cx="323"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i="1"/>
                <a:t>x</a:t>
              </a:r>
              <a:r>
                <a:rPr lang="en-US" altLang="en-US" sz="1800" i="1" baseline="-25000"/>
                <a:t>1</a:t>
              </a:r>
              <a:endParaRPr lang="en-US" altLang="en-US" sz="1800"/>
            </a:p>
          </p:txBody>
        </p:sp>
        <p:sp>
          <p:nvSpPr>
            <p:cNvPr id="39970" name="Text Box 29">
              <a:extLst>
                <a:ext uri="{FF2B5EF4-FFF2-40B4-BE49-F238E27FC236}">
                  <a16:creationId xmlns:a16="http://schemas.microsoft.com/office/drawing/2014/main" id="{25F626F5-B070-194B-A162-CAED96DA3593}"/>
                </a:ext>
              </a:extLst>
            </p:cNvPr>
            <p:cNvSpPr txBox="1">
              <a:spLocks noChangeArrowheads="1"/>
            </p:cNvSpPr>
            <p:nvPr/>
          </p:nvSpPr>
          <p:spPr bwMode="auto">
            <a:xfrm>
              <a:off x="720" y="2064"/>
              <a:ext cx="323"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i="1"/>
                <a:t>x</a:t>
              </a:r>
              <a:r>
                <a:rPr lang="en-US" altLang="en-US" sz="1800" i="1" baseline="-25000"/>
                <a:t>2</a:t>
              </a:r>
              <a:endParaRPr lang="en-US" altLang="en-US" sz="1800"/>
            </a:p>
          </p:txBody>
        </p:sp>
        <p:sp>
          <p:nvSpPr>
            <p:cNvPr id="39971" name="Text Box 30">
              <a:extLst>
                <a:ext uri="{FF2B5EF4-FFF2-40B4-BE49-F238E27FC236}">
                  <a16:creationId xmlns:a16="http://schemas.microsoft.com/office/drawing/2014/main" id="{7BA70039-7697-6146-A10F-A1D947E988D4}"/>
                </a:ext>
              </a:extLst>
            </p:cNvPr>
            <p:cNvSpPr txBox="1">
              <a:spLocks noChangeArrowheads="1"/>
            </p:cNvSpPr>
            <p:nvPr/>
          </p:nvSpPr>
          <p:spPr bwMode="auto">
            <a:xfrm>
              <a:off x="720" y="3120"/>
              <a:ext cx="360"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i="1"/>
                <a:t>x</a:t>
              </a:r>
              <a:r>
                <a:rPr lang="en-US" altLang="en-US" sz="1800" i="1" baseline="-25000"/>
                <a:t>m</a:t>
              </a:r>
              <a:endParaRPr lang="en-US" altLang="en-US" sz="1800"/>
            </a:p>
          </p:txBody>
        </p:sp>
        <p:sp>
          <p:nvSpPr>
            <p:cNvPr id="39972" name="Text Box 31">
              <a:extLst>
                <a:ext uri="{FF2B5EF4-FFF2-40B4-BE49-F238E27FC236}">
                  <a16:creationId xmlns:a16="http://schemas.microsoft.com/office/drawing/2014/main" id="{D1744619-1E58-4C4E-9736-2BDFB95E9620}"/>
                </a:ext>
              </a:extLst>
            </p:cNvPr>
            <p:cNvSpPr txBox="1">
              <a:spLocks noChangeArrowheads="1"/>
            </p:cNvSpPr>
            <p:nvPr/>
          </p:nvSpPr>
          <p:spPr bwMode="auto">
            <a:xfrm>
              <a:off x="1824" y="2064"/>
              <a:ext cx="366" cy="31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i="1"/>
                <a:t>w</a:t>
              </a:r>
              <a:r>
                <a:rPr lang="en-US" altLang="en-US" sz="1800" i="1" baseline="-25000"/>
                <a:t>2</a:t>
              </a:r>
              <a:endParaRPr lang="en-US" altLang="en-US" sz="1800"/>
            </a:p>
          </p:txBody>
        </p:sp>
        <p:sp>
          <p:nvSpPr>
            <p:cNvPr id="39973" name="Text Box 32">
              <a:extLst>
                <a:ext uri="{FF2B5EF4-FFF2-40B4-BE49-F238E27FC236}">
                  <a16:creationId xmlns:a16="http://schemas.microsoft.com/office/drawing/2014/main" id="{F788E519-6F55-8145-8F30-44A3CF81DEA9}"/>
                </a:ext>
              </a:extLst>
            </p:cNvPr>
            <p:cNvSpPr txBox="1">
              <a:spLocks noChangeArrowheads="1"/>
            </p:cNvSpPr>
            <p:nvPr/>
          </p:nvSpPr>
          <p:spPr bwMode="auto">
            <a:xfrm>
              <a:off x="1776" y="3120"/>
              <a:ext cx="403" cy="31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i="1"/>
                <a:t>w</a:t>
              </a:r>
              <a:r>
                <a:rPr lang="en-US" altLang="en-US" sz="1800" i="1" baseline="-25000"/>
                <a:t>m</a:t>
              </a:r>
              <a:endParaRPr lang="en-US" altLang="en-US" sz="1800"/>
            </a:p>
          </p:txBody>
        </p:sp>
        <p:sp>
          <p:nvSpPr>
            <p:cNvPr id="39974" name="Text Box 33">
              <a:extLst>
                <a:ext uri="{FF2B5EF4-FFF2-40B4-BE49-F238E27FC236}">
                  <a16:creationId xmlns:a16="http://schemas.microsoft.com/office/drawing/2014/main" id="{EE8B76ED-8761-F042-8992-C3836065B412}"/>
                </a:ext>
              </a:extLst>
            </p:cNvPr>
            <p:cNvSpPr txBox="1">
              <a:spLocks noChangeArrowheads="1"/>
            </p:cNvSpPr>
            <p:nvPr/>
          </p:nvSpPr>
          <p:spPr bwMode="auto">
            <a:xfrm>
              <a:off x="1824" y="1200"/>
              <a:ext cx="410" cy="31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i="1" dirty="0"/>
                <a:t>w</a:t>
              </a:r>
              <a:r>
                <a:rPr lang="en-US" altLang="en-US" sz="1800" i="1" baseline="-25000" dirty="0"/>
                <a:t>1</a:t>
              </a:r>
              <a:endParaRPr lang="en-US" altLang="en-US" sz="1800" dirty="0"/>
            </a:p>
          </p:txBody>
        </p:sp>
        <p:sp>
          <p:nvSpPr>
            <p:cNvPr id="39975" name="Oval 34">
              <a:extLst>
                <a:ext uri="{FF2B5EF4-FFF2-40B4-BE49-F238E27FC236}">
                  <a16:creationId xmlns:a16="http://schemas.microsoft.com/office/drawing/2014/main" id="{51462E42-6913-3E48-B40E-70799777B71C}"/>
                </a:ext>
              </a:extLst>
            </p:cNvPr>
            <p:cNvSpPr>
              <a:spLocks noChangeArrowheads="1"/>
            </p:cNvSpPr>
            <p:nvPr/>
          </p:nvSpPr>
          <p:spPr bwMode="auto">
            <a:xfrm>
              <a:off x="3072" y="1200"/>
              <a:ext cx="96" cy="96"/>
            </a:xfrm>
            <a:prstGeom prst="ellipse">
              <a:avLst/>
            </a:prstGeom>
            <a:solidFill>
              <a:schemeClr val="accent1"/>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39976" name="Line 35">
              <a:extLst>
                <a:ext uri="{FF2B5EF4-FFF2-40B4-BE49-F238E27FC236}">
                  <a16:creationId xmlns:a16="http://schemas.microsoft.com/office/drawing/2014/main" id="{2CFF3A2A-A9E4-734E-B259-AB887269A9E6}"/>
                </a:ext>
              </a:extLst>
            </p:cNvPr>
            <p:cNvSpPr>
              <a:spLocks noChangeShapeType="1"/>
            </p:cNvSpPr>
            <p:nvPr/>
          </p:nvSpPr>
          <p:spPr bwMode="auto">
            <a:xfrm>
              <a:off x="3120" y="1296"/>
              <a:ext cx="0" cy="62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200"/>
            </a:p>
          </p:txBody>
        </p:sp>
        <p:graphicFrame>
          <p:nvGraphicFramePr>
            <p:cNvPr id="39939" name="Object 36">
              <a:extLst>
                <a:ext uri="{FF2B5EF4-FFF2-40B4-BE49-F238E27FC236}">
                  <a16:creationId xmlns:a16="http://schemas.microsoft.com/office/drawing/2014/main" id="{4BF6A188-B756-3845-AD69-9703538765B5}"/>
                </a:ext>
              </a:extLst>
            </p:cNvPr>
            <p:cNvGraphicFramePr>
              <a:graphicFrameLocks noChangeAspect="1"/>
            </p:cNvGraphicFramePr>
            <p:nvPr/>
          </p:nvGraphicFramePr>
          <p:xfrm>
            <a:off x="960" y="2448"/>
            <a:ext cx="230" cy="588"/>
          </p:xfrm>
          <a:graphic>
            <a:graphicData uri="http://schemas.openxmlformats.org/presentationml/2006/ole">
              <mc:AlternateContent xmlns:mc="http://schemas.openxmlformats.org/markup-compatibility/2006">
                <mc:Choice xmlns:v="urn:schemas-microsoft-com:vml" Requires="v">
                  <p:oleObj name="Equation" r:id="rId3" imgW="1752600" imgH="4394200" progId="Equation.3">
                    <p:embed/>
                  </p:oleObj>
                </mc:Choice>
                <mc:Fallback>
                  <p:oleObj name="Equation" r:id="rId3" imgW="1752600" imgH="4394200" progId="Equation.3">
                    <p:embed/>
                    <p:pic>
                      <p:nvPicPr>
                        <p:cNvPr id="39939" name="Object 36">
                          <a:extLst>
                            <a:ext uri="{FF2B5EF4-FFF2-40B4-BE49-F238E27FC236}">
                              <a16:creationId xmlns:a16="http://schemas.microsoft.com/office/drawing/2014/main" id="{4BF6A188-B756-3845-AD69-9703538765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 y="2448"/>
                          <a:ext cx="230" cy="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9940" name="Object 37">
              <a:extLst>
                <a:ext uri="{FF2B5EF4-FFF2-40B4-BE49-F238E27FC236}">
                  <a16:creationId xmlns:a16="http://schemas.microsoft.com/office/drawing/2014/main" id="{563A410B-C013-9E42-818E-33B79DB747F1}"/>
                </a:ext>
              </a:extLst>
            </p:cNvPr>
            <p:cNvGraphicFramePr>
              <a:graphicFrameLocks noChangeAspect="1"/>
            </p:cNvGraphicFramePr>
            <p:nvPr/>
          </p:nvGraphicFramePr>
          <p:xfrm>
            <a:off x="1872" y="2448"/>
            <a:ext cx="230" cy="588"/>
          </p:xfrm>
          <a:graphic>
            <a:graphicData uri="http://schemas.openxmlformats.org/presentationml/2006/ole">
              <mc:AlternateContent xmlns:mc="http://schemas.openxmlformats.org/markup-compatibility/2006">
                <mc:Choice xmlns:v="urn:schemas-microsoft-com:vml" Requires="v">
                  <p:oleObj name="Equation" r:id="rId5" imgW="1752600" imgH="4394200" progId="Equation.3">
                    <p:embed/>
                  </p:oleObj>
                </mc:Choice>
                <mc:Fallback>
                  <p:oleObj name="Equation" r:id="rId5" imgW="1752600" imgH="4394200" progId="Equation.3">
                    <p:embed/>
                    <p:pic>
                      <p:nvPicPr>
                        <p:cNvPr id="39940" name="Object 37">
                          <a:extLst>
                            <a:ext uri="{FF2B5EF4-FFF2-40B4-BE49-F238E27FC236}">
                              <a16:creationId xmlns:a16="http://schemas.microsoft.com/office/drawing/2014/main" id="{563A410B-C013-9E42-818E-33B79DB747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2" y="2448"/>
                          <a:ext cx="230" cy="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9941" name="Object 38">
              <a:extLst>
                <a:ext uri="{FF2B5EF4-FFF2-40B4-BE49-F238E27FC236}">
                  <a16:creationId xmlns:a16="http://schemas.microsoft.com/office/drawing/2014/main" id="{2E9FDF92-C46A-CA48-93BF-23B403EC434F}"/>
                </a:ext>
              </a:extLst>
            </p:cNvPr>
            <p:cNvGraphicFramePr>
              <a:graphicFrameLocks noChangeAspect="1"/>
            </p:cNvGraphicFramePr>
            <p:nvPr/>
          </p:nvGraphicFramePr>
          <p:xfrm>
            <a:off x="2976" y="1968"/>
            <a:ext cx="576" cy="500"/>
          </p:xfrm>
          <a:graphic>
            <a:graphicData uri="http://schemas.openxmlformats.org/presentationml/2006/ole">
              <mc:AlternateContent xmlns:mc="http://schemas.openxmlformats.org/markup-compatibility/2006">
                <mc:Choice xmlns:v="urn:schemas-microsoft-com:vml" Requires="v">
                  <p:oleObj name="Equation" r:id="rId7" imgW="6731000" imgH="5854700" progId="Equation.3">
                    <p:embed/>
                  </p:oleObj>
                </mc:Choice>
                <mc:Fallback>
                  <p:oleObj name="Equation" r:id="rId7" imgW="6731000" imgH="5854700" progId="Equation.3">
                    <p:embed/>
                    <p:pic>
                      <p:nvPicPr>
                        <p:cNvPr id="39941" name="Object 38">
                          <a:extLst>
                            <a:ext uri="{FF2B5EF4-FFF2-40B4-BE49-F238E27FC236}">
                              <a16:creationId xmlns:a16="http://schemas.microsoft.com/office/drawing/2014/main" id="{2E9FDF92-C46A-CA48-93BF-23B403EC43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6" y="1968"/>
                          <a:ext cx="576" cy="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9942" name="Object 39">
              <a:extLst>
                <a:ext uri="{FF2B5EF4-FFF2-40B4-BE49-F238E27FC236}">
                  <a16:creationId xmlns:a16="http://schemas.microsoft.com/office/drawing/2014/main" id="{FD568C03-0EC2-A247-97C8-66AC5A1F304E}"/>
                </a:ext>
              </a:extLst>
            </p:cNvPr>
            <p:cNvGraphicFramePr>
              <a:graphicFrameLocks noChangeAspect="1"/>
            </p:cNvGraphicFramePr>
            <p:nvPr/>
          </p:nvGraphicFramePr>
          <p:xfrm>
            <a:off x="4272" y="1968"/>
            <a:ext cx="576" cy="414"/>
          </p:xfrm>
          <a:graphic>
            <a:graphicData uri="http://schemas.openxmlformats.org/presentationml/2006/ole">
              <mc:AlternateContent xmlns:mc="http://schemas.openxmlformats.org/markup-compatibility/2006">
                <mc:Choice xmlns:v="urn:schemas-microsoft-com:vml" Requires="v">
                  <p:oleObj name="Equation" r:id="rId9" imgW="7899400" imgH="4686300" progId="Equation.3">
                    <p:embed/>
                  </p:oleObj>
                </mc:Choice>
                <mc:Fallback>
                  <p:oleObj name="Equation" r:id="rId9" imgW="7899400" imgH="4686300" progId="Equation.3">
                    <p:embed/>
                    <p:pic>
                      <p:nvPicPr>
                        <p:cNvPr id="39942" name="Object 39">
                          <a:extLst>
                            <a:ext uri="{FF2B5EF4-FFF2-40B4-BE49-F238E27FC236}">
                              <a16:creationId xmlns:a16="http://schemas.microsoft.com/office/drawing/2014/main" id="{FD568C03-0EC2-A247-97C8-66AC5A1F304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72" y="1968"/>
                          <a:ext cx="576" cy="4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2" name="TextBox 1">
            <a:extLst>
              <a:ext uri="{FF2B5EF4-FFF2-40B4-BE49-F238E27FC236}">
                <a16:creationId xmlns:a16="http://schemas.microsoft.com/office/drawing/2014/main" id="{B5100662-B690-3C42-A514-E4DD944EC9BE}"/>
              </a:ext>
            </a:extLst>
          </p:cNvPr>
          <p:cNvSpPr txBox="1"/>
          <p:nvPr/>
        </p:nvSpPr>
        <p:spPr>
          <a:xfrm>
            <a:off x="1618001" y="1452109"/>
            <a:ext cx="1739130" cy="415498"/>
          </a:xfrm>
          <a:prstGeom prst="rect">
            <a:avLst/>
          </a:prstGeom>
          <a:noFill/>
        </p:spPr>
        <p:txBody>
          <a:bodyPr wrap="none" rtlCol="0">
            <a:spAutoFit/>
          </a:bodyPr>
          <a:lstStyle/>
          <a:p>
            <a:r>
              <a:rPr lang="en-US" sz="2100" dirty="0">
                <a:solidFill>
                  <a:srgbClr val="FF0000"/>
                </a:solidFill>
              </a:rPr>
              <a:t>A Perceptron</a:t>
            </a:r>
          </a:p>
        </p:txBody>
      </p:sp>
      <p:graphicFrame>
        <p:nvGraphicFramePr>
          <p:cNvPr id="41" name="Object 4134">
            <a:extLst>
              <a:ext uri="{FF2B5EF4-FFF2-40B4-BE49-F238E27FC236}">
                <a16:creationId xmlns:a16="http://schemas.microsoft.com/office/drawing/2014/main" id="{42294E73-7AFB-FF44-8E25-AD53B3135A49}"/>
              </a:ext>
            </a:extLst>
          </p:cNvPr>
          <p:cNvGraphicFramePr>
            <a:graphicFrameLocks noChangeAspect="1"/>
          </p:cNvGraphicFramePr>
          <p:nvPr/>
        </p:nvGraphicFramePr>
        <p:xfrm>
          <a:off x="5966164" y="4303114"/>
          <a:ext cx="1888331" cy="991791"/>
        </p:xfrm>
        <a:graphic>
          <a:graphicData uri="http://schemas.openxmlformats.org/presentationml/2006/ole">
            <mc:AlternateContent xmlns:mc="http://schemas.openxmlformats.org/markup-compatibility/2006">
              <mc:Choice xmlns:v="urn:schemas-microsoft-com:vml" Requires="v">
                <p:oleObj name="Equation" r:id="rId11" imgW="28968700" imgH="15214600" progId="Equation.3">
                  <p:embed/>
                </p:oleObj>
              </mc:Choice>
              <mc:Fallback>
                <p:oleObj name="Equation" r:id="rId11" imgW="28968700" imgH="15214600" progId="Equation.3">
                  <p:embed/>
                  <p:pic>
                    <p:nvPicPr>
                      <p:cNvPr id="41" name="Object 4134">
                        <a:extLst>
                          <a:ext uri="{FF2B5EF4-FFF2-40B4-BE49-F238E27FC236}">
                            <a16:creationId xmlns:a16="http://schemas.microsoft.com/office/drawing/2014/main" id="{42294E73-7AFB-FF44-8E25-AD53B3135A4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66164" y="4303114"/>
                        <a:ext cx="1888331" cy="9917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8525788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a:extLst>
              <a:ext uri="{FF2B5EF4-FFF2-40B4-BE49-F238E27FC236}">
                <a16:creationId xmlns:a16="http://schemas.microsoft.com/office/drawing/2014/main" id="{FB3049D8-B308-A548-9050-3767E7CDB393}"/>
              </a:ext>
            </a:extLst>
          </p:cNvPr>
          <p:cNvSpPr>
            <a:spLocks noGrp="1" noChangeArrowheads="1"/>
          </p:cNvSpPr>
          <p:nvPr>
            <p:ph type="title"/>
          </p:nvPr>
        </p:nvSpPr>
        <p:spPr/>
        <p:txBody>
          <a:bodyPr/>
          <a:lstStyle/>
          <a:p>
            <a:r>
              <a:rPr lang="en-AU" altLang="en-US" dirty="0">
                <a:solidFill>
                  <a:srgbClr val="FF0000"/>
                </a:solidFill>
              </a:rPr>
              <a:t>Multilayer feedforward NN</a:t>
            </a:r>
          </a:p>
        </p:txBody>
      </p:sp>
      <p:sp>
        <p:nvSpPr>
          <p:cNvPr id="159747" name="Rectangle 3">
            <a:extLst>
              <a:ext uri="{FF2B5EF4-FFF2-40B4-BE49-F238E27FC236}">
                <a16:creationId xmlns:a16="http://schemas.microsoft.com/office/drawing/2014/main" id="{DB736C96-16B3-6B40-AECF-1269D6F02BE0}"/>
              </a:ext>
            </a:extLst>
          </p:cNvPr>
          <p:cNvSpPr>
            <a:spLocks noGrp="1" noChangeArrowheads="1"/>
          </p:cNvSpPr>
          <p:nvPr>
            <p:ph type="body" idx="1"/>
          </p:nvPr>
        </p:nvSpPr>
        <p:spPr>
          <a:xfrm>
            <a:off x="656401" y="1392939"/>
            <a:ext cx="6709906" cy="3146611"/>
          </a:xfrm>
          <a:solidFill>
            <a:schemeClr val="bg1"/>
          </a:solidFill>
        </p:spPr>
        <p:txBody>
          <a:bodyPr/>
          <a:lstStyle/>
          <a:p>
            <a:pPr lvl="1"/>
            <a:r>
              <a:rPr lang="en-AU" altLang="en-US" dirty="0"/>
              <a:t>	One or more hidden layers. Input projects only from previous layers onto a layer. Solves the perceptron problems</a:t>
            </a:r>
          </a:p>
          <a:p>
            <a:pPr lvl="1"/>
            <a:endParaRPr lang="en-AU" altLang="en-US" dirty="0"/>
          </a:p>
          <a:p>
            <a:pPr lvl="1"/>
            <a:endParaRPr lang="en-AU" altLang="en-US" dirty="0"/>
          </a:p>
          <a:p>
            <a:pPr lvl="1"/>
            <a:endParaRPr lang="en-AU" altLang="en-US" dirty="0"/>
          </a:p>
        </p:txBody>
      </p:sp>
      <p:sp>
        <p:nvSpPr>
          <p:cNvPr id="159748" name="Text Box 4">
            <a:extLst>
              <a:ext uri="{FF2B5EF4-FFF2-40B4-BE49-F238E27FC236}">
                <a16:creationId xmlns:a16="http://schemas.microsoft.com/office/drawing/2014/main" id="{15690D34-5948-1A41-98F7-5A7620C688A5}"/>
              </a:ext>
            </a:extLst>
          </p:cNvPr>
          <p:cNvSpPr txBox="1">
            <a:spLocks noChangeArrowheads="1"/>
          </p:cNvSpPr>
          <p:nvPr/>
        </p:nvSpPr>
        <p:spPr bwMode="auto">
          <a:xfrm>
            <a:off x="1885950" y="4514851"/>
            <a:ext cx="41719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AU" altLang="en-US" sz="1800">
                <a:latin typeface="Times New Roman" panose="02020603050405020304" pitchFamily="18" charset="0"/>
              </a:rPr>
              <a:t>  Input        	Hidden   	Output </a:t>
            </a:r>
          </a:p>
          <a:p>
            <a:pPr eaLnBrk="0" hangingPunct="0"/>
            <a:r>
              <a:rPr lang="en-AU" altLang="en-US" sz="1800">
                <a:latin typeface="Times New Roman" panose="02020603050405020304" pitchFamily="18" charset="0"/>
              </a:rPr>
              <a:t>  layer              layer       	layer</a:t>
            </a:r>
          </a:p>
        </p:txBody>
      </p:sp>
      <p:grpSp>
        <p:nvGrpSpPr>
          <p:cNvPr id="159749" name="Group 5">
            <a:extLst>
              <a:ext uri="{FF2B5EF4-FFF2-40B4-BE49-F238E27FC236}">
                <a16:creationId xmlns:a16="http://schemas.microsoft.com/office/drawing/2014/main" id="{9338E706-FBF6-1B4B-87FF-1EBF54194844}"/>
              </a:ext>
            </a:extLst>
          </p:cNvPr>
          <p:cNvGrpSpPr>
            <a:grpSpLocks/>
          </p:cNvGrpSpPr>
          <p:nvPr/>
        </p:nvGrpSpPr>
        <p:grpSpPr bwMode="auto">
          <a:xfrm>
            <a:off x="1942731" y="2752364"/>
            <a:ext cx="2914650" cy="1657350"/>
            <a:chOff x="960" y="2112"/>
            <a:chExt cx="1728" cy="864"/>
          </a:xfrm>
        </p:grpSpPr>
        <p:sp>
          <p:nvSpPr>
            <p:cNvPr id="159750" name="Line 6">
              <a:extLst>
                <a:ext uri="{FF2B5EF4-FFF2-40B4-BE49-F238E27FC236}">
                  <a16:creationId xmlns:a16="http://schemas.microsoft.com/office/drawing/2014/main" id="{A8B6CC4F-7657-3043-B962-6BE1AA9DA324}"/>
                </a:ext>
              </a:extLst>
            </p:cNvPr>
            <p:cNvSpPr>
              <a:spLocks noChangeShapeType="1"/>
            </p:cNvSpPr>
            <p:nvPr/>
          </p:nvSpPr>
          <p:spPr bwMode="auto">
            <a:xfrm flipV="1">
              <a:off x="2016" y="2448"/>
              <a:ext cx="528"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p>
          </p:txBody>
        </p:sp>
        <p:grpSp>
          <p:nvGrpSpPr>
            <p:cNvPr id="159751" name="Group 7">
              <a:extLst>
                <a:ext uri="{FF2B5EF4-FFF2-40B4-BE49-F238E27FC236}">
                  <a16:creationId xmlns:a16="http://schemas.microsoft.com/office/drawing/2014/main" id="{095ED529-A666-0540-B7F1-EC93A9579983}"/>
                </a:ext>
              </a:extLst>
            </p:cNvPr>
            <p:cNvGrpSpPr>
              <a:grpSpLocks/>
            </p:cNvGrpSpPr>
            <p:nvPr/>
          </p:nvGrpSpPr>
          <p:grpSpPr bwMode="auto">
            <a:xfrm>
              <a:off x="960" y="2112"/>
              <a:ext cx="1728" cy="864"/>
              <a:chOff x="960" y="2112"/>
              <a:chExt cx="1728" cy="864"/>
            </a:xfrm>
          </p:grpSpPr>
          <p:grpSp>
            <p:nvGrpSpPr>
              <p:cNvPr id="159752" name="Group 8">
                <a:extLst>
                  <a:ext uri="{FF2B5EF4-FFF2-40B4-BE49-F238E27FC236}">
                    <a16:creationId xmlns:a16="http://schemas.microsoft.com/office/drawing/2014/main" id="{A1987B7E-B7CE-DD4F-9876-6BD32A7AF746}"/>
                  </a:ext>
                </a:extLst>
              </p:cNvPr>
              <p:cNvGrpSpPr>
                <a:grpSpLocks/>
              </p:cNvGrpSpPr>
              <p:nvPr/>
            </p:nvGrpSpPr>
            <p:grpSpPr bwMode="auto">
              <a:xfrm>
                <a:off x="960" y="2112"/>
                <a:ext cx="1728" cy="864"/>
                <a:chOff x="960" y="2112"/>
                <a:chExt cx="1728" cy="864"/>
              </a:xfrm>
            </p:grpSpPr>
            <p:grpSp>
              <p:nvGrpSpPr>
                <p:cNvPr id="159753" name="Group 9">
                  <a:extLst>
                    <a:ext uri="{FF2B5EF4-FFF2-40B4-BE49-F238E27FC236}">
                      <a16:creationId xmlns:a16="http://schemas.microsoft.com/office/drawing/2014/main" id="{BD0F6EBC-CEB7-B54E-93E9-45ED74929F84}"/>
                    </a:ext>
                  </a:extLst>
                </p:cNvPr>
                <p:cNvGrpSpPr>
                  <a:grpSpLocks/>
                </p:cNvGrpSpPr>
                <p:nvPr/>
              </p:nvGrpSpPr>
              <p:grpSpPr bwMode="auto">
                <a:xfrm>
                  <a:off x="960" y="2208"/>
                  <a:ext cx="1584" cy="624"/>
                  <a:chOff x="1776" y="2208"/>
                  <a:chExt cx="1584" cy="624"/>
                </a:xfrm>
              </p:grpSpPr>
              <p:grpSp>
                <p:nvGrpSpPr>
                  <p:cNvPr id="159754" name="Group 10">
                    <a:extLst>
                      <a:ext uri="{FF2B5EF4-FFF2-40B4-BE49-F238E27FC236}">
                        <a16:creationId xmlns:a16="http://schemas.microsoft.com/office/drawing/2014/main" id="{40DC6ACC-1668-8544-829C-E5F1E20B276E}"/>
                      </a:ext>
                    </a:extLst>
                  </p:cNvPr>
                  <p:cNvGrpSpPr>
                    <a:grpSpLocks/>
                  </p:cNvGrpSpPr>
                  <p:nvPr/>
                </p:nvGrpSpPr>
                <p:grpSpPr bwMode="auto">
                  <a:xfrm>
                    <a:off x="1776" y="2208"/>
                    <a:ext cx="1056" cy="624"/>
                    <a:chOff x="1680" y="1776"/>
                    <a:chExt cx="1056" cy="624"/>
                  </a:xfrm>
                </p:grpSpPr>
                <p:grpSp>
                  <p:nvGrpSpPr>
                    <p:cNvPr id="159755" name="Group 11">
                      <a:extLst>
                        <a:ext uri="{FF2B5EF4-FFF2-40B4-BE49-F238E27FC236}">
                          <a16:creationId xmlns:a16="http://schemas.microsoft.com/office/drawing/2014/main" id="{670AC43A-D163-DF4F-9110-D06C0317996A}"/>
                        </a:ext>
                      </a:extLst>
                    </p:cNvPr>
                    <p:cNvGrpSpPr>
                      <a:grpSpLocks/>
                    </p:cNvGrpSpPr>
                    <p:nvPr/>
                  </p:nvGrpSpPr>
                  <p:grpSpPr bwMode="auto">
                    <a:xfrm>
                      <a:off x="2592" y="1920"/>
                      <a:ext cx="144" cy="384"/>
                      <a:chOff x="2592" y="1776"/>
                      <a:chExt cx="144" cy="384"/>
                    </a:xfrm>
                  </p:grpSpPr>
                  <p:sp>
                    <p:nvSpPr>
                      <p:cNvPr id="159756" name="Oval 12">
                        <a:extLst>
                          <a:ext uri="{FF2B5EF4-FFF2-40B4-BE49-F238E27FC236}">
                            <a16:creationId xmlns:a16="http://schemas.microsoft.com/office/drawing/2014/main" id="{D7BEF169-2F28-2E48-9A53-AF47104B114B}"/>
                          </a:ext>
                        </a:extLst>
                      </p:cNvPr>
                      <p:cNvSpPr>
                        <a:spLocks noChangeArrowheads="1"/>
                      </p:cNvSpPr>
                      <p:nvPr/>
                    </p:nvSpPr>
                    <p:spPr bwMode="auto">
                      <a:xfrm>
                        <a:off x="2592" y="2016"/>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p>
                    </p:txBody>
                  </p:sp>
                  <p:sp>
                    <p:nvSpPr>
                      <p:cNvPr id="159757" name="Oval 13">
                        <a:extLst>
                          <a:ext uri="{FF2B5EF4-FFF2-40B4-BE49-F238E27FC236}">
                            <a16:creationId xmlns:a16="http://schemas.microsoft.com/office/drawing/2014/main" id="{E382D876-6B85-8542-B739-899321DF4093}"/>
                          </a:ext>
                        </a:extLst>
                      </p:cNvPr>
                      <p:cNvSpPr>
                        <a:spLocks noChangeArrowheads="1"/>
                      </p:cNvSpPr>
                      <p:nvPr/>
                    </p:nvSpPr>
                    <p:spPr bwMode="auto">
                      <a:xfrm>
                        <a:off x="2592" y="1776"/>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p>
                    </p:txBody>
                  </p:sp>
                </p:grpSp>
                <p:grpSp>
                  <p:nvGrpSpPr>
                    <p:cNvPr id="159758" name="Group 14">
                      <a:extLst>
                        <a:ext uri="{FF2B5EF4-FFF2-40B4-BE49-F238E27FC236}">
                          <a16:creationId xmlns:a16="http://schemas.microsoft.com/office/drawing/2014/main" id="{0904B10D-F1E3-1E40-AD49-B87C965EACFE}"/>
                        </a:ext>
                      </a:extLst>
                    </p:cNvPr>
                    <p:cNvGrpSpPr>
                      <a:grpSpLocks/>
                    </p:cNvGrpSpPr>
                    <p:nvPr/>
                  </p:nvGrpSpPr>
                  <p:grpSpPr bwMode="auto">
                    <a:xfrm>
                      <a:off x="1680" y="1776"/>
                      <a:ext cx="48" cy="624"/>
                      <a:chOff x="1680" y="1776"/>
                      <a:chExt cx="48" cy="624"/>
                    </a:xfrm>
                  </p:grpSpPr>
                  <p:sp>
                    <p:nvSpPr>
                      <p:cNvPr id="159759" name="Oval 15">
                        <a:extLst>
                          <a:ext uri="{FF2B5EF4-FFF2-40B4-BE49-F238E27FC236}">
                            <a16:creationId xmlns:a16="http://schemas.microsoft.com/office/drawing/2014/main" id="{1C868F0E-254A-304A-986F-390E9ED1E653}"/>
                          </a:ext>
                        </a:extLst>
                      </p:cNvPr>
                      <p:cNvSpPr>
                        <a:spLocks noChangeArrowheads="1"/>
                      </p:cNvSpPr>
                      <p:nvPr/>
                    </p:nvSpPr>
                    <p:spPr bwMode="auto">
                      <a:xfrm>
                        <a:off x="1680" y="1776"/>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p>
                    </p:txBody>
                  </p:sp>
                  <p:sp>
                    <p:nvSpPr>
                      <p:cNvPr id="159760" name="Oval 16">
                        <a:extLst>
                          <a:ext uri="{FF2B5EF4-FFF2-40B4-BE49-F238E27FC236}">
                            <a16:creationId xmlns:a16="http://schemas.microsoft.com/office/drawing/2014/main" id="{C116F569-3A15-9E4E-BCF6-8FA209ECA764}"/>
                          </a:ext>
                        </a:extLst>
                      </p:cNvPr>
                      <p:cNvSpPr>
                        <a:spLocks noChangeArrowheads="1"/>
                      </p:cNvSpPr>
                      <p:nvPr/>
                    </p:nvSpPr>
                    <p:spPr bwMode="auto">
                      <a:xfrm>
                        <a:off x="1680" y="1920"/>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p>
                    </p:txBody>
                  </p:sp>
                  <p:sp>
                    <p:nvSpPr>
                      <p:cNvPr id="159761" name="Oval 17">
                        <a:extLst>
                          <a:ext uri="{FF2B5EF4-FFF2-40B4-BE49-F238E27FC236}">
                            <a16:creationId xmlns:a16="http://schemas.microsoft.com/office/drawing/2014/main" id="{23EFC6CB-3FF3-EC41-BCB1-153A86F45646}"/>
                          </a:ext>
                        </a:extLst>
                      </p:cNvPr>
                      <p:cNvSpPr>
                        <a:spLocks noChangeArrowheads="1"/>
                      </p:cNvSpPr>
                      <p:nvPr/>
                    </p:nvSpPr>
                    <p:spPr bwMode="auto">
                      <a:xfrm>
                        <a:off x="1680" y="2352"/>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p>
                    </p:txBody>
                  </p:sp>
                  <p:sp>
                    <p:nvSpPr>
                      <p:cNvPr id="159762" name="Oval 18">
                        <a:extLst>
                          <a:ext uri="{FF2B5EF4-FFF2-40B4-BE49-F238E27FC236}">
                            <a16:creationId xmlns:a16="http://schemas.microsoft.com/office/drawing/2014/main" id="{4777751B-0039-E549-BEA5-6117E2F50A01}"/>
                          </a:ext>
                        </a:extLst>
                      </p:cNvPr>
                      <p:cNvSpPr>
                        <a:spLocks noChangeArrowheads="1"/>
                      </p:cNvSpPr>
                      <p:nvPr/>
                    </p:nvSpPr>
                    <p:spPr bwMode="auto">
                      <a:xfrm>
                        <a:off x="1680" y="2064"/>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p>
                    </p:txBody>
                  </p:sp>
                </p:grpSp>
                <p:grpSp>
                  <p:nvGrpSpPr>
                    <p:cNvPr id="159763" name="Group 19">
                      <a:extLst>
                        <a:ext uri="{FF2B5EF4-FFF2-40B4-BE49-F238E27FC236}">
                          <a16:creationId xmlns:a16="http://schemas.microsoft.com/office/drawing/2014/main" id="{085EB90D-FA24-784E-A3A4-F765D7BC5D34}"/>
                        </a:ext>
                      </a:extLst>
                    </p:cNvPr>
                    <p:cNvGrpSpPr>
                      <a:grpSpLocks/>
                    </p:cNvGrpSpPr>
                    <p:nvPr/>
                  </p:nvGrpSpPr>
                  <p:grpSpPr bwMode="auto">
                    <a:xfrm>
                      <a:off x="1680" y="1776"/>
                      <a:ext cx="912" cy="576"/>
                      <a:chOff x="1680" y="1776"/>
                      <a:chExt cx="912" cy="576"/>
                    </a:xfrm>
                  </p:grpSpPr>
                  <p:sp>
                    <p:nvSpPr>
                      <p:cNvPr id="159764" name="Line 20">
                        <a:extLst>
                          <a:ext uri="{FF2B5EF4-FFF2-40B4-BE49-F238E27FC236}">
                            <a16:creationId xmlns:a16="http://schemas.microsoft.com/office/drawing/2014/main" id="{6578B7F7-2CB6-7247-9DD1-E70AAA785A41}"/>
                          </a:ext>
                        </a:extLst>
                      </p:cNvPr>
                      <p:cNvSpPr>
                        <a:spLocks noChangeShapeType="1"/>
                      </p:cNvSpPr>
                      <p:nvPr/>
                    </p:nvSpPr>
                    <p:spPr bwMode="auto">
                      <a:xfrm>
                        <a:off x="1680" y="1920"/>
                        <a:ext cx="912" cy="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p>
                    </p:txBody>
                  </p:sp>
                  <p:grpSp>
                    <p:nvGrpSpPr>
                      <p:cNvPr id="159765" name="Group 21">
                        <a:extLst>
                          <a:ext uri="{FF2B5EF4-FFF2-40B4-BE49-F238E27FC236}">
                            <a16:creationId xmlns:a16="http://schemas.microsoft.com/office/drawing/2014/main" id="{2CD3F742-C722-684E-8CED-BDFC8F4C1D46}"/>
                          </a:ext>
                        </a:extLst>
                      </p:cNvPr>
                      <p:cNvGrpSpPr>
                        <a:grpSpLocks/>
                      </p:cNvGrpSpPr>
                      <p:nvPr/>
                    </p:nvGrpSpPr>
                    <p:grpSpPr bwMode="auto">
                      <a:xfrm>
                        <a:off x="1680" y="1776"/>
                        <a:ext cx="912" cy="576"/>
                        <a:chOff x="1680" y="1776"/>
                        <a:chExt cx="912" cy="576"/>
                      </a:xfrm>
                    </p:grpSpPr>
                    <p:sp>
                      <p:nvSpPr>
                        <p:cNvPr id="159766" name="Line 22">
                          <a:extLst>
                            <a:ext uri="{FF2B5EF4-FFF2-40B4-BE49-F238E27FC236}">
                              <a16:creationId xmlns:a16="http://schemas.microsoft.com/office/drawing/2014/main" id="{09FE6294-79C6-8E48-8060-170B6EF90765}"/>
                            </a:ext>
                          </a:extLst>
                        </p:cNvPr>
                        <p:cNvSpPr>
                          <a:spLocks noChangeShapeType="1"/>
                        </p:cNvSpPr>
                        <p:nvPr/>
                      </p:nvSpPr>
                      <p:spPr bwMode="auto">
                        <a:xfrm>
                          <a:off x="1728" y="1776"/>
                          <a:ext cx="864"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p>
                      </p:txBody>
                    </p:sp>
                    <p:sp>
                      <p:nvSpPr>
                        <p:cNvPr id="159767" name="Line 23">
                          <a:extLst>
                            <a:ext uri="{FF2B5EF4-FFF2-40B4-BE49-F238E27FC236}">
                              <a16:creationId xmlns:a16="http://schemas.microsoft.com/office/drawing/2014/main" id="{B8B60660-4C4A-C043-B5D5-1D57820923DB}"/>
                            </a:ext>
                          </a:extLst>
                        </p:cNvPr>
                        <p:cNvSpPr>
                          <a:spLocks noChangeShapeType="1"/>
                        </p:cNvSpPr>
                        <p:nvPr/>
                      </p:nvSpPr>
                      <p:spPr bwMode="auto">
                        <a:xfrm>
                          <a:off x="1728" y="1776"/>
                          <a:ext cx="864" cy="4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p>
                      </p:txBody>
                    </p:sp>
                    <p:sp>
                      <p:nvSpPr>
                        <p:cNvPr id="159768" name="Line 24">
                          <a:extLst>
                            <a:ext uri="{FF2B5EF4-FFF2-40B4-BE49-F238E27FC236}">
                              <a16:creationId xmlns:a16="http://schemas.microsoft.com/office/drawing/2014/main" id="{6B05EF6E-EE71-3F4A-B27F-EF033E612601}"/>
                            </a:ext>
                          </a:extLst>
                        </p:cNvPr>
                        <p:cNvSpPr>
                          <a:spLocks noChangeShapeType="1"/>
                        </p:cNvSpPr>
                        <p:nvPr/>
                      </p:nvSpPr>
                      <p:spPr bwMode="auto">
                        <a:xfrm>
                          <a:off x="1680" y="1920"/>
                          <a:ext cx="864" cy="4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p>
                      </p:txBody>
                    </p:sp>
                    <p:sp>
                      <p:nvSpPr>
                        <p:cNvPr id="159769" name="Line 25">
                          <a:extLst>
                            <a:ext uri="{FF2B5EF4-FFF2-40B4-BE49-F238E27FC236}">
                              <a16:creationId xmlns:a16="http://schemas.microsoft.com/office/drawing/2014/main" id="{58E24B02-41A7-4143-A9B8-DD810FA85579}"/>
                            </a:ext>
                          </a:extLst>
                        </p:cNvPr>
                        <p:cNvSpPr>
                          <a:spLocks noChangeShapeType="1"/>
                        </p:cNvSpPr>
                        <p:nvPr/>
                      </p:nvSpPr>
                      <p:spPr bwMode="auto">
                        <a:xfrm flipV="1">
                          <a:off x="1680" y="1968"/>
                          <a:ext cx="912"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p>
                      </p:txBody>
                    </p:sp>
                    <p:sp>
                      <p:nvSpPr>
                        <p:cNvPr id="159770" name="Line 26">
                          <a:extLst>
                            <a:ext uri="{FF2B5EF4-FFF2-40B4-BE49-F238E27FC236}">
                              <a16:creationId xmlns:a16="http://schemas.microsoft.com/office/drawing/2014/main" id="{9CC3058F-793C-A048-B721-E090C97F47A2}"/>
                            </a:ext>
                          </a:extLst>
                        </p:cNvPr>
                        <p:cNvSpPr>
                          <a:spLocks noChangeShapeType="1"/>
                        </p:cNvSpPr>
                        <p:nvPr/>
                      </p:nvSpPr>
                      <p:spPr bwMode="auto">
                        <a:xfrm>
                          <a:off x="1680" y="2064"/>
                          <a:ext cx="912"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p>
                      </p:txBody>
                    </p:sp>
                    <p:sp>
                      <p:nvSpPr>
                        <p:cNvPr id="159771" name="Line 27">
                          <a:extLst>
                            <a:ext uri="{FF2B5EF4-FFF2-40B4-BE49-F238E27FC236}">
                              <a16:creationId xmlns:a16="http://schemas.microsoft.com/office/drawing/2014/main" id="{54584DE0-2F32-5B4F-8D32-9E8487971E4B}"/>
                            </a:ext>
                          </a:extLst>
                        </p:cNvPr>
                        <p:cNvSpPr>
                          <a:spLocks noChangeShapeType="1"/>
                        </p:cNvSpPr>
                        <p:nvPr/>
                      </p:nvSpPr>
                      <p:spPr bwMode="auto">
                        <a:xfrm flipV="1">
                          <a:off x="1680" y="1968"/>
                          <a:ext cx="912" cy="3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p>
                      </p:txBody>
                    </p:sp>
                    <p:sp>
                      <p:nvSpPr>
                        <p:cNvPr id="159772" name="Line 28">
                          <a:extLst>
                            <a:ext uri="{FF2B5EF4-FFF2-40B4-BE49-F238E27FC236}">
                              <a16:creationId xmlns:a16="http://schemas.microsoft.com/office/drawing/2014/main" id="{43A51A69-BDA9-C14A-974C-40C0E81948EC}"/>
                            </a:ext>
                          </a:extLst>
                        </p:cNvPr>
                        <p:cNvSpPr>
                          <a:spLocks noChangeShapeType="1"/>
                        </p:cNvSpPr>
                        <p:nvPr/>
                      </p:nvSpPr>
                      <p:spPr bwMode="auto">
                        <a:xfrm flipV="1">
                          <a:off x="1680" y="2208"/>
                          <a:ext cx="912"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p>
                      </p:txBody>
                    </p:sp>
                  </p:grpSp>
                </p:grpSp>
              </p:grpSp>
              <p:sp>
                <p:nvSpPr>
                  <p:cNvPr id="159773" name="Line 29">
                    <a:extLst>
                      <a:ext uri="{FF2B5EF4-FFF2-40B4-BE49-F238E27FC236}">
                        <a16:creationId xmlns:a16="http://schemas.microsoft.com/office/drawing/2014/main" id="{D1758E7A-6AF6-C740-9E4C-DC3969B6F2C7}"/>
                      </a:ext>
                    </a:extLst>
                  </p:cNvPr>
                  <p:cNvSpPr>
                    <a:spLocks noChangeShapeType="1"/>
                  </p:cNvSpPr>
                  <p:nvPr/>
                </p:nvSpPr>
                <p:spPr bwMode="auto">
                  <a:xfrm>
                    <a:off x="2832" y="2400"/>
                    <a:ext cx="5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p>
                </p:txBody>
              </p:sp>
              <p:sp>
                <p:nvSpPr>
                  <p:cNvPr id="159774" name="Line 30">
                    <a:extLst>
                      <a:ext uri="{FF2B5EF4-FFF2-40B4-BE49-F238E27FC236}">
                        <a16:creationId xmlns:a16="http://schemas.microsoft.com/office/drawing/2014/main" id="{4E8BEDED-0808-074A-A585-188FC1D2B348}"/>
                      </a:ext>
                    </a:extLst>
                  </p:cNvPr>
                  <p:cNvSpPr>
                    <a:spLocks noChangeShapeType="1"/>
                  </p:cNvSpPr>
                  <p:nvPr/>
                </p:nvSpPr>
                <p:spPr bwMode="auto">
                  <a:xfrm>
                    <a:off x="2832" y="2640"/>
                    <a:ext cx="5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p>
                </p:txBody>
              </p:sp>
            </p:grpSp>
            <p:grpSp>
              <p:nvGrpSpPr>
                <p:cNvPr id="159775" name="Group 31">
                  <a:extLst>
                    <a:ext uri="{FF2B5EF4-FFF2-40B4-BE49-F238E27FC236}">
                      <a16:creationId xmlns:a16="http://schemas.microsoft.com/office/drawing/2014/main" id="{B77E7625-88AA-CD4B-B438-7519CB64981B}"/>
                    </a:ext>
                  </a:extLst>
                </p:cNvPr>
                <p:cNvGrpSpPr>
                  <a:grpSpLocks/>
                </p:cNvGrpSpPr>
                <p:nvPr/>
              </p:nvGrpSpPr>
              <p:grpSpPr bwMode="auto">
                <a:xfrm>
                  <a:off x="2544" y="2112"/>
                  <a:ext cx="144" cy="864"/>
                  <a:chOff x="2688" y="2160"/>
                  <a:chExt cx="144" cy="864"/>
                </a:xfrm>
              </p:grpSpPr>
              <p:grpSp>
                <p:nvGrpSpPr>
                  <p:cNvPr id="159776" name="Group 32">
                    <a:extLst>
                      <a:ext uri="{FF2B5EF4-FFF2-40B4-BE49-F238E27FC236}">
                        <a16:creationId xmlns:a16="http://schemas.microsoft.com/office/drawing/2014/main" id="{7EE7A6FC-6791-CF4A-8ADE-AB39EADB99D3}"/>
                      </a:ext>
                    </a:extLst>
                  </p:cNvPr>
                  <p:cNvGrpSpPr>
                    <a:grpSpLocks/>
                  </p:cNvGrpSpPr>
                  <p:nvPr/>
                </p:nvGrpSpPr>
                <p:grpSpPr bwMode="auto">
                  <a:xfrm>
                    <a:off x="2688" y="2160"/>
                    <a:ext cx="144" cy="384"/>
                    <a:chOff x="2592" y="1776"/>
                    <a:chExt cx="144" cy="384"/>
                  </a:xfrm>
                </p:grpSpPr>
                <p:sp>
                  <p:nvSpPr>
                    <p:cNvPr id="159777" name="Oval 33">
                      <a:extLst>
                        <a:ext uri="{FF2B5EF4-FFF2-40B4-BE49-F238E27FC236}">
                          <a16:creationId xmlns:a16="http://schemas.microsoft.com/office/drawing/2014/main" id="{F530B032-D615-FC43-8DEC-225D8B3DB24F}"/>
                        </a:ext>
                      </a:extLst>
                    </p:cNvPr>
                    <p:cNvSpPr>
                      <a:spLocks noChangeArrowheads="1"/>
                    </p:cNvSpPr>
                    <p:nvPr/>
                  </p:nvSpPr>
                  <p:spPr bwMode="auto">
                    <a:xfrm>
                      <a:off x="2592" y="2016"/>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p>
                  </p:txBody>
                </p:sp>
                <p:sp>
                  <p:nvSpPr>
                    <p:cNvPr id="159778" name="Oval 34">
                      <a:extLst>
                        <a:ext uri="{FF2B5EF4-FFF2-40B4-BE49-F238E27FC236}">
                          <a16:creationId xmlns:a16="http://schemas.microsoft.com/office/drawing/2014/main" id="{71D4494D-7A1B-2D4F-9F23-BA1C7B2FFFC3}"/>
                        </a:ext>
                      </a:extLst>
                    </p:cNvPr>
                    <p:cNvSpPr>
                      <a:spLocks noChangeArrowheads="1"/>
                    </p:cNvSpPr>
                    <p:nvPr/>
                  </p:nvSpPr>
                  <p:spPr bwMode="auto">
                    <a:xfrm>
                      <a:off x="2592" y="1776"/>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p>
                  </p:txBody>
                </p:sp>
              </p:grpSp>
              <p:grpSp>
                <p:nvGrpSpPr>
                  <p:cNvPr id="159779" name="Group 35">
                    <a:extLst>
                      <a:ext uri="{FF2B5EF4-FFF2-40B4-BE49-F238E27FC236}">
                        <a16:creationId xmlns:a16="http://schemas.microsoft.com/office/drawing/2014/main" id="{F0C3E3CA-4441-4C4D-BA72-3A1224D38840}"/>
                      </a:ext>
                    </a:extLst>
                  </p:cNvPr>
                  <p:cNvGrpSpPr>
                    <a:grpSpLocks/>
                  </p:cNvGrpSpPr>
                  <p:nvPr/>
                </p:nvGrpSpPr>
                <p:grpSpPr bwMode="auto">
                  <a:xfrm>
                    <a:off x="2688" y="2640"/>
                    <a:ext cx="144" cy="384"/>
                    <a:chOff x="2592" y="1776"/>
                    <a:chExt cx="144" cy="384"/>
                  </a:xfrm>
                </p:grpSpPr>
                <p:sp>
                  <p:nvSpPr>
                    <p:cNvPr id="159780" name="Oval 36">
                      <a:extLst>
                        <a:ext uri="{FF2B5EF4-FFF2-40B4-BE49-F238E27FC236}">
                          <a16:creationId xmlns:a16="http://schemas.microsoft.com/office/drawing/2014/main" id="{D84AC8E5-717C-7444-BC25-E3AFF7A6723E}"/>
                        </a:ext>
                      </a:extLst>
                    </p:cNvPr>
                    <p:cNvSpPr>
                      <a:spLocks noChangeArrowheads="1"/>
                    </p:cNvSpPr>
                    <p:nvPr/>
                  </p:nvSpPr>
                  <p:spPr bwMode="auto">
                    <a:xfrm>
                      <a:off x="2592" y="2016"/>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p>
                  </p:txBody>
                </p:sp>
                <p:sp>
                  <p:nvSpPr>
                    <p:cNvPr id="159781" name="Oval 37">
                      <a:extLst>
                        <a:ext uri="{FF2B5EF4-FFF2-40B4-BE49-F238E27FC236}">
                          <a16:creationId xmlns:a16="http://schemas.microsoft.com/office/drawing/2014/main" id="{738415C1-6B52-CD4C-9E7A-D88B56F8D932}"/>
                        </a:ext>
                      </a:extLst>
                    </p:cNvPr>
                    <p:cNvSpPr>
                      <a:spLocks noChangeArrowheads="1"/>
                    </p:cNvSpPr>
                    <p:nvPr/>
                  </p:nvSpPr>
                  <p:spPr bwMode="auto">
                    <a:xfrm>
                      <a:off x="2592" y="1776"/>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p>
                  </p:txBody>
                </p:sp>
              </p:grpSp>
            </p:grpSp>
          </p:grpSp>
          <p:sp>
            <p:nvSpPr>
              <p:cNvPr id="159782" name="Line 38">
                <a:extLst>
                  <a:ext uri="{FF2B5EF4-FFF2-40B4-BE49-F238E27FC236}">
                    <a16:creationId xmlns:a16="http://schemas.microsoft.com/office/drawing/2014/main" id="{2297C8DD-0421-A441-9784-0FE45234F8BE}"/>
                  </a:ext>
                </a:extLst>
              </p:cNvPr>
              <p:cNvSpPr>
                <a:spLocks noChangeShapeType="1"/>
              </p:cNvSpPr>
              <p:nvPr/>
            </p:nvSpPr>
            <p:spPr bwMode="auto">
              <a:xfrm flipV="1">
                <a:off x="2016" y="2208"/>
                <a:ext cx="528"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p>
            </p:txBody>
          </p:sp>
          <p:sp>
            <p:nvSpPr>
              <p:cNvPr id="159783" name="Line 39">
                <a:extLst>
                  <a:ext uri="{FF2B5EF4-FFF2-40B4-BE49-F238E27FC236}">
                    <a16:creationId xmlns:a16="http://schemas.microsoft.com/office/drawing/2014/main" id="{47094A6D-1013-1743-A517-C78A80F68129}"/>
                  </a:ext>
                </a:extLst>
              </p:cNvPr>
              <p:cNvSpPr>
                <a:spLocks noChangeShapeType="1"/>
              </p:cNvSpPr>
              <p:nvPr/>
            </p:nvSpPr>
            <p:spPr bwMode="auto">
              <a:xfrm>
                <a:off x="2016" y="2400"/>
                <a:ext cx="528"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p>
            </p:txBody>
          </p:sp>
          <p:sp>
            <p:nvSpPr>
              <p:cNvPr id="159784" name="Line 40">
                <a:extLst>
                  <a:ext uri="{FF2B5EF4-FFF2-40B4-BE49-F238E27FC236}">
                    <a16:creationId xmlns:a16="http://schemas.microsoft.com/office/drawing/2014/main" id="{CB662636-CE18-B64F-A3F8-674CCD65AAE9}"/>
                  </a:ext>
                </a:extLst>
              </p:cNvPr>
              <p:cNvSpPr>
                <a:spLocks noChangeShapeType="1"/>
              </p:cNvSpPr>
              <p:nvPr/>
            </p:nvSpPr>
            <p:spPr bwMode="auto">
              <a:xfrm>
                <a:off x="2016" y="2400"/>
                <a:ext cx="528" cy="48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p>
            </p:txBody>
          </p:sp>
          <p:sp>
            <p:nvSpPr>
              <p:cNvPr id="159785" name="Line 41">
                <a:extLst>
                  <a:ext uri="{FF2B5EF4-FFF2-40B4-BE49-F238E27FC236}">
                    <a16:creationId xmlns:a16="http://schemas.microsoft.com/office/drawing/2014/main" id="{618323E6-E0F1-6643-B8B5-74C91670F93C}"/>
                  </a:ext>
                </a:extLst>
              </p:cNvPr>
              <p:cNvSpPr>
                <a:spLocks noChangeShapeType="1"/>
              </p:cNvSpPr>
              <p:nvPr/>
            </p:nvSpPr>
            <p:spPr bwMode="auto">
              <a:xfrm flipV="1">
                <a:off x="2016" y="2208"/>
                <a:ext cx="528" cy="4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p>
            </p:txBody>
          </p:sp>
          <p:sp>
            <p:nvSpPr>
              <p:cNvPr id="159786" name="Line 42">
                <a:extLst>
                  <a:ext uri="{FF2B5EF4-FFF2-40B4-BE49-F238E27FC236}">
                    <a16:creationId xmlns:a16="http://schemas.microsoft.com/office/drawing/2014/main" id="{2C411972-8DEC-504D-A4B2-B02568CF8F02}"/>
                  </a:ext>
                </a:extLst>
              </p:cNvPr>
              <p:cNvSpPr>
                <a:spLocks noChangeShapeType="1"/>
              </p:cNvSpPr>
              <p:nvPr/>
            </p:nvSpPr>
            <p:spPr bwMode="auto">
              <a:xfrm>
                <a:off x="2016" y="2640"/>
                <a:ext cx="528"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p>
            </p:txBody>
          </p:sp>
        </p:grpSp>
      </p:grpSp>
      <p:sp>
        <p:nvSpPr>
          <p:cNvPr id="159787" name="Line 43">
            <a:extLst>
              <a:ext uri="{FF2B5EF4-FFF2-40B4-BE49-F238E27FC236}">
                <a16:creationId xmlns:a16="http://schemas.microsoft.com/office/drawing/2014/main" id="{0A858FB4-49C3-814E-AADD-A356328B8AD6}"/>
              </a:ext>
            </a:extLst>
          </p:cNvPr>
          <p:cNvSpPr>
            <a:spLocks noChangeShapeType="1"/>
          </p:cNvSpPr>
          <p:nvPr/>
        </p:nvSpPr>
        <p:spPr bwMode="auto">
          <a:xfrm>
            <a:off x="5029200" y="2914650"/>
            <a:ext cx="3429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p>
        </p:txBody>
      </p:sp>
      <p:sp>
        <p:nvSpPr>
          <p:cNvPr id="159788" name="Line 44">
            <a:extLst>
              <a:ext uri="{FF2B5EF4-FFF2-40B4-BE49-F238E27FC236}">
                <a16:creationId xmlns:a16="http://schemas.microsoft.com/office/drawing/2014/main" id="{411211BF-4A42-444B-BB19-DA18CEB71B06}"/>
              </a:ext>
            </a:extLst>
          </p:cNvPr>
          <p:cNvSpPr>
            <a:spLocks noChangeShapeType="1"/>
          </p:cNvSpPr>
          <p:nvPr/>
        </p:nvSpPr>
        <p:spPr bwMode="auto">
          <a:xfrm>
            <a:off x="5029200" y="3371850"/>
            <a:ext cx="3429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p>
        </p:txBody>
      </p:sp>
      <p:sp>
        <p:nvSpPr>
          <p:cNvPr id="159789" name="Line 45">
            <a:extLst>
              <a:ext uri="{FF2B5EF4-FFF2-40B4-BE49-F238E27FC236}">
                <a16:creationId xmlns:a16="http://schemas.microsoft.com/office/drawing/2014/main" id="{619BA162-2D64-6543-8652-CCBE7964E5E0}"/>
              </a:ext>
            </a:extLst>
          </p:cNvPr>
          <p:cNvSpPr>
            <a:spLocks noChangeShapeType="1"/>
          </p:cNvSpPr>
          <p:nvPr/>
        </p:nvSpPr>
        <p:spPr bwMode="auto">
          <a:xfrm>
            <a:off x="5029200" y="3771900"/>
            <a:ext cx="3429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p>
        </p:txBody>
      </p:sp>
      <p:sp>
        <p:nvSpPr>
          <p:cNvPr id="159790" name="Line 46">
            <a:extLst>
              <a:ext uri="{FF2B5EF4-FFF2-40B4-BE49-F238E27FC236}">
                <a16:creationId xmlns:a16="http://schemas.microsoft.com/office/drawing/2014/main" id="{844BD7FC-99E6-5742-A380-BA41663AFA07}"/>
              </a:ext>
            </a:extLst>
          </p:cNvPr>
          <p:cNvSpPr>
            <a:spLocks noChangeShapeType="1"/>
          </p:cNvSpPr>
          <p:nvPr/>
        </p:nvSpPr>
        <p:spPr bwMode="auto">
          <a:xfrm>
            <a:off x="5029200" y="4286250"/>
            <a:ext cx="3429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p>
        </p:txBody>
      </p:sp>
      <p:sp>
        <p:nvSpPr>
          <p:cNvPr id="159791" name="Text Box 47">
            <a:extLst>
              <a:ext uri="{FF2B5EF4-FFF2-40B4-BE49-F238E27FC236}">
                <a16:creationId xmlns:a16="http://schemas.microsoft.com/office/drawing/2014/main" id="{FF5B5075-E376-F346-99C6-B842DFECA31E}"/>
              </a:ext>
            </a:extLst>
          </p:cNvPr>
          <p:cNvSpPr txBox="1">
            <a:spLocks noChangeArrowheads="1"/>
          </p:cNvSpPr>
          <p:nvPr/>
        </p:nvSpPr>
        <p:spPr bwMode="auto">
          <a:xfrm>
            <a:off x="5931695" y="3288507"/>
            <a:ext cx="158889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AU" altLang="en-US" sz="1800">
                <a:latin typeface="Times New Roman" panose="02020603050405020304" pitchFamily="18" charset="0"/>
              </a:rPr>
              <a:t>2-layer or</a:t>
            </a:r>
          </a:p>
          <a:p>
            <a:pPr eaLnBrk="0" hangingPunct="0"/>
            <a:r>
              <a:rPr lang="en-AU" altLang="en-US" sz="1800">
                <a:latin typeface="Times New Roman" panose="02020603050405020304" pitchFamily="18" charset="0"/>
              </a:rPr>
              <a:t>1-hidden layer</a:t>
            </a:r>
          </a:p>
          <a:p>
            <a:pPr eaLnBrk="0" hangingPunct="0"/>
            <a:r>
              <a:rPr lang="en-AU" altLang="en-US" sz="1800" i="1">
                <a:latin typeface="Times New Roman" panose="02020603050405020304" pitchFamily="18" charset="0"/>
              </a:rPr>
              <a:t>fully connected</a:t>
            </a:r>
            <a:endParaRPr lang="en-AU" altLang="en-US" sz="1800">
              <a:latin typeface="Times New Roman" panose="02020603050405020304" pitchFamily="18" charset="0"/>
            </a:endParaRPr>
          </a:p>
          <a:p>
            <a:pPr eaLnBrk="0" hangingPunct="0"/>
            <a:r>
              <a:rPr lang="en-AU" altLang="en-US" sz="1800">
                <a:latin typeface="Times New Roman" panose="02020603050405020304" pitchFamily="18" charset="0"/>
              </a:rPr>
              <a:t>network</a:t>
            </a:r>
          </a:p>
        </p:txBody>
      </p:sp>
      <p:sp>
        <p:nvSpPr>
          <p:cNvPr id="3" name="TextBox 2">
            <a:extLst>
              <a:ext uri="{FF2B5EF4-FFF2-40B4-BE49-F238E27FC236}">
                <a16:creationId xmlns:a16="http://schemas.microsoft.com/office/drawing/2014/main" id="{878CC87E-BFCC-4046-AD22-3B96B5E03EE5}"/>
              </a:ext>
            </a:extLst>
          </p:cNvPr>
          <p:cNvSpPr txBox="1"/>
          <p:nvPr/>
        </p:nvSpPr>
        <p:spPr>
          <a:xfrm>
            <a:off x="1488014" y="5727220"/>
            <a:ext cx="6167971" cy="553998"/>
          </a:xfrm>
          <a:prstGeom prst="rect">
            <a:avLst/>
          </a:prstGeom>
          <a:noFill/>
        </p:spPr>
        <p:txBody>
          <a:bodyPr wrap="none" rtlCol="0">
            <a:spAutoFit/>
          </a:bodyPr>
          <a:lstStyle/>
          <a:p>
            <a:r>
              <a:rPr lang="en-US" sz="1500" dirty="0"/>
              <a:t>A universal approximator as in the “Universal Approximation Theorem”</a:t>
            </a:r>
          </a:p>
          <a:p>
            <a:r>
              <a:rPr lang="en-US" sz="1500" dirty="0" err="1"/>
              <a:t>Cybenko</a:t>
            </a:r>
            <a:r>
              <a:rPr lang="en-US" sz="1500" dirty="0"/>
              <a:t>, </a:t>
            </a:r>
            <a:r>
              <a:rPr lang="en-US" sz="1500" dirty="0" err="1"/>
              <a:t>Hornik</a:t>
            </a:r>
            <a:r>
              <a:rPr lang="en-US" sz="1500" dirty="0"/>
              <a:t>, ‘89</a:t>
            </a:r>
          </a:p>
        </p:txBody>
      </p:sp>
    </p:spTree>
    <p:extLst>
      <p:ext uri="{BB962C8B-B14F-4D97-AF65-F5344CB8AC3E}">
        <p14:creationId xmlns:p14="http://schemas.microsoft.com/office/powerpoint/2010/main" val="28762846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E7EBE3F2-CA50-1843-85DB-A1CC499255BE}"/>
              </a:ext>
            </a:extLst>
          </p:cNvPr>
          <p:cNvSpPr>
            <a:spLocks noGrp="1" noChangeArrowheads="1"/>
          </p:cNvSpPr>
          <p:nvPr>
            <p:ph type="title"/>
          </p:nvPr>
        </p:nvSpPr>
        <p:spPr/>
        <p:txBody>
          <a:bodyPr/>
          <a:lstStyle/>
          <a:p>
            <a:r>
              <a:rPr lang="en-US" altLang="en-US" dirty="0">
                <a:solidFill>
                  <a:srgbClr val="FF0000"/>
                </a:solidFill>
              </a:rPr>
              <a:t>Error function for training NN</a:t>
            </a:r>
          </a:p>
        </p:txBody>
      </p:sp>
      <p:sp>
        <p:nvSpPr>
          <p:cNvPr id="22531" name="Rectangle 3">
            <a:extLst>
              <a:ext uri="{FF2B5EF4-FFF2-40B4-BE49-F238E27FC236}">
                <a16:creationId xmlns:a16="http://schemas.microsoft.com/office/drawing/2014/main" id="{67BF653E-F01F-9A4D-A176-03D1B2F25E23}"/>
              </a:ext>
            </a:extLst>
          </p:cNvPr>
          <p:cNvSpPr>
            <a:spLocks noGrp="1" noChangeArrowheads="1"/>
          </p:cNvSpPr>
          <p:nvPr>
            <p:ph type="body" idx="1"/>
          </p:nvPr>
        </p:nvSpPr>
        <p:spPr>
          <a:xfrm>
            <a:off x="228600" y="1600200"/>
            <a:ext cx="8458200" cy="4876800"/>
          </a:xfrm>
        </p:spPr>
        <p:txBody>
          <a:bodyPr>
            <a:normAutofit/>
          </a:bodyPr>
          <a:lstStyle/>
          <a:p>
            <a:pPr marL="342900" lvl="1" indent="0">
              <a:buNone/>
            </a:pPr>
            <a:r>
              <a:rPr lang="en-US" altLang="en-US" sz="2400" dirty="0"/>
              <a:t>Error function evaluated by looking at the difference between the desired output and actual output for input samples (forward propagation)</a:t>
            </a:r>
          </a:p>
          <a:p>
            <a:pPr marL="342900" lvl="1" indent="0">
              <a:buNone/>
            </a:pPr>
            <a:endParaRPr lang="en-US" altLang="en-US" sz="2400" dirty="0"/>
          </a:p>
          <a:p>
            <a:pPr marL="342900" lvl="1" indent="0">
              <a:buNone/>
            </a:pPr>
            <a:r>
              <a:rPr lang="en-US" altLang="en-US" sz="2400" dirty="0"/>
              <a:t>Here use a mean square error </a:t>
            </a:r>
          </a:p>
          <a:p>
            <a:pPr marL="342900" lvl="1" indent="0">
              <a:buNone/>
            </a:pPr>
            <a:endParaRPr lang="en-US" altLang="en-US" sz="2400" i="1" dirty="0">
              <a:latin typeface="Times New Roman" panose="02020603050405020304" pitchFamily="18" charset="0"/>
              <a:cs typeface="Times New Roman" panose="02020603050405020304" pitchFamily="18" charset="0"/>
            </a:endParaRPr>
          </a:p>
          <a:p>
            <a:pPr marL="342900" lvl="1" indent="0">
              <a:buNone/>
            </a:pPr>
            <a:endParaRPr lang="en-US" altLang="en-US" sz="2400" i="1" dirty="0">
              <a:latin typeface="Times New Roman" panose="02020603050405020304" pitchFamily="18" charset="0"/>
              <a:cs typeface="Times New Roman" panose="02020603050405020304" pitchFamily="18" charset="0"/>
            </a:endParaRPr>
          </a:p>
          <a:p>
            <a:pPr marL="342900" lvl="1" indent="0">
              <a:buNone/>
            </a:pPr>
            <a:endParaRPr lang="en-US" altLang="en-US" sz="2400" i="1" dirty="0">
              <a:latin typeface="Times New Roman" panose="02020603050405020304" pitchFamily="18" charset="0"/>
              <a:cs typeface="Times New Roman" panose="02020603050405020304" pitchFamily="18" charset="0"/>
            </a:endParaRPr>
          </a:p>
          <a:p>
            <a:pPr marL="342900" lvl="1" indent="0">
              <a:buNone/>
            </a:pPr>
            <a:r>
              <a:rPr lang="en-US" altLang="en-US" sz="2400" i="1" dirty="0">
                <a:latin typeface="Times New Roman" panose="02020603050405020304" pitchFamily="18" charset="0"/>
                <a:cs typeface="Times New Roman" panose="02020603050405020304" pitchFamily="18" charset="0"/>
              </a:rPr>
              <a:t>Y</a:t>
            </a:r>
            <a:r>
              <a:rPr lang="en-US" altLang="en-US" sz="2400" i="1" baseline="-25000" dirty="0">
                <a:latin typeface="Times New Roman" panose="02020603050405020304" pitchFamily="18" charset="0"/>
                <a:cs typeface="Times New Roman" panose="02020603050405020304" pitchFamily="18" charset="0"/>
              </a:rPr>
              <a:t>i</a:t>
            </a:r>
            <a:r>
              <a:rPr lang="en-US" altLang="en-US" sz="2400" dirty="0"/>
              <a:t> true output, </a:t>
            </a:r>
            <a:r>
              <a:rPr lang="en-US" altLang="en-US" sz="2400" i="1" dirty="0">
                <a:latin typeface="Times New Roman" panose="02020603050405020304" pitchFamily="18" charset="0"/>
                <a:cs typeface="Times New Roman" panose="02020603050405020304" pitchFamily="18" charset="0"/>
              </a:rPr>
              <a:t>f(</a:t>
            </a:r>
            <a:r>
              <a:rPr lang="en-US" altLang="en-US" sz="2400" i="1" dirty="0" err="1">
                <a:latin typeface="Times New Roman" panose="02020603050405020304" pitchFamily="18" charset="0"/>
                <a:cs typeface="Times New Roman" panose="02020603050405020304" pitchFamily="18" charset="0"/>
              </a:rPr>
              <a:t>w</a:t>
            </a:r>
            <a:r>
              <a:rPr lang="en-US" altLang="en-US" sz="2400" i="1" baseline="-25000" dirty="0" err="1">
                <a:latin typeface="Times New Roman" panose="02020603050405020304" pitchFamily="18" charset="0"/>
                <a:cs typeface="Times New Roman" panose="02020603050405020304" pitchFamily="18" charset="0"/>
              </a:rPr>
              <a:t>i</a:t>
            </a:r>
            <a:r>
              <a:rPr lang="en-US" altLang="en-US" sz="2400" i="1" dirty="0">
                <a:latin typeface="Times New Roman" panose="02020603050405020304" pitchFamily="18" charset="0"/>
                <a:cs typeface="Times New Roman" panose="02020603050405020304" pitchFamily="18" charset="0"/>
              </a:rPr>
              <a:t>, X</a:t>
            </a:r>
            <a:r>
              <a:rPr lang="en-US" altLang="en-US" sz="2400" i="1" baseline="-25000" dirty="0">
                <a:latin typeface="Times New Roman" panose="02020603050405020304" pitchFamily="18" charset="0"/>
                <a:cs typeface="Times New Roman" panose="02020603050405020304" pitchFamily="18" charset="0"/>
              </a:rPr>
              <a:t>i</a:t>
            </a:r>
            <a:r>
              <a:rPr lang="en-US" altLang="en-US" sz="2400" i="1" dirty="0">
                <a:latin typeface="Times New Roman" panose="02020603050405020304" pitchFamily="18" charset="0"/>
                <a:cs typeface="Times New Roman" panose="02020603050405020304" pitchFamily="18" charset="0"/>
              </a:rPr>
              <a:t>) </a:t>
            </a:r>
            <a:r>
              <a:rPr lang="en-US" altLang="en-US" sz="2400" dirty="0">
                <a:cs typeface="Times New Roman" panose="02020603050405020304" pitchFamily="18" charset="0"/>
              </a:rPr>
              <a:t>is output from the neural network for input </a:t>
            </a:r>
            <a:r>
              <a:rPr lang="en-US" altLang="en-US" sz="2400" i="1" dirty="0">
                <a:latin typeface="Times New Roman" panose="02020603050405020304" pitchFamily="18" charset="0"/>
                <a:cs typeface="Times New Roman" panose="02020603050405020304" pitchFamily="18" charset="0"/>
              </a:rPr>
              <a:t>X</a:t>
            </a:r>
            <a:r>
              <a:rPr lang="en-US" altLang="en-US" sz="2400" i="1" baseline="-25000" dirty="0">
                <a:latin typeface="Times New Roman" panose="02020603050405020304" pitchFamily="18" charset="0"/>
                <a:cs typeface="Times New Roman" panose="02020603050405020304" pitchFamily="18" charset="0"/>
              </a:rPr>
              <a:t>i</a:t>
            </a:r>
            <a:endParaRPr lang="en-US" altLang="en-US" sz="2400" i="1" dirty="0">
              <a:latin typeface="Times New Roman" panose="02020603050405020304" pitchFamily="18" charset="0"/>
              <a:cs typeface="Times New Roman" panose="02020603050405020304" pitchFamily="18" charset="0"/>
            </a:endParaRPr>
          </a:p>
          <a:p>
            <a:pPr marL="342900" lvl="1" indent="0">
              <a:buNone/>
            </a:pPr>
            <a:r>
              <a:rPr lang="en-US" altLang="en-US" sz="2400" i="1" dirty="0">
                <a:latin typeface="Times New Roman" panose="02020603050405020304" pitchFamily="18" charset="0"/>
                <a:cs typeface="Times New Roman" panose="02020603050405020304" pitchFamily="18" charset="0"/>
              </a:rPr>
              <a:t>Then, </a:t>
            </a:r>
            <a:r>
              <a:rPr lang="en-US" altLang="en-US" sz="2400" i="1" dirty="0" err="1">
                <a:latin typeface="Times New Roman" panose="02020603050405020304" pitchFamily="18" charset="0"/>
                <a:cs typeface="Times New Roman" panose="02020603050405020304" pitchFamily="18" charset="0"/>
              </a:rPr>
              <a:t>backpropogate</a:t>
            </a:r>
            <a:r>
              <a:rPr lang="en-US" altLang="en-US" sz="2400" i="1" dirty="0">
                <a:latin typeface="Times New Roman" panose="02020603050405020304" pitchFamily="18" charset="0"/>
                <a:cs typeface="Times New Roman" panose="02020603050405020304" pitchFamily="18" charset="0"/>
              </a:rPr>
              <a:t> error and change weights accordingly</a:t>
            </a:r>
            <a:endParaRPr lang="en-US" altLang="en-US" sz="2400" dirty="0">
              <a:cs typeface="Times New Roman" panose="02020603050405020304" pitchFamily="18" charset="0"/>
            </a:endParaRPr>
          </a:p>
          <a:p>
            <a:pPr lvl="1"/>
            <a:endParaRPr lang="en-US" altLang="en-US" sz="2400" dirty="0"/>
          </a:p>
          <a:p>
            <a:pPr lvl="1"/>
            <a:endParaRPr lang="en-US" altLang="en-US" sz="1800" dirty="0"/>
          </a:p>
        </p:txBody>
      </p:sp>
      <p:graphicFrame>
        <p:nvGraphicFramePr>
          <p:cNvPr id="22532" name="Object 4">
            <a:extLst>
              <a:ext uri="{FF2B5EF4-FFF2-40B4-BE49-F238E27FC236}">
                <a16:creationId xmlns:a16="http://schemas.microsoft.com/office/drawing/2014/main" id="{A150575C-EA3F-6A47-BCC7-5750352AFEDF}"/>
              </a:ext>
            </a:extLst>
          </p:cNvPr>
          <p:cNvGraphicFramePr>
            <a:graphicFrameLocks noGrp="1" noChangeAspect="1"/>
          </p:cNvGraphicFramePr>
          <p:nvPr>
            <p:ph sz="half" idx="4294967295"/>
          </p:nvPr>
        </p:nvGraphicFramePr>
        <p:xfrm>
          <a:off x="1816447" y="3678873"/>
          <a:ext cx="2487216" cy="651647"/>
        </p:xfrm>
        <a:graphic>
          <a:graphicData uri="http://schemas.openxmlformats.org/presentationml/2006/ole">
            <mc:AlternateContent xmlns:mc="http://schemas.openxmlformats.org/markup-compatibility/2006">
              <mc:Choice xmlns:v="urn:schemas-microsoft-com:vml" Requires="v">
                <p:oleObj name="Equation" r:id="rId2" imgW="33058100" imgH="8483600" progId="Equation.3">
                  <p:embed/>
                </p:oleObj>
              </mc:Choice>
              <mc:Fallback>
                <p:oleObj name="Equation" r:id="rId2" imgW="33058100" imgH="8483600" progId="Equation.3">
                  <p:embed/>
                  <p:pic>
                    <p:nvPicPr>
                      <p:cNvPr id="22532" name="Object 4">
                        <a:extLst>
                          <a:ext uri="{FF2B5EF4-FFF2-40B4-BE49-F238E27FC236}">
                            <a16:creationId xmlns:a16="http://schemas.microsoft.com/office/drawing/2014/main" id="{A150575C-EA3F-6A47-BCC7-5750352AFE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447" y="3678873"/>
                        <a:ext cx="2487216" cy="651647"/>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4811180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44C26-6BF0-3944-B74F-63B35CD0DFCD}"/>
              </a:ext>
            </a:extLst>
          </p:cNvPr>
          <p:cNvSpPr>
            <a:spLocks noGrp="1"/>
          </p:cNvSpPr>
          <p:nvPr>
            <p:ph type="title"/>
          </p:nvPr>
        </p:nvSpPr>
        <p:spPr/>
        <p:txBody>
          <a:bodyPr/>
          <a:lstStyle/>
          <a:p>
            <a:r>
              <a:rPr lang="en-US" dirty="0">
                <a:solidFill>
                  <a:srgbClr val="FF0000"/>
                </a:solidFill>
              </a:rPr>
              <a:t>Deep Learning is</a:t>
            </a:r>
          </a:p>
        </p:txBody>
      </p:sp>
      <p:sp>
        <p:nvSpPr>
          <p:cNvPr id="3" name="Content Placeholder 2">
            <a:extLst>
              <a:ext uri="{FF2B5EF4-FFF2-40B4-BE49-F238E27FC236}">
                <a16:creationId xmlns:a16="http://schemas.microsoft.com/office/drawing/2014/main" id="{0CD3E86D-2C53-2740-9E69-74F2A288B5CB}"/>
              </a:ext>
            </a:extLst>
          </p:cNvPr>
          <p:cNvSpPr>
            <a:spLocks noGrp="1"/>
          </p:cNvSpPr>
          <p:nvPr>
            <p:ph idx="1"/>
          </p:nvPr>
        </p:nvSpPr>
        <p:spPr>
          <a:xfrm>
            <a:off x="685800" y="1600200"/>
            <a:ext cx="7696200" cy="4800600"/>
          </a:xfrm>
        </p:spPr>
        <p:txBody>
          <a:bodyPr>
            <a:normAutofit/>
          </a:bodyPr>
          <a:lstStyle/>
          <a:p>
            <a:r>
              <a:rPr lang="en-US" dirty="0"/>
              <a:t>Neural networks with</a:t>
            </a:r>
          </a:p>
          <a:p>
            <a:pPr lvl="1"/>
            <a:r>
              <a:rPr lang="en-US" dirty="0"/>
              <a:t>Many more layers</a:t>
            </a:r>
          </a:p>
          <a:p>
            <a:pPr lvl="1"/>
            <a:r>
              <a:rPr lang="en-US" dirty="0"/>
              <a:t>More different types of neurons</a:t>
            </a:r>
          </a:p>
          <a:p>
            <a:pPr lvl="1"/>
            <a:r>
              <a:rPr lang="en-US" dirty="0"/>
              <a:t>More types of training</a:t>
            </a:r>
          </a:p>
          <a:p>
            <a:pPr lvl="1"/>
            <a:r>
              <a:rPr lang="en-US" dirty="0"/>
              <a:t>Faster hardware – GPUs, TPUs</a:t>
            </a:r>
          </a:p>
          <a:p>
            <a:pPr lvl="1"/>
            <a:r>
              <a:rPr lang="en-US" dirty="0"/>
              <a:t>Robust software – </a:t>
            </a:r>
            <a:r>
              <a:rPr lang="en-US" dirty="0" err="1"/>
              <a:t>PyTorch</a:t>
            </a:r>
            <a:r>
              <a:rPr lang="en-US" dirty="0"/>
              <a:t> and more </a:t>
            </a:r>
          </a:p>
          <a:p>
            <a:pPr lvl="1"/>
            <a:r>
              <a:rPr lang="en-US" dirty="0"/>
              <a:t>Much much more data</a:t>
            </a:r>
          </a:p>
        </p:txBody>
      </p:sp>
    </p:spTree>
    <p:extLst>
      <p:ext uri="{BB962C8B-B14F-4D97-AF65-F5344CB8AC3E}">
        <p14:creationId xmlns:p14="http://schemas.microsoft.com/office/powerpoint/2010/main" val="24339941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F76C9-9877-6150-35A6-CB716DDC5CD4}"/>
              </a:ext>
            </a:extLst>
          </p:cNvPr>
          <p:cNvSpPr>
            <a:spLocks noGrp="1"/>
          </p:cNvSpPr>
          <p:nvPr>
            <p:ph type="title"/>
          </p:nvPr>
        </p:nvSpPr>
        <p:spPr/>
        <p:txBody>
          <a:bodyPr/>
          <a:lstStyle/>
          <a:p>
            <a:endParaRPr lang="en-US"/>
          </a:p>
        </p:txBody>
      </p:sp>
      <p:pic>
        <p:nvPicPr>
          <p:cNvPr id="5" name="Content Placeholder 4" descr="A chart with black text&#10;&#10;Description automatically generated">
            <a:extLst>
              <a:ext uri="{FF2B5EF4-FFF2-40B4-BE49-F238E27FC236}">
                <a16:creationId xmlns:a16="http://schemas.microsoft.com/office/drawing/2014/main" id="{74722285-30C6-3553-B74D-84643E5E7DD2}"/>
              </a:ext>
            </a:extLst>
          </p:cNvPr>
          <p:cNvPicPr>
            <a:picLocks noGrp="1" noChangeAspect="1"/>
          </p:cNvPicPr>
          <p:nvPr>
            <p:ph idx="1"/>
          </p:nvPr>
        </p:nvPicPr>
        <p:blipFill>
          <a:blip r:embed="rId2"/>
          <a:stretch>
            <a:fillRect/>
          </a:stretch>
        </p:blipFill>
        <p:spPr>
          <a:xfrm>
            <a:off x="475527" y="152400"/>
            <a:ext cx="8211273" cy="6469016"/>
          </a:xfrm>
        </p:spPr>
      </p:pic>
      <p:sp>
        <p:nvSpPr>
          <p:cNvPr id="6" name="TextBox 5">
            <a:extLst>
              <a:ext uri="{FF2B5EF4-FFF2-40B4-BE49-F238E27FC236}">
                <a16:creationId xmlns:a16="http://schemas.microsoft.com/office/drawing/2014/main" id="{2BA98AC9-AD7A-EABD-3F5D-B5632491BECD}"/>
              </a:ext>
            </a:extLst>
          </p:cNvPr>
          <p:cNvSpPr txBox="1"/>
          <p:nvPr/>
        </p:nvSpPr>
        <p:spPr>
          <a:xfrm>
            <a:off x="1219200" y="6553200"/>
            <a:ext cx="5597751" cy="307777"/>
          </a:xfrm>
          <a:prstGeom prst="rect">
            <a:avLst/>
          </a:prstGeom>
          <a:noFill/>
        </p:spPr>
        <p:txBody>
          <a:bodyPr wrap="none" rtlCol="0">
            <a:spAutoFit/>
          </a:bodyPr>
          <a:lstStyle/>
          <a:p>
            <a:r>
              <a:rPr lang="en-US" sz="1400" dirty="0"/>
              <a:t>https://</a:t>
            </a:r>
            <a:r>
              <a:rPr lang="en-US" sz="1400" dirty="0" err="1"/>
              <a:t>www.eweek.com</a:t>
            </a:r>
            <a:r>
              <a:rPr lang="en-US" sz="1400" dirty="0"/>
              <a:t>/artificial-intelligence/deep-learning-software/</a:t>
            </a:r>
          </a:p>
        </p:txBody>
      </p:sp>
    </p:spTree>
    <p:extLst>
      <p:ext uri="{BB962C8B-B14F-4D97-AF65-F5344CB8AC3E}">
        <p14:creationId xmlns:p14="http://schemas.microsoft.com/office/powerpoint/2010/main" val="22113508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D5ECA-A82F-074D-9191-5CB12AA737DF}"/>
              </a:ext>
            </a:extLst>
          </p:cNvPr>
          <p:cNvSpPr>
            <a:spLocks noGrp="1"/>
          </p:cNvSpPr>
          <p:nvPr>
            <p:ph type="title"/>
          </p:nvPr>
        </p:nvSpPr>
        <p:spPr/>
        <p:txBody>
          <a:bodyPr/>
          <a:lstStyle/>
          <a:p>
            <a:r>
              <a:rPr lang="en-US" sz="2800" dirty="0">
                <a:solidFill>
                  <a:srgbClr val="FF0000"/>
                </a:solidFill>
              </a:rPr>
              <a:t>Deep Learning Parts (the Machine</a:t>
            </a:r>
            <a:br>
              <a:rPr lang="en-US" sz="2800" dirty="0">
                <a:solidFill>
                  <a:srgbClr val="FF0000"/>
                </a:solidFill>
              </a:rPr>
            </a:br>
            <a:r>
              <a:rPr lang="en-US" sz="2800" dirty="0">
                <a:solidFill>
                  <a:srgbClr val="FF0000"/>
                </a:solidFill>
              </a:rPr>
              <a:t>Learning Recipe)</a:t>
            </a:r>
          </a:p>
        </p:txBody>
      </p:sp>
      <p:sp>
        <p:nvSpPr>
          <p:cNvPr id="3" name="Content Placeholder 2">
            <a:extLst>
              <a:ext uri="{FF2B5EF4-FFF2-40B4-BE49-F238E27FC236}">
                <a16:creationId xmlns:a16="http://schemas.microsoft.com/office/drawing/2014/main" id="{B244305B-05B0-784A-BA98-20C3EAD155B9}"/>
              </a:ext>
            </a:extLst>
          </p:cNvPr>
          <p:cNvSpPr>
            <a:spLocks noGrp="1"/>
          </p:cNvSpPr>
          <p:nvPr>
            <p:ph idx="1"/>
          </p:nvPr>
        </p:nvSpPr>
        <p:spPr>
          <a:xfrm>
            <a:off x="457200" y="1417638"/>
            <a:ext cx="8229600" cy="5287962"/>
          </a:xfrm>
        </p:spPr>
        <p:txBody>
          <a:bodyPr>
            <a:normAutofit/>
          </a:bodyPr>
          <a:lstStyle/>
          <a:p>
            <a:r>
              <a:rPr lang="en-US" sz="2800" dirty="0"/>
              <a:t>Data</a:t>
            </a:r>
          </a:p>
          <a:p>
            <a:pPr lvl="1"/>
            <a:r>
              <a:rPr lang="en-US" sz="2400" dirty="0"/>
              <a:t>Vector formats common</a:t>
            </a:r>
          </a:p>
          <a:p>
            <a:r>
              <a:rPr lang="en-US" sz="2800" dirty="0"/>
              <a:t>Architectures</a:t>
            </a:r>
          </a:p>
          <a:p>
            <a:pPr lvl="1"/>
            <a:r>
              <a:rPr lang="en-US" sz="2000" dirty="0"/>
              <a:t>Neurons and weights</a:t>
            </a:r>
          </a:p>
          <a:p>
            <a:pPr lvl="1"/>
            <a:r>
              <a:rPr lang="en-US" sz="2000" dirty="0"/>
              <a:t>Networks</a:t>
            </a:r>
          </a:p>
          <a:p>
            <a:r>
              <a:rPr lang="en-US" sz="2800" dirty="0"/>
              <a:t>Training algorithms</a:t>
            </a:r>
          </a:p>
          <a:p>
            <a:pPr lvl="1"/>
            <a:r>
              <a:rPr lang="en-US" sz="2000" dirty="0"/>
              <a:t>Cost functions</a:t>
            </a:r>
          </a:p>
          <a:p>
            <a:pPr lvl="1"/>
            <a:r>
              <a:rPr lang="en-US" sz="2000" dirty="0"/>
              <a:t>Backpropagation</a:t>
            </a:r>
          </a:p>
          <a:p>
            <a:pPr lvl="1"/>
            <a:r>
              <a:rPr lang="en-US" sz="2000" dirty="0"/>
              <a:t>Gradient descent – updating weights</a:t>
            </a:r>
          </a:p>
          <a:p>
            <a:r>
              <a:rPr lang="en-US" sz="2800" dirty="0"/>
              <a:t>Performance – evaluation</a:t>
            </a:r>
          </a:p>
          <a:p>
            <a:pPr lvl="1"/>
            <a:r>
              <a:rPr lang="en-US" sz="2000" dirty="0"/>
              <a:t>Training, testing, validation</a:t>
            </a:r>
          </a:p>
          <a:p>
            <a:pPr lvl="1"/>
            <a:r>
              <a:rPr lang="en-US" sz="2000" dirty="0"/>
              <a:t>Generalization</a:t>
            </a:r>
            <a:endParaRPr lang="en-US" sz="4000" dirty="0"/>
          </a:p>
        </p:txBody>
      </p:sp>
    </p:spTree>
    <p:extLst>
      <p:ext uri="{BB962C8B-B14F-4D97-AF65-F5344CB8AC3E}">
        <p14:creationId xmlns:p14="http://schemas.microsoft.com/office/powerpoint/2010/main" val="11175627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EB989-8981-4040-9401-0B778F5C2D8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AE30F8D-8ACB-F048-AB8E-5F86E463866B}"/>
              </a:ext>
            </a:extLst>
          </p:cNvPr>
          <p:cNvPicPr>
            <a:picLocks noGrp="1" noChangeAspect="1"/>
          </p:cNvPicPr>
          <p:nvPr>
            <p:ph idx="1"/>
          </p:nvPr>
        </p:nvPicPr>
        <p:blipFill>
          <a:blip r:embed="rId2"/>
          <a:stretch>
            <a:fillRect/>
          </a:stretch>
        </p:blipFill>
        <p:spPr>
          <a:xfrm>
            <a:off x="696671" y="274638"/>
            <a:ext cx="7750658" cy="5562600"/>
          </a:xfrm>
        </p:spPr>
      </p:pic>
    </p:spTree>
    <p:extLst>
      <p:ext uri="{BB962C8B-B14F-4D97-AF65-F5344CB8AC3E}">
        <p14:creationId xmlns:p14="http://schemas.microsoft.com/office/powerpoint/2010/main" val="492440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143000"/>
            <a:ext cx="6619243" cy="1436735"/>
          </a:xfrm>
        </p:spPr>
        <p:txBody>
          <a:bodyPr/>
          <a:lstStyle/>
          <a:p>
            <a:r>
              <a:rPr lang="en-US" dirty="0"/>
              <a:t>Applications everywhere there is data, usually labeled</a:t>
            </a:r>
          </a:p>
        </p:txBody>
      </p:sp>
      <p:sp>
        <p:nvSpPr>
          <p:cNvPr id="5" name="Text Placeholder 4">
            <a:extLst>
              <a:ext uri="{FF2B5EF4-FFF2-40B4-BE49-F238E27FC236}">
                <a16:creationId xmlns:a16="http://schemas.microsoft.com/office/drawing/2014/main" id="{EC2C4E7C-A995-D048-A0E0-5C83B75781C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77770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04A40396-EB10-2741-8BFF-756CEFDBC911}"/>
              </a:ext>
            </a:extLst>
          </p:cNvPr>
          <p:cNvSpPr>
            <a:spLocks noGrp="1" noChangeArrowheads="1"/>
          </p:cNvSpPr>
          <p:nvPr>
            <p:ph type="title"/>
          </p:nvPr>
        </p:nvSpPr>
        <p:spPr>
          <a:xfrm>
            <a:off x="457200" y="274638"/>
            <a:ext cx="8229600" cy="609600"/>
          </a:xfrm>
        </p:spPr>
        <p:txBody>
          <a:bodyPr/>
          <a:lstStyle/>
          <a:p>
            <a:r>
              <a:rPr lang="en-US" altLang="en-US" sz="3600" b="1" dirty="0">
                <a:solidFill>
                  <a:srgbClr val="FF0000"/>
                </a:solidFill>
                <a:ea typeface="ＭＳ Ｐゴシック" panose="020B0600070205080204" pitchFamily="34" charset="-128"/>
              </a:rPr>
              <a:t>AI Purposes, Herb Simon</a:t>
            </a:r>
            <a:br>
              <a:rPr lang="en-US" altLang="en-US" sz="3600" b="1" dirty="0">
                <a:solidFill>
                  <a:srgbClr val="FF0000"/>
                </a:solidFill>
                <a:ea typeface="ＭＳ Ｐゴシック" panose="020B0600070205080204" pitchFamily="34" charset="-128"/>
              </a:rPr>
            </a:br>
            <a:r>
              <a:rPr lang="en-US" altLang="en-US" sz="3600" b="1" dirty="0">
                <a:solidFill>
                  <a:srgbClr val="FF0000"/>
                </a:solidFill>
                <a:ea typeface="ＭＳ Ｐゴシック" panose="020B0600070205080204" pitchFamily="34" charset="-128"/>
              </a:rPr>
              <a:t>Nobel Laureate</a:t>
            </a:r>
          </a:p>
        </p:txBody>
      </p:sp>
      <p:sp>
        <p:nvSpPr>
          <p:cNvPr id="38915" name="Text Box 3">
            <a:extLst>
              <a:ext uri="{FF2B5EF4-FFF2-40B4-BE49-F238E27FC236}">
                <a16:creationId xmlns:a16="http://schemas.microsoft.com/office/drawing/2014/main" id="{9D991107-F930-F840-A409-1F6424A55A67}"/>
              </a:ext>
            </a:extLst>
          </p:cNvPr>
          <p:cNvSpPr txBox="1">
            <a:spLocks noChangeArrowheads="1"/>
          </p:cNvSpPr>
          <p:nvPr/>
        </p:nvSpPr>
        <p:spPr bwMode="auto">
          <a:xfrm>
            <a:off x="762000" y="1676400"/>
            <a:ext cx="79248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n-US" dirty="0">
                <a:latin typeface="Comic Sans MS" panose="030F0902030302020204" pitchFamily="66" charset="0"/>
              </a:rPr>
              <a:t>AI can have two purposes. </a:t>
            </a:r>
          </a:p>
          <a:p>
            <a:pPr marL="342900" indent="-342900">
              <a:spcBef>
                <a:spcPct val="50000"/>
              </a:spcBef>
              <a:buFont typeface="Arial" panose="020B0604020202020204" pitchFamily="34" charset="0"/>
              <a:buChar char="•"/>
            </a:pPr>
            <a:r>
              <a:rPr lang="en-US" altLang="en-US" dirty="0">
                <a:latin typeface="Comic Sans MS" panose="030F0902030302020204" pitchFamily="66" charset="0"/>
              </a:rPr>
              <a:t>One is to use the power of computers to augment human thinking, just as we use motors to augment human or horse power. Robotics and expert systems are major branches of that. </a:t>
            </a:r>
          </a:p>
          <a:p>
            <a:pPr marL="342900" indent="-342900">
              <a:spcBef>
                <a:spcPct val="50000"/>
              </a:spcBef>
              <a:buFont typeface="Arial" panose="020B0604020202020204" pitchFamily="34" charset="0"/>
              <a:buChar char="•"/>
            </a:pPr>
            <a:r>
              <a:rPr lang="en-US" altLang="en-US" dirty="0">
                <a:latin typeface="Comic Sans MS" panose="030F0902030302020204" pitchFamily="66" charset="0"/>
              </a:rPr>
              <a:t>The other is to use a computer's artificial intelligence to understand how humans think in a humanoid way. If you test your programs not merely by what they can accomplish, but how they accomplish it, you're really doing cognitive science; you're using AI to understand the human mind."</a:t>
            </a:r>
            <a:r>
              <a:rPr lang="en-US" altLang="en-US" dirty="0"/>
              <a:t> </a:t>
            </a:r>
          </a:p>
          <a:p>
            <a:pPr>
              <a:spcBef>
                <a:spcPct val="50000"/>
              </a:spcBef>
            </a:pPr>
            <a:r>
              <a:rPr lang="en-US" altLang="en-US" dirty="0"/>
              <a:t>- Herb Simon</a:t>
            </a:r>
          </a:p>
        </p:txBody>
      </p:sp>
    </p:spTree>
    <p:extLst>
      <p:ext uri="{BB962C8B-B14F-4D97-AF65-F5344CB8AC3E}">
        <p14:creationId xmlns:p14="http://schemas.microsoft.com/office/powerpoint/2010/main" val="15246151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3023" y="1155043"/>
            <a:ext cx="4361309" cy="244267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9418" y="3597714"/>
            <a:ext cx="4456092" cy="2144285"/>
          </a:xfrm>
          <a:prstGeom prst="rect">
            <a:avLst/>
          </a:prstGeom>
        </p:spPr>
      </p:pic>
      <p:sp>
        <p:nvSpPr>
          <p:cNvPr id="6" name="TextBox 5"/>
          <p:cNvSpPr txBox="1"/>
          <p:nvPr/>
        </p:nvSpPr>
        <p:spPr>
          <a:xfrm>
            <a:off x="744409" y="4496732"/>
            <a:ext cx="2673626" cy="369332"/>
          </a:xfrm>
          <a:prstGeom prst="rect">
            <a:avLst/>
          </a:prstGeom>
          <a:noFill/>
        </p:spPr>
        <p:txBody>
          <a:bodyPr wrap="square" rtlCol="0">
            <a:spAutoFit/>
          </a:bodyPr>
          <a:lstStyle/>
          <a:p>
            <a:pPr algn="ctr"/>
            <a:r>
              <a:rPr lang="en-US" sz="1800" b="1" dirty="0"/>
              <a:t>Deep driving!</a:t>
            </a:r>
          </a:p>
        </p:txBody>
      </p:sp>
    </p:spTree>
    <p:extLst>
      <p:ext uri="{BB962C8B-B14F-4D97-AF65-F5344CB8AC3E}">
        <p14:creationId xmlns:p14="http://schemas.microsoft.com/office/powerpoint/2010/main" val="9112269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0263" y="857251"/>
            <a:ext cx="7563744" cy="5119598"/>
          </a:xfrm>
        </p:spPr>
      </p:pic>
      <p:sp>
        <p:nvSpPr>
          <p:cNvPr id="3" name="TextBox 2"/>
          <p:cNvSpPr txBox="1"/>
          <p:nvPr/>
        </p:nvSpPr>
        <p:spPr>
          <a:xfrm>
            <a:off x="1033529" y="992478"/>
            <a:ext cx="4964807" cy="553998"/>
          </a:xfrm>
          <a:prstGeom prst="rect">
            <a:avLst/>
          </a:prstGeom>
          <a:noFill/>
        </p:spPr>
        <p:txBody>
          <a:bodyPr wrap="square" rtlCol="0">
            <a:spAutoFit/>
          </a:bodyPr>
          <a:lstStyle/>
          <a:p>
            <a:r>
              <a:rPr lang="en-US" sz="1500" b="1" i="1" dirty="0">
                <a:solidFill>
                  <a:schemeClr val="bg1"/>
                </a:solidFill>
                <a:effectLst>
                  <a:outerShdw blurRad="38100" dist="38100" dir="2700000" algn="tl">
                    <a:srgbClr val="000000">
                      <a:alpha val="43137"/>
                    </a:srgbClr>
                  </a:outerShdw>
                </a:effectLst>
              </a:rPr>
              <a:t>Image Recognition: Big Brother Net is watching you…and you over there…and you right there!</a:t>
            </a:r>
          </a:p>
        </p:txBody>
      </p:sp>
    </p:spTree>
    <p:extLst>
      <p:ext uri="{BB962C8B-B14F-4D97-AF65-F5344CB8AC3E}">
        <p14:creationId xmlns:p14="http://schemas.microsoft.com/office/powerpoint/2010/main" val="29248460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6952" y="706284"/>
            <a:ext cx="3780287" cy="283521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158" y="3671887"/>
            <a:ext cx="3571875" cy="232886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8397" y="982639"/>
            <a:ext cx="4643438" cy="4421981"/>
          </a:xfrm>
          <a:prstGeom prst="rect">
            <a:avLst/>
          </a:prstGeom>
        </p:spPr>
      </p:pic>
      <p:sp>
        <p:nvSpPr>
          <p:cNvPr id="7" name="TextBox 6"/>
          <p:cNvSpPr txBox="1"/>
          <p:nvPr/>
        </p:nvSpPr>
        <p:spPr>
          <a:xfrm>
            <a:off x="5544997" y="5490937"/>
            <a:ext cx="2673626" cy="369332"/>
          </a:xfrm>
          <a:prstGeom prst="rect">
            <a:avLst/>
          </a:prstGeom>
          <a:noFill/>
        </p:spPr>
        <p:txBody>
          <a:bodyPr wrap="square" rtlCol="0">
            <a:spAutoFit/>
          </a:bodyPr>
          <a:lstStyle/>
          <a:p>
            <a:pPr algn="ctr"/>
            <a:r>
              <a:rPr lang="en-US" sz="1800" b="1" dirty="0"/>
              <a:t>Deep games!</a:t>
            </a:r>
          </a:p>
        </p:txBody>
      </p:sp>
    </p:spTree>
    <p:extLst>
      <p:ext uri="{BB962C8B-B14F-4D97-AF65-F5344CB8AC3E}">
        <p14:creationId xmlns:p14="http://schemas.microsoft.com/office/powerpoint/2010/main" val="27261699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767" y="1244876"/>
            <a:ext cx="5476230" cy="2190492"/>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1782" t="14502" r="17434" b="2262"/>
          <a:stretch/>
        </p:blipFill>
        <p:spPr>
          <a:xfrm>
            <a:off x="4469994" y="3160767"/>
            <a:ext cx="4088018" cy="2704946"/>
          </a:xfrm>
          <a:prstGeom prst="rect">
            <a:avLst/>
          </a:prstGeom>
        </p:spPr>
      </p:pic>
      <p:sp>
        <p:nvSpPr>
          <p:cNvPr id="6" name="TextBox 5"/>
          <p:cNvSpPr txBox="1"/>
          <p:nvPr/>
        </p:nvSpPr>
        <p:spPr>
          <a:xfrm>
            <a:off x="992068" y="4477416"/>
            <a:ext cx="2673626" cy="369332"/>
          </a:xfrm>
          <a:prstGeom prst="rect">
            <a:avLst/>
          </a:prstGeom>
          <a:noFill/>
        </p:spPr>
        <p:txBody>
          <a:bodyPr wrap="square" rtlCol="0">
            <a:spAutoFit/>
          </a:bodyPr>
          <a:lstStyle/>
          <a:p>
            <a:pPr algn="ctr"/>
            <a:r>
              <a:rPr lang="en-US" sz="1800" b="1" dirty="0"/>
              <a:t>Deep emotion!</a:t>
            </a:r>
          </a:p>
        </p:txBody>
      </p:sp>
    </p:spTree>
    <p:extLst>
      <p:ext uri="{BB962C8B-B14F-4D97-AF65-F5344CB8AC3E}">
        <p14:creationId xmlns:p14="http://schemas.microsoft.com/office/powerpoint/2010/main" val="39181075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net_music_1">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3954066" y="4212656"/>
            <a:ext cx="457200" cy="457200"/>
          </a:xfrm>
        </p:spPr>
      </p:pic>
      <p:sp>
        <p:nvSpPr>
          <p:cNvPr id="4" name="Rectangle 3"/>
          <p:cNvSpPr/>
          <p:nvPr/>
        </p:nvSpPr>
        <p:spPr>
          <a:xfrm>
            <a:off x="1458533" y="5693302"/>
            <a:ext cx="6278451" cy="253916"/>
          </a:xfrm>
          <a:prstGeom prst="rect">
            <a:avLst/>
          </a:prstGeom>
        </p:spPr>
        <p:txBody>
          <a:bodyPr wrap="square">
            <a:spAutoFit/>
          </a:bodyPr>
          <a:lstStyle/>
          <a:p>
            <a:pPr algn="ctr"/>
            <a:r>
              <a:rPr lang="en-US" sz="1050" dirty="0"/>
              <a:t>http://www.hexahedria.com/2015/08/03/composing-music-with-recurrent-neural-networks/</a:t>
            </a:r>
          </a:p>
        </p:txBody>
      </p:sp>
      <p:sp>
        <p:nvSpPr>
          <p:cNvPr id="6" name="TextBox 5"/>
          <p:cNvSpPr txBox="1"/>
          <p:nvPr/>
        </p:nvSpPr>
        <p:spPr>
          <a:xfrm>
            <a:off x="319406" y="4523689"/>
            <a:ext cx="2673626" cy="369332"/>
          </a:xfrm>
          <a:prstGeom prst="rect">
            <a:avLst/>
          </a:prstGeom>
          <a:noFill/>
        </p:spPr>
        <p:txBody>
          <a:bodyPr wrap="square" rtlCol="0">
            <a:spAutoFit/>
          </a:bodyPr>
          <a:lstStyle/>
          <a:p>
            <a:pPr algn="ctr"/>
            <a:r>
              <a:rPr lang="en-US" sz="1800" b="1" dirty="0"/>
              <a:t>Deep music!</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762" y="1061682"/>
            <a:ext cx="3446304" cy="258472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2689" y="2945129"/>
            <a:ext cx="3363503" cy="2535053"/>
          </a:xfrm>
          <a:prstGeom prst="rect">
            <a:avLst/>
          </a:prstGeom>
        </p:spPr>
      </p:pic>
    </p:spTree>
    <p:extLst>
      <p:ext uri="{BB962C8B-B14F-4D97-AF65-F5344CB8AC3E}">
        <p14:creationId xmlns:p14="http://schemas.microsoft.com/office/powerpoint/2010/main" val="17793688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28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857250"/>
            <a:ext cx="7543800" cy="3545586"/>
          </a:xfrm>
          <a:prstGeom prst="rect">
            <a:avLst/>
          </a:prstGeom>
        </p:spPr>
      </p:pic>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04388" y="3152186"/>
            <a:ext cx="4829075" cy="2716355"/>
          </a:xfrm>
        </p:spPr>
      </p:pic>
      <p:sp>
        <p:nvSpPr>
          <p:cNvPr id="7" name="TextBox 6"/>
          <p:cNvSpPr txBox="1"/>
          <p:nvPr/>
        </p:nvSpPr>
        <p:spPr>
          <a:xfrm>
            <a:off x="5685183" y="4773268"/>
            <a:ext cx="2673626" cy="369332"/>
          </a:xfrm>
          <a:prstGeom prst="rect">
            <a:avLst/>
          </a:prstGeom>
          <a:noFill/>
        </p:spPr>
        <p:txBody>
          <a:bodyPr wrap="square" rtlCol="0">
            <a:spAutoFit/>
          </a:bodyPr>
          <a:lstStyle/>
          <a:p>
            <a:pPr algn="ctr"/>
            <a:r>
              <a:rPr lang="en-US" sz="1800" b="1" dirty="0"/>
              <a:t>Deep art!</a:t>
            </a:r>
          </a:p>
        </p:txBody>
      </p:sp>
    </p:spTree>
    <p:extLst>
      <p:ext uri="{BB962C8B-B14F-4D97-AF65-F5344CB8AC3E}">
        <p14:creationId xmlns:p14="http://schemas.microsoft.com/office/powerpoint/2010/main" val="33171968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8990D-649B-1241-AF51-216EEF48A019}"/>
              </a:ext>
            </a:extLst>
          </p:cNvPr>
          <p:cNvSpPr>
            <a:spLocks noGrp="1"/>
          </p:cNvSpPr>
          <p:nvPr>
            <p:ph type="title"/>
          </p:nvPr>
        </p:nvSpPr>
        <p:spPr>
          <a:xfrm>
            <a:off x="628650" y="1031834"/>
            <a:ext cx="7886700" cy="994172"/>
          </a:xfrm>
        </p:spPr>
        <p:txBody>
          <a:bodyPr/>
          <a:lstStyle/>
          <a:p>
            <a:r>
              <a:rPr lang="en-US" b="1">
                <a:solidFill>
                  <a:srgbClr val="FF0000"/>
                </a:solidFill>
              </a:rPr>
              <a:t>Deep Death?</a:t>
            </a:r>
            <a:endParaRPr lang="en-US" b="1" dirty="0">
              <a:solidFill>
                <a:srgbClr val="FF0000"/>
              </a:solidFill>
            </a:endParaRPr>
          </a:p>
        </p:txBody>
      </p:sp>
      <p:pic>
        <p:nvPicPr>
          <p:cNvPr id="9" name="Content Placeholder 8">
            <a:extLst>
              <a:ext uri="{FF2B5EF4-FFF2-40B4-BE49-F238E27FC236}">
                <a16:creationId xmlns:a16="http://schemas.microsoft.com/office/drawing/2014/main" id="{4D44E3CE-04D2-714D-982E-12F8CD80CD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1540" y="1819564"/>
            <a:ext cx="5495649" cy="4033871"/>
          </a:xfrm>
        </p:spPr>
      </p:pic>
    </p:spTree>
    <p:extLst>
      <p:ext uri="{BB962C8B-B14F-4D97-AF65-F5344CB8AC3E}">
        <p14:creationId xmlns:p14="http://schemas.microsoft.com/office/powerpoint/2010/main" val="5851390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29EC8161-38D1-2A43-85D7-F86A309310D7}"/>
              </a:ext>
            </a:extLst>
          </p:cNvPr>
          <p:cNvPicPr>
            <a:picLocks noChangeAspect="1"/>
          </p:cNvPicPr>
          <p:nvPr/>
        </p:nvPicPr>
        <p:blipFill>
          <a:blip r:embed="rId2"/>
          <a:stretch>
            <a:fillRect/>
          </a:stretch>
        </p:blipFill>
        <p:spPr>
          <a:xfrm>
            <a:off x="0" y="1051591"/>
            <a:ext cx="3022532" cy="4135709"/>
          </a:xfrm>
          <a:prstGeom prst="rect">
            <a:avLst/>
          </a:prstGeom>
        </p:spPr>
      </p:pic>
      <p:sp>
        <p:nvSpPr>
          <p:cNvPr id="2" name="Title 1">
            <a:extLst>
              <a:ext uri="{FF2B5EF4-FFF2-40B4-BE49-F238E27FC236}">
                <a16:creationId xmlns:a16="http://schemas.microsoft.com/office/drawing/2014/main" id="{39C55A58-A64D-5C42-8D4C-C2EC31801A21}"/>
              </a:ext>
            </a:extLst>
          </p:cNvPr>
          <p:cNvSpPr>
            <a:spLocks noGrp="1"/>
          </p:cNvSpPr>
          <p:nvPr>
            <p:ph type="ctrTitle"/>
          </p:nvPr>
        </p:nvSpPr>
        <p:spPr>
          <a:xfrm>
            <a:off x="2908370" y="1255107"/>
            <a:ext cx="6426200" cy="1253475"/>
          </a:xfrm>
        </p:spPr>
        <p:txBody>
          <a:bodyPr>
            <a:noAutofit/>
          </a:bodyPr>
          <a:lstStyle/>
          <a:p>
            <a:pPr algn="l"/>
            <a:r>
              <a:rPr lang="en-US" sz="4000" b="1" dirty="0">
                <a:solidFill>
                  <a:srgbClr val="FF0000"/>
                </a:solidFill>
              </a:rPr>
              <a:t>Transformers used to build large language models (</a:t>
            </a:r>
            <a:r>
              <a:rPr lang="en-US" sz="4000" b="1" dirty="0" err="1">
                <a:solidFill>
                  <a:srgbClr val="FF0000"/>
                </a:solidFill>
              </a:rPr>
              <a:t>llms</a:t>
            </a:r>
            <a:r>
              <a:rPr lang="en-US" sz="4000" b="1" dirty="0">
                <a:solidFill>
                  <a:srgbClr val="FF0000"/>
                </a:solidFill>
              </a:rPr>
              <a:t>)</a:t>
            </a:r>
          </a:p>
        </p:txBody>
      </p:sp>
      <p:sp>
        <p:nvSpPr>
          <p:cNvPr id="3" name="TextBox 2">
            <a:extLst>
              <a:ext uri="{FF2B5EF4-FFF2-40B4-BE49-F238E27FC236}">
                <a16:creationId xmlns:a16="http://schemas.microsoft.com/office/drawing/2014/main" id="{07A27469-D9A0-E315-176E-285134EA3F56}"/>
              </a:ext>
            </a:extLst>
          </p:cNvPr>
          <p:cNvSpPr txBox="1"/>
          <p:nvPr/>
        </p:nvSpPr>
        <p:spPr>
          <a:xfrm>
            <a:off x="3698644" y="3506193"/>
            <a:ext cx="4210512" cy="584775"/>
          </a:xfrm>
          <a:prstGeom prst="rect">
            <a:avLst/>
          </a:prstGeom>
          <a:noFill/>
        </p:spPr>
        <p:txBody>
          <a:bodyPr wrap="none" rtlCol="0">
            <a:spAutoFit/>
          </a:bodyPr>
          <a:lstStyle/>
          <a:p>
            <a:r>
              <a:rPr lang="en-US" sz="3200" dirty="0"/>
              <a:t>The </a:t>
            </a:r>
            <a:r>
              <a:rPr lang="en-US" sz="3200" dirty="0">
                <a:solidFill>
                  <a:srgbClr val="FF0000"/>
                </a:solidFill>
              </a:rPr>
              <a:t>T</a:t>
            </a:r>
            <a:r>
              <a:rPr lang="en-US" sz="3200" dirty="0"/>
              <a:t> in GP</a:t>
            </a:r>
            <a:r>
              <a:rPr lang="en-US" sz="3200" dirty="0">
                <a:solidFill>
                  <a:srgbClr val="FF0000"/>
                </a:solidFill>
              </a:rPr>
              <a:t>T</a:t>
            </a:r>
            <a:r>
              <a:rPr lang="en-US" sz="3200" dirty="0"/>
              <a:t> &amp; BER</a:t>
            </a:r>
            <a:r>
              <a:rPr lang="en-US" sz="3200" dirty="0">
                <a:solidFill>
                  <a:srgbClr val="FF0000"/>
                </a:solidFill>
              </a:rPr>
              <a:t>T</a:t>
            </a:r>
          </a:p>
        </p:txBody>
      </p:sp>
      <p:sp>
        <p:nvSpPr>
          <p:cNvPr id="5" name="object 15">
            <a:extLst>
              <a:ext uri="{FF2B5EF4-FFF2-40B4-BE49-F238E27FC236}">
                <a16:creationId xmlns:a16="http://schemas.microsoft.com/office/drawing/2014/main" id="{276315C7-5156-6DBF-D054-486FEBB7885F}"/>
              </a:ext>
            </a:extLst>
          </p:cNvPr>
          <p:cNvSpPr txBox="1"/>
          <p:nvPr/>
        </p:nvSpPr>
        <p:spPr>
          <a:xfrm>
            <a:off x="1081256" y="6318863"/>
            <a:ext cx="7376944" cy="351378"/>
          </a:xfrm>
          <a:prstGeom prst="rect">
            <a:avLst/>
          </a:prstGeom>
        </p:spPr>
        <p:txBody>
          <a:bodyPr vert="horz" wrap="square" lIns="0" tIns="12700" rIns="0" bIns="0" rtlCol="0">
            <a:spAutoFit/>
          </a:bodyPr>
          <a:lstStyle/>
          <a:p>
            <a:pPr marL="12700">
              <a:lnSpc>
                <a:spcPct val="100000"/>
              </a:lnSpc>
              <a:spcBef>
                <a:spcPts val="100"/>
              </a:spcBef>
            </a:pPr>
            <a:r>
              <a:rPr sz="1100" spc="15" dirty="0">
                <a:latin typeface="Arial"/>
                <a:cs typeface="Arial"/>
              </a:rPr>
              <a:t>Source: Vaswani,</a:t>
            </a:r>
            <a:r>
              <a:rPr sz="1100" spc="20" dirty="0">
                <a:latin typeface="Arial"/>
                <a:cs typeface="Arial"/>
              </a:rPr>
              <a:t> </a:t>
            </a:r>
            <a:r>
              <a:rPr sz="1100" spc="15" dirty="0">
                <a:latin typeface="Arial"/>
                <a:cs typeface="Arial"/>
              </a:rPr>
              <a:t>Ashish,</a:t>
            </a:r>
            <a:r>
              <a:rPr sz="1100" spc="20" dirty="0">
                <a:latin typeface="Arial"/>
                <a:cs typeface="Arial"/>
              </a:rPr>
              <a:t> </a:t>
            </a:r>
            <a:r>
              <a:rPr sz="1100" spc="10" dirty="0">
                <a:latin typeface="Arial"/>
                <a:cs typeface="Arial"/>
              </a:rPr>
              <a:t>et</a:t>
            </a:r>
            <a:r>
              <a:rPr sz="1100" spc="20" dirty="0">
                <a:latin typeface="Arial"/>
                <a:cs typeface="Arial"/>
              </a:rPr>
              <a:t> </a:t>
            </a:r>
            <a:r>
              <a:rPr sz="1100" spc="10" dirty="0">
                <a:latin typeface="Arial"/>
                <a:cs typeface="Arial"/>
              </a:rPr>
              <a:t>al.</a:t>
            </a:r>
            <a:r>
              <a:rPr sz="1100" spc="20" dirty="0">
                <a:latin typeface="Arial"/>
                <a:cs typeface="Arial"/>
              </a:rPr>
              <a:t> </a:t>
            </a:r>
            <a:r>
              <a:rPr sz="1100" spc="10" dirty="0">
                <a:latin typeface="Arial"/>
                <a:cs typeface="Arial"/>
              </a:rPr>
              <a:t>"Attention</a:t>
            </a:r>
            <a:r>
              <a:rPr sz="1100" spc="40" dirty="0">
                <a:latin typeface="Arial"/>
                <a:cs typeface="Arial"/>
              </a:rPr>
              <a:t> </a:t>
            </a:r>
            <a:r>
              <a:rPr sz="1100" spc="5" dirty="0">
                <a:latin typeface="Arial"/>
                <a:cs typeface="Arial"/>
              </a:rPr>
              <a:t>is</a:t>
            </a:r>
            <a:r>
              <a:rPr sz="1100" spc="35" dirty="0">
                <a:latin typeface="Arial"/>
                <a:cs typeface="Arial"/>
              </a:rPr>
              <a:t> </a:t>
            </a:r>
            <a:r>
              <a:rPr sz="1100" spc="10" dirty="0">
                <a:latin typeface="Arial"/>
                <a:cs typeface="Arial"/>
              </a:rPr>
              <a:t>all</a:t>
            </a:r>
            <a:r>
              <a:rPr sz="1100" spc="25" dirty="0">
                <a:latin typeface="Arial"/>
                <a:cs typeface="Arial"/>
              </a:rPr>
              <a:t> </a:t>
            </a:r>
            <a:r>
              <a:rPr sz="1100" spc="10" dirty="0">
                <a:latin typeface="Arial"/>
                <a:cs typeface="Arial"/>
              </a:rPr>
              <a:t>you</a:t>
            </a:r>
            <a:r>
              <a:rPr sz="1100" spc="40" dirty="0">
                <a:latin typeface="Arial"/>
                <a:cs typeface="Arial"/>
              </a:rPr>
              <a:t> </a:t>
            </a:r>
            <a:r>
              <a:rPr sz="1100" spc="15" dirty="0">
                <a:latin typeface="Arial"/>
                <a:cs typeface="Arial"/>
              </a:rPr>
              <a:t>need."</a:t>
            </a:r>
            <a:r>
              <a:rPr sz="1100" spc="30" dirty="0">
                <a:latin typeface="Arial"/>
                <a:cs typeface="Arial"/>
              </a:rPr>
              <a:t> </a:t>
            </a:r>
            <a:r>
              <a:rPr sz="1100" spc="15" dirty="0">
                <a:latin typeface="Arial"/>
                <a:cs typeface="Arial"/>
              </a:rPr>
              <a:t>Advances</a:t>
            </a:r>
            <a:r>
              <a:rPr sz="1100" spc="35" dirty="0">
                <a:latin typeface="Arial"/>
                <a:cs typeface="Arial"/>
              </a:rPr>
              <a:t> </a:t>
            </a:r>
            <a:r>
              <a:rPr sz="1100" spc="5" dirty="0">
                <a:latin typeface="Arial"/>
                <a:cs typeface="Arial"/>
              </a:rPr>
              <a:t>in</a:t>
            </a:r>
            <a:r>
              <a:rPr sz="1100" spc="40" dirty="0">
                <a:latin typeface="Arial"/>
                <a:cs typeface="Arial"/>
              </a:rPr>
              <a:t> </a:t>
            </a:r>
            <a:r>
              <a:rPr sz="1100" spc="15" dirty="0">
                <a:latin typeface="Arial"/>
                <a:cs typeface="Arial"/>
              </a:rPr>
              <a:t>Neural</a:t>
            </a:r>
            <a:r>
              <a:rPr sz="1100" spc="25" dirty="0">
                <a:latin typeface="Arial"/>
                <a:cs typeface="Arial"/>
              </a:rPr>
              <a:t> </a:t>
            </a:r>
            <a:r>
              <a:rPr sz="1100" spc="10" dirty="0">
                <a:latin typeface="Arial"/>
                <a:cs typeface="Arial"/>
              </a:rPr>
              <a:t>Information</a:t>
            </a:r>
            <a:r>
              <a:rPr sz="1100" spc="40" dirty="0">
                <a:latin typeface="Arial"/>
                <a:cs typeface="Arial"/>
              </a:rPr>
              <a:t> </a:t>
            </a:r>
            <a:r>
              <a:rPr sz="1100" spc="15" dirty="0">
                <a:latin typeface="Arial"/>
                <a:cs typeface="Arial"/>
              </a:rPr>
              <a:t>Processing</a:t>
            </a:r>
            <a:r>
              <a:rPr sz="1100" spc="40" dirty="0">
                <a:latin typeface="Arial"/>
                <a:cs typeface="Arial"/>
              </a:rPr>
              <a:t> </a:t>
            </a:r>
            <a:r>
              <a:rPr sz="1100" spc="15" dirty="0">
                <a:latin typeface="Arial"/>
                <a:cs typeface="Arial"/>
              </a:rPr>
              <a:t>Systems.</a:t>
            </a:r>
            <a:r>
              <a:rPr sz="1100" spc="20" dirty="0">
                <a:latin typeface="Arial"/>
                <a:cs typeface="Arial"/>
              </a:rPr>
              <a:t> </a:t>
            </a:r>
            <a:r>
              <a:rPr sz="1100" spc="25" dirty="0">
                <a:latin typeface="Arial"/>
                <a:cs typeface="Arial"/>
              </a:rPr>
              <a:t>2017.</a:t>
            </a:r>
            <a:endParaRPr sz="1100" dirty="0">
              <a:latin typeface="Arial"/>
              <a:cs typeface="Arial"/>
            </a:endParaRPr>
          </a:p>
        </p:txBody>
      </p:sp>
    </p:spTree>
    <p:extLst>
      <p:ext uri="{BB962C8B-B14F-4D97-AF65-F5344CB8AC3E}">
        <p14:creationId xmlns:p14="http://schemas.microsoft.com/office/powerpoint/2010/main" val="18501555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338D5-DAC7-EB3C-A92C-E2EC1BC10439}"/>
              </a:ext>
            </a:extLst>
          </p:cNvPr>
          <p:cNvSpPr>
            <a:spLocks noGrp="1"/>
          </p:cNvSpPr>
          <p:nvPr>
            <p:ph type="title"/>
          </p:nvPr>
        </p:nvSpPr>
        <p:spPr/>
        <p:txBody>
          <a:bodyPr/>
          <a:lstStyle/>
          <a:p>
            <a:r>
              <a:rPr lang="en-US" dirty="0"/>
              <a:t>Building LLMs</a:t>
            </a:r>
          </a:p>
        </p:txBody>
      </p:sp>
      <p:pic>
        <p:nvPicPr>
          <p:cNvPr id="5" name="Content Placeholder 4" descr="A diagram of a model&#10;&#10;Description automatically generated with medium confidence">
            <a:extLst>
              <a:ext uri="{FF2B5EF4-FFF2-40B4-BE49-F238E27FC236}">
                <a16:creationId xmlns:a16="http://schemas.microsoft.com/office/drawing/2014/main" id="{706CD07D-EACD-F86B-C68D-F69C29CC1FD3}"/>
              </a:ext>
            </a:extLst>
          </p:cNvPr>
          <p:cNvPicPr>
            <a:picLocks noGrp="1" noChangeAspect="1"/>
          </p:cNvPicPr>
          <p:nvPr>
            <p:ph idx="1"/>
          </p:nvPr>
        </p:nvPicPr>
        <p:blipFill>
          <a:blip r:embed="rId2"/>
          <a:stretch>
            <a:fillRect/>
          </a:stretch>
        </p:blipFill>
        <p:spPr>
          <a:xfrm>
            <a:off x="1706900" y="1600200"/>
            <a:ext cx="5730200" cy="4525963"/>
          </a:xfrm>
        </p:spPr>
      </p:pic>
      <p:sp>
        <p:nvSpPr>
          <p:cNvPr id="6" name="TextBox 5">
            <a:extLst>
              <a:ext uri="{FF2B5EF4-FFF2-40B4-BE49-F238E27FC236}">
                <a16:creationId xmlns:a16="http://schemas.microsoft.com/office/drawing/2014/main" id="{303A36A1-8A6E-F328-3AFD-D0E214581A6D}"/>
              </a:ext>
            </a:extLst>
          </p:cNvPr>
          <p:cNvSpPr txBox="1"/>
          <p:nvPr/>
        </p:nvSpPr>
        <p:spPr>
          <a:xfrm>
            <a:off x="2133600" y="6325290"/>
            <a:ext cx="3401059" cy="338554"/>
          </a:xfrm>
          <a:prstGeom prst="rect">
            <a:avLst/>
          </a:prstGeom>
          <a:noFill/>
        </p:spPr>
        <p:txBody>
          <a:bodyPr wrap="none" rtlCol="0">
            <a:spAutoFit/>
          </a:bodyPr>
          <a:lstStyle/>
          <a:p>
            <a:r>
              <a:rPr lang="en-US" dirty="0"/>
              <a:t>https://</a:t>
            </a:r>
            <a:r>
              <a:rPr lang="en-US" dirty="0" err="1"/>
              <a:t>arxiv.org</a:t>
            </a:r>
            <a:r>
              <a:rPr lang="en-US" dirty="0"/>
              <a:t>/pdf/2108.07258.pdf</a:t>
            </a:r>
          </a:p>
        </p:txBody>
      </p:sp>
    </p:spTree>
    <p:extLst>
      <p:ext uri="{BB962C8B-B14F-4D97-AF65-F5344CB8AC3E}">
        <p14:creationId xmlns:p14="http://schemas.microsoft.com/office/powerpoint/2010/main" val="13915793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B7FF5-5B64-532E-58EC-687718CD9566}"/>
              </a:ext>
            </a:extLst>
          </p:cNvPr>
          <p:cNvSpPr>
            <a:spLocks noGrp="1"/>
          </p:cNvSpPr>
          <p:nvPr>
            <p:ph type="title"/>
          </p:nvPr>
        </p:nvSpPr>
        <p:spPr/>
        <p:txBody>
          <a:bodyPr/>
          <a:lstStyle/>
          <a:p>
            <a:r>
              <a:rPr lang="en-US" dirty="0">
                <a:solidFill>
                  <a:srgbClr val="FF0000"/>
                </a:solidFill>
              </a:rPr>
              <a:t>Some LLMs</a:t>
            </a:r>
          </a:p>
        </p:txBody>
      </p:sp>
      <p:sp>
        <p:nvSpPr>
          <p:cNvPr id="3" name="Content Placeholder 2">
            <a:extLst>
              <a:ext uri="{FF2B5EF4-FFF2-40B4-BE49-F238E27FC236}">
                <a16:creationId xmlns:a16="http://schemas.microsoft.com/office/drawing/2014/main" id="{AB49B0B9-D2D5-BE36-FC1D-B31A255A56D7}"/>
              </a:ext>
            </a:extLst>
          </p:cNvPr>
          <p:cNvSpPr>
            <a:spLocks noGrp="1"/>
          </p:cNvSpPr>
          <p:nvPr>
            <p:ph idx="1"/>
          </p:nvPr>
        </p:nvSpPr>
        <p:spPr>
          <a:xfrm>
            <a:off x="444843" y="1219200"/>
            <a:ext cx="8229600" cy="4525963"/>
          </a:xfrm>
        </p:spPr>
        <p:txBody>
          <a:bodyPr/>
          <a:lstStyle/>
          <a:p>
            <a:r>
              <a:rPr lang="en-US" sz="2000" dirty="0"/>
              <a:t>Turing NLG (Microsoft)</a:t>
            </a:r>
          </a:p>
          <a:p>
            <a:r>
              <a:rPr lang="en-US" sz="2000" dirty="0"/>
              <a:t>Gopher, </a:t>
            </a:r>
            <a:r>
              <a:rPr lang="en-US" sz="2000" dirty="0" err="1"/>
              <a:t>Chichilla</a:t>
            </a:r>
            <a:r>
              <a:rPr lang="en-US" sz="2000" dirty="0"/>
              <a:t> (</a:t>
            </a:r>
            <a:r>
              <a:rPr lang="en-US" sz="2000" dirty="0" err="1"/>
              <a:t>Deepmind</a:t>
            </a:r>
            <a:r>
              <a:rPr lang="en-US" sz="2000" dirty="0"/>
              <a:t>)</a:t>
            </a:r>
          </a:p>
          <a:p>
            <a:r>
              <a:rPr lang="en-US" sz="2000" dirty="0"/>
              <a:t>Switch transformer, GLAM, PALM, Lamba, T5, MT5, BARD (Google)</a:t>
            </a:r>
          </a:p>
          <a:p>
            <a:r>
              <a:rPr lang="en-US" sz="2000" dirty="0"/>
              <a:t>OPT, </a:t>
            </a:r>
            <a:r>
              <a:rPr lang="en-US" sz="2000" dirty="0" err="1"/>
              <a:t>Fairseq</a:t>
            </a:r>
            <a:r>
              <a:rPr lang="en-US" sz="2000" dirty="0"/>
              <a:t> Dense (Meta)</a:t>
            </a:r>
          </a:p>
          <a:p>
            <a:r>
              <a:rPr lang="en-US" sz="2000" dirty="0"/>
              <a:t>GPT-3 versions such as GPT-Neo, GPT-J, &amp; GPT-</a:t>
            </a:r>
            <a:r>
              <a:rPr lang="en-US" sz="2000" dirty="0" err="1"/>
              <a:t>NeoX</a:t>
            </a:r>
            <a:r>
              <a:rPr lang="en-US" sz="2000" dirty="0"/>
              <a:t> (Open-AI)</a:t>
            </a:r>
          </a:p>
          <a:p>
            <a:r>
              <a:rPr lang="en-US" sz="2000" dirty="0"/>
              <a:t>Ernie 3.0 (Baidu)</a:t>
            </a:r>
          </a:p>
          <a:p>
            <a:r>
              <a:rPr lang="en-US" sz="2000" dirty="0"/>
              <a:t>Jurassic (AI21Labs)</a:t>
            </a:r>
          </a:p>
          <a:p>
            <a:r>
              <a:rPr lang="en-US" sz="2000" dirty="0" err="1"/>
              <a:t>Exaone</a:t>
            </a:r>
            <a:r>
              <a:rPr lang="en-US" sz="2000" dirty="0"/>
              <a:t> (LG)</a:t>
            </a:r>
          </a:p>
          <a:p>
            <a:r>
              <a:rPr lang="en-US" sz="2000" dirty="0" err="1"/>
              <a:t>Pangu</a:t>
            </a:r>
            <a:r>
              <a:rPr lang="en-US" sz="2000" dirty="0"/>
              <a:t> Alpha (Huawei)</a:t>
            </a:r>
          </a:p>
          <a:p>
            <a:r>
              <a:rPr lang="en-US" sz="2000" dirty="0"/>
              <a:t>Roberta, XML-Roberta, </a:t>
            </a:r>
            <a:r>
              <a:rPr lang="en-US" sz="2000" dirty="0" err="1"/>
              <a:t>Deberta</a:t>
            </a:r>
            <a:endParaRPr lang="en-US" sz="2000" dirty="0"/>
          </a:p>
          <a:p>
            <a:r>
              <a:rPr lang="en-US" sz="2000" dirty="0" err="1"/>
              <a:t>DistilBert</a:t>
            </a:r>
            <a:endParaRPr lang="en-US" sz="2000" dirty="0"/>
          </a:p>
          <a:p>
            <a:r>
              <a:rPr lang="en-US" sz="2000" dirty="0" err="1"/>
              <a:t>XLNet</a:t>
            </a:r>
            <a:endParaRPr lang="en-US" sz="2400" dirty="0"/>
          </a:p>
        </p:txBody>
      </p:sp>
      <p:sp>
        <p:nvSpPr>
          <p:cNvPr id="4" name="TextBox 3">
            <a:extLst>
              <a:ext uri="{FF2B5EF4-FFF2-40B4-BE49-F238E27FC236}">
                <a16:creationId xmlns:a16="http://schemas.microsoft.com/office/drawing/2014/main" id="{23BDA9C7-3315-5ED5-3011-9ED942A01619}"/>
              </a:ext>
            </a:extLst>
          </p:cNvPr>
          <p:cNvSpPr txBox="1"/>
          <p:nvPr/>
        </p:nvSpPr>
        <p:spPr>
          <a:xfrm>
            <a:off x="2590800" y="6443246"/>
            <a:ext cx="5977919" cy="338554"/>
          </a:xfrm>
          <a:prstGeom prst="rect">
            <a:avLst/>
          </a:prstGeom>
          <a:noFill/>
        </p:spPr>
        <p:txBody>
          <a:bodyPr wrap="none" rtlCol="0">
            <a:spAutoFit/>
          </a:bodyPr>
          <a:lstStyle/>
          <a:p>
            <a:r>
              <a:rPr lang="en-US" dirty="0"/>
              <a:t>https://</a:t>
            </a:r>
            <a:r>
              <a:rPr lang="en-US" dirty="0" err="1"/>
              <a:t>vitalflux.com</a:t>
            </a:r>
            <a:r>
              <a:rPr lang="en-US" dirty="0"/>
              <a:t>/large-language-models-concepts-examples/</a:t>
            </a:r>
          </a:p>
        </p:txBody>
      </p:sp>
    </p:spTree>
    <p:extLst>
      <p:ext uri="{BB962C8B-B14F-4D97-AF65-F5344CB8AC3E}">
        <p14:creationId xmlns:p14="http://schemas.microsoft.com/office/powerpoint/2010/main" val="2788469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8496D8F4-B0EE-6442-876B-BCA181F9B264}"/>
              </a:ext>
            </a:extLst>
          </p:cNvPr>
          <p:cNvSpPr>
            <a:spLocks noChangeArrowheads="1"/>
          </p:cNvSpPr>
          <p:nvPr/>
        </p:nvSpPr>
        <p:spPr bwMode="auto">
          <a:xfrm>
            <a:off x="533400" y="83068"/>
            <a:ext cx="8305800" cy="5805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8138" indent="-338138">
              <a:defRPr sz="2400">
                <a:solidFill>
                  <a:schemeClr val="tx1"/>
                </a:solidFill>
                <a:latin typeface="Times New Roman" panose="02020603050405020304" pitchFamily="18" charset="0"/>
                <a:ea typeface="ＭＳ Ｐゴシック" panose="020B0600070205080204" pitchFamily="34" charset="-128"/>
              </a:defRPr>
            </a:lvl1pPr>
            <a:lvl2pPr marL="688975" indent="-23177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en-US" altLang="en-US" sz="3000" b="1" dirty="0">
                <a:solidFill>
                  <a:srgbClr val="3366CC"/>
                </a:solidFill>
                <a:latin typeface="Times-Bold" pitchFamily="2" charset="0"/>
              </a:rPr>
              <a:t>What’s easy and what’s hard?</a:t>
            </a:r>
          </a:p>
          <a:p>
            <a:pPr eaLnBrk="1" hangingPunct="1">
              <a:spcBef>
                <a:spcPct val="25000"/>
              </a:spcBef>
              <a:buFontTx/>
              <a:buChar char="•"/>
            </a:pPr>
            <a:endParaRPr lang="en-US" altLang="en-US" sz="2100" dirty="0">
              <a:latin typeface="Times-Roman" pitchFamily="2" charset="0"/>
            </a:endParaRPr>
          </a:p>
          <a:p>
            <a:pPr eaLnBrk="1" hangingPunct="1">
              <a:spcBef>
                <a:spcPct val="25000"/>
              </a:spcBef>
              <a:buFontTx/>
              <a:buChar char="•"/>
            </a:pPr>
            <a:r>
              <a:rPr lang="en-US" altLang="en-US" sz="2100" dirty="0">
                <a:latin typeface="Times-Roman" pitchFamily="2" charset="0"/>
              </a:rPr>
              <a:t>It’s been easier to mechanize many of the high level cognitive tasks we usually associate with “intelligence” in people</a:t>
            </a:r>
          </a:p>
          <a:p>
            <a:pPr lvl="1" eaLnBrk="1" hangingPunct="1">
              <a:buFontTx/>
              <a:buChar char="–"/>
            </a:pPr>
            <a:r>
              <a:rPr lang="en-US" altLang="en-US" sz="2100" dirty="0">
                <a:latin typeface="Times-Roman" pitchFamily="2" charset="0"/>
              </a:rPr>
              <a:t> e. g., symbolic integration, proving theorems, playing chess and GO, some aspect of medical diagnosis, etc.</a:t>
            </a:r>
          </a:p>
          <a:p>
            <a:pPr eaLnBrk="1" hangingPunct="1">
              <a:spcBef>
                <a:spcPct val="25000"/>
              </a:spcBef>
              <a:buFontTx/>
              <a:buChar char="•"/>
            </a:pPr>
            <a:r>
              <a:rPr lang="en-US" altLang="en-US" sz="2100" dirty="0">
                <a:latin typeface="Times-Roman" pitchFamily="2" charset="0"/>
              </a:rPr>
              <a:t>It’s been very hard to mechanize tasks that animals can do easily</a:t>
            </a:r>
          </a:p>
          <a:p>
            <a:pPr lvl="1" eaLnBrk="1" hangingPunct="1">
              <a:buFontTx/>
              <a:buChar char="–"/>
            </a:pPr>
            <a:r>
              <a:rPr lang="en-US" altLang="en-US" sz="2100" dirty="0">
                <a:latin typeface="Times-Roman" pitchFamily="2" charset="0"/>
              </a:rPr>
              <a:t>walking around without running into things</a:t>
            </a:r>
          </a:p>
          <a:p>
            <a:pPr lvl="1" eaLnBrk="1" hangingPunct="1">
              <a:buFontTx/>
              <a:buChar char="–"/>
            </a:pPr>
            <a:r>
              <a:rPr lang="en-US" altLang="en-US" sz="2100" dirty="0">
                <a:latin typeface="Times-Roman" pitchFamily="2" charset="0"/>
              </a:rPr>
              <a:t>catching prey and avoiding predators</a:t>
            </a:r>
          </a:p>
          <a:p>
            <a:pPr lvl="1" eaLnBrk="1" hangingPunct="1">
              <a:buFontTx/>
              <a:buChar char="–"/>
            </a:pPr>
            <a:r>
              <a:rPr lang="en-US" altLang="en-US" sz="2100" dirty="0">
                <a:latin typeface="Times-Roman" pitchFamily="2" charset="0"/>
              </a:rPr>
              <a:t>interpreting complex sensory information (visual, aural, …)</a:t>
            </a:r>
          </a:p>
          <a:p>
            <a:pPr lvl="1" eaLnBrk="1" hangingPunct="1">
              <a:buFontTx/>
              <a:buChar char="–"/>
            </a:pPr>
            <a:r>
              <a:rPr lang="en-US" altLang="en-US" sz="2100" dirty="0">
                <a:latin typeface="Times-Roman" pitchFamily="2" charset="0"/>
              </a:rPr>
              <a:t>modeling the internal states of other animals from their behavior</a:t>
            </a:r>
          </a:p>
          <a:p>
            <a:pPr lvl="1" eaLnBrk="1" hangingPunct="1">
              <a:buFontTx/>
              <a:buChar char="–"/>
            </a:pPr>
            <a:r>
              <a:rPr lang="en-US" altLang="en-US" sz="2100" dirty="0">
                <a:latin typeface="Times-Roman" pitchFamily="2" charset="0"/>
              </a:rPr>
              <a:t>working as a team (ants, bees)</a:t>
            </a:r>
          </a:p>
          <a:p>
            <a:pPr eaLnBrk="1" hangingPunct="1">
              <a:spcBef>
                <a:spcPct val="25000"/>
              </a:spcBef>
              <a:buFontTx/>
              <a:buChar char="•"/>
            </a:pPr>
            <a:r>
              <a:rPr lang="en-US" altLang="en-US" sz="2100" dirty="0">
                <a:latin typeface="Times-Roman" pitchFamily="2" charset="0"/>
              </a:rPr>
              <a:t>Is there a fundamental difference between the two categories?</a:t>
            </a:r>
          </a:p>
          <a:p>
            <a:pPr eaLnBrk="1" hangingPunct="1">
              <a:spcBef>
                <a:spcPct val="25000"/>
              </a:spcBef>
              <a:buFontTx/>
              <a:buChar char="•"/>
            </a:pPr>
            <a:r>
              <a:rPr lang="en-US" altLang="en-US" sz="2100" dirty="0">
                <a:latin typeface="Times-Roman" pitchFamily="2" charset="0"/>
              </a:rPr>
              <a:t>Why are some complex problems (e.g., solving differential equations, database operations) are not subjects of AI? Some are inverse problems using Deep Learning</a:t>
            </a:r>
          </a:p>
        </p:txBody>
      </p:sp>
    </p:spTree>
    <p:extLst>
      <p:ext uri="{BB962C8B-B14F-4D97-AF65-F5344CB8AC3E}">
        <p14:creationId xmlns:p14="http://schemas.microsoft.com/office/powerpoint/2010/main" val="20339045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13EE4-E4DD-0FEF-5AEC-5578A7050E9C}"/>
              </a:ext>
            </a:extLst>
          </p:cNvPr>
          <p:cNvSpPr>
            <a:spLocks noGrp="1"/>
          </p:cNvSpPr>
          <p:nvPr>
            <p:ph type="title"/>
          </p:nvPr>
        </p:nvSpPr>
        <p:spPr>
          <a:xfrm>
            <a:off x="418070" y="-35011"/>
            <a:ext cx="8229600" cy="1143000"/>
          </a:xfrm>
        </p:spPr>
        <p:txBody>
          <a:bodyPr/>
          <a:lstStyle/>
          <a:p>
            <a:r>
              <a:rPr lang="en-US" dirty="0">
                <a:solidFill>
                  <a:srgbClr val="FF0000"/>
                </a:solidFill>
              </a:rPr>
              <a:t>Open source LLMs</a:t>
            </a:r>
          </a:p>
        </p:txBody>
      </p:sp>
      <p:sp>
        <p:nvSpPr>
          <p:cNvPr id="3" name="Content Placeholder 2">
            <a:extLst>
              <a:ext uri="{FF2B5EF4-FFF2-40B4-BE49-F238E27FC236}">
                <a16:creationId xmlns:a16="http://schemas.microsoft.com/office/drawing/2014/main" id="{44583028-A9EF-3512-462A-4045667498E2}"/>
              </a:ext>
            </a:extLst>
          </p:cNvPr>
          <p:cNvSpPr>
            <a:spLocks noGrp="1"/>
          </p:cNvSpPr>
          <p:nvPr>
            <p:ph idx="1"/>
          </p:nvPr>
        </p:nvSpPr>
        <p:spPr>
          <a:xfrm>
            <a:off x="533400" y="990600"/>
            <a:ext cx="8229600" cy="4525963"/>
          </a:xfrm>
        </p:spPr>
        <p:txBody>
          <a:bodyPr/>
          <a:lstStyle/>
          <a:p>
            <a:r>
              <a:rPr lang="en-US" sz="2800" dirty="0"/>
              <a:t>Dolly</a:t>
            </a:r>
          </a:p>
          <a:p>
            <a:r>
              <a:rPr lang="en-US" sz="2800" dirty="0"/>
              <a:t>BLOOM</a:t>
            </a:r>
          </a:p>
          <a:p>
            <a:r>
              <a:rPr lang="en-US" sz="2800" dirty="0"/>
              <a:t>GLM-130B</a:t>
            </a:r>
          </a:p>
          <a:p>
            <a:r>
              <a:rPr lang="en-US" sz="2800" dirty="0"/>
              <a:t>GPT-Neo, GPT-</a:t>
            </a:r>
            <a:r>
              <a:rPr lang="en-US" sz="2800" dirty="0" err="1"/>
              <a:t>NeoX</a:t>
            </a:r>
            <a:r>
              <a:rPr lang="en-US" sz="2800" dirty="0"/>
              <a:t>, GPT-j</a:t>
            </a:r>
          </a:p>
          <a:p>
            <a:r>
              <a:rPr lang="en-US" sz="2800" dirty="0"/>
              <a:t>GPT-2</a:t>
            </a:r>
          </a:p>
          <a:p>
            <a:r>
              <a:rPr lang="en-US" sz="2800" dirty="0" err="1"/>
              <a:t>PaLM</a:t>
            </a:r>
            <a:endParaRPr lang="en-US" sz="2800" dirty="0"/>
          </a:p>
          <a:p>
            <a:r>
              <a:rPr lang="en-US" sz="2800" dirty="0"/>
              <a:t>OPT</a:t>
            </a:r>
          </a:p>
          <a:p>
            <a:r>
              <a:rPr lang="en-US" sz="2800" dirty="0" err="1"/>
              <a:t>CerebrasGPT</a:t>
            </a:r>
            <a:endParaRPr lang="en-US" sz="2800" dirty="0"/>
          </a:p>
          <a:p>
            <a:r>
              <a:rPr lang="en-US" sz="2800" dirty="0"/>
              <a:t>Flan-T5</a:t>
            </a:r>
          </a:p>
          <a:p>
            <a:r>
              <a:rPr lang="en-US" sz="2800" dirty="0"/>
              <a:t>Llama</a:t>
            </a:r>
          </a:p>
          <a:p>
            <a:r>
              <a:rPr lang="en-US" sz="2800" dirty="0"/>
              <a:t>Alpaca</a:t>
            </a:r>
          </a:p>
        </p:txBody>
      </p:sp>
      <p:sp>
        <p:nvSpPr>
          <p:cNvPr id="5" name="TextBox 4">
            <a:extLst>
              <a:ext uri="{FF2B5EF4-FFF2-40B4-BE49-F238E27FC236}">
                <a16:creationId xmlns:a16="http://schemas.microsoft.com/office/drawing/2014/main" id="{608470C4-3FD1-8E2A-26CA-45E47A4C2195}"/>
              </a:ext>
            </a:extLst>
          </p:cNvPr>
          <p:cNvSpPr txBox="1"/>
          <p:nvPr/>
        </p:nvSpPr>
        <p:spPr>
          <a:xfrm>
            <a:off x="2286000" y="6400800"/>
            <a:ext cx="6571030" cy="338554"/>
          </a:xfrm>
          <a:prstGeom prst="rect">
            <a:avLst/>
          </a:prstGeom>
          <a:noFill/>
        </p:spPr>
        <p:txBody>
          <a:bodyPr wrap="none" rtlCol="0">
            <a:spAutoFit/>
          </a:bodyPr>
          <a:lstStyle/>
          <a:p>
            <a:r>
              <a:rPr lang="en-US" dirty="0"/>
              <a:t>https://</a:t>
            </a:r>
            <a:r>
              <a:rPr lang="en-US" dirty="0" err="1"/>
              <a:t>analyticsindiamag.com</a:t>
            </a:r>
            <a:r>
              <a:rPr lang="en-US" dirty="0"/>
              <a:t>/14-open-source-llms-you-need-to-know/</a:t>
            </a:r>
          </a:p>
        </p:txBody>
      </p:sp>
    </p:spTree>
    <p:extLst>
      <p:ext uri="{BB962C8B-B14F-4D97-AF65-F5344CB8AC3E}">
        <p14:creationId xmlns:p14="http://schemas.microsoft.com/office/powerpoint/2010/main" val="3625984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3D38F-4FCF-F745-AC06-97DFDFBD5381}"/>
              </a:ext>
            </a:extLst>
          </p:cNvPr>
          <p:cNvSpPr>
            <a:spLocks noGrp="1"/>
          </p:cNvSpPr>
          <p:nvPr>
            <p:ph type="title"/>
          </p:nvPr>
        </p:nvSpPr>
        <p:spPr/>
        <p:txBody>
          <a:bodyPr/>
          <a:lstStyle/>
          <a:p>
            <a:r>
              <a:rPr lang="en-US" dirty="0">
                <a:solidFill>
                  <a:srgbClr val="FF0000"/>
                </a:solidFill>
              </a:rPr>
              <a:t>2019 Nobel prize of computer science won by deep learning pioneers</a:t>
            </a:r>
          </a:p>
        </p:txBody>
      </p:sp>
      <p:pic>
        <p:nvPicPr>
          <p:cNvPr id="5" name="Content Placeholder 4">
            <a:extLst>
              <a:ext uri="{FF2B5EF4-FFF2-40B4-BE49-F238E27FC236}">
                <a16:creationId xmlns:a16="http://schemas.microsoft.com/office/drawing/2014/main" id="{1BEE6839-F933-2E4D-A846-8CD593D5CFE8}"/>
              </a:ext>
            </a:extLst>
          </p:cNvPr>
          <p:cNvPicPr>
            <a:picLocks noGrp="1" noChangeAspect="1"/>
          </p:cNvPicPr>
          <p:nvPr>
            <p:ph idx="1"/>
          </p:nvPr>
        </p:nvPicPr>
        <p:blipFill>
          <a:blip r:embed="rId2"/>
          <a:stretch>
            <a:fillRect/>
          </a:stretch>
        </p:blipFill>
        <p:spPr>
          <a:xfrm>
            <a:off x="1600529" y="1828800"/>
            <a:ext cx="5942942" cy="4525963"/>
          </a:xfrm>
        </p:spPr>
      </p:pic>
    </p:spTree>
    <p:extLst>
      <p:ext uri="{BB962C8B-B14F-4D97-AF65-F5344CB8AC3E}">
        <p14:creationId xmlns:p14="http://schemas.microsoft.com/office/powerpoint/2010/main" val="2977422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312" y="360456"/>
            <a:ext cx="7053542" cy="1050398"/>
          </a:xfrm>
        </p:spPr>
        <p:txBody>
          <a:bodyPr/>
          <a:lstStyle/>
          <a:p>
            <a:r>
              <a:rPr lang="en-US" dirty="0">
                <a:solidFill>
                  <a:srgbClr val="FF0000"/>
                </a:solidFill>
              </a:rPr>
              <a:t>Many useful applications of deep learning</a:t>
            </a:r>
          </a:p>
        </p:txBody>
      </p:sp>
      <p:sp>
        <p:nvSpPr>
          <p:cNvPr id="3" name="Content Placeholder 2"/>
          <p:cNvSpPr>
            <a:spLocks noGrp="1"/>
          </p:cNvSpPr>
          <p:nvPr>
            <p:ph idx="1"/>
          </p:nvPr>
        </p:nvSpPr>
        <p:spPr>
          <a:xfrm>
            <a:off x="760027" y="1645761"/>
            <a:ext cx="6977114" cy="3951973"/>
          </a:xfrm>
        </p:spPr>
        <p:txBody>
          <a:bodyPr>
            <a:normAutofit fontScale="70000" lnSpcReduction="20000"/>
          </a:bodyPr>
          <a:lstStyle/>
          <a:p>
            <a:r>
              <a:rPr lang="en-US" dirty="0"/>
              <a:t>Astronomy</a:t>
            </a:r>
          </a:p>
          <a:p>
            <a:pPr lvl="1"/>
            <a:r>
              <a:rPr lang="en-US" dirty="0"/>
              <a:t>Super resolution</a:t>
            </a:r>
          </a:p>
          <a:p>
            <a:r>
              <a:rPr lang="en-US" dirty="0"/>
              <a:t>Energy</a:t>
            </a:r>
          </a:p>
          <a:p>
            <a:pPr lvl="1"/>
            <a:r>
              <a:rPr lang="en-US" dirty="0"/>
              <a:t>Consumption prediction</a:t>
            </a:r>
          </a:p>
          <a:p>
            <a:r>
              <a:rPr lang="en-US" dirty="0"/>
              <a:t>Plant science</a:t>
            </a:r>
          </a:p>
          <a:p>
            <a:pPr lvl="1"/>
            <a:r>
              <a:rPr lang="en-US" dirty="0"/>
              <a:t>Disease detection</a:t>
            </a:r>
          </a:p>
          <a:p>
            <a:r>
              <a:rPr lang="en-US" dirty="0"/>
              <a:t>Helping the visually  impaired</a:t>
            </a:r>
          </a:p>
          <a:p>
            <a:pPr lvl="1"/>
            <a:r>
              <a:rPr lang="en-US" dirty="0"/>
              <a:t>Visual Cortex on Silicon, Text in the Wild (PSU)</a:t>
            </a:r>
          </a:p>
          <a:p>
            <a:r>
              <a:rPr lang="en-US" dirty="0"/>
              <a:t>Physics</a:t>
            </a:r>
          </a:p>
          <a:p>
            <a:pPr lvl="1"/>
            <a:r>
              <a:rPr lang="en-US" dirty="0"/>
              <a:t>New material discovery</a:t>
            </a:r>
          </a:p>
          <a:p>
            <a:r>
              <a:rPr lang="en-US" dirty="0"/>
              <a:t>Medicine</a:t>
            </a:r>
          </a:p>
          <a:p>
            <a:pPr lvl="1"/>
            <a:r>
              <a:rPr lang="en-US" dirty="0"/>
              <a:t>Pneumonia detection</a:t>
            </a:r>
          </a:p>
          <a:p>
            <a:endParaRPr lang="en-US" dirty="0"/>
          </a:p>
          <a:p>
            <a:endParaRPr lang="en-US" dirty="0"/>
          </a:p>
        </p:txBody>
      </p:sp>
      <p:pic>
        <p:nvPicPr>
          <p:cNvPr id="7" name="Picture 6">
            <a:extLst>
              <a:ext uri="{FF2B5EF4-FFF2-40B4-BE49-F238E27FC236}">
                <a16:creationId xmlns:a16="http://schemas.microsoft.com/office/drawing/2014/main" id="{145DDC8D-4EF5-894E-B71B-939D3ED699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1368762"/>
            <a:ext cx="2976627" cy="2379533"/>
          </a:xfrm>
          <a:prstGeom prst="rect">
            <a:avLst/>
          </a:prstGeom>
        </p:spPr>
      </p:pic>
      <p:sp>
        <p:nvSpPr>
          <p:cNvPr id="8" name="TextBox 7">
            <a:extLst>
              <a:ext uri="{FF2B5EF4-FFF2-40B4-BE49-F238E27FC236}">
                <a16:creationId xmlns:a16="http://schemas.microsoft.com/office/drawing/2014/main" id="{AC556EF8-801A-5A41-9E39-41E3070C3E84}"/>
              </a:ext>
            </a:extLst>
          </p:cNvPr>
          <p:cNvSpPr txBox="1"/>
          <p:nvPr/>
        </p:nvSpPr>
        <p:spPr>
          <a:xfrm>
            <a:off x="2667000" y="5690067"/>
            <a:ext cx="2313454" cy="369332"/>
          </a:xfrm>
          <a:prstGeom prst="rect">
            <a:avLst/>
          </a:prstGeom>
          <a:noFill/>
        </p:spPr>
        <p:txBody>
          <a:bodyPr wrap="none" rtlCol="0">
            <a:spAutoFit/>
          </a:bodyPr>
          <a:lstStyle/>
          <a:p>
            <a:r>
              <a:rPr lang="en-US" sz="1800" i="1" dirty="0">
                <a:solidFill>
                  <a:srgbClr val="FF0000"/>
                </a:solidFill>
              </a:rPr>
              <a:t>Have data; will travel</a:t>
            </a:r>
          </a:p>
        </p:txBody>
      </p:sp>
    </p:spTree>
    <p:extLst>
      <p:ext uri="{BB962C8B-B14F-4D97-AF65-F5344CB8AC3E}">
        <p14:creationId xmlns:p14="http://schemas.microsoft.com/office/powerpoint/2010/main" val="23708608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33400"/>
            <a:ext cx="8382000" cy="1050398"/>
          </a:xfrm>
        </p:spPr>
        <p:txBody>
          <a:bodyPr/>
          <a:lstStyle/>
          <a:p>
            <a:r>
              <a:rPr lang="en-US" dirty="0">
                <a:solidFill>
                  <a:srgbClr val="FF0000"/>
                </a:solidFill>
              </a:rPr>
              <a:t>Math/algorithms for Deep Learning</a:t>
            </a:r>
          </a:p>
        </p:txBody>
      </p:sp>
      <p:sp>
        <p:nvSpPr>
          <p:cNvPr id="3" name="Content Placeholder 2"/>
          <p:cNvSpPr>
            <a:spLocks noGrp="1"/>
          </p:cNvSpPr>
          <p:nvPr>
            <p:ph idx="1"/>
          </p:nvPr>
        </p:nvSpPr>
        <p:spPr>
          <a:xfrm>
            <a:off x="838200" y="2057400"/>
            <a:ext cx="6487715" cy="4156261"/>
          </a:xfrm>
        </p:spPr>
        <p:txBody>
          <a:bodyPr>
            <a:normAutofit/>
          </a:bodyPr>
          <a:lstStyle/>
          <a:p>
            <a:pPr marL="0" indent="0">
              <a:buNone/>
            </a:pPr>
            <a:r>
              <a:rPr lang="en-US" sz="2800" dirty="0"/>
              <a:t>Linear algebra and vector/matrix analysis</a:t>
            </a:r>
          </a:p>
          <a:p>
            <a:pPr marL="0" indent="0">
              <a:buNone/>
            </a:pPr>
            <a:r>
              <a:rPr lang="en-US" sz="2800" dirty="0"/>
              <a:t>Multivariate calculus</a:t>
            </a:r>
          </a:p>
          <a:p>
            <a:pPr marL="0" indent="0">
              <a:buNone/>
            </a:pPr>
            <a:r>
              <a:rPr lang="en-US" sz="2800" dirty="0"/>
              <a:t>Information theory and probability</a:t>
            </a:r>
          </a:p>
          <a:p>
            <a:pPr marL="0" indent="0">
              <a:buNone/>
            </a:pPr>
            <a:r>
              <a:rPr lang="en-US" sz="2800" dirty="0"/>
              <a:t>Algorithmic complexity</a:t>
            </a:r>
          </a:p>
          <a:p>
            <a:pPr marL="0" indent="0">
              <a:buNone/>
            </a:pPr>
            <a:r>
              <a:rPr lang="en-US" sz="2800" dirty="0"/>
              <a:t>Optimization &amp; numerical analysis</a:t>
            </a:r>
          </a:p>
          <a:p>
            <a:pPr marL="0" indent="0">
              <a:buNone/>
            </a:pPr>
            <a:r>
              <a:rPr lang="en-US" sz="2800" dirty="0"/>
              <a:t>Machine learning principles</a:t>
            </a:r>
          </a:p>
          <a:p>
            <a:endParaRPr lang="en-US" dirty="0"/>
          </a:p>
        </p:txBody>
      </p:sp>
    </p:spTree>
    <p:extLst>
      <p:ext uri="{BB962C8B-B14F-4D97-AF65-F5344CB8AC3E}">
        <p14:creationId xmlns:p14="http://schemas.microsoft.com/office/powerpoint/2010/main" val="23391647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Combining Many Neurons Into Processing Layers</a:t>
            </a:r>
          </a:p>
        </p:txBody>
      </p:sp>
      <p:sp>
        <p:nvSpPr>
          <p:cNvPr id="3" name="Content Placeholder 2"/>
          <p:cNvSpPr>
            <a:spLocks noGrp="1"/>
          </p:cNvSpPr>
          <p:nvPr>
            <p:ph idx="1"/>
          </p:nvPr>
        </p:nvSpPr>
        <p:spPr>
          <a:xfrm>
            <a:off x="412314" y="1452085"/>
            <a:ext cx="4540685" cy="5410199"/>
          </a:xfrm>
        </p:spPr>
        <p:txBody>
          <a:bodyPr>
            <a:normAutofit lnSpcReduction="10000"/>
          </a:bodyPr>
          <a:lstStyle/>
          <a:p>
            <a:r>
              <a:rPr lang="en-US" sz="1600" dirty="0"/>
              <a:t>A neural network is built by combining multiple neurons in layers</a:t>
            </a:r>
          </a:p>
          <a:p>
            <a:pPr lvl="1"/>
            <a:r>
              <a:rPr lang="en-US" sz="1600" dirty="0"/>
              <a:t>For simplicity, organized in blocks or layers (No intra-layer connections)</a:t>
            </a:r>
          </a:p>
          <a:p>
            <a:r>
              <a:rPr lang="en-US" sz="1600" dirty="0"/>
              <a:t>Each layer </a:t>
            </a:r>
            <a:r>
              <a:rPr lang="en-US" sz="1600" i="1" dirty="0" err="1"/>
              <a:t>i</a:t>
            </a:r>
            <a:r>
              <a:rPr lang="en-US" sz="1600" i="1" dirty="0"/>
              <a:t> </a:t>
            </a:r>
            <a:r>
              <a:rPr lang="en-US" sz="1600" dirty="0"/>
              <a:t>of PEs processes activations of layer </a:t>
            </a:r>
            <a:r>
              <a:rPr lang="en-US" sz="1600" i="1" dirty="0"/>
              <a:t>i-1</a:t>
            </a:r>
          </a:p>
          <a:p>
            <a:r>
              <a:rPr lang="en-US" sz="1600" dirty="0"/>
              <a:t>Each </a:t>
            </a:r>
            <a:r>
              <a:rPr lang="en-US" sz="1600" i="1" dirty="0"/>
              <a:t>h</a:t>
            </a:r>
            <a:r>
              <a:rPr lang="en-US" sz="1600" dirty="0"/>
              <a:t> becomes “data” input to layer(s) </a:t>
            </a:r>
            <a:br>
              <a:rPr lang="en-US" sz="1600" dirty="0"/>
            </a:br>
            <a:r>
              <a:rPr lang="en-US" sz="1600" dirty="0"/>
              <a:t>above </a:t>
            </a:r>
          </a:p>
          <a:p>
            <a:pPr lvl="1"/>
            <a:r>
              <a:rPr lang="en-US" sz="1200" dirty="0"/>
              <a:t>Repeat until output layer (actuators) is reached</a:t>
            </a:r>
          </a:p>
          <a:p>
            <a:r>
              <a:rPr lang="en-US" sz="3000" dirty="0"/>
              <a:t>Stack several layers to craft a simple, </a:t>
            </a:r>
            <a:br>
              <a:rPr lang="en-US" sz="3000" dirty="0"/>
            </a:br>
            <a:r>
              <a:rPr lang="en-US" sz="3000" dirty="0"/>
              <a:t>chain-like architecture</a:t>
            </a:r>
          </a:p>
          <a:p>
            <a:pPr lvl="1"/>
            <a:r>
              <a:rPr lang="en-US" sz="2600" dirty="0"/>
              <a:t>(At least) one input layer</a:t>
            </a:r>
          </a:p>
          <a:p>
            <a:pPr lvl="1"/>
            <a:r>
              <a:rPr lang="en-US" sz="2600" dirty="0"/>
              <a:t>(At least) one output layer</a:t>
            </a:r>
          </a:p>
          <a:p>
            <a:pPr lvl="1"/>
            <a:r>
              <a:rPr lang="en-US" sz="2600" dirty="0"/>
              <a:t>0 or more processing (hidden) layers</a:t>
            </a:r>
          </a:p>
          <a:p>
            <a:endParaRPr lang="en-US" sz="1200" dirty="0"/>
          </a:p>
          <a:p>
            <a:endParaRPr lang="en-US" sz="135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0539" y="3362904"/>
            <a:ext cx="4094922" cy="2456954"/>
          </a:xfrm>
          <a:prstGeom prst="rect">
            <a:avLst/>
          </a:prstGeom>
        </p:spPr>
      </p:pic>
    </p:spTree>
    <p:extLst>
      <p:ext uri="{BB962C8B-B14F-4D97-AF65-F5344CB8AC3E}">
        <p14:creationId xmlns:p14="http://schemas.microsoft.com/office/powerpoint/2010/main" val="18665069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Network Training</a:t>
            </a:r>
          </a:p>
        </p:txBody>
      </p:sp>
      <p:sp>
        <p:nvSpPr>
          <p:cNvPr id="3" name="Content Placeholder 2"/>
          <p:cNvSpPr>
            <a:spLocks noGrp="1"/>
          </p:cNvSpPr>
          <p:nvPr>
            <p:ph idx="1"/>
          </p:nvPr>
        </p:nvSpPr>
        <p:spPr/>
        <p:txBody>
          <a:bodyPr/>
          <a:lstStyle/>
          <a:p>
            <a:r>
              <a:rPr lang="en-US" sz="2800" dirty="0"/>
              <a:t>Step 1: Compute Errors on mini-batch 		[F-Pass]</a:t>
            </a:r>
          </a:p>
        </p:txBody>
      </p:sp>
      <p:sp>
        <p:nvSpPr>
          <p:cNvPr id="4" name="Footer Placeholder 3"/>
          <p:cNvSpPr>
            <a:spLocks noGrp="1"/>
          </p:cNvSpPr>
          <p:nvPr>
            <p:ph type="ftr" sz="quarter" idx="11"/>
          </p:nvPr>
        </p:nvSpPr>
        <p:spPr/>
        <p:txBody>
          <a:bodyPr/>
          <a:lstStyle/>
          <a:p>
            <a:pPr>
              <a:defRPr/>
            </a:pPr>
            <a:endParaRPr lang="en-US" dirty="0"/>
          </a:p>
        </p:txBody>
      </p:sp>
      <p:pic>
        <p:nvPicPr>
          <p:cNvPr id="6" name="Picture 5"/>
          <p:cNvPicPr>
            <a:picLocks noChangeAspect="1"/>
          </p:cNvPicPr>
          <p:nvPr/>
        </p:nvPicPr>
        <p:blipFill>
          <a:blip r:embed="rId2"/>
          <a:stretch>
            <a:fillRect/>
          </a:stretch>
        </p:blipFill>
        <p:spPr>
          <a:xfrm>
            <a:off x="1143000" y="2995065"/>
            <a:ext cx="6858000" cy="1234036"/>
          </a:xfrm>
          <a:prstGeom prst="rect">
            <a:avLst/>
          </a:prstGeom>
        </p:spPr>
      </p:pic>
      <p:sp>
        <p:nvSpPr>
          <p:cNvPr id="7" name="Right Arrow 6"/>
          <p:cNvSpPr/>
          <p:nvPr/>
        </p:nvSpPr>
        <p:spPr bwMode="auto">
          <a:xfrm>
            <a:off x="1657350" y="3328439"/>
            <a:ext cx="1200150" cy="51435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68580" tIns="34290" rIns="68580" bIns="34290" numCol="1" rtlCol="0" anchor="ctr" anchorCtr="0" compatLnSpc="1">
            <a:prstTxWarp prst="textNoShape">
              <a:avLst/>
            </a:prstTxWarp>
          </a:bodyPr>
          <a:lstStyle/>
          <a:p>
            <a:pPr algn="ctr" eaLnBrk="0" fontAlgn="base" hangingPunct="0">
              <a:spcBef>
                <a:spcPct val="50000"/>
              </a:spcBef>
              <a:spcAft>
                <a:spcPct val="0"/>
              </a:spcAft>
            </a:pPr>
            <a:endParaRPr lang="en-US" sz="900">
              <a:solidFill>
                <a:schemeClr val="tx1"/>
              </a:solidFill>
              <a:latin typeface="Arial" pitchFamily="-112" charset="0"/>
              <a:ea typeface="ＭＳ Ｐゴシック" pitchFamily="-112" charset="-128"/>
              <a:cs typeface="ＭＳ Ｐゴシック" pitchFamily="-112" charset="-128"/>
            </a:endParaRPr>
          </a:p>
        </p:txBody>
      </p:sp>
      <p:sp>
        <p:nvSpPr>
          <p:cNvPr id="8" name="TextBox 7"/>
          <p:cNvSpPr txBox="1"/>
          <p:nvPr/>
        </p:nvSpPr>
        <p:spPr>
          <a:xfrm>
            <a:off x="3305646" y="5791102"/>
            <a:ext cx="3447034" cy="276999"/>
          </a:xfrm>
          <a:prstGeom prst="rect">
            <a:avLst/>
          </a:prstGeom>
          <a:noFill/>
        </p:spPr>
        <p:txBody>
          <a:bodyPr wrap="none" rtlCol="0">
            <a:spAutoFit/>
          </a:bodyPr>
          <a:lstStyle/>
          <a:p>
            <a:r>
              <a:rPr lang="en-US" sz="1200" dirty="0">
                <a:solidFill>
                  <a:schemeClr val="bg1">
                    <a:lumMod val="65000"/>
                  </a:schemeClr>
                </a:solidFill>
              </a:rPr>
              <a:t>Slide Credit: </a:t>
            </a:r>
            <a:r>
              <a:rPr lang="en-US" sz="1200" dirty="0" err="1">
                <a:solidFill>
                  <a:schemeClr val="bg1">
                    <a:lumMod val="65000"/>
                  </a:schemeClr>
                </a:solidFill>
              </a:rPr>
              <a:t>Marc'Aurelio</a:t>
            </a:r>
            <a:r>
              <a:rPr lang="en-US" sz="1200" dirty="0">
                <a:solidFill>
                  <a:schemeClr val="bg1">
                    <a:lumMod val="65000"/>
                  </a:schemeClr>
                </a:solidFill>
              </a:rPr>
              <a:t> </a:t>
            </a:r>
            <a:r>
              <a:rPr lang="en-US" sz="1200" dirty="0" err="1">
                <a:solidFill>
                  <a:schemeClr val="bg1">
                    <a:lumMod val="65000"/>
                  </a:schemeClr>
                </a:solidFill>
              </a:rPr>
              <a:t>Ranzato</a:t>
            </a:r>
            <a:r>
              <a:rPr lang="en-US" sz="1200" dirty="0">
                <a:solidFill>
                  <a:schemeClr val="bg1">
                    <a:lumMod val="65000"/>
                  </a:schemeClr>
                </a:solidFill>
              </a:rPr>
              <a:t>, </a:t>
            </a:r>
            <a:r>
              <a:rPr lang="en-US" sz="1200" dirty="0" err="1">
                <a:solidFill>
                  <a:schemeClr val="bg1">
                    <a:lumMod val="65000"/>
                  </a:schemeClr>
                </a:solidFill>
              </a:rPr>
              <a:t>Yann</a:t>
            </a:r>
            <a:r>
              <a:rPr lang="en-US" sz="1200" dirty="0">
                <a:solidFill>
                  <a:schemeClr val="bg1">
                    <a:lumMod val="65000"/>
                  </a:schemeClr>
                </a:solidFill>
              </a:rPr>
              <a:t> </a:t>
            </a:r>
            <a:r>
              <a:rPr lang="en-US" sz="1200" dirty="0" err="1">
                <a:solidFill>
                  <a:schemeClr val="bg1">
                    <a:lumMod val="65000"/>
                  </a:schemeClr>
                </a:solidFill>
              </a:rPr>
              <a:t>LeCun</a:t>
            </a:r>
            <a:endParaRPr lang="en-US" sz="1200" dirty="0">
              <a:solidFill>
                <a:schemeClr val="bg1">
                  <a:lumMod val="65000"/>
                </a:schemeClr>
              </a:solidFill>
            </a:endParaRPr>
          </a:p>
        </p:txBody>
      </p:sp>
    </p:spTree>
    <p:extLst>
      <p:ext uri="{BB962C8B-B14F-4D97-AF65-F5344CB8AC3E}">
        <p14:creationId xmlns:p14="http://schemas.microsoft.com/office/powerpoint/2010/main" val="30733663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Network Training</a:t>
            </a:r>
          </a:p>
        </p:txBody>
      </p:sp>
      <p:sp>
        <p:nvSpPr>
          <p:cNvPr id="3" name="Content Placeholder 2"/>
          <p:cNvSpPr>
            <a:spLocks noGrp="1"/>
          </p:cNvSpPr>
          <p:nvPr>
            <p:ph idx="1"/>
          </p:nvPr>
        </p:nvSpPr>
        <p:spPr/>
        <p:txBody>
          <a:bodyPr/>
          <a:lstStyle/>
          <a:p>
            <a:r>
              <a:rPr lang="en-US" sz="2800" dirty="0"/>
              <a:t>Step 1: Compute Errors on mini-batch 		[F-Pass]</a:t>
            </a:r>
          </a:p>
        </p:txBody>
      </p:sp>
      <p:sp>
        <p:nvSpPr>
          <p:cNvPr id="4" name="Footer Placeholder 3"/>
          <p:cNvSpPr>
            <a:spLocks noGrp="1"/>
          </p:cNvSpPr>
          <p:nvPr>
            <p:ph type="ftr" sz="quarter" idx="11"/>
          </p:nvPr>
        </p:nvSpPr>
        <p:spPr/>
        <p:txBody>
          <a:bodyPr/>
          <a:lstStyle/>
          <a:p>
            <a:pPr>
              <a:defRPr/>
            </a:pPr>
            <a:endParaRPr lang="en-US" dirty="0"/>
          </a:p>
        </p:txBody>
      </p:sp>
      <p:pic>
        <p:nvPicPr>
          <p:cNvPr id="6" name="Picture 5"/>
          <p:cNvPicPr>
            <a:picLocks noChangeAspect="1"/>
          </p:cNvPicPr>
          <p:nvPr/>
        </p:nvPicPr>
        <p:blipFill>
          <a:blip r:embed="rId2"/>
          <a:stretch>
            <a:fillRect/>
          </a:stretch>
        </p:blipFill>
        <p:spPr>
          <a:xfrm>
            <a:off x="1143000" y="2995065"/>
            <a:ext cx="6858000" cy="1234036"/>
          </a:xfrm>
          <a:prstGeom prst="rect">
            <a:avLst/>
          </a:prstGeom>
        </p:spPr>
      </p:pic>
      <p:sp>
        <p:nvSpPr>
          <p:cNvPr id="8" name="Right Arrow 7"/>
          <p:cNvSpPr/>
          <p:nvPr/>
        </p:nvSpPr>
        <p:spPr bwMode="auto">
          <a:xfrm>
            <a:off x="4000500" y="3328439"/>
            <a:ext cx="1200150" cy="51435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68580" tIns="34290" rIns="68580" bIns="34290" numCol="1" rtlCol="0" anchor="ctr" anchorCtr="0" compatLnSpc="1">
            <a:prstTxWarp prst="textNoShape">
              <a:avLst/>
            </a:prstTxWarp>
          </a:bodyPr>
          <a:lstStyle/>
          <a:p>
            <a:pPr algn="ctr" eaLnBrk="0" fontAlgn="base" hangingPunct="0">
              <a:spcBef>
                <a:spcPct val="50000"/>
              </a:spcBef>
              <a:spcAft>
                <a:spcPct val="0"/>
              </a:spcAft>
            </a:pPr>
            <a:endParaRPr lang="en-US" sz="900">
              <a:solidFill>
                <a:schemeClr val="tx1"/>
              </a:solidFill>
              <a:latin typeface="Arial" pitchFamily="-112" charset="0"/>
              <a:ea typeface="ＭＳ Ｐゴシック" pitchFamily="-112" charset="-128"/>
              <a:cs typeface="ＭＳ Ｐゴシック" pitchFamily="-112" charset="-128"/>
            </a:endParaRPr>
          </a:p>
        </p:txBody>
      </p:sp>
      <p:sp>
        <p:nvSpPr>
          <p:cNvPr id="10" name="TextBox 9"/>
          <p:cNvSpPr txBox="1"/>
          <p:nvPr/>
        </p:nvSpPr>
        <p:spPr>
          <a:xfrm>
            <a:off x="3305646" y="5791102"/>
            <a:ext cx="3447034" cy="276999"/>
          </a:xfrm>
          <a:prstGeom prst="rect">
            <a:avLst/>
          </a:prstGeom>
          <a:noFill/>
        </p:spPr>
        <p:txBody>
          <a:bodyPr wrap="none" rtlCol="0">
            <a:spAutoFit/>
          </a:bodyPr>
          <a:lstStyle/>
          <a:p>
            <a:r>
              <a:rPr lang="en-US" sz="1200" dirty="0">
                <a:solidFill>
                  <a:schemeClr val="bg1">
                    <a:lumMod val="65000"/>
                  </a:schemeClr>
                </a:solidFill>
              </a:rPr>
              <a:t>Slide Credit: </a:t>
            </a:r>
            <a:r>
              <a:rPr lang="en-US" sz="1200" dirty="0" err="1">
                <a:solidFill>
                  <a:schemeClr val="bg1">
                    <a:lumMod val="65000"/>
                  </a:schemeClr>
                </a:solidFill>
              </a:rPr>
              <a:t>Marc'Aurelio</a:t>
            </a:r>
            <a:r>
              <a:rPr lang="en-US" sz="1200" dirty="0">
                <a:solidFill>
                  <a:schemeClr val="bg1">
                    <a:lumMod val="65000"/>
                  </a:schemeClr>
                </a:solidFill>
              </a:rPr>
              <a:t> </a:t>
            </a:r>
            <a:r>
              <a:rPr lang="en-US" sz="1200" dirty="0" err="1">
                <a:solidFill>
                  <a:schemeClr val="bg1">
                    <a:lumMod val="65000"/>
                  </a:schemeClr>
                </a:solidFill>
              </a:rPr>
              <a:t>Ranzato</a:t>
            </a:r>
            <a:r>
              <a:rPr lang="en-US" sz="1200" dirty="0">
                <a:solidFill>
                  <a:schemeClr val="bg1">
                    <a:lumMod val="65000"/>
                  </a:schemeClr>
                </a:solidFill>
              </a:rPr>
              <a:t>, </a:t>
            </a:r>
            <a:r>
              <a:rPr lang="en-US" sz="1200" dirty="0" err="1">
                <a:solidFill>
                  <a:schemeClr val="bg1">
                    <a:lumMod val="65000"/>
                  </a:schemeClr>
                </a:solidFill>
              </a:rPr>
              <a:t>Yann</a:t>
            </a:r>
            <a:r>
              <a:rPr lang="en-US" sz="1200" dirty="0">
                <a:solidFill>
                  <a:schemeClr val="bg1">
                    <a:lumMod val="65000"/>
                  </a:schemeClr>
                </a:solidFill>
              </a:rPr>
              <a:t> </a:t>
            </a:r>
            <a:r>
              <a:rPr lang="en-US" sz="1200" dirty="0" err="1">
                <a:solidFill>
                  <a:schemeClr val="bg1">
                    <a:lumMod val="65000"/>
                  </a:schemeClr>
                </a:solidFill>
              </a:rPr>
              <a:t>LeCun</a:t>
            </a:r>
            <a:endParaRPr lang="en-US" sz="1200" dirty="0">
              <a:solidFill>
                <a:schemeClr val="bg1">
                  <a:lumMod val="65000"/>
                </a:schemeClr>
              </a:solidFill>
            </a:endParaRPr>
          </a:p>
        </p:txBody>
      </p:sp>
    </p:spTree>
    <p:extLst>
      <p:ext uri="{BB962C8B-B14F-4D97-AF65-F5344CB8AC3E}">
        <p14:creationId xmlns:p14="http://schemas.microsoft.com/office/powerpoint/2010/main" val="18419379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Network Training</a:t>
            </a:r>
          </a:p>
        </p:txBody>
      </p:sp>
      <p:sp>
        <p:nvSpPr>
          <p:cNvPr id="3" name="Content Placeholder 2"/>
          <p:cNvSpPr>
            <a:spLocks noGrp="1"/>
          </p:cNvSpPr>
          <p:nvPr>
            <p:ph idx="1"/>
          </p:nvPr>
        </p:nvSpPr>
        <p:spPr/>
        <p:txBody>
          <a:bodyPr/>
          <a:lstStyle/>
          <a:p>
            <a:r>
              <a:rPr lang="en-US" sz="2800" dirty="0"/>
              <a:t>Step 1: Compute Errors on mini-batch 		[F-Pass]</a:t>
            </a:r>
          </a:p>
        </p:txBody>
      </p:sp>
      <p:sp>
        <p:nvSpPr>
          <p:cNvPr id="4" name="Footer Placeholder 3"/>
          <p:cNvSpPr>
            <a:spLocks noGrp="1"/>
          </p:cNvSpPr>
          <p:nvPr>
            <p:ph type="ftr" sz="quarter" idx="11"/>
          </p:nvPr>
        </p:nvSpPr>
        <p:spPr/>
        <p:txBody>
          <a:bodyPr/>
          <a:lstStyle/>
          <a:p>
            <a:pPr>
              <a:defRPr/>
            </a:pPr>
            <a:endParaRPr lang="en-US" dirty="0"/>
          </a:p>
        </p:txBody>
      </p:sp>
      <p:pic>
        <p:nvPicPr>
          <p:cNvPr id="6" name="Picture 5"/>
          <p:cNvPicPr>
            <a:picLocks noChangeAspect="1"/>
          </p:cNvPicPr>
          <p:nvPr/>
        </p:nvPicPr>
        <p:blipFill>
          <a:blip r:embed="rId2"/>
          <a:stretch>
            <a:fillRect/>
          </a:stretch>
        </p:blipFill>
        <p:spPr>
          <a:xfrm>
            <a:off x="1143000" y="2995065"/>
            <a:ext cx="6858000" cy="1234036"/>
          </a:xfrm>
          <a:prstGeom prst="rect">
            <a:avLst/>
          </a:prstGeom>
        </p:spPr>
      </p:pic>
      <p:sp>
        <p:nvSpPr>
          <p:cNvPr id="9" name="Right Arrow 8"/>
          <p:cNvSpPr/>
          <p:nvPr/>
        </p:nvSpPr>
        <p:spPr bwMode="auto">
          <a:xfrm>
            <a:off x="6286500" y="3328439"/>
            <a:ext cx="1200150" cy="51435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68580" tIns="34290" rIns="68580" bIns="34290" numCol="1" rtlCol="0" anchor="ctr" anchorCtr="0" compatLnSpc="1">
            <a:prstTxWarp prst="textNoShape">
              <a:avLst/>
            </a:prstTxWarp>
          </a:bodyPr>
          <a:lstStyle/>
          <a:p>
            <a:pPr algn="ctr" eaLnBrk="0" fontAlgn="base" hangingPunct="0">
              <a:spcBef>
                <a:spcPct val="50000"/>
              </a:spcBef>
              <a:spcAft>
                <a:spcPct val="0"/>
              </a:spcAft>
            </a:pPr>
            <a:endParaRPr lang="en-US" sz="900">
              <a:solidFill>
                <a:schemeClr val="tx1"/>
              </a:solidFill>
              <a:latin typeface="Arial" pitchFamily="-112" charset="0"/>
              <a:ea typeface="ＭＳ Ｐゴシック" pitchFamily="-112" charset="-128"/>
              <a:cs typeface="ＭＳ Ｐゴシック" pitchFamily="-112" charset="-128"/>
            </a:endParaRPr>
          </a:p>
        </p:txBody>
      </p:sp>
      <p:sp>
        <p:nvSpPr>
          <p:cNvPr id="10" name="TextBox 9"/>
          <p:cNvSpPr txBox="1"/>
          <p:nvPr/>
        </p:nvSpPr>
        <p:spPr>
          <a:xfrm>
            <a:off x="3305646" y="5791102"/>
            <a:ext cx="3447034" cy="276999"/>
          </a:xfrm>
          <a:prstGeom prst="rect">
            <a:avLst/>
          </a:prstGeom>
          <a:noFill/>
        </p:spPr>
        <p:txBody>
          <a:bodyPr wrap="none" rtlCol="0">
            <a:spAutoFit/>
          </a:bodyPr>
          <a:lstStyle/>
          <a:p>
            <a:r>
              <a:rPr lang="en-US" sz="1200" dirty="0">
                <a:solidFill>
                  <a:schemeClr val="bg1">
                    <a:lumMod val="65000"/>
                  </a:schemeClr>
                </a:solidFill>
              </a:rPr>
              <a:t>Slide Credit: </a:t>
            </a:r>
            <a:r>
              <a:rPr lang="en-US" sz="1200" dirty="0" err="1">
                <a:solidFill>
                  <a:schemeClr val="bg1">
                    <a:lumMod val="65000"/>
                  </a:schemeClr>
                </a:solidFill>
              </a:rPr>
              <a:t>Marc'Aurelio</a:t>
            </a:r>
            <a:r>
              <a:rPr lang="en-US" sz="1200" dirty="0">
                <a:solidFill>
                  <a:schemeClr val="bg1">
                    <a:lumMod val="65000"/>
                  </a:schemeClr>
                </a:solidFill>
              </a:rPr>
              <a:t> </a:t>
            </a:r>
            <a:r>
              <a:rPr lang="en-US" sz="1200" dirty="0" err="1">
                <a:solidFill>
                  <a:schemeClr val="bg1">
                    <a:lumMod val="65000"/>
                  </a:schemeClr>
                </a:solidFill>
              </a:rPr>
              <a:t>Ranzato</a:t>
            </a:r>
            <a:r>
              <a:rPr lang="en-US" sz="1200" dirty="0">
                <a:solidFill>
                  <a:schemeClr val="bg1">
                    <a:lumMod val="65000"/>
                  </a:schemeClr>
                </a:solidFill>
              </a:rPr>
              <a:t>, </a:t>
            </a:r>
            <a:r>
              <a:rPr lang="en-US" sz="1200" dirty="0" err="1">
                <a:solidFill>
                  <a:schemeClr val="bg1">
                    <a:lumMod val="65000"/>
                  </a:schemeClr>
                </a:solidFill>
              </a:rPr>
              <a:t>Yann</a:t>
            </a:r>
            <a:r>
              <a:rPr lang="en-US" sz="1200" dirty="0">
                <a:solidFill>
                  <a:schemeClr val="bg1">
                    <a:lumMod val="65000"/>
                  </a:schemeClr>
                </a:solidFill>
              </a:rPr>
              <a:t> </a:t>
            </a:r>
            <a:r>
              <a:rPr lang="en-US" sz="1200" dirty="0" err="1">
                <a:solidFill>
                  <a:schemeClr val="bg1">
                    <a:lumMod val="65000"/>
                  </a:schemeClr>
                </a:solidFill>
              </a:rPr>
              <a:t>LeCun</a:t>
            </a:r>
            <a:endParaRPr lang="en-US" sz="1200" dirty="0">
              <a:solidFill>
                <a:schemeClr val="bg1">
                  <a:lumMod val="65000"/>
                </a:schemeClr>
              </a:solidFill>
            </a:endParaRPr>
          </a:p>
        </p:txBody>
      </p:sp>
    </p:spTree>
    <p:extLst>
      <p:ext uri="{BB962C8B-B14F-4D97-AF65-F5344CB8AC3E}">
        <p14:creationId xmlns:p14="http://schemas.microsoft.com/office/powerpoint/2010/main" val="18282049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Network Training</a:t>
            </a:r>
          </a:p>
        </p:txBody>
      </p:sp>
      <p:sp>
        <p:nvSpPr>
          <p:cNvPr id="3" name="Content Placeholder 2"/>
          <p:cNvSpPr>
            <a:spLocks noGrp="1"/>
          </p:cNvSpPr>
          <p:nvPr>
            <p:ph idx="1"/>
          </p:nvPr>
        </p:nvSpPr>
        <p:spPr>
          <a:xfrm>
            <a:off x="457200" y="1265139"/>
            <a:ext cx="8229600" cy="4525963"/>
          </a:xfrm>
        </p:spPr>
        <p:txBody>
          <a:bodyPr/>
          <a:lstStyle/>
          <a:p>
            <a:r>
              <a:rPr lang="en-US" sz="2800" dirty="0"/>
              <a:t>Step 1: Compute Errors on mini-batch 		[F-Pass]</a:t>
            </a:r>
          </a:p>
          <a:p>
            <a:r>
              <a:rPr lang="en-US" sz="2800" dirty="0"/>
              <a:t>Step 2: Compute gradients </a:t>
            </a:r>
            <a:r>
              <a:rPr lang="en-US" sz="2800" dirty="0" err="1"/>
              <a:t>wrt</a:t>
            </a:r>
            <a:r>
              <a:rPr lang="en-US" sz="2800" dirty="0"/>
              <a:t> parameters 	[B-Pass]</a:t>
            </a:r>
          </a:p>
        </p:txBody>
      </p:sp>
      <p:sp>
        <p:nvSpPr>
          <p:cNvPr id="4" name="Footer Placeholder 3"/>
          <p:cNvSpPr>
            <a:spLocks noGrp="1"/>
          </p:cNvSpPr>
          <p:nvPr>
            <p:ph type="ftr" sz="quarter" idx="11"/>
          </p:nvPr>
        </p:nvSpPr>
        <p:spPr/>
        <p:txBody>
          <a:bodyPr/>
          <a:lstStyle/>
          <a:p>
            <a:pPr>
              <a:defRPr/>
            </a:pPr>
            <a:endParaRPr lang="en-US" dirty="0"/>
          </a:p>
        </p:txBody>
      </p:sp>
      <p:pic>
        <p:nvPicPr>
          <p:cNvPr id="6" name="Picture 5"/>
          <p:cNvPicPr>
            <a:picLocks noChangeAspect="1"/>
          </p:cNvPicPr>
          <p:nvPr/>
        </p:nvPicPr>
        <p:blipFill>
          <a:blip r:embed="rId2"/>
          <a:stretch>
            <a:fillRect/>
          </a:stretch>
        </p:blipFill>
        <p:spPr>
          <a:xfrm>
            <a:off x="1143000" y="2995065"/>
            <a:ext cx="6858000" cy="1234036"/>
          </a:xfrm>
          <a:prstGeom prst="rect">
            <a:avLst/>
          </a:prstGeom>
        </p:spPr>
      </p:pic>
      <p:sp>
        <p:nvSpPr>
          <p:cNvPr id="9" name="Right Arrow 8"/>
          <p:cNvSpPr/>
          <p:nvPr/>
        </p:nvSpPr>
        <p:spPr bwMode="auto">
          <a:xfrm rot="10800000">
            <a:off x="6286500" y="3328439"/>
            <a:ext cx="1200150" cy="51435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68580" tIns="34290" rIns="68580" bIns="34290" numCol="1" rtlCol="0" anchor="ctr" anchorCtr="0" compatLnSpc="1">
            <a:prstTxWarp prst="textNoShape">
              <a:avLst/>
            </a:prstTxWarp>
          </a:bodyPr>
          <a:lstStyle/>
          <a:p>
            <a:pPr algn="ctr" eaLnBrk="0" fontAlgn="base" hangingPunct="0">
              <a:spcBef>
                <a:spcPct val="50000"/>
              </a:spcBef>
              <a:spcAft>
                <a:spcPct val="0"/>
              </a:spcAft>
            </a:pPr>
            <a:endParaRPr lang="en-US" sz="900">
              <a:solidFill>
                <a:schemeClr val="tx1"/>
              </a:solidFill>
              <a:latin typeface="Arial" pitchFamily="-112" charset="0"/>
              <a:ea typeface="ＭＳ Ｐゴシック" pitchFamily="-112" charset="-128"/>
              <a:cs typeface="ＭＳ Ｐゴシック" pitchFamily="-112" charset="-128"/>
            </a:endParaRPr>
          </a:p>
        </p:txBody>
      </p:sp>
      <p:sp>
        <p:nvSpPr>
          <p:cNvPr id="11" name="TextBox 10"/>
          <p:cNvSpPr txBox="1"/>
          <p:nvPr/>
        </p:nvSpPr>
        <p:spPr>
          <a:xfrm>
            <a:off x="3305646" y="5791102"/>
            <a:ext cx="3447034" cy="276999"/>
          </a:xfrm>
          <a:prstGeom prst="rect">
            <a:avLst/>
          </a:prstGeom>
          <a:noFill/>
        </p:spPr>
        <p:txBody>
          <a:bodyPr wrap="none" rtlCol="0">
            <a:spAutoFit/>
          </a:bodyPr>
          <a:lstStyle/>
          <a:p>
            <a:r>
              <a:rPr lang="en-US" sz="1200" dirty="0">
                <a:solidFill>
                  <a:schemeClr val="bg1">
                    <a:lumMod val="65000"/>
                  </a:schemeClr>
                </a:solidFill>
              </a:rPr>
              <a:t>Slide Credit: </a:t>
            </a:r>
            <a:r>
              <a:rPr lang="en-US" sz="1200" dirty="0" err="1">
                <a:solidFill>
                  <a:schemeClr val="bg1">
                    <a:lumMod val="65000"/>
                  </a:schemeClr>
                </a:solidFill>
              </a:rPr>
              <a:t>Marc'Aurelio</a:t>
            </a:r>
            <a:r>
              <a:rPr lang="en-US" sz="1200" dirty="0">
                <a:solidFill>
                  <a:schemeClr val="bg1">
                    <a:lumMod val="65000"/>
                  </a:schemeClr>
                </a:solidFill>
              </a:rPr>
              <a:t> </a:t>
            </a:r>
            <a:r>
              <a:rPr lang="en-US" sz="1200" dirty="0" err="1">
                <a:solidFill>
                  <a:schemeClr val="bg1">
                    <a:lumMod val="65000"/>
                  </a:schemeClr>
                </a:solidFill>
              </a:rPr>
              <a:t>Ranzato</a:t>
            </a:r>
            <a:r>
              <a:rPr lang="en-US" sz="1200" dirty="0">
                <a:solidFill>
                  <a:schemeClr val="bg1">
                    <a:lumMod val="65000"/>
                  </a:schemeClr>
                </a:solidFill>
              </a:rPr>
              <a:t>, </a:t>
            </a:r>
            <a:r>
              <a:rPr lang="en-US" sz="1200" dirty="0" err="1">
                <a:solidFill>
                  <a:schemeClr val="bg1">
                    <a:lumMod val="65000"/>
                  </a:schemeClr>
                </a:solidFill>
              </a:rPr>
              <a:t>Yann</a:t>
            </a:r>
            <a:r>
              <a:rPr lang="en-US" sz="1200" dirty="0">
                <a:solidFill>
                  <a:schemeClr val="bg1">
                    <a:lumMod val="65000"/>
                  </a:schemeClr>
                </a:solidFill>
              </a:rPr>
              <a:t> </a:t>
            </a:r>
            <a:r>
              <a:rPr lang="en-US" sz="1200" dirty="0" err="1">
                <a:solidFill>
                  <a:schemeClr val="bg1">
                    <a:lumMod val="65000"/>
                  </a:schemeClr>
                </a:solidFill>
              </a:rPr>
              <a:t>LeCun</a:t>
            </a:r>
            <a:endParaRPr lang="en-US" sz="1200" dirty="0">
              <a:solidFill>
                <a:schemeClr val="bg1">
                  <a:lumMod val="65000"/>
                </a:schemeClr>
              </a:solidFill>
            </a:endParaRPr>
          </a:p>
        </p:txBody>
      </p:sp>
    </p:spTree>
    <p:extLst>
      <p:ext uri="{BB962C8B-B14F-4D97-AF65-F5344CB8AC3E}">
        <p14:creationId xmlns:p14="http://schemas.microsoft.com/office/powerpoint/2010/main" val="8067190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Network Training</a:t>
            </a:r>
          </a:p>
        </p:txBody>
      </p:sp>
      <p:sp>
        <p:nvSpPr>
          <p:cNvPr id="3" name="Content Placeholder 2"/>
          <p:cNvSpPr>
            <a:spLocks noGrp="1"/>
          </p:cNvSpPr>
          <p:nvPr>
            <p:ph idx="1"/>
          </p:nvPr>
        </p:nvSpPr>
        <p:spPr>
          <a:xfrm>
            <a:off x="457200" y="1349101"/>
            <a:ext cx="8229600" cy="4525963"/>
          </a:xfrm>
        </p:spPr>
        <p:txBody>
          <a:bodyPr/>
          <a:lstStyle/>
          <a:p>
            <a:r>
              <a:rPr lang="en-US" sz="2800" dirty="0"/>
              <a:t>Step 1: Compute Errors on mini-batch 		[F-Pass]</a:t>
            </a:r>
          </a:p>
          <a:p>
            <a:r>
              <a:rPr lang="en-US" sz="2800" dirty="0"/>
              <a:t>Step 2: Compute gradients </a:t>
            </a:r>
            <a:r>
              <a:rPr lang="en-US" sz="2800" dirty="0" err="1"/>
              <a:t>wrt</a:t>
            </a:r>
            <a:r>
              <a:rPr lang="en-US" sz="2800" dirty="0"/>
              <a:t> parameters 	[B-Pass]</a:t>
            </a:r>
          </a:p>
        </p:txBody>
      </p:sp>
      <p:sp>
        <p:nvSpPr>
          <p:cNvPr id="4" name="Footer Placeholder 3"/>
          <p:cNvSpPr>
            <a:spLocks noGrp="1"/>
          </p:cNvSpPr>
          <p:nvPr>
            <p:ph type="ftr" sz="quarter" idx="11"/>
          </p:nvPr>
        </p:nvSpPr>
        <p:spPr/>
        <p:txBody>
          <a:bodyPr/>
          <a:lstStyle/>
          <a:p>
            <a:pPr>
              <a:defRPr/>
            </a:pPr>
            <a:endParaRPr lang="en-US" dirty="0"/>
          </a:p>
        </p:txBody>
      </p:sp>
      <p:pic>
        <p:nvPicPr>
          <p:cNvPr id="6" name="Picture 5"/>
          <p:cNvPicPr>
            <a:picLocks noChangeAspect="1"/>
          </p:cNvPicPr>
          <p:nvPr/>
        </p:nvPicPr>
        <p:blipFill>
          <a:blip r:embed="rId2"/>
          <a:stretch>
            <a:fillRect/>
          </a:stretch>
        </p:blipFill>
        <p:spPr>
          <a:xfrm>
            <a:off x="1143000" y="2995065"/>
            <a:ext cx="6858000" cy="1234036"/>
          </a:xfrm>
          <a:prstGeom prst="rect">
            <a:avLst/>
          </a:prstGeom>
        </p:spPr>
      </p:pic>
      <p:sp>
        <p:nvSpPr>
          <p:cNvPr id="8" name="Right Arrow 7"/>
          <p:cNvSpPr/>
          <p:nvPr/>
        </p:nvSpPr>
        <p:spPr bwMode="auto">
          <a:xfrm rot="10800000">
            <a:off x="4000500" y="3328439"/>
            <a:ext cx="1200150" cy="51435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68580" tIns="34290" rIns="68580" bIns="34290" numCol="1" rtlCol="0" anchor="ctr" anchorCtr="0" compatLnSpc="1">
            <a:prstTxWarp prst="textNoShape">
              <a:avLst/>
            </a:prstTxWarp>
          </a:bodyPr>
          <a:lstStyle/>
          <a:p>
            <a:pPr algn="ctr" eaLnBrk="0" fontAlgn="base" hangingPunct="0">
              <a:spcBef>
                <a:spcPct val="50000"/>
              </a:spcBef>
              <a:spcAft>
                <a:spcPct val="0"/>
              </a:spcAft>
            </a:pPr>
            <a:endParaRPr lang="en-US" sz="900">
              <a:solidFill>
                <a:schemeClr val="tx1"/>
              </a:solidFill>
              <a:latin typeface="Arial" pitchFamily="-112" charset="0"/>
              <a:ea typeface="ＭＳ Ｐゴシック" pitchFamily="-112" charset="-128"/>
              <a:cs typeface="ＭＳ Ｐゴシック" pitchFamily="-112" charset="-128"/>
            </a:endParaRPr>
          </a:p>
        </p:txBody>
      </p:sp>
      <p:sp>
        <p:nvSpPr>
          <p:cNvPr id="11" name="TextBox 10"/>
          <p:cNvSpPr txBox="1"/>
          <p:nvPr/>
        </p:nvSpPr>
        <p:spPr>
          <a:xfrm>
            <a:off x="3305646" y="5791102"/>
            <a:ext cx="3447034" cy="276999"/>
          </a:xfrm>
          <a:prstGeom prst="rect">
            <a:avLst/>
          </a:prstGeom>
          <a:noFill/>
        </p:spPr>
        <p:txBody>
          <a:bodyPr wrap="none" rtlCol="0">
            <a:spAutoFit/>
          </a:bodyPr>
          <a:lstStyle/>
          <a:p>
            <a:r>
              <a:rPr lang="en-US" sz="1200" dirty="0">
                <a:solidFill>
                  <a:schemeClr val="bg1">
                    <a:lumMod val="65000"/>
                  </a:schemeClr>
                </a:solidFill>
              </a:rPr>
              <a:t>Slide Credit: </a:t>
            </a:r>
            <a:r>
              <a:rPr lang="en-US" sz="1200" dirty="0" err="1">
                <a:solidFill>
                  <a:schemeClr val="bg1">
                    <a:lumMod val="65000"/>
                  </a:schemeClr>
                </a:solidFill>
              </a:rPr>
              <a:t>Marc'Aurelio</a:t>
            </a:r>
            <a:r>
              <a:rPr lang="en-US" sz="1200" dirty="0">
                <a:solidFill>
                  <a:schemeClr val="bg1">
                    <a:lumMod val="65000"/>
                  </a:schemeClr>
                </a:solidFill>
              </a:rPr>
              <a:t> </a:t>
            </a:r>
            <a:r>
              <a:rPr lang="en-US" sz="1200" dirty="0" err="1">
                <a:solidFill>
                  <a:schemeClr val="bg1">
                    <a:lumMod val="65000"/>
                  </a:schemeClr>
                </a:solidFill>
              </a:rPr>
              <a:t>Ranzato</a:t>
            </a:r>
            <a:r>
              <a:rPr lang="en-US" sz="1200" dirty="0">
                <a:solidFill>
                  <a:schemeClr val="bg1">
                    <a:lumMod val="65000"/>
                  </a:schemeClr>
                </a:solidFill>
              </a:rPr>
              <a:t>, </a:t>
            </a:r>
            <a:r>
              <a:rPr lang="en-US" sz="1200" dirty="0" err="1">
                <a:solidFill>
                  <a:schemeClr val="bg1">
                    <a:lumMod val="65000"/>
                  </a:schemeClr>
                </a:solidFill>
              </a:rPr>
              <a:t>Yann</a:t>
            </a:r>
            <a:r>
              <a:rPr lang="en-US" sz="1200" dirty="0">
                <a:solidFill>
                  <a:schemeClr val="bg1">
                    <a:lumMod val="65000"/>
                  </a:schemeClr>
                </a:solidFill>
              </a:rPr>
              <a:t> </a:t>
            </a:r>
            <a:r>
              <a:rPr lang="en-US" sz="1200" dirty="0" err="1">
                <a:solidFill>
                  <a:schemeClr val="bg1">
                    <a:lumMod val="65000"/>
                  </a:schemeClr>
                </a:solidFill>
              </a:rPr>
              <a:t>LeCun</a:t>
            </a:r>
            <a:endParaRPr lang="en-US" sz="1200" dirty="0">
              <a:solidFill>
                <a:schemeClr val="bg1">
                  <a:lumMod val="65000"/>
                </a:schemeClr>
              </a:solidFill>
            </a:endParaRPr>
          </a:p>
        </p:txBody>
      </p:sp>
    </p:spTree>
    <p:extLst>
      <p:ext uri="{BB962C8B-B14F-4D97-AF65-F5344CB8AC3E}">
        <p14:creationId xmlns:p14="http://schemas.microsoft.com/office/powerpoint/2010/main" val="804447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8496D8F4-B0EE-6442-876B-BCA181F9B264}"/>
              </a:ext>
            </a:extLst>
          </p:cNvPr>
          <p:cNvSpPr>
            <a:spLocks noChangeArrowheads="1"/>
          </p:cNvSpPr>
          <p:nvPr/>
        </p:nvSpPr>
        <p:spPr bwMode="auto">
          <a:xfrm>
            <a:off x="533400" y="83068"/>
            <a:ext cx="8305800" cy="588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8138" indent="-338138">
              <a:defRPr sz="2400">
                <a:solidFill>
                  <a:schemeClr val="tx1"/>
                </a:solidFill>
                <a:latin typeface="Times New Roman" panose="02020603050405020304" pitchFamily="18" charset="0"/>
                <a:ea typeface="ＭＳ Ｐゴシック" panose="020B0600070205080204" pitchFamily="34" charset="-128"/>
              </a:defRPr>
            </a:lvl1pPr>
            <a:lvl2pPr marL="688975" indent="-23177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endParaRPr lang="en-US" altLang="en-US" sz="3200" b="1" dirty="0">
              <a:solidFill>
                <a:srgbClr val="FF0000"/>
              </a:solidFill>
              <a:latin typeface="Times-Bold" pitchFamily="2" charset="0"/>
            </a:endParaRPr>
          </a:p>
          <a:p>
            <a:pPr algn="ctr" eaLnBrk="1" hangingPunct="1">
              <a:spcBef>
                <a:spcPct val="50000"/>
              </a:spcBef>
            </a:pPr>
            <a:r>
              <a:rPr lang="en-US" altLang="en-US" sz="3600" b="1" dirty="0">
                <a:solidFill>
                  <a:srgbClr val="FF0000"/>
                </a:solidFill>
                <a:latin typeface="Times-Bold" pitchFamily="2" charset="0"/>
              </a:rPr>
              <a:t>AI Hard problems</a:t>
            </a:r>
          </a:p>
          <a:p>
            <a:pPr marL="0" indent="0" eaLnBrk="1" hangingPunct="1">
              <a:spcBef>
                <a:spcPct val="25000"/>
              </a:spcBef>
            </a:pPr>
            <a:endParaRPr lang="en-US" altLang="en-US" sz="2100" dirty="0">
              <a:latin typeface="Times" pitchFamily="2" charset="0"/>
            </a:endParaRPr>
          </a:p>
          <a:p>
            <a:pPr eaLnBrk="1" hangingPunct="1">
              <a:spcBef>
                <a:spcPct val="25000"/>
              </a:spcBef>
              <a:buFontTx/>
              <a:buChar char="•"/>
            </a:pPr>
            <a:endParaRPr lang="en-US" altLang="en-US" sz="2100" dirty="0">
              <a:latin typeface="Times" pitchFamily="2" charset="0"/>
            </a:endParaRPr>
          </a:p>
          <a:p>
            <a:pPr eaLnBrk="1" hangingPunct="1">
              <a:spcBef>
                <a:spcPct val="25000"/>
              </a:spcBef>
              <a:buFontTx/>
              <a:buChar char="•"/>
            </a:pPr>
            <a:r>
              <a:rPr lang="en-US" altLang="en-US" sz="2800" dirty="0">
                <a:latin typeface="Times" pitchFamily="2" charset="0"/>
              </a:rPr>
              <a:t>The most difficult problems are informally known as AI-complete or AI-hard.</a:t>
            </a:r>
          </a:p>
          <a:p>
            <a:pPr eaLnBrk="1" hangingPunct="1">
              <a:spcBef>
                <a:spcPct val="25000"/>
              </a:spcBef>
              <a:buFontTx/>
              <a:buChar char="•"/>
            </a:pPr>
            <a:r>
              <a:rPr lang="en-US" altLang="en-US" sz="2800" dirty="0">
                <a:latin typeface="Times" pitchFamily="2" charset="0"/>
              </a:rPr>
              <a:t>This implies that the difficulty of these computational problems, assuming intelligence is computational, is equivalent to that of solving the central artificial intelligence problem—making computers as intelligent as people, or strong AI - artificial general intelligence (AGI) </a:t>
            </a:r>
          </a:p>
        </p:txBody>
      </p:sp>
    </p:spTree>
    <p:extLst>
      <p:ext uri="{BB962C8B-B14F-4D97-AF65-F5344CB8AC3E}">
        <p14:creationId xmlns:p14="http://schemas.microsoft.com/office/powerpoint/2010/main" val="7376424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Network Training</a:t>
            </a:r>
          </a:p>
        </p:txBody>
      </p:sp>
      <p:sp>
        <p:nvSpPr>
          <p:cNvPr id="3" name="Content Placeholder 2"/>
          <p:cNvSpPr>
            <a:spLocks noGrp="1"/>
          </p:cNvSpPr>
          <p:nvPr>
            <p:ph idx="1"/>
          </p:nvPr>
        </p:nvSpPr>
        <p:spPr>
          <a:xfrm>
            <a:off x="457200" y="1419726"/>
            <a:ext cx="8229600" cy="4525963"/>
          </a:xfrm>
        </p:spPr>
        <p:txBody>
          <a:bodyPr/>
          <a:lstStyle/>
          <a:p>
            <a:r>
              <a:rPr lang="en-US" sz="2800" dirty="0"/>
              <a:t>Step 1: Compute Errors on mini-batch 		[F-Pass]</a:t>
            </a:r>
          </a:p>
          <a:p>
            <a:r>
              <a:rPr lang="en-US" sz="2800" dirty="0"/>
              <a:t>Step 2: Compute gradients </a:t>
            </a:r>
            <a:r>
              <a:rPr lang="en-US" sz="2800" dirty="0" err="1"/>
              <a:t>wrt</a:t>
            </a:r>
            <a:r>
              <a:rPr lang="en-US" sz="2800" dirty="0"/>
              <a:t> parameters 	[B-Pass]</a:t>
            </a:r>
          </a:p>
        </p:txBody>
      </p:sp>
      <p:sp>
        <p:nvSpPr>
          <p:cNvPr id="4" name="Footer Placeholder 3"/>
          <p:cNvSpPr>
            <a:spLocks noGrp="1"/>
          </p:cNvSpPr>
          <p:nvPr>
            <p:ph type="ftr" sz="quarter" idx="11"/>
          </p:nvPr>
        </p:nvSpPr>
        <p:spPr/>
        <p:txBody>
          <a:bodyPr/>
          <a:lstStyle/>
          <a:p>
            <a:pPr>
              <a:defRPr/>
            </a:pPr>
            <a:endParaRPr lang="en-US" dirty="0"/>
          </a:p>
        </p:txBody>
      </p:sp>
      <p:pic>
        <p:nvPicPr>
          <p:cNvPr id="6" name="Picture 5"/>
          <p:cNvPicPr>
            <a:picLocks noChangeAspect="1"/>
          </p:cNvPicPr>
          <p:nvPr/>
        </p:nvPicPr>
        <p:blipFill>
          <a:blip r:embed="rId2"/>
          <a:stretch>
            <a:fillRect/>
          </a:stretch>
        </p:blipFill>
        <p:spPr>
          <a:xfrm>
            <a:off x="1143000" y="2995065"/>
            <a:ext cx="6858000" cy="1234036"/>
          </a:xfrm>
          <a:prstGeom prst="rect">
            <a:avLst/>
          </a:prstGeom>
        </p:spPr>
      </p:pic>
      <p:sp>
        <p:nvSpPr>
          <p:cNvPr id="10" name="Right Arrow 9"/>
          <p:cNvSpPr/>
          <p:nvPr/>
        </p:nvSpPr>
        <p:spPr bwMode="auto">
          <a:xfrm rot="10800000">
            <a:off x="1600200" y="3328439"/>
            <a:ext cx="1200150" cy="51435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68580" tIns="34290" rIns="68580" bIns="34290" numCol="1" rtlCol="0" anchor="ctr" anchorCtr="0" compatLnSpc="1">
            <a:prstTxWarp prst="textNoShape">
              <a:avLst/>
            </a:prstTxWarp>
          </a:bodyPr>
          <a:lstStyle/>
          <a:p>
            <a:pPr algn="ctr" eaLnBrk="0" fontAlgn="base" hangingPunct="0">
              <a:spcBef>
                <a:spcPct val="50000"/>
              </a:spcBef>
              <a:spcAft>
                <a:spcPct val="0"/>
              </a:spcAft>
            </a:pPr>
            <a:endParaRPr lang="en-US" sz="900">
              <a:solidFill>
                <a:schemeClr val="tx1"/>
              </a:solidFill>
              <a:latin typeface="Arial" pitchFamily="-112" charset="0"/>
              <a:ea typeface="ＭＳ Ｐゴシック" pitchFamily="-112" charset="-128"/>
              <a:cs typeface="ＭＳ Ｐゴシック" pitchFamily="-112" charset="-128"/>
            </a:endParaRPr>
          </a:p>
        </p:txBody>
      </p:sp>
      <p:sp>
        <p:nvSpPr>
          <p:cNvPr id="11" name="TextBox 10"/>
          <p:cNvSpPr txBox="1"/>
          <p:nvPr/>
        </p:nvSpPr>
        <p:spPr>
          <a:xfrm>
            <a:off x="3305646" y="5791102"/>
            <a:ext cx="3447034" cy="276999"/>
          </a:xfrm>
          <a:prstGeom prst="rect">
            <a:avLst/>
          </a:prstGeom>
          <a:noFill/>
        </p:spPr>
        <p:txBody>
          <a:bodyPr wrap="none" rtlCol="0">
            <a:spAutoFit/>
          </a:bodyPr>
          <a:lstStyle/>
          <a:p>
            <a:r>
              <a:rPr lang="en-US" sz="1200" dirty="0">
                <a:solidFill>
                  <a:schemeClr val="bg1">
                    <a:lumMod val="65000"/>
                  </a:schemeClr>
                </a:solidFill>
              </a:rPr>
              <a:t>Slide Credit: </a:t>
            </a:r>
            <a:r>
              <a:rPr lang="en-US" sz="1200" dirty="0" err="1">
                <a:solidFill>
                  <a:schemeClr val="bg1">
                    <a:lumMod val="65000"/>
                  </a:schemeClr>
                </a:solidFill>
              </a:rPr>
              <a:t>Marc'Aurelio</a:t>
            </a:r>
            <a:r>
              <a:rPr lang="en-US" sz="1200" dirty="0">
                <a:solidFill>
                  <a:schemeClr val="bg1">
                    <a:lumMod val="65000"/>
                  </a:schemeClr>
                </a:solidFill>
              </a:rPr>
              <a:t> </a:t>
            </a:r>
            <a:r>
              <a:rPr lang="en-US" sz="1200" dirty="0" err="1">
                <a:solidFill>
                  <a:schemeClr val="bg1">
                    <a:lumMod val="65000"/>
                  </a:schemeClr>
                </a:solidFill>
              </a:rPr>
              <a:t>Ranzato</a:t>
            </a:r>
            <a:r>
              <a:rPr lang="en-US" sz="1200" dirty="0">
                <a:solidFill>
                  <a:schemeClr val="bg1">
                    <a:lumMod val="65000"/>
                  </a:schemeClr>
                </a:solidFill>
              </a:rPr>
              <a:t>, </a:t>
            </a:r>
            <a:r>
              <a:rPr lang="en-US" sz="1200" dirty="0" err="1">
                <a:solidFill>
                  <a:schemeClr val="bg1">
                    <a:lumMod val="65000"/>
                  </a:schemeClr>
                </a:solidFill>
              </a:rPr>
              <a:t>Yann</a:t>
            </a:r>
            <a:r>
              <a:rPr lang="en-US" sz="1200" dirty="0">
                <a:solidFill>
                  <a:schemeClr val="bg1">
                    <a:lumMod val="65000"/>
                  </a:schemeClr>
                </a:solidFill>
              </a:rPr>
              <a:t> </a:t>
            </a:r>
            <a:r>
              <a:rPr lang="en-US" sz="1200" dirty="0" err="1">
                <a:solidFill>
                  <a:schemeClr val="bg1">
                    <a:lumMod val="65000"/>
                  </a:schemeClr>
                </a:solidFill>
              </a:rPr>
              <a:t>LeCun</a:t>
            </a:r>
            <a:endParaRPr lang="en-US" sz="1200" dirty="0">
              <a:solidFill>
                <a:schemeClr val="bg1">
                  <a:lumMod val="65000"/>
                </a:schemeClr>
              </a:solidFill>
            </a:endParaRPr>
          </a:p>
        </p:txBody>
      </p:sp>
    </p:spTree>
    <p:extLst>
      <p:ext uri="{BB962C8B-B14F-4D97-AF65-F5344CB8AC3E}">
        <p14:creationId xmlns:p14="http://schemas.microsoft.com/office/powerpoint/2010/main" val="25234242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Network Training</a:t>
            </a:r>
          </a:p>
        </p:txBody>
      </p:sp>
      <p:sp>
        <p:nvSpPr>
          <p:cNvPr id="3" name="Content Placeholder 2"/>
          <p:cNvSpPr>
            <a:spLocks noGrp="1"/>
          </p:cNvSpPr>
          <p:nvPr>
            <p:ph idx="1"/>
          </p:nvPr>
        </p:nvSpPr>
        <p:spPr>
          <a:xfrm>
            <a:off x="430060" y="1265139"/>
            <a:ext cx="8229600" cy="4525963"/>
          </a:xfrm>
        </p:spPr>
        <p:txBody>
          <a:bodyPr/>
          <a:lstStyle/>
          <a:p>
            <a:r>
              <a:rPr lang="en-US" sz="2800" dirty="0"/>
              <a:t>Step 1: Compute Errors on mini-batch 		[F-Pass]</a:t>
            </a:r>
          </a:p>
          <a:p>
            <a:r>
              <a:rPr lang="en-US" sz="2800" dirty="0"/>
              <a:t>Step 2: Compute gradients </a:t>
            </a:r>
            <a:r>
              <a:rPr lang="en-US" sz="2800" dirty="0" err="1"/>
              <a:t>wrt</a:t>
            </a:r>
            <a:r>
              <a:rPr lang="en-US" sz="2800" dirty="0"/>
              <a:t> parameters 	[B-Pass]</a:t>
            </a:r>
          </a:p>
          <a:p>
            <a:r>
              <a:rPr lang="en-US" sz="2800" dirty="0"/>
              <a:t>Step 3: Use gradient to update parameters</a:t>
            </a:r>
          </a:p>
        </p:txBody>
      </p:sp>
      <p:sp>
        <p:nvSpPr>
          <p:cNvPr id="4" name="Footer Placeholder 3"/>
          <p:cNvSpPr>
            <a:spLocks noGrp="1"/>
          </p:cNvSpPr>
          <p:nvPr>
            <p:ph type="ftr" sz="quarter" idx="11"/>
          </p:nvPr>
        </p:nvSpPr>
        <p:spPr/>
        <p:txBody>
          <a:bodyPr/>
          <a:lstStyle/>
          <a:p>
            <a:pPr>
              <a:defRPr/>
            </a:pPr>
            <a:endParaRPr lang="en-US" dirty="0"/>
          </a:p>
        </p:txBody>
      </p:sp>
      <p:pic>
        <p:nvPicPr>
          <p:cNvPr id="6" name="Picture 5"/>
          <p:cNvPicPr>
            <a:picLocks noChangeAspect="1"/>
          </p:cNvPicPr>
          <p:nvPr/>
        </p:nvPicPr>
        <p:blipFill>
          <a:blip r:embed="rId2"/>
          <a:stretch>
            <a:fillRect/>
          </a:stretch>
        </p:blipFill>
        <p:spPr>
          <a:xfrm>
            <a:off x="1143000" y="2995065"/>
            <a:ext cx="6858000" cy="1234036"/>
          </a:xfrm>
          <a:prstGeom prst="rect">
            <a:avLst/>
          </a:prstGeom>
        </p:spPr>
      </p:pic>
      <p:sp>
        <p:nvSpPr>
          <p:cNvPr id="10" name="Right Arrow 9"/>
          <p:cNvSpPr/>
          <p:nvPr/>
        </p:nvSpPr>
        <p:spPr bwMode="auto">
          <a:xfrm rot="10800000">
            <a:off x="1600200" y="3328439"/>
            <a:ext cx="1200150" cy="51435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68580" tIns="34290" rIns="68580" bIns="34290" numCol="1" rtlCol="0" anchor="ctr" anchorCtr="0" compatLnSpc="1">
            <a:prstTxWarp prst="textNoShape">
              <a:avLst/>
            </a:prstTxWarp>
          </a:bodyPr>
          <a:lstStyle/>
          <a:p>
            <a:pPr algn="ctr" eaLnBrk="0" fontAlgn="base" hangingPunct="0">
              <a:spcBef>
                <a:spcPct val="50000"/>
              </a:spcBef>
              <a:spcAft>
                <a:spcPct val="0"/>
              </a:spcAft>
            </a:pPr>
            <a:endParaRPr lang="en-US" sz="900">
              <a:solidFill>
                <a:schemeClr val="tx1"/>
              </a:solidFill>
              <a:latin typeface="Arial" pitchFamily="-112" charset="0"/>
              <a:ea typeface="ＭＳ Ｐゴシック" pitchFamily="-112" charset="-128"/>
              <a:cs typeface="ＭＳ Ｐゴシック" pitchFamily="-112" charset="-128"/>
            </a:endParaRPr>
          </a:p>
        </p:txBody>
      </p:sp>
      <p:pic>
        <p:nvPicPr>
          <p:cNvPr id="7" name="Picture 6"/>
          <p:cNvPicPr>
            <a:picLocks noChangeAspect="1"/>
          </p:cNvPicPr>
          <p:nvPr/>
        </p:nvPicPr>
        <p:blipFill>
          <a:blip r:embed="rId3"/>
          <a:stretch>
            <a:fillRect/>
          </a:stretch>
        </p:blipFill>
        <p:spPr>
          <a:xfrm>
            <a:off x="3086100" y="4438650"/>
            <a:ext cx="2266950" cy="876300"/>
          </a:xfrm>
          <a:prstGeom prst="rect">
            <a:avLst/>
          </a:prstGeom>
        </p:spPr>
      </p:pic>
      <p:sp>
        <p:nvSpPr>
          <p:cNvPr id="9" name="TextBox 8"/>
          <p:cNvSpPr txBox="1"/>
          <p:nvPr/>
        </p:nvSpPr>
        <p:spPr>
          <a:xfrm>
            <a:off x="3305646" y="5791102"/>
            <a:ext cx="3447034" cy="276999"/>
          </a:xfrm>
          <a:prstGeom prst="rect">
            <a:avLst/>
          </a:prstGeom>
          <a:noFill/>
        </p:spPr>
        <p:txBody>
          <a:bodyPr wrap="none" rtlCol="0">
            <a:spAutoFit/>
          </a:bodyPr>
          <a:lstStyle/>
          <a:p>
            <a:r>
              <a:rPr lang="en-US" sz="1200" dirty="0">
                <a:solidFill>
                  <a:schemeClr val="bg1">
                    <a:lumMod val="65000"/>
                  </a:schemeClr>
                </a:solidFill>
              </a:rPr>
              <a:t>Slide Credit: </a:t>
            </a:r>
            <a:r>
              <a:rPr lang="en-US" sz="1200" dirty="0" err="1">
                <a:solidFill>
                  <a:schemeClr val="bg1">
                    <a:lumMod val="65000"/>
                  </a:schemeClr>
                </a:solidFill>
              </a:rPr>
              <a:t>Marc'Aurelio</a:t>
            </a:r>
            <a:r>
              <a:rPr lang="en-US" sz="1200" dirty="0">
                <a:solidFill>
                  <a:schemeClr val="bg1">
                    <a:lumMod val="65000"/>
                  </a:schemeClr>
                </a:solidFill>
              </a:rPr>
              <a:t> </a:t>
            </a:r>
            <a:r>
              <a:rPr lang="en-US" sz="1200" dirty="0" err="1">
                <a:solidFill>
                  <a:schemeClr val="bg1">
                    <a:lumMod val="65000"/>
                  </a:schemeClr>
                </a:solidFill>
              </a:rPr>
              <a:t>Ranzato</a:t>
            </a:r>
            <a:r>
              <a:rPr lang="en-US" sz="1200" dirty="0">
                <a:solidFill>
                  <a:schemeClr val="bg1">
                    <a:lumMod val="65000"/>
                  </a:schemeClr>
                </a:solidFill>
              </a:rPr>
              <a:t>, </a:t>
            </a:r>
            <a:r>
              <a:rPr lang="en-US" sz="1200" dirty="0" err="1">
                <a:solidFill>
                  <a:schemeClr val="bg1">
                    <a:lumMod val="65000"/>
                  </a:schemeClr>
                </a:solidFill>
              </a:rPr>
              <a:t>Yann</a:t>
            </a:r>
            <a:r>
              <a:rPr lang="en-US" sz="1200" dirty="0">
                <a:solidFill>
                  <a:schemeClr val="bg1">
                    <a:lumMod val="65000"/>
                  </a:schemeClr>
                </a:solidFill>
              </a:rPr>
              <a:t> </a:t>
            </a:r>
            <a:r>
              <a:rPr lang="en-US" sz="1200" dirty="0" err="1">
                <a:solidFill>
                  <a:schemeClr val="bg1">
                    <a:lumMod val="65000"/>
                  </a:schemeClr>
                </a:solidFill>
              </a:rPr>
              <a:t>LeCun</a:t>
            </a:r>
            <a:endParaRPr lang="en-US" sz="1200" dirty="0">
              <a:solidFill>
                <a:schemeClr val="bg1">
                  <a:lumMod val="65000"/>
                </a:schemeClr>
              </a:solidFill>
            </a:endParaRPr>
          </a:p>
        </p:txBody>
      </p:sp>
    </p:spTree>
    <p:extLst>
      <p:ext uri="{BB962C8B-B14F-4D97-AF65-F5344CB8AC3E}">
        <p14:creationId xmlns:p14="http://schemas.microsoft.com/office/powerpoint/2010/main" val="35722942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Network Training</a:t>
            </a:r>
          </a:p>
        </p:txBody>
      </p:sp>
      <p:sp>
        <p:nvSpPr>
          <p:cNvPr id="3" name="Content Placeholder 2"/>
          <p:cNvSpPr>
            <a:spLocks noGrp="1"/>
          </p:cNvSpPr>
          <p:nvPr>
            <p:ph idx="1"/>
          </p:nvPr>
        </p:nvSpPr>
        <p:spPr>
          <a:xfrm>
            <a:off x="446762" y="1065457"/>
            <a:ext cx="8229600" cy="4525963"/>
          </a:xfrm>
        </p:spPr>
        <p:txBody>
          <a:bodyPr/>
          <a:lstStyle/>
          <a:p>
            <a:r>
              <a:rPr lang="en-US" sz="2800" dirty="0"/>
              <a:t>Step 1: Compute Errors on mini-batch 		[F-Pass]</a:t>
            </a:r>
          </a:p>
          <a:p>
            <a:r>
              <a:rPr lang="en-US" sz="2800" dirty="0"/>
              <a:t>Step 2: Compute gradients </a:t>
            </a:r>
            <a:r>
              <a:rPr lang="en-US" sz="2800" dirty="0" err="1"/>
              <a:t>wrt</a:t>
            </a:r>
            <a:r>
              <a:rPr lang="en-US" sz="2800" dirty="0"/>
              <a:t> parameters 	[B-Pass]</a:t>
            </a:r>
          </a:p>
          <a:p>
            <a:r>
              <a:rPr lang="en-US" sz="2800" dirty="0"/>
              <a:t>Step 3: Use gradient to update parameters</a:t>
            </a:r>
          </a:p>
          <a:p>
            <a:pPr lvl="1"/>
            <a:r>
              <a:rPr lang="en-US" sz="2400" dirty="0"/>
              <a:t>With momentum</a:t>
            </a:r>
          </a:p>
        </p:txBody>
      </p:sp>
      <p:sp>
        <p:nvSpPr>
          <p:cNvPr id="4" name="Footer Placeholder 3"/>
          <p:cNvSpPr>
            <a:spLocks noGrp="1"/>
          </p:cNvSpPr>
          <p:nvPr>
            <p:ph type="ftr" sz="quarter" idx="11"/>
          </p:nvPr>
        </p:nvSpPr>
        <p:spPr/>
        <p:txBody>
          <a:bodyPr/>
          <a:lstStyle/>
          <a:p>
            <a:pPr>
              <a:defRPr/>
            </a:pPr>
            <a:endParaRPr lang="en-US" dirty="0"/>
          </a:p>
        </p:txBody>
      </p:sp>
      <p:pic>
        <p:nvPicPr>
          <p:cNvPr id="6" name="Picture 5"/>
          <p:cNvPicPr>
            <a:picLocks noChangeAspect="1"/>
          </p:cNvPicPr>
          <p:nvPr/>
        </p:nvPicPr>
        <p:blipFill>
          <a:blip r:embed="rId2"/>
          <a:stretch>
            <a:fillRect/>
          </a:stretch>
        </p:blipFill>
        <p:spPr>
          <a:xfrm>
            <a:off x="1143000" y="2995065"/>
            <a:ext cx="6858000" cy="1234036"/>
          </a:xfrm>
          <a:prstGeom prst="rect">
            <a:avLst/>
          </a:prstGeom>
        </p:spPr>
      </p:pic>
      <p:sp>
        <p:nvSpPr>
          <p:cNvPr id="10" name="Right Arrow 9"/>
          <p:cNvSpPr/>
          <p:nvPr/>
        </p:nvSpPr>
        <p:spPr bwMode="auto">
          <a:xfrm rot="10800000">
            <a:off x="1600200" y="3328439"/>
            <a:ext cx="1200150" cy="51435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68580" tIns="34290" rIns="68580" bIns="34290" numCol="1" rtlCol="0" anchor="ctr" anchorCtr="0" compatLnSpc="1">
            <a:prstTxWarp prst="textNoShape">
              <a:avLst/>
            </a:prstTxWarp>
          </a:bodyPr>
          <a:lstStyle/>
          <a:p>
            <a:pPr algn="ctr" eaLnBrk="0" fontAlgn="base" hangingPunct="0">
              <a:spcBef>
                <a:spcPct val="50000"/>
              </a:spcBef>
              <a:spcAft>
                <a:spcPct val="0"/>
              </a:spcAft>
            </a:pPr>
            <a:endParaRPr lang="en-US" sz="900">
              <a:solidFill>
                <a:schemeClr val="tx1"/>
              </a:solidFill>
              <a:latin typeface="Arial" pitchFamily="-112" charset="0"/>
              <a:ea typeface="ＭＳ Ｐゴシック" pitchFamily="-112" charset="-128"/>
              <a:cs typeface="ＭＳ Ｐゴシック" pitchFamily="-112" charset="-128"/>
            </a:endParaRPr>
          </a:p>
        </p:txBody>
      </p:sp>
      <p:pic>
        <p:nvPicPr>
          <p:cNvPr id="9" name="Picture 8"/>
          <p:cNvPicPr>
            <a:picLocks noChangeAspect="1"/>
          </p:cNvPicPr>
          <p:nvPr/>
        </p:nvPicPr>
        <p:blipFill rotWithShape="1">
          <a:blip r:embed="rId3"/>
          <a:srcRect l="26911" t="61785" r="41250" b="16813"/>
          <a:stretch/>
        </p:blipFill>
        <p:spPr>
          <a:xfrm>
            <a:off x="2914651" y="4509408"/>
            <a:ext cx="2956213" cy="1491343"/>
          </a:xfrm>
          <a:prstGeom prst="rect">
            <a:avLst/>
          </a:prstGeom>
        </p:spPr>
      </p:pic>
      <p:sp>
        <p:nvSpPr>
          <p:cNvPr id="11" name="TextBox 10"/>
          <p:cNvSpPr txBox="1"/>
          <p:nvPr/>
        </p:nvSpPr>
        <p:spPr>
          <a:xfrm>
            <a:off x="3305646" y="5791102"/>
            <a:ext cx="3447034" cy="276999"/>
          </a:xfrm>
          <a:prstGeom prst="rect">
            <a:avLst/>
          </a:prstGeom>
          <a:noFill/>
        </p:spPr>
        <p:txBody>
          <a:bodyPr wrap="none" rtlCol="0">
            <a:spAutoFit/>
          </a:bodyPr>
          <a:lstStyle/>
          <a:p>
            <a:r>
              <a:rPr lang="en-US" sz="1200" dirty="0">
                <a:solidFill>
                  <a:schemeClr val="bg1">
                    <a:lumMod val="65000"/>
                  </a:schemeClr>
                </a:solidFill>
              </a:rPr>
              <a:t>Slide Credit: </a:t>
            </a:r>
            <a:r>
              <a:rPr lang="en-US" sz="1200" dirty="0" err="1">
                <a:solidFill>
                  <a:schemeClr val="bg1">
                    <a:lumMod val="65000"/>
                  </a:schemeClr>
                </a:solidFill>
              </a:rPr>
              <a:t>Marc'Aurelio</a:t>
            </a:r>
            <a:r>
              <a:rPr lang="en-US" sz="1200" dirty="0">
                <a:solidFill>
                  <a:schemeClr val="bg1">
                    <a:lumMod val="65000"/>
                  </a:schemeClr>
                </a:solidFill>
              </a:rPr>
              <a:t> </a:t>
            </a:r>
            <a:r>
              <a:rPr lang="en-US" sz="1200" dirty="0" err="1">
                <a:solidFill>
                  <a:schemeClr val="bg1">
                    <a:lumMod val="65000"/>
                  </a:schemeClr>
                </a:solidFill>
              </a:rPr>
              <a:t>Ranzato</a:t>
            </a:r>
            <a:r>
              <a:rPr lang="en-US" sz="1200" dirty="0">
                <a:solidFill>
                  <a:schemeClr val="bg1">
                    <a:lumMod val="65000"/>
                  </a:schemeClr>
                </a:solidFill>
              </a:rPr>
              <a:t>, </a:t>
            </a:r>
            <a:r>
              <a:rPr lang="en-US" sz="1200" dirty="0" err="1">
                <a:solidFill>
                  <a:schemeClr val="bg1">
                    <a:lumMod val="65000"/>
                  </a:schemeClr>
                </a:solidFill>
              </a:rPr>
              <a:t>Yann</a:t>
            </a:r>
            <a:r>
              <a:rPr lang="en-US" sz="1200" dirty="0">
                <a:solidFill>
                  <a:schemeClr val="bg1">
                    <a:lumMod val="65000"/>
                  </a:schemeClr>
                </a:solidFill>
              </a:rPr>
              <a:t> </a:t>
            </a:r>
            <a:r>
              <a:rPr lang="en-US" sz="1200" dirty="0" err="1">
                <a:solidFill>
                  <a:schemeClr val="bg1">
                    <a:lumMod val="65000"/>
                  </a:schemeClr>
                </a:solidFill>
              </a:rPr>
              <a:t>LeCun</a:t>
            </a:r>
            <a:endParaRPr lang="en-US" sz="1200" dirty="0">
              <a:solidFill>
                <a:schemeClr val="bg1">
                  <a:lumMod val="65000"/>
                </a:schemeClr>
              </a:solidFill>
            </a:endParaRPr>
          </a:p>
        </p:txBody>
      </p:sp>
    </p:spTree>
    <p:extLst>
      <p:ext uri="{BB962C8B-B14F-4D97-AF65-F5344CB8AC3E}">
        <p14:creationId xmlns:p14="http://schemas.microsoft.com/office/powerpoint/2010/main" val="3686209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D5ECA-A82F-074D-9191-5CB12AA737DF}"/>
              </a:ext>
            </a:extLst>
          </p:cNvPr>
          <p:cNvSpPr>
            <a:spLocks noGrp="1"/>
          </p:cNvSpPr>
          <p:nvPr>
            <p:ph type="title"/>
          </p:nvPr>
        </p:nvSpPr>
        <p:spPr/>
        <p:txBody>
          <a:bodyPr/>
          <a:lstStyle/>
          <a:p>
            <a:r>
              <a:rPr lang="en-US" dirty="0">
                <a:solidFill>
                  <a:srgbClr val="FF0000"/>
                </a:solidFill>
              </a:rPr>
              <a:t>When to stop training</a:t>
            </a:r>
          </a:p>
        </p:txBody>
      </p:sp>
      <p:sp>
        <p:nvSpPr>
          <p:cNvPr id="3" name="Content Placeholder 2">
            <a:extLst>
              <a:ext uri="{FF2B5EF4-FFF2-40B4-BE49-F238E27FC236}">
                <a16:creationId xmlns:a16="http://schemas.microsoft.com/office/drawing/2014/main" id="{B244305B-05B0-784A-BA98-20C3EAD155B9}"/>
              </a:ext>
            </a:extLst>
          </p:cNvPr>
          <p:cNvSpPr>
            <a:spLocks noGrp="1"/>
          </p:cNvSpPr>
          <p:nvPr>
            <p:ph idx="1"/>
          </p:nvPr>
        </p:nvSpPr>
        <p:spPr>
          <a:xfrm>
            <a:off x="228600" y="1676400"/>
            <a:ext cx="4148684" cy="3665094"/>
          </a:xfrm>
        </p:spPr>
        <p:txBody>
          <a:bodyPr>
            <a:normAutofit/>
          </a:bodyPr>
          <a:lstStyle/>
          <a:p>
            <a:r>
              <a:rPr lang="en-US" sz="2000" dirty="0"/>
              <a:t>Measure how well each iteration of the model performs. Up to certain number of iterations, new iterations improve the model. After that point, the model’s ability to generalize weakens as it begins to overfit the training data.</a:t>
            </a:r>
          </a:p>
          <a:p>
            <a:endParaRPr lang="en-US" sz="2000" dirty="0"/>
          </a:p>
          <a:p>
            <a:r>
              <a:rPr lang="en-US" sz="2000" dirty="0"/>
              <a:t>Early stopping means halting the training process before the learner passes that point.</a:t>
            </a:r>
            <a:endParaRPr lang="en-US" sz="3600" dirty="0"/>
          </a:p>
        </p:txBody>
      </p:sp>
      <p:pic>
        <p:nvPicPr>
          <p:cNvPr id="5" name="Picture 4">
            <a:extLst>
              <a:ext uri="{FF2B5EF4-FFF2-40B4-BE49-F238E27FC236}">
                <a16:creationId xmlns:a16="http://schemas.microsoft.com/office/drawing/2014/main" id="{D776BBC1-087B-474E-BD8D-3F7418E618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7087" y="2357354"/>
            <a:ext cx="3884808" cy="2984140"/>
          </a:xfrm>
          <a:prstGeom prst="rect">
            <a:avLst/>
          </a:prstGeom>
        </p:spPr>
      </p:pic>
    </p:spTree>
    <p:extLst>
      <p:ext uri="{BB962C8B-B14F-4D97-AF65-F5344CB8AC3E}">
        <p14:creationId xmlns:p14="http://schemas.microsoft.com/office/powerpoint/2010/main" val="37560345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52935-BE81-F24F-BE53-10ECBE492499}"/>
              </a:ext>
            </a:extLst>
          </p:cNvPr>
          <p:cNvSpPr>
            <a:spLocks noGrp="1"/>
          </p:cNvSpPr>
          <p:nvPr>
            <p:ph type="title"/>
          </p:nvPr>
        </p:nvSpPr>
        <p:spPr/>
        <p:txBody>
          <a:bodyPr/>
          <a:lstStyle/>
          <a:p>
            <a:r>
              <a:rPr lang="en-US" dirty="0">
                <a:solidFill>
                  <a:srgbClr val="FF0000"/>
                </a:solidFill>
              </a:rPr>
              <a:t>Training visualizations online</a:t>
            </a:r>
          </a:p>
        </p:txBody>
      </p:sp>
      <p:sp>
        <p:nvSpPr>
          <p:cNvPr id="3" name="Content Placeholder 2">
            <a:extLst>
              <a:ext uri="{FF2B5EF4-FFF2-40B4-BE49-F238E27FC236}">
                <a16:creationId xmlns:a16="http://schemas.microsoft.com/office/drawing/2014/main" id="{FB4D52CD-784A-1447-93EB-7A39977B0075}"/>
              </a:ext>
            </a:extLst>
          </p:cNvPr>
          <p:cNvSpPr>
            <a:spLocks noGrp="1"/>
          </p:cNvSpPr>
          <p:nvPr>
            <p:ph idx="1"/>
          </p:nvPr>
        </p:nvSpPr>
        <p:spPr>
          <a:xfrm>
            <a:off x="332809" y="2644277"/>
            <a:ext cx="6709906" cy="3146611"/>
          </a:xfrm>
        </p:spPr>
        <p:txBody>
          <a:bodyPr/>
          <a:lstStyle/>
          <a:p>
            <a:pPr marL="0" indent="0">
              <a:buNone/>
            </a:pPr>
            <a:endParaRPr lang="en-US" sz="1800" dirty="0">
              <a:hlinkClick r:id="" action="ppaction://noaction"/>
            </a:endParaRPr>
          </a:p>
          <a:p>
            <a:endParaRPr lang="en-US" sz="1800" dirty="0">
              <a:hlinkClick r:id="" action="ppaction://noaction"/>
            </a:endParaRPr>
          </a:p>
          <a:p>
            <a:r>
              <a:rPr lang="en-US" sz="1800" dirty="0">
                <a:hlinkClick r:id="" action="ppaction://noaction"/>
              </a:rPr>
              <a:t>https://google-developers.appspot.com/machine-learning/crash-course/backprop-scroll/</a:t>
            </a:r>
            <a:endParaRPr lang="en-US" sz="1800" dirty="0"/>
          </a:p>
          <a:p>
            <a:endParaRPr lang="en-US" dirty="0"/>
          </a:p>
          <a:p>
            <a:pPr marL="300038" lvl="1" indent="0">
              <a:buNone/>
            </a:pPr>
            <a:r>
              <a:rPr lang="en-US" sz="1800" dirty="0"/>
              <a:t>https://</a:t>
            </a:r>
            <a:r>
              <a:rPr lang="en-US" sz="1800" dirty="0" err="1"/>
              <a:t>playground.tensorflow.org</a:t>
            </a:r>
            <a:r>
              <a:rPr lang="en-US" sz="1800" dirty="0"/>
              <a:t>/</a:t>
            </a:r>
          </a:p>
        </p:txBody>
      </p:sp>
      <p:pic>
        <p:nvPicPr>
          <p:cNvPr id="7" name="Picture 6">
            <a:extLst>
              <a:ext uri="{FF2B5EF4-FFF2-40B4-BE49-F238E27FC236}">
                <a16:creationId xmlns:a16="http://schemas.microsoft.com/office/drawing/2014/main" id="{002A01BB-CAC5-3C4A-A442-704EE30449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2715" y="2194250"/>
            <a:ext cx="1247327" cy="3029887"/>
          </a:xfrm>
          <a:prstGeom prst="rect">
            <a:avLst/>
          </a:prstGeom>
        </p:spPr>
      </p:pic>
      <p:sp>
        <p:nvSpPr>
          <p:cNvPr id="8" name="Rectangle 7">
            <a:extLst>
              <a:ext uri="{FF2B5EF4-FFF2-40B4-BE49-F238E27FC236}">
                <a16:creationId xmlns:a16="http://schemas.microsoft.com/office/drawing/2014/main" id="{F28BF31F-AB0D-7D45-8D83-44685A04AC8B}"/>
              </a:ext>
            </a:extLst>
          </p:cNvPr>
          <p:cNvSpPr/>
          <p:nvPr/>
        </p:nvSpPr>
        <p:spPr>
          <a:xfrm>
            <a:off x="661360" y="4335765"/>
            <a:ext cx="4707379" cy="923330"/>
          </a:xfrm>
          <a:prstGeom prst="rect">
            <a:avLst/>
          </a:prstGeom>
        </p:spPr>
        <p:txBody>
          <a:bodyPr wrap="none">
            <a:spAutoFit/>
          </a:bodyPr>
          <a:lstStyle/>
          <a:p>
            <a:endParaRPr lang="en-US" sz="1800" dirty="0"/>
          </a:p>
          <a:p>
            <a:endParaRPr lang="en-US" sz="1800" dirty="0"/>
          </a:p>
          <a:p>
            <a:r>
              <a:rPr lang="en-US" sz="1800" dirty="0"/>
              <a:t>http://</a:t>
            </a:r>
            <a:r>
              <a:rPr lang="en-US" sz="1800" dirty="0" err="1"/>
              <a:t>experiments.mostafa.io</a:t>
            </a:r>
            <a:r>
              <a:rPr lang="en-US" sz="1800" dirty="0"/>
              <a:t>/public/</a:t>
            </a:r>
            <a:r>
              <a:rPr lang="en-US" sz="1800" dirty="0" err="1"/>
              <a:t>ffbpann</a:t>
            </a:r>
            <a:r>
              <a:rPr lang="en-US" sz="1800" dirty="0"/>
              <a:t>/</a:t>
            </a:r>
          </a:p>
        </p:txBody>
      </p:sp>
      <p:sp>
        <p:nvSpPr>
          <p:cNvPr id="4" name="TextBox 3">
            <a:extLst>
              <a:ext uri="{FF2B5EF4-FFF2-40B4-BE49-F238E27FC236}">
                <a16:creationId xmlns:a16="http://schemas.microsoft.com/office/drawing/2014/main" id="{07DD8534-8657-764E-91F8-92C41F78CA7B}"/>
              </a:ext>
            </a:extLst>
          </p:cNvPr>
          <p:cNvSpPr txBox="1"/>
          <p:nvPr/>
        </p:nvSpPr>
        <p:spPr>
          <a:xfrm>
            <a:off x="838200" y="1871085"/>
            <a:ext cx="5619295" cy="707886"/>
          </a:xfrm>
          <a:prstGeom prst="rect">
            <a:avLst/>
          </a:prstGeom>
          <a:noFill/>
        </p:spPr>
        <p:txBody>
          <a:bodyPr wrap="none" rtlCol="0">
            <a:spAutoFit/>
          </a:bodyPr>
          <a:lstStyle/>
          <a:p>
            <a:r>
              <a:rPr lang="en-US" sz="2000" dirty="0"/>
              <a:t>DL Training also known in other communities as</a:t>
            </a:r>
          </a:p>
          <a:p>
            <a:r>
              <a:rPr lang="en-US" sz="2000" b="1" dirty="0"/>
              <a:t>Automatic Differentiation </a:t>
            </a:r>
          </a:p>
        </p:txBody>
      </p:sp>
    </p:spTree>
    <p:extLst>
      <p:ext uri="{BB962C8B-B14F-4D97-AF65-F5344CB8AC3E}">
        <p14:creationId xmlns:p14="http://schemas.microsoft.com/office/powerpoint/2010/main" val="14631113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Number Placeholder 5">
            <a:extLst>
              <a:ext uri="{FF2B5EF4-FFF2-40B4-BE49-F238E27FC236}">
                <a16:creationId xmlns:a16="http://schemas.microsoft.com/office/drawing/2014/main" id="{94E12A32-03C6-A147-AFFC-D703E68F924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1950">
                <a:solidFill>
                  <a:schemeClr val="tx1"/>
                </a:solidFill>
                <a:latin typeface="Arial" panose="020B0604020202020204" pitchFamily="34" charset="0"/>
              </a:defRPr>
            </a:lvl1pPr>
            <a:lvl2pPr marL="557213" indent="-214313">
              <a:spcBef>
                <a:spcPct val="20000"/>
              </a:spcBef>
              <a:buChar char="–"/>
              <a:defRPr sz="1800">
                <a:solidFill>
                  <a:schemeClr val="tx1"/>
                </a:solidFill>
                <a:latin typeface="Arial" panose="020B0604020202020204" pitchFamily="34" charset="0"/>
              </a:defRPr>
            </a:lvl2pPr>
            <a:lvl3pPr marL="857250" indent="-171450">
              <a:spcBef>
                <a:spcPct val="20000"/>
              </a:spcBef>
              <a:buChar char="•"/>
              <a:defRPr sz="1650">
                <a:solidFill>
                  <a:schemeClr val="tx1"/>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a:spcBef>
                <a:spcPct val="0"/>
              </a:spcBef>
              <a:buFontTx/>
              <a:buNone/>
            </a:pPr>
            <a:r>
              <a:rPr lang="en-US" altLang="en-US" sz="1050">
                <a:latin typeface="Times" pitchFamily="2" charset="0"/>
              </a:rPr>
              <a:t>1-</a:t>
            </a:r>
            <a:fld id="{F60BAE4D-3A58-AC4D-8633-AA10FAB14B10}" type="slidenum">
              <a:rPr lang="en-US" altLang="en-US" sz="1050">
                <a:latin typeface="Times" pitchFamily="2" charset="0"/>
              </a:rPr>
              <a:pPr>
                <a:spcBef>
                  <a:spcPct val="0"/>
                </a:spcBef>
                <a:buFontTx/>
                <a:buNone/>
              </a:pPr>
              <a:t>85</a:t>
            </a:fld>
            <a:endParaRPr lang="en-US" altLang="en-US" sz="1050">
              <a:latin typeface="Times" pitchFamily="2" charset="0"/>
            </a:endParaRPr>
          </a:p>
        </p:txBody>
      </p:sp>
      <p:sp>
        <p:nvSpPr>
          <p:cNvPr id="21507" name="Rectangle 3">
            <a:extLst>
              <a:ext uri="{FF2B5EF4-FFF2-40B4-BE49-F238E27FC236}">
                <a16:creationId xmlns:a16="http://schemas.microsoft.com/office/drawing/2014/main" id="{30A00169-C67F-3740-AC63-3A1C32507BD4}"/>
              </a:ext>
            </a:extLst>
          </p:cNvPr>
          <p:cNvSpPr>
            <a:spLocks noGrp="1" noChangeArrowheads="1"/>
          </p:cNvSpPr>
          <p:nvPr>
            <p:ph type="title"/>
          </p:nvPr>
        </p:nvSpPr>
        <p:spPr>
          <a:xfrm>
            <a:off x="762000" y="228600"/>
            <a:ext cx="6858000" cy="647550"/>
          </a:xfrm>
        </p:spPr>
        <p:txBody>
          <a:bodyPr>
            <a:spAutoFit/>
          </a:bodyPr>
          <a:lstStyle/>
          <a:p>
            <a:pPr>
              <a:lnSpc>
                <a:spcPct val="80000"/>
              </a:lnSpc>
              <a:tabLst>
                <a:tab pos="345281" algn="l"/>
              </a:tabLst>
              <a:defRPr/>
            </a:pPr>
            <a:r>
              <a:rPr lang="en-US" dirty="0">
                <a:solidFill>
                  <a:srgbClr val="FF0000"/>
                </a:solidFill>
              </a:rPr>
              <a:t>No Free Lunch Theorems</a:t>
            </a:r>
            <a:endParaRPr lang="en-US" sz="2700" i="1" dirty="0">
              <a:solidFill>
                <a:srgbClr val="FF0000"/>
              </a:solidFill>
            </a:endParaRPr>
          </a:p>
        </p:txBody>
      </p:sp>
      <p:sp>
        <p:nvSpPr>
          <p:cNvPr id="32771" name="Rectangle 4">
            <a:extLst>
              <a:ext uri="{FF2B5EF4-FFF2-40B4-BE49-F238E27FC236}">
                <a16:creationId xmlns:a16="http://schemas.microsoft.com/office/drawing/2014/main" id="{50609D55-13D0-774C-A91F-68EECEA58DED}"/>
              </a:ext>
            </a:extLst>
          </p:cNvPr>
          <p:cNvSpPr>
            <a:spLocks noGrp="1" noChangeArrowheads="1"/>
          </p:cNvSpPr>
          <p:nvPr>
            <p:ph type="body" idx="1"/>
          </p:nvPr>
        </p:nvSpPr>
        <p:spPr>
          <a:xfrm>
            <a:off x="733816" y="1143000"/>
            <a:ext cx="7571984" cy="4856714"/>
          </a:xfrm>
        </p:spPr>
        <p:txBody>
          <a:bodyPr wrap="square">
            <a:spAutoFit/>
          </a:bodyPr>
          <a:lstStyle/>
          <a:p>
            <a:pPr>
              <a:lnSpc>
                <a:spcPct val="90000"/>
              </a:lnSpc>
              <a:spcAft>
                <a:spcPct val="25000"/>
              </a:spcAft>
            </a:pPr>
            <a:r>
              <a:rPr lang="en-US" altLang="en-US" sz="2400" dirty="0"/>
              <a:t>Wolpert and Macready (1997) establish several “No Free Lunch” (NFL) Theorems for optimization</a:t>
            </a:r>
          </a:p>
          <a:p>
            <a:pPr>
              <a:lnSpc>
                <a:spcPct val="90000"/>
              </a:lnSpc>
              <a:spcAft>
                <a:spcPct val="25000"/>
              </a:spcAft>
            </a:pPr>
            <a:r>
              <a:rPr lang="en-US" altLang="en-US" sz="2400" dirty="0"/>
              <a:t>NFL Theorems apply to settings where parameter set </a:t>
            </a:r>
            <a:r>
              <a:rPr lang="en-US" altLang="en-US" sz="2400" dirty="0">
                <a:cs typeface="Times New Roman" panose="02020603050405020304" pitchFamily="18" charset="0"/>
                <a:sym typeface="Symbol" pitchFamily="2" charset="2"/>
              </a:rPr>
              <a:t></a:t>
            </a:r>
            <a:r>
              <a:rPr lang="en-US" altLang="en-US" sz="2400" dirty="0"/>
              <a:t> and set of loss function values are finite, discrete sets</a:t>
            </a:r>
          </a:p>
          <a:p>
            <a:pPr lvl="1">
              <a:lnSpc>
                <a:spcPct val="90000"/>
              </a:lnSpc>
              <a:spcAft>
                <a:spcPct val="25000"/>
              </a:spcAft>
            </a:pPr>
            <a:r>
              <a:rPr lang="en-US" altLang="en-US" sz="2000" dirty="0"/>
              <a:t>Relevant for continuous </a:t>
            </a:r>
            <a:r>
              <a:rPr lang="en-US" altLang="en-US" sz="2000" b="1" dirty="0">
                <a:sym typeface="Symbol" pitchFamily="2" charset="2"/>
              </a:rPr>
              <a:t></a:t>
            </a:r>
            <a:r>
              <a:rPr lang="en-US" altLang="en-US" sz="2000" dirty="0"/>
              <a:t> problem when considering digital computer implementation</a:t>
            </a:r>
          </a:p>
          <a:p>
            <a:pPr lvl="1">
              <a:lnSpc>
                <a:spcPct val="90000"/>
              </a:lnSpc>
              <a:spcAft>
                <a:spcPct val="25000"/>
              </a:spcAft>
            </a:pPr>
            <a:r>
              <a:rPr lang="en-US" altLang="en-US" sz="2000" dirty="0"/>
              <a:t>Results are valid for deterministic and stochastic settings</a:t>
            </a:r>
          </a:p>
          <a:p>
            <a:pPr>
              <a:lnSpc>
                <a:spcPct val="90000"/>
              </a:lnSpc>
              <a:spcAft>
                <a:spcPct val="25000"/>
              </a:spcAft>
            </a:pPr>
            <a:r>
              <a:rPr lang="en-US" altLang="en-US" sz="2400" dirty="0"/>
              <a:t>Number of optimization problems</a:t>
            </a:r>
            <a:r>
              <a:rPr lang="en-US" altLang="en-US" sz="1400" dirty="0"/>
              <a:t>—</a:t>
            </a:r>
            <a:r>
              <a:rPr lang="en-US" altLang="en-US" sz="2400" dirty="0"/>
              <a:t>mappings from </a:t>
            </a:r>
            <a:r>
              <a:rPr lang="en-US" altLang="en-US" sz="2400" dirty="0">
                <a:cs typeface="Times New Roman" panose="02020603050405020304" pitchFamily="18" charset="0"/>
                <a:sym typeface="Symbol" pitchFamily="2" charset="2"/>
              </a:rPr>
              <a:t></a:t>
            </a:r>
            <a:r>
              <a:rPr lang="en-US" altLang="en-US" sz="2400" dirty="0"/>
              <a:t> to set of loss values</a:t>
            </a:r>
            <a:r>
              <a:rPr lang="en-US" altLang="en-US" sz="1400" dirty="0"/>
              <a:t>—</a:t>
            </a:r>
            <a:r>
              <a:rPr lang="en-US" altLang="en-US" sz="2400" dirty="0"/>
              <a:t>is finite</a:t>
            </a:r>
          </a:p>
          <a:p>
            <a:pPr>
              <a:lnSpc>
                <a:spcPct val="90000"/>
              </a:lnSpc>
              <a:spcAft>
                <a:spcPct val="25000"/>
              </a:spcAft>
            </a:pPr>
            <a:r>
              <a:rPr lang="en-US" altLang="en-US" sz="2400" b="1" dirty="0"/>
              <a:t>NFL Theorems state, in essence, that no one ML algorithm is “best” for all problems</a:t>
            </a:r>
          </a:p>
          <a:p>
            <a:pPr>
              <a:lnSpc>
                <a:spcPct val="90000"/>
              </a:lnSpc>
              <a:spcAft>
                <a:spcPct val="25000"/>
              </a:spcAft>
            </a:pPr>
            <a:r>
              <a:rPr lang="en-US" altLang="en-US" sz="2400" i="1" dirty="0"/>
              <a:t>Or there is no silver bullet or best algorithm!</a:t>
            </a:r>
          </a:p>
        </p:txBody>
      </p:sp>
    </p:spTree>
    <p:extLst>
      <p:ext uri="{BB962C8B-B14F-4D97-AF65-F5344CB8AC3E}">
        <p14:creationId xmlns:p14="http://schemas.microsoft.com/office/powerpoint/2010/main" val="19905220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066800"/>
            <a:ext cx="7772400" cy="1362075"/>
          </a:xfrm>
        </p:spPr>
        <p:txBody>
          <a:bodyPr/>
          <a:lstStyle/>
          <a:p>
            <a:r>
              <a:rPr lang="en-US" dirty="0">
                <a:solidFill>
                  <a:srgbClr val="FF0000"/>
                </a:solidFill>
              </a:rPr>
              <a:t>A Plethora of Neural Architectures</a:t>
            </a:r>
          </a:p>
        </p:txBody>
      </p:sp>
      <p:sp>
        <p:nvSpPr>
          <p:cNvPr id="2" name="TextBox 1">
            <a:extLst>
              <a:ext uri="{FF2B5EF4-FFF2-40B4-BE49-F238E27FC236}">
                <a16:creationId xmlns:a16="http://schemas.microsoft.com/office/drawing/2014/main" id="{C29004E1-43EA-9742-A980-8E0141B33356}"/>
              </a:ext>
            </a:extLst>
          </p:cNvPr>
          <p:cNvSpPr txBox="1"/>
          <p:nvPr/>
        </p:nvSpPr>
        <p:spPr>
          <a:xfrm>
            <a:off x="2057400" y="3962400"/>
            <a:ext cx="4826962" cy="400110"/>
          </a:xfrm>
          <a:prstGeom prst="rect">
            <a:avLst/>
          </a:prstGeom>
          <a:noFill/>
        </p:spPr>
        <p:txBody>
          <a:bodyPr wrap="none" rtlCol="0">
            <a:spAutoFit/>
          </a:bodyPr>
          <a:lstStyle/>
          <a:p>
            <a:r>
              <a:rPr lang="en-US" sz="2000" dirty="0"/>
              <a:t>Response to the No Free Lunch theorem</a:t>
            </a:r>
          </a:p>
        </p:txBody>
      </p:sp>
    </p:spTree>
    <p:extLst>
      <p:ext uri="{BB962C8B-B14F-4D97-AF65-F5344CB8AC3E}">
        <p14:creationId xmlns:p14="http://schemas.microsoft.com/office/powerpoint/2010/main" val="24079862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015571" y="607825"/>
            <a:ext cx="7116911" cy="1147558"/>
          </a:xfrm>
          <a:prstGeom prst="rect">
            <a:avLst/>
          </a:prstGeom>
        </p:spPr>
        <p:txBody>
          <a:bodyPr vert="horz" wrap="square" lIns="0" tIns="10541" rIns="0" bIns="0" numCol="1" rtlCol="0" anchor="ctr" anchorCtr="0" compatLnSpc="1">
            <a:prstTxWarp prst="textNoShape">
              <a:avLst/>
            </a:prstTxWarp>
            <a:spAutoFit/>
          </a:bodyPr>
          <a:lstStyle/>
          <a:p>
            <a:pPr marL="10541">
              <a:spcBef>
                <a:spcPts val="83"/>
              </a:spcBef>
              <a:tabLst>
                <a:tab pos="3258166" algn="l"/>
              </a:tabLst>
            </a:pPr>
            <a:r>
              <a:rPr spc="-4" dirty="0"/>
              <a:t>Generic</a:t>
            </a:r>
            <a:r>
              <a:rPr spc="8" dirty="0"/>
              <a:t> </a:t>
            </a:r>
            <a:r>
              <a:rPr dirty="0"/>
              <a:t>Neural	</a:t>
            </a:r>
            <a:r>
              <a:rPr spc="-4" dirty="0"/>
              <a:t>Architectures</a:t>
            </a:r>
            <a:r>
              <a:rPr spc="-41" dirty="0"/>
              <a:t> </a:t>
            </a:r>
            <a:r>
              <a:rPr sz="2988" dirty="0"/>
              <a:t>(1-11)</a:t>
            </a:r>
            <a:endParaRPr sz="2988"/>
          </a:p>
        </p:txBody>
      </p:sp>
      <p:sp>
        <p:nvSpPr>
          <p:cNvPr id="7" name="TextBox 6">
            <a:extLst>
              <a:ext uri="{FF2B5EF4-FFF2-40B4-BE49-F238E27FC236}">
                <a16:creationId xmlns:a16="http://schemas.microsoft.com/office/drawing/2014/main" id="{6FC75659-72CF-9044-8A46-39B8F58C69A6}"/>
              </a:ext>
            </a:extLst>
          </p:cNvPr>
          <p:cNvSpPr txBox="1"/>
          <p:nvPr/>
        </p:nvSpPr>
        <p:spPr>
          <a:xfrm>
            <a:off x="714196" y="5954546"/>
            <a:ext cx="1989647" cy="322268"/>
          </a:xfrm>
          <a:prstGeom prst="rect">
            <a:avLst/>
          </a:prstGeom>
          <a:noFill/>
        </p:spPr>
        <p:txBody>
          <a:bodyPr wrap="none" rtlCol="0">
            <a:spAutoFit/>
          </a:bodyPr>
          <a:lstStyle/>
          <a:p>
            <a:r>
              <a:rPr lang="en-US" sz="1494" b="1" dirty="0"/>
              <a:t>14 types of neurons</a:t>
            </a:r>
          </a:p>
        </p:txBody>
      </p:sp>
      <p:pic>
        <p:nvPicPr>
          <p:cNvPr id="8" name="Picture 7">
            <a:extLst>
              <a:ext uri="{FF2B5EF4-FFF2-40B4-BE49-F238E27FC236}">
                <a16:creationId xmlns:a16="http://schemas.microsoft.com/office/drawing/2014/main" id="{5AA4F23D-C6D4-48C7-C09D-E0F5613CAF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924" y="1648961"/>
            <a:ext cx="6450755" cy="4166113"/>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10053" y="582793"/>
            <a:ext cx="7327721" cy="1147558"/>
          </a:xfrm>
          <a:prstGeom prst="rect">
            <a:avLst/>
          </a:prstGeom>
        </p:spPr>
        <p:txBody>
          <a:bodyPr vert="horz" wrap="square" lIns="0" tIns="10541" rIns="0" bIns="0" numCol="1" rtlCol="0" anchor="ctr" anchorCtr="0" compatLnSpc="1">
            <a:prstTxWarp prst="textNoShape">
              <a:avLst/>
            </a:prstTxWarp>
            <a:spAutoFit/>
          </a:bodyPr>
          <a:lstStyle/>
          <a:p>
            <a:pPr marL="10541">
              <a:spcBef>
                <a:spcPts val="83"/>
              </a:spcBef>
              <a:tabLst>
                <a:tab pos="3258166" algn="l"/>
              </a:tabLst>
            </a:pPr>
            <a:r>
              <a:rPr spc="-4" dirty="0"/>
              <a:t>Generic</a:t>
            </a:r>
            <a:r>
              <a:rPr spc="8" dirty="0"/>
              <a:t> </a:t>
            </a:r>
            <a:r>
              <a:rPr dirty="0"/>
              <a:t>Neural	</a:t>
            </a:r>
            <a:r>
              <a:rPr spc="-4" dirty="0"/>
              <a:t>Architectures</a:t>
            </a:r>
            <a:r>
              <a:rPr spc="-41" dirty="0"/>
              <a:t> </a:t>
            </a:r>
            <a:r>
              <a:rPr sz="2988" dirty="0"/>
              <a:t>(12-1</a:t>
            </a:r>
            <a:r>
              <a:rPr lang="en-US" sz="2988" dirty="0"/>
              <a:t>9</a:t>
            </a:r>
            <a:r>
              <a:rPr sz="2988" dirty="0"/>
              <a:t>)</a:t>
            </a:r>
          </a:p>
        </p:txBody>
      </p:sp>
      <p:pic>
        <p:nvPicPr>
          <p:cNvPr id="4" name="Picture 3">
            <a:extLst>
              <a:ext uri="{FF2B5EF4-FFF2-40B4-BE49-F238E27FC236}">
                <a16:creationId xmlns:a16="http://schemas.microsoft.com/office/drawing/2014/main" id="{ED073552-E1C1-FF95-3EA9-2530B16E89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248" y="1753069"/>
            <a:ext cx="7615504" cy="3351863"/>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10053" y="582793"/>
            <a:ext cx="7327721" cy="1147558"/>
          </a:xfrm>
          <a:prstGeom prst="rect">
            <a:avLst/>
          </a:prstGeom>
        </p:spPr>
        <p:txBody>
          <a:bodyPr vert="horz" wrap="square" lIns="0" tIns="10541" rIns="0" bIns="0" numCol="1" rtlCol="0" anchor="ctr" anchorCtr="0" compatLnSpc="1">
            <a:prstTxWarp prst="textNoShape">
              <a:avLst/>
            </a:prstTxWarp>
            <a:spAutoFit/>
          </a:bodyPr>
          <a:lstStyle/>
          <a:p>
            <a:pPr marL="10541">
              <a:spcBef>
                <a:spcPts val="83"/>
              </a:spcBef>
              <a:tabLst>
                <a:tab pos="3258166" algn="l"/>
              </a:tabLst>
            </a:pPr>
            <a:r>
              <a:rPr spc="-4" dirty="0"/>
              <a:t>Generic</a:t>
            </a:r>
            <a:r>
              <a:rPr spc="8" dirty="0"/>
              <a:t> </a:t>
            </a:r>
            <a:r>
              <a:rPr dirty="0"/>
              <a:t>Neural	</a:t>
            </a:r>
            <a:r>
              <a:rPr spc="-4" dirty="0"/>
              <a:t>Architectures</a:t>
            </a:r>
            <a:r>
              <a:rPr spc="-41" dirty="0"/>
              <a:t> </a:t>
            </a:r>
            <a:r>
              <a:rPr sz="2988" dirty="0"/>
              <a:t>(20-2</a:t>
            </a:r>
            <a:r>
              <a:rPr lang="en-US" sz="2988" dirty="0"/>
              <a:t>6</a:t>
            </a:r>
            <a:r>
              <a:rPr sz="2988" dirty="0"/>
              <a:t>)</a:t>
            </a:r>
          </a:p>
        </p:txBody>
      </p:sp>
      <p:pic>
        <p:nvPicPr>
          <p:cNvPr id="4" name="Picture 3">
            <a:extLst>
              <a:ext uri="{FF2B5EF4-FFF2-40B4-BE49-F238E27FC236}">
                <a16:creationId xmlns:a16="http://schemas.microsoft.com/office/drawing/2014/main" id="{CF500056-AE04-36B2-B065-9D43AA3E5D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732" y="1974419"/>
            <a:ext cx="8494998" cy="366807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073A9-43E5-254F-B4C0-AA42137C452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772488C-2A0D-EF4E-8FC3-73114D8EC636}"/>
              </a:ext>
            </a:extLst>
          </p:cNvPr>
          <p:cNvPicPr>
            <a:picLocks noGrp="1" noChangeAspect="1"/>
          </p:cNvPicPr>
          <p:nvPr>
            <p:ph idx="1"/>
          </p:nvPr>
        </p:nvPicPr>
        <p:blipFill>
          <a:blip r:embed="rId2"/>
          <a:stretch>
            <a:fillRect/>
          </a:stretch>
        </p:blipFill>
        <p:spPr>
          <a:xfrm>
            <a:off x="599904" y="533400"/>
            <a:ext cx="8086895" cy="5895230"/>
          </a:xfrm>
        </p:spPr>
      </p:pic>
    </p:spTree>
    <p:extLst>
      <p:ext uri="{BB962C8B-B14F-4D97-AF65-F5344CB8AC3E}">
        <p14:creationId xmlns:p14="http://schemas.microsoft.com/office/powerpoint/2010/main" val="32718232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65E21-6F3F-20F6-8C81-EF8625952F65}"/>
              </a:ext>
            </a:extLst>
          </p:cNvPr>
          <p:cNvSpPr>
            <a:spLocks noGrp="1"/>
          </p:cNvSpPr>
          <p:nvPr>
            <p:ph type="title"/>
          </p:nvPr>
        </p:nvSpPr>
        <p:spPr/>
        <p:txBody>
          <a:bodyPr/>
          <a:lstStyle/>
          <a:p>
            <a:r>
              <a:rPr lang="en-US" dirty="0">
                <a:solidFill>
                  <a:srgbClr val="FF0000"/>
                </a:solidFill>
              </a:rPr>
              <a:t>Architecture Overview</a:t>
            </a:r>
          </a:p>
        </p:txBody>
      </p:sp>
      <p:sp>
        <p:nvSpPr>
          <p:cNvPr id="3" name="Content Placeholder 2">
            <a:extLst>
              <a:ext uri="{FF2B5EF4-FFF2-40B4-BE49-F238E27FC236}">
                <a16:creationId xmlns:a16="http://schemas.microsoft.com/office/drawing/2014/main" id="{2F951281-71AC-97B8-BDE7-ABEFAE0E8CD3}"/>
              </a:ext>
            </a:extLst>
          </p:cNvPr>
          <p:cNvSpPr>
            <a:spLocks noGrp="1"/>
          </p:cNvSpPr>
          <p:nvPr>
            <p:ph idx="1"/>
          </p:nvPr>
        </p:nvSpPr>
        <p:spPr/>
        <p:txBody>
          <a:bodyPr/>
          <a:lstStyle/>
          <a:p>
            <a:endParaRPr lang="en-US" dirty="0"/>
          </a:p>
          <a:p>
            <a:r>
              <a:rPr lang="en-US" dirty="0"/>
              <a:t>Bit out date</a:t>
            </a:r>
          </a:p>
          <a:p>
            <a:r>
              <a:rPr lang="en-US" dirty="0"/>
              <a:t>Where are the transformers?</a:t>
            </a:r>
          </a:p>
        </p:txBody>
      </p:sp>
    </p:spTree>
    <p:extLst>
      <p:ext uri="{BB962C8B-B14F-4D97-AF65-F5344CB8AC3E}">
        <p14:creationId xmlns:p14="http://schemas.microsoft.com/office/powerpoint/2010/main" val="35960725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29EC8161-38D1-2A43-85D7-F86A309310D7}"/>
              </a:ext>
            </a:extLst>
          </p:cNvPr>
          <p:cNvPicPr>
            <a:picLocks noChangeAspect="1"/>
          </p:cNvPicPr>
          <p:nvPr/>
        </p:nvPicPr>
        <p:blipFill>
          <a:blip r:embed="rId2"/>
          <a:stretch>
            <a:fillRect/>
          </a:stretch>
        </p:blipFill>
        <p:spPr>
          <a:xfrm>
            <a:off x="0" y="1051591"/>
            <a:ext cx="3022532" cy="4135709"/>
          </a:xfrm>
          <a:prstGeom prst="rect">
            <a:avLst/>
          </a:prstGeom>
        </p:spPr>
      </p:pic>
      <p:sp>
        <p:nvSpPr>
          <p:cNvPr id="2" name="Title 1">
            <a:extLst>
              <a:ext uri="{FF2B5EF4-FFF2-40B4-BE49-F238E27FC236}">
                <a16:creationId xmlns:a16="http://schemas.microsoft.com/office/drawing/2014/main" id="{39C55A58-A64D-5C42-8D4C-C2EC31801A21}"/>
              </a:ext>
            </a:extLst>
          </p:cNvPr>
          <p:cNvSpPr>
            <a:spLocks noGrp="1"/>
          </p:cNvSpPr>
          <p:nvPr>
            <p:ph type="ctrTitle"/>
          </p:nvPr>
        </p:nvSpPr>
        <p:spPr>
          <a:xfrm>
            <a:off x="2590800" y="609600"/>
            <a:ext cx="6426200" cy="1253475"/>
          </a:xfrm>
        </p:spPr>
        <p:txBody>
          <a:bodyPr>
            <a:noAutofit/>
          </a:bodyPr>
          <a:lstStyle/>
          <a:p>
            <a:r>
              <a:rPr lang="en-US" sz="9000" b="1" dirty="0"/>
              <a:t>Transformers</a:t>
            </a:r>
          </a:p>
        </p:txBody>
      </p:sp>
      <p:sp>
        <p:nvSpPr>
          <p:cNvPr id="3" name="TextBox 2">
            <a:extLst>
              <a:ext uri="{FF2B5EF4-FFF2-40B4-BE49-F238E27FC236}">
                <a16:creationId xmlns:a16="http://schemas.microsoft.com/office/drawing/2014/main" id="{07A27469-D9A0-E315-176E-285134EA3F56}"/>
              </a:ext>
            </a:extLst>
          </p:cNvPr>
          <p:cNvSpPr txBox="1"/>
          <p:nvPr/>
        </p:nvSpPr>
        <p:spPr>
          <a:xfrm>
            <a:off x="3698644" y="3506193"/>
            <a:ext cx="4210512" cy="584775"/>
          </a:xfrm>
          <a:prstGeom prst="rect">
            <a:avLst/>
          </a:prstGeom>
          <a:noFill/>
        </p:spPr>
        <p:txBody>
          <a:bodyPr wrap="none" rtlCol="0">
            <a:spAutoFit/>
          </a:bodyPr>
          <a:lstStyle/>
          <a:p>
            <a:r>
              <a:rPr lang="en-US" sz="3200" dirty="0"/>
              <a:t>The </a:t>
            </a:r>
            <a:r>
              <a:rPr lang="en-US" sz="3200" dirty="0">
                <a:solidFill>
                  <a:srgbClr val="FF0000"/>
                </a:solidFill>
              </a:rPr>
              <a:t>T</a:t>
            </a:r>
            <a:r>
              <a:rPr lang="en-US" sz="3200" dirty="0"/>
              <a:t> in GP</a:t>
            </a:r>
            <a:r>
              <a:rPr lang="en-US" sz="3200" dirty="0">
                <a:solidFill>
                  <a:srgbClr val="FF0000"/>
                </a:solidFill>
              </a:rPr>
              <a:t>T</a:t>
            </a:r>
            <a:r>
              <a:rPr lang="en-US" sz="3200" dirty="0"/>
              <a:t> &amp; BER</a:t>
            </a:r>
            <a:r>
              <a:rPr lang="en-US" sz="3200" dirty="0">
                <a:solidFill>
                  <a:srgbClr val="FF0000"/>
                </a:solidFill>
              </a:rPr>
              <a:t>T</a:t>
            </a:r>
          </a:p>
        </p:txBody>
      </p:sp>
      <p:sp>
        <p:nvSpPr>
          <p:cNvPr id="5" name="object 15">
            <a:extLst>
              <a:ext uri="{FF2B5EF4-FFF2-40B4-BE49-F238E27FC236}">
                <a16:creationId xmlns:a16="http://schemas.microsoft.com/office/drawing/2014/main" id="{276315C7-5156-6DBF-D054-486FEBB7885F}"/>
              </a:ext>
            </a:extLst>
          </p:cNvPr>
          <p:cNvSpPr txBox="1"/>
          <p:nvPr/>
        </p:nvSpPr>
        <p:spPr>
          <a:xfrm>
            <a:off x="1081256" y="6318863"/>
            <a:ext cx="7376944" cy="351378"/>
          </a:xfrm>
          <a:prstGeom prst="rect">
            <a:avLst/>
          </a:prstGeom>
        </p:spPr>
        <p:txBody>
          <a:bodyPr vert="horz" wrap="square" lIns="0" tIns="12700" rIns="0" bIns="0" rtlCol="0">
            <a:spAutoFit/>
          </a:bodyPr>
          <a:lstStyle/>
          <a:p>
            <a:pPr marL="12700">
              <a:lnSpc>
                <a:spcPct val="100000"/>
              </a:lnSpc>
              <a:spcBef>
                <a:spcPts val="100"/>
              </a:spcBef>
            </a:pPr>
            <a:r>
              <a:rPr sz="1100" spc="15" dirty="0">
                <a:latin typeface="Arial"/>
                <a:cs typeface="Arial"/>
              </a:rPr>
              <a:t>Source: Vaswani,</a:t>
            </a:r>
            <a:r>
              <a:rPr sz="1100" spc="20" dirty="0">
                <a:latin typeface="Arial"/>
                <a:cs typeface="Arial"/>
              </a:rPr>
              <a:t> </a:t>
            </a:r>
            <a:r>
              <a:rPr sz="1100" spc="15" dirty="0">
                <a:latin typeface="Arial"/>
                <a:cs typeface="Arial"/>
              </a:rPr>
              <a:t>Ashish,</a:t>
            </a:r>
            <a:r>
              <a:rPr sz="1100" spc="20" dirty="0">
                <a:latin typeface="Arial"/>
                <a:cs typeface="Arial"/>
              </a:rPr>
              <a:t> </a:t>
            </a:r>
            <a:r>
              <a:rPr sz="1100" spc="10" dirty="0">
                <a:latin typeface="Arial"/>
                <a:cs typeface="Arial"/>
              </a:rPr>
              <a:t>et</a:t>
            </a:r>
            <a:r>
              <a:rPr sz="1100" spc="20" dirty="0">
                <a:latin typeface="Arial"/>
                <a:cs typeface="Arial"/>
              </a:rPr>
              <a:t> </a:t>
            </a:r>
            <a:r>
              <a:rPr sz="1100" spc="10" dirty="0">
                <a:latin typeface="Arial"/>
                <a:cs typeface="Arial"/>
              </a:rPr>
              <a:t>al.</a:t>
            </a:r>
            <a:r>
              <a:rPr sz="1100" spc="20" dirty="0">
                <a:latin typeface="Arial"/>
                <a:cs typeface="Arial"/>
              </a:rPr>
              <a:t> </a:t>
            </a:r>
            <a:r>
              <a:rPr sz="1100" spc="10" dirty="0">
                <a:latin typeface="Arial"/>
                <a:cs typeface="Arial"/>
              </a:rPr>
              <a:t>"Attention</a:t>
            </a:r>
            <a:r>
              <a:rPr sz="1100" spc="40" dirty="0">
                <a:latin typeface="Arial"/>
                <a:cs typeface="Arial"/>
              </a:rPr>
              <a:t> </a:t>
            </a:r>
            <a:r>
              <a:rPr sz="1100" spc="5" dirty="0">
                <a:latin typeface="Arial"/>
                <a:cs typeface="Arial"/>
              </a:rPr>
              <a:t>is</a:t>
            </a:r>
            <a:r>
              <a:rPr sz="1100" spc="35" dirty="0">
                <a:latin typeface="Arial"/>
                <a:cs typeface="Arial"/>
              </a:rPr>
              <a:t> </a:t>
            </a:r>
            <a:r>
              <a:rPr sz="1100" spc="10" dirty="0">
                <a:latin typeface="Arial"/>
                <a:cs typeface="Arial"/>
              </a:rPr>
              <a:t>all</a:t>
            </a:r>
            <a:r>
              <a:rPr sz="1100" spc="25" dirty="0">
                <a:latin typeface="Arial"/>
                <a:cs typeface="Arial"/>
              </a:rPr>
              <a:t> </a:t>
            </a:r>
            <a:r>
              <a:rPr sz="1100" spc="10" dirty="0">
                <a:latin typeface="Arial"/>
                <a:cs typeface="Arial"/>
              </a:rPr>
              <a:t>you</a:t>
            </a:r>
            <a:r>
              <a:rPr sz="1100" spc="40" dirty="0">
                <a:latin typeface="Arial"/>
                <a:cs typeface="Arial"/>
              </a:rPr>
              <a:t> </a:t>
            </a:r>
            <a:r>
              <a:rPr sz="1100" spc="15" dirty="0">
                <a:latin typeface="Arial"/>
                <a:cs typeface="Arial"/>
              </a:rPr>
              <a:t>need."</a:t>
            </a:r>
            <a:r>
              <a:rPr sz="1100" spc="30" dirty="0">
                <a:latin typeface="Arial"/>
                <a:cs typeface="Arial"/>
              </a:rPr>
              <a:t> </a:t>
            </a:r>
            <a:r>
              <a:rPr sz="1100" spc="15" dirty="0">
                <a:latin typeface="Arial"/>
                <a:cs typeface="Arial"/>
              </a:rPr>
              <a:t>Advances</a:t>
            </a:r>
            <a:r>
              <a:rPr sz="1100" spc="35" dirty="0">
                <a:latin typeface="Arial"/>
                <a:cs typeface="Arial"/>
              </a:rPr>
              <a:t> </a:t>
            </a:r>
            <a:r>
              <a:rPr sz="1100" spc="5" dirty="0">
                <a:latin typeface="Arial"/>
                <a:cs typeface="Arial"/>
              </a:rPr>
              <a:t>in</a:t>
            </a:r>
            <a:r>
              <a:rPr sz="1100" spc="40" dirty="0">
                <a:latin typeface="Arial"/>
                <a:cs typeface="Arial"/>
              </a:rPr>
              <a:t> </a:t>
            </a:r>
            <a:r>
              <a:rPr sz="1100" spc="15" dirty="0">
                <a:latin typeface="Arial"/>
                <a:cs typeface="Arial"/>
              </a:rPr>
              <a:t>Neural</a:t>
            </a:r>
            <a:r>
              <a:rPr sz="1100" spc="25" dirty="0">
                <a:latin typeface="Arial"/>
                <a:cs typeface="Arial"/>
              </a:rPr>
              <a:t> </a:t>
            </a:r>
            <a:r>
              <a:rPr sz="1100" spc="10" dirty="0">
                <a:latin typeface="Arial"/>
                <a:cs typeface="Arial"/>
              </a:rPr>
              <a:t>Information</a:t>
            </a:r>
            <a:r>
              <a:rPr sz="1100" spc="40" dirty="0">
                <a:latin typeface="Arial"/>
                <a:cs typeface="Arial"/>
              </a:rPr>
              <a:t> </a:t>
            </a:r>
            <a:r>
              <a:rPr sz="1100" spc="15" dirty="0">
                <a:latin typeface="Arial"/>
                <a:cs typeface="Arial"/>
              </a:rPr>
              <a:t>Processing</a:t>
            </a:r>
            <a:r>
              <a:rPr sz="1100" spc="40" dirty="0">
                <a:latin typeface="Arial"/>
                <a:cs typeface="Arial"/>
              </a:rPr>
              <a:t> </a:t>
            </a:r>
            <a:r>
              <a:rPr sz="1100" spc="15" dirty="0">
                <a:latin typeface="Arial"/>
                <a:cs typeface="Arial"/>
              </a:rPr>
              <a:t>Systems.</a:t>
            </a:r>
            <a:r>
              <a:rPr sz="1100" spc="20" dirty="0">
                <a:latin typeface="Arial"/>
                <a:cs typeface="Arial"/>
              </a:rPr>
              <a:t> </a:t>
            </a:r>
            <a:r>
              <a:rPr sz="1100" spc="25" dirty="0">
                <a:latin typeface="Arial"/>
                <a:cs typeface="Arial"/>
              </a:rPr>
              <a:t>2017.</a:t>
            </a:r>
            <a:endParaRPr sz="1100" dirty="0">
              <a:latin typeface="Arial"/>
              <a:cs typeface="Arial"/>
            </a:endParaRPr>
          </a:p>
        </p:txBody>
      </p:sp>
    </p:spTree>
    <p:extLst>
      <p:ext uri="{BB962C8B-B14F-4D97-AF65-F5344CB8AC3E}">
        <p14:creationId xmlns:p14="http://schemas.microsoft.com/office/powerpoint/2010/main" val="1616791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FE8DA-A18F-F04D-864B-34D4B18675B1}"/>
              </a:ext>
            </a:extLst>
          </p:cNvPr>
          <p:cNvSpPr>
            <a:spLocks noGrp="1"/>
          </p:cNvSpPr>
          <p:nvPr>
            <p:ph type="title"/>
          </p:nvPr>
        </p:nvSpPr>
        <p:spPr>
          <a:xfrm>
            <a:off x="1748118" y="306876"/>
            <a:ext cx="5916706" cy="434509"/>
          </a:xfrm>
        </p:spPr>
        <p:txBody>
          <a:bodyPr/>
          <a:lstStyle/>
          <a:p>
            <a:r>
              <a:rPr lang="en-US" sz="2824" dirty="0"/>
              <a:t>The BERT Zoo from </a:t>
            </a:r>
            <a:r>
              <a:rPr lang="en-US" sz="2824" dirty="0">
                <a:hlinkClick r:id="rId2"/>
              </a:rPr>
              <a:t>huggingface</a:t>
            </a:r>
            <a:endParaRPr lang="en-US" sz="2824" dirty="0"/>
          </a:p>
        </p:txBody>
      </p:sp>
      <p:sp>
        <p:nvSpPr>
          <p:cNvPr id="3" name="TextBox 2">
            <a:extLst>
              <a:ext uri="{FF2B5EF4-FFF2-40B4-BE49-F238E27FC236}">
                <a16:creationId xmlns:a16="http://schemas.microsoft.com/office/drawing/2014/main" id="{2DCE5EB4-0383-DD4A-8D15-781FF4B1472F}"/>
              </a:ext>
            </a:extLst>
          </p:cNvPr>
          <p:cNvSpPr txBox="1"/>
          <p:nvPr/>
        </p:nvSpPr>
        <p:spPr>
          <a:xfrm>
            <a:off x="1910456" y="6051177"/>
            <a:ext cx="5476179" cy="418256"/>
          </a:xfrm>
          <a:prstGeom prst="rect">
            <a:avLst/>
          </a:prstGeom>
          <a:noFill/>
        </p:spPr>
        <p:txBody>
          <a:bodyPr wrap="none" rtlCol="0">
            <a:spAutoFit/>
          </a:bodyPr>
          <a:lstStyle/>
          <a:p>
            <a:r>
              <a:rPr lang="en-US" sz="2118" dirty="0"/>
              <a:t>https://</a:t>
            </a:r>
            <a:r>
              <a:rPr lang="en-US" sz="2118" dirty="0" err="1"/>
              <a:t>github.com</a:t>
            </a:r>
            <a:r>
              <a:rPr lang="en-US" sz="2118" dirty="0"/>
              <a:t>/</a:t>
            </a:r>
            <a:r>
              <a:rPr lang="en-US" sz="2118" dirty="0" err="1"/>
              <a:t>huggingface</a:t>
            </a:r>
            <a:r>
              <a:rPr lang="en-US" sz="2118" dirty="0"/>
              <a:t>/transformers</a:t>
            </a:r>
          </a:p>
        </p:txBody>
      </p:sp>
      <p:pic>
        <p:nvPicPr>
          <p:cNvPr id="6" name="Picture 5">
            <a:extLst>
              <a:ext uri="{FF2B5EF4-FFF2-40B4-BE49-F238E27FC236}">
                <a16:creationId xmlns:a16="http://schemas.microsoft.com/office/drawing/2014/main" id="{4417B478-B297-C946-8D6D-EA2D4AC705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6765" y="941622"/>
            <a:ext cx="6499412" cy="3742765"/>
          </a:xfrm>
          <a:prstGeom prst="rect">
            <a:avLst/>
          </a:prstGeom>
        </p:spPr>
      </p:pic>
      <p:sp>
        <p:nvSpPr>
          <p:cNvPr id="7" name="TextBox 6">
            <a:extLst>
              <a:ext uri="{FF2B5EF4-FFF2-40B4-BE49-F238E27FC236}">
                <a16:creationId xmlns:a16="http://schemas.microsoft.com/office/drawing/2014/main" id="{DEAEE1D8-EB7A-CA43-982A-A59A891FB8F2}"/>
              </a:ext>
            </a:extLst>
          </p:cNvPr>
          <p:cNvSpPr txBox="1"/>
          <p:nvPr/>
        </p:nvSpPr>
        <p:spPr>
          <a:xfrm>
            <a:off x="249630" y="4963180"/>
            <a:ext cx="8644739" cy="523220"/>
          </a:xfrm>
          <a:prstGeom prst="rect">
            <a:avLst/>
          </a:prstGeom>
          <a:noFill/>
        </p:spPr>
        <p:txBody>
          <a:bodyPr wrap="none" rtlCol="0">
            <a:spAutoFit/>
          </a:bodyPr>
          <a:lstStyle/>
          <a:p>
            <a:r>
              <a:rPr lang="en-US" sz="2800" dirty="0">
                <a:hlinkClick r:id="rId4"/>
              </a:rPr>
              <a:t>25K Transformers at huggingface with 190 supported</a:t>
            </a:r>
            <a:endParaRPr lang="en-US" sz="2800" dirty="0"/>
          </a:p>
        </p:txBody>
      </p:sp>
    </p:spTree>
    <p:extLst>
      <p:ext uri="{BB962C8B-B14F-4D97-AF65-F5344CB8AC3E}">
        <p14:creationId xmlns:p14="http://schemas.microsoft.com/office/powerpoint/2010/main" val="16284118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FE8DA-A18F-F04D-864B-34D4B18675B1}"/>
              </a:ext>
            </a:extLst>
          </p:cNvPr>
          <p:cNvSpPr>
            <a:spLocks noGrp="1"/>
          </p:cNvSpPr>
          <p:nvPr>
            <p:ph type="title"/>
          </p:nvPr>
        </p:nvSpPr>
        <p:spPr>
          <a:xfrm>
            <a:off x="2622176" y="201706"/>
            <a:ext cx="4235824" cy="434509"/>
          </a:xfrm>
        </p:spPr>
        <p:txBody>
          <a:bodyPr/>
          <a:lstStyle/>
          <a:p>
            <a:r>
              <a:rPr lang="en-US" sz="2824" dirty="0"/>
              <a:t>The BERT Zoo</a:t>
            </a:r>
          </a:p>
        </p:txBody>
      </p:sp>
      <p:pic>
        <p:nvPicPr>
          <p:cNvPr id="5" name="Picture 4">
            <a:extLst>
              <a:ext uri="{FF2B5EF4-FFF2-40B4-BE49-F238E27FC236}">
                <a16:creationId xmlns:a16="http://schemas.microsoft.com/office/drawing/2014/main" id="{4E7810DF-BF64-CF4D-B801-BE620B168B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588" y="642662"/>
            <a:ext cx="7282209" cy="5960467"/>
          </a:xfrm>
          <a:prstGeom prst="rect">
            <a:avLst/>
          </a:prstGeom>
        </p:spPr>
      </p:pic>
    </p:spTree>
    <p:extLst>
      <p:ext uri="{BB962C8B-B14F-4D97-AF65-F5344CB8AC3E}">
        <p14:creationId xmlns:p14="http://schemas.microsoft.com/office/powerpoint/2010/main" val="32429506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AD631-41D0-4052-F98A-7768301DF3FC}"/>
              </a:ext>
            </a:extLst>
          </p:cNvPr>
          <p:cNvSpPr>
            <a:spLocks noGrp="1"/>
          </p:cNvSpPr>
          <p:nvPr>
            <p:ph type="title"/>
          </p:nvPr>
        </p:nvSpPr>
        <p:spPr/>
        <p:txBody>
          <a:bodyPr/>
          <a:lstStyle/>
          <a:p>
            <a:r>
              <a:rPr lang="en-US" dirty="0">
                <a:solidFill>
                  <a:srgbClr val="FF0000"/>
                </a:solidFill>
              </a:rPr>
              <a:t>Foundation Models</a:t>
            </a:r>
          </a:p>
        </p:txBody>
      </p:sp>
      <p:sp>
        <p:nvSpPr>
          <p:cNvPr id="3" name="Content Placeholder 2">
            <a:extLst>
              <a:ext uri="{FF2B5EF4-FFF2-40B4-BE49-F238E27FC236}">
                <a16:creationId xmlns:a16="http://schemas.microsoft.com/office/drawing/2014/main" id="{CC2DCB12-DA24-1DE3-17D6-BBF606C81D22}"/>
              </a:ext>
            </a:extLst>
          </p:cNvPr>
          <p:cNvSpPr>
            <a:spLocks noGrp="1"/>
          </p:cNvSpPr>
          <p:nvPr>
            <p:ph idx="1"/>
          </p:nvPr>
        </p:nvSpPr>
        <p:spPr>
          <a:xfrm>
            <a:off x="446314" y="1417638"/>
            <a:ext cx="8229600" cy="4525963"/>
          </a:xfrm>
        </p:spPr>
        <p:txBody>
          <a:bodyPr/>
          <a:lstStyle/>
          <a:p>
            <a:r>
              <a:rPr lang="en-US" sz="2000" dirty="0"/>
              <a:t>The ability for the foundation model to generate text for a wide variety of purposes without much instruction or training is called zero-shot learning. </a:t>
            </a:r>
          </a:p>
          <a:p>
            <a:pPr lvl="1"/>
            <a:r>
              <a:rPr lang="en-US" sz="1600" dirty="0"/>
              <a:t>Different variations of this capability include one-shot or few-shot learning, wherein the foundation model is fed one or a few examples illustrating how a task can be accomplished to understand and better perform on select use cases.</a:t>
            </a:r>
          </a:p>
          <a:p>
            <a:endParaRPr lang="en-US" sz="2000" dirty="0"/>
          </a:p>
          <a:p>
            <a:r>
              <a:rPr lang="en-US" sz="2000" dirty="0"/>
              <a:t>Despite the tremendous capabilities of zero-shot learning with large language models, developers and enterprises have many specialized needs. </a:t>
            </a:r>
          </a:p>
          <a:p>
            <a:endParaRPr lang="en-US" sz="2000" dirty="0"/>
          </a:p>
          <a:p>
            <a:r>
              <a:rPr lang="en-US" sz="2000" dirty="0"/>
              <a:t>To deploy these large language models for specific use cases, the models can be customized using several techniques to achieve higher accuracy. Some techniques include prompt tuning, fine-tuning, and adapters. </a:t>
            </a:r>
          </a:p>
        </p:txBody>
      </p:sp>
      <p:sp>
        <p:nvSpPr>
          <p:cNvPr id="4" name="TextBox 3">
            <a:extLst>
              <a:ext uri="{FF2B5EF4-FFF2-40B4-BE49-F238E27FC236}">
                <a16:creationId xmlns:a16="http://schemas.microsoft.com/office/drawing/2014/main" id="{CC544A33-93C2-CB9A-D7AE-26FC5357425B}"/>
              </a:ext>
            </a:extLst>
          </p:cNvPr>
          <p:cNvSpPr txBox="1"/>
          <p:nvPr/>
        </p:nvSpPr>
        <p:spPr>
          <a:xfrm>
            <a:off x="7337693" y="6519446"/>
            <a:ext cx="1322670" cy="338554"/>
          </a:xfrm>
          <a:prstGeom prst="rect">
            <a:avLst/>
          </a:prstGeom>
          <a:noFill/>
        </p:spPr>
        <p:txBody>
          <a:bodyPr wrap="none" rtlCol="0">
            <a:spAutoFit/>
          </a:bodyPr>
          <a:lstStyle/>
          <a:p>
            <a:r>
              <a:rPr lang="en-US" dirty="0"/>
              <a:t>NVIDIA Blog</a:t>
            </a:r>
          </a:p>
        </p:txBody>
      </p:sp>
    </p:spTree>
    <p:extLst>
      <p:ext uri="{BB962C8B-B14F-4D97-AF65-F5344CB8AC3E}">
        <p14:creationId xmlns:p14="http://schemas.microsoft.com/office/powerpoint/2010/main" val="28300249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ChangeArrowheads="1"/>
          </p:cNvSpPr>
          <p:nvPr>
            <p:ph type="title"/>
          </p:nvPr>
        </p:nvSpPr>
        <p:spPr/>
        <p:txBody>
          <a:bodyPr/>
          <a:lstStyle/>
          <a:p>
            <a:r>
              <a:rPr lang="en-US" altLang="en-US" dirty="0"/>
              <a:t>Architecture of LeNet5</a:t>
            </a:r>
          </a:p>
        </p:txBody>
      </p:sp>
      <p:pic>
        <p:nvPicPr>
          <p:cNvPr id="13314" name="Picture 3" descr="lenet-architecture"/>
          <p:cNvPicPr>
            <a:picLocks noChangeAspect="1" noChangeArrowheads="1"/>
          </p:cNvPicPr>
          <p:nvPr/>
        </p:nvPicPr>
        <p:blipFill>
          <a:blip r:embed="rId2">
            <a:lum contrast="14000"/>
            <a:extLst>
              <a:ext uri="{28A0092B-C50C-407E-A947-70E740481C1C}">
                <a14:useLocalDpi xmlns:a14="http://schemas.microsoft.com/office/drawing/2010/main" val="0"/>
              </a:ext>
            </a:extLst>
          </a:blip>
          <a:srcRect/>
          <a:stretch>
            <a:fillRect/>
          </a:stretch>
        </p:blipFill>
        <p:spPr bwMode="auto">
          <a:xfrm>
            <a:off x="1" y="1989139"/>
            <a:ext cx="9140825"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1770063" y="1989139"/>
            <a:ext cx="1327150" cy="566737"/>
          </a:xfrm>
          <a:prstGeom prst="rect">
            <a:avLst/>
          </a:prstGeom>
          <a:noFill/>
          <a:ln w="19050">
            <a:solidFill>
              <a:srgbClr val="FF00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defTabSz="457189">
              <a:defRPr/>
            </a:pPr>
            <a:endParaRPr lang="en-US" sz="1800">
              <a:solidFill>
                <a:prstClr val="white"/>
              </a:solidFill>
              <a:ea typeface="MS PGothic" panose="020B0600070205080204" pitchFamily="34" charset="-128"/>
            </a:endParaRPr>
          </a:p>
        </p:txBody>
      </p:sp>
      <p:sp>
        <p:nvSpPr>
          <p:cNvPr id="5" name="Rectangle 4"/>
          <p:cNvSpPr>
            <a:spLocks noChangeArrowheads="1"/>
          </p:cNvSpPr>
          <p:nvPr/>
        </p:nvSpPr>
        <p:spPr bwMode="auto">
          <a:xfrm>
            <a:off x="3235325" y="2370139"/>
            <a:ext cx="931863" cy="455612"/>
          </a:xfrm>
          <a:prstGeom prst="rect">
            <a:avLst/>
          </a:prstGeom>
          <a:noFill/>
          <a:ln w="19050">
            <a:solidFill>
              <a:srgbClr val="FF00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defTabSz="457189">
              <a:defRPr/>
            </a:pPr>
            <a:endParaRPr lang="en-US" sz="1800">
              <a:solidFill>
                <a:prstClr val="white"/>
              </a:solidFill>
              <a:ea typeface="MS PGothic" panose="020B0600070205080204" pitchFamily="34" charset="-128"/>
            </a:endParaRPr>
          </a:p>
        </p:txBody>
      </p:sp>
      <p:sp>
        <p:nvSpPr>
          <p:cNvPr id="6" name="TextBox 5"/>
          <p:cNvSpPr txBox="1"/>
          <p:nvPr/>
        </p:nvSpPr>
        <p:spPr>
          <a:xfrm>
            <a:off x="92123" y="5723752"/>
            <a:ext cx="3613244" cy="276999"/>
          </a:xfrm>
          <a:prstGeom prst="rect">
            <a:avLst/>
          </a:prstGeom>
          <a:noFill/>
        </p:spPr>
        <p:txBody>
          <a:bodyPr wrap="square" rtlCol="0">
            <a:spAutoFit/>
          </a:bodyPr>
          <a:lstStyle/>
          <a:p>
            <a:r>
              <a:rPr lang="en-US" sz="1200" dirty="0"/>
              <a:t>Taken from Hinton CSC2535</a:t>
            </a:r>
          </a:p>
        </p:txBody>
      </p:sp>
      <p:sp>
        <p:nvSpPr>
          <p:cNvPr id="3" name="TextBox 2">
            <a:extLst>
              <a:ext uri="{FF2B5EF4-FFF2-40B4-BE49-F238E27FC236}">
                <a16:creationId xmlns:a16="http://schemas.microsoft.com/office/drawing/2014/main" id="{FE6E1A84-6986-2146-92A3-60582CE906ED}"/>
              </a:ext>
            </a:extLst>
          </p:cNvPr>
          <p:cNvSpPr txBox="1"/>
          <p:nvPr/>
        </p:nvSpPr>
        <p:spPr>
          <a:xfrm>
            <a:off x="3235325" y="5694995"/>
            <a:ext cx="4943982" cy="523220"/>
          </a:xfrm>
          <a:prstGeom prst="rect">
            <a:avLst/>
          </a:prstGeom>
          <a:noFill/>
        </p:spPr>
        <p:txBody>
          <a:bodyPr wrap="none" rtlCol="0">
            <a:spAutoFit/>
          </a:bodyPr>
          <a:lstStyle/>
          <a:p>
            <a:r>
              <a:rPr lang="en-US" sz="2800" dirty="0">
                <a:solidFill>
                  <a:srgbClr val="FF0000"/>
                </a:solidFill>
              </a:rPr>
              <a:t>CNN for character recognition</a:t>
            </a:r>
          </a:p>
        </p:txBody>
      </p:sp>
    </p:spTree>
    <p:extLst>
      <p:ext uri="{BB962C8B-B14F-4D97-AF65-F5344CB8AC3E}">
        <p14:creationId xmlns:p14="http://schemas.microsoft.com/office/powerpoint/2010/main" val="608454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Google Shape;130;p20">
            <a:extLst>
              <a:ext uri="{FF2B5EF4-FFF2-40B4-BE49-F238E27FC236}">
                <a16:creationId xmlns:a16="http://schemas.microsoft.com/office/drawing/2014/main" id="{AED64F58-4265-9A4C-BB8F-4703A2389622}"/>
              </a:ext>
            </a:extLst>
          </p:cNvPr>
          <p:cNvSpPr>
            <a:spLocks noGrp="1" noChangeArrowheads="1"/>
          </p:cNvSpPr>
          <p:nvPr>
            <p:ph type="title" idx="4294967295"/>
          </p:nvPr>
        </p:nvSpPr>
        <p:spPr>
          <a:xfrm>
            <a:off x="375840" y="1008361"/>
            <a:ext cx="8768159" cy="534240"/>
          </a:xfrm>
        </p:spPr>
        <p:txBody>
          <a:bodyPr vert="horz" wrap="square" lIns="91425" tIns="91425" rIns="91425" bIns="91425" numCol="1" anchor="t" anchorCtr="0" compatLnSpc="1">
            <a:prstTxWarp prst="textNoShape">
              <a:avLst/>
            </a:prstTxWarp>
          </a:bodyPr>
          <a:lstStyle/>
          <a:p>
            <a:pPr algn="l">
              <a:lnSpc>
                <a:spcPct val="100000"/>
              </a:lnSpc>
              <a:buSzPts val="2800"/>
            </a:pPr>
            <a:r>
              <a:rPr lang="en-GB" altLang="en-US" dirty="0">
                <a:solidFill>
                  <a:srgbClr val="FF0000"/>
                </a:solidFill>
              </a:rPr>
              <a:t>Deep Image Compression - Google</a:t>
            </a:r>
            <a:endParaRPr lang="en-US" altLang="en-US" dirty="0">
              <a:solidFill>
                <a:srgbClr val="FF0000"/>
              </a:solidFill>
            </a:endParaRPr>
          </a:p>
        </p:txBody>
      </p:sp>
      <p:pic>
        <p:nvPicPr>
          <p:cNvPr id="36866" name="Google Shape;131;p20">
            <a:extLst>
              <a:ext uri="{FF2B5EF4-FFF2-40B4-BE49-F238E27FC236}">
                <a16:creationId xmlns:a16="http://schemas.microsoft.com/office/drawing/2014/main" id="{968E5B2F-F4DA-8546-B3E0-557D3C06C60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399" y="1908361"/>
            <a:ext cx="9410400" cy="311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 name="Google Shape;132;p20">
            <a:extLst>
              <a:ext uri="{FF2B5EF4-FFF2-40B4-BE49-F238E27FC236}">
                <a16:creationId xmlns:a16="http://schemas.microsoft.com/office/drawing/2014/main" id="{DAC2E6C6-BB2F-7F4F-8584-0C211F10536B}"/>
              </a:ext>
            </a:extLst>
          </p:cNvPr>
          <p:cNvSpPr txBox="1"/>
          <p:nvPr/>
        </p:nvSpPr>
        <p:spPr>
          <a:xfrm>
            <a:off x="289441" y="5319721"/>
            <a:ext cx="7860960" cy="534240"/>
          </a:xfrm>
          <a:prstGeom prst="rect">
            <a:avLst/>
          </a:prstGeom>
          <a:noFill/>
          <a:ln>
            <a:noFill/>
          </a:ln>
        </p:spPr>
        <p:txBody>
          <a:bodyPr spcFirstLastPara="1" lIns="91425" tIns="91425" rIns="91425" bIns="91425" anchor="ctr"/>
          <a:lstStyle/>
          <a:p>
            <a:pPr algn="ctr">
              <a:spcBef>
                <a:spcPts val="0"/>
              </a:spcBef>
              <a:spcAft>
                <a:spcPts val="0"/>
              </a:spcAft>
              <a:buClr>
                <a:srgbClr val="000000"/>
              </a:buClr>
              <a:buSzPts val="1400"/>
              <a:defRPr/>
            </a:pPr>
            <a:r>
              <a:rPr lang="en-GB" sz="1400" dirty="0">
                <a:solidFill>
                  <a:srgbClr val="000000"/>
                </a:solidFill>
                <a:latin typeface="Lato"/>
                <a:ea typeface="Lato"/>
                <a:cs typeface="Lato"/>
                <a:sym typeface="Lato"/>
              </a:rPr>
              <a:t>Model diagram for single iteration </a:t>
            </a:r>
            <a:r>
              <a:rPr lang="en-GB" sz="1400" i="1" dirty="0" err="1">
                <a:solidFill>
                  <a:srgbClr val="000000"/>
                </a:solidFill>
                <a:latin typeface="Lato"/>
                <a:ea typeface="Lato"/>
                <a:cs typeface="Lato"/>
                <a:sym typeface="Lato"/>
              </a:rPr>
              <a:t>i</a:t>
            </a:r>
            <a:r>
              <a:rPr lang="en-GB" sz="1400" i="1" dirty="0">
                <a:solidFill>
                  <a:srgbClr val="000000"/>
                </a:solidFill>
                <a:latin typeface="Lato"/>
                <a:ea typeface="Lato"/>
                <a:cs typeface="Lato"/>
                <a:sym typeface="Lato"/>
              </a:rPr>
              <a:t> </a:t>
            </a:r>
            <a:r>
              <a:rPr lang="en-GB" sz="1400" dirty="0">
                <a:solidFill>
                  <a:srgbClr val="000000"/>
                </a:solidFill>
                <a:latin typeface="Lato"/>
                <a:ea typeface="Lato"/>
                <a:cs typeface="Lato"/>
                <a:sym typeface="Lato"/>
              </a:rPr>
              <a:t>of shared recurrent neural network (RNN) architecture [</a:t>
            </a:r>
            <a:r>
              <a:rPr lang="en-GB" sz="1400" dirty="0" err="1">
                <a:solidFill>
                  <a:schemeClr val="accent1"/>
                </a:solidFill>
                <a:latin typeface="Lato"/>
                <a:ea typeface="Lato"/>
                <a:cs typeface="Lato"/>
                <a:sym typeface="Lato"/>
              </a:rPr>
              <a:t>Toderici</a:t>
            </a:r>
            <a:r>
              <a:rPr lang="en-GB" sz="1400" dirty="0">
                <a:solidFill>
                  <a:schemeClr val="accent1"/>
                </a:solidFill>
                <a:latin typeface="Lato"/>
                <a:ea typeface="Lato"/>
                <a:cs typeface="Lato"/>
                <a:sym typeface="Lato"/>
              </a:rPr>
              <a:t> ‘15 , </a:t>
            </a:r>
            <a:r>
              <a:rPr lang="en-GB" sz="1400" dirty="0" err="1">
                <a:solidFill>
                  <a:schemeClr val="accent1"/>
                </a:solidFill>
                <a:latin typeface="Lato"/>
                <a:ea typeface="Lato"/>
                <a:cs typeface="Lato"/>
                <a:sym typeface="Lato"/>
              </a:rPr>
              <a:t>Toderici</a:t>
            </a:r>
            <a:r>
              <a:rPr lang="en-GB" sz="1400" dirty="0">
                <a:solidFill>
                  <a:schemeClr val="accent1"/>
                </a:solidFill>
                <a:latin typeface="Lato"/>
                <a:ea typeface="Lato"/>
                <a:cs typeface="Lato"/>
                <a:sym typeface="Lato"/>
              </a:rPr>
              <a:t> ‘16</a:t>
            </a:r>
            <a:r>
              <a:rPr lang="en-GB" sz="1400" dirty="0">
                <a:solidFill>
                  <a:srgbClr val="000000"/>
                </a:solidFill>
                <a:latin typeface="Lato"/>
                <a:ea typeface="Lato"/>
                <a:cs typeface="Lato"/>
                <a:sym typeface="Lato"/>
              </a:rPr>
              <a:t>]</a:t>
            </a:r>
            <a:endParaRPr sz="1400" dirty="0">
              <a:solidFill>
                <a:srgbClr val="000000"/>
              </a:solidFill>
              <a:latin typeface="Lato"/>
              <a:ea typeface="Lato"/>
              <a:cs typeface="Lato"/>
              <a:sym typeface="Lato"/>
            </a:endParaRPr>
          </a:p>
        </p:txBody>
      </p:sp>
    </p:spTree>
    <p:extLst>
      <p:ext uri="{BB962C8B-B14F-4D97-AF65-F5344CB8AC3E}">
        <p14:creationId xmlns:p14="http://schemas.microsoft.com/office/powerpoint/2010/main" val="3107812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Google Shape;149;p23">
            <a:extLst>
              <a:ext uri="{FF2B5EF4-FFF2-40B4-BE49-F238E27FC236}">
                <a16:creationId xmlns:a16="http://schemas.microsoft.com/office/drawing/2014/main" id="{6D6F681F-0328-D144-B07F-E6F84AD6E281}"/>
              </a:ext>
            </a:extLst>
          </p:cNvPr>
          <p:cNvSpPr>
            <a:spLocks noGrp="1" noChangeArrowheads="1"/>
          </p:cNvSpPr>
          <p:nvPr>
            <p:ph type="title" idx="4294967295"/>
          </p:nvPr>
        </p:nvSpPr>
        <p:spPr>
          <a:xfrm>
            <a:off x="118081" y="288361"/>
            <a:ext cx="7688160" cy="534240"/>
          </a:xfrm>
        </p:spPr>
        <p:txBody>
          <a:bodyPr vert="horz" wrap="square" lIns="91425" tIns="91425" rIns="91425" bIns="91425" numCol="1" anchor="t" anchorCtr="0" compatLnSpc="1">
            <a:prstTxWarp prst="textNoShape">
              <a:avLst/>
            </a:prstTxWarp>
          </a:bodyPr>
          <a:lstStyle/>
          <a:p>
            <a:pPr algn="l">
              <a:lnSpc>
                <a:spcPct val="100000"/>
              </a:lnSpc>
              <a:buSzPts val="2800"/>
            </a:pPr>
            <a:r>
              <a:rPr lang="en-GB" altLang="en-US">
                <a:solidFill>
                  <a:srgbClr val="FF0000"/>
                </a:solidFill>
              </a:rPr>
              <a:t>Hybrid Deep Compression</a:t>
            </a:r>
            <a:endParaRPr lang="en-US" altLang="en-US">
              <a:solidFill>
                <a:srgbClr val="FF0000"/>
              </a:solidFill>
            </a:endParaRPr>
          </a:p>
        </p:txBody>
      </p:sp>
      <p:pic>
        <p:nvPicPr>
          <p:cNvPr id="34818" name="Google Shape;150;p23">
            <a:extLst>
              <a:ext uri="{FF2B5EF4-FFF2-40B4-BE49-F238E27FC236}">
                <a16:creationId xmlns:a16="http://schemas.microsoft.com/office/drawing/2014/main" id="{3DAED513-68E7-AB49-8C1D-FF234E64FB5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9840" y="1436041"/>
            <a:ext cx="2695680" cy="4469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 name="Google Shape;151;p23">
            <a:extLst>
              <a:ext uri="{FF2B5EF4-FFF2-40B4-BE49-F238E27FC236}">
                <a16:creationId xmlns:a16="http://schemas.microsoft.com/office/drawing/2014/main" id="{DBDF8B69-7E7A-814F-8D88-2590DCF3E886}"/>
              </a:ext>
            </a:extLst>
          </p:cNvPr>
          <p:cNvSpPr txBox="1">
            <a:spLocks noGrp="1"/>
          </p:cNvSpPr>
          <p:nvPr>
            <p:ph type="body" idx="4294967295"/>
          </p:nvPr>
        </p:nvSpPr>
        <p:spPr>
          <a:xfrm>
            <a:off x="1" y="1463401"/>
            <a:ext cx="5816160" cy="4442400"/>
          </a:xfrm>
        </p:spPr>
        <p:txBody>
          <a:bodyPr spcFirstLastPara="1" vert="horz" wrap="square" lIns="91425" tIns="91425" rIns="91425" bIns="91425" numCol="1" anchor="t" anchorCtr="0" compatLnSpc="1">
            <a:prstTxWarp prst="textNoShape">
              <a:avLst/>
            </a:prstTxWarp>
            <a:noAutofit/>
          </a:bodyPr>
          <a:lstStyle/>
          <a:p>
            <a:pPr marL="457194" indent="-317496">
              <a:lnSpc>
                <a:spcPct val="115000"/>
              </a:lnSpc>
              <a:spcBef>
                <a:spcPts val="0"/>
              </a:spcBef>
              <a:spcAft>
                <a:spcPts val="0"/>
              </a:spcAft>
              <a:buSzPts val="1400"/>
              <a:buFont typeface="Times New Roman" panose="02020603050405020304" pitchFamily="18" charset="0"/>
              <a:buChar char="●"/>
              <a:defRPr/>
            </a:pPr>
            <a:r>
              <a:rPr lang="en-GB" sz="1400" dirty="0"/>
              <a:t>Design an iterative, RNN-based </a:t>
            </a:r>
            <a:r>
              <a:rPr lang="en-GB" sz="1400" i="1" dirty="0"/>
              <a:t>hybrid</a:t>
            </a:r>
            <a:r>
              <a:rPr lang="en-GB" sz="1400" dirty="0"/>
              <a:t> estimator for decoding instead of using transformations.</a:t>
            </a:r>
            <a:endParaRPr sz="1400" dirty="0"/>
          </a:p>
          <a:p>
            <a:pPr marL="914389" lvl="1" indent="-317496">
              <a:lnSpc>
                <a:spcPct val="115000"/>
              </a:lnSpc>
              <a:spcBef>
                <a:spcPts val="0"/>
              </a:spcBef>
              <a:spcAft>
                <a:spcPts val="0"/>
              </a:spcAft>
              <a:buSzPts val="1400"/>
              <a:buFont typeface="Times New Roman" panose="02020603050405020304" pitchFamily="18" charset="0"/>
              <a:buChar char="○"/>
              <a:defRPr/>
            </a:pPr>
            <a:r>
              <a:rPr lang="en-GB" sz="1400" dirty="0"/>
              <a:t>Replaces </a:t>
            </a:r>
            <a:r>
              <a:rPr lang="en-GB" sz="1400" dirty="0" err="1"/>
              <a:t>dequantizer</a:t>
            </a:r>
            <a:r>
              <a:rPr lang="en-GB" sz="1400" dirty="0"/>
              <a:t> and inverse encoding transform modules with a function approximator.</a:t>
            </a:r>
            <a:endParaRPr sz="1400" dirty="0"/>
          </a:p>
          <a:p>
            <a:pPr marL="914389" lvl="1" indent="-317496">
              <a:lnSpc>
                <a:spcPct val="115000"/>
              </a:lnSpc>
              <a:spcBef>
                <a:spcPts val="0"/>
              </a:spcBef>
              <a:spcAft>
                <a:spcPts val="0"/>
              </a:spcAft>
              <a:buSzPts val="1400"/>
              <a:buFont typeface="Times New Roman" panose="02020603050405020304" pitchFamily="18" charset="0"/>
              <a:buChar char="○"/>
              <a:defRPr/>
            </a:pPr>
            <a:r>
              <a:rPr lang="en-GB" sz="1400" dirty="0"/>
              <a:t>Neural decoder is single layer RNN with 512 units.</a:t>
            </a:r>
            <a:endParaRPr sz="1400" dirty="0"/>
          </a:p>
          <a:p>
            <a:pPr marL="457194" indent="-317496">
              <a:lnSpc>
                <a:spcPct val="115000"/>
              </a:lnSpc>
              <a:spcBef>
                <a:spcPts val="0"/>
              </a:spcBef>
              <a:spcAft>
                <a:spcPts val="0"/>
              </a:spcAft>
              <a:buSzPts val="1400"/>
              <a:buFont typeface="Times New Roman" panose="02020603050405020304" pitchFamily="18" charset="0"/>
              <a:buChar char="●"/>
              <a:defRPr/>
            </a:pPr>
            <a:r>
              <a:rPr lang="en-GB" sz="1400" dirty="0"/>
              <a:t>An iterative refinement algorithm learns an iterative estimator of this function approximator</a:t>
            </a:r>
            <a:endParaRPr sz="1400" dirty="0"/>
          </a:p>
          <a:p>
            <a:pPr marL="914389" lvl="1" indent="-317496">
              <a:lnSpc>
                <a:spcPct val="115000"/>
              </a:lnSpc>
              <a:spcBef>
                <a:spcPts val="0"/>
              </a:spcBef>
              <a:spcAft>
                <a:spcPts val="0"/>
              </a:spcAft>
              <a:buSzPts val="1400"/>
              <a:buFont typeface="Times New Roman" panose="02020603050405020304" pitchFamily="18" charset="0"/>
              <a:buChar char="○"/>
              <a:defRPr/>
            </a:pPr>
            <a:r>
              <a:rPr lang="en-GB" sz="1400" dirty="0"/>
              <a:t>Exploits both causal &amp; non-causal information to improve low bit rate reconstruction.</a:t>
            </a:r>
            <a:endParaRPr sz="1400" dirty="0"/>
          </a:p>
          <a:p>
            <a:pPr marL="914389" lvl="1" indent="-317496">
              <a:lnSpc>
                <a:spcPct val="115000"/>
              </a:lnSpc>
              <a:spcBef>
                <a:spcPts val="0"/>
              </a:spcBef>
              <a:spcAft>
                <a:spcPts val="0"/>
              </a:spcAft>
              <a:buSzPts val="1400"/>
              <a:buFont typeface="Times New Roman" panose="02020603050405020304" pitchFamily="18" charset="0"/>
              <a:buChar char="○"/>
              <a:defRPr/>
            </a:pPr>
            <a:r>
              <a:rPr lang="en-GB" sz="1400" dirty="0"/>
              <a:t>Applies to any image decoding problem</a:t>
            </a:r>
            <a:endParaRPr sz="1400" dirty="0"/>
          </a:p>
          <a:p>
            <a:pPr marL="1371582" lvl="2" indent="-317496">
              <a:lnSpc>
                <a:spcPct val="115000"/>
              </a:lnSpc>
              <a:spcBef>
                <a:spcPts val="0"/>
              </a:spcBef>
              <a:spcAft>
                <a:spcPts val="0"/>
              </a:spcAft>
              <a:buSzPts val="1400"/>
              <a:buFont typeface="Times New Roman" panose="02020603050405020304" pitchFamily="18" charset="0"/>
              <a:buChar char="■"/>
              <a:defRPr/>
            </a:pPr>
            <a:r>
              <a:rPr lang="en-GB" sz="1400" dirty="0"/>
              <a:t>Handles a wide range of bit rate values</a:t>
            </a:r>
            <a:endParaRPr sz="1400" dirty="0"/>
          </a:p>
          <a:p>
            <a:pPr marL="457194" indent="-317496">
              <a:lnSpc>
                <a:spcPct val="115000"/>
              </a:lnSpc>
              <a:spcBef>
                <a:spcPts val="0"/>
              </a:spcBef>
              <a:spcAft>
                <a:spcPts val="0"/>
              </a:spcAft>
              <a:buSzPts val="1400"/>
              <a:buFont typeface="Times New Roman" panose="02020603050405020304" pitchFamily="18" charset="0"/>
              <a:buChar char="●"/>
              <a:defRPr/>
            </a:pPr>
            <a:r>
              <a:rPr lang="en-GB" sz="1400" dirty="0"/>
              <a:t>Uses multi-objective loss function for image compression.</a:t>
            </a:r>
            <a:endParaRPr sz="1400" dirty="0"/>
          </a:p>
          <a:p>
            <a:pPr marL="457194" indent="-317496">
              <a:lnSpc>
                <a:spcPct val="115000"/>
              </a:lnSpc>
              <a:spcBef>
                <a:spcPts val="0"/>
              </a:spcBef>
              <a:spcAft>
                <a:spcPts val="0"/>
              </a:spcAft>
              <a:buSzPts val="1400"/>
              <a:buFont typeface="Times New Roman" panose="02020603050405020304" pitchFamily="18" charset="0"/>
              <a:buChar char="●"/>
              <a:defRPr/>
            </a:pPr>
            <a:r>
              <a:rPr lang="en-GB" sz="1400" dirty="0"/>
              <a:t>Uses a new annealing schedule - </a:t>
            </a:r>
            <a:r>
              <a:rPr lang="en-GB" sz="1400" dirty="0" err="1"/>
              <a:t>i.e</a:t>
            </a:r>
            <a:r>
              <a:rPr lang="en-GB" sz="1400" dirty="0"/>
              <a:t> </a:t>
            </a:r>
            <a:r>
              <a:rPr lang="en-GB" sz="1400" dirty="0">
                <a:solidFill>
                  <a:srgbClr val="666666"/>
                </a:solidFill>
              </a:rPr>
              <a:t>annealed stochastic learning rate.</a:t>
            </a:r>
            <a:r>
              <a:rPr lang="en-GB" sz="1400" dirty="0"/>
              <a:t> </a:t>
            </a:r>
            <a:endParaRPr sz="1400" dirty="0"/>
          </a:p>
          <a:p>
            <a:pPr marL="457194" indent="-317496">
              <a:lnSpc>
                <a:spcPct val="115000"/>
              </a:lnSpc>
              <a:spcBef>
                <a:spcPts val="0"/>
              </a:spcBef>
              <a:spcAft>
                <a:spcPts val="0"/>
              </a:spcAft>
              <a:buSzPts val="1400"/>
              <a:buFont typeface="Times New Roman" panose="02020603050405020304" pitchFamily="18" charset="0"/>
              <a:buChar char="●"/>
              <a:defRPr/>
            </a:pPr>
            <a:r>
              <a:rPr lang="en-GB" sz="1400" dirty="0"/>
              <a:t>Achieved +0.971 dB gain over </a:t>
            </a:r>
            <a:r>
              <a:rPr lang="en-GB" sz="1400" b="1" dirty="0"/>
              <a:t>Google neural model </a:t>
            </a:r>
            <a:r>
              <a:rPr lang="en-GB" sz="1400" dirty="0"/>
              <a:t>on Kodak Test set.</a:t>
            </a:r>
            <a:endParaRPr sz="1400" dirty="0"/>
          </a:p>
        </p:txBody>
      </p:sp>
      <p:sp>
        <p:nvSpPr>
          <p:cNvPr id="152" name="Google Shape;152;p23">
            <a:extLst>
              <a:ext uri="{FF2B5EF4-FFF2-40B4-BE49-F238E27FC236}">
                <a16:creationId xmlns:a16="http://schemas.microsoft.com/office/drawing/2014/main" id="{FA2D0894-814C-CB40-890F-2FBC0ACAF425}"/>
              </a:ext>
            </a:extLst>
          </p:cNvPr>
          <p:cNvSpPr txBox="1"/>
          <p:nvPr/>
        </p:nvSpPr>
        <p:spPr>
          <a:xfrm>
            <a:off x="6170401" y="1125001"/>
            <a:ext cx="1362240" cy="276480"/>
          </a:xfrm>
          <a:prstGeom prst="rect">
            <a:avLst/>
          </a:prstGeom>
          <a:noFill/>
          <a:ln>
            <a:noFill/>
          </a:ln>
        </p:spPr>
        <p:txBody>
          <a:bodyPr spcFirstLastPara="1" lIns="91425" tIns="45700" rIns="91425" bIns="45700"/>
          <a:lstStyle/>
          <a:p>
            <a:pPr>
              <a:spcBef>
                <a:spcPts val="0"/>
              </a:spcBef>
              <a:spcAft>
                <a:spcPts val="0"/>
              </a:spcAft>
              <a:defRPr/>
            </a:pPr>
            <a:r>
              <a:rPr lang="en-GB" sz="1200">
                <a:solidFill>
                  <a:srgbClr val="FF0000"/>
                </a:solidFill>
                <a:latin typeface="Arial"/>
                <a:ea typeface="Arial"/>
                <a:cs typeface="Arial"/>
                <a:sym typeface="Arial"/>
              </a:rPr>
              <a:t>Standard method</a:t>
            </a:r>
            <a:endParaRPr sz="1451"/>
          </a:p>
        </p:txBody>
      </p:sp>
      <p:sp>
        <p:nvSpPr>
          <p:cNvPr id="153" name="Google Shape;153;p23">
            <a:extLst>
              <a:ext uri="{FF2B5EF4-FFF2-40B4-BE49-F238E27FC236}">
                <a16:creationId xmlns:a16="http://schemas.microsoft.com/office/drawing/2014/main" id="{8EF90FF2-D11A-CB4B-814E-37191F49CAF6}"/>
              </a:ext>
            </a:extLst>
          </p:cNvPr>
          <p:cNvSpPr txBox="1"/>
          <p:nvPr/>
        </p:nvSpPr>
        <p:spPr>
          <a:xfrm>
            <a:off x="7924321" y="1114921"/>
            <a:ext cx="516960" cy="277920"/>
          </a:xfrm>
          <a:prstGeom prst="rect">
            <a:avLst/>
          </a:prstGeom>
          <a:noFill/>
          <a:ln>
            <a:noFill/>
          </a:ln>
        </p:spPr>
        <p:txBody>
          <a:bodyPr spcFirstLastPara="1" lIns="91425" tIns="45700" rIns="91425" bIns="45700"/>
          <a:lstStyle/>
          <a:p>
            <a:pPr>
              <a:spcBef>
                <a:spcPts val="0"/>
              </a:spcBef>
              <a:spcAft>
                <a:spcPts val="0"/>
              </a:spcAft>
              <a:defRPr/>
            </a:pPr>
            <a:r>
              <a:rPr lang="en-GB" sz="1200">
                <a:solidFill>
                  <a:srgbClr val="FF0000"/>
                </a:solidFill>
                <a:latin typeface="Arial"/>
                <a:ea typeface="Arial"/>
                <a:cs typeface="Arial"/>
                <a:sym typeface="Arial"/>
              </a:rPr>
              <a:t>Ours</a:t>
            </a:r>
            <a:endParaRPr sz="1451"/>
          </a:p>
        </p:txBody>
      </p:sp>
      <p:sp>
        <p:nvSpPr>
          <p:cNvPr id="34822" name="TextBox 1">
            <a:extLst>
              <a:ext uri="{FF2B5EF4-FFF2-40B4-BE49-F238E27FC236}">
                <a16:creationId xmlns:a16="http://schemas.microsoft.com/office/drawing/2014/main" id="{86E269DD-94BC-624E-9B9B-6440EBA216B5}"/>
              </a:ext>
            </a:extLst>
          </p:cNvPr>
          <p:cNvSpPr txBox="1">
            <a:spLocks noChangeArrowheads="1"/>
          </p:cNvSpPr>
          <p:nvPr/>
        </p:nvSpPr>
        <p:spPr bwMode="auto">
          <a:xfrm>
            <a:off x="1141922" y="6196682"/>
            <a:ext cx="2993127" cy="42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177" i="1">
                <a:solidFill>
                  <a:srgbClr val="FF0000"/>
                </a:solidFill>
              </a:rPr>
              <a:t>Ororbia, Mali, DCC ‘19</a:t>
            </a:r>
          </a:p>
        </p:txBody>
      </p:sp>
    </p:spTree>
    <p:extLst>
      <p:ext uri="{BB962C8B-B14F-4D97-AF65-F5344CB8AC3E}">
        <p14:creationId xmlns:p14="http://schemas.microsoft.com/office/powerpoint/2010/main" val="30680904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a:solidFill>
                  <a:srgbClr val="FF0000"/>
                </a:solidFill>
              </a:rPr>
              <a:t>So what </a:t>
            </a:r>
            <a:r>
              <a:rPr lang="en-US" i="1" dirty="0">
                <a:solidFill>
                  <a:srgbClr val="FF0000"/>
                </a:solidFill>
              </a:rPr>
              <a:t>is</a:t>
            </a:r>
            <a:r>
              <a:rPr lang="en-US" dirty="0">
                <a:solidFill>
                  <a:srgbClr val="FF0000"/>
                </a:solidFill>
              </a:rPr>
              <a:t> Deep (Machine) Learning?</a:t>
            </a:r>
          </a:p>
        </p:txBody>
      </p:sp>
      <p:sp>
        <p:nvSpPr>
          <p:cNvPr id="3" name="Content Placeholder 2"/>
          <p:cNvSpPr>
            <a:spLocks noGrp="1"/>
          </p:cNvSpPr>
          <p:nvPr>
            <p:ph idx="1"/>
          </p:nvPr>
        </p:nvSpPr>
        <p:spPr>
          <a:xfrm>
            <a:off x="533400" y="1066800"/>
            <a:ext cx="8229600" cy="4525963"/>
          </a:xfrm>
        </p:spPr>
        <p:txBody>
          <a:bodyPr/>
          <a:lstStyle/>
          <a:p>
            <a:pPr marL="0" indent="0">
              <a:buNone/>
            </a:pPr>
            <a:r>
              <a:rPr lang="en-US" sz="2400" dirty="0"/>
              <a:t>A few different perspectives:</a:t>
            </a:r>
          </a:p>
          <a:p>
            <a:endParaRPr lang="en-US" sz="2400" dirty="0"/>
          </a:p>
          <a:p>
            <a:r>
              <a:rPr lang="en-US" sz="2400" dirty="0"/>
              <a:t>(Hierarchical) Compositionality</a:t>
            </a:r>
          </a:p>
          <a:p>
            <a:pPr lvl="1"/>
            <a:r>
              <a:rPr lang="en-US" sz="2000" dirty="0"/>
              <a:t>Cascade of non-linear transformations</a:t>
            </a:r>
          </a:p>
          <a:p>
            <a:pPr lvl="1"/>
            <a:r>
              <a:rPr lang="en-US" sz="2000" dirty="0"/>
              <a:t>Multiple layers of representations</a:t>
            </a:r>
          </a:p>
          <a:p>
            <a:endParaRPr lang="en-US" sz="2400" dirty="0"/>
          </a:p>
          <a:p>
            <a:r>
              <a:rPr lang="en-US" sz="2400" dirty="0"/>
              <a:t>End-to-End Learning</a:t>
            </a:r>
          </a:p>
          <a:p>
            <a:pPr lvl="1"/>
            <a:r>
              <a:rPr lang="en-US" sz="2000" dirty="0"/>
              <a:t>Learning (goal-driven) representations</a:t>
            </a:r>
          </a:p>
          <a:p>
            <a:pPr lvl="1"/>
            <a:r>
              <a:rPr lang="en-US" sz="2000" dirty="0"/>
              <a:t>Learning to feature extraction</a:t>
            </a:r>
          </a:p>
          <a:p>
            <a:endParaRPr lang="en-US" sz="2400" dirty="0"/>
          </a:p>
          <a:p>
            <a:r>
              <a:rPr lang="en-US" sz="2400" dirty="0"/>
              <a:t>Distributed Representations</a:t>
            </a:r>
          </a:p>
          <a:p>
            <a:pPr lvl="1"/>
            <a:r>
              <a:rPr lang="en-US" sz="2000" dirty="0"/>
              <a:t>No single neuron “encodes” everything</a:t>
            </a:r>
          </a:p>
          <a:p>
            <a:pPr lvl="1"/>
            <a:r>
              <a:rPr lang="en-US" sz="2000" dirty="0"/>
              <a:t>Groups of neurons work together</a:t>
            </a:r>
          </a:p>
          <a:p>
            <a:pPr lvl="1"/>
            <a:endParaRPr lang="en-US" dirty="0"/>
          </a:p>
        </p:txBody>
      </p:sp>
      <p:sp>
        <p:nvSpPr>
          <p:cNvPr id="4" name="Footer Placeholder 3"/>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203596008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3" name="Shape 323"/>
          <p:cNvSpPr txBox="1"/>
          <p:nvPr/>
        </p:nvSpPr>
        <p:spPr>
          <a:xfrm>
            <a:off x="114875" y="133350"/>
            <a:ext cx="8548200" cy="1239750"/>
          </a:xfrm>
          <a:prstGeom prst="rect">
            <a:avLst/>
          </a:prstGeom>
          <a:noFill/>
          <a:ln>
            <a:noFill/>
          </a:ln>
        </p:spPr>
        <p:txBody>
          <a:bodyPr lIns="91425" tIns="91425" rIns="91425" bIns="91425" anchor="t" anchorCtr="0">
            <a:noAutofit/>
          </a:bodyPr>
          <a:lstStyle/>
          <a:p>
            <a:pPr fontAlgn="auto">
              <a:spcBef>
                <a:spcPts val="0"/>
              </a:spcBef>
              <a:spcAft>
                <a:spcPts val="0"/>
              </a:spcAft>
            </a:pPr>
            <a:r>
              <a:rPr lang="en" sz="3200" kern="0" dirty="0">
                <a:latin typeface="+mj-lt"/>
                <a:cs typeface="Arial"/>
                <a:sym typeface="Arial"/>
              </a:rPr>
              <a:t>A Deep Classification Network</a:t>
            </a:r>
          </a:p>
          <a:p>
            <a:pPr fontAlgn="auto">
              <a:spcBef>
                <a:spcPts val="0"/>
              </a:spcBef>
              <a:spcAft>
                <a:spcPts val="0"/>
              </a:spcAft>
            </a:pPr>
            <a:r>
              <a:rPr lang="en" sz="3200" kern="0" dirty="0">
                <a:latin typeface="+mj-lt"/>
                <a:cs typeface="Arial"/>
                <a:sym typeface="Arial"/>
              </a:rPr>
              <a:t>Interpreting what it’s doing</a:t>
            </a:r>
          </a:p>
        </p:txBody>
      </p:sp>
      <p:pic>
        <p:nvPicPr>
          <p:cNvPr id="324" name="Shape 324"/>
          <p:cNvPicPr preferRelativeResize="0"/>
          <p:nvPr/>
        </p:nvPicPr>
        <p:blipFill>
          <a:blip r:embed="rId3">
            <a:alphaModFix/>
          </a:blip>
          <a:stretch>
            <a:fillRect/>
          </a:stretch>
        </p:blipFill>
        <p:spPr>
          <a:xfrm>
            <a:off x="1414626" y="1152525"/>
            <a:ext cx="6520285" cy="4943908"/>
          </a:xfrm>
          <a:prstGeom prst="rect">
            <a:avLst/>
          </a:prstGeom>
          <a:noFill/>
          <a:ln>
            <a:noFill/>
          </a:ln>
        </p:spPr>
      </p:pic>
      <p:sp>
        <p:nvSpPr>
          <p:cNvPr id="325" name="Shape 325"/>
          <p:cNvSpPr txBox="1"/>
          <p:nvPr/>
        </p:nvSpPr>
        <p:spPr>
          <a:xfrm>
            <a:off x="6743700" y="60700"/>
            <a:ext cx="2307575" cy="704400"/>
          </a:xfrm>
          <a:prstGeom prst="rect">
            <a:avLst/>
          </a:prstGeom>
          <a:noFill/>
          <a:ln>
            <a:noFill/>
          </a:ln>
        </p:spPr>
        <p:txBody>
          <a:bodyPr lIns="91425" tIns="91425" rIns="91425" bIns="91425" anchor="t" anchorCtr="0">
            <a:noAutofit/>
          </a:bodyPr>
          <a:lstStyle/>
          <a:p>
            <a:pPr fontAlgn="auto">
              <a:spcBef>
                <a:spcPts val="0"/>
              </a:spcBef>
              <a:spcAft>
                <a:spcPts val="0"/>
              </a:spcAft>
            </a:pPr>
            <a:r>
              <a:rPr lang="en" i="1" kern="0" dirty="0">
                <a:solidFill>
                  <a:srgbClr val="000000"/>
                </a:solidFill>
                <a:latin typeface="Arial"/>
                <a:cs typeface="Arial"/>
                <a:sym typeface="Arial"/>
              </a:rPr>
              <a:t>[From recent Yann LeCun slides]</a:t>
            </a:r>
          </a:p>
        </p:txBody>
      </p:sp>
    </p:spTree>
    <p:extLst>
      <p:ext uri="{BB962C8B-B14F-4D97-AF65-F5344CB8AC3E}">
        <p14:creationId xmlns:p14="http://schemas.microsoft.com/office/powerpoint/2010/main" val="17084781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103243</TotalTime>
  <Words>7402</Words>
  <Application>Microsoft Macintosh PowerPoint</Application>
  <PresentationFormat>On-screen Show (4:3)</PresentationFormat>
  <Paragraphs>1110</Paragraphs>
  <Slides>199</Slides>
  <Notes>15</Notes>
  <HiddenSlides>47</HiddenSlides>
  <MMClips>1</MMClips>
  <ScaleCrop>false</ScaleCrop>
  <HeadingPairs>
    <vt:vector size="8" baseType="variant">
      <vt:variant>
        <vt:lpstr>Fonts Used</vt:lpstr>
      </vt:variant>
      <vt:variant>
        <vt:i4>21</vt:i4>
      </vt:variant>
      <vt:variant>
        <vt:lpstr>Theme</vt:lpstr>
      </vt:variant>
      <vt:variant>
        <vt:i4>1</vt:i4>
      </vt:variant>
      <vt:variant>
        <vt:lpstr>Embedded OLE Servers</vt:lpstr>
      </vt:variant>
      <vt:variant>
        <vt:i4>2</vt:i4>
      </vt:variant>
      <vt:variant>
        <vt:lpstr>Slide Titles</vt:lpstr>
      </vt:variant>
      <vt:variant>
        <vt:i4>199</vt:i4>
      </vt:variant>
    </vt:vector>
  </HeadingPairs>
  <TitlesOfParts>
    <vt:vector size="223" baseType="lpstr">
      <vt:lpstr>Arial Unicode MS</vt:lpstr>
      <vt:lpstr>ＭＳ Ｐゴシック</vt:lpstr>
      <vt:lpstr>ＭＳ Ｐゴシック</vt:lpstr>
      <vt:lpstr>SimSun</vt:lpstr>
      <vt:lpstr>Arial</vt:lpstr>
      <vt:lpstr>Calibri</vt:lpstr>
      <vt:lpstr>Century</vt:lpstr>
      <vt:lpstr>Comic Sans MS</vt:lpstr>
      <vt:lpstr>Courier New</vt:lpstr>
      <vt:lpstr>FreeSans</vt:lpstr>
      <vt:lpstr>Gill Sans</vt:lpstr>
      <vt:lpstr>Lato</vt:lpstr>
      <vt:lpstr>Lucida Grande</vt:lpstr>
      <vt:lpstr>Microsoft Sans Serif</vt:lpstr>
      <vt:lpstr>Symbol</vt:lpstr>
      <vt:lpstr>Times</vt:lpstr>
      <vt:lpstr>Times New Roman</vt:lpstr>
      <vt:lpstr>Times-Bold</vt:lpstr>
      <vt:lpstr>Times-Roman</vt:lpstr>
      <vt:lpstr>Tiresias PCfont</vt:lpstr>
      <vt:lpstr>Wingdings</vt:lpstr>
      <vt:lpstr>Office Theme</vt:lpstr>
      <vt:lpstr>Document</vt:lpstr>
      <vt:lpstr>Equation</vt:lpstr>
      <vt:lpstr>What is Artificial Intelligence, Machine Learning and Deep Learning My perspective</vt:lpstr>
      <vt:lpstr>Acknowledgements/Collaborations</vt:lpstr>
      <vt:lpstr>Outline</vt:lpstr>
      <vt:lpstr>AI, ML, DL Research &amp; Applications</vt:lpstr>
      <vt:lpstr>PowerPoint Presentation</vt:lpstr>
      <vt:lpstr>AI Purposes, Herb Simon Nobel Laureate</vt:lpstr>
      <vt:lpstr>PowerPoint Presentation</vt:lpstr>
      <vt:lpstr>PowerPoint Presentation</vt:lpstr>
      <vt:lpstr>PowerPoint Presentation</vt:lpstr>
      <vt:lpstr>PowerPoint Presentation</vt:lpstr>
      <vt:lpstr>PowerPoint Presentation</vt:lpstr>
      <vt:lpstr>Some Branches of AI</vt:lpstr>
      <vt:lpstr>Artificial Intelligence in the Movies</vt:lpstr>
      <vt:lpstr>Artificial Intelligence in the Movies</vt:lpstr>
      <vt:lpstr>Brief History of AI</vt:lpstr>
      <vt:lpstr>Brief History</vt:lpstr>
      <vt:lpstr>2012-23</vt:lpstr>
      <vt:lpstr>Game AI</vt:lpstr>
      <vt:lpstr>Historical Perspective – US 50’s</vt:lpstr>
      <vt:lpstr>Modern AI</vt:lpstr>
      <vt:lpstr>Modern AI</vt:lpstr>
      <vt:lpstr>Real AI – from those who build them  – computer scientists</vt:lpstr>
      <vt:lpstr>My favorite: a must read for anyone using AI</vt:lpstr>
      <vt:lpstr>PowerPoint Presentation</vt:lpstr>
      <vt:lpstr>Economist ‘19</vt:lpstr>
      <vt:lpstr>What is Intelligence? The Turing Test</vt:lpstr>
      <vt:lpstr>PowerPoint Presentation</vt:lpstr>
      <vt:lpstr>PowerPoint Presentation</vt:lpstr>
      <vt:lpstr>What is a chatterbot?</vt:lpstr>
      <vt:lpstr>PowerPoint Presentation</vt:lpstr>
      <vt:lpstr>PowerPoint Presentation</vt:lpstr>
      <vt:lpstr>Winograd Schema – Example </vt:lpstr>
      <vt:lpstr>PowerPoint Presentation</vt:lpstr>
      <vt:lpstr>PowerPoint Presentation</vt:lpstr>
      <vt:lpstr>What jobs will AI replace first?</vt:lpstr>
      <vt:lpstr>Helpful AI</vt:lpstr>
      <vt:lpstr>What is machine learning?</vt:lpstr>
      <vt:lpstr>PowerPoint Presentation</vt:lpstr>
      <vt:lpstr>All machine learning algorithms are instances of a 4 part recipe</vt:lpstr>
      <vt:lpstr>Types of Machine Learning</vt:lpstr>
      <vt:lpstr>Types of training</vt:lpstr>
      <vt:lpstr>Types of data</vt:lpstr>
      <vt:lpstr>When to stop training</vt:lpstr>
      <vt:lpstr>All machine learning algorithms are instances of a recipe</vt:lpstr>
      <vt:lpstr>Different Varieties of Machine Learning </vt:lpstr>
      <vt:lpstr>Why is machine learning necessary? </vt:lpstr>
      <vt:lpstr>PowerPoint Presentation</vt:lpstr>
      <vt:lpstr>Machine Learning Theory</vt:lpstr>
      <vt:lpstr>Machine Learning - Deep Learning </vt:lpstr>
      <vt:lpstr>Motivation for Deep Learning (DL)</vt:lpstr>
      <vt:lpstr>PowerPoint Presentation</vt:lpstr>
      <vt:lpstr>Artificial Neuron and a single layer</vt:lpstr>
      <vt:lpstr>Multilayer feedforward NN</vt:lpstr>
      <vt:lpstr>Error function for training NN</vt:lpstr>
      <vt:lpstr>Deep Learning is</vt:lpstr>
      <vt:lpstr>PowerPoint Presentation</vt:lpstr>
      <vt:lpstr>Deep Learning Parts (the Machine Learning Recipe)</vt:lpstr>
      <vt:lpstr>PowerPoint Presentation</vt:lpstr>
      <vt:lpstr>Applications everywhere there is data, usually labeled</vt:lpstr>
      <vt:lpstr>PowerPoint Presentation</vt:lpstr>
      <vt:lpstr>PowerPoint Presentation</vt:lpstr>
      <vt:lpstr>PowerPoint Presentation</vt:lpstr>
      <vt:lpstr>PowerPoint Presentation</vt:lpstr>
      <vt:lpstr>PowerPoint Presentation</vt:lpstr>
      <vt:lpstr>PowerPoint Presentation</vt:lpstr>
      <vt:lpstr>Deep Death?</vt:lpstr>
      <vt:lpstr>Transformers used to build large language models (llms)</vt:lpstr>
      <vt:lpstr>Building LLMs</vt:lpstr>
      <vt:lpstr>Some LLMs</vt:lpstr>
      <vt:lpstr>Open source LLMs</vt:lpstr>
      <vt:lpstr>2019 Nobel prize of computer science won by deep learning pioneers</vt:lpstr>
      <vt:lpstr>Many useful applications of deep learning</vt:lpstr>
      <vt:lpstr>Math/algorithms for Deep Learning</vt:lpstr>
      <vt:lpstr>Combining Many Neurons Into Processing Layers</vt:lpstr>
      <vt:lpstr>Neural Network Training</vt:lpstr>
      <vt:lpstr>Neural Network Training</vt:lpstr>
      <vt:lpstr>Neural Network Training</vt:lpstr>
      <vt:lpstr>Neural Network Training</vt:lpstr>
      <vt:lpstr>Neural Network Training</vt:lpstr>
      <vt:lpstr>Neural Network Training</vt:lpstr>
      <vt:lpstr>Neural Network Training</vt:lpstr>
      <vt:lpstr>Neural Network Training</vt:lpstr>
      <vt:lpstr>When to stop training</vt:lpstr>
      <vt:lpstr>Training visualizations online</vt:lpstr>
      <vt:lpstr>No Free Lunch Theorems</vt:lpstr>
      <vt:lpstr>A Plethora of Neural Architectures</vt:lpstr>
      <vt:lpstr>Generic Neural Architectures (1-11)</vt:lpstr>
      <vt:lpstr>Generic Neural Architectures (12-19)</vt:lpstr>
      <vt:lpstr>Generic Neural Architectures (20-26)</vt:lpstr>
      <vt:lpstr>Architecture Overview</vt:lpstr>
      <vt:lpstr>Transformers</vt:lpstr>
      <vt:lpstr>The BERT Zoo from huggingface</vt:lpstr>
      <vt:lpstr>The BERT Zoo</vt:lpstr>
      <vt:lpstr>Foundation Models</vt:lpstr>
      <vt:lpstr>Architecture of LeNet5</vt:lpstr>
      <vt:lpstr>Deep Image Compression - Google</vt:lpstr>
      <vt:lpstr>Hybrid Deep Compression</vt:lpstr>
      <vt:lpstr>So what is Deep (Machine) Learning?</vt:lpstr>
      <vt:lpstr>PowerPoint Presentation</vt:lpstr>
      <vt:lpstr>PowerPoint Presentation</vt:lpstr>
      <vt:lpstr>PowerPoint Presentation</vt:lpstr>
      <vt:lpstr>In summary – cat face detection</vt:lpstr>
      <vt:lpstr>Resources</vt:lpstr>
      <vt:lpstr>Summary of Machine Learning</vt:lpstr>
      <vt:lpstr>Enterprise AI</vt:lpstr>
      <vt:lpstr>Human acting like an AI Amelia Bedelia</vt:lpstr>
      <vt:lpstr>PowerPoint Presentation</vt:lpstr>
      <vt:lpstr>But not everything goes as planned</vt:lpstr>
      <vt:lpstr>A lot can go wrong</vt:lpstr>
      <vt:lpstr>PowerPoint Presentation</vt:lpstr>
      <vt:lpstr>Machine Learning - Deep Learning </vt:lpstr>
      <vt:lpstr>Transformers</vt:lpstr>
      <vt:lpstr>Background</vt:lpstr>
      <vt:lpstr>Background for transformers</vt:lpstr>
      <vt:lpstr>Transformer model</vt:lpstr>
      <vt:lpstr>Popularity of ChatGPT</vt:lpstr>
      <vt:lpstr>Large Language Models (LLMs)</vt:lpstr>
      <vt:lpstr>Large Language Models (LLMs)</vt:lpstr>
      <vt:lpstr>Popularity of ChatGPT</vt:lpstr>
      <vt:lpstr>Deep Learning (GPT 3) has problems answering simple Math questions</vt:lpstr>
      <vt:lpstr>Others - reasoning</vt:lpstr>
      <vt:lpstr>PowerPoint Presentation</vt:lpstr>
      <vt:lpstr>Theories about LLMs</vt:lpstr>
      <vt:lpstr>Types of LLMs</vt:lpstr>
      <vt:lpstr>Google’s BERT</vt:lpstr>
      <vt:lpstr>The BERT Zoo from huggingface</vt:lpstr>
      <vt:lpstr>The BERT Zoo</vt:lpstr>
      <vt:lpstr>Timeline of LLMs</vt:lpstr>
      <vt:lpstr>Some LLMs</vt:lpstr>
      <vt:lpstr>Open source LLMs</vt:lpstr>
      <vt:lpstr>GPT-3</vt:lpstr>
      <vt:lpstr>GPT-3 Models</vt:lpstr>
      <vt:lpstr>ChatGPT Training</vt:lpstr>
      <vt:lpstr>OpenAI’s GPT-3s products</vt:lpstr>
      <vt:lpstr>OpenAI gpt-4’s</vt:lpstr>
      <vt:lpstr>OpenAI products</vt:lpstr>
      <vt:lpstr>An Open Source GPT (LLM)</vt:lpstr>
      <vt:lpstr>Problems with Transformers</vt:lpstr>
      <vt:lpstr>Deep Learning (GPT 3) has problems answering simple Math questions</vt:lpstr>
      <vt:lpstr>Others - reasoning</vt:lpstr>
      <vt:lpstr>Timeline of LLMs</vt:lpstr>
      <vt:lpstr>Some LLMs</vt:lpstr>
      <vt:lpstr>Open source LLMs</vt:lpstr>
      <vt:lpstr>AI Effect</vt:lpstr>
      <vt:lpstr>What is needed for AI to work</vt:lpstr>
      <vt:lpstr>Other ML methods to consider</vt:lpstr>
      <vt:lpstr>Areas of AI Impact</vt:lpstr>
      <vt:lpstr>What do you see?</vt:lpstr>
      <vt:lpstr>Lost in Translation</vt:lpstr>
      <vt:lpstr>What an AI sees</vt:lpstr>
      <vt:lpstr>What we see is what is happening</vt:lpstr>
      <vt:lpstr>How to get an AI to beat a human</vt:lpstr>
      <vt:lpstr>Wall St Journal – AI issue 11/4/20</vt:lpstr>
      <vt:lpstr>AI issues in being used for real problems</vt:lpstr>
      <vt:lpstr>3 Principles for Making AI Safe Stuart Russell</vt:lpstr>
      <vt:lpstr>Responsible AI (Google)</vt:lpstr>
      <vt:lpstr>XAI</vt:lpstr>
      <vt:lpstr>AI researchers running the show</vt:lpstr>
      <vt:lpstr>PowerPoint Presentation</vt:lpstr>
      <vt:lpstr>PowerPoint Presentation</vt:lpstr>
      <vt:lpstr>Intelligent diagnostics</vt:lpstr>
      <vt:lpstr>PowerPoint Presentation</vt:lpstr>
      <vt:lpstr>XAI</vt:lpstr>
      <vt:lpstr>GDPR right to explanation</vt:lpstr>
      <vt:lpstr>Distinguish between Explanations</vt:lpstr>
      <vt:lpstr>Four XAI Principles - NIST</vt:lpstr>
      <vt:lpstr>For XAI to happen</vt:lpstr>
      <vt:lpstr>Formal Verification &amp; XAI</vt:lpstr>
      <vt:lpstr>PowerPoint Presentation</vt:lpstr>
      <vt:lpstr>PowerPoint Presentation</vt:lpstr>
      <vt:lpstr>PowerPoint Presentation</vt:lpstr>
      <vt:lpstr>AI Investments</vt:lpstr>
      <vt:lpstr>AI at  2020 Consumer Electronics Show (CSE)</vt:lpstr>
      <vt:lpstr>AI at 2023 CES</vt:lpstr>
      <vt:lpstr>PowerPoint Presentation</vt:lpstr>
      <vt:lpstr>Robots really out to get us</vt:lpstr>
      <vt:lpstr>Robots to fight against those robots</vt:lpstr>
      <vt:lpstr>Robots as valued colleagues</vt:lpstr>
      <vt:lpstr>Robots for helping</vt:lpstr>
      <vt:lpstr>What is needed</vt:lpstr>
      <vt:lpstr>The AI Chasm -  Why we misunderstand what AI can do</vt:lpstr>
      <vt:lpstr>Deep Learning (DL) Limitations &amp; AI in General  </vt:lpstr>
      <vt:lpstr>Research Questions in AI</vt:lpstr>
      <vt:lpstr>Future/problems of AI</vt:lpstr>
      <vt:lpstr>This century</vt:lpstr>
      <vt:lpstr>Resources</vt:lpstr>
      <vt:lpstr>Some Data sets for Deep Learning</vt:lpstr>
      <vt:lpstr>PowerPoint Presentation</vt:lpstr>
      <vt:lpstr>DL Frameworks</vt:lpstr>
      <vt:lpstr>Frameworks - paperwithcode</vt:lpstr>
      <vt:lpstr>PowerPoint Presentation</vt:lpstr>
      <vt:lpstr>2022</vt:lpstr>
      <vt:lpstr>PyTorch in papers</vt:lpstr>
      <vt:lpstr>Stack Overflow</vt:lpstr>
      <vt:lpstr>What Past Kaggle Winners Used</vt:lpstr>
      <vt:lpstr>The Master Algorithm</vt:lpstr>
      <vt:lpstr>         Machine learning (and deep learning) are the most widely used and applied AI methods  AI/ML/Deep Learning can/will change what we do  It is probably the most challenging of our sciences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Quiet Revolutions: Search</dc:title>
  <dc:creator>John Jordan</dc:creator>
  <cp:lastModifiedBy>Giles, C Lee</cp:lastModifiedBy>
  <cp:revision>848</cp:revision>
  <dcterms:created xsi:type="dcterms:W3CDTF">2014-07-09T18:06:21Z</dcterms:created>
  <dcterms:modified xsi:type="dcterms:W3CDTF">2024-01-12T13:05:56Z</dcterms:modified>
</cp:coreProperties>
</file>