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3"/>
    <p:restoredTop sz="94688"/>
  </p:normalViewPr>
  <p:slideViewPr>
    <p:cSldViewPr>
      <p:cViewPr varScale="1">
        <p:scale>
          <a:sx n="136" d="100"/>
          <a:sy n="136" d="100"/>
        </p:scale>
        <p:origin x="306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5" d="100"/>
          <a:sy n="145" d="100"/>
        </p:scale>
        <p:origin x="38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FCDAB5-A956-1249-9CF1-11968C281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071BE-CBCD-534A-AE3C-47F72A669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9E9F-0A60-DD47-8033-3CA15E676246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20D60-CC3F-F744-8776-B35756058A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456C0-5CF2-524A-BB5B-B47731D4F6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6731-2C8D-8B44-BB06-C79CBE5AB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6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91AFC-6D80-E449-A1CA-948F6EC17BCD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F81FC-D420-5E4D-A4EF-F0663327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ghn.org/wiki/index.php/George_H._Heilmei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ghn.org/wiki/index.php/George_H._Heilmei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922" y="1267514"/>
              <a:ext cx="4439501" cy="32588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0897" y="1733071"/>
              <a:ext cx="3391978" cy="25938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795520"/>
            <a:ext cx="5120640" cy="18910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spc="-5" dirty="0">
                <a:latin typeface="Calibri"/>
                <a:cs typeface="Calibri"/>
              </a:rPr>
              <a:t>Think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only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dollars,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but 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resources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(personnel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infrastructure).</a:t>
            </a:r>
            <a:endParaRPr sz="1200">
              <a:latin typeface="Calibri"/>
              <a:cs typeface="Calibri"/>
            </a:endParaRPr>
          </a:p>
          <a:p>
            <a:pPr marL="12700" marR="3683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announcement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often </a:t>
            </a:r>
            <a:r>
              <a:rPr sz="1200" dirty="0">
                <a:latin typeface="Calibri"/>
                <a:cs typeface="Calibri"/>
              </a:rPr>
              <a:t>specify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maximum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funds</a:t>
            </a:r>
            <a:r>
              <a:rPr sz="1200" spc="-10" dirty="0">
                <a:latin typeface="Calibri"/>
                <a:cs typeface="Calibri"/>
              </a:rPr>
              <a:t> that </a:t>
            </a:r>
            <a:r>
              <a:rPr sz="1200" spc="-5" dirty="0">
                <a:latin typeface="Calibri"/>
                <a:cs typeface="Calibri"/>
              </a:rPr>
              <a:t>can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requested.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Typically,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exceed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that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limit,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dirty="0">
                <a:latin typeface="Calibri"/>
                <a:cs typeface="Calibri"/>
              </a:rPr>
              <a:t> deemed </a:t>
            </a:r>
            <a:r>
              <a:rPr sz="1200" spc="-5" dirty="0">
                <a:latin typeface="Calibri"/>
                <a:cs typeface="Calibri"/>
              </a:rPr>
              <a:t>“non‐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responsive”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returned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without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review.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35"/>
              </a:spcBef>
            </a:pPr>
            <a:r>
              <a:rPr sz="1200" spc="-5" dirty="0">
                <a:latin typeface="Calibri"/>
                <a:cs typeface="Calibri"/>
              </a:rPr>
              <a:t>If 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announcement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specify 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budget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limit,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often </a:t>
            </a:r>
            <a:r>
              <a:rPr sz="1200" spc="-10" dirty="0">
                <a:latin typeface="Calibri"/>
                <a:cs typeface="Calibri"/>
              </a:rPr>
              <a:t>indicate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how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much</a:t>
            </a:r>
            <a:r>
              <a:rPr sz="1200" spc="-5" dirty="0">
                <a:latin typeface="Calibri"/>
                <a:cs typeface="Calibri"/>
              </a:rPr>
              <a:t> money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has</a:t>
            </a:r>
            <a:r>
              <a:rPr sz="1200" dirty="0">
                <a:latin typeface="Calibri"/>
                <a:cs typeface="Calibri"/>
              </a:rPr>
              <a:t> been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allocated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program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how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many awards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agency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expects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make.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that information 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boundary conditions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budget.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3916" y="1733071"/>
              <a:ext cx="3258960" cy="26603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493903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68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Read</a:t>
            </a:r>
            <a:r>
              <a:rPr sz="1200" spc="-5" dirty="0">
                <a:latin typeface="Calibri"/>
                <a:cs typeface="Calibri"/>
              </a:rPr>
              <a:t> 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</a:t>
            </a:r>
            <a:r>
              <a:rPr sz="1200" spc="-5" dirty="0">
                <a:latin typeface="Calibri"/>
                <a:cs typeface="Calibri"/>
              </a:rPr>
              <a:t> announcement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carefully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be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fits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prescribed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duration.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great</a:t>
            </a:r>
            <a:r>
              <a:rPr sz="1200" spc="-5" dirty="0">
                <a:latin typeface="Calibri"/>
                <a:cs typeface="Calibri"/>
              </a:rPr>
              <a:t> addition</a:t>
            </a:r>
            <a:r>
              <a:rPr sz="1200" spc="-10" dirty="0">
                <a:latin typeface="Calibri"/>
                <a:cs typeface="Calibri"/>
              </a:rPr>
              <a:t> 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narrative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figural </a:t>
            </a:r>
            <a:r>
              <a:rPr sz="1200" dirty="0">
                <a:latin typeface="Calibri"/>
                <a:cs typeface="Calibri"/>
              </a:rPr>
              <a:t>timeline</a:t>
            </a:r>
            <a:r>
              <a:rPr sz="1200" spc="-10" dirty="0">
                <a:latin typeface="Calibri"/>
                <a:cs typeface="Calibri"/>
              </a:rPr>
              <a:t> for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project.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4388" y="1400530"/>
              <a:ext cx="3391978" cy="29928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5191760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How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going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evaluate</a:t>
            </a:r>
            <a:r>
              <a:rPr sz="1200" spc="-5" dirty="0">
                <a:latin typeface="Calibri"/>
                <a:cs typeface="Calibri"/>
              </a:rPr>
              <a:t> 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project</a:t>
            </a:r>
            <a:r>
              <a:rPr sz="1200" dirty="0">
                <a:latin typeface="Calibri"/>
                <a:cs typeface="Calibri"/>
              </a:rPr>
              <a:t> 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proceeds,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that </a:t>
            </a:r>
            <a:r>
              <a:rPr sz="1200" spc="-5" dirty="0">
                <a:latin typeface="Calibri"/>
                <a:cs typeface="Calibri"/>
              </a:rPr>
              <a:t>you know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to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make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mid‐course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corrections?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Calibri"/>
                <a:cs typeface="Calibri"/>
              </a:rPr>
              <a:t>What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metrics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5" dirty="0">
                <a:latin typeface="Calibri"/>
                <a:cs typeface="Calibri"/>
              </a:rPr>
              <a:t> you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evaluate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progress?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315595">
              <a:lnSpc>
                <a:spcPct val="100000"/>
              </a:lnSpc>
              <a:spcBef>
                <a:spcPts val="835"/>
              </a:spcBef>
            </a:pPr>
            <a:r>
              <a:rPr sz="1200" spc="-5" dirty="0">
                <a:latin typeface="Calibri"/>
                <a:cs typeface="Calibri"/>
              </a:rPr>
              <a:t>How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analyze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evaluate</a:t>
            </a:r>
            <a:r>
              <a:rPr sz="1200" spc="-5" dirty="0">
                <a:latin typeface="Calibri"/>
                <a:cs typeface="Calibri"/>
              </a:rPr>
              <a:t> 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data?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How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you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know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you’re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“done”?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725" y="1733071"/>
              <a:ext cx="4318953" cy="27933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86959"/>
            <a:ext cx="5198745" cy="159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Put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section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the project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description</a:t>
            </a:r>
            <a:r>
              <a:rPr sz="1200" dirty="0">
                <a:latin typeface="Calibri"/>
                <a:cs typeface="Calibri"/>
              </a:rPr>
              <a:t> titled</a:t>
            </a:r>
            <a:r>
              <a:rPr sz="1200" spc="-10" dirty="0">
                <a:latin typeface="Calibri"/>
                <a:cs typeface="Calibri"/>
              </a:rPr>
              <a:t> “Qualifications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Personnel”</a:t>
            </a:r>
            <a:r>
              <a:rPr sz="1200" dirty="0">
                <a:latin typeface="Calibri"/>
                <a:cs typeface="Calibri"/>
              </a:rPr>
              <a:t> and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tell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reviewers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why </a:t>
            </a:r>
            <a:r>
              <a:rPr sz="1200" spc="-5" dirty="0">
                <a:latin typeface="Calibri"/>
                <a:cs typeface="Calibri"/>
              </a:rPr>
              <a:t>you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team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uniquely positioned</a:t>
            </a:r>
            <a:r>
              <a:rPr sz="1200" spc="-10" dirty="0">
                <a:latin typeface="Calibri"/>
                <a:cs typeface="Calibri"/>
              </a:rPr>
              <a:t> 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succeed.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Describe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expertise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success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related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work.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Mention 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facilities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</a:t>
            </a:r>
            <a:r>
              <a:rPr sz="1200" spc="-10" dirty="0">
                <a:latin typeface="Calibri"/>
                <a:cs typeface="Calibri"/>
              </a:rPr>
              <a:t> have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spc="-5" dirty="0">
                <a:latin typeface="Calibri"/>
                <a:cs typeface="Calibri"/>
              </a:rPr>
              <a:t> 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disposal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5" dirty="0">
                <a:latin typeface="Calibri"/>
                <a:cs typeface="Calibri"/>
              </a:rPr>
              <a:t> organization’s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institutional</a:t>
            </a:r>
            <a:r>
              <a:rPr sz="1200" spc="-10" dirty="0">
                <a:latin typeface="Calibri"/>
                <a:cs typeface="Calibri"/>
              </a:rPr>
              <a:t> strengths, </a:t>
            </a:r>
            <a:r>
              <a:rPr sz="1200" spc="-5" dirty="0">
                <a:latin typeface="Calibri"/>
                <a:cs typeface="Calibri"/>
              </a:rPr>
              <a:t>including the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availability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 other experts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assist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every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reviewer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look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spc="-5" dirty="0">
                <a:latin typeface="Calibri"/>
                <a:cs typeface="Calibri"/>
              </a:rPr>
              <a:t> 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biosketches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facilities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description,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5" dirty="0">
                <a:latin typeface="Calibri"/>
                <a:cs typeface="Calibri"/>
              </a:rPr>
              <a:t> read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project description.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4388" y="1533547"/>
              <a:ext cx="3724525" cy="25938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504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Talk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about </a:t>
            </a:r>
            <a:r>
              <a:rPr sz="1200" spc="-10" dirty="0">
                <a:latin typeface="Calibri"/>
                <a:cs typeface="Calibri"/>
              </a:rPr>
              <a:t>“opportunity</a:t>
            </a:r>
            <a:r>
              <a:rPr sz="1200" spc="-20" dirty="0">
                <a:latin typeface="Calibri"/>
                <a:cs typeface="Calibri"/>
              </a:rPr>
              <a:t> costs.”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“Opportunity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cost”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means </a:t>
            </a:r>
            <a:r>
              <a:rPr sz="1200" spc="-5" dirty="0">
                <a:latin typeface="Calibri"/>
                <a:cs typeface="Calibri"/>
              </a:rPr>
              <a:t>what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cost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not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doing 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project NOW?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What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lost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-5" dirty="0">
                <a:latin typeface="Calibri"/>
                <a:cs typeface="Calibri"/>
              </a:rPr>
              <a:t> the agency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decides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“Not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30" dirty="0">
                <a:latin typeface="Calibri"/>
                <a:cs typeface="Calibri"/>
              </a:rPr>
              <a:t>year.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Maybe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next</a:t>
            </a:r>
            <a:r>
              <a:rPr sz="1200" spc="-35" dirty="0">
                <a:latin typeface="Calibri"/>
                <a:cs typeface="Calibri"/>
              </a:rPr>
              <a:t> year.”?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6275" y="1400530"/>
              <a:ext cx="4655657" cy="28931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429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Notes: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313" y="1067990"/>
              <a:ext cx="4323110" cy="34584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5088128"/>
            <a:ext cx="511429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7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“Heilmeier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catechism,”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became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known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among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DARPA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employees </a:t>
            </a:r>
            <a:r>
              <a:rPr sz="1200" dirty="0">
                <a:latin typeface="Calibri"/>
                <a:cs typeface="Calibri"/>
              </a:rPr>
              <a:t>(and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remains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article</a:t>
            </a:r>
            <a:r>
              <a:rPr sz="1200" spc="-5" dirty="0">
                <a:latin typeface="Calibri"/>
                <a:cs typeface="Calibri"/>
              </a:rPr>
              <a:t> 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faith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among some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DARPA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managers),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consists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series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nine questions.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Heilmeier </a:t>
            </a:r>
            <a:r>
              <a:rPr sz="1200" spc="-5" dirty="0">
                <a:latin typeface="Calibri"/>
                <a:cs typeface="Calibri"/>
              </a:rPr>
              <a:t>insisted </a:t>
            </a:r>
            <a:r>
              <a:rPr sz="1200" spc="-10" dirty="0">
                <a:latin typeface="Calibri"/>
                <a:cs typeface="Calibri"/>
              </a:rPr>
              <a:t>that</a:t>
            </a:r>
            <a:r>
              <a:rPr sz="1200" spc="-5" dirty="0">
                <a:latin typeface="Calibri"/>
                <a:cs typeface="Calibri"/>
              </a:rPr>
              <a:t> every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DARPA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answer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these </a:t>
            </a:r>
            <a:r>
              <a:rPr sz="1200" spc="-5" dirty="0">
                <a:latin typeface="Calibri"/>
                <a:cs typeface="Calibri"/>
              </a:rPr>
              <a:t>nine </a:t>
            </a:r>
            <a:r>
              <a:rPr sz="1200" spc="-10" dirty="0">
                <a:latin typeface="Calibri"/>
                <a:cs typeface="Calibri"/>
              </a:rPr>
              <a:t>questions.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10" dirty="0">
                <a:latin typeface="Calibri"/>
                <a:cs typeface="Calibri"/>
              </a:rPr>
              <a:t>Every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should,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too.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2700" marR="11772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-5" dirty="0">
                <a:latin typeface="Calibri"/>
                <a:cs typeface="Calibri"/>
              </a:rPr>
              <a:t> brief</a:t>
            </a:r>
            <a:r>
              <a:rPr sz="1200" spc="-10" dirty="0">
                <a:latin typeface="Calibri"/>
                <a:cs typeface="Calibri"/>
              </a:rPr>
              <a:t> biography</a:t>
            </a:r>
            <a:r>
              <a:rPr sz="1200" spc="-5" dirty="0">
                <a:latin typeface="Calibri"/>
                <a:cs typeface="Calibri"/>
              </a:rPr>
              <a:t> of </a:t>
            </a:r>
            <a:r>
              <a:rPr sz="1200" spc="-15" dirty="0">
                <a:latin typeface="Calibri"/>
                <a:cs typeface="Calibri"/>
              </a:rPr>
              <a:t>Heilmeier,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  <a:hlinkClick r:id="rId3"/>
              </a:rPr>
              <a:t>h</a:t>
            </a:r>
            <a:r>
              <a:rPr sz="1200" spc="-20" dirty="0">
                <a:latin typeface="Calibri"/>
                <a:cs typeface="Calibri"/>
                <a:hlinkClick r:id="rId3"/>
              </a:rPr>
              <a:t>t</a:t>
            </a:r>
            <a:r>
              <a:rPr sz="1200" dirty="0">
                <a:latin typeface="Calibri"/>
                <a:cs typeface="Calibri"/>
                <a:hlinkClick r:id="rId3"/>
              </a:rPr>
              <a:t>tp://ww</a:t>
            </a:r>
            <a:r>
              <a:rPr sz="1200" spc="-80" dirty="0">
                <a:latin typeface="Calibri"/>
                <a:cs typeface="Calibri"/>
                <a:hlinkClick r:id="rId3"/>
              </a:rPr>
              <a:t>w</a:t>
            </a:r>
            <a:r>
              <a:rPr sz="1200" dirty="0">
                <a:latin typeface="Calibri"/>
                <a:cs typeface="Calibri"/>
                <a:hlinkClick r:id="rId3"/>
              </a:rPr>
              <a:t>.ieeeghn.o</a:t>
            </a:r>
            <a:r>
              <a:rPr sz="1200" spc="-20" dirty="0">
                <a:latin typeface="Calibri"/>
                <a:cs typeface="Calibri"/>
                <a:hlinkClick r:id="rId3"/>
              </a:rPr>
              <a:t>r</a:t>
            </a:r>
            <a:r>
              <a:rPr sz="1200" spc="40" dirty="0">
                <a:latin typeface="Calibri"/>
                <a:cs typeface="Calibri"/>
                <a:hlinkClick r:id="rId3"/>
              </a:rPr>
              <a:t>g</a:t>
            </a:r>
            <a:r>
              <a:rPr sz="1200" spc="-5" dirty="0">
                <a:latin typeface="Calibri"/>
                <a:cs typeface="Calibri"/>
                <a:hlinkClick r:id="rId3"/>
              </a:rPr>
              <a:t>/</a:t>
            </a:r>
            <a:r>
              <a:rPr sz="1200" dirty="0">
                <a:latin typeface="Calibri"/>
                <a:cs typeface="Calibri"/>
                <a:hlinkClick r:id="rId3"/>
              </a:rPr>
              <a:t>wiki/ind</a:t>
            </a:r>
            <a:r>
              <a:rPr sz="1200" spc="-15" dirty="0">
                <a:latin typeface="Calibri"/>
                <a:cs typeface="Calibri"/>
                <a:hlinkClick r:id="rId3"/>
              </a:rPr>
              <a:t>e</a:t>
            </a:r>
            <a:r>
              <a:rPr sz="1200" dirty="0">
                <a:latin typeface="Calibri"/>
                <a:cs typeface="Calibri"/>
                <a:hlinkClick r:id="rId3"/>
              </a:rPr>
              <a:t>x.ph</a:t>
            </a:r>
            <a:r>
              <a:rPr sz="1200" spc="-10" dirty="0">
                <a:latin typeface="Calibri"/>
                <a:cs typeface="Calibri"/>
                <a:hlinkClick r:id="rId3"/>
              </a:rPr>
              <a:t>p</a:t>
            </a:r>
            <a:r>
              <a:rPr sz="1200" dirty="0">
                <a:latin typeface="Calibri"/>
                <a:cs typeface="Calibri"/>
                <a:hlinkClick r:id="rId3"/>
              </a:rPr>
              <a:t>/Geo</a:t>
            </a:r>
            <a:r>
              <a:rPr sz="1200" spc="-20" dirty="0">
                <a:latin typeface="Calibri"/>
                <a:cs typeface="Calibri"/>
                <a:hlinkClick r:id="rId3"/>
              </a:rPr>
              <a:t>r</a:t>
            </a:r>
            <a:r>
              <a:rPr sz="1200" spc="-15" dirty="0">
                <a:latin typeface="Calibri"/>
                <a:cs typeface="Calibri"/>
                <a:hlinkClick r:id="rId3"/>
              </a:rPr>
              <a:t>g</a:t>
            </a:r>
            <a:r>
              <a:rPr sz="1200" dirty="0">
                <a:latin typeface="Calibri"/>
                <a:cs typeface="Calibri"/>
                <a:hlinkClick r:id="rId3"/>
              </a:rPr>
              <a:t>e_H._Heilmeie</a:t>
            </a:r>
            <a:r>
              <a:rPr sz="1200" spc="-120" dirty="0">
                <a:latin typeface="Calibri"/>
                <a:cs typeface="Calibri"/>
                <a:hlinkClick r:id="rId3"/>
              </a:rPr>
              <a:t>r</a:t>
            </a:r>
            <a:r>
              <a:rPr sz="1200" dirty="0">
                <a:latin typeface="Calibri"/>
                <a:cs typeface="Calibri"/>
                <a:hlinkClick r:id="rId3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Calibri"/>
                <a:cs typeface="Calibri"/>
              </a:rPr>
              <a:t>Heilmeier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photo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courtesy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Institute</a:t>
            </a:r>
            <a:r>
              <a:rPr sz="1200" spc="-5" dirty="0">
                <a:latin typeface="Calibri"/>
                <a:cs typeface="Calibri"/>
              </a:rPr>
              <a:t> of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Electrical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Electronics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Engineers,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</a:t>
            </a:r>
            <a:r>
              <a:rPr sz="1200" spc="-5" dirty="0">
                <a:latin typeface="Calibri"/>
                <a:cs typeface="Calibri"/>
              </a:rPr>
              <a:t> under 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terms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GNU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Free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Documentation</a:t>
            </a:r>
            <a:r>
              <a:rPr sz="1200" dirty="0">
                <a:latin typeface="Calibri"/>
                <a:cs typeface="Calibri"/>
              </a:rPr>
              <a:t> License,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Version</a:t>
            </a:r>
            <a:r>
              <a:rPr sz="1200" spc="-5" dirty="0">
                <a:latin typeface="Calibri"/>
                <a:cs typeface="Calibri"/>
              </a:rPr>
              <a:t> 1.2.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313" y="1067990"/>
              <a:ext cx="4323110" cy="33254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5088128"/>
            <a:ext cx="5114290" cy="225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Thinking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about 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questions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great </a:t>
            </a:r>
            <a:r>
              <a:rPr sz="1200" spc="-15" dirty="0">
                <a:latin typeface="Calibri"/>
                <a:cs typeface="Calibri"/>
              </a:rPr>
              <a:t>way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started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writing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answers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questions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(particularly </a:t>
            </a:r>
            <a:r>
              <a:rPr sz="1200" dirty="0">
                <a:latin typeface="Calibri"/>
                <a:cs typeface="Calibri"/>
              </a:rPr>
              <a:t>7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8)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help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 put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necessary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boundary conditions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project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before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get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far into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incorporating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answers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project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narrative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help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reviewers </a:t>
            </a:r>
            <a:r>
              <a:rPr sz="1200" spc="-5" dirty="0">
                <a:latin typeface="Calibri"/>
                <a:cs typeface="Calibri"/>
              </a:rPr>
              <a:t> positively assess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11772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-5" dirty="0">
                <a:latin typeface="Calibri"/>
                <a:cs typeface="Calibri"/>
              </a:rPr>
              <a:t> brief</a:t>
            </a:r>
            <a:r>
              <a:rPr sz="1200" spc="-10" dirty="0">
                <a:latin typeface="Calibri"/>
                <a:cs typeface="Calibri"/>
              </a:rPr>
              <a:t> biography</a:t>
            </a:r>
            <a:r>
              <a:rPr sz="1200" spc="-5" dirty="0">
                <a:latin typeface="Calibri"/>
                <a:cs typeface="Calibri"/>
              </a:rPr>
              <a:t> of </a:t>
            </a:r>
            <a:r>
              <a:rPr sz="1200" spc="-15" dirty="0">
                <a:latin typeface="Calibri"/>
                <a:cs typeface="Calibri"/>
              </a:rPr>
              <a:t>Heilmeier,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  <a:hlinkClick r:id="rId3"/>
              </a:rPr>
              <a:t>h</a:t>
            </a:r>
            <a:r>
              <a:rPr sz="1200" spc="-20" dirty="0">
                <a:latin typeface="Calibri"/>
                <a:cs typeface="Calibri"/>
                <a:hlinkClick r:id="rId3"/>
              </a:rPr>
              <a:t>t</a:t>
            </a:r>
            <a:r>
              <a:rPr sz="1200" dirty="0">
                <a:latin typeface="Calibri"/>
                <a:cs typeface="Calibri"/>
                <a:hlinkClick r:id="rId3"/>
              </a:rPr>
              <a:t>tp://ww</a:t>
            </a:r>
            <a:r>
              <a:rPr sz="1200" spc="-80" dirty="0">
                <a:latin typeface="Calibri"/>
                <a:cs typeface="Calibri"/>
                <a:hlinkClick r:id="rId3"/>
              </a:rPr>
              <a:t>w</a:t>
            </a:r>
            <a:r>
              <a:rPr sz="1200" dirty="0">
                <a:latin typeface="Calibri"/>
                <a:cs typeface="Calibri"/>
                <a:hlinkClick r:id="rId3"/>
              </a:rPr>
              <a:t>.ieeeghn.o</a:t>
            </a:r>
            <a:r>
              <a:rPr sz="1200" spc="-20" dirty="0">
                <a:latin typeface="Calibri"/>
                <a:cs typeface="Calibri"/>
                <a:hlinkClick r:id="rId3"/>
              </a:rPr>
              <a:t>r</a:t>
            </a:r>
            <a:r>
              <a:rPr sz="1200" spc="40" dirty="0">
                <a:latin typeface="Calibri"/>
                <a:cs typeface="Calibri"/>
                <a:hlinkClick r:id="rId3"/>
              </a:rPr>
              <a:t>g</a:t>
            </a:r>
            <a:r>
              <a:rPr sz="1200" spc="-5" dirty="0">
                <a:latin typeface="Calibri"/>
                <a:cs typeface="Calibri"/>
                <a:hlinkClick r:id="rId3"/>
              </a:rPr>
              <a:t>/</a:t>
            </a:r>
            <a:r>
              <a:rPr sz="1200" dirty="0">
                <a:latin typeface="Calibri"/>
                <a:cs typeface="Calibri"/>
                <a:hlinkClick r:id="rId3"/>
              </a:rPr>
              <a:t>wiki/ind</a:t>
            </a:r>
            <a:r>
              <a:rPr sz="1200" spc="-15" dirty="0">
                <a:latin typeface="Calibri"/>
                <a:cs typeface="Calibri"/>
                <a:hlinkClick r:id="rId3"/>
              </a:rPr>
              <a:t>e</a:t>
            </a:r>
            <a:r>
              <a:rPr sz="1200" dirty="0">
                <a:latin typeface="Calibri"/>
                <a:cs typeface="Calibri"/>
                <a:hlinkClick r:id="rId3"/>
              </a:rPr>
              <a:t>x.ph</a:t>
            </a:r>
            <a:r>
              <a:rPr sz="1200" spc="-10" dirty="0">
                <a:latin typeface="Calibri"/>
                <a:cs typeface="Calibri"/>
                <a:hlinkClick r:id="rId3"/>
              </a:rPr>
              <a:t>p</a:t>
            </a:r>
            <a:r>
              <a:rPr sz="1200" dirty="0">
                <a:latin typeface="Calibri"/>
                <a:cs typeface="Calibri"/>
                <a:hlinkClick r:id="rId3"/>
              </a:rPr>
              <a:t>/Geo</a:t>
            </a:r>
            <a:r>
              <a:rPr sz="1200" spc="-20" dirty="0">
                <a:latin typeface="Calibri"/>
                <a:cs typeface="Calibri"/>
                <a:hlinkClick r:id="rId3"/>
              </a:rPr>
              <a:t>r</a:t>
            </a:r>
            <a:r>
              <a:rPr sz="1200" spc="-15" dirty="0">
                <a:latin typeface="Calibri"/>
                <a:cs typeface="Calibri"/>
                <a:hlinkClick r:id="rId3"/>
              </a:rPr>
              <a:t>g</a:t>
            </a:r>
            <a:r>
              <a:rPr sz="1200" dirty="0">
                <a:latin typeface="Calibri"/>
                <a:cs typeface="Calibri"/>
                <a:hlinkClick r:id="rId3"/>
              </a:rPr>
              <a:t>e_H._Heilmeie</a:t>
            </a:r>
            <a:r>
              <a:rPr sz="1200" spc="-120" dirty="0">
                <a:latin typeface="Calibri"/>
                <a:cs typeface="Calibri"/>
                <a:hlinkClick r:id="rId3"/>
              </a:rPr>
              <a:t>r</a:t>
            </a:r>
            <a:r>
              <a:rPr sz="1200" dirty="0">
                <a:latin typeface="Calibri"/>
                <a:cs typeface="Calibri"/>
                <a:hlinkClick r:id="rId3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35"/>
              </a:spcBef>
            </a:pPr>
            <a:r>
              <a:rPr sz="1200" dirty="0">
                <a:latin typeface="Calibri"/>
                <a:cs typeface="Calibri"/>
              </a:rPr>
              <a:t>Heilmeier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photo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courtesy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Institute</a:t>
            </a:r>
            <a:r>
              <a:rPr sz="1200" spc="-5" dirty="0">
                <a:latin typeface="Calibri"/>
                <a:cs typeface="Calibri"/>
              </a:rPr>
              <a:t> of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Electrical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Electronics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Engineers,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</a:t>
            </a:r>
            <a:r>
              <a:rPr sz="1200" spc="-5" dirty="0">
                <a:latin typeface="Calibri"/>
                <a:cs typeface="Calibri"/>
              </a:rPr>
              <a:t> under 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terms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GNU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Free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Documentation</a:t>
            </a:r>
            <a:r>
              <a:rPr sz="1200" dirty="0">
                <a:latin typeface="Calibri"/>
                <a:cs typeface="Calibri"/>
              </a:rPr>
              <a:t> License,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Version</a:t>
            </a:r>
            <a:r>
              <a:rPr sz="1200" spc="-5" dirty="0">
                <a:latin typeface="Calibri"/>
                <a:cs typeface="Calibri"/>
              </a:rPr>
              <a:t> 1.2.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1841" y="1334022"/>
              <a:ext cx="3982249" cy="29928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5104130" cy="370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Federal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funding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agencies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want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 hypothesis‐driven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research.</a:t>
            </a:r>
            <a:r>
              <a:rPr sz="1200" spc="-5" dirty="0">
                <a:latin typeface="Calibri"/>
                <a:cs typeface="Calibri"/>
              </a:rPr>
              <a:t> Instead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saying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“we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study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10" dirty="0">
                <a:latin typeface="Calibri"/>
                <a:cs typeface="Calibri"/>
              </a:rPr>
              <a:t>process”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“we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measure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i="1" spc="-30" dirty="0">
                <a:latin typeface="Calibri"/>
                <a:cs typeface="Calibri"/>
              </a:rPr>
              <a:t>x</a:t>
            </a:r>
            <a:r>
              <a:rPr sz="1200" spc="-30" dirty="0">
                <a:latin typeface="Calibri"/>
                <a:cs typeface="Calibri"/>
              </a:rPr>
              <a:t>,”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state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overall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goal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project</a:t>
            </a:r>
            <a:r>
              <a:rPr sz="1200" dirty="0">
                <a:latin typeface="Calibri"/>
                <a:cs typeface="Calibri"/>
              </a:rPr>
              <a:t> in</a:t>
            </a:r>
            <a:r>
              <a:rPr sz="1200" spc="-5" dirty="0">
                <a:latin typeface="Calibri"/>
                <a:cs typeface="Calibri"/>
              </a:rPr>
              <a:t> terms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question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answered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 hypothesis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tested.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221615" algn="just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Make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distinction between </a:t>
            </a:r>
            <a:r>
              <a:rPr sz="1200" spc="-10" dirty="0">
                <a:latin typeface="Calibri"/>
                <a:cs typeface="Calibri"/>
              </a:rPr>
              <a:t>“goals” </a:t>
            </a:r>
            <a:r>
              <a:rPr sz="1200" spc="-5" dirty="0">
                <a:latin typeface="Calibri"/>
                <a:cs typeface="Calibri"/>
              </a:rPr>
              <a:t>(hypothesis </a:t>
            </a:r>
            <a:r>
              <a:rPr sz="1200" spc="-10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be </a:t>
            </a:r>
            <a:r>
              <a:rPr sz="1200" spc="-10" dirty="0">
                <a:latin typeface="Calibri"/>
                <a:cs typeface="Calibri"/>
              </a:rPr>
              <a:t>tested)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“objectives”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(intermediate steps </a:t>
            </a:r>
            <a:r>
              <a:rPr sz="1200" spc="-5" dirty="0">
                <a:latin typeface="Calibri"/>
                <a:cs typeface="Calibri"/>
              </a:rPr>
              <a:t>along the </a:t>
            </a:r>
            <a:r>
              <a:rPr sz="1200" spc="-10" dirty="0">
                <a:latin typeface="Calibri"/>
                <a:cs typeface="Calibri"/>
              </a:rPr>
              <a:t>path to </a:t>
            </a:r>
            <a:r>
              <a:rPr sz="1200" spc="-5" dirty="0">
                <a:latin typeface="Calibri"/>
                <a:cs typeface="Calibri"/>
              </a:rPr>
              <a:t>answering the </a:t>
            </a:r>
            <a:r>
              <a:rPr sz="1200" spc="-10" dirty="0">
                <a:latin typeface="Calibri"/>
                <a:cs typeface="Calibri"/>
              </a:rPr>
              <a:t>overarching </a:t>
            </a:r>
            <a:r>
              <a:rPr sz="1200" spc="-5" dirty="0">
                <a:latin typeface="Calibri"/>
                <a:cs typeface="Calibri"/>
              </a:rPr>
              <a:t>question)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state</a:t>
            </a:r>
            <a:r>
              <a:rPr sz="1200" dirty="0">
                <a:latin typeface="Calibri"/>
                <a:cs typeface="Calibri"/>
              </a:rPr>
              <a:t> them</a:t>
            </a:r>
            <a:r>
              <a:rPr sz="1200" spc="-5" dirty="0">
                <a:latin typeface="Calibri"/>
                <a:cs typeface="Calibri"/>
              </a:rPr>
              <a:t> both.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Calibri"/>
                <a:cs typeface="Calibri"/>
              </a:rPr>
              <a:t>NIH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requires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“specific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aims”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section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every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submitted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it.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 think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adopting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“specific</a:t>
            </a:r>
            <a:r>
              <a:rPr sz="1200" dirty="0">
                <a:latin typeface="Calibri"/>
                <a:cs typeface="Calibri"/>
              </a:rPr>
              <a:t> aims”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section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useful </a:t>
            </a:r>
            <a:r>
              <a:rPr sz="1200" spc="-10" dirty="0">
                <a:latin typeface="Calibri"/>
                <a:cs typeface="Calibri"/>
              </a:rPr>
              <a:t>exercise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proposer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0" dirty="0">
                <a:latin typeface="Calibri"/>
                <a:cs typeface="Calibri"/>
              </a:rPr>
              <a:t> reassures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reviewers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program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officers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that you’ve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thought</a:t>
            </a:r>
            <a:r>
              <a:rPr sz="1200" spc="-5" dirty="0">
                <a:latin typeface="Calibri"/>
                <a:cs typeface="Calibri"/>
              </a:rPr>
              <a:t> carefully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only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about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what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want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(goal),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specifically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how</a:t>
            </a:r>
            <a:r>
              <a:rPr sz="1200" b="1" i="1" spc="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you’re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going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about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accomplishing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(objectives).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6858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“no </a:t>
            </a:r>
            <a:r>
              <a:rPr sz="1200" spc="-10" dirty="0">
                <a:latin typeface="Calibri"/>
                <a:cs typeface="Calibri"/>
              </a:rPr>
              <a:t>jargon” </a:t>
            </a:r>
            <a:r>
              <a:rPr sz="1200" dirty="0">
                <a:latin typeface="Calibri"/>
                <a:cs typeface="Calibri"/>
              </a:rPr>
              <a:t>rule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good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one.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everybody </a:t>
            </a:r>
            <a:r>
              <a:rPr sz="1200" dirty="0">
                <a:latin typeface="Calibri"/>
                <a:cs typeface="Calibri"/>
              </a:rPr>
              <a:t>who</a:t>
            </a:r>
            <a:r>
              <a:rPr sz="1200" spc="-5" dirty="0">
                <a:latin typeface="Calibri"/>
                <a:cs typeface="Calibri"/>
              </a:rPr>
              <a:t> reads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0" dirty="0">
                <a:latin typeface="Calibri"/>
                <a:cs typeface="Calibri"/>
              </a:rPr>
              <a:t> proposal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(and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decides </a:t>
            </a:r>
            <a:r>
              <a:rPr sz="1200" spc="-5" dirty="0">
                <a:latin typeface="Calibri"/>
                <a:cs typeface="Calibri"/>
              </a:rPr>
              <a:t>its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fate)</a:t>
            </a:r>
            <a:r>
              <a:rPr sz="1200" spc="-10" dirty="0">
                <a:latin typeface="Calibri"/>
                <a:cs typeface="Calibri"/>
              </a:rPr>
              <a:t> may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dirty="0">
                <a:latin typeface="Calibri"/>
                <a:cs typeface="Calibri"/>
              </a:rPr>
              <a:t> an</a:t>
            </a:r>
            <a:r>
              <a:rPr sz="1200" spc="-5" dirty="0">
                <a:latin typeface="Calibri"/>
                <a:cs typeface="Calibri"/>
              </a:rPr>
              <a:t> expert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narrow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field.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35179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Calibri"/>
                <a:cs typeface="Calibri"/>
              </a:rPr>
              <a:t>If you </a:t>
            </a:r>
            <a:r>
              <a:rPr sz="1200" spc="-10" dirty="0">
                <a:latin typeface="Calibri"/>
                <a:cs typeface="Calibri"/>
              </a:rPr>
              <a:t>have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jargon, </a:t>
            </a:r>
            <a:r>
              <a:rPr sz="1200" spc="-5" dirty="0">
                <a:latin typeface="Calibri"/>
                <a:cs typeface="Calibri"/>
              </a:rPr>
              <a:t>explain your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terms.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never,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ever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undefined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acronyms.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Ever.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1369" y="1467039"/>
              <a:ext cx="3524997" cy="2959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5088128"/>
            <a:ext cx="513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Explicitly </a:t>
            </a:r>
            <a:r>
              <a:rPr sz="1200" spc="-5" dirty="0">
                <a:latin typeface="Calibri"/>
                <a:cs typeface="Calibri"/>
              </a:rPr>
              <a:t>address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question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“background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introduction” </a:t>
            </a:r>
            <a:r>
              <a:rPr sz="1200" dirty="0">
                <a:latin typeface="Calibri"/>
                <a:cs typeface="Calibri"/>
              </a:rPr>
              <a:t>section. </a:t>
            </a:r>
            <a:r>
              <a:rPr sz="1200" spc="-5" dirty="0">
                <a:latin typeface="Calibri"/>
                <a:cs typeface="Calibri"/>
              </a:rPr>
              <a:t>Cite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freely.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1369" y="1533547"/>
              <a:ext cx="3591507" cy="2859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5088128"/>
            <a:ext cx="5128895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68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Explicitly </a:t>
            </a:r>
            <a:r>
              <a:rPr sz="1200" spc="-15" dirty="0">
                <a:latin typeface="Calibri"/>
                <a:cs typeface="Calibri"/>
              </a:rPr>
              <a:t>state </a:t>
            </a:r>
            <a:r>
              <a:rPr sz="1200" spc="-10" dirty="0">
                <a:latin typeface="Calibri"/>
                <a:cs typeface="Calibri"/>
              </a:rPr>
              <a:t>why </a:t>
            </a:r>
            <a:r>
              <a:rPr sz="1200" spc="-5" dirty="0">
                <a:latin typeface="Calibri"/>
                <a:cs typeface="Calibri"/>
              </a:rPr>
              <a:t>your approach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25" dirty="0">
                <a:latin typeface="Calibri"/>
                <a:cs typeface="Calibri"/>
              </a:rPr>
              <a:t>faster, </a:t>
            </a:r>
            <a:r>
              <a:rPr sz="1200" spc="-20" dirty="0">
                <a:latin typeface="Calibri"/>
                <a:cs typeface="Calibri"/>
              </a:rPr>
              <a:t>better, </a:t>
            </a:r>
            <a:r>
              <a:rPr sz="1200" dirty="0">
                <a:latin typeface="Calibri"/>
                <a:cs typeface="Calibri"/>
              </a:rPr>
              <a:t>cheaper—don’t </a:t>
            </a:r>
            <a:r>
              <a:rPr sz="1200" spc="-5" dirty="0">
                <a:latin typeface="Calibri"/>
                <a:cs typeface="Calibri"/>
              </a:rPr>
              <a:t>rely on the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reviewers 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intuit  it.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Calibri"/>
                <a:cs typeface="Calibri"/>
              </a:rPr>
              <a:t>Show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how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you’ve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tested</a:t>
            </a:r>
            <a:r>
              <a:rPr sz="1200" spc="-5" dirty="0">
                <a:latin typeface="Calibri"/>
                <a:cs typeface="Calibri"/>
              </a:rPr>
              <a:t> 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approach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" dirty="0">
                <a:latin typeface="Calibri"/>
                <a:cs typeface="Calibri"/>
              </a:rPr>
              <a:t> its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promise;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provide</a:t>
            </a:r>
            <a:r>
              <a:rPr sz="1200" spc="-5" dirty="0">
                <a:latin typeface="Calibri"/>
                <a:cs typeface="Calibri"/>
              </a:rPr>
              <a:t> preliminary</a:t>
            </a:r>
            <a:r>
              <a:rPr sz="1200" spc="-10" dirty="0">
                <a:latin typeface="Calibri"/>
                <a:cs typeface="Calibri"/>
              </a:rPr>
              <a:t> data.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35"/>
              </a:spcBef>
            </a:pPr>
            <a:r>
              <a:rPr sz="1200" spc="-5" dirty="0">
                <a:latin typeface="Calibri"/>
                <a:cs typeface="Calibri"/>
              </a:rPr>
              <a:t>Discuss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“Plan </a:t>
            </a:r>
            <a:r>
              <a:rPr sz="1200" spc="-35" dirty="0">
                <a:latin typeface="Calibri"/>
                <a:cs typeface="Calibri"/>
              </a:rPr>
              <a:t>B.”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If your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approach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doesn’t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work,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what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5" dirty="0">
                <a:latin typeface="Calibri"/>
                <a:cs typeface="Calibri"/>
              </a:rPr>
              <a:t> your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alternative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save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project </a:t>
            </a:r>
            <a:r>
              <a:rPr sz="1200" dirty="0">
                <a:latin typeface="Calibri"/>
                <a:cs typeface="Calibri"/>
              </a:rPr>
              <a:t>(and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funding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agency’s investment)?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192" y="1866087"/>
              <a:ext cx="2918099" cy="25273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4671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problem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important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anybody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besides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10" dirty="0">
                <a:latin typeface="Calibri"/>
                <a:cs typeface="Calibri"/>
              </a:rPr>
              <a:t> research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group?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Tell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officer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reviewers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benefits.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313" y="1666563"/>
              <a:ext cx="4422874" cy="23610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5146675" cy="247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What </a:t>
            </a:r>
            <a:r>
              <a:rPr sz="1200" dirty="0">
                <a:latin typeface="Calibri"/>
                <a:cs typeface="Calibri"/>
              </a:rPr>
              <a:t>will </a:t>
            </a:r>
            <a:r>
              <a:rPr sz="1200" spc="-5" dirty="0">
                <a:latin typeface="Calibri"/>
                <a:cs typeface="Calibri"/>
              </a:rPr>
              <a:t>your successful project </a:t>
            </a:r>
            <a:r>
              <a:rPr sz="1200" dirty="0">
                <a:latin typeface="Calibri"/>
                <a:cs typeface="Calibri"/>
              </a:rPr>
              <a:t>mean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research? For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infrastructure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 institution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future </a:t>
            </a:r>
            <a:r>
              <a:rPr sz="1200" spc="-5" dirty="0">
                <a:latin typeface="Calibri"/>
                <a:cs typeface="Calibri"/>
              </a:rPr>
              <a:t>capabilities?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dirty="0">
                <a:latin typeface="Calibri"/>
                <a:cs typeface="Calibri"/>
              </a:rPr>
              <a:t>discipline? </a:t>
            </a:r>
            <a:r>
              <a:rPr sz="1200" spc="-10" dirty="0">
                <a:latin typeface="Calibri"/>
                <a:cs typeface="Calibri"/>
              </a:rPr>
              <a:t>For related </a:t>
            </a:r>
            <a:r>
              <a:rPr sz="1200" spc="-5" dirty="0">
                <a:latin typeface="Calibri"/>
                <a:cs typeface="Calibri"/>
              </a:rPr>
              <a:t>disciplines?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dirty="0">
                <a:latin typeface="Calibri"/>
                <a:cs typeface="Calibri"/>
              </a:rPr>
              <a:t> society?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funding</a:t>
            </a:r>
            <a:r>
              <a:rPr sz="1200" b="1" i="1" spc="3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agency</a:t>
            </a:r>
            <a:r>
              <a:rPr sz="1200" spc="-5" dirty="0">
                <a:latin typeface="Calibri"/>
                <a:cs typeface="Calibri"/>
              </a:rPr>
              <a:t>??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Calibri"/>
                <a:cs typeface="Calibri"/>
              </a:rPr>
              <a:t>Will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create </a:t>
            </a:r>
            <a:r>
              <a:rPr sz="1200" spc="-5" dirty="0">
                <a:latin typeface="Calibri"/>
                <a:cs typeface="Calibri"/>
              </a:rPr>
              <a:t>new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knowledge?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25" dirty="0">
                <a:latin typeface="Calibri"/>
                <a:cs typeface="Calibri"/>
              </a:rPr>
              <a:t>Train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next </a:t>
            </a:r>
            <a:r>
              <a:rPr sz="1200" spc="-10" dirty="0">
                <a:latin typeface="Calibri"/>
                <a:cs typeface="Calibri"/>
              </a:rPr>
              <a:t>generation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scientists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engineers?</a:t>
            </a:r>
            <a:endParaRPr sz="1200">
              <a:latin typeface="Calibri"/>
              <a:cs typeface="Calibri"/>
            </a:endParaRPr>
          </a:p>
          <a:p>
            <a:pPr marL="12700" marR="432434">
              <a:lnSpc>
                <a:spcPct val="130000"/>
              </a:lnSpc>
            </a:pPr>
            <a:r>
              <a:rPr sz="1200" spc="-5" dirty="0">
                <a:latin typeface="Calibri"/>
                <a:cs typeface="Calibri"/>
              </a:rPr>
              <a:t>Contribute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nation’s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research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infrastructure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technical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capabilities?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Solve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 important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scientific,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technological,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societal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problem?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Calibri"/>
                <a:cs typeface="Calibri"/>
              </a:rPr>
              <a:t>Contribute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economic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development?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Why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should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Congressman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care?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6275" y="937260"/>
            <a:ext cx="4869180" cy="3653790"/>
            <a:chOff x="1446275" y="937260"/>
            <a:chExt cx="4869180" cy="365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07" y="1533547"/>
              <a:ext cx="2793394" cy="30552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6275" y="937260"/>
              <a:ext cx="4869180" cy="3653790"/>
            </a:xfrm>
            <a:custGeom>
              <a:avLst/>
              <a:gdLst/>
              <a:ahLst/>
              <a:cxnLst/>
              <a:rect l="l" t="t" r="r" b="b"/>
              <a:pathLst>
                <a:path w="4869180" h="3653790">
                  <a:moveTo>
                    <a:pt x="4869180" y="0"/>
                  </a:moveTo>
                  <a:lnTo>
                    <a:pt x="0" y="0"/>
                  </a:lnTo>
                  <a:lnTo>
                    <a:pt x="0" y="3653790"/>
                  </a:lnTo>
                  <a:lnTo>
                    <a:pt x="4869180" y="3653790"/>
                  </a:lnTo>
                  <a:lnTo>
                    <a:pt x="4869180" y="3649218"/>
                  </a:lnTo>
                  <a:lnTo>
                    <a:pt x="9906" y="3649218"/>
                  </a:lnTo>
                  <a:lnTo>
                    <a:pt x="5334" y="3644646"/>
                  </a:lnTo>
                  <a:lnTo>
                    <a:pt x="9906" y="3644646"/>
                  </a:lnTo>
                  <a:lnTo>
                    <a:pt x="9906" y="9144"/>
                  </a:lnTo>
                  <a:lnTo>
                    <a:pt x="5334" y="9144"/>
                  </a:lnTo>
                  <a:lnTo>
                    <a:pt x="9906" y="4572"/>
                  </a:lnTo>
                  <a:lnTo>
                    <a:pt x="4869180" y="4572"/>
                  </a:lnTo>
                  <a:lnTo>
                    <a:pt x="4869180" y="0"/>
                  </a:lnTo>
                  <a:close/>
                </a:path>
                <a:path w="4869180" h="3653790">
                  <a:moveTo>
                    <a:pt x="9906" y="3644646"/>
                  </a:moveTo>
                  <a:lnTo>
                    <a:pt x="5334" y="3644646"/>
                  </a:lnTo>
                  <a:lnTo>
                    <a:pt x="9906" y="3649218"/>
                  </a:lnTo>
                  <a:lnTo>
                    <a:pt x="9906" y="3644646"/>
                  </a:lnTo>
                  <a:close/>
                </a:path>
                <a:path w="4869180" h="3653790">
                  <a:moveTo>
                    <a:pt x="4859274" y="3644646"/>
                  </a:moveTo>
                  <a:lnTo>
                    <a:pt x="9906" y="3644646"/>
                  </a:lnTo>
                  <a:lnTo>
                    <a:pt x="9906" y="3649218"/>
                  </a:lnTo>
                  <a:lnTo>
                    <a:pt x="4859274" y="3649218"/>
                  </a:lnTo>
                  <a:lnTo>
                    <a:pt x="4859274" y="3644646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4859274" y="3649218"/>
                  </a:lnTo>
                  <a:lnTo>
                    <a:pt x="4864608" y="3644646"/>
                  </a:lnTo>
                  <a:lnTo>
                    <a:pt x="4869180" y="3644646"/>
                  </a:lnTo>
                  <a:lnTo>
                    <a:pt x="4869180" y="9144"/>
                  </a:lnTo>
                  <a:lnTo>
                    <a:pt x="4864608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3644646"/>
                  </a:moveTo>
                  <a:lnTo>
                    <a:pt x="4864608" y="3644646"/>
                  </a:lnTo>
                  <a:lnTo>
                    <a:pt x="4859274" y="3649218"/>
                  </a:lnTo>
                  <a:lnTo>
                    <a:pt x="4869180" y="3649218"/>
                  </a:lnTo>
                  <a:lnTo>
                    <a:pt x="4869180" y="3644646"/>
                  </a:lnTo>
                  <a:close/>
                </a:path>
                <a:path w="4869180" h="3653790">
                  <a:moveTo>
                    <a:pt x="9906" y="4572"/>
                  </a:moveTo>
                  <a:lnTo>
                    <a:pt x="5334" y="9144"/>
                  </a:lnTo>
                  <a:lnTo>
                    <a:pt x="9906" y="9144"/>
                  </a:lnTo>
                  <a:lnTo>
                    <a:pt x="9906" y="4572"/>
                  </a:lnTo>
                  <a:close/>
                </a:path>
                <a:path w="4869180" h="3653790">
                  <a:moveTo>
                    <a:pt x="4859274" y="4572"/>
                  </a:moveTo>
                  <a:lnTo>
                    <a:pt x="9906" y="4572"/>
                  </a:lnTo>
                  <a:lnTo>
                    <a:pt x="9906" y="9144"/>
                  </a:lnTo>
                  <a:lnTo>
                    <a:pt x="4859274" y="9144"/>
                  </a:lnTo>
                  <a:lnTo>
                    <a:pt x="4859274" y="4572"/>
                  </a:lnTo>
                  <a:close/>
                </a:path>
                <a:path w="4869180" h="3653790">
                  <a:moveTo>
                    <a:pt x="4869180" y="4572"/>
                  </a:moveTo>
                  <a:lnTo>
                    <a:pt x="4859274" y="4572"/>
                  </a:lnTo>
                  <a:lnTo>
                    <a:pt x="4864608" y="9144"/>
                  </a:lnTo>
                  <a:lnTo>
                    <a:pt x="4869180" y="9144"/>
                  </a:lnTo>
                  <a:lnTo>
                    <a:pt x="4869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5841" y="4850384"/>
            <a:ext cx="4802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Candidly discuss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risks,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positive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language.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Don’t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ever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say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proposal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“risky.”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(Funding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agency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employees tend</a:t>
            </a:r>
            <a:r>
              <a:rPr sz="1200" spc="-10" dirty="0">
                <a:latin typeface="Calibri"/>
                <a:cs typeface="Calibri"/>
              </a:rPr>
              <a:t> 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risk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averse.)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“Speculative” or </a:t>
            </a:r>
            <a:r>
              <a:rPr sz="1200" dirty="0">
                <a:latin typeface="Calibri"/>
                <a:cs typeface="Calibri"/>
              </a:rPr>
              <a:t> “promising”</a:t>
            </a:r>
            <a:r>
              <a:rPr sz="1200" spc="-5" dirty="0">
                <a:latin typeface="Calibri"/>
                <a:cs typeface="Calibri"/>
              </a:rPr>
              <a:t> or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“potential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high‐payoff”</a:t>
            </a:r>
            <a:r>
              <a:rPr sz="1200" dirty="0">
                <a:latin typeface="Calibri"/>
                <a:cs typeface="Calibri"/>
              </a:rPr>
              <a:t> 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okay—”risky”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kiss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death.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974</Words>
  <Application>Microsoft Macintosh PowerPoint</Application>
  <PresentationFormat>Custom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GettingStarted.pptx</dc:title>
  <dc:creator>cmelliot</dc:creator>
  <cp:lastModifiedBy>Giles, C Lee</cp:lastModifiedBy>
  <cp:revision>1</cp:revision>
  <dcterms:created xsi:type="dcterms:W3CDTF">2022-01-26T17:14:08Z</dcterms:created>
  <dcterms:modified xsi:type="dcterms:W3CDTF">2022-01-26T17:24:14Z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2022-01-26T00:00:00Z</vt:filetime>
  </property>
</Properties>
</file>