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7"/>
  </p:notesMasterIdLst>
  <p:sldIdLst>
    <p:sldId id="256" r:id="rId2"/>
    <p:sldId id="257" r:id="rId3"/>
    <p:sldId id="27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7" r:id="rId23"/>
    <p:sldId id="276" r:id="rId24"/>
    <p:sldId id="279" r:id="rId25"/>
    <p:sldId id="280" r:id="rId26"/>
  </p:sldIdLst>
  <p:sldSz cx="9144000" cy="6858000" type="screen4x3"/>
  <p:notesSz cx="6858000" cy="9144000"/>
  <p:embeddedFontLst>
    <p:embeddedFont>
      <p:font typeface="Cabin"/>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07"/>
  </p:normalViewPr>
  <p:slideViewPr>
    <p:cSldViewPr snapToGrid="0">
      <p:cViewPr varScale="1">
        <p:scale>
          <a:sx n="124" d="100"/>
          <a:sy n="124" d="100"/>
        </p:scale>
        <p:origin x="18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5005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5569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1696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501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100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00" name="Shape 10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108" name="Shape 10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tranetconnections.com/blog/benefits-enterprise-search-intranet-si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news.softpedia.com/news/Add-Custom-Search-Engines-in-Chrome-480755.shtml"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ustomsearcheng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ppt/slides/slide14.x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ogrammablesearchengine.google.com/cse/create/n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619672" y="1143000"/>
            <a:ext cx="6248400" cy="2457450"/>
          </a:xfrm>
          <a:prstGeom prst="rect">
            <a:avLst/>
          </a:prstGeom>
          <a:noFill/>
          <a:ln>
            <a:noFill/>
          </a:ln>
        </p:spPr>
        <p:txBody>
          <a:bodyPr spcFirstLastPara="1" wrap="square" lIns="91425" tIns="45700" rIns="91425" bIns="45700" anchor="ctr" anchorCtr="0">
            <a:noAutofit/>
          </a:bodyPr>
          <a:lstStyle/>
          <a:p>
            <a:pPr lvl="0"/>
            <a:r>
              <a:rPr lang="en-US" sz="4400" b="1" i="0" u="none" strike="noStrike" cap="none" dirty="0">
                <a:solidFill>
                  <a:schemeClr val="dk1"/>
                </a:solidFill>
                <a:latin typeface="Calibri"/>
                <a:ea typeface="Calibri"/>
                <a:cs typeface="Calibri"/>
                <a:sym typeface="Calibri"/>
              </a:rPr>
              <a:t>Using a Google P</a:t>
            </a:r>
            <a:r>
              <a:rPr lang="en-US" b="1" dirty="0"/>
              <a:t>rogrammable Search Engine (</a:t>
            </a:r>
            <a:r>
              <a:rPr lang="en-US" sz="4400" b="1" i="0" u="none" strike="noStrike" cap="none" dirty="0">
                <a:solidFill>
                  <a:schemeClr val="dk1"/>
                </a:solidFill>
                <a:latin typeface="Calibri"/>
                <a:ea typeface="Calibri"/>
                <a:cs typeface="Calibri"/>
                <a:sym typeface="Calibri"/>
              </a:rPr>
              <a:t>GPSE)</a:t>
            </a:r>
            <a:endParaRPr sz="4400" b="0" i="0" u="none" strike="noStrike" cap="none" dirty="0">
              <a:solidFill>
                <a:schemeClr val="dk1"/>
              </a:solidFill>
              <a:latin typeface="Calibri"/>
              <a:ea typeface="Calibri"/>
              <a:cs typeface="Calibri"/>
              <a:sym typeface="Calibri"/>
            </a:endParaRPr>
          </a:p>
        </p:txBody>
      </p:sp>
      <p:sp>
        <p:nvSpPr>
          <p:cNvPr id="90" name="Shape 90"/>
          <p:cNvSpPr txBox="1"/>
          <p:nvPr/>
        </p:nvSpPr>
        <p:spPr>
          <a:xfrm>
            <a:off x="35496" y="6237312"/>
            <a:ext cx="460851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Thanks to Prakhar Biyani, Sally Kuhlenschmidt and Dale Vidmar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dirty="0">
                <a:solidFill>
                  <a:schemeClr val="dk1"/>
                </a:solidFill>
                <a:latin typeface="Calibri"/>
                <a:ea typeface="Calibri"/>
                <a:cs typeface="Calibri"/>
                <a:sym typeface="Calibri"/>
              </a:rPr>
              <a:t>2. Create GPSE</a:t>
            </a:r>
            <a:endParaRPr dirty="0"/>
          </a:p>
        </p:txBody>
      </p:sp>
      <p:sp>
        <p:nvSpPr>
          <p:cNvPr id="151" name="Shape 151"/>
          <p:cNvSpPr txBox="1">
            <a:spLocks noGrp="1"/>
          </p:cNvSpPr>
          <p:nvPr>
            <p:ph type="body" idx="1"/>
          </p:nvPr>
        </p:nvSpPr>
        <p:spPr>
          <a:xfrm>
            <a:off x="1403176" y="2057400"/>
            <a:ext cx="6553200" cy="4038600"/>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3200"/>
              <a:buFont typeface="Arial"/>
              <a:buAutoNum type="arabicPeriod"/>
            </a:pPr>
            <a:r>
              <a:rPr lang="en-US" sz="3200" b="0" i="0" u="none" strike="noStrike" cap="none">
                <a:solidFill>
                  <a:schemeClr val="dk1"/>
                </a:solidFill>
                <a:latin typeface="Calibri"/>
                <a:ea typeface="Calibri"/>
                <a:cs typeface="Calibri"/>
                <a:sym typeface="Calibri"/>
              </a:rPr>
              <a:t>Complete the 1 page form. </a:t>
            </a:r>
            <a:endParaRPr/>
          </a:p>
          <a:p>
            <a:pPr marL="609600" marR="0" lvl="0" indent="-4064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609600" marR="0" lvl="0" indent="-609600" algn="l" rtl="0">
              <a:spcBef>
                <a:spcPts val="64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	Do a simple one first, 4-6 URLs. </a:t>
            </a:r>
            <a:endParaRPr/>
          </a:p>
          <a:p>
            <a:pPr marL="609600" marR="0" lvl="0" indent="-609600" algn="l" rtl="0">
              <a:spcBef>
                <a:spcPts val="64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	*Read the Tips on Formatting URLs. Documentation is to the left.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3. Enter formatted URLs</a:t>
            </a:r>
            <a:endParaRPr/>
          </a:p>
        </p:txBody>
      </p:sp>
      <p:sp>
        <p:nvSpPr>
          <p:cNvPr id="158" name="Shape 158"/>
          <p:cNvSpPr txBox="1">
            <a:spLocks noGrp="1"/>
          </p:cNvSpPr>
          <p:nvPr>
            <p:ph type="body" idx="1"/>
          </p:nvPr>
        </p:nvSpPr>
        <p:spPr>
          <a:xfrm>
            <a:off x="1547664" y="2133600"/>
            <a:ext cx="6477000" cy="396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www.example.com/* to get everything beginning with www.example.com/</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www.example.com/ only gives that single page.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335360" y="304800"/>
            <a:ext cx="6477000" cy="160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Returning later</a:t>
            </a:r>
            <a:endParaRPr/>
          </a:p>
        </p:txBody>
      </p:sp>
      <p:sp>
        <p:nvSpPr>
          <p:cNvPr id="165" name="Shape 165"/>
          <p:cNvSpPr txBox="1">
            <a:spLocks noGrp="1"/>
          </p:cNvSpPr>
          <p:nvPr>
            <p:ph type="body" idx="1"/>
          </p:nvPr>
        </p:nvSpPr>
        <p:spPr>
          <a:xfrm>
            <a:off x="1547664" y="1676400"/>
            <a:ext cx="6553200" cy="4419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Login…Upper left: More ….Even More….Custom Search. </a:t>
            </a:r>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Option to create new one or </a:t>
            </a:r>
            <a:r>
              <a:rPr lang="en-US" sz="2800" b="1" i="0" u="sng" strike="noStrike" cap="none">
                <a:solidFill>
                  <a:schemeClr val="dk1"/>
                </a:solidFill>
                <a:latin typeface="Calibri"/>
                <a:ea typeface="Calibri"/>
                <a:cs typeface="Calibri"/>
                <a:sym typeface="Calibri"/>
              </a:rPr>
              <a:t>manage current</a:t>
            </a:r>
            <a:r>
              <a:rPr lang="en-US" sz="2800" b="0" i="0" u="none" strike="noStrike" cap="none">
                <a:solidFill>
                  <a:schemeClr val="dk1"/>
                </a:solidFill>
                <a:latin typeface="Calibri"/>
                <a:ea typeface="Calibri"/>
                <a:cs typeface="Calibri"/>
                <a:sym typeface="Calibri"/>
              </a:rPr>
              <a:t> (in small print under Create New…) (My Search Engines)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r>
              <a:rPr lang="en-US" sz="4400" b="0" i="0" u="none" strike="noStrike" cap="none" dirty="0">
                <a:solidFill>
                  <a:schemeClr val="dk1"/>
                </a:solidFill>
                <a:latin typeface="Calibri"/>
                <a:ea typeface="Calibri"/>
                <a:cs typeface="Calibri"/>
                <a:sym typeface="Calibri"/>
              </a:rPr>
              <a:t>Managing Your </a:t>
            </a:r>
            <a:r>
              <a:rPr lang="en-US" dirty="0"/>
              <a:t>GPSE</a:t>
            </a:r>
            <a:endParaRPr dirty="0"/>
          </a:p>
        </p:txBody>
      </p:sp>
      <p:sp>
        <p:nvSpPr>
          <p:cNvPr id="172" name="Shape 17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Options</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Statistics</a:t>
            </a:r>
            <a:endParaRPr dirty="0"/>
          </a:p>
          <a:p>
            <a:pPr marL="742950" lvl="1" indent="-285750"/>
            <a:r>
              <a:rPr lang="en-US" sz="2800" b="0" i="0" u="none" strike="noStrike" cap="none" dirty="0">
                <a:solidFill>
                  <a:schemeClr val="dk1"/>
                </a:solidFill>
                <a:latin typeface="Calibri"/>
                <a:ea typeface="Calibri"/>
                <a:cs typeface="Calibri"/>
                <a:sym typeface="Calibri"/>
              </a:rPr>
              <a:t>Delete– destroys the whole </a:t>
            </a:r>
            <a:r>
              <a:rPr lang="en-US" dirty="0"/>
              <a:t>GPSE</a:t>
            </a:r>
            <a:endParaRPr dirty="0"/>
          </a:p>
          <a:p>
            <a:pPr marL="742950" marR="0" lvl="1" indent="-28575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Control Panel -(change settings.)</a:t>
            </a:r>
            <a:endParaRPr dirty="0"/>
          </a:p>
          <a:p>
            <a:pPr marL="1143000" marR="0" lvl="2" indent="-228600" algn="l" rtl="0">
              <a:spcBef>
                <a:spcPts val="4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Aka Edit this Search Engine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4. For you only</a:t>
            </a:r>
            <a:endParaRP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Who can access?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Only you right now and only from your Google Account.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547664" y="304800"/>
            <a:ext cx="6477000" cy="1295400"/>
          </a:xfrm>
          <a:prstGeom prst="rect">
            <a:avLst/>
          </a:prstGeom>
          <a:noFill/>
          <a:ln>
            <a:noFill/>
          </a:ln>
        </p:spPr>
        <p:txBody>
          <a:bodyPr spcFirstLastPara="1" wrap="square" lIns="91425" tIns="45700" rIns="91425" bIns="45700" anchor="ctr" anchorCtr="0">
            <a:noAutofit/>
          </a:bodyPr>
          <a:lstStyle/>
          <a:p>
            <a:pPr lvl="0"/>
            <a:r>
              <a:rPr lang="en-US" sz="3600" b="0" i="0" u="none" strike="noStrike" cap="none" dirty="0">
                <a:solidFill>
                  <a:schemeClr val="dk1"/>
                </a:solidFill>
                <a:latin typeface="Calibri"/>
                <a:ea typeface="Calibri"/>
                <a:cs typeface="Calibri"/>
                <a:sym typeface="Calibri"/>
              </a:rPr>
              <a:t>Sharing Your </a:t>
            </a:r>
            <a:r>
              <a:rPr lang="en-US" sz="3600" dirty="0"/>
              <a:t>GPSE </a:t>
            </a:r>
            <a:r>
              <a:rPr lang="en-US" sz="3600" b="0" i="0" u="none" strike="noStrike" cap="none" dirty="0">
                <a:solidFill>
                  <a:schemeClr val="dk1"/>
                </a:solidFill>
                <a:latin typeface="Calibri"/>
                <a:ea typeface="Calibri"/>
                <a:cs typeface="Calibri"/>
                <a:sym typeface="Calibri"/>
              </a:rPr>
              <a:t>w/the World</a:t>
            </a:r>
            <a:endParaRPr dirty="0"/>
          </a:p>
        </p:txBody>
      </p:sp>
      <p:sp>
        <p:nvSpPr>
          <p:cNvPr id="186" name="Shape 186"/>
          <p:cNvSpPr txBox="1">
            <a:spLocks noGrp="1"/>
          </p:cNvSpPr>
          <p:nvPr>
            <p:ph type="body" idx="1"/>
          </p:nvPr>
        </p:nvSpPr>
        <p:spPr>
          <a:xfrm>
            <a:off x="1547664" y="1600200"/>
            <a:ext cx="6705600" cy="472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3200" b="0" i="0" u="none" strike="noStrike" cap="none">
                <a:solidFill>
                  <a:schemeClr val="dk1"/>
                </a:solidFill>
                <a:latin typeface="Calibri"/>
                <a:ea typeface="Calibri"/>
                <a:cs typeface="Calibri"/>
                <a:sym typeface="Calibri"/>
              </a:rPr>
              <a:t>Place code in a website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Control Panel…Code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Copy code for Search box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Paste in your page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Some advanced features</a:t>
            </a:r>
            <a:endParaRPr sz="4400" b="0" i="0" u="none" strike="noStrike" cap="none">
              <a:solidFill>
                <a:schemeClr val="dk1"/>
              </a:solidFill>
              <a:latin typeface="Calibri"/>
              <a:ea typeface="Calibri"/>
              <a:cs typeface="Calibri"/>
              <a:sym typeface="Calibri"/>
            </a:endParaRPr>
          </a:p>
        </p:txBody>
      </p:sp>
      <p:sp>
        <p:nvSpPr>
          <p:cNvPr id="193" name="Shape 193"/>
          <p:cNvSpPr txBox="1">
            <a:spLocks noGrp="1"/>
          </p:cNvSpPr>
          <p:nvPr>
            <p:ph type="body" idx="1"/>
          </p:nvPr>
        </p:nvSpPr>
        <p:spPr>
          <a:xfrm>
            <a:off x="457200" y="1256851"/>
            <a:ext cx="8229600" cy="4869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Add </a:t>
            </a:r>
            <a:r>
              <a:rPr lang="en-US" sz="3200" b="0" i="0" u="none" strike="noStrike" cap="none" dirty="0">
                <a:solidFill>
                  <a:srgbClr val="FF0000"/>
                </a:solidFill>
                <a:latin typeface="Calibri"/>
                <a:ea typeface="Calibri"/>
                <a:cs typeface="Calibri"/>
                <a:sym typeface="Calibri"/>
              </a:rPr>
              <a:t>refinements</a:t>
            </a:r>
            <a:r>
              <a:rPr lang="en-US" sz="3200" b="0" i="0" u="none" strike="noStrike" cap="none" dirty="0">
                <a:solidFill>
                  <a:schemeClr val="dk1"/>
                </a:solidFill>
                <a:latin typeface="Calibri"/>
                <a:ea typeface="Calibri"/>
                <a:cs typeface="Calibri"/>
                <a:sym typeface="Calibri"/>
              </a:rPr>
              <a:t> to your search.</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Ask Google for immediate </a:t>
            </a:r>
            <a:r>
              <a:rPr lang="en-US" sz="3200" b="0" i="0" u="none" strike="noStrike" cap="none" dirty="0">
                <a:solidFill>
                  <a:srgbClr val="FF0000"/>
                </a:solidFill>
                <a:latin typeface="Calibri"/>
                <a:ea typeface="Calibri"/>
                <a:cs typeface="Calibri"/>
                <a:sym typeface="Calibri"/>
              </a:rPr>
              <a:t>indexing</a:t>
            </a:r>
            <a:r>
              <a:rPr lang="en-US" sz="3200" b="0" i="0" u="none" strike="noStrike" cap="none" dirty="0">
                <a:solidFill>
                  <a:schemeClr val="dk1"/>
                </a:solidFill>
                <a:latin typeface="Calibri"/>
                <a:ea typeface="Calibri"/>
                <a:cs typeface="Calibri"/>
                <a:sym typeface="Calibri"/>
              </a:rPr>
              <a:t> of newly updated web pages.</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Change </a:t>
            </a:r>
            <a:r>
              <a:rPr lang="en-US" sz="3200" b="0" i="0" u="none" strike="noStrike" cap="none" dirty="0">
                <a:solidFill>
                  <a:srgbClr val="FF0000"/>
                </a:solidFill>
                <a:latin typeface="Calibri"/>
                <a:ea typeface="Calibri"/>
                <a:cs typeface="Calibri"/>
                <a:sym typeface="Calibri"/>
              </a:rPr>
              <a:t>look and feel </a:t>
            </a:r>
            <a:r>
              <a:rPr lang="en-US" sz="3200" b="0" i="0" u="none" strike="noStrike" cap="none" dirty="0">
                <a:solidFill>
                  <a:schemeClr val="dk1"/>
                </a:solidFill>
                <a:latin typeface="Calibri"/>
                <a:ea typeface="Calibri"/>
                <a:cs typeface="Calibri"/>
                <a:sym typeface="Calibri"/>
              </a:rPr>
              <a:t>of your custom search engine.</a:t>
            </a:r>
            <a:endParaRPr dirty="0"/>
          </a:p>
          <a:p>
            <a:pPr marL="342900" marR="0" lvl="0" indent="-342900" algn="l" rtl="0">
              <a:lnSpc>
                <a:spcPct val="9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Add </a:t>
            </a:r>
            <a:r>
              <a:rPr lang="en-US" sz="3200" b="0" i="0" u="none" strike="noStrike" cap="none" dirty="0">
                <a:solidFill>
                  <a:srgbClr val="FF0000"/>
                </a:solidFill>
                <a:latin typeface="Calibri"/>
                <a:ea typeface="Calibri"/>
                <a:cs typeface="Calibri"/>
                <a:sym typeface="Calibri"/>
              </a:rPr>
              <a:t>promotions</a:t>
            </a:r>
            <a:r>
              <a:rPr lang="en-US" sz="3200" b="0" i="0" u="none" strike="noStrike" cap="none" dirty="0">
                <a:solidFill>
                  <a:schemeClr val="dk1"/>
                </a:solidFill>
                <a:latin typeface="Calibri"/>
                <a:ea typeface="Calibri"/>
                <a:cs typeface="Calibri"/>
                <a:sym typeface="Calibri"/>
              </a:rPr>
              <a:t> i.e., triggering special results for a query or set of queries.</a:t>
            </a:r>
            <a:endParaRPr dirty="0"/>
          </a:p>
          <a:p>
            <a:pPr marL="342900" marR="0" lvl="0" indent="-342900" algn="l" rtl="0">
              <a:lnSpc>
                <a:spcPct val="90000"/>
              </a:lnSpc>
              <a:spcBef>
                <a:spcPts val="640"/>
              </a:spcBef>
              <a:spcAft>
                <a:spcPts val="0"/>
              </a:spcAft>
              <a:buClr>
                <a:schemeClr val="dk1"/>
              </a:buClr>
              <a:buSzPts val="3200"/>
              <a:buFont typeface="Arial"/>
              <a:buChar char="•"/>
            </a:pPr>
            <a:r>
              <a:rPr lang="en-US" dirty="0"/>
              <a:t>More: https://</a:t>
            </a:r>
            <a:r>
              <a:rPr lang="en-US" dirty="0" err="1"/>
              <a:t>developers.google.com</a:t>
            </a:r>
            <a:r>
              <a:rPr lang="en-US" dirty="0"/>
              <a:t>/custom-search/</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Add </a:t>
            </a:r>
            <a:r>
              <a:rPr lang="en-US">
                <a:solidFill>
                  <a:srgbClr val="FF0000"/>
                </a:solidFill>
              </a:rPr>
              <a:t>R</a:t>
            </a:r>
            <a:r>
              <a:rPr lang="en-US" sz="4400" b="0" i="0" u="none" strike="noStrike" cap="none">
                <a:solidFill>
                  <a:srgbClr val="FF0000"/>
                </a:solidFill>
                <a:latin typeface="Calibri"/>
                <a:ea typeface="Calibri"/>
                <a:cs typeface="Calibri"/>
                <a:sym typeface="Calibri"/>
              </a:rPr>
              <a:t>efinements</a:t>
            </a:r>
            <a:endParaRPr sz="4400" b="0" i="0" u="none" strike="noStrike" cap="none">
              <a:solidFill>
                <a:schemeClr val="dk1"/>
              </a:solidFill>
              <a:latin typeface="Calibri"/>
              <a:ea typeface="Calibri"/>
              <a:cs typeface="Calibri"/>
              <a:sym typeface="Calibri"/>
            </a:endParaRPr>
          </a:p>
        </p:txBody>
      </p:sp>
      <p:sp>
        <p:nvSpPr>
          <p:cNvPr id="200" name="Shape 200"/>
          <p:cNvSpPr txBox="1">
            <a:spLocks noGrp="1"/>
          </p:cNvSpPr>
          <p:nvPr>
            <p:ph type="body" idx="1"/>
          </p:nvPr>
        </p:nvSpPr>
        <p:spPr>
          <a:xfrm>
            <a:off x="457200" y="1229526"/>
            <a:ext cx="8229600" cy="48966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0"/>
              </a:spcBef>
              <a:spcAft>
                <a:spcPts val="0"/>
              </a:spcAft>
              <a:buSzPts val="3200"/>
              <a:buChar char="•"/>
            </a:pPr>
            <a:r>
              <a:rPr lang="en-US"/>
              <a:t>You might know some sites are more important than the others.</a:t>
            </a:r>
            <a:endParaRPr/>
          </a:p>
          <a:p>
            <a:pPr marL="457200" marR="0" lvl="0" indent="-431800" algn="l" rtl="0">
              <a:spcBef>
                <a:spcPts val="0"/>
              </a:spcBef>
              <a:spcAft>
                <a:spcPts val="0"/>
              </a:spcAft>
              <a:buSzPts val="3200"/>
              <a:buChar char="•"/>
            </a:pPr>
            <a:r>
              <a:rPr lang="en-US"/>
              <a:t>You can add labels to them.</a:t>
            </a:r>
            <a:endParaRPr/>
          </a:p>
          <a:p>
            <a:pPr marL="914400" lvl="1" indent="-406400" rtl="0">
              <a:spcBef>
                <a:spcPts val="0"/>
              </a:spcBef>
              <a:spcAft>
                <a:spcPts val="0"/>
              </a:spcAft>
              <a:buSzPts val="2800"/>
              <a:buChar char="–"/>
            </a:pPr>
            <a:r>
              <a:rPr lang="en-US"/>
              <a:t>Set up -&gt; website -&gt; add labels. </a:t>
            </a:r>
            <a:endParaRPr/>
          </a:p>
          <a:p>
            <a:pPr marL="457200" marR="0" lvl="0" indent="-431800" algn="l" rtl="0">
              <a:spcBef>
                <a:spcPts val="0"/>
              </a:spcBef>
              <a:spcAft>
                <a:spcPts val="0"/>
              </a:spcAft>
              <a:buSzPts val="3200"/>
              <a:buChar char="•"/>
            </a:pPr>
            <a:r>
              <a:rPr lang="en-US"/>
              <a:t>Add a refinement in advanced options.  </a:t>
            </a:r>
            <a:endParaRPr/>
          </a:p>
          <a:p>
            <a:pPr marL="914400" marR="0" lvl="1" indent="-406400" algn="l" rtl="0">
              <a:spcBef>
                <a:spcPts val="0"/>
              </a:spcBef>
              <a:spcAft>
                <a:spcPts val="0"/>
              </a:spcAft>
              <a:buSzPts val="2800"/>
              <a:buChar char="–"/>
            </a:pPr>
            <a:r>
              <a:rPr lang="en-US"/>
              <a:t>Search feature -&gt; refinements -&gt; add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600">
                <a:solidFill>
                  <a:srgbClr val="FF0000"/>
                </a:solidFill>
              </a:rPr>
              <a:t>Refinements: </a:t>
            </a:r>
            <a:r>
              <a:rPr lang="en-US" sz="3600" b="0" i="0" u="none" strike="noStrike" cap="none">
                <a:solidFill>
                  <a:schemeClr val="dk1"/>
                </a:solidFill>
                <a:latin typeface="Calibri"/>
                <a:ea typeface="Calibri"/>
                <a:cs typeface="Calibri"/>
                <a:sym typeface="Calibri"/>
              </a:rPr>
              <a:t>Adding Labels </a:t>
            </a:r>
            <a:r>
              <a:rPr lang="en-US" sz="3600"/>
              <a:t>Seed URLs</a:t>
            </a:r>
            <a:r>
              <a:rPr lang="en-US" sz="3600" b="0" i="0" u="none" strike="noStrike" cap="none">
                <a:solidFill>
                  <a:schemeClr val="dk1"/>
                </a:solidFill>
                <a:latin typeface="Calibri"/>
                <a:ea typeface="Calibri"/>
                <a:cs typeface="Calibri"/>
                <a:sym typeface="Calibri"/>
              </a:rPr>
              <a:t> </a:t>
            </a:r>
            <a:endParaRPr sz="3600" b="0" i="0" u="none" strike="noStrike" cap="none">
              <a:solidFill>
                <a:schemeClr val="dk1"/>
              </a:solidFill>
              <a:latin typeface="Calibri"/>
              <a:ea typeface="Calibri"/>
              <a:cs typeface="Calibri"/>
              <a:sym typeface="Calibri"/>
            </a:endParaRPr>
          </a:p>
        </p:txBody>
      </p:sp>
      <p:sp>
        <p:nvSpPr>
          <p:cNvPr id="207" name="Shape 207"/>
          <p:cNvSpPr txBox="1">
            <a:spLocks noGrp="1"/>
          </p:cNvSpPr>
          <p:nvPr>
            <p:ph type="body" idx="1"/>
          </p:nvPr>
        </p:nvSpPr>
        <p:spPr>
          <a:xfrm>
            <a:off x="457200" y="1229526"/>
            <a:ext cx="8229600" cy="48966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0"/>
              </a:spcBef>
              <a:spcAft>
                <a:spcPts val="0"/>
              </a:spcAft>
              <a:buSzPts val="3200"/>
              <a:buChar char="•"/>
            </a:pPr>
            <a:endParaRPr sz="3200" b="0" i="0" u="none" strike="noStrike" cap="none">
              <a:solidFill>
                <a:schemeClr val="dk1"/>
              </a:solidFill>
              <a:latin typeface="Calibri"/>
              <a:ea typeface="Calibri"/>
              <a:cs typeface="Calibri"/>
              <a:sym typeface="Calibri"/>
            </a:endParaRPr>
          </a:p>
        </p:txBody>
      </p:sp>
      <p:pic>
        <p:nvPicPr>
          <p:cNvPr id="208" name="Shape 208" descr="Screenshot from 2017-02-27 15-14-16.png"/>
          <p:cNvPicPr preferRelativeResize="0"/>
          <p:nvPr/>
        </p:nvPicPr>
        <p:blipFill>
          <a:blip r:embed="rId3">
            <a:alphaModFix/>
          </a:blip>
          <a:stretch>
            <a:fillRect/>
          </a:stretch>
        </p:blipFill>
        <p:spPr>
          <a:xfrm>
            <a:off x="0" y="1229530"/>
            <a:ext cx="9144001" cy="51409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3400">
                <a:solidFill>
                  <a:srgbClr val="FF0000"/>
                </a:solidFill>
              </a:rPr>
              <a:t>Refinements: </a:t>
            </a:r>
            <a:r>
              <a:rPr lang="en-US" sz="3400"/>
              <a:t>Refinements in Search Features</a:t>
            </a:r>
            <a:r>
              <a:rPr lang="en-US" sz="3400" b="0" i="0" u="none" strike="noStrike" cap="none">
                <a:solidFill>
                  <a:schemeClr val="dk1"/>
                </a:solidFill>
                <a:latin typeface="Calibri"/>
                <a:ea typeface="Calibri"/>
                <a:cs typeface="Calibri"/>
                <a:sym typeface="Calibri"/>
              </a:rPr>
              <a:t> </a:t>
            </a:r>
            <a:endParaRPr sz="3400" b="0" i="0" u="none" strike="noStrike" cap="none">
              <a:solidFill>
                <a:schemeClr val="dk1"/>
              </a:solidFill>
              <a:latin typeface="Calibri"/>
              <a:ea typeface="Calibri"/>
              <a:cs typeface="Calibri"/>
              <a:sym typeface="Calibri"/>
            </a:endParaRPr>
          </a:p>
        </p:txBody>
      </p:sp>
      <p:sp>
        <p:nvSpPr>
          <p:cNvPr id="215" name="Shape 215"/>
          <p:cNvSpPr txBox="1">
            <a:spLocks noGrp="1"/>
          </p:cNvSpPr>
          <p:nvPr>
            <p:ph type="body" idx="1"/>
          </p:nvPr>
        </p:nvSpPr>
        <p:spPr>
          <a:xfrm>
            <a:off x="457200" y="1229526"/>
            <a:ext cx="8229600" cy="48966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0"/>
              </a:spcBef>
              <a:spcAft>
                <a:spcPts val="0"/>
              </a:spcAft>
              <a:buSzPts val="3200"/>
              <a:buChar char="•"/>
            </a:pPr>
            <a:endParaRPr sz="3200" b="0" i="0" u="none" strike="noStrike" cap="none">
              <a:solidFill>
                <a:schemeClr val="dk1"/>
              </a:solidFill>
              <a:latin typeface="Calibri"/>
              <a:ea typeface="Calibri"/>
              <a:cs typeface="Calibri"/>
              <a:sym typeface="Calibri"/>
            </a:endParaRPr>
          </a:p>
        </p:txBody>
      </p:sp>
      <p:pic>
        <p:nvPicPr>
          <p:cNvPr id="216" name="Shape 216" descr="Screenshot from 2017-02-27 15-18-22.png"/>
          <p:cNvPicPr preferRelativeResize="0"/>
          <p:nvPr/>
        </p:nvPicPr>
        <p:blipFill>
          <a:blip r:embed="rId3">
            <a:alphaModFix/>
          </a:blip>
          <a:stretch>
            <a:fillRect/>
          </a:stretch>
        </p:blipFill>
        <p:spPr>
          <a:xfrm>
            <a:off x="0" y="1229530"/>
            <a:ext cx="9144001" cy="51409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Goals:</a:t>
            </a:r>
            <a:endParaRPr sz="44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body" idx="1"/>
          </p:nvPr>
        </p:nvSpPr>
        <p:spPr>
          <a:xfrm>
            <a:off x="1259632" y="2204864"/>
            <a:ext cx="64770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Explore ideas for using a Google programmable search engine (GPSE), including one successful example. </a:t>
            </a:r>
            <a:endParaRPr dirty="0"/>
          </a:p>
          <a:p>
            <a:pPr marL="342900" lvl="0" indent="-342900"/>
            <a:r>
              <a:rPr lang="en-US" dirty="0"/>
              <a:t>O</a:t>
            </a:r>
            <a:r>
              <a:rPr lang="en-US" sz="3200" b="0" i="0" u="none" strike="noStrike" cap="none" dirty="0">
                <a:solidFill>
                  <a:schemeClr val="dk1"/>
                </a:solidFill>
                <a:latin typeface="Calibri"/>
                <a:ea typeface="Calibri"/>
                <a:cs typeface="Calibri"/>
                <a:sym typeface="Calibri"/>
              </a:rPr>
              <a:t>verview of how to create your own </a:t>
            </a:r>
            <a:r>
              <a:rPr lang="en-US" dirty="0"/>
              <a:t>GPSE.</a:t>
            </a:r>
            <a:endParaRPr dirty="0"/>
          </a:p>
          <a:p>
            <a:pPr marL="342900" marR="0" lvl="0" indent="-342900" algn="l" rtl="0">
              <a:spcBef>
                <a:spcPts val="640"/>
              </a:spcBef>
              <a:spcAft>
                <a:spcPts val="0"/>
              </a:spcAft>
              <a:buClr>
                <a:schemeClr val="dk1"/>
              </a:buClr>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Keep in Mind !</a:t>
            </a:r>
            <a:endParaRPr sz="4400" b="0" i="0" u="none" strike="noStrike" cap="none">
              <a:solidFill>
                <a:schemeClr val="dk1"/>
              </a:solidFill>
              <a:latin typeface="Calibri"/>
              <a:ea typeface="Calibri"/>
              <a:cs typeface="Calibri"/>
              <a:sym typeface="Calibri"/>
            </a:endParaRPr>
          </a:p>
        </p:txBody>
      </p:sp>
      <p:sp>
        <p:nvSpPr>
          <p:cNvPr id="223" name="Shape 2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Use the updated code under </a:t>
            </a:r>
            <a:r>
              <a:rPr lang="en-US" sz="3200" b="0" i="0" u="none" strike="noStrike" cap="none">
                <a:solidFill>
                  <a:srgbClr val="FF0000"/>
                </a:solidFill>
                <a:latin typeface="Calibri"/>
                <a:ea typeface="Calibri"/>
                <a:cs typeface="Calibri"/>
                <a:sym typeface="Calibri"/>
              </a:rPr>
              <a:t>Get code</a:t>
            </a:r>
            <a:r>
              <a:rPr lang="en-US" sz="3200" b="0" i="0" u="none" strike="noStrike" cap="none">
                <a:solidFill>
                  <a:schemeClr val="dk1"/>
                </a:solidFill>
                <a:latin typeface="Calibri"/>
                <a:ea typeface="Calibri"/>
                <a:cs typeface="Calibri"/>
                <a:sym typeface="Calibri"/>
              </a:rPr>
              <a:t> tab (in the control panel).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r>
              <a:rPr lang="en-US" dirty="0"/>
              <a:t>GPSE</a:t>
            </a:r>
            <a:r>
              <a:rPr lang="en-US" sz="4400" b="0" i="0" u="none" strike="noStrike" cap="none" dirty="0">
                <a:solidFill>
                  <a:srgbClr val="FF0000"/>
                </a:solidFill>
                <a:latin typeface="Calibri"/>
                <a:ea typeface="Calibri"/>
                <a:cs typeface="Calibri"/>
                <a:sym typeface="Calibri"/>
              </a:rPr>
              <a:t> summary/history</a:t>
            </a:r>
            <a:endParaRPr sz="4400" b="0" i="0" u="none" strike="noStrike" cap="none" dirty="0">
              <a:solidFill>
                <a:srgbClr val="FF0000"/>
              </a:solidFill>
              <a:latin typeface="Calibri"/>
              <a:ea typeface="Calibri"/>
              <a:cs typeface="Calibri"/>
              <a:sym typeface="Calibri"/>
            </a:endParaRPr>
          </a:p>
        </p:txBody>
      </p:sp>
      <p:sp>
        <p:nvSpPr>
          <p:cNvPr id="223" name="Shape 223"/>
          <p:cNvSpPr txBox="1">
            <a:spLocks noGrp="1"/>
          </p:cNvSpPr>
          <p:nvPr>
            <p:ph type="body" idx="1"/>
          </p:nvPr>
        </p:nvSpPr>
        <p:spPr>
          <a:xfrm>
            <a:off x="457200" y="1124211"/>
            <a:ext cx="8229600" cy="4525963"/>
          </a:xfrm>
          <a:prstGeom prst="rect">
            <a:avLst/>
          </a:prstGeom>
          <a:noFill/>
          <a:ln>
            <a:noFill/>
          </a:ln>
        </p:spPr>
        <p:txBody>
          <a:bodyPr spcFirstLastPara="1" wrap="square" lIns="91425" tIns="45700" rIns="91425" bIns="45700" anchor="t" anchorCtr="0">
            <a:noAutofit/>
          </a:bodyPr>
          <a:lstStyle/>
          <a:p>
            <a:pPr marL="342900" lvl="0" indent="-342900">
              <a:spcBef>
                <a:spcPts val="0"/>
              </a:spcBef>
            </a:pPr>
            <a:r>
              <a:rPr lang="en-US" dirty="0"/>
              <a:t>The Google Programmable Search platform consisted of three services:</a:t>
            </a:r>
          </a:p>
          <a:p>
            <a:pPr marL="342900" lvl="0" indent="-342900">
              <a:spcBef>
                <a:spcPts val="0"/>
              </a:spcBef>
            </a:pPr>
            <a:endParaRPr lang="en-US" dirty="0"/>
          </a:p>
          <a:p>
            <a:pPr marL="342900" lvl="0" indent="-342900">
              <a:spcBef>
                <a:spcPts val="0"/>
              </a:spcBef>
            </a:pPr>
            <a:r>
              <a:rPr lang="en-US" dirty="0"/>
              <a:t>Programmable Search Engine (GPSE)</a:t>
            </a:r>
          </a:p>
          <a:p>
            <a:pPr marL="342900" lvl="0" indent="-342900">
              <a:spcBef>
                <a:spcPts val="0"/>
              </a:spcBef>
            </a:pPr>
            <a:r>
              <a:rPr lang="en-US" dirty="0"/>
              <a:t>Subscribed Links (no longer available)</a:t>
            </a:r>
          </a:p>
          <a:p>
            <a:pPr marL="342900" lvl="0" indent="-342900">
              <a:spcBef>
                <a:spcPts val="0"/>
              </a:spcBef>
            </a:pPr>
            <a:r>
              <a:rPr lang="en-US" dirty="0"/>
              <a:t>Topics</a:t>
            </a:r>
          </a:p>
          <a:p>
            <a:pPr marL="342900" lvl="0" indent="-342900">
              <a:spcBef>
                <a:spcPts val="0"/>
              </a:spcBef>
            </a:pPr>
            <a:endParaRPr lang="en-US" dirty="0"/>
          </a:p>
          <a:p>
            <a:pPr marL="342900" lvl="0" indent="-342900">
              <a:spcBef>
                <a:spcPts val="0"/>
              </a:spcBef>
            </a:pPr>
            <a:endParaRPr lang="en-US" dirty="0"/>
          </a:p>
        </p:txBody>
      </p:sp>
    </p:spTree>
    <p:extLst>
      <p:ext uri="{BB962C8B-B14F-4D97-AF65-F5344CB8AC3E}">
        <p14:creationId xmlns:p14="http://schemas.microsoft.com/office/powerpoint/2010/main" val="2676865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dirty="0">
                <a:solidFill>
                  <a:srgbClr val="FF0000"/>
                </a:solidFill>
              </a:rPr>
              <a:t>CSE</a:t>
            </a:r>
            <a:endParaRPr sz="4400" b="0" i="0" u="none" strike="noStrike" cap="none" dirty="0">
              <a:solidFill>
                <a:srgbClr val="FF0000"/>
              </a:solidFill>
              <a:latin typeface="Calibri"/>
              <a:ea typeface="Calibri"/>
              <a:cs typeface="Calibri"/>
              <a:sym typeface="Calibri"/>
            </a:endParaRPr>
          </a:p>
        </p:txBody>
      </p:sp>
      <p:sp>
        <p:nvSpPr>
          <p:cNvPr id="223" name="Shape 223"/>
          <p:cNvSpPr txBox="1">
            <a:spLocks noGrp="1"/>
          </p:cNvSpPr>
          <p:nvPr>
            <p:ph type="body" idx="1"/>
          </p:nvPr>
        </p:nvSpPr>
        <p:spPr>
          <a:xfrm>
            <a:off x="457200" y="846138"/>
            <a:ext cx="8229600" cy="4525963"/>
          </a:xfrm>
          <a:prstGeom prst="rect">
            <a:avLst/>
          </a:prstGeom>
          <a:noFill/>
          <a:ln>
            <a:noFill/>
          </a:ln>
        </p:spPr>
        <p:txBody>
          <a:bodyPr spcFirstLastPara="1" wrap="square" lIns="91425" tIns="45700" rIns="91425" bIns="45700" anchor="t" anchorCtr="0">
            <a:noAutofit/>
          </a:bodyPr>
          <a:lstStyle/>
          <a:p>
            <a:pPr marL="342900" lvl="0" indent="-342900">
              <a:spcBef>
                <a:spcPts val="0"/>
              </a:spcBef>
            </a:pPr>
            <a:endParaRPr lang="en-US" dirty="0"/>
          </a:p>
          <a:p>
            <a:pPr marL="342900" indent="-342900">
              <a:spcBef>
                <a:spcPts val="0"/>
              </a:spcBef>
            </a:pPr>
            <a:r>
              <a:rPr lang="en-US" sz="2800" dirty="0"/>
              <a:t>Released on October 23, 2006, Google Custom Search allows anyone to create their own search engine by themselves. Search engines can be created to search for information on particular topics chosen by the creator. Google Custom Search Engine allows creators to select what websites will be used to search for information which helps to eliminate any unwanted websites or information. Creators can also attach their custom search engine to any blog or webpage.[4] Google AdSense results can also be triggered from certain search queries, which would generate revenue for the site owner.[5]</a:t>
            </a:r>
          </a:p>
          <a:p>
            <a:pPr marL="342900" lvl="0" indent="-342900">
              <a:spcBef>
                <a:spcPts val="0"/>
              </a:spcBef>
            </a:pPr>
            <a:endParaRPr lang="en-US" dirty="0"/>
          </a:p>
          <a:p>
            <a:pPr marL="342900" lvl="0" indent="-342900">
              <a:spcBef>
                <a:spcPts val="0"/>
              </a:spcBef>
            </a:pPr>
            <a:endParaRPr lang="en-US" dirty="0"/>
          </a:p>
        </p:txBody>
      </p:sp>
    </p:spTree>
    <p:extLst>
      <p:ext uri="{BB962C8B-B14F-4D97-AF65-F5344CB8AC3E}">
        <p14:creationId xmlns:p14="http://schemas.microsoft.com/office/powerpoint/2010/main" val="839306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dirty="0">
                <a:solidFill>
                  <a:srgbClr val="FF0000"/>
                </a:solidFill>
                <a:latin typeface="Calibri"/>
                <a:ea typeface="Calibri"/>
                <a:cs typeface="Calibri"/>
                <a:sym typeface="Calibri"/>
              </a:rPr>
              <a:t>Topics</a:t>
            </a:r>
            <a:endParaRPr sz="4400" b="0" i="0" u="none" strike="noStrike" cap="none" dirty="0">
              <a:solidFill>
                <a:srgbClr val="FF0000"/>
              </a:solidFill>
              <a:latin typeface="Calibri"/>
              <a:ea typeface="Calibri"/>
              <a:cs typeface="Calibri"/>
              <a:sym typeface="Calibri"/>
            </a:endParaRPr>
          </a:p>
        </p:txBody>
      </p:sp>
      <p:sp>
        <p:nvSpPr>
          <p:cNvPr id="223" name="Shape 223"/>
          <p:cNvSpPr txBox="1">
            <a:spLocks noGrp="1"/>
          </p:cNvSpPr>
          <p:nvPr>
            <p:ph type="body" idx="1"/>
          </p:nvPr>
        </p:nvSpPr>
        <p:spPr>
          <a:xfrm>
            <a:off x="457200" y="1124211"/>
            <a:ext cx="8229600" cy="4525963"/>
          </a:xfrm>
          <a:prstGeom prst="rect">
            <a:avLst/>
          </a:prstGeom>
          <a:noFill/>
          <a:ln>
            <a:noFill/>
          </a:ln>
        </p:spPr>
        <p:txBody>
          <a:bodyPr spcFirstLastPara="1" wrap="square" lIns="91425" tIns="45700" rIns="91425" bIns="45700" anchor="t" anchorCtr="0">
            <a:noAutofit/>
          </a:bodyPr>
          <a:lstStyle/>
          <a:p>
            <a:pPr marL="342900" lvl="0" indent="-342900">
              <a:spcBef>
                <a:spcPts val="0"/>
              </a:spcBef>
            </a:pPr>
            <a:r>
              <a:rPr lang="en-US" sz="2000" dirty="0"/>
              <a:t>Topics are specific areas of search, which can be developed by people with knowledge of a certain subject. These topics are then displayed at the top of relevant Google web searches, so the user can refine the searches to what they want.[7] Currently, there is a limited number of topics that Google is wanting to develop, namely Health, Destination Guides, Autos, Computer games, Photography and Home Theater.[citation needed]</a:t>
            </a:r>
          </a:p>
          <a:p>
            <a:pPr marL="342900" lvl="0" indent="-342900">
              <a:spcBef>
                <a:spcPts val="0"/>
              </a:spcBef>
            </a:pPr>
            <a:endParaRPr lang="en-US" sz="2000" dirty="0"/>
          </a:p>
          <a:p>
            <a:pPr marL="342900" lvl="0" indent="-342900">
              <a:spcBef>
                <a:spcPts val="0"/>
              </a:spcBef>
            </a:pPr>
            <a:r>
              <a:rPr lang="en-US" sz="2000" dirty="0"/>
              <a:t>One of the topics with many contributions is Health.[citation needed] They include the National Library of Medicine, Centers for Disease Control and Prevention, Health On the Net Foundation, Harvard Medical School, Mayo Clinic and others.[citation needed]</a:t>
            </a:r>
          </a:p>
          <a:p>
            <a:pPr marL="342900" lvl="0" indent="-342900">
              <a:spcBef>
                <a:spcPts val="0"/>
              </a:spcBef>
            </a:pPr>
            <a:endParaRPr lang="en-US" sz="2000" dirty="0"/>
          </a:p>
          <a:p>
            <a:pPr marL="342900" lvl="0" indent="-342900">
              <a:spcBef>
                <a:spcPts val="0"/>
              </a:spcBef>
            </a:pPr>
            <a:r>
              <a:rPr lang="en-US" sz="2000" dirty="0"/>
              <a:t>Google CSE's may offer better topical search results than the standard Google search.[citation needed]</a:t>
            </a:r>
          </a:p>
          <a:p>
            <a:pPr marL="342900" lvl="0" indent="-342900">
              <a:spcBef>
                <a:spcPts val="0"/>
              </a:spcBef>
            </a:pPr>
            <a:endParaRPr lang="en-US" dirty="0"/>
          </a:p>
        </p:txBody>
      </p:sp>
    </p:spTree>
    <p:extLst>
      <p:ext uri="{BB962C8B-B14F-4D97-AF65-F5344CB8AC3E}">
        <p14:creationId xmlns:p14="http://schemas.microsoft.com/office/powerpoint/2010/main" val="1622452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dirty="0">
                <a:solidFill>
                  <a:srgbClr val="FF0000"/>
                </a:solidFill>
                <a:latin typeface="Calibri"/>
                <a:ea typeface="Calibri"/>
                <a:cs typeface="Calibri"/>
                <a:sym typeface="Calibri"/>
              </a:rPr>
              <a:t>Subscribed Links</a:t>
            </a:r>
            <a:endParaRPr sz="4400" b="0" i="0" u="none" strike="noStrike" cap="none" dirty="0">
              <a:solidFill>
                <a:srgbClr val="FF0000"/>
              </a:solidFill>
              <a:latin typeface="Calibri"/>
              <a:ea typeface="Calibri"/>
              <a:cs typeface="Calibri"/>
              <a:sym typeface="Calibri"/>
            </a:endParaRPr>
          </a:p>
        </p:txBody>
      </p:sp>
      <p:sp>
        <p:nvSpPr>
          <p:cNvPr id="223" name="Shape 223"/>
          <p:cNvSpPr txBox="1">
            <a:spLocks noGrp="1"/>
          </p:cNvSpPr>
          <p:nvPr>
            <p:ph type="body" idx="1"/>
          </p:nvPr>
        </p:nvSpPr>
        <p:spPr>
          <a:xfrm>
            <a:off x="457200" y="846138"/>
            <a:ext cx="8229600" cy="4525963"/>
          </a:xfrm>
          <a:prstGeom prst="rect">
            <a:avLst/>
          </a:prstGeom>
          <a:noFill/>
          <a:ln>
            <a:noFill/>
          </a:ln>
        </p:spPr>
        <p:txBody>
          <a:bodyPr spcFirstLastPara="1" wrap="square" lIns="91425" tIns="45700" rIns="91425" bIns="45700" anchor="t" anchorCtr="0">
            <a:noAutofit/>
          </a:bodyPr>
          <a:lstStyle/>
          <a:p>
            <a:pPr marL="0" lvl="0" indent="0">
              <a:spcBef>
                <a:spcPts val="0"/>
              </a:spcBef>
              <a:buNone/>
            </a:pPr>
            <a:endParaRPr lang="en-US" dirty="0"/>
          </a:p>
          <a:p>
            <a:pPr marL="342900" lvl="0" indent="-342900">
              <a:spcBef>
                <a:spcPts val="0"/>
              </a:spcBef>
            </a:pPr>
            <a:r>
              <a:rPr lang="en-US" dirty="0"/>
              <a:t>Provided as part of the original service, subscribed links were discontinued on 15 September 2011.[6]</a:t>
            </a:r>
          </a:p>
          <a:p>
            <a:pPr marL="342900" lvl="0" indent="-342900">
              <a:spcBef>
                <a:spcPts val="0"/>
              </a:spcBef>
            </a:pPr>
            <a:endParaRPr lang="en-US" dirty="0"/>
          </a:p>
          <a:p>
            <a:pPr marL="342900" lvl="0" indent="-342900">
              <a:spcBef>
                <a:spcPts val="0"/>
              </a:spcBef>
            </a:pPr>
            <a:r>
              <a:rPr lang="en-US" dirty="0"/>
              <a:t>Subscribed Links were web results that users could manually subscribe to. Anyone was allowed to make a new Subscribed Link, and did not necessarily need knowledge on how to create a feed, as a basic link could be created. Subscriptions were then available in a special directory.</a:t>
            </a:r>
          </a:p>
          <a:p>
            <a:pPr marL="342900" lvl="0" indent="-342900">
              <a:spcBef>
                <a:spcPts val="0"/>
              </a:spcBef>
            </a:pPr>
            <a:endParaRPr lang="en-US" dirty="0"/>
          </a:p>
        </p:txBody>
      </p:sp>
    </p:spTree>
    <p:extLst>
      <p:ext uri="{BB962C8B-B14F-4D97-AF65-F5344CB8AC3E}">
        <p14:creationId xmlns:p14="http://schemas.microsoft.com/office/powerpoint/2010/main" val="255197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3C9B-9B6B-FA4E-BACD-ED71A4D298C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A97EDBB-B334-0D42-85AD-D90D75214C6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45A1AC5C-CD4F-BD4F-953A-ED2CDC2D5308}"/>
              </a:ext>
            </a:extLst>
          </p:cNvPr>
          <p:cNvPicPr>
            <a:picLocks noChangeAspect="1"/>
          </p:cNvPicPr>
          <p:nvPr/>
        </p:nvPicPr>
        <p:blipFill>
          <a:blip r:embed="rId2"/>
          <a:stretch>
            <a:fillRect/>
          </a:stretch>
        </p:blipFill>
        <p:spPr>
          <a:xfrm>
            <a:off x="0" y="432572"/>
            <a:ext cx="9144000" cy="5992856"/>
          </a:xfrm>
          <a:prstGeom prst="rect">
            <a:avLst/>
          </a:prstGeom>
        </p:spPr>
      </p:pic>
    </p:spTree>
    <p:extLst>
      <p:ext uri="{BB962C8B-B14F-4D97-AF65-F5344CB8AC3E}">
        <p14:creationId xmlns:p14="http://schemas.microsoft.com/office/powerpoint/2010/main" val="180661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C55F9-CAE6-4301-8861-D5B3AC59C46A}"/>
              </a:ext>
            </a:extLst>
          </p:cNvPr>
          <p:cNvSpPr>
            <a:spLocks noGrp="1"/>
          </p:cNvSpPr>
          <p:nvPr>
            <p:ph type="title"/>
          </p:nvPr>
        </p:nvSpPr>
        <p:spPr/>
        <p:txBody>
          <a:bodyPr/>
          <a:lstStyle/>
          <a:p>
            <a:r>
              <a:rPr lang="en-US" dirty="0"/>
              <a:t>Enterprise Search vs. Web Search</a:t>
            </a:r>
          </a:p>
        </p:txBody>
      </p:sp>
      <p:sp>
        <p:nvSpPr>
          <p:cNvPr id="3" name="Text Placeholder 2">
            <a:extLst>
              <a:ext uri="{FF2B5EF4-FFF2-40B4-BE49-F238E27FC236}">
                <a16:creationId xmlns:a16="http://schemas.microsoft.com/office/drawing/2014/main" id="{A7D614B7-25F1-4BBA-8E07-F63C954CA12F}"/>
              </a:ext>
            </a:extLst>
          </p:cNvPr>
          <p:cNvSpPr>
            <a:spLocks noGrp="1"/>
          </p:cNvSpPr>
          <p:nvPr>
            <p:ph type="body" idx="1"/>
          </p:nvPr>
        </p:nvSpPr>
        <p:spPr>
          <a:xfrm>
            <a:off x="457200" y="1600200"/>
            <a:ext cx="4654446" cy="4525963"/>
          </a:xfrm>
        </p:spPr>
        <p:txBody>
          <a:bodyPr/>
          <a:lstStyle/>
          <a:p>
            <a:pPr marL="25400" indent="0">
              <a:buNone/>
            </a:pPr>
            <a:endParaRPr lang="en-US" dirty="0"/>
          </a:p>
          <a:p>
            <a:pPr marL="25400" indent="0">
              <a:buNone/>
            </a:pPr>
            <a:endParaRPr lang="en-US" dirty="0"/>
          </a:p>
          <a:p>
            <a:pPr marL="25400" indent="0">
              <a:buNone/>
            </a:pPr>
            <a:endParaRPr lang="en-US" dirty="0"/>
          </a:p>
          <a:p>
            <a:pPr marL="25400" indent="0">
              <a:buNone/>
            </a:pPr>
            <a:endParaRPr lang="en-US" dirty="0"/>
          </a:p>
          <a:p>
            <a:pPr marL="25400" indent="0">
              <a:buNone/>
            </a:pPr>
            <a:endParaRPr lang="en-US" sz="1000" dirty="0"/>
          </a:p>
          <a:p>
            <a:r>
              <a:rPr lang="en-US" dirty="0"/>
              <a:t>Retrieval in the intranet</a:t>
            </a:r>
          </a:p>
          <a:p>
            <a:r>
              <a:rPr lang="en-US" dirty="0"/>
              <a:t>More accurate results</a:t>
            </a:r>
            <a:br>
              <a:rPr lang="en-US" dirty="0"/>
            </a:br>
            <a:r>
              <a:rPr lang="en-US" dirty="0"/>
              <a:t>(for proprietary data)</a:t>
            </a:r>
          </a:p>
          <a:p>
            <a:endParaRPr lang="en-US" sz="900" dirty="0"/>
          </a:p>
          <a:p>
            <a:endParaRPr lang="en-US" sz="900" dirty="0"/>
          </a:p>
          <a:p>
            <a:pPr marL="25400" indent="0">
              <a:buNone/>
            </a:pPr>
            <a:r>
              <a:rPr lang="fr-FR" sz="900" dirty="0" err="1"/>
              <a:t>img</a:t>
            </a:r>
            <a:r>
              <a:rPr lang="fr-FR" sz="900" dirty="0"/>
              <a:t> source </a:t>
            </a:r>
            <a:r>
              <a:rPr lang="fr-FR" sz="900" u="sng" dirty="0">
                <a:hlinkClick r:id="rId3"/>
              </a:rPr>
              <a:t>http://www.intranetconnections.com/blog/benefits-enterprise-search-intranet-site/</a:t>
            </a:r>
            <a:endParaRPr lang="en-US" sz="900" dirty="0"/>
          </a:p>
        </p:txBody>
      </p:sp>
      <p:pic>
        <p:nvPicPr>
          <p:cNvPr id="1026" name="Picture 2" descr="https://lh6.googleusercontent.com/z5vY5fc7ySEiZrcEmS0udQeEimruF_AbFaHtc-EWAOLKNLrqlFuRCkLB9LpSjH1pKK3SjASfAc1Pso4xN28X1PDKyHlxtH4EDgf2sb6x5XTJo2nVzuOrlGc3j8cv1itXaOsAT175mUQ">
            <a:extLst>
              <a:ext uri="{FF2B5EF4-FFF2-40B4-BE49-F238E27FC236}">
                <a16:creationId xmlns:a16="http://schemas.microsoft.com/office/drawing/2014/main" id="{8758DB8F-F28C-4106-8021-1447260C0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86593"/>
            <a:ext cx="4354643" cy="2718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ACE187ED-DC6C-4F71-8E69-05517DF58732}"/>
              </a:ext>
            </a:extLst>
          </p:cNvPr>
          <p:cNvSpPr txBox="1">
            <a:spLocks/>
          </p:cNvSpPr>
          <p:nvPr/>
        </p:nvSpPr>
        <p:spPr>
          <a:xfrm>
            <a:off x="4881798" y="1615189"/>
            <a:ext cx="4654446" cy="452596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Font typeface="Arial"/>
              <a:buNone/>
            </a:pPr>
            <a:endParaRPr lang="en-US" dirty="0"/>
          </a:p>
          <a:p>
            <a:pPr marL="25400" indent="0">
              <a:buFont typeface="Arial"/>
              <a:buNone/>
            </a:pPr>
            <a:endParaRPr lang="en-US" dirty="0"/>
          </a:p>
          <a:p>
            <a:pPr marL="25400" indent="0">
              <a:buFont typeface="Arial"/>
              <a:buNone/>
            </a:pPr>
            <a:endParaRPr lang="en-US" dirty="0"/>
          </a:p>
          <a:p>
            <a:pPr marL="25400" indent="0">
              <a:buFont typeface="Arial"/>
              <a:buNone/>
            </a:pPr>
            <a:endParaRPr lang="en-US" dirty="0"/>
          </a:p>
          <a:p>
            <a:pPr marL="25400" indent="0">
              <a:buFont typeface="Arial"/>
              <a:buNone/>
            </a:pPr>
            <a:endParaRPr lang="en-US" sz="1000" dirty="0"/>
          </a:p>
          <a:p>
            <a:r>
              <a:rPr lang="en-US" dirty="0"/>
              <a:t>Refined for info in the Web</a:t>
            </a:r>
          </a:p>
          <a:p>
            <a:r>
              <a:rPr lang="en-US" dirty="0"/>
              <a:t>Graph, popularity of nodes, …</a:t>
            </a:r>
          </a:p>
          <a:p>
            <a:pPr marL="25400" indent="0">
              <a:buNone/>
            </a:pPr>
            <a:r>
              <a:rPr lang="fr-FR" sz="900" dirty="0" err="1"/>
              <a:t>img</a:t>
            </a:r>
            <a:r>
              <a:rPr lang="fr-FR" sz="900" dirty="0"/>
              <a:t> source </a:t>
            </a:r>
            <a:r>
              <a:rPr lang="fr-FR" sz="900" dirty="0">
                <a:hlinkClick r:id="rId5"/>
              </a:rPr>
              <a:t> http://news.softpedia.com/news/Add-Custom-Search-Engines-in-Chrome-480755.shtml</a:t>
            </a:r>
            <a:endParaRPr lang="en-US" sz="900" dirty="0"/>
          </a:p>
        </p:txBody>
      </p:sp>
      <p:pic>
        <p:nvPicPr>
          <p:cNvPr id="6" name="Picture 5">
            <a:extLst>
              <a:ext uri="{FF2B5EF4-FFF2-40B4-BE49-F238E27FC236}">
                <a16:creationId xmlns:a16="http://schemas.microsoft.com/office/drawing/2014/main" id="{94B84D8E-4709-43A5-B214-C7C95F1316E0}"/>
              </a:ext>
            </a:extLst>
          </p:cNvPr>
          <p:cNvPicPr>
            <a:picLocks noChangeAspect="1"/>
          </p:cNvPicPr>
          <p:nvPr/>
        </p:nvPicPr>
        <p:blipFill>
          <a:blip r:embed="rId6"/>
          <a:stretch>
            <a:fillRect/>
          </a:stretch>
        </p:blipFill>
        <p:spPr>
          <a:xfrm>
            <a:off x="5181601" y="1295622"/>
            <a:ext cx="3867462" cy="2900053"/>
          </a:xfrm>
          <a:prstGeom prst="rect">
            <a:avLst/>
          </a:prstGeom>
        </p:spPr>
      </p:pic>
    </p:spTree>
    <p:extLst>
      <p:ext uri="{BB962C8B-B14F-4D97-AF65-F5344CB8AC3E}">
        <p14:creationId xmlns:p14="http://schemas.microsoft.com/office/powerpoint/2010/main" val="314878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1447800" y="2133600"/>
            <a:ext cx="7239000" cy="3733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Specialized Search Engine – search 	select sites</a:t>
            </a:r>
            <a:endParaRPr/>
          </a:p>
          <a:p>
            <a:pPr marL="342900" marR="0" lvl="0" indent="-342900" algn="l" rtl="0">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Uses the expertise of the author</a:t>
            </a:r>
            <a:endParaRPr/>
          </a:p>
          <a:p>
            <a:pPr marL="342900" marR="0" lvl="0" indent="-342900" algn="l" rtl="0">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Controls the results of a query</a:t>
            </a:r>
            <a:endParaRPr/>
          </a:p>
          <a:p>
            <a:pPr marL="342900" marR="0" lvl="0" indent="-342900" algn="l" rtl="0">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Adds a human element into a 	search engine algorithm</a:t>
            </a:r>
            <a:endParaRPr/>
          </a:p>
          <a:p>
            <a:pPr marL="342900" marR="0" lvl="0" indent="-342900" algn="l" rtl="0">
              <a:spcBef>
                <a:spcPts val="640"/>
              </a:spcBef>
              <a:spcAft>
                <a:spcPts val="0"/>
              </a:spcAft>
              <a:buClr>
                <a:schemeClr val="dk1"/>
              </a:buClr>
              <a:buFont typeface="Noto Sans Symbols"/>
              <a:buNone/>
            </a:pPr>
            <a:endParaRPr sz="3200" b="1" i="0" u="none" strike="noStrike" cap="none">
              <a:solidFill>
                <a:schemeClr val="dk2"/>
              </a:solidFill>
              <a:latin typeface="Calibri"/>
              <a:ea typeface="Calibri"/>
              <a:cs typeface="Calibri"/>
              <a:sym typeface="Calibri"/>
            </a:endParaRPr>
          </a:p>
        </p:txBody>
      </p:sp>
      <p:sp>
        <p:nvSpPr>
          <p:cNvPr id="104" name="Shape 104"/>
          <p:cNvSpPr/>
          <p:nvPr/>
        </p:nvSpPr>
        <p:spPr>
          <a:xfrm>
            <a:off x="1066800" y="304800"/>
            <a:ext cx="7848600" cy="14462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dk1"/>
                </a:solidFill>
                <a:latin typeface="Cabin"/>
                <a:ea typeface="Cabin"/>
                <a:cs typeface="Cabin"/>
                <a:sym typeface="Cabin"/>
              </a:rPr>
              <a:t>What is a</a:t>
            </a:r>
            <a:br>
              <a:rPr lang="en-US" sz="4400" b="1">
                <a:solidFill>
                  <a:schemeClr val="dk1"/>
                </a:solidFill>
                <a:latin typeface="Cabin"/>
                <a:ea typeface="Cabin"/>
                <a:cs typeface="Cabin"/>
                <a:sym typeface="Cabin"/>
              </a:rPr>
            </a:br>
            <a:r>
              <a:rPr lang="en-US" sz="4400" b="1">
                <a:solidFill>
                  <a:schemeClr val="dk1"/>
                </a:solidFill>
                <a:latin typeface="Cabin"/>
                <a:ea typeface="Cabin"/>
                <a:cs typeface="Cabin"/>
                <a:sym typeface="Cabin"/>
              </a:rPr>
              <a:t>Custom Search Engine (CSE)</a:t>
            </a:r>
            <a:endParaRPr sz="4400">
              <a:solidFill>
                <a:schemeClr val="dk1"/>
              </a:solidFill>
              <a:latin typeface="Cabin"/>
              <a:ea typeface="Cabin"/>
              <a:cs typeface="Cabin"/>
              <a:sym typeface="Cabin"/>
            </a:endParaRPr>
          </a:p>
        </p:txBody>
      </p:sp>
      <p:cxnSp>
        <p:nvCxnSpPr>
          <p:cNvPr id="105" name="Shape 105"/>
          <p:cNvCxnSpPr/>
          <p:nvPr/>
        </p:nvCxnSpPr>
        <p:spPr>
          <a:xfrm>
            <a:off x="2362200" y="1762125"/>
            <a:ext cx="5029200" cy="0"/>
          </a:xfrm>
          <a:prstGeom prst="straightConnector1">
            <a:avLst/>
          </a:prstGeom>
          <a:noFill/>
          <a:ln w="19050" cap="flat" cmpd="sng">
            <a:solidFill>
              <a:srgbClr val="4A7DBA"/>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5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5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Effect transition="in" filter="fade">
                                      <p:cBhvr>
                                        <p:cTn id="17" dur="500"/>
                                        <p:tgtEl>
                                          <p:spTgt spid="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xEl>
                                              <p:pRg st="3" end="3"/>
                                            </p:txEl>
                                          </p:spTgt>
                                        </p:tgtEl>
                                        <p:attrNameLst>
                                          <p:attrName>style.visibility</p:attrName>
                                        </p:attrNameLst>
                                      </p:cBhvr>
                                      <p:to>
                                        <p:strVal val="visible"/>
                                      </p:to>
                                    </p:set>
                                    <p:animEffect transition="in" filter="fade">
                                      <p:cBhvr>
                                        <p:cTn id="22" dur="500"/>
                                        <p:tgtEl>
                                          <p:spTgt spid="1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
                                            <p:txEl>
                                              <p:pRg st="4" end="4"/>
                                            </p:txEl>
                                          </p:spTgt>
                                        </p:tgtEl>
                                        <p:attrNameLst>
                                          <p:attrName>style.visibility</p:attrName>
                                        </p:attrNameLst>
                                      </p:cBhvr>
                                      <p:to>
                                        <p:strVal val="visible"/>
                                      </p:to>
                                    </p:set>
                                    <p:animEffect transition="in" filter="fade">
                                      <p:cBhvr>
                                        <p:cTn id="27" dur="500"/>
                                        <p:tgtEl>
                                          <p:spTgt spid="1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1447800" y="2133600"/>
            <a:ext cx="7010400" cy="3733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Focus search on “good” sites</a:t>
            </a:r>
            <a:endParaRPr/>
          </a:p>
          <a:p>
            <a:pPr marL="342900" marR="0" lvl="0" indent="-342900" algn="l" rtl="0">
              <a:lnSpc>
                <a:spcPct val="90000"/>
              </a:lnSpc>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Find specific information from a 	list of sites in a subject area </a:t>
            </a:r>
            <a:endParaRPr/>
          </a:p>
          <a:p>
            <a:pPr marL="342900" marR="0" lvl="0" indent="-342900" algn="l" rtl="0">
              <a:lnSpc>
                <a:spcPct val="90000"/>
              </a:lnSpc>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Make a webliographies searchable</a:t>
            </a:r>
            <a:endParaRPr/>
          </a:p>
          <a:p>
            <a:pPr marL="342900" marR="0" lvl="0" indent="-342900" algn="l" rtl="0">
              <a:lnSpc>
                <a:spcPct val="90000"/>
              </a:lnSpc>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Search deep Web sites</a:t>
            </a:r>
            <a:endParaRPr/>
          </a:p>
          <a:p>
            <a:pPr marL="342900" marR="0" lvl="0" indent="-342900" algn="l" rtl="0">
              <a:lnSpc>
                <a:spcPct val="90000"/>
              </a:lnSpc>
              <a:spcBef>
                <a:spcPts val="640"/>
              </a:spcBef>
              <a:spcAft>
                <a:spcPts val="0"/>
              </a:spcAft>
              <a:buClr>
                <a:schemeClr val="dk2"/>
              </a:buClr>
              <a:buSzPts val="3200"/>
              <a:buFont typeface="Arial"/>
              <a:buChar char="•"/>
            </a:pPr>
            <a:r>
              <a:rPr lang="en-US" sz="3200" b="1" i="0" u="none" strike="noStrike" cap="none">
                <a:solidFill>
                  <a:schemeClr val="dk2"/>
                </a:solidFill>
                <a:latin typeface="Calibri"/>
                <a:ea typeface="Calibri"/>
                <a:cs typeface="Calibri"/>
                <a:sym typeface="Calibri"/>
              </a:rPr>
              <a:t>Effectively assist others in finding 	better information</a:t>
            </a:r>
            <a:endParaRPr/>
          </a:p>
          <a:p>
            <a:pPr marL="342900" marR="0" lvl="0" indent="-342900" algn="l" rtl="0">
              <a:lnSpc>
                <a:spcPct val="90000"/>
              </a:lnSpc>
              <a:spcBef>
                <a:spcPts val="640"/>
              </a:spcBef>
              <a:spcAft>
                <a:spcPts val="0"/>
              </a:spcAft>
              <a:buClr>
                <a:schemeClr val="dk1"/>
              </a:buClr>
              <a:buFont typeface="Noto Sans Symbols"/>
              <a:buNone/>
            </a:pPr>
            <a:endParaRPr sz="3200" b="1" i="0" u="none" strike="noStrike" cap="none">
              <a:solidFill>
                <a:schemeClr val="dk2"/>
              </a:solidFill>
              <a:latin typeface="Calibri"/>
              <a:ea typeface="Calibri"/>
              <a:cs typeface="Calibri"/>
              <a:sym typeface="Calibri"/>
            </a:endParaRPr>
          </a:p>
        </p:txBody>
      </p:sp>
      <p:sp>
        <p:nvSpPr>
          <p:cNvPr id="112" name="Shape 112"/>
          <p:cNvSpPr/>
          <p:nvPr/>
        </p:nvSpPr>
        <p:spPr>
          <a:xfrm>
            <a:off x="1066800" y="304800"/>
            <a:ext cx="7848600" cy="14462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chemeClr val="dk1"/>
                </a:solidFill>
                <a:latin typeface="Cabin"/>
                <a:ea typeface="Cabin"/>
                <a:cs typeface="Cabin"/>
                <a:sym typeface="Cabin"/>
              </a:rPr>
              <a:t>Why Bother Creating a</a:t>
            </a:r>
            <a:br>
              <a:rPr lang="en-US" sz="4400" b="1">
                <a:solidFill>
                  <a:schemeClr val="dk1"/>
                </a:solidFill>
                <a:latin typeface="Cabin"/>
                <a:ea typeface="Cabin"/>
                <a:cs typeface="Cabin"/>
                <a:sym typeface="Cabin"/>
              </a:rPr>
            </a:br>
            <a:r>
              <a:rPr lang="en-US" sz="4400" b="1">
                <a:solidFill>
                  <a:schemeClr val="dk1"/>
                </a:solidFill>
                <a:latin typeface="Cabin"/>
                <a:ea typeface="Cabin"/>
                <a:cs typeface="Cabin"/>
                <a:sym typeface="Cabin"/>
              </a:rPr>
              <a:t>Custom Search Engine (CSE)</a:t>
            </a:r>
            <a:endParaRPr sz="4400">
              <a:solidFill>
                <a:schemeClr val="dk1"/>
              </a:solidFill>
              <a:latin typeface="Cabin"/>
              <a:ea typeface="Cabin"/>
              <a:cs typeface="Cabin"/>
              <a:sym typeface="Cabin"/>
            </a:endParaRPr>
          </a:p>
        </p:txBody>
      </p:sp>
      <p:cxnSp>
        <p:nvCxnSpPr>
          <p:cNvPr id="113" name="Shape 113"/>
          <p:cNvCxnSpPr/>
          <p:nvPr/>
        </p:nvCxnSpPr>
        <p:spPr>
          <a:xfrm>
            <a:off x="2362200" y="1762125"/>
            <a:ext cx="5029200" cy="0"/>
          </a:xfrm>
          <a:prstGeom prst="straightConnector1">
            <a:avLst/>
          </a:prstGeom>
          <a:noFill/>
          <a:ln w="19050" cap="flat" cmpd="sng">
            <a:solidFill>
              <a:srgbClr val="4A7DBA"/>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500"/>
                                        <p:tgtEl>
                                          <p:spTgt spid="1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
                                            <p:txEl>
                                              <p:pRg st="4" end="4"/>
                                            </p:txEl>
                                          </p:spTgt>
                                        </p:tgtEl>
                                        <p:attrNameLst>
                                          <p:attrName>style.visibility</p:attrName>
                                        </p:attrNameLst>
                                      </p:cBhvr>
                                      <p:to>
                                        <p:strVal val="visible"/>
                                      </p:to>
                                    </p:set>
                                    <p:animEffect transition="in" filter="fade">
                                      <p:cBhvr>
                                        <p:cTn id="27" dur="500"/>
                                        <p:tgtEl>
                                          <p:spTgt spid="1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1">
                                            <p:txEl>
                                              <p:pRg st="5" end="5"/>
                                            </p:txEl>
                                          </p:spTgt>
                                        </p:tgtEl>
                                        <p:attrNameLst>
                                          <p:attrName>style.visibility</p:attrName>
                                        </p:attrNameLst>
                                      </p:cBhvr>
                                      <p:to>
                                        <p:strVal val="visible"/>
                                      </p:to>
                                    </p:set>
                                    <p:animEffect transition="in" filter="fade">
                                      <p:cBhvr>
                                        <p:cTn id="32" dur="500"/>
                                        <p:tgtEl>
                                          <p:spTgt spid="1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403648" y="381000"/>
            <a:ext cx="6477000" cy="1600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Some uses</a:t>
            </a:r>
            <a:endParaRPr/>
          </a:p>
        </p:txBody>
      </p:sp>
      <p:sp>
        <p:nvSpPr>
          <p:cNvPr id="120" name="Shape 120"/>
          <p:cNvSpPr txBox="1">
            <a:spLocks noGrp="1"/>
          </p:cNvSpPr>
          <p:nvPr>
            <p:ph type="body" idx="1"/>
          </p:nvPr>
        </p:nvSpPr>
        <p:spPr>
          <a:xfrm>
            <a:off x="1479848" y="1676400"/>
            <a:ext cx="6705600" cy="457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sng" strike="noStrike" cap="none">
                <a:solidFill>
                  <a:schemeClr val="hlink"/>
                </a:solidFill>
                <a:latin typeface="Calibri"/>
                <a:ea typeface="Calibri"/>
                <a:cs typeface="Calibri"/>
                <a:sym typeface="Calibri"/>
                <a:hlinkClick r:id="rId3"/>
              </a:rPr>
              <a:t>List of CSEs</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Search your personal bookmarks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Research on websites (e.g., X vs Y type of sites)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Professional organization—websites of members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r>
              <a:rPr lang="en-US" sz="4400" b="0" i="0" u="none" strike="noStrike" cap="none" dirty="0">
                <a:solidFill>
                  <a:schemeClr val="dk1"/>
                </a:solidFill>
                <a:latin typeface="Calibri"/>
                <a:ea typeface="Calibri"/>
                <a:cs typeface="Calibri"/>
                <a:sym typeface="Calibri"/>
              </a:rPr>
              <a:t>Steps for building a Google </a:t>
            </a:r>
            <a:r>
              <a:rPr lang="en-US" dirty="0"/>
              <a:t>PSE</a:t>
            </a:r>
            <a:endParaRPr dirty="0"/>
          </a:p>
        </p:txBody>
      </p:sp>
      <p:sp>
        <p:nvSpPr>
          <p:cNvPr id="127" name="Shape 1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609600" marR="0" lvl="0" indent="-609600" algn="l" rtl="0">
              <a:spcBef>
                <a:spcPts val="0"/>
              </a:spcBef>
              <a:spcAft>
                <a:spcPts val="0"/>
              </a:spcAft>
              <a:buClr>
                <a:schemeClr val="dk1"/>
              </a:buClr>
              <a:buSzPts val="3200"/>
              <a:buFont typeface="Arial"/>
              <a:buAutoNum type="arabicPeriod"/>
            </a:pPr>
            <a:r>
              <a:rPr lang="en-US" sz="3200" b="0" i="0" u="none" strike="noStrike" cap="none" dirty="0">
                <a:solidFill>
                  <a:schemeClr val="dk1"/>
                </a:solidFill>
                <a:latin typeface="Calibri"/>
                <a:ea typeface="Calibri"/>
                <a:cs typeface="Calibri"/>
                <a:sym typeface="Calibri"/>
              </a:rPr>
              <a:t>Google Account</a:t>
            </a:r>
            <a:endParaRPr dirty="0"/>
          </a:p>
          <a:p>
            <a:pPr marL="609600" lvl="0" indent="-609600">
              <a:buFont typeface="Arial"/>
              <a:buAutoNum type="arabicPeriod"/>
            </a:pPr>
            <a:r>
              <a:rPr lang="en-US" sz="3200" b="0" i="0" u="none" strike="noStrike" cap="none" dirty="0">
                <a:solidFill>
                  <a:schemeClr val="dk1"/>
                </a:solidFill>
                <a:latin typeface="Calibri"/>
                <a:ea typeface="Calibri"/>
                <a:cs typeface="Calibri"/>
                <a:sym typeface="Calibri"/>
              </a:rPr>
              <a:t>Create </a:t>
            </a:r>
            <a:r>
              <a:rPr lang="en-US" dirty="0"/>
              <a:t>GPSE</a:t>
            </a:r>
            <a:endParaRPr dirty="0"/>
          </a:p>
          <a:p>
            <a:pPr marL="609600" marR="0" lvl="0" indent="-609600" algn="l" rtl="0">
              <a:spcBef>
                <a:spcPts val="640"/>
              </a:spcBef>
              <a:spcAft>
                <a:spcPts val="0"/>
              </a:spcAft>
              <a:buClr>
                <a:schemeClr val="dk1"/>
              </a:buClr>
              <a:buSzPts val="3200"/>
              <a:buFont typeface="Arial"/>
              <a:buAutoNum type="arabicPeriod"/>
            </a:pPr>
            <a:r>
              <a:rPr lang="en-US" sz="3200" b="0" i="0" u="none" strike="noStrike" cap="none" dirty="0">
                <a:solidFill>
                  <a:schemeClr val="dk1"/>
                </a:solidFill>
                <a:latin typeface="Calibri"/>
                <a:ea typeface="Calibri"/>
                <a:cs typeface="Calibri"/>
                <a:sym typeface="Calibri"/>
              </a:rPr>
              <a:t>Enter formatted URLs</a:t>
            </a:r>
            <a:endParaRPr dirty="0"/>
          </a:p>
          <a:p>
            <a:pPr marL="609600" marR="0" lvl="0" indent="-609600" algn="l" rtl="0">
              <a:spcBef>
                <a:spcPts val="640"/>
              </a:spcBef>
              <a:spcAft>
                <a:spcPts val="0"/>
              </a:spcAft>
              <a:buClr>
                <a:schemeClr val="dk1"/>
              </a:buClr>
              <a:buSzPts val="3200"/>
              <a:buFont typeface="Arial"/>
              <a:buAutoNum type="arabicPeriod"/>
            </a:pPr>
            <a:r>
              <a:rPr lang="en-US" sz="3200" b="0" i="0" u="none" strike="noStrike" cap="none" dirty="0">
                <a:solidFill>
                  <a:schemeClr val="dk1"/>
                </a:solidFill>
                <a:latin typeface="Calibri"/>
                <a:ea typeface="Calibri"/>
                <a:cs typeface="Calibri"/>
                <a:sym typeface="Calibri"/>
              </a:rPr>
              <a:t>Use is only you – by accessing your Google Account</a:t>
            </a:r>
            <a:endParaRPr dirty="0"/>
          </a:p>
        </p:txBody>
      </p:sp>
      <p:pic>
        <p:nvPicPr>
          <p:cNvPr id="128" name="Shape 128" descr="MCj02958590000[1]"/>
          <p:cNvPicPr preferRelativeResize="0"/>
          <p:nvPr/>
        </p:nvPicPr>
        <p:blipFill rotWithShape="1">
          <a:blip r:embed="rId3">
            <a:alphaModFix/>
          </a:blip>
          <a:srcRect/>
          <a:stretch/>
        </p:blipFill>
        <p:spPr>
          <a:xfrm>
            <a:off x="6720591" y="1274164"/>
            <a:ext cx="2163763" cy="18716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1. Google Account</a:t>
            </a:r>
            <a:endParaRPr/>
          </a:p>
        </p:txBody>
      </p:sp>
      <p:sp>
        <p:nvSpPr>
          <p:cNvPr id="135" name="Shape 1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Arial"/>
              <a:buChar char="•"/>
            </a:pPr>
            <a:r>
              <a:rPr lang="en-US" sz="2800" b="0" i="0" u="sng" strike="noStrike" cap="none">
                <a:solidFill>
                  <a:schemeClr val="hlink"/>
                </a:solidFill>
                <a:latin typeface="Calibri"/>
                <a:ea typeface="Calibri"/>
                <a:cs typeface="Calibri"/>
                <a:sym typeface="Calibri"/>
                <a:hlinkClick r:id="rId3"/>
              </a:rPr>
              <a:t>http://www.google.com/</a:t>
            </a:r>
            <a:endParaRPr sz="280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Sign In (upper right)…C</a:t>
            </a:r>
            <a:r>
              <a:rPr lang="en-US" sz="2000" b="0" i="0" u="none" strike="noStrike" cap="none">
                <a:solidFill>
                  <a:schemeClr val="dk1"/>
                </a:solidFill>
                <a:latin typeface="Calibri"/>
                <a:ea typeface="Calibri"/>
                <a:cs typeface="Calibri"/>
                <a:sym typeface="Calibri"/>
              </a:rPr>
              <a:t>reate an account. </a:t>
            </a:r>
            <a:endParaRPr/>
          </a:p>
        </p:txBody>
      </p:sp>
      <p:sp>
        <p:nvSpPr>
          <p:cNvPr id="136" name="Shape 136">
            <a:hlinkClick r:id="rId4"/>
          </p:cNvPr>
          <p:cNvSpPr/>
          <p:nvPr/>
        </p:nvSpPr>
        <p:spPr>
          <a:xfrm>
            <a:off x="7848600" y="6172200"/>
            <a:ext cx="838200" cy="457200"/>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lvl="0"/>
            <a:r>
              <a:rPr lang="en-US" sz="4400" b="0" i="0" u="none" strike="noStrike" cap="none" dirty="0">
                <a:solidFill>
                  <a:schemeClr val="dk1"/>
                </a:solidFill>
                <a:latin typeface="Calibri"/>
                <a:ea typeface="Calibri"/>
                <a:cs typeface="Calibri"/>
                <a:sym typeface="Calibri"/>
              </a:rPr>
              <a:t>Add </a:t>
            </a:r>
            <a:r>
              <a:rPr lang="en-US" dirty="0"/>
              <a:t>GPSE </a:t>
            </a:r>
            <a:r>
              <a:rPr lang="en-US" sz="4400" b="0" i="0" u="none" strike="noStrike" cap="none" dirty="0">
                <a:solidFill>
                  <a:schemeClr val="dk1"/>
                </a:solidFill>
                <a:latin typeface="Calibri"/>
                <a:ea typeface="Calibri"/>
                <a:cs typeface="Calibri"/>
                <a:sym typeface="Calibri"/>
              </a:rPr>
              <a:t>to your account</a:t>
            </a:r>
            <a:endParaRPr dirty="0"/>
          </a:p>
        </p:txBody>
      </p:sp>
      <p:sp>
        <p:nvSpPr>
          <p:cNvPr id="143" name="Shape 1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dirty="0"/>
              <a:t>Search for Google Custom Search</a:t>
            </a:r>
            <a:endParaRPr dirty="0"/>
          </a:p>
          <a:p>
            <a:pPr marL="342900" lvl="0" indent="-342900">
              <a:spcBef>
                <a:spcPts val="0"/>
              </a:spcBef>
            </a:pPr>
            <a:r>
              <a:rPr lang="en-US" dirty="0">
                <a:hlinkClick r:id="rId3"/>
              </a:rPr>
              <a:t>Programmable Search - Create search engine (google.com) </a:t>
            </a:r>
            <a:endParaRPr lang="en-US" dirty="0"/>
          </a:p>
          <a:p>
            <a:pPr marL="342900" lvl="0" indent="-342900">
              <a:spcBef>
                <a:spcPts val="0"/>
              </a:spcBef>
            </a:pPr>
            <a:r>
              <a:rPr lang="en-US" dirty="0"/>
              <a:t>Create a new search engine (click add)</a:t>
            </a:r>
            <a:endParaRPr dirty="0"/>
          </a:p>
        </p:txBody>
      </p:sp>
      <p:pic>
        <p:nvPicPr>
          <p:cNvPr id="3" name="Picture 2">
            <a:extLst>
              <a:ext uri="{FF2B5EF4-FFF2-40B4-BE49-F238E27FC236}">
                <a16:creationId xmlns:a16="http://schemas.microsoft.com/office/drawing/2014/main" id="{82938EFF-7564-4B15-BDE1-0EAC983054E9}"/>
              </a:ext>
            </a:extLst>
          </p:cNvPr>
          <p:cNvPicPr>
            <a:picLocks noChangeAspect="1"/>
          </p:cNvPicPr>
          <p:nvPr/>
        </p:nvPicPr>
        <p:blipFill>
          <a:blip r:embed="rId4"/>
          <a:stretch>
            <a:fillRect/>
          </a:stretch>
        </p:blipFill>
        <p:spPr>
          <a:xfrm>
            <a:off x="0" y="3772248"/>
            <a:ext cx="9144000" cy="33350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980</Words>
  <Application>Microsoft Macintosh PowerPoint</Application>
  <PresentationFormat>On-screen Show (4:3)</PresentationFormat>
  <Paragraphs>137</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Cabin</vt:lpstr>
      <vt:lpstr>Calibri</vt:lpstr>
      <vt:lpstr>Noto Sans Symbols</vt:lpstr>
      <vt:lpstr>Arial</vt:lpstr>
      <vt:lpstr>Office Theme</vt:lpstr>
      <vt:lpstr>Using a Google Programmable Search Engine (GPSE)</vt:lpstr>
      <vt:lpstr>Goals:</vt:lpstr>
      <vt:lpstr>Enterprise Search vs. Web Search</vt:lpstr>
      <vt:lpstr>PowerPoint Presentation</vt:lpstr>
      <vt:lpstr>PowerPoint Presentation</vt:lpstr>
      <vt:lpstr>Some uses</vt:lpstr>
      <vt:lpstr>Steps for building a Google PSE</vt:lpstr>
      <vt:lpstr>1. Google Account</vt:lpstr>
      <vt:lpstr>Add GPSE to your account</vt:lpstr>
      <vt:lpstr>2. Create GPSE</vt:lpstr>
      <vt:lpstr>3. Enter formatted URLs</vt:lpstr>
      <vt:lpstr>Returning later</vt:lpstr>
      <vt:lpstr>Managing Your GPSE</vt:lpstr>
      <vt:lpstr>4. For you only</vt:lpstr>
      <vt:lpstr>Sharing Your GPSE w/the World</vt:lpstr>
      <vt:lpstr>Some advanced features</vt:lpstr>
      <vt:lpstr>Add Refinements</vt:lpstr>
      <vt:lpstr>Refinements: Adding Labels Seed URLs </vt:lpstr>
      <vt:lpstr>Refinements: Refinements in Search Features </vt:lpstr>
      <vt:lpstr>Keep in Mind !</vt:lpstr>
      <vt:lpstr>GPSE summary/history</vt:lpstr>
      <vt:lpstr>CSE</vt:lpstr>
      <vt:lpstr>Topics</vt:lpstr>
      <vt:lpstr>Subscribed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Google Custom Search Engine (CSE)</dc:title>
  <cp:lastModifiedBy>Shaurya Rohatgi</cp:lastModifiedBy>
  <cp:revision>8</cp:revision>
  <dcterms:modified xsi:type="dcterms:W3CDTF">2021-10-05T21:03:07Z</dcterms:modified>
</cp:coreProperties>
</file>