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875" r:id="rId2"/>
    <p:sldId id="896" r:id="rId3"/>
    <p:sldId id="886" r:id="rId4"/>
    <p:sldId id="902" r:id="rId5"/>
    <p:sldId id="913" r:id="rId6"/>
    <p:sldId id="888" r:id="rId7"/>
    <p:sldId id="895" r:id="rId8"/>
    <p:sldId id="889" r:id="rId9"/>
    <p:sldId id="891" r:id="rId10"/>
    <p:sldId id="892" r:id="rId11"/>
    <p:sldId id="893" r:id="rId12"/>
    <p:sldId id="877" r:id="rId13"/>
    <p:sldId id="809" r:id="rId14"/>
    <p:sldId id="810" r:id="rId15"/>
    <p:sldId id="811" r:id="rId16"/>
    <p:sldId id="812" r:id="rId17"/>
    <p:sldId id="828" r:id="rId18"/>
    <p:sldId id="829" r:id="rId19"/>
    <p:sldId id="834" r:id="rId20"/>
    <p:sldId id="884" r:id="rId21"/>
    <p:sldId id="903" r:id="rId22"/>
    <p:sldId id="914" r:id="rId23"/>
    <p:sldId id="835" r:id="rId24"/>
    <p:sldId id="836" r:id="rId25"/>
    <p:sldId id="837" r:id="rId26"/>
    <p:sldId id="838" r:id="rId27"/>
    <p:sldId id="839" r:id="rId28"/>
    <p:sldId id="840" r:id="rId29"/>
    <p:sldId id="841" r:id="rId30"/>
    <p:sldId id="894" r:id="rId31"/>
    <p:sldId id="842" r:id="rId32"/>
    <p:sldId id="843" r:id="rId33"/>
    <p:sldId id="844" r:id="rId34"/>
    <p:sldId id="880" r:id="rId35"/>
    <p:sldId id="845" r:id="rId36"/>
    <p:sldId id="906" r:id="rId37"/>
    <p:sldId id="846" r:id="rId38"/>
    <p:sldId id="847" r:id="rId39"/>
    <p:sldId id="887" r:id="rId40"/>
    <p:sldId id="848" r:id="rId41"/>
    <p:sldId id="849" r:id="rId42"/>
    <p:sldId id="850" r:id="rId43"/>
    <p:sldId id="851" r:id="rId44"/>
    <p:sldId id="852" r:id="rId45"/>
    <p:sldId id="853" r:id="rId46"/>
    <p:sldId id="854" r:id="rId47"/>
    <p:sldId id="855" r:id="rId48"/>
    <p:sldId id="856" r:id="rId49"/>
    <p:sldId id="857" r:id="rId50"/>
    <p:sldId id="858" r:id="rId51"/>
    <p:sldId id="859" r:id="rId52"/>
    <p:sldId id="860" r:id="rId53"/>
    <p:sldId id="861" r:id="rId54"/>
    <p:sldId id="862" r:id="rId55"/>
    <p:sldId id="863" r:id="rId56"/>
    <p:sldId id="864" r:id="rId57"/>
    <p:sldId id="907" r:id="rId58"/>
    <p:sldId id="908" r:id="rId59"/>
    <p:sldId id="876" r:id="rId60"/>
    <p:sldId id="909" r:id="rId61"/>
    <p:sldId id="910" r:id="rId62"/>
    <p:sldId id="865" r:id="rId63"/>
    <p:sldId id="866" r:id="rId64"/>
    <p:sldId id="867" r:id="rId65"/>
    <p:sldId id="868" r:id="rId66"/>
    <p:sldId id="869" r:id="rId67"/>
    <p:sldId id="870" r:id="rId68"/>
    <p:sldId id="871" r:id="rId69"/>
    <p:sldId id="872" r:id="rId70"/>
    <p:sldId id="873" r:id="rId71"/>
    <p:sldId id="874" r:id="rId72"/>
    <p:sldId id="813" r:id="rId73"/>
    <p:sldId id="814" r:id="rId74"/>
    <p:sldId id="815" r:id="rId75"/>
    <p:sldId id="816" r:id="rId76"/>
    <p:sldId id="741" r:id="rId77"/>
    <p:sldId id="707" r:id="rId78"/>
    <p:sldId id="723" r:id="rId79"/>
    <p:sldId id="727" r:id="rId80"/>
    <p:sldId id="823" r:id="rId81"/>
    <p:sldId id="824" r:id="rId82"/>
    <p:sldId id="743" r:id="rId83"/>
    <p:sldId id="825" r:id="rId84"/>
    <p:sldId id="746" r:id="rId85"/>
    <p:sldId id="890" r:id="rId86"/>
    <p:sldId id="718" r:id="rId87"/>
    <p:sldId id="826" r:id="rId88"/>
    <p:sldId id="827" r:id="rId89"/>
    <p:sldId id="897" r:id="rId90"/>
    <p:sldId id="898" r:id="rId91"/>
    <p:sldId id="899" r:id="rId92"/>
    <p:sldId id="900" r:id="rId93"/>
    <p:sldId id="901" r:id="rId94"/>
    <p:sldId id="911" r:id="rId95"/>
    <p:sldId id="912" r:id="rId96"/>
    <p:sldId id="885" r:id="rId9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4541"/>
  </p:normalViewPr>
  <p:slideViewPr>
    <p:cSldViewPr>
      <p:cViewPr varScale="1">
        <p:scale>
          <a:sx n="124" d="100"/>
          <a:sy n="124" d="100"/>
        </p:scale>
        <p:origin x="1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70551C5-C1D9-450E-7CA8-2B1765691D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91CF3-3D88-0693-2A0F-87A1844DC2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69811A8-BBB9-4498-E8E1-EBEC88F642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D9E440C-33C9-E963-F941-99023FF2B1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574803-C12D-B545-8D41-284370C59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>
            <a:extLst>
              <a:ext uri="{FF2B5EF4-FFF2-40B4-BE49-F238E27FC236}">
                <a16:creationId xmlns:a16="http://schemas.microsoft.com/office/drawing/2014/main" id="{FE79F290-C01B-C86C-9D79-5A7FBED34E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051271B6-8207-8E68-6737-A8CEC5A65B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E00E722-519A-1704-B957-CE067F3274D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4213" name="Rectangle 5">
            <a:extLst>
              <a:ext uri="{FF2B5EF4-FFF2-40B4-BE49-F238E27FC236}">
                <a16:creationId xmlns:a16="http://schemas.microsoft.com/office/drawing/2014/main" id="{FE465AF4-44EF-94FE-6F80-A56256E811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4214" name="Rectangle 6">
            <a:extLst>
              <a:ext uri="{FF2B5EF4-FFF2-40B4-BE49-F238E27FC236}">
                <a16:creationId xmlns:a16="http://schemas.microsoft.com/office/drawing/2014/main" id="{E86CBDFE-2412-20B9-1881-9F06988A86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4215" name="Rectangle 7">
            <a:extLst>
              <a:ext uri="{FF2B5EF4-FFF2-40B4-BE49-F238E27FC236}">
                <a16:creationId xmlns:a16="http://schemas.microsoft.com/office/drawing/2014/main" id="{F31AFBE2-C0C0-FFC3-1244-149CE910D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715818-98F7-4B4F-8066-DC19FDFBF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CEA3C47D-0A71-B709-25E9-28C7553AA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F56905-CAEB-1D4B-9CC1-9337EE26DF3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2D9D189-0CC8-8BE8-0B9F-13DA3AC221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68924A-1E10-326A-4BCB-4A1BB9DCC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AA9D8FED-971C-ACE8-D2FC-84A072D04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96B9111-6BB3-6A46-83D2-F8E0FAAA080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C551C14-F54D-7688-AF8F-DD56384A4A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685C335-B11A-C353-D460-A46093A678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09F3C77-D781-A4B3-8661-FAB3665C7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52F238-475C-9F42-9F03-099A318731B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D05E88A-BFD4-092B-2935-9012580A23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58C1C81-38EE-EA1B-03B9-7928660BD1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8403163-E0E2-EEDC-97F7-96F42EDEF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D7C259-6D76-5949-A9DA-F68073A6B2E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5AEE312-663F-CFE4-9443-9E43129D96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E00865-DC89-0F7A-9749-7A5CCBE1D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808F41B-01DB-92C2-9B81-19C39A1CC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3C26904-2F20-D64D-BCD4-AE44703EBE5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6496CE6-BB3B-A0C3-9003-DDC113A7F5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0C661C6-2919-C618-D22F-80E3C7D03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A4AADF3-64B3-092F-1C48-44E680370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E44476-101F-CA43-BD9F-936B770B5CC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471B7D8-05E1-BB4F-D2BC-EDF86527A8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BD75CFE-CA37-E520-90BB-49DC44D7B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4F9842E6-65C4-1150-9931-AAE99C41A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383835-B958-E34B-9BDC-1010F453703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A84B6BE-6B2F-2C24-7566-043DCE25FE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3E74014-EE69-C5AD-B143-D186EDC7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8394BDA-3805-52D6-E48C-2BDBA4592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423FAA2-DAB0-9F45-B1CC-552B5C977E4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0F9FADE-D555-8A32-B3F4-F120B7C290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CF0B619-3AB0-1325-C7A6-C0F87CC16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6D6B1C6-A39E-C315-8418-46BDB7F4B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DFC71B-F512-8A4B-963D-4E74BB58C22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B8A66A-9071-2402-9430-CDB301034D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DBABDD-FE53-BE02-DD73-382550534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0DB4F89A-3DAA-424D-62E2-5B57B44BD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D33E36-3A39-6F47-8A86-A6724D84005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215A1C9-DFE1-A73D-B535-CF7EE906EC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1F7F673-3022-AC7A-B742-B98C7988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DDF920F-8BD0-235B-1DD2-D23A3F520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0357F7-DA81-8141-BEC8-FA9F60965D5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1DE4B4E-052B-7ABF-B113-AE6AEC1C8C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586DD60-F68B-9204-5E68-00EA7140DA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AFF46001-A742-3347-C1B6-442E76365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553716-EADB-5F48-B2BF-002D690DE9F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10E253F-ECE4-CAD6-AE77-6E4BDD2D5A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70C0D1D-4EE1-504F-EDB2-3D6E31EC95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A26B94D-FE2D-5A3E-C79B-2F367D171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FEBC45-3FFC-6745-9B54-17A36EF3E63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1843E70-70F3-7174-459F-00D6838872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624F528-279E-BB3A-876C-DA4B22A157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1816B62-DB60-2F4E-D664-4BD626295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B02FF2-827B-4842-BD7A-F1CAA898226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2B9F2ED-9E93-ACAE-CD49-41453976EA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AABEB38-5767-4131-ADC5-BEE57607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A966FA6-D4FF-0A91-C30C-F8BA5FADE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CB5E75-F272-2F41-BBC5-63618109E59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F9C3766-296F-E4CA-BB8D-1F572BE762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4D19FAD-468A-CFDA-70C3-389CE03EB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1EFA2B9-9860-414E-7381-A58BE3825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72EA7A-D03C-874F-8530-9CA381410CF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34AA942-ED22-EC17-23A0-5AB8FDF36E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3D65595-D6B8-54BF-D124-798C93659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690F42-E715-5BCB-9424-F1AB5882B2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271CFCF-E7FF-E443-A901-7FD49902049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E127725-C422-D58E-5477-45A8C8E983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4C626F3-3E3C-08CC-A8DC-B53CE1232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4B304664-FBF5-E0C6-0848-20F7D86A0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0233F9-A204-B84C-BCF1-42AABBF0432C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DD05E16-DFEE-B703-96A9-B10C256B16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8DE1DA8-13CA-7691-AAAF-C712FA691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5A6CACC-2A55-160A-49E3-5007DD148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6811C7-CAA8-9242-AA60-32A58B1696C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A9DA406-0503-15C9-3F77-D96AE4C9D8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AA5F8B0-8241-EFBC-2A7C-BB9827EA9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00B4874-A8C5-0D15-5132-B971957C6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7AC31A-D405-1B47-9E6B-06E334B27FE9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090F947-0DB9-52F9-0CB2-5EECE72816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0A07118-C0FB-2DF2-D7DF-B1203E8BF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D2F3ECD-A834-20D7-EF9B-AEFE939C5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6629F4-E64A-A148-891F-772B8EF6C6B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CD23DCC-9708-924D-3108-5E78A24BB7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D795624-3B71-EA2A-359B-3543B0A54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82EA437-8673-CBF6-4692-C2779493B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02C900-A712-A947-890B-2080B276FEF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09D36CF-026D-8126-4760-82F474BF98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C85D61E-1877-0306-CA49-BD7B4D5ED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51C9EDA7-6829-8EC4-B81B-09378DADB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68358A-D54A-2B4A-958D-D8B13918688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93441B5-07DA-657D-8B30-1BB9468EC9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62DD68-6BFB-BF91-07BB-8A294C6868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99B47A8E-D3CA-D608-E2EF-2CD932F74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EA33CAD-6B8E-604A-8B50-201788ECB49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001583E-E992-F25C-A15D-EB9604B64C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1718E67-0C65-2BE3-6C3E-EC640D887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89047903-4B29-E083-6567-FA5357215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D387E3-46A7-DF43-AA04-0F584794CC6F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6E0909C-1E67-B6A0-18DB-7B4206259F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D561650-C5AE-9BF9-3D49-D2073649F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C98303CF-A5AD-58D0-F48B-C43528222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B1C318-486E-AA46-B602-90531DB3ABA2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258FABC-F6C2-5B85-AE6A-F3AEACA2E3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5D3DF8C-D004-46B3-FCBE-29F2C747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4FCF44D6-B1F5-CFC4-5A92-C5586FC3F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55C0FC-8E3A-FF41-84C8-4FAC828DB549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CFE6364-E5D5-B44C-5855-BE10214ED2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DEC9704-650A-710F-4A39-D0C16820A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F0CEA3BE-D197-A521-7356-7D62D8B3B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E1A220-F8DF-3D49-B10A-78139C6429F9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B1F55BF-1BDA-1149-69B8-08ABF9614A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3717889-2F7D-9E5E-DE37-387D54F04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BA5F7BFF-4DF6-AA80-B839-B200A520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AD5EE9-2656-A845-9BFD-2A7443B8A1CB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C324D54-9981-FF8E-AEE6-61A07D299C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B2AA52A-3D7F-9E02-E7B8-44F2962D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E061CAC7-2C4C-8D9E-A4A4-9566AE88F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819E4B-6EDC-5549-A91C-4B38B9A9BF64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41385F1-6F12-CA9A-1EED-72121170D0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0D874F3-9811-CB93-2551-4B36D9561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2BE89CFE-7FED-0BF4-8FBC-5715E519D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3A2347-E902-654D-A5D8-E8385C42717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9FD1ED1-B653-272E-0830-7D9CFBD02B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0DE871D-450E-A96B-AA6D-1164127CA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B77A696B-15B9-5DB5-96AB-1C5E2A96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23CC19F-6D33-F04C-B57A-345E638FA11C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B2A6886-43DD-2AD2-3D9B-2C90056E1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E1D8D1D-95F3-CD28-D30E-2A3A6C125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85D02577-78D1-8102-20EF-D77C11083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0559C9-8453-694F-B455-96A6A5C535F1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76F6BEC-1740-79DD-5635-139DA74CF1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9D836C3-29DB-826F-59DC-410B1C8B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337C738A-101C-5203-5516-0E55B4A24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1FDF5D-F62F-5248-A54E-578D66DE89D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7C3F86E-D19E-6089-0CBE-F105D5DC0B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A0105E0-1862-F22E-C78F-A02F05ECB4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A87453D7-112A-1492-5832-8B42C802E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03651B-C129-B64E-9E8D-C4A9E72ADE57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E6C93890-C6B6-06A7-8801-FB79FCC9A7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B405824-0289-0DBC-09D0-BF80E992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2D1BC67E-5B0E-DCDE-9AC2-7A7C08466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A9CE5D-DDF3-5F4E-9F0B-DA77FDA7CDE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F90B29AF-F781-B04B-C97F-7830E4FBF5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1A0CF74-BBAC-41B3-372D-2C863E115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E5179CB-87A9-58EF-ECB1-F85E34E1C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C765A2-9910-0249-846A-EEAE45C78D50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E8FFAE8-CD67-5CFA-AD13-6C0564C6F1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27A4756-4484-0277-7950-163C5544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E7BB372D-6820-8849-2AC6-1FA5DF1B4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57F8C4-7D54-3646-9872-C9E5B6AD966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6A774AC-D259-EC83-134E-848D57C383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83B2957-E94B-0603-0B26-03AE6892B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163B681E-A7E5-54B3-65EC-1559C95FB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D10FA6-35D6-504A-8D15-D3613F3A0063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BF96979-0ED1-6984-A7C7-FFE8D8C9C0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4EA59A7-A058-18C1-55D4-AEDF78ACF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FAD59D26-5832-DB12-15C1-A5D556606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2778C0D-8E89-2143-AF35-B0D88FBB6452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2C339CBC-81FD-2D85-EF65-CF0F4F2151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A8FA5FC-C17A-8957-A490-B0076353E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70DECEBF-206D-DC62-DD0E-03743AE2E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C1E4BE-21D1-704C-99BF-3456DF931663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99B3BC4-1363-5AA9-5C98-C27E4E28AC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16EE61-549D-03FC-54BD-7EFD89854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F874F5FE-1A81-B913-AA3C-FCAB5E30E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0466B24-1EC9-2743-B384-C51F61177371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082DB98B-3FAF-6F29-C0AF-AE2E736CDB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948926A-6CF7-8D29-103E-E7EB9FA7C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B10D085F-5A91-DDB6-4A40-D5577C5CA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380E96-173B-8148-AC17-704036D8B4F1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D6A665A-E904-3379-B565-12DB5B2565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C949A47-5AD1-5439-B1D1-BCA927011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00E1140-8016-FBD3-DCA6-D01C2E9B9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9A489DF-1685-2F48-9E3D-68743B609EEF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C0884FB-CF5E-624D-C15A-28EF02A132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C72C542-50A4-8FD8-8FA1-F9ADF08C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2934F53F-E87F-951D-30AF-67EA7E7C7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CE4B4F-C49B-4340-924B-1CA8DE7D305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BD7970F-B1FB-F31D-B5D0-3634C0E796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CCAD265-DA79-9C06-6CEB-96A86DE430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F2380621-B7C3-3996-8DF3-BAB96E54E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22B524-1BC3-1542-B604-F49121DFD6E3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11F59C0-A0F9-B242-E6C7-EFD1B2ABAB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036D0AE-BFDB-ED97-A5CD-517093327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49546817-AC01-4ECF-4EFB-28BDBAC90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C3DB57F-AD97-D14B-841F-02BDE744AF1F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6BDB9EC9-8514-2D0A-B30B-CF88407098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7422F7A-D650-9C32-33EB-6E60A8FC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E3CF439C-585F-9F54-C5A7-1E0C19CE4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8A103-82F4-074F-837B-202ABF8A35CA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3E0E0C8-200F-62F4-E8AC-1626FE3E97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25723A8-0D80-D8EA-720D-C057EBCE4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7D957D2C-D58D-C2C4-ADFB-22DA7908E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B7D6F3-75FA-9B4A-8C08-B20CD6863381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4629746-D5B4-7342-ACDF-194032BDC2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70339D4-2E73-DA2C-DB28-40AAC39F8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F0E58B71-EE10-3BE8-4255-17917D72C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78D766C-2AC0-2C46-BF4B-ACF22CBCBA4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B2A8A72E-4BC2-889E-C1E8-3413831837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0FC586F-BFA3-A2CA-2B69-A633A7A2F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0241CB85-9328-24C4-0CD8-1836DF9D3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A264AD-46B5-9A40-848A-F6475896B08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47C67D1B-D794-FDD4-2359-52E591204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3DA6462-9FBC-56A0-9824-DBD0D9FC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77BAE771-8E47-2A20-90F6-CFD78AA48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D2DF2F7-3878-584D-B2DD-B17F8E780AA3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7E38B292-1BC0-0FAE-9B7C-5FFCF7A1FC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FB16A124-8A99-C289-C948-1C76477BD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9AD5E861-5581-6BD7-892E-7F0B98D78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1AC0D4-F1FB-814F-B47C-F0E2EB226DA1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20D5E7D3-13EE-0408-F901-D8C5AA1129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AE9CC98-06C7-C35F-6537-7A5F6C1888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B65BA54F-E91E-46EA-CFE9-E9175C378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31BEF0-0057-7C46-B52C-E304D5BCB323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C8668BCB-26E6-351F-7E55-EFB3AB03F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0B705C7-2EB9-C728-7D80-0378ED2BC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39825288-20D1-3872-5345-E38A11623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2C90D3-4595-9F49-A12B-3B86958AAF5B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83EFED8D-8B5A-85F5-5928-E2A87A94C1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9BEA27A-E4EF-463C-5A4F-A52187ACB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778F7E5-4421-3B57-2DDA-259857D8E8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F383793-C393-9E45-8125-929834E7BF96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7A6768F-AAEB-D4FF-19FC-09556ADF94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4A7A386-91D6-3E14-77C1-58CD9EE176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28FE6A0C-A52F-7982-F7CE-66264DDFD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C3B945-9C47-DB4B-9A0C-17C3FE646E1E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E60D2ED2-7D22-D4B0-BFB7-2282EB06BB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DCF843D-0813-0DA8-F746-03763CBFB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0662890D-9C07-C4B3-7597-81AB28F90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C23512-6841-194A-8C30-E16F74F16E7A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F8FB95B3-1F08-9F8A-E1CF-0D903C9828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D2AC97B6-D085-2C79-CA21-365779EC7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426230CF-6816-9DED-72EC-204DFE0E3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35EC4E-2337-384A-A199-EBE3588AE80E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88CAEC28-11B7-0586-D65F-25843A06A0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52989EA-8E63-1271-5EA0-C186C2703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567177EA-A66C-33B0-A3B7-4A986432E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B89979-2D6E-BF4C-AC0D-5FC7D1F1D2CA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8851761-30C4-233F-0EDF-4CBC14BA68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70FF095-ACDE-16E5-4D05-00891BA23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8823CB25-D97B-4E60-BA53-9B863C5DD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5996E3-18C5-1745-9427-7219869041ED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03038C71-3E3B-9AE0-80DC-456C51396A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7337591-A188-6C99-7A77-830DA5FD9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EBC996CB-2582-A075-0724-925DC99F5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EF904A-7E72-184B-B31B-D7C24646166B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DBE3D3FD-0812-2700-4737-7797B4D7E2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F899E29-7D93-BC4B-C9FA-55ACB9A1E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1F566631-F444-C322-8F3E-62EBC089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243D1F-559C-9E42-A2EB-74276B0F1DAB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90A50BF-23C0-8050-33BF-F4652A7F3E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C59773D-5854-A435-AF20-ACD4C1A70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F6787A9D-405B-87E0-EF3F-43770E4FD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4D000A-EBC4-324D-A2F9-E20B3C109BD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CB02610F-344F-5B4C-DBEB-00E05C1E72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A26C626-3102-34D1-4AD7-17B29FA9A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ED66EFBA-209C-F15A-A90E-D7E7CD940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1AE32B-60C4-4D49-A965-2F652AD33494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9D98526-BB2C-3C2F-8437-BFCDCF50F0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DCB16EE-8C1E-DF52-F518-5461E4BE9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90AE3628-E580-81A7-FAFC-CFA55D945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D91767-0131-224A-9D77-3511007E9FBA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8669665-74C8-4AEA-735F-2A3827A253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DD8153DB-4D1C-5941-D6EB-3D837A6BB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A05B7FD-0A92-BDD9-E2BA-9E79B8C25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47E473-73B3-A146-8226-392E5692D7B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2B08CAE-F5BD-CC31-1C62-FA42570C58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E523BC1-D370-F94E-EDF4-C2B2B0B350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B0F9E75A-793A-4C34-4F5B-E8A5D00AD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B5AD35-55A5-8341-AF94-68FCA878CF6E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DF6F1B16-91CD-1A4B-309F-6029572962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C14354D-DC1E-4116-F3D0-24CFE550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7BB1BD6-A57F-04FC-0CC8-CF15D8378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8BF619-F167-7E4D-AA3D-E04B8F1AF892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B71A3914-3544-275F-8F7D-972A450FDD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6447615-1A16-B2F5-F164-56FE5577D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FB00BBA7-21C2-CC2F-21DC-EAAAB0E09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8EE61B-81B3-3C4E-898D-2AD480F6A588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732E0C4B-3CD7-7106-624E-DD3BBBEA26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9D2F57C0-6207-43CC-EBD2-68D37C5D1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1C1853C4-581D-E7C1-3D19-8F3EA7D64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C2273E-4891-FE4B-8E7F-D2B5055C88D5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7858CD34-39D8-A992-25B8-64B717B2D8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1CA98064-F3D4-69B0-52A4-1AB5D7D08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983B29F2-4D73-53D2-174B-D29DED495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7C7A00-E8CE-7548-BA3D-ECD31FF22A08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463854EC-39A3-37AF-3F49-557389F2D9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B40339C-8E95-F08F-5FE6-302439202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C818EE49-675F-1BD1-D485-6D8974C27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79E615-597A-7C40-9B29-19A6B88A3443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7D1DAC86-2D90-42EF-96AC-1C8646771A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889CDA0-E356-869F-0452-4639FA70C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D6DF0E5D-CA21-2FD5-7A86-23AE63452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7FE255-9651-3646-8BE1-27C29DA19E8D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A930B3F2-C89D-2B8C-0CDE-3CC8662C1C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F42174B7-1D8D-4466-89EF-D5D50339C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83E43621-0250-BF6F-6BE1-6EA0271F8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F0C0FC-1213-E94E-B339-FDACB97EE591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062692F4-206D-4618-A05C-A559F8DE07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CC928C3-3CF4-686D-BF99-638260991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6A496686-D7D4-C4D8-9F9E-F695BCBBC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E172CE-C827-1748-AAD3-ADAB878AF647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3D2BE14B-40BB-6359-9601-39F85C8421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E11C7510-838C-A49C-B54B-0B815E12C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38A09E81-D46E-D643-066E-F8C07FBB8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F1AE6-715E-AA43-B36F-AFAAC11ACC8F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07376D5-2656-8BB3-E066-CEE53A3850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0A669843-06F5-852E-8690-FBDA9CC2C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4843791-4917-1D3C-4586-6EBA0D37C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774918-B609-8E4C-BA2C-FC083CB31B6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A95607A-FF3D-035B-B36F-5CC3540B6B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E943002-A390-4F49-2FED-F1863B501C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81A9E00C-3982-384C-613E-2921643D3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7422B86-95C3-E74B-8365-9ED624BEEC48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E986EB89-112D-430A-BFF1-827706830D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6AB969-229E-7D2B-57F3-875FE56CD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C75237E-0561-523B-C442-C770199DA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2692DA3-D3D7-BD4B-BB42-499599DF1204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EFFFBF35-3BD7-ECFF-C3C8-DD408C3F0E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193EB6F4-D07E-5BED-277C-5C8876A82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273BC1F4-5CAF-9E66-AAC6-9A7B73BAF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F595D-6C56-0543-9B03-7E6B3A2138D0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B1CC7BD3-7441-2A25-9446-BDC69CC675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054F0DB3-0B70-3DAE-BBCD-2815F30F0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40028DD1-B27D-3406-AB1A-53588D49A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831066-8C08-C847-B334-5412D82B317C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85BE87CF-2E49-2D7A-B415-E330772323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677A91F-AFC4-F79C-A16B-D07BDADC2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FCC788AA-89CF-358B-A3C7-8E314BD2E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FC09BD-9443-7848-B7C5-AD33AE6D2D9C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C06FD7D4-D4FC-CADD-7512-BB6C70CB98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2332E3D-ED51-44CA-B5D0-2D4CB7AC8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82BADDFA-422A-802C-0FAF-6E2C2E245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BF211B-4996-1D4B-A2EA-BE0AFD095448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85191B97-2B57-D701-9749-BA2FEB5CB1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2449C2A-B57B-33FA-22EB-87B139713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9BBF1E71-0A7D-2B30-C168-FDB3A5090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A4767B-614C-BD43-942F-66CF1C35C81A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6200414D-F716-CA29-BCBF-2AFC2EF981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E3EC48A2-22D6-FA36-F053-41268E57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25325AC3-4EF4-D326-3B48-A43754C6A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A5DD7847-1FF6-F6E6-1D72-6A69D8DC9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6 4 3 2 1 0</a:t>
            </a: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84F7E243-57DE-BA55-1D96-4B22C771B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E0A4E3-3FE1-A04E-883C-7C765691B113}" type="slidenum">
              <a:rPr lang="en-US" altLang="en-US" sz="1100">
                <a:latin typeface="Lucida Sans" panose="020B0602030504020204" pitchFamily="34" charset="77"/>
              </a:rPr>
              <a:pPr eaLnBrk="1" hangingPunct="1"/>
              <a:t>90</a:t>
            </a:fld>
            <a:endParaRPr lang="en-US" altLang="en-US" sz="110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>
            <a:extLst>
              <a:ext uri="{FF2B5EF4-FFF2-40B4-BE49-F238E27FC236}">
                <a16:creationId xmlns:a16="http://schemas.microsoft.com/office/drawing/2014/main" id="{CB230C5B-B710-3296-EAFB-DA79D9346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Notes Placeholder 2">
            <a:extLst>
              <a:ext uri="{FF2B5EF4-FFF2-40B4-BE49-F238E27FC236}">
                <a16:creationId xmlns:a16="http://schemas.microsoft.com/office/drawing/2014/main" id="{278BAF56-290D-DE43-E82F-BEBFFD37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 default is just term frequency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ltc is best known form of weighting</a:t>
            </a:r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A0362A2F-C766-34F7-F9B8-1048D243F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5D168D-CAA4-5143-A16C-4CC34055CD52}" type="slidenum">
              <a:rPr lang="en-US" altLang="en-US" sz="1100">
                <a:latin typeface="Lucida Sans" panose="020B0602030504020204" pitchFamily="34" charset="77"/>
              </a:rPr>
              <a:pPr eaLnBrk="1" hangingPunct="1"/>
              <a:t>92</a:t>
            </a:fld>
            <a:endParaRPr lang="en-US" altLang="en-US" sz="110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id="{721F9015-59A6-9D39-7F72-5DAA2C4C7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id="{7A2B0443-BCF4-E9C0-B085-D635489B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Leaving off idf weighting on documents is good for both efficiency and system effectiveness reasons.</a:t>
            </a:r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id="{651CF9B8-63B0-16AA-429A-D15C8FB8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3DBA6A-B72C-6F4E-9D58-B3C57147B41D}" type="slidenum">
              <a:rPr lang="en-US" altLang="en-US" sz="1100">
                <a:latin typeface="Lucida Sans" panose="020B0602030504020204" pitchFamily="34" charset="77"/>
              </a:rPr>
              <a:pPr eaLnBrk="1" hangingPunct="1"/>
              <a:t>93</a:t>
            </a:fld>
            <a:endParaRPr lang="en-US" altLang="en-US" sz="110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1EE2829-61BE-8D92-6D28-DB82BB8B8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A8309D-C503-C944-8FAA-BB709FEB488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6E892C7-4615-04D4-ABEC-6F31467CE5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76FD0A8-40CF-C52C-986D-5103DB5D83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>
            <a:extLst>
              <a:ext uri="{FF2B5EF4-FFF2-40B4-BE49-F238E27FC236}">
                <a16:creationId xmlns:a16="http://schemas.microsoft.com/office/drawing/2014/main" id="{C011BB75-ADA6-9630-2CA6-8218E9BBD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DAA32E1-6E10-DB42-A03E-307921B4B1D0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728D2188-6586-6451-E33A-C6769E1CC1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B57F8B4-2E4B-D84B-A1DB-503A72762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67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1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3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3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1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2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93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97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29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1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18C566-7FB5-2563-41F7-A93150AC5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508244-F3A4-A371-2C94-B41BDDE47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k1iDQlaW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FE916582-F46C-5818-A3C0-95C147701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 Methods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Classical IR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9A813481-49B9-F746-9254-9BFC046C29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Thanks to: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W. Arms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C. Manning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639073C-92B9-650E-2968-431E9B90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Subsystem</a:t>
            </a:r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FC4D3AB9-10FB-937E-CC7B-39D168564EB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1365250" cy="927100"/>
            <a:chOff x="1688" y="2032"/>
            <a:chExt cx="860" cy="584"/>
          </a:xfrm>
        </p:grpSpPr>
        <p:sp>
          <p:nvSpPr>
            <p:cNvPr id="21535" name="Line 4">
              <a:extLst>
                <a:ext uri="{FF2B5EF4-FFF2-40B4-BE49-F238E27FC236}">
                  <a16:creationId xmlns:a16="http://schemas.microsoft.com/office/drawing/2014/main" id="{D507751C-8249-42D6-AD53-865A3C969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4" y="2344"/>
              <a:ext cx="54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5">
              <a:extLst>
                <a:ext uri="{FF2B5EF4-FFF2-40B4-BE49-F238E27FC236}">
                  <a16:creationId xmlns:a16="http://schemas.microsoft.com/office/drawing/2014/main" id="{CDA4D5DC-508D-E22F-63F9-3D5285D15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6" y="2352"/>
              <a:ext cx="64" cy="24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6">
              <a:extLst>
                <a:ext uri="{FF2B5EF4-FFF2-40B4-BE49-F238E27FC236}">
                  <a16:creationId xmlns:a16="http://schemas.microsoft.com/office/drawing/2014/main" id="{E3D97475-76DA-7B17-96CD-69722A28A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2" y="2344"/>
              <a:ext cx="64" cy="27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8" name="Group 7">
              <a:extLst>
                <a:ext uri="{FF2B5EF4-FFF2-40B4-BE49-F238E27FC236}">
                  <a16:creationId xmlns:a16="http://schemas.microsoft.com/office/drawing/2014/main" id="{6C93D45D-BCCF-C752-84FB-66584B7AA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8" y="2032"/>
              <a:ext cx="341" cy="484"/>
              <a:chOff x="344" y="1456"/>
              <a:chExt cx="341" cy="484"/>
            </a:xfrm>
          </p:grpSpPr>
          <p:sp>
            <p:nvSpPr>
              <p:cNvPr id="21541" name="Oval 8">
                <a:extLst>
                  <a:ext uri="{FF2B5EF4-FFF2-40B4-BE49-F238E27FC236}">
                    <a16:creationId xmlns:a16="http://schemas.microsoft.com/office/drawing/2014/main" id="{6B6E8C8D-FEDF-9B34-42DB-3787FB78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" y="1456"/>
                <a:ext cx="64" cy="6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lr>
                    <a:srgbClr val="FF3300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9900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42" name="Line 9">
                <a:extLst>
                  <a:ext uri="{FF2B5EF4-FFF2-40B4-BE49-F238E27FC236}">
                    <a16:creationId xmlns:a16="http://schemas.microsoft.com/office/drawing/2014/main" id="{89C89249-78D1-6557-CEEC-3617ED97A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" y="154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3" name="Line 10">
                <a:extLst>
                  <a:ext uri="{FF2B5EF4-FFF2-40B4-BE49-F238E27FC236}">
                    <a16:creationId xmlns:a16="http://schemas.microsoft.com/office/drawing/2014/main" id="{112E02AA-75A6-45FF-77AD-60BA594B9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" y="1776"/>
                <a:ext cx="160" cy="8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Line 11">
                <a:extLst>
                  <a:ext uri="{FF2B5EF4-FFF2-40B4-BE49-F238E27FC236}">
                    <a16:creationId xmlns:a16="http://schemas.microsoft.com/office/drawing/2014/main" id="{C0D942BC-7A6B-AEF0-6EE6-383587E50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" y="178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Freeform 12">
                <a:extLst>
                  <a:ext uri="{FF2B5EF4-FFF2-40B4-BE49-F238E27FC236}">
                    <a16:creationId xmlns:a16="http://schemas.microsoft.com/office/drawing/2014/main" id="{59C0ED39-6572-1CC5-2045-94DB37BB7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" y="1516"/>
                <a:ext cx="65" cy="217"/>
              </a:xfrm>
              <a:custGeom>
                <a:avLst/>
                <a:gdLst>
                  <a:gd name="T0" fmla="*/ 64 w 65"/>
                  <a:gd name="T1" fmla="*/ 0 h 217"/>
                  <a:gd name="T2" fmla="*/ 0 w 65"/>
                  <a:gd name="T3" fmla="*/ 104 h 217"/>
                  <a:gd name="T4" fmla="*/ 0 w 65"/>
                  <a:gd name="T5" fmla="*/ 216 h 217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217"/>
                  <a:gd name="T11" fmla="*/ 65 w 65"/>
                  <a:gd name="T12" fmla="*/ 217 h 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217">
                    <a:moveTo>
                      <a:pt x="64" y="0"/>
                    </a:moveTo>
                    <a:lnTo>
                      <a:pt x="0" y="104"/>
                    </a:lnTo>
                    <a:lnTo>
                      <a:pt x="0" y="216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13">
                <a:extLst>
                  <a:ext uri="{FF2B5EF4-FFF2-40B4-BE49-F238E27FC236}">
                    <a16:creationId xmlns:a16="http://schemas.microsoft.com/office/drawing/2014/main" id="{85BCE37B-169A-AEE0-9D40-5ED1A69D6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" y="1740"/>
                <a:ext cx="1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Line 14">
                <a:extLst>
                  <a:ext uri="{FF2B5EF4-FFF2-40B4-BE49-F238E27FC236}">
                    <a16:creationId xmlns:a16="http://schemas.microsoft.com/office/drawing/2014/main" id="{BB3964D5-2376-3C33-D8E1-2FEEE68F6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1756"/>
                <a:ext cx="16" cy="1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Line 15">
                <a:extLst>
                  <a:ext uri="{FF2B5EF4-FFF2-40B4-BE49-F238E27FC236}">
                    <a16:creationId xmlns:a16="http://schemas.microsoft.com/office/drawing/2014/main" id="{FFDAEDC9-7013-FA2F-A479-9D65CBE9B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" y="1916"/>
                <a:ext cx="32" cy="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9" name="Freeform 16">
                <a:extLst>
                  <a:ext uri="{FF2B5EF4-FFF2-40B4-BE49-F238E27FC236}">
                    <a16:creationId xmlns:a16="http://schemas.microsoft.com/office/drawing/2014/main" id="{DDD3C154-88B2-7A34-EB88-DB73B66D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596"/>
                <a:ext cx="281" cy="57"/>
              </a:xfrm>
              <a:custGeom>
                <a:avLst/>
                <a:gdLst>
                  <a:gd name="T0" fmla="*/ 0 w 281"/>
                  <a:gd name="T1" fmla="*/ 0 h 57"/>
                  <a:gd name="T2" fmla="*/ 136 w 281"/>
                  <a:gd name="T3" fmla="*/ 56 h 57"/>
                  <a:gd name="T4" fmla="*/ 280 w 281"/>
                  <a:gd name="T5" fmla="*/ 8 h 57"/>
                  <a:gd name="T6" fmla="*/ 0 60000 65536"/>
                  <a:gd name="T7" fmla="*/ 0 60000 65536"/>
                  <a:gd name="T8" fmla="*/ 0 60000 65536"/>
                  <a:gd name="T9" fmla="*/ 0 w 281"/>
                  <a:gd name="T10" fmla="*/ 0 h 57"/>
                  <a:gd name="T11" fmla="*/ 281 w 281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1" h="57">
                    <a:moveTo>
                      <a:pt x="0" y="0"/>
                    </a:moveTo>
                    <a:lnTo>
                      <a:pt x="136" y="56"/>
                    </a:lnTo>
                    <a:lnTo>
                      <a:pt x="280" y="8"/>
                    </a:ln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9" name="Rectangle 17">
              <a:extLst>
                <a:ext uri="{FF2B5EF4-FFF2-40B4-BE49-F238E27FC236}">
                  <a16:creationId xmlns:a16="http://schemas.microsoft.com/office/drawing/2014/main" id="{9C0B6908-BD07-AB37-7FEB-954A333D9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064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21540" name="Rectangle 18">
              <a:extLst>
                <a:ext uri="{FF2B5EF4-FFF2-40B4-BE49-F238E27FC236}">
                  <a16:creationId xmlns:a16="http://schemas.microsoft.com/office/drawing/2014/main" id="{EBB1922B-46D9-D84B-89FE-0FE05073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" y="2088"/>
              <a:ext cx="162" cy="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7" name="AutoShape 19">
            <a:extLst>
              <a:ext uri="{FF2B5EF4-FFF2-40B4-BE49-F238E27FC236}">
                <a16:creationId xmlns:a16="http://schemas.microsoft.com/office/drawing/2014/main" id="{693200C8-2EFC-0746-81F6-58DD50A4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334000"/>
            <a:ext cx="1905000" cy="1143000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1508" name="Text Box 20">
            <a:extLst>
              <a:ext uri="{FF2B5EF4-FFF2-40B4-BE49-F238E27FC236}">
                <a16:creationId xmlns:a16="http://schemas.microsoft.com/office/drawing/2014/main" id="{36D5C162-BA7A-9F60-09FD-CE460537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62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Index database</a:t>
            </a:r>
          </a:p>
        </p:txBody>
      </p:sp>
      <p:sp>
        <p:nvSpPr>
          <p:cNvPr id="21509" name="Text Box 21">
            <a:extLst>
              <a:ext uri="{FF2B5EF4-FFF2-40B4-BE49-F238E27FC236}">
                <a16:creationId xmlns:a16="http://schemas.microsoft.com/office/drawing/2014/main" id="{3B3038A2-AB20-A9A0-8EFC-85AADEA2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query</a:t>
            </a:r>
          </a:p>
        </p:txBody>
      </p:sp>
      <p:sp>
        <p:nvSpPr>
          <p:cNvPr id="21510" name="Text Box 22">
            <a:extLst>
              <a:ext uri="{FF2B5EF4-FFF2-40B4-BE49-F238E27FC236}">
                <a16:creationId xmlns:a16="http://schemas.microsoft.com/office/drawing/2014/main" id="{DD82733D-6D22-72C7-B327-26D1BCF2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00200"/>
            <a:ext cx="16764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parse query</a:t>
            </a:r>
          </a:p>
        </p:txBody>
      </p:sp>
      <p:sp>
        <p:nvSpPr>
          <p:cNvPr id="21511" name="Text Box 23">
            <a:extLst>
              <a:ext uri="{FF2B5EF4-FFF2-40B4-BE49-F238E27FC236}">
                <a16:creationId xmlns:a16="http://schemas.microsoft.com/office/drawing/2014/main" id="{9073AC1D-432E-3475-C7D3-3F08E063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002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stemming*</a:t>
            </a:r>
          </a:p>
        </p:txBody>
      </p:sp>
      <p:sp>
        <p:nvSpPr>
          <p:cNvPr id="21512" name="Text Box 24">
            <a:extLst>
              <a:ext uri="{FF2B5EF4-FFF2-40B4-BE49-F238E27FC236}">
                <a16:creationId xmlns:a16="http://schemas.microsoft.com/office/drawing/2014/main" id="{9F56CDD6-D973-C387-C901-14479A86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48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stemmed terms</a:t>
            </a:r>
          </a:p>
        </p:txBody>
      </p:sp>
      <p:sp>
        <p:nvSpPr>
          <p:cNvPr id="21513" name="Text Box 25">
            <a:extLst>
              <a:ext uri="{FF2B5EF4-FFF2-40B4-BE49-F238E27FC236}">
                <a16:creationId xmlns:a16="http://schemas.microsoft.com/office/drawing/2014/main" id="{B70638ED-C2CC-1226-724B-FFE1A165D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43200"/>
            <a:ext cx="14478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stop list*</a:t>
            </a:r>
          </a:p>
        </p:txBody>
      </p:sp>
      <p:sp>
        <p:nvSpPr>
          <p:cNvPr id="21514" name="Text Box 26">
            <a:extLst>
              <a:ext uri="{FF2B5EF4-FFF2-40B4-BE49-F238E27FC236}">
                <a16:creationId xmlns:a16="http://schemas.microsoft.com/office/drawing/2014/main" id="{650B44C3-7679-53C9-69EC-488261DF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432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non-stoplist tokens</a:t>
            </a:r>
          </a:p>
        </p:txBody>
      </p:sp>
      <p:sp>
        <p:nvSpPr>
          <p:cNvPr id="21515" name="Text Box 27">
            <a:extLst>
              <a:ext uri="{FF2B5EF4-FFF2-40B4-BE49-F238E27FC236}">
                <a16:creationId xmlns:a16="http://schemas.microsoft.com/office/drawing/2014/main" id="{FA96A0AB-3666-C6E4-390F-380EDE7B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query tokens</a:t>
            </a:r>
          </a:p>
        </p:txBody>
      </p:sp>
      <p:sp>
        <p:nvSpPr>
          <p:cNvPr id="21516" name="Line 28">
            <a:extLst>
              <a:ext uri="{FF2B5EF4-FFF2-40B4-BE49-F238E27FC236}">
                <a16:creationId xmlns:a16="http://schemas.microsoft.com/office/drawing/2014/main" id="{EC545471-CDDD-E2BD-C00B-5AE07EBBA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29">
            <a:extLst>
              <a:ext uri="{FF2B5EF4-FFF2-40B4-BE49-F238E27FC236}">
                <a16:creationId xmlns:a16="http://schemas.microsoft.com/office/drawing/2014/main" id="{12BDD395-4169-8D96-6874-9A18EF1A0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30">
            <a:extLst>
              <a:ext uri="{FF2B5EF4-FFF2-40B4-BE49-F238E27FC236}">
                <a16:creationId xmlns:a16="http://schemas.microsoft.com/office/drawing/2014/main" id="{FF0B54B3-02E5-1C51-6BCB-0122B3E43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31">
            <a:extLst>
              <a:ext uri="{FF2B5EF4-FFF2-40B4-BE49-F238E27FC236}">
                <a16:creationId xmlns:a16="http://schemas.microsoft.com/office/drawing/2014/main" id="{C6AA3F02-47B4-ECDE-5F52-7EC643DAB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32">
            <a:extLst>
              <a:ext uri="{FF2B5EF4-FFF2-40B4-BE49-F238E27FC236}">
                <a16:creationId xmlns:a16="http://schemas.microsoft.com/office/drawing/2014/main" id="{0BD50D07-39EB-4DBF-2E96-7708C2295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33">
            <a:extLst>
              <a:ext uri="{FF2B5EF4-FFF2-40B4-BE49-F238E27FC236}">
                <a16:creationId xmlns:a16="http://schemas.microsoft.com/office/drawing/2014/main" id="{8F8934DE-04EE-9876-CDEC-B254C9126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34">
            <a:extLst>
              <a:ext uri="{FF2B5EF4-FFF2-40B4-BE49-F238E27FC236}">
                <a16:creationId xmlns:a16="http://schemas.microsoft.com/office/drawing/2014/main" id="{765234FE-1136-A660-DFF7-BA1A61E6D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962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35">
            <a:extLst>
              <a:ext uri="{FF2B5EF4-FFF2-40B4-BE49-F238E27FC236}">
                <a16:creationId xmlns:a16="http://schemas.microsoft.com/office/drawing/2014/main" id="{90CF0CCC-8766-38B8-1BED-E56B0B517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48200"/>
            <a:ext cx="1676400" cy="8318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Boolean operations*</a:t>
            </a:r>
          </a:p>
        </p:txBody>
      </p:sp>
      <p:sp>
        <p:nvSpPr>
          <p:cNvPr id="21524" name="Text Box 36">
            <a:extLst>
              <a:ext uri="{FF2B5EF4-FFF2-40B4-BE49-F238E27FC236}">
                <a16:creationId xmlns:a16="http://schemas.microsoft.com/office/drawing/2014/main" id="{74EEB923-4A18-D367-9297-FA99E57F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12954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ranking*</a:t>
            </a:r>
          </a:p>
        </p:txBody>
      </p:sp>
      <p:sp>
        <p:nvSpPr>
          <p:cNvPr id="21525" name="Line 37">
            <a:extLst>
              <a:ext uri="{FF2B5EF4-FFF2-40B4-BE49-F238E27FC236}">
                <a16:creationId xmlns:a16="http://schemas.microsoft.com/office/drawing/2014/main" id="{2757BF8D-244E-75C5-5B1B-BD2269B2C3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94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38">
            <a:extLst>
              <a:ext uri="{FF2B5EF4-FFF2-40B4-BE49-F238E27FC236}">
                <a16:creationId xmlns:a16="http://schemas.microsoft.com/office/drawing/2014/main" id="{9F2CF2FA-468F-59F4-749C-4829DA7340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39">
            <a:extLst>
              <a:ext uri="{FF2B5EF4-FFF2-40B4-BE49-F238E27FC236}">
                <a16:creationId xmlns:a16="http://schemas.microsoft.com/office/drawing/2014/main" id="{EE052E43-52E3-80AB-F680-8C8EE061E2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40">
            <a:extLst>
              <a:ext uri="{FF2B5EF4-FFF2-40B4-BE49-F238E27FC236}">
                <a16:creationId xmlns:a16="http://schemas.microsoft.com/office/drawing/2014/main" id="{3FDA65F4-0FF0-A720-5A38-79DB2CC53A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3810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41">
            <a:extLst>
              <a:ext uri="{FF2B5EF4-FFF2-40B4-BE49-F238E27FC236}">
                <a16:creationId xmlns:a16="http://schemas.microsoft.com/office/drawing/2014/main" id="{7932D4F7-1E07-6C82-E646-C58F87BF3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3581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42">
            <a:extLst>
              <a:ext uri="{FF2B5EF4-FFF2-40B4-BE49-F238E27FC236}">
                <a16:creationId xmlns:a16="http://schemas.microsoft.com/office/drawing/2014/main" id="{2817DEF3-4B59-DA45-8861-D4055D4177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Text Box 43">
            <a:extLst>
              <a:ext uri="{FF2B5EF4-FFF2-40B4-BE49-F238E27FC236}">
                <a16:creationId xmlns:a16="http://schemas.microsoft.com/office/drawing/2014/main" id="{FF6B2C04-7D44-9D07-138F-07D850E7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436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relevant document set</a:t>
            </a:r>
          </a:p>
        </p:txBody>
      </p:sp>
      <p:sp>
        <p:nvSpPr>
          <p:cNvPr id="21532" name="Text Box 44">
            <a:extLst>
              <a:ext uri="{FF2B5EF4-FFF2-40B4-BE49-F238E27FC236}">
                <a16:creationId xmlns:a16="http://schemas.microsoft.com/office/drawing/2014/main" id="{D71E05B1-16B1-383F-36CE-E6D8584B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ranked document set</a:t>
            </a:r>
          </a:p>
        </p:txBody>
      </p:sp>
      <p:sp>
        <p:nvSpPr>
          <p:cNvPr id="21533" name="Text Box 45">
            <a:extLst>
              <a:ext uri="{FF2B5EF4-FFF2-40B4-BE49-F238E27FC236}">
                <a16:creationId xmlns:a16="http://schemas.microsoft.com/office/drawing/2014/main" id="{20BFFADA-7BA6-1725-427F-4117639E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9530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retrieved document set</a:t>
            </a:r>
          </a:p>
        </p:txBody>
      </p:sp>
      <p:sp>
        <p:nvSpPr>
          <p:cNvPr id="21534" name="Text Box 46">
            <a:extLst>
              <a:ext uri="{FF2B5EF4-FFF2-40B4-BE49-F238E27FC236}">
                <a16:creationId xmlns:a16="http://schemas.microsoft.com/office/drawing/2014/main" id="{DBF9A6A6-083F-2650-60E7-6C7B9AED6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*Indicates     optional operation.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C01791C-9B65-E175-8571-BB614452C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Terms vs tokens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3ABDA78-4EB5-131E-1928-26EEB6D98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Terms are what results after tokenization and linguistic processing.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Examples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knowledge -&gt; knowledg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 -&gt; the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Removal of stop words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FB6C6B8-1B3F-480B-8D52-4DCF73407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Matching/Ranking of Textual Documents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58697D4E-DF8D-5648-6FA1-065D05F7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54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Major Categories of Methods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 b="1">
                <a:solidFill>
                  <a:srgbClr val="0000CC"/>
                </a:solidFill>
              </a:rPr>
              <a:t>Exact matching</a:t>
            </a:r>
            <a:r>
              <a:rPr lang="en-US" altLang="en-US" sz="2400"/>
              <a:t> (Boolean) 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Ranking by </a:t>
            </a:r>
            <a:r>
              <a:rPr lang="en-US" altLang="en-US" sz="2400" b="1">
                <a:solidFill>
                  <a:srgbClr val="0000CC"/>
                </a:solidFill>
              </a:rPr>
              <a:t>similarity to query</a:t>
            </a:r>
            <a:r>
              <a:rPr lang="en-US" altLang="en-US" sz="2400"/>
              <a:t> (vector space model)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Ranking by probabilistic methods (Indri)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Ranking of matches by </a:t>
            </a:r>
            <a:r>
              <a:rPr lang="en-US" altLang="en-US" sz="2400" b="1">
                <a:solidFill>
                  <a:srgbClr val="0000CC"/>
                </a:solidFill>
              </a:rPr>
              <a:t>importance of documents</a:t>
            </a:r>
            <a:r>
              <a:rPr lang="en-US" altLang="en-US" sz="2400"/>
              <a:t> (PageRank)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Combination methods</a:t>
            </a:r>
          </a:p>
          <a:p>
            <a:pPr lvl="1"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/>
              <a:t>What happens in major search engines (Googlerank)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58F4490-9103-F5F3-356D-5666BF875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Vector representation of documents and queries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8C5F457A-DA8E-5825-DF6A-6B8E98B93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Why do this?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Represents a large space for documents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Compare 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Documents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Documents with queries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Retrieve and rank documents with regards to a specific query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- </a:t>
            </a:r>
            <a:r>
              <a:rPr lang="en-US" altLang="en-US" sz="2400" i="1">
                <a:ea typeface="ＭＳ Ｐゴシック" panose="020B0600070205080204" pitchFamily="34" charset="-128"/>
              </a:rPr>
              <a:t>Enables methods of similarity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3300"/>
                </a:solidFill>
                <a:ea typeface="ＭＳ Ｐゴシック" panose="020B0600070205080204" pitchFamily="34" charset="-128"/>
              </a:rPr>
              <a:t>All search engines do this and some text processing methods.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i="1">
                <a:solidFill>
                  <a:srgbClr val="FF66CC"/>
                </a:solidFill>
                <a:ea typeface="ＭＳ Ｐゴシック" panose="020B0600070205080204" pitchFamily="34" charset="-128"/>
              </a:rPr>
              <a:t>Gerald Salton </a:t>
            </a:r>
            <a:r>
              <a:rPr lang="ja-JP" altLang="en-US" sz="2800" i="1">
                <a:solidFill>
                  <a:srgbClr val="FF66CC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2800" i="1">
                <a:solidFill>
                  <a:srgbClr val="FF66CC"/>
                </a:solidFill>
                <a:ea typeface="ＭＳ Ｐゴシック" panose="020B0600070205080204" pitchFamily="34" charset="-128"/>
              </a:rPr>
              <a:t>75 – SMART system</a:t>
            </a:r>
            <a:endParaRPr lang="en-US" altLang="en-US" sz="2800" i="1">
              <a:solidFill>
                <a:srgbClr val="FF66CC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5D88BB22-0990-3B8E-0E6C-72A3B001F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Boolean queries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5E923E4-0831-8DCE-06CB-E5948751A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Document is relevant to a query if the </a:t>
            </a:r>
            <a:r>
              <a:rPr lang="en-US" altLang="en-US" i="1" u="sng">
                <a:ea typeface="ＭＳ Ｐゴシック" panose="020B0600070205080204" pitchFamily="34" charset="-128"/>
              </a:rPr>
              <a:t>query itself</a:t>
            </a:r>
            <a:r>
              <a:rPr lang="en-US" altLang="en-US">
                <a:ea typeface="ＭＳ Ｐゴシック" panose="020B0600070205080204" pitchFamily="34" charset="-128"/>
              </a:rPr>
              <a:t> is in the document.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Query 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blue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red</a:t>
            </a:r>
            <a:r>
              <a:rPr lang="en-US" altLang="en-US">
                <a:ea typeface="ＭＳ Ｐゴシック" panose="020B0600070205080204" pitchFamily="34" charset="-128"/>
              </a:rPr>
              <a:t> brings back all documents with 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blue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red</a:t>
            </a:r>
            <a:r>
              <a:rPr lang="en-US" altLang="en-US">
                <a:ea typeface="ＭＳ Ｐゴシック" panose="020B0600070205080204" pitchFamily="34" charset="-128"/>
              </a:rPr>
              <a:t> in them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Document is either relevant or not relevant to the query.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about relevance ranking – partial relevance. Vector model deals with this.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3E564CA-55AB-6A46-7974-3986B9B23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Matching - similarity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4B556DA-9ED3-F9E4-CE49-3D88556EA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Matching will be based on document similarity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Define methods of similarity for documents and queries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 similarity for document </a:t>
            </a:r>
            <a:r>
              <a:rPr lang="en-US" altLang="en-US" b="1" i="1">
                <a:solidFill>
                  <a:srgbClr val="FF3300"/>
                </a:solidFill>
                <a:ea typeface="ＭＳ Ｐゴシック" panose="020B0600070205080204" pitchFamily="34" charset="-128"/>
              </a:rPr>
              <a:t>scoring or ranking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i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994EB68-D10C-7476-B211-FAB5578D9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Similarity (Scoring) Measures and Relevance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2A42385-ECDA-E2B4-D8D8-83150F5A9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Retrieve the most similar documents to a query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Equate similarity to relevance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Most similar are the most relevant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measure is one of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text similarity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matching of text or words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B9AFB1E1-1C13-D242-D5FA-8BAED646A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Similarity Ranking Methods</a:t>
            </a:r>
          </a:p>
        </p:txBody>
      </p:sp>
      <p:sp>
        <p:nvSpPr>
          <p:cNvPr id="35842" name="AutoShape 3">
            <a:extLst>
              <a:ext uri="{FF2B5EF4-FFF2-40B4-BE49-F238E27FC236}">
                <a16:creationId xmlns:a16="http://schemas.microsoft.com/office/drawing/2014/main" id="{5AE5E362-D162-C85A-CA56-C1408E15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94709A13-0E09-437B-9438-38510ADA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209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Query</a:t>
            </a:r>
          </a:p>
        </p:txBody>
      </p:sp>
      <p:sp>
        <p:nvSpPr>
          <p:cNvPr id="35844" name="AutoShape 5">
            <a:extLst>
              <a:ext uri="{FF2B5EF4-FFF2-40B4-BE49-F238E27FC236}">
                <a16:creationId xmlns:a16="http://schemas.microsoft.com/office/drawing/2014/main" id="{0B2C04E5-C648-30AF-DC6D-3DA95D948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76400"/>
            <a:ext cx="1752600" cy="1371600"/>
          </a:xfrm>
          <a:prstGeom prst="hexagon">
            <a:avLst>
              <a:gd name="adj" fmla="val 3194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2508A65B-CFE9-9306-3F60-7FA1E22D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Documents</a:t>
            </a:r>
          </a:p>
        </p:txBody>
      </p:sp>
      <p:sp>
        <p:nvSpPr>
          <p:cNvPr id="35846" name="AutoShape 7">
            <a:extLst>
              <a:ext uri="{FF2B5EF4-FFF2-40B4-BE49-F238E27FC236}">
                <a16:creationId xmlns:a16="http://schemas.microsoft.com/office/drawing/2014/main" id="{36BE22C0-68D1-BCED-63E9-BCFCFC27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1676400" cy="1752600"/>
          </a:xfrm>
          <a:prstGeom prst="can">
            <a:avLst>
              <a:gd name="adj" fmla="val 2613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5847" name="Text Box 8">
            <a:extLst>
              <a:ext uri="{FF2B5EF4-FFF2-40B4-BE49-F238E27FC236}">
                <a16:creationId xmlns:a16="http://schemas.microsoft.com/office/drawing/2014/main" id="{05854349-719F-8D08-7760-B8A2B780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Index database</a:t>
            </a:r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id="{9A303173-A36B-6D5F-ED96-846C46787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10">
            <a:extLst>
              <a:ext uri="{FF2B5EF4-FFF2-40B4-BE49-F238E27FC236}">
                <a16:creationId xmlns:a16="http://schemas.microsoft.com/office/drawing/2014/main" id="{7F64949E-3B66-FAF5-A1DE-5887498BA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1">
            <a:extLst>
              <a:ext uri="{FF2B5EF4-FFF2-40B4-BE49-F238E27FC236}">
                <a16:creationId xmlns:a16="http://schemas.microsoft.com/office/drawing/2014/main" id="{5311CEC4-060C-2D6E-B380-C215B1643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276600"/>
            <a:ext cx="76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Text Box 12">
            <a:extLst>
              <a:ext uri="{FF2B5EF4-FFF2-40B4-BE49-F238E27FC236}">
                <a16:creationId xmlns:a16="http://schemas.microsoft.com/office/drawing/2014/main" id="{C0A899CF-EF82-27CE-AEC7-2A14C95D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33800"/>
            <a:ext cx="54102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Mechanism for determining the </a:t>
            </a: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  <a:r>
              <a:rPr lang="en-US" altLang="en-US" sz="2400"/>
              <a:t> of the query to the document.</a:t>
            </a:r>
          </a:p>
        </p:txBody>
      </p:sp>
      <p:sp>
        <p:nvSpPr>
          <p:cNvPr id="35852" name="Text Box 13">
            <a:extLst>
              <a:ext uri="{FF2B5EF4-FFF2-40B4-BE49-F238E27FC236}">
                <a16:creationId xmlns:a16="http://schemas.microsoft.com/office/drawing/2014/main" id="{05C25494-B895-687F-16DC-AD7E803F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410200"/>
            <a:ext cx="32004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Set of documents ranked by how similar they are to the query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E4DA410-1F7A-76D2-B6A5-6F5517353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Similarity Ranking Methods</a:t>
            </a: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4C855796-93B4-8F36-E4AE-85FDF342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Methods that look for </a:t>
            </a:r>
            <a:r>
              <a:rPr lang="en-US" altLang="en-US" sz="2400" b="1">
                <a:solidFill>
                  <a:srgbClr val="0000CC"/>
                </a:solidFill>
              </a:rPr>
              <a:t>matches</a:t>
            </a:r>
            <a:r>
              <a:rPr lang="en-US" altLang="en-US" sz="2400"/>
              <a:t> (e.g., Boolean) assume that a document is either </a:t>
            </a:r>
            <a:r>
              <a:rPr lang="en-US" altLang="en-US" sz="2400" u="sng"/>
              <a:t>relevant</a:t>
            </a:r>
            <a:r>
              <a:rPr lang="en-US" altLang="en-US" sz="2400"/>
              <a:t> to a query or </a:t>
            </a:r>
            <a:r>
              <a:rPr lang="en-US" altLang="en-US" sz="2400" u="sng"/>
              <a:t>not relevant</a:t>
            </a:r>
            <a:r>
              <a:rPr lang="en-US" altLang="en-US" sz="2400"/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Similarity ranking methods:</a:t>
            </a:r>
            <a:r>
              <a:rPr lang="en-US" altLang="en-US" sz="2400">
                <a:solidFill>
                  <a:schemeClr val="tx2"/>
                </a:solidFill>
              </a:rPr>
              <a:t> measure the degree of similarity between a query and a document and then rank accordingly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37891" name="AutoShape 4">
            <a:extLst>
              <a:ext uri="{FF2B5EF4-FFF2-40B4-BE49-F238E27FC236}">
                <a16:creationId xmlns:a16="http://schemas.microsoft.com/office/drawing/2014/main" id="{04DA6ECF-6E53-34BC-DFC3-D76156F7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910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778955C5-74F7-777D-42BB-E003D935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465772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Query</a:t>
            </a:r>
          </a:p>
        </p:txBody>
      </p:sp>
      <p:sp>
        <p:nvSpPr>
          <p:cNvPr id="37893" name="AutoShape 6">
            <a:extLst>
              <a:ext uri="{FF2B5EF4-FFF2-40B4-BE49-F238E27FC236}">
                <a16:creationId xmlns:a16="http://schemas.microsoft.com/office/drawing/2014/main" id="{A99131DD-FAFE-1EDC-ACA9-245D8634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752600" cy="1371600"/>
          </a:xfrm>
          <a:prstGeom prst="hexagon">
            <a:avLst>
              <a:gd name="adj" fmla="val 3194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D1AE1C09-506D-370C-6456-B39F42E0A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Documents</a:t>
            </a:r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03E16705-4DDE-F7F8-774B-73CA786C0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7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9">
            <a:extLst>
              <a:ext uri="{FF2B5EF4-FFF2-40B4-BE49-F238E27FC236}">
                <a16:creationId xmlns:a16="http://schemas.microsoft.com/office/drawing/2014/main" id="{9FF0A98B-E4BE-32DB-4038-9DA4E44D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Similar</a:t>
            </a:r>
          </a:p>
        </p:txBody>
      </p:sp>
      <p:sp>
        <p:nvSpPr>
          <p:cNvPr id="37897" name="Text Box 10">
            <a:extLst>
              <a:ext uri="{FF2B5EF4-FFF2-40B4-BE49-F238E27FC236}">
                <a16:creationId xmlns:a16="http://schemas.microsoft.com/office/drawing/2014/main" id="{BD8827DD-9798-AE38-2303-C38906C1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Similar:</a:t>
            </a:r>
            <a:r>
              <a:rPr lang="en-US" altLang="en-US" sz="2400"/>
              <a:t> How similar is document to a request?</a:t>
            </a:r>
            <a:endParaRPr lang="en-US" altLang="en-US" sz="2400" i="1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A1896EA-6096-89BB-4020-6E47E3A39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 Similarity: Example</a:t>
            </a:r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1FE17BC9-891C-F185-6BCA-F0BD2430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001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Problem:</a:t>
            </a:r>
            <a:r>
              <a:rPr lang="en-US" altLang="en-US" sz="2400">
                <a:solidFill>
                  <a:srgbClr val="0000CC"/>
                </a:solidFill>
              </a:rPr>
              <a:t>  </a:t>
            </a:r>
            <a:r>
              <a:rPr lang="en-US" altLang="en-US" sz="2400"/>
              <a:t>Given two text documents, how </a:t>
            </a:r>
            <a:r>
              <a:rPr lang="en-US" altLang="en-US" sz="2400" b="1" u="sng"/>
              <a:t>similar</a:t>
            </a:r>
            <a:r>
              <a:rPr lang="en-US" altLang="en-US" sz="2400"/>
              <a:t> are they?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[Methods that measure similarity do not assume exact matches.]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Example (assume tokens converted to terms)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Here are three documents.  How similar are they?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1 </a:t>
            </a:r>
            <a:r>
              <a:rPr lang="en-US" altLang="en-US" sz="2400" i="1"/>
              <a:t>	ant ant bee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2 </a:t>
            </a:r>
            <a:r>
              <a:rPr lang="en-US" altLang="en-US" sz="2400" i="1"/>
              <a:t>	dog bee dog hog dog ant dog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3 </a:t>
            </a:r>
            <a:r>
              <a:rPr lang="en-US" altLang="en-US" sz="2400" i="1"/>
              <a:t>	cat gnu dog eel fox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Documents can be any length from one word to thousands.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A query is a special type of document.</a:t>
            </a:r>
            <a:endParaRPr lang="en-US" altLang="en-US" sz="2400" b="1" i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517B2B9E-25C6-2DD4-EEF0-8BD2C975C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we have covered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143A72B-B59B-84DF-33F8-BCBC0F1E8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IR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Evaluation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Precision – Recall, F measure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Tokenization and properties of text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Web crawling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Robots.txt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B336934-1203-A6C5-A34B-99AD1BDCD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0988"/>
            <a:ext cx="7772400" cy="1143000"/>
          </a:xfrm>
        </p:spPr>
        <p:txBody>
          <a:bodyPr/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Bag of words</a:t>
            </a:r>
            <a:r>
              <a:rPr lang="en-US" altLang="en-US">
                <a:ea typeface="ＭＳ Ｐゴシック" panose="020B0600070205080204" pitchFamily="34" charset="-128"/>
              </a:rPr>
              <a:t> view of a document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E586C6AC-7A7C-AB31-30DE-B0B078512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763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Tokens are extracted from text and thrown into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bag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without order and labeled by document.</a:t>
            </a:r>
          </a:p>
          <a:p>
            <a:pPr>
              <a:lnSpc>
                <a:spcPct val="90000"/>
              </a:lnSpc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Thus the doc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b="1" i="1" dirty="0">
                <a:ea typeface="ＭＳ Ｐゴシック" panose="020B0600070205080204" pitchFamily="34" charset="-128"/>
              </a:rPr>
              <a:t>John is quicker than Mary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is indistinguishable from the doc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b="1" i="1" dirty="0">
                <a:ea typeface="ＭＳ Ｐゴシック" panose="020B0600070205080204" pitchFamily="34" charset="-128"/>
              </a:rPr>
              <a:t>Mary is quicker than John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Tokens are then in an array based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on some order.</a:t>
            </a:r>
          </a:p>
        </p:txBody>
      </p:sp>
      <p:sp>
        <p:nvSpPr>
          <p:cNvPr id="41987" name="Freeform 4">
            <a:extLst>
              <a:ext uri="{FF2B5EF4-FFF2-40B4-BE49-F238E27FC236}">
                <a16:creationId xmlns:a16="http://schemas.microsoft.com/office/drawing/2014/main" id="{D020A466-DE31-B0BD-0CB8-EC16C4970804}"/>
              </a:ext>
            </a:extLst>
          </p:cNvPr>
          <p:cNvSpPr>
            <a:spLocks/>
          </p:cNvSpPr>
          <p:nvPr/>
        </p:nvSpPr>
        <p:spPr bwMode="auto">
          <a:xfrm>
            <a:off x="5964238" y="2630488"/>
            <a:ext cx="2417762" cy="2006600"/>
          </a:xfrm>
          <a:custGeom>
            <a:avLst/>
            <a:gdLst>
              <a:gd name="T0" fmla="*/ 2147483646 w 1164"/>
              <a:gd name="T1" fmla="*/ 2147483646 h 968"/>
              <a:gd name="T2" fmla="*/ 2147483646 w 1164"/>
              <a:gd name="T3" fmla="*/ 2147483646 h 968"/>
              <a:gd name="T4" fmla="*/ 2147483646 w 1164"/>
              <a:gd name="T5" fmla="*/ 2147483646 h 968"/>
              <a:gd name="T6" fmla="*/ 2147483646 w 1164"/>
              <a:gd name="T7" fmla="*/ 2147483646 h 968"/>
              <a:gd name="T8" fmla="*/ 2147483646 w 1164"/>
              <a:gd name="T9" fmla="*/ 2147483646 h 968"/>
              <a:gd name="T10" fmla="*/ 2147483646 w 1164"/>
              <a:gd name="T11" fmla="*/ 2147483646 h 968"/>
              <a:gd name="T12" fmla="*/ 2147483646 w 1164"/>
              <a:gd name="T13" fmla="*/ 2147483646 h 968"/>
              <a:gd name="T14" fmla="*/ 2147483646 w 1164"/>
              <a:gd name="T15" fmla="*/ 2147483646 h 968"/>
              <a:gd name="T16" fmla="*/ 2147483646 w 1164"/>
              <a:gd name="T17" fmla="*/ 2147483646 h 968"/>
              <a:gd name="T18" fmla="*/ 2147483646 w 1164"/>
              <a:gd name="T19" fmla="*/ 2147483646 h 968"/>
              <a:gd name="T20" fmla="*/ 2147483646 w 1164"/>
              <a:gd name="T21" fmla="*/ 2147483646 h 968"/>
              <a:gd name="T22" fmla="*/ 2147483646 w 1164"/>
              <a:gd name="T23" fmla="*/ 2147483646 h 968"/>
              <a:gd name="T24" fmla="*/ 2147483646 w 1164"/>
              <a:gd name="T25" fmla="*/ 2147483646 h 968"/>
              <a:gd name="T26" fmla="*/ 2147483646 w 1164"/>
              <a:gd name="T27" fmla="*/ 2147483646 h 968"/>
              <a:gd name="T28" fmla="*/ 2147483646 w 1164"/>
              <a:gd name="T29" fmla="*/ 2147483646 h 968"/>
              <a:gd name="T30" fmla="*/ 2147483646 w 1164"/>
              <a:gd name="T31" fmla="*/ 2147483646 h 968"/>
              <a:gd name="T32" fmla="*/ 2147483646 w 1164"/>
              <a:gd name="T33" fmla="*/ 2147483646 h 968"/>
              <a:gd name="T34" fmla="*/ 2147483646 w 1164"/>
              <a:gd name="T35" fmla="*/ 2147483646 h 968"/>
              <a:gd name="T36" fmla="*/ 2147483646 w 1164"/>
              <a:gd name="T37" fmla="*/ 2147483646 h 968"/>
              <a:gd name="T38" fmla="*/ 2147483646 w 1164"/>
              <a:gd name="T39" fmla="*/ 2147483646 h 968"/>
              <a:gd name="T40" fmla="*/ 2147483646 w 1164"/>
              <a:gd name="T41" fmla="*/ 2147483646 h 968"/>
              <a:gd name="T42" fmla="*/ 2147483646 w 1164"/>
              <a:gd name="T43" fmla="*/ 2147483646 h 968"/>
              <a:gd name="T44" fmla="*/ 2147483646 w 1164"/>
              <a:gd name="T45" fmla="*/ 0 h 968"/>
              <a:gd name="T46" fmla="*/ 2147483646 w 1164"/>
              <a:gd name="T47" fmla="*/ 2147483646 h 968"/>
              <a:gd name="T48" fmla="*/ 2147483646 w 1164"/>
              <a:gd name="T49" fmla="*/ 2147483646 h 968"/>
              <a:gd name="T50" fmla="*/ 2147483646 w 1164"/>
              <a:gd name="T51" fmla="*/ 2147483646 h 968"/>
              <a:gd name="T52" fmla="*/ 2147483646 w 1164"/>
              <a:gd name="T53" fmla="*/ 2147483646 h 968"/>
              <a:gd name="T54" fmla="*/ 2147483646 w 1164"/>
              <a:gd name="T55" fmla="*/ 2147483646 h 968"/>
              <a:gd name="T56" fmla="*/ 2147483646 w 1164"/>
              <a:gd name="T57" fmla="*/ 2147483646 h 968"/>
              <a:gd name="T58" fmla="*/ 2147483646 w 1164"/>
              <a:gd name="T59" fmla="*/ 2147483646 h 968"/>
              <a:gd name="T60" fmla="*/ 2147483646 w 1164"/>
              <a:gd name="T61" fmla="*/ 2147483646 h 968"/>
              <a:gd name="T62" fmla="*/ 2147483646 w 1164"/>
              <a:gd name="T63" fmla="*/ 2147483646 h 9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64"/>
              <a:gd name="T97" fmla="*/ 0 h 968"/>
              <a:gd name="T98" fmla="*/ 1164 w 1164"/>
              <a:gd name="T99" fmla="*/ 968 h 9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64" h="968">
                <a:moveTo>
                  <a:pt x="195" y="80"/>
                </a:moveTo>
                <a:cubicBezTo>
                  <a:pt x="179" y="191"/>
                  <a:pt x="151" y="245"/>
                  <a:pt x="51" y="296"/>
                </a:cubicBezTo>
                <a:cubicBezTo>
                  <a:pt x="19" y="343"/>
                  <a:pt x="13" y="353"/>
                  <a:pt x="3" y="408"/>
                </a:cubicBezTo>
                <a:cubicBezTo>
                  <a:pt x="7" y="483"/>
                  <a:pt x="0" y="559"/>
                  <a:pt x="43" y="624"/>
                </a:cubicBezTo>
                <a:cubicBezTo>
                  <a:pt x="52" y="662"/>
                  <a:pt x="73" y="737"/>
                  <a:pt x="99" y="768"/>
                </a:cubicBezTo>
                <a:cubicBezTo>
                  <a:pt x="105" y="775"/>
                  <a:pt x="115" y="777"/>
                  <a:pt x="123" y="784"/>
                </a:cubicBezTo>
                <a:cubicBezTo>
                  <a:pt x="151" y="808"/>
                  <a:pt x="182" y="843"/>
                  <a:pt x="219" y="856"/>
                </a:cubicBezTo>
                <a:cubicBezTo>
                  <a:pt x="247" y="865"/>
                  <a:pt x="279" y="874"/>
                  <a:pt x="307" y="888"/>
                </a:cubicBezTo>
                <a:cubicBezTo>
                  <a:pt x="361" y="915"/>
                  <a:pt x="403" y="951"/>
                  <a:pt x="467" y="960"/>
                </a:cubicBezTo>
                <a:cubicBezTo>
                  <a:pt x="506" y="965"/>
                  <a:pt x="547" y="965"/>
                  <a:pt x="587" y="968"/>
                </a:cubicBezTo>
                <a:cubicBezTo>
                  <a:pt x="659" y="965"/>
                  <a:pt x="731" y="964"/>
                  <a:pt x="803" y="960"/>
                </a:cubicBezTo>
                <a:cubicBezTo>
                  <a:pt x="887" y="954"/>
                  <a:pt x="973" y="924"/>
                  <a:pt x="1059" y="912"/>
                </a:cubicBezTo>
                <a:cubicBezTo>
                  <a:pt x="1089" y="881"/>
                  <a:pt x="1095" y="846"/>
                  <a:pt x="1115" y="808"/>
                </a:cubicBezTo>
                <a:cubicBezTo>
                  <a:pt x="1117" y="792"/>
                  <a:pt x="1117" y="775"/>
                  <a:pt x="1123" y="760"/>
                </a:cubicBezTo>
                <a:cubicBezTo>
                  <a:pt x="1126" y="750"/>
                  <a:pt x="1136" y="745"/>
                  <a:pt x="1139" y="736"/>
                </a:cubicBezTo>
                <a:cubicBezTo>
                  <a:pt x="1150" y="699"/>
                  <a:pt x="1153" y="661"/>
                  <a:pt x="1163" y="624"/>
                </a:cubicBezTo>
                <a:cubicBezTo>
                  <a:pt x="1157" y="534"/>
                  <a:pt x="1164" y="499"/>
                  <a:pt x="1131" y="432"/>
                </a:cubicBezTo>
                <a:cubicBezTo>
                  <a:pt x="1101" y="373"/>
                  <a:pt x="1117" y="409"/>
                  <a:pt x="1083" y="368"/>
                </a:cubicBezTo>
                <a:cubicBezTo>
                  <a:pt x="1060" y="341"/>
                  <a:pt x="1070" y="343"/>
                  <a:pt x="1051" y="312"/>
                </a:cubicBezTo>
                <a:cubicBezTo>
                  <a:pt x="1004" y="238"/>
                  <a:pt x="979" y="210"/>
                  <a:pt x="979" y="120"/>
                </a:cubicBezTo>
                <a:lnTo>
                  <a:pt x="947" y="64"/>
                </a:lnTo>
                <a:lnTo>
                  <a:pt x="1043" y="64"/>
                </a:lnTo>
                <a:cubicBezTo>
                  <a:pt x="1043" y="42"/>
                  <a:pt x="1043" y="21"/>
                  <a:pt x="1043" y="0"/>
                </a:cubicBezTo>
                <a:cubicBezTo>
                  <a:pt x="1032" y="21"/>
                  <a:pt x="1031" y="51"/>
                  <a:pt x="1011" y="64"/>
                </a:cubicBezTo>
                <a:cubicBezTo>
                  <a:pt x="985" y="79"/>
                  <a:pt x="952" y="66"/>
                  <a:pt x="923" y="72"/>
                </a:cubicBezTo>
                <a:cubicBezTo>
                  <a:pt x="906" y="74"/>
                  <a:pt x="891" y="84"/>
                  <a:pt x="875" y="88"/>
                </a:cubicBezTo>
                <a:cubicBezTo>
                  <a:pt x="856" y="92"/>
                  <a:pt x="837" y="93"/>
                  <a:pt x="819" y="96"/>
                </a:cubicBezTo>
                <a:cubicBezTo>
                  <a:pt x="775" y="113"/>
                  <a:pt x="732" y="123"/>
                  <a:pt x="691" y="144"/>
                </a:cubicBezTo>
                <a:cubicBezTo>
                  <a:pt x="635" y="141"/>
                  <a:pt x="578" y="146"/>
                  <a:pt x="523" y="136"/>
                </a:cubicBezTo>
                <a:cubicBezTo>
                  <a:pt x="514" y="134"/>
                  <a:pt x="522" y="114"/>
                  <a:pt x="515" y="112"/>
                </a:cubicBezTo>
                <a:cubicBezTo>
                  <a:pt x="432" y="81"/>
                  <a:pt x="339" y="99"/>
                  <a:pt x="251" y="96"/>
                </a:cubicBezTo>
                <a:cubicBezTo>
                  <a:pt x="232" y="90"/>
                  <a:pt x="195" y="80"/>
                  <a:pt x="195" y="80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801916B9-0DCD-BAE0-AA6D-16C42E39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200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is</a:t>
            </a:r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39C58DF6-0B28-7EFF-29B7-EED02B953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3663950"/>
            <a:ext cx="76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John</a:t>
            </a: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F70C7E2A-EBAE-373E-43D7-1032E08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41005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quicker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CDE7125C-7ABF-46F1-B002-0F6B0F2F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10197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Mary</a:t>
            </a:r>
          </a:p>
        </p:txBody>
      </p:sp>
      <p:sp>
        <p:nvSpPr>
          <p:cNvPr id="41992" name="Text Box 9">
            <a:extLst>
              <a:ext uri="{FF2B5EF4-FFF2-40B4-BE49-F238E27FC236}">
                <a16:creationId xmlns:a16="http://schemas.microsoft.com/office/drawing/2014/main" id="{79FF1686-44CA-923B-E8EF-9827D7C01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740150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than</a:t>
            </a:r>
          </a:p>
        </p:txBody>
      </p:sp>
      <p:sp>
        <p:nvSpPr>
          <p:cNvPr id="41993" name="TextBox 1">
            <a:extLst>
              <a:ext uri="{FF2B5EF4-FFF2-40B4-BE49-F238E27FC236}">
                <a16:creationId xmlns:a16="http://schemas.microsoft.com/office/drawing/2014/main" id="{4B43C21B-E6A7-649C-AABA-0E3641A1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918075"/>
            <a:ext cx="11064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is</a:t>
            </a:r>
          </a:p>
          <a:p>
            <a:r>
              <a:rPr lang="en-US" altLang="en-US"/>
              <a:t>john</a:t>
            </a:r>
          </a:p>
          <a:p>
            <a:r>
              <a:rPr lang="en-US" altLang="en-US"/>
              <a:t>mary</a:t>
            </a:r>
          </a:p>
          <a:p>
            <a:r>
              <a:rPr lang="en-US" altLang="en-US"/>
              <a:t>quicker</a:t>
            </a:r>
          </a:p>
          <a:p>
            <a:r>
              <a:rPr lang="en-US" altLang="en-US"/>
              <a:t>than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>
            <a:extLst>
              <a:ext uri="{FF2B5EF4-FFF2-40B4-BE49-F238E27FC236}">
                <a16:creationId xmlns:a16="http://schemas.microsoft.com/office/drawing/2014/main" id="{7FC48114-4579-1530-975F-2BA9AF33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14400"/>
            <a:ext cx="87614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1">
            <a:extLst>
              <a:ext uri="{FF2B5EF4-FFF2-40B4-BE49-F238E27FC236}">
                <a16:creationId xmlns:a16="http://schemas.microsoft.com/office/drawing/2014/main" id="{9CADB805-5332-05C8-4118-9BC9524DA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1722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All words into an array with weights on how often they appear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843D22F2-8354-C614-69F3-9ED16AE18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Bag of words models</a:t>
            </a:r>
          </a:p>
        </p:txBody>
      </p:sp>
      <p:sp>
        <p:nvSpPr>
          <p:cNvPr id="193538" name="Content Placeholder 2">
            <a:extLst>
              <a:ext uri="{FF2B5EF4-FFF2-40B4-BE49-F238E27FC236}">
                <a16:creationId xmlns:a16="http://schemas.microsoft.com/office/drawing/2014/main" id="{955E3FD5-602C-E2D9-CD57-99D7220BA2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Often used in NLP</a:t>
            </a:r>
          </a:p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https://www.youtube.com/watch?v=QCk1iDQlaWA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5810C04C-13DD-67CA-BADC-9B090922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1534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Two documents are similar if they contain some of the same terms.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Possible</a:t>
            </a:r>
            <a:r>
              <a:rPr lang="en-US" altLang="en-US" sz="2400"/>
              <a:t> measures of similarity might take into consideration: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/>
              <a:t> (a)  The lengths of the documents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/>
              <a:t> (b)  The number of terms in common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/>
              <a:t> (c)  Whether the terms are common or unusual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/>
              <a:t> (d)  How many times each term appears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1E298A9-B1D5-7585-2FD5-139C8712E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 Similarity: Basic Concept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704B12FA-4C90-9CB0-DC65-9E9843D74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 VECTOR SPACE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6B82E3C6-8BE2-01C8-E508-2D65A279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79248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Term vector space  (token embedding)</a:t>
            </a:r>
            <a:endParaRPr lang="en-US" altLang="en-US" sz="2400" i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n</a:t>
            </a:r>
            <a:r>
              <a:rPr lang="en-US" altLang="en-US" sz="2400"/>
              <a:t>-dimensional space, where </a:t>
            </a:r>
            <a:r>
              <a:rPr lang="en-US" altLang="en-US" sz="2400" i="1"/>
              <a:t>n </a:t>
            </a:r>
            <a:r>
              <a:rPr lang="en-US" altLang="en-US" sz="2400"/>
              <a:t>is the number of different terms/tokens used to index a set of documents.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Vector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 </a:t>
            </a:r>
            <a:r>
              <a:rPr lang="en-US" altLang="en-US" sz="2400" i="1"/>
              <a:t>i, d</a:t>
            </a:r>
            <a:r>
              <a:rPr lang="en-US" altLang="en-US" sz="2400" i="1" baseline="-25000"/>
              <a:t>i</a:t>
            </a:r>
            <a:r>
              <a:rPr lang="en-US" altLang="en-US" sz="2400"/>
              <a:t>, represented by a vector.  Its magnitude in dimension </a:t>
            </a:r>
            <a:r>
              <a:rPr lang="en-US" altLang="en-US" sz="2400" i="1"/>
              <a:t>j</a:t>
            </a:r>
            <a:r>
              <a:rPr lang="en-US" altLang="en-US" sz="2400"/>
              <a:t> is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ij</a:t>
            </a:r>
            <a:r>
              <a:rPr lang="en-US" altLang="en-US" sz="2400"/>
              <a:t>, where: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           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ij </a:t>
            </a:r>
            <a:r>
              <a:rPr lang="en-US" altLang="en-US" sz="2400"/>
              <a:t>&gt; 0</a:t>
            </a:r>
            <a:r>
              <a:rPr lang="en-US" altLang="en-US" sz="2400">
                <a:solidFill>
                  <a:schemeClr val="tx2"/>
                </a:solidFill>
              </a:rPr>
              <a:t>            if term </a:t>
            </a:r>
            <a:r>
              <a:rPr lang="en-US" altLang="en-US" sz="2400" i="1">
                <a:solidFill>
                  <a:schemeClr val="tx2"/>
                </a:solidFill>
              </a:rPr>
              <a:t>j</a:t>
            </a:r>
            <a:r>
              <a:rPr lang="en-US" altLang="en-US" sz="2400">
                <a:solidFill>
                  <a:schemeClr val="tx2"/>
                </a:solidFill>
              </a:rPr>
              <a:t> occurs in document </a:t>
            </a:r>
            <a:r>
              <a:rPr lang="en-US" altLang="en-US" sz="2400" i="1">
                <a:solidFill>
                  <a:schemeClr val="tx2"/>
                </a:solidFill>
              </a:rPr>
              <a:t>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ij</a:t>
            </a:r>
            <a:r>
              <a:rPr lang="en-US" altLang="en-US" sz="2400">
                <a:solidFill>
                  <a:schemeClr val="tx2"/>
                </a:solidFill>
              </a:rPr>
              <a:t> = 0            otherwise</a:t>
            </a:r>
            <a:r>
              <a:rPr lang="en-US" altLang="en-US" sz="2400"/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w</a:t>
            </a:r>
            <a:r>
              <a:rPr lang="en-US" altLang="en-US" sz="2400" i="1" baseline="-25000"/>
              <a:t>ij</a:t>
            </a:r>
            <a:r>
              <a:rPr lang="en-US" altLang="en-US" sz="2400"/>
              <a:t> is the </a:t>
            </a:r>
            <a:r>
              <a:rPr lang="en-US" altLang="en-US" sz="2400" b="1" u="sng"/>
              <a:t>weight</a:t>
            </a:r>
            <a:r>
              <a:rPr lang="en-US" altLang="en-US" sz="2400"/>
              <a:t> of term </a:t>
            </a:r>
            <a:r>
              <a:rPr lang="en-US" altLang="en-US" sz="2400" i="1"/>
              <a:t>j</a:t>
            </a:r>
            <a:r>
              <a:rPr lang="en-US" altLang="en-US" sz="2400"/>
              <a:t> in document </a:t>
            </a:r>
            <a:r>
              <a:rPr lang="en-US" altLang="en-US" sz="2400" i="1"/>
              <a:t>i</a:t>
            </a:r>
            <a:r>
              <a:rPr lang="en-US" altLang="en-US" sz="240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3200E53A-4011-55E1-9BED-3897C431B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8486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 Document Represented in a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3-Dimensional Term Vector Space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Line 3">
            <a:extLst>
              <a:ext uri="{FF2B5EF4-FFF2-40B4-BE49-F238E27FC236}">
                <a16:creationId xmlns:a16="http://schemas.microsoft.com/office/drawing/2014/main" id="{493052B3-8059-2B29-3310-3652248D4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905000"/>
            <a:ext cx="0" cy="2895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Line 4">
            <a:extLst>
              <a:ext uri="{FF2B5EF4-FFF2-40B4-BE49-F238E27FC236}">
                <a16:creationId xmlns:a16="http://schemas.microsoft.com/office/drawing/2014/main" id="{841DFBFA-DFFD-65B2-E38C-E4DDF4139D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733800"/>
            <a:ext cx="4724400" cy="10668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id="{FE040192-D471-F0F6-C96B-D4C6DFB82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800600"/>
            <a:ext cx="3276600" cy="13716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EB2ECAF4-2B8E-1F62-0DDC-0ED42056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94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>
                <a:solidFill>
                  <a:srgbClr val="0000CC"/>
                </a:solidFill>
              </a:rPr>
              <a:t>t</a:t>
            </a:r>
            <a:r>
              <a:rPr lang="en-US" altLang="en-US" sz="2400" baseline="-2500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50182" name="Text Box 7">
            <a:extLst>
              <a:ext uri="{FF2B5EF4-FFF2-40B4-BE49-F238E27FC236}">
                <a16:creationId xmlns:a16="http://schemas.microsoft.com/office/drawing/2014/main" id="{A467C3FB-0321-E1E1-ED9F-8D5E3156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>
                <a:solidFill>
                  <a:srgbClr val="0000CC"/>
                </a:solidFill>
              </a:rPr>
              <a:t>t</a:t>
            </a:r>
            <a:r>
              <a:rPr lang="en-US" altLang="en-US" sz="2400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50183" name="Text Box 8">
            <a:extLst>
              <a:ext uri="{FF2B5EF4-FFF2-40B4-BE49-F238E27FC236}">
                <a16:creationId xmlns:a16="http://schemas.microsoft.com/office/drawing/2014/main" id="{68F750D7-04A1-2A20-93D0-7C478930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>
                <a:solidFill>
                  <a:srgbClr val="0000CC"/>
                </a:solidFill>
              </a:rPr>
              <a:t>t</a:t>
            </a:r>
            <a:r>
              <a:rPr lang="en-US" altLang="en-US" sz="2400" baseline="-25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50184" name="Line 9">
            <a:extLst>
              <a:ext uri="{FF2B5EF4-FFF2-40B4-BE49-F238E27FC236}">
                <a16:creationId xmlns:a16="http://schemas.microsoft.com/office/drawing/2014/main" id="{4D434677-9581-B0EF-4507-70C72A447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905000"/>
            <a:ext cx="175260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10">
            <a:extLst>
              <a:ext uri="{FF2B5EF4-FFF2-40B4-BE49-F238E27FC236}">
                <a16:creationId xmlns:a16="http://schemas.microsoft.com/office/drawing/2014/main" id="{44C1FD13-4BE2-675E-B1CE-9BC6144FB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905000"/>
            <a:ext cx="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1">
            <a:extLst>
              <a:ext uri="{FF2B5EF4-FFF2-40B4-BE49-F238E27FC236}">
                <a16:creationId xmlns:a16="http://schemas.microsoft.com/office/drawing/2014/main" id="{708A235F-1181-92DB-679B-9A965F16B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1054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Text Box 12">
            <a:extLst>
              <a:ext uri="{FF2B5EF4-FFF2-40B4-BE49-F238E27FC236}">
                <a16:creationId xmlns:a16="http://schemas.microsoft.com/office/drawing/2014/main" id="{6C7CE708-09FC-1216-40F2-4DB2EAB3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</a:p>
        </p:txBody>
      </p:sp>
      <p:sp>
        <p:nvSpPr>
          <p:cNvPr id="50188" name="Text Box 13">
            <a:extLst>
              <a:ext uri="{FF2B5EF4-FFF2-40B4-BE49-F238E27FC236}">
                <a16:creationId xmlns:a16="http://schemas.microsoft.com/office/drawing/2014/main" id="{E37EF136-8403-171F-101D-7D769A03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95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baseline="-25000"/>
              <a:t>13</a:t>
            </a:r>
            <a:endParaRPr lang="en-US" altLang="en-US" sz="2400"/>
          </a:p>
        </p:txBody>
      </p:sp>
      <p:sp>
        <p:nvSpPr>
          <p:cNvPr id="50189" name="Text Box 14">
            <a:extLst>
              <a:ext uri="{FF2B5EF4-FFF2-40B4-BE49-F238E27FC236}">
                <a16:creationId xmlns:a16="http://schemas.microsoft.com/office/drawing/2014/main" id="{FBF98887-7F8D-EF11-11BF-2DCB8273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24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baseline="-25000"/>
              <a:t>12</a:t>
            </a:r>
            <a:endParaRPr lang="en-US" altLang="en-US" sz="2400"/>
          </a:p>
        </p:txBody>
      </p:sp>
      <p:sp>
        <p:nvSpPr>
          <p:cNvPr id="50190" name="Text Box 15">
            <a:extLst>
              <a:ext uri="{FF2B5EF4-FFF2-40B4-BE49-F238E27FC236}">
                <a16:creationId xmlns:a16="http://schemas.microsoft.com/office/drawing/2014/main" id="{8DDE5387-629F-8305-0BA9-D47CE4394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53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 baseline="-25000"/>
              <a:t>11</a:t>
            </a:r>
            <a:endParaRPr lang="en-US" altLang="en-US" sz="2400"/>
          </a:p>
        </p:txBody>
      </p:sp>
      <p:sp>
        <p:nvSpPr>
          <p:cNvPr id="50191" name="Line 16">
            <a:extLst>
              <a:ext uri="{FF2B5EF4-FFF2-40B4-BE49-F238E27FC236}">
                <a16:creationId xmlns:a16="http://schemas.microsoft.com/office/drawing/2014/main" id="{97F03FD9-FAC3-C3DA-C870-94514E67E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800600"/>
            <a:ext cx="1122363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00E18E8-D771-B048-1EAE-AFAF0C8F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C2DC3D29-D80F-C738-BECD-1509A1C48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Basic Method: Incidence Matrix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(Binary Weighting)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47A844CD-1E22-F2BF-129E-31FDC341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0010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F2FD6E0F-FAF9-6548-9BB2-366A1E9D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576638"/>
            <a:ext cx="78486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ant   bee   cat   dog   eel   fox   gnu   hog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 1      1                                                  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 1      1              1                                 1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 1      1      1       1       1                        </a:t>
            </a:r>
            <a:endParaRPr lang="en-US" altLang="en-US" sz="2400">
              <a:sym typeface="Symbol" pitchFamily="2" charset="2"/>
            </a:endParaRPr>
          </a:p>
        </p:txBody>
      </p:sp>
      <p:sp>
        <p:nvSpPr>
          <p:cNvPr id="52229" name="Rectangle 6">
            <a:extLst>
              <a:ext uri="{FF2B5EF4-FFF2-40B4-BE49-F238E27FC236}">
                <a16:creationId xmlns:a16="http://schemas.microsoft.com/office/drawing/2014/main" id="{EB7C9FCC-9E81-50E5-06D3-DA8753F46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4186238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2230" name="Line 7">
            <a:extLst>
              <a:ext uri="{FF2B5EF4-FFF2-40B4-BE49-F238E27FC236}">
                <a16:creationId xmlns:a16="http://schemas.microsoft.com/office/drawing/2014/main" id="{6E2C0E4D-F458-2536-1C29-3930E5EB9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Line 8">
            <a:extLst>
              <a:ext uri="{FF2B5EF4-FFF2-40B4-BE49-F238E27FC236}">
                <a16:creationId xmlns:a16="http://schemas.microsoft.com/office/drawing/2014/main" id="{FCE2C5E9-D892-945F-A007-C347AF0FE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4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9">
            <a:extLst>
              <a:ext uri="{FF2B5EF4-FFF2-40B4-BE49-F238E27FC236}">
                <a16:creationId xmlns:a16="http://schemas.microsoft.com/office/drawing/2014/main" id="{9A3ED315-7A50-3DFD-147C-4B7D43619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839ADF1D-81DC-0C11-DCB2-44D9CDA46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96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BE621D45-4019-6D74-5A60-018158389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2">
            <a:extLst>
              <a:ext uri="{FF2B5EF4-FFF2-40B4-BE49-F238E27FC236}">
                <a16:creationId xmlns:a16="http://schemas.microsoft.com/office/drawing/2014/main" id="{DCF74D24-FF65-AA66-E54F-59B41953E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8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3">
            <a:extLst>
              <a:ext uri="{FF2B5EF4-FFF2-40B4-BE49-F238E27FC236}">
                <a16:creationId xmlns:a16="http://schemas.microsoft.com/office/drawing/2014/main" id="{631C8EF0-0637-4484-89C3-EB4946145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0513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4">
            <a:extLst>
              <a:ext uri="{FF2B5EF4-FFF2-40B4-BE49-F238E27FC236}">
                <a16:creationId xmlns:a16="http://schemas.microsoft.com/office/drawing/2014/main" id="{FAD0E737-0161-F0A9-6DC7-E5F193931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625" y="3652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5">
            <a:extLst>
              <a:ext uri="{FF2B5EF4-FFF2-40B4-BE49-F238E27FC236}">
                <a16:creationId xmlns:a16="http://schemas.microsoft.com/office/drawing/2014/main" id="{E89EF4DD-9183-8078-CC4F-8539AD2D4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788" y="366236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6">
            <a:extLst>
              <a:ext uri="{FF2B5EF4-FFF2-40B4-BE49-F238E27FC236}">
                <a16:creationId xmlns:a16="http://schemas.microsoft.com/office/drawing/2014/main" id="{0CD8A314-6DDE-8C7E-C8B9-2607DACE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38" y="3652838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Text Box 17">
            <a:extLst>
              <a:ext uri="{FF2B5EF4-FFF2-40B4-BE49-F238E27FC236}">
                <a16:creationId xmlns:a16="http://schemas.microsoft.com/office/drawing/2014/main" id="{35A27BDD-E4AE-2304-B1FD-4F3F7937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8610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sym typeface="Symbol" pitchFamily="2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            </a:t>
            </a:r>
          </a:p>
        </p:txBody>
      </p:sp>
      <p:sp>
        <p:nvSpPr>
          <p:cNvPr id="52241" name="Text Box 18">
            <a:extLst>
              <a:ext uri="{FF2B5EF4-FFF2-40B4-BE49-F238E27FC236}">
                <a16:creationId xmlns:a16="http://schemas.microsoft.com/office/drawing/2014/main" id="{90106FA4-3EFA-F98A-1B23-724FF90E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/>
              <a:t>Weights:</a:t>
            </a:r>
            <a:r>
              <a:rPr lang="en-US" altLang="en-US" sz="2400" i="1"/>
              <a:t> t</a:t>
            </a:r>
            <a:r>
              <a:rPr lang="en-US" altLang="en-US" sz="2400" i="1" baseline="-25000"/>
              <a:t>ij</a:t>
            </a:r>
            <a:r>
              <a:rPr lang="en-US" altLang="en-US" sz="2400"/>
              <a:t> = 1 if document </a:t>
            </a:r>
            <a:r>
              <a:rPr lang="en-US" altLang="en-US" sz="2400" i="1"/>
              <a:t>i</a:t>
            </a:r>
            <a:r>
              <a:rPr lang="en-US" altLang="en-US" sz="2400"/>
              <a:t> contains term </a:t>
            </a:r>
            <a:r>
              <a:rPr lang="en-US" altLang="en-US" sz="2400" i="1"/>
              <a:t>j</a:t>
            </a:r>
            <a:r>
              <a:rPr lang="en-US" altLang="en-US" sz="2400"/>
              <a:t> and zero otherwise</a:t>
            </a:r>
            <a:endParaRPr lang="en-US" altLang="en-US" sz="2400" i="1"/>
          </a:p>
        </p:txBody>
      </p:sp>
      <p:sp>
        <p:nvSpPr>
          <p:cNvPr id="52242" name="Line 19">
            <a:extLst>
              <a:ext uri="{FF2B5EF4-FFF2-40B4-BE49-F238E27FC236}">
                <a16:creationId xmlns:a16="http://schemas.microsoft.com/office/drawing/2014/main" id="{F8036A76-6005-F498-B033-A5FFE201B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600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20">
            <a:extLst>
              <a:ext uri="{FF2B5EF4-FFF2-40B4-BE49-F238E27FC236}">
                <a16:creationId xmlns:a16="http://schemas.microsoft.com/office/drawing/2014/main" id="{F9FFD3C3-B433-E7AF-F948-36DD56902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488" y="1600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Text Box 21">
            <a:extLst>
              <a:ext uri="{FF2B5EF4-FFF2-40B4-BE49-F238E27FC236}">
                <a16:creationId xmlns:a16="http://schemas.microsoft.com/office/drawing/2014/main" id="{9F404605-C144-DB21-6A6D-BAAC579FE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3798888"/>
            <a:ext cx="2057400" cy="1562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3 vectors in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8-dimensional term vector space</a:t>
            </a:r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5A982D08-4817-AFB7-4D44-6AB40DA86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Basic Vector Space Methods: Similarity between 2 documents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Text Box 3">
            <a:extLst>
              <a:ext uri="{FF2B5EF4-FFF2-40B4-BE49-F238E27FC236}">
                <a16:creationId xmlns:a16="http://schemas.microsoft.com/office/drawing/2014/main" id="{5B24396E-979E-E40F-E548-A5FAF1EF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3505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  <a:r>
              <a:rPr lang="en-US" altLang="en-US" sz="2400"/>
              <a:t> between two documents is a function of the </a:t>
            </a:r>
            <a:r>
              <a:rPr lang="en-US" altLang="en-US" sz="2400" b="1">
                <a:solidFill>
                  <a:srgbClr val="0000CC"/>
                </a:solidFill>
              </a:rPr>
              <a:t>angle</a:t>
            </a:r>
            <a:r>
              <a:rPr lang="en-US" altLang="en-US" sz="2400"/>
              <a:t> between their </a:t>
            </a:r>
            <a:r>
              <a:rPr lang="en-US" altLang="en-US" sz="2400" b="1">
                <a:solidFill>
                  <a:srgbClr val="0000CC"/>
                </a:solidFill>
              </a:rPr>
              <a:t>vectors</a:t>
            </a:r>
            <a:r>
              <a:rPr lang="en-US" altLang="en-US" sz="2400"/>
              <a:t> in the term vector space.</a:t>
            </a:r>
            <a:endParaRPr lang="en-US" altLang="en-US" sz="2400" i="1"/>
          </a:p>
        </p:txBody>
      </p:sp>
      <p:grpSp>
        <p:nvGrpSpPr>
          <p:cNvPr id="54275" name="Group 4">
            <a:extLst>
              <a:ext uri="{FF2B5EF4-FFF2-40B4-BE49-F238E27FC236}">
                <a16:creationId xmlns:a16="http://schemas.microsoft.com/office/drawing/2014/main" id="{2D6B0DC1-9CCC-FFDE-2CF3-4C6F79BC028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600200"/>
            <a:ext cx="4648200" cy="4079875"/>
            <a:chOff x="1584" y="851"/>
            <a:chExt cx="3456" cy="3258"/>
          </a:xfrm>
        </p:grpSpPr>
        <p:sp>
          <p:nvSpPr>
            <p:cNvPr id="54276" name="Line 5">
              <a:extLst>
                <a:ext uri="{FF2B5EF4-FFF2-40B4-BE49-F238E27FC236}">
                  <a16:creationId xmlns:a16="http://schemas.microsoft.com/office/drawing/2014/main" id="{F65E5A02-7465-3FF9-AFC0-E675C6205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200"/>
              <a:ext cx="0" cy="182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7" name="Line 6">
              <a:extLst>
                <a:ext uri="{FF2B5EF4-FFF2-40B4-BE49-F238E27FC236}">
                  <a16:creationId xmlns:a16="http://schemas.microsoft.com/office/drawing/2014/main" id="{DC57A06B-65E0-BC25-2B9D-D853A9AF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352"/>
              <a:ext cx="2976" cy="67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Line 7">
              <a:extLst>
                <a:ext uri="{FF2B5EF4-FFF2-40B4-BE49-F238E27FC236}">
                  <a16:creationId xmlns:a16="http://schemas.microsoft.com/office/drawing/2014/main" id="{BFD0DDFA-CF7A-7CD6-B8A5-AF8E8B1A6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024"/>
              <a:ext cx="2064" cy="86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Text Box 8">
              <a:extLst>
                <a:ext uri="{FF2B5EF4-FFF2-40B4-BE49-F238E27FC236}">
                  <a16:creationId xmlns:a16="http://schemas.microsoft.com/office/drawing/2014/main" id="{C30E088B-30E9-6747-B442-8260AF625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7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54280" name="Text Box 9">
              <a:extLst>
                <a:ext uri="{FF2B5EF4-FFF2-40B4-BE49-F238E27FC236}">
                  <a16:creationId xmlns:a16="http://schemas.microsoft.com/office/drawing/2014/main" id="{3F6713DE-B1CB-34EE-764C-D43BEC7D7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20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54281" name="Text Box 10">
              <a:extLst>
                <a:ext uri="{FF2B5EF4-FFF2-40B4-BE49-F238E27FC236}">
                  <a16:creationId xmlns:a16="http://schemas.microsoft.com/office/drawing/2014/main" id="{8E7FC67B-CF2E-1C49-5D9F-144604946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851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54282" name="Line 11">
              <a:extLst>
                <a:ext uri="{FF2B5EF4-FFF2-40B4-BE49-F238E27FC236}">
                  <a16:creationId xmlns:a16="http://schemas.microsoft.com/office/drawing/2014/main" id="{E38FD7B4-CAE5-14ED-1D01-C6EFADF02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200"/>
              <a:ext cx="1104" cy="1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2">
              <a:extLst>
                <a:ext uri="{FF2B5EF4-FFF2-40B4-BE49-F238E27FC236}">
                  <a16:creationId xmlns:a16="http://schemas.microsoft.com/office/drawing/2014/main" id="{264CDABF-3236-6D92-0936-8001104B1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200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Line 13">
              <a:extLst>
                <a:ext uri="{FF2B5EF4-FFF2-40B4-BE49-F238E27FC236}">
                  <a16:creationId xmlns:a16="http://schemas.microsoft.com/office/drawing/2014/main" id="{50067322-D10F-38B5-B329-65213A0FE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216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Line 14">
              <a:extLst>
                <a:ext uri="{FF2B5EF4-FFF2-40B4-BE49-F238E27FC236}">
                  <a16:creationId xmlns:a16="http://schemas.microsoft.com/office/drawing/2014/main" id="{C148AE50-2758-6D92-74EA-58F580A3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104"/>
              <a:ext cx="2016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5">
              <a:extLst>
                <a:ext uri="{FF2B5EF4-FFF2-40B4-BE49-F238E27FC236}">
                  <a16:creationId xmlns:a16="http://schemas.microsoft.com/office/drawing/2014/main" id="{AD635A53-4AC3-3C2D-C961-C423DC825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16">
              <a:extLst>
                <a:ext uri="{FF2B5EF4-FFF2-40B4-BE49-F238E27FC236}">
                  <a16:creationId xmlns:a16="http://schemas.microsoft.com/office/drawing/2014/main" id="{44D39BE3-4B2F-D3CF-AFFF-06E1F7E2B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264"/>
              <a:ext cx="86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Text Box 17">
              <a:extLst>
                <a:ext uri="{FF2B5EF4-FFF2-40B4-BE49-F238E27FC236}">
                  <a16:creationId xmlns:a16="http://schemas.microsoft.com/office/drawing/2014/main" id="{1700713F-E0C5-DF6F-6225-CEF8164DD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" y="1460"/>
              <a:ext cx="33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d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54289" name="Text Box 18">
              <a:extLst>
                <a:ext uri="{FF2B5EF4-FFF2-40B4-BE49-F238E27FC236}">
                  <a16:creationId xmlns:a16="http://schemas.microsoft.com/office/drawing/2014/main" id="{B67DF0E3-B38B-0991-E419-64A681FF4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58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d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54290" name="Line 19">
              <a:extLst>
                <a:ext uri="{FF2B5EF4-FFF2-40B4-BE49-F238E27FC236}">
                  <a16:creationId xmlns:a16="http://schemas.microsoft.com/office/drawing/2014/main" id="{981062EC-7748-9901-6EFB-A460AAD20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Text Box 20">
              <a:extLst>
                <a:ext uri="{FF2B5EF4-FFF2-40B4-BE49-F238E27FC236}">
                  <a16:creationId xmlns:a16="http://schemas.microsoft.com/office/drawing/2014/main" id="{E00F549D-CB7B-4FAF-5941-3B4AFF6A2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" y="2251"/>
              <a:ext cx="3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sym typeface="Symbol" pitchFamily="2" charset="2"/>
                </a:rPr>
                <a:t></a:t>
              </a:r>
              <a:endParaRPr lang="en-US" altLang="en-US" sz="2400"/>
            </a:p>
          </p:txBody>
        </p:sp>
        <p:sp>
          <p:nvSpPr>
            <p:cNvPr id="54292" name="Line 21">
              <a:extLst>
                <a:ext uri="{FF2B5EF4-FFF2-40B4-BE49-F238E27FC236}">
                  <a16:creationId xmlns:a16="http://schemas.microsoft.com/office/drawing/2014/main" id="{BBCEBF35-9397-6CC1-00ED-2B9764080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024"/>
              <a:ext cx="1162" cy="4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1BBCF9E-7F7E-B30F-BBE1-EC460BD38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001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Documents Represented in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3-Dimensional Term Vector Space</a:t>
            </a:r>
          </a:p>
        </p:txBody>
      </p:sp>
      <p:grpSp>
        <p:nvGrpSpPr>
          <p:cNvPr id="56322" name="Group 20">
            <a:extLst>
              <a:ext uri="{FF2B5EF4-FFF2-40B4-BE49-F238E27FC236}">
                <a16:creationId xmlns:a16="http://schemas.microsoft.com/office/drawing/2014/main" id="{690A89AB-7E7C-C7DB-2983-7F75C0B43D8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447800"/>
            <a:ext cx="5486400" cy="4953000"/>
            <a:chOff x="1584" y="912"/>
            <a:chExt cx="3456" cy="3120"/>
          </a:xfrm>
        </p:grpSpPr>
        <p:sp>
          <p:nvSpPr>
            <p:cNvPr id="56323" name="Line 3">
              <a:extLst>
                <a:ext uri="{FF2B5EF4-FFF2-40B4-BE49-F238E27FC236}">
                  <a16:creationId xmlns:a16="http://schemas.microsoft.com/office/drawing/2014/main" id="{11310E3D-A36A-50CD-53F6-69DF7B982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200"/>
              <a:ext cx="0" cy="182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4" name="Line 4">
              <a:extLst>
                <a:ext uri="{FF2B5EF4-FFF2-40B4-BE49-F238E27FC236}">
                  <a16:creationId xmlns:a16="http://schemas.microsoft.com/office/drawing/2014/main" id="{36B156FC-5948-402D-5A7B-CA058B58C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352"/>
              <a:ext cx="2976" cy="67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Line 5">
              <a:extLst>
                <a:ext uri="{FF2B5EF4-FFF2-40B4-BE49-F238E27FC236}">
                  <a16:creationId xmlns:a16="http://schemas.microsoft.com/office/drawing/2014/main" id="{BEFADECA-5191-5426-CF44-ACAFF1D5C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024"/>
              <a:ext cx="2064" cy="86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Text Box 6">
              <a:extLst>
                <a:ext uri="{FF2B5EF4-FFF2-40B4-BE49-F238E27FC236}">
                  <a16:creationId xmlns:a16="http://schemas.microsoft.com/office/drawing/2014/main" id="{F03AE923-CC5D-91A8-8CB2-D71DB54A7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7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56327" name="Text Box 7">
              <a:extLst>
                <a:ext uri="{FF2B5EF4-FFF2-40B4-BE49-F238E27FC236}">
                  <a16:creationId xmlns:a16="http://schemas.microsoft.com/office/drawing/2014/main" id="{6ABF9E56-8A03-7C96-8DC0-E75FAB88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56328" name="Text Box 8">
              <a:extLst>
                <a:ext uri="{FF2B5EF4-FFF2-40B4-BE49-F238E27FC236}">
                  <a16:creationId xmlns:a16="http://schemas.microsoft.com/office/drawing/2014/main" id="{B6797964-F870-4F63-6FD1-2B61AE7F9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9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t</a:t>
              </a:r>
              <a:r>
                <a:rPr lang="en-US" altLang="en-US" sz="2400" baseline="-25000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56329" name="Line 9">
              <a:extLst>
                <a:ext uri="{FF2B5EF4-FFF2-40B4-BE49-F238E27FC236}">
                  <a16:creationId xmlns:a16="http://schemas.microsoft.com/office/drawing/2014/main" id="{76D0ACE5-A1D7-BFEF-D398-7447A0B38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200"/>
              <a:ext cx="1104" cy="1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Line 10">
              <a:extLst>
                <a:ext uri="{FF2B5EF4-FFF2-40B4-BE49-F238E27FC236}">
                  <a16:creationId xmlns:a16="http://schemas.microsoft.com/office/drawing/2014/main" id="{20A81075-8966-A23C-142A-825ED3AFE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200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Line 11">
              <a:extLst>
                <a:ext uri="{FF2B5EF4-FFF2-40B4-BE49-F238E27FC236}">
                  <a16:creationId xmlns:a16="http://schemas.microsoft.com/office/drawing/2014/main" id="{019B48A5-0A50-2188-C18E-AA1F1735C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216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Line 12">
              <a:extLst>
                <a:ext uri="{FF2B5EF4-FFF2-40B4-BE49-F238E27FC236}">
                  <a16:creationId xmlns:a16="http://schemas.microsoft.com/office/drawing/2014/main" id="{ACBFFF47-0AB2-7458-21E5-2F32FB0E8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104"/>
              <a:ext cx="2016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3">
              <a:extLst>
                <a:ext uri="{FF2B5EF4-FFF2-40B4-BE49-F238E27FC236}">
                  <a16:creationId xmlns:a16="http://schemas.microsoft.com/office/drawing/2014/main" id="{A8A2FE6F-29F1-697E-32EA-D5E03B56E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14">
              <a:extLst>
                <a:ext uri="{FF2B5EF4-FFF2-40B4-BE49-F238E27FC236}">
                  <a16:creationId xmlns:a16="http://schemas.microsoft.com/office/drawing/2014/main" id="{49CD1029-6481-3E7A-6361-E0727D7F0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264"/>
              <a:ext cx="86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Text Box 15">
              <a:extLst>
                <a:ext uri="{FF2B5EF4-FFF2-40B4-BE49-F238E27FC236}">
                  <a16:creationId xmlns:a16="http://schemas.microsoft.com/office/drawing/2014/main" id="{5EA37B1F-B267-8290-0C8C-4F9BA8FDA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5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d</a:t>
              </a:r>
              <a:r>
                <a:rPr lang="en-US" altLang="en-US" sz="2400" baseline="-25000"/>
                <a:t>1</a:t>
              </a:r>
            </a:p>
          </p:txBody>
        </p:sp>
        <p:sp>
          <p:nvSpPr>
            <p:cNvPr id="56336" name="Text Box 16">
              <a:extLst>
                <a:ext uri="{FF2B5EF4-FFF2-40B4-BE49-F238E27FC236}">
                  <a16:creationId xmlns:a16="http://schemas.microsoft.com/office/drawing/2014/main" id="{B314826D-C6D3-B096-9A35-93F73A8F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5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i="1"/>
                <a:t>d</a:t>
              </a:r>
              <a:r>
                <a:rPr lang="en-US" altLang="en-US" sz="2400" baseline="-25000"/>
                <a:t>2</a:t>
              </a:r>
            </a:p>
          </p:txBody>
        </p:sp>
        <p:sp>
          <p:nvSpPr>
            <p:cNvPr id="56337" name="Line 17">
              <a:extLst>
                <a:ext uri="{FF2B5EF4-FFF2-40B4-BE49-F238E27FC236}">
                  <a16:creationId xmlns:a16="http://schemas.microsoft.com/office/drawing/2014/main" id="{E8742B67-8288-CBDD-5F9E-629E80DF8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5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Text Box 18">
              <a:extLst>
                <a:ext uri="{FF2B5EF4-FFF2-40B4-BE49-F238E27FC236}">
                  <a16:creationId xmlns:a16="http://schemas.microsoft.com/office/drawing/2014/main" id="{B48C7F65-6D62-2838-D034-68B989767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2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>
                  <a:sym typeface="Symbol" pitchFamily="2" charset="2"/>
                </a:rPr>
                <a:t></a:t>
              </a:r>
              <a:endParaRPr lang="en-US" altLang="en-US" sz="2400"/>
            </a:p>
          </p:txBody>
        </p:sp>
        <p:sp>
          <p:nvSpPr>
            <p:cNvPr id="56339" name="Line 19">
              <a:extLst>
                <a:ext uri="{FF2B5EF4-FFF2-40B4-BE49-F238E27FC236}">
                  <a16:creationId xmlns:a16="http://schemas.microsoft.com/office/drawing/2014/main" id="{E1938AA7-1F01-B6A9-16F1-844200E95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024"/>
              <a:ext cx="1162" cy="4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CD399B5-CE44-79FB-DA7D-4961BDAF3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 Space Revision</a:t>
            </a:r>
          </a:p>
        </p:txBody>
      </p:sp>
      <p:sp>
        <p:nvSpPr>
          <p:cNvPr id="58370" name="Text Box 3">
            <a:extLst>
              <a:ext uri="{FF2B5EF4-FFF2-40B4-BE49-F238E27FC236}">
                <a16:creationId xmlns:a16="http://schemas.microsoft.com/office/drawing/2014/main" id="{10B71C04-31AD-3292-8A17-D09D59AE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610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/>
              <a:t> = (</a:t>
            </a:r>
            <a:r>
              <a:rPr lang="en-US" altLang="en-US" sz="2400" i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, ...,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n</a:t>
            </a:r>
            <a:r>
              <a:rPr lang="en-US" altLang="en-US" sz="2400"/>
              <a:t>) is a vector in an </a:t>
            </a:r>
            <a:r>
              <a:rPr lang="en-US" altLang="en-US" sz="2400" i="1"/>
              <a:t>n</a:t>
            </a:r>
            <a:r>
              <a:rPr lang="en-US" altLang="en-US" sz="2400"/>
              <a:t>-dimensional vector space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Length</a:t>
            </a:r>
            <a:r>
              <a:rPr lang="en-US" altLang="en-US" sz="2400"/>
              <a:t> of </a:t>
            </a:r>
            <a:r>
              <a:rPr lang="en-US" altLang="en-US" sz="2400" b="1"/>
              <a:t>x</a:t>
            </a:r>
            <a:r>
              <a:rPr lang="en-US" altLang="en-US" sz="2400"/>
              <a:t> is given by (extension of Pythagoras's theorem)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               </a:t>
            </a:r>
            <a:r>
              <a:rPr lang="en-US" altLang="en-US" sz="2400" i="1"/>
              <a:t>|</a:t>
            </a:r>
            <a:r>
              <a:rPr lang="en-US" altLang="en-US" sz="2400" b="1"/>
              <a:t>x</a:t>
            </a:r>
            <a:r>
              <a:rPr lang="en-US" altLang="en-US" sz="2400"/>
              <a:t>|</a:t>
            </a:r>
            <a:r>
              <a:rPr lang="en-US" altLang="en-US" sz="2400" baseline="30000"/>
              <a:t>2</a:t>
            </a:r>
            <a:r>
              <a:rPr lang="en-US" altLang="en-US" sz="2400"/>
              <a:t> </a:t>
            </a:r>
            <a:r>
              <a:rPr lang="en-US" altLang="en-US" sz="2400" i="1"/>
              <a:t> = x</a:t>
            </a:r>
            <a:r>
              <a:rPr lang="en-US" altLang="en-US" sz="2400" baseline="-25000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 baseline="30000"/>
              <a:t>2</a:t>
            </a:r>
            <a:r>
              <a:rPr lang="en-US" altLang="en-US" sz="2400"/>
              <a:t> + ... +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n</a:t>
            </a:r>
            <a:r>
              <a:rPr lang="en-US" altLang="en-US" sz="2400" baseline="30000"/>
              <a:t>2</a:t>
            </a:r>
            <a:r>
              <a:rPr lang="en-US" altLang="en-US" sz="2400"/>
              <a:t>  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</a:t>
            </a:r>
            <a:r>
              <a:rPr lang="en-US" altLang="en-US" sz="2400" i="1"/>
              <a:t>|</a:t>
            </a:r>
            <a:r>
              <a:rPr lang="en-US" altLang="en-US" sz="2400" b="1"/>
              <a:t>x</a:t>
            </a:r>
            <a:r>
              <a:rPr lang="en-US" altLang="en-US" sz="2400"/>
              <a:t>| </a:t>
            </a:r>
            <a:r>
              <a:rPr lang="en-US" altLang="en-US" sz="2400" i="1"/>
              <a:t> = </a:t>
            </a:r>
            <a:r>
              <a:rPr lang="en-US" altLang="en-US" sz="2400"/>
              <a:t>(</a:t>
            </a:r>
            <a:r>
              <a:rPr lang="en-US" altLang="en-US" sz="2400" i="1"/>
              <a:t> x</a:t>
            </a:r>
            <a:r>
              <a:rPr lang="en-US" altLang="en-US" sz="2400" baseline="-25000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 baseline="30000"/>
              <a:t>2</a:t>
            </a:r>
            <a:r>
              <a:rPr lang="en-US" altLang="en-US" sz="2400"/>
              <a:t> + ... +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n</a:t>
            </a:r>
            <a:r>
              <a:rPr lang="en-US" altLang="en-US" sz="2400" baseline="30000"/>
              <a:t>2</a:t>
            </a:r>
            <a:r>
              <a:rPr lang="en-US" altLang="en-US" sz="2400"/>
              <a:t> )</a:t>
            </a:r>
            <a:r>
              <a:rPr lang="en-US" altLang="en-US" sz="2400" baseline="30000"/>
              <a:t>1/2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If </a:t>
            </a:r>
            <a:r>
              <a:rPr lang="en-US" altLang="en-US" sz="2400" b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x</a:t>
            </a:r>
            <a:r>
              <a:rPr lang="en-US" altLang="en-US" sz="2400" baseline="-25000"/>
              <a:t>2</a:t>
            </a:r>
            <a:r>
              <a:rPr lang="en-US" altLang="en-US" sz="2400"/>
              <a:t> are vectors: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is given by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x</a:t>
            </a:r>
            <a:r>
              <a:rPr lang="en-US" altLang="en-US" sz="2400" baseline="-25000"/>
              <a:t>1</a:t>
            </a:r>
            <a:r>
              <a:rPr lang="en-US" altLang="en-US" sz="2400" b="1"/>
              <a:t>.x</a:t>
            </a:r>
            <a:r>
              <a:rPr lang="en-US" altLang="en-US" sz="2400" baseline="-25000"/>
              <a:t>2 </a:t>
            </a:r>
            <a:r>
              <a:rPr lang="en-US" altLang="en-US" sz="2400"/>
              <a:t>= </a:t>
            </a:r>
            <a:r>
              <a:rPr lang="en-US" altLang="en-US" sz="2400" i="1"/>
              <a:t>x</a:t>
            </a:r>
            <a:r>
              <a:rPr lang="en-US" altLang="en-US" sz="2400" baseline="-25000"/>
              <a:t>11</a:t>
            </a:r>
            <a:r>
              <a:rPr lang="en-US" altLang="en-US" sz="2400" i="1"/>
              <a:t>x</a:t>
            </a:r>
            <a:r>
              <a:rPr lang="en-US" altLang="en-US" sz="2400" baseline="-25000"/>
              <a:t>21</a:t>
            </a:r>
            <a:r>
              <a:rPr lang="en-US" altLang="en-US" sz="2400"/>
              <a:t> + </a:t>
            </a:r>
            <a:r>
              <a:rPr lang="en-US" altLang="en-US" sz="2400" i="1"/>
              <a:t>x</a:t>
            </a:r>
            <a:r>
              <a:rPr lang="en-US" altLang="en-US" sz="2400" baseline="-25000"/>
              <a:t>12</a:t>
            </a:r>
            <a:r>
              <a:rPr lang="en-US" altLang="en-US" sz="2400" i="1"/>
              <a:t>x</a:t>
            </a:r>
            <a:r>
              <a:rPr lang="en-US" altLang="en-US" sz="2400" baseline="-25000"/>
              <a:t>22 </a:t>
            </a:r>
            <a:r>
              <a:rPr lang="en-US" altLang="en-US" sz="2400"/>
              <a:t>+</a:t>
            </a:r>
            <a:r>
              <a:rPr lang="en-US" altLang="en-US" sz="2400" baseline="-25000"/>
              <a:t> </a:t>
            </a:r>
            <a:r>
              <a:rPr lang="en-US" altLang="en-US" sz="2400" i="1"/>
              <a:t>x</a:t>
            </a:r>
            <a:r>
              <a:rPr lang="en-US" altLang="en-US" sz="2400" baseline="-25000"/>
              <a:t>13</a:t>
            </a:r>
            <a:r>
              <a:rPr lang="en-US" altLang="en-US" sz="2400" i="1"/>
              <a:t>x</a:t>
            </a:r>
            <a:r>
              <a:rPr lang="en-US" altLang="en-US" sz="2400" baseline="-25000"/>
              <a:t>23</a:t>
            </a:r>
            <a:r>
              <a:rPr lang="en-US" altLang="en-US" sz="2400"/>
              <a:t> + ... + </a:t>
            </a:r>
            <a:r>
              <a:rPr lang="en-US" altLang="en-US" sz="2400" i="1"/>
              <a:t>x</a:t>
            </a:r>
            <a:r>
              <a:rPr lang="en-US" altLang="en-US" sz="2400" baseline="-25000"/>
              <a:t>1n</a:t>
            </a:r>
            <a:r>
              <a:rPr lang="en-US" altLang="en-US" sz="2400" i="1"/>
              <a:t>x</a:t>
            </a:r>
            <a:r>
              <a:rPr lang="en-US" altLang="en-US" sz="2400" baseline="-25000"/>
              <a:t>2n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Cosine of the angle</a:t>
            </a:r>
            <a:r>
              <a:rPr lang="en-US" altLang="en-US" sz="2400"/>
              <a:t> between the vectors </a:t>
            </a:r>
            <a:r>
              <a:rPr lang="en-US" altLang="en-US" sz="2400" b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x</a:t>
            </a:r>
            <a:r>
              <a:rPr lang="en-US" altLang="en-US" sz="2400" baseline="-25000"/>
              <a:t>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aseline="-25000"/>
              <a:t>                      </a:t>
            </a:r>
            <a:r>
              <a:rPr lang="en-US" altLang="en-US" sz="2400"/>
              <a:t>cos (</a:t>
            </a:r>
            <a:r>
              <a:rPr lang="en-US" altLang="en-US" sz="2400">
                <a:sym typeface="Symbol" pitchFamily="2" charset="2"/>
              </a:rPr>
              <a:t>) = </a:t>
            </a:r>
            <a:r>
              <a:rPr lang="en-US" altLang="en-US" sz="2400"/>
              <a:t> </a:t>
            </a:r>
          </a:p>
        </p:txBody>
      </p:sp>
      <p:grpSp>
        <p:nvGrpSpPr>
          <p:cNvPr id="58371" name="Group 5">
            <a:extLst>
              <a:ext uri="{FF2B5EF4-FFF2-40B4-BE49-F238E27FC236}">
                <a16:creationId xmlns:a16="http://schemas.microsoft.com/office/drawing/2014/main" id="{77D6FE24-0B25-5A87-5D3B-91F0C530BDD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486400"/>
            <a:ext cx="1066800" cy="830263"/>
            <a:chOff x="2895600" y="5029200"/>
            <a:chExt cx="1066800" cy="830997"/>
          </a:xfrm>
        </p:grpSpPr>
        <p:sp>
          <p:nvSpPr>
            <p:cNvPr id="58372" name="Text Box 4">
              <a:extLst>
                <a:ext uri="{FF2B5EF4-FFF2-40B4-BE49-F238E27FC236}">
                  <a16:creationId xmlns:a16="http://schemas.microsoft.com/office/drawing/2014/main" id="{ABF1CB8F-156D-3B00-5256-8373FAD37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029200"/>
              <a:ext cx="106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400" b="1"/>
                <a:t>x</a:t>
              </a:r>
              <a:r>
                <a:rPr lang="en-US" altLang="en-US" sz="2400" baseline="-25000"/>
                <a:t>1</a:t>
              </a:r>
              <a:r>
                <a:rPr lang="en-US" altLang="en-US" sz="2400" b="1"/>
                <a:t>.x</a:t>
              </a:r>
              <a:r>
                <a:rPr lang="en-US" altLang="en-US" sz="2400" baseline="-25000"/>
                <a:t>2 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x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|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x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|</a:t>
              </a:r>
            </a:p>
          </p:txBody>
        </p:sp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191F396D-48DA-0F13-71B0-7040AE16F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0CB73432-1549-5045-1A6F-D55878443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0A26CEDE-5641-6637-13EA-C4630664D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 methods for documents and queries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Text embeddings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Bag of words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Measures of similarity – vector scoring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scoring as ranking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Query models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Queries as small documents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2A21828-E3B0-B94D-7584-10F0C971B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similarity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(Vector Space Scoring)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8969C815-C82F-0BAD-4540-5ABF1853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610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d</a:t>
            </a:r>
            <a:r>
              <a:rPr lang="en-US" altLang="en-US" sz="2400"/>
              <a:t> = (</a:t>
            </a:r>
            <a:r>
              <a:rPr lang="en-US" altLang="en-US" sz="2400" i="1"/>
              <a:t>w</a:t>
            </a:r>
            <a:r>
              <a:rPr lang="en-US" altLang="en-US" sz="2400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w</a:t>
            </a:r>
            <a:r>
              <a:rPr lang="en-US" altLang="en-US" sz="2400" baseline="-25000"/>
              <a:t>2</a:t>
            </a:r>
            <a:r>
              <a:rPr lang="en-US" altLang="en-US" sz="2400"/>
              <a:t>,w</a:t>
            </a:r>
            <a:r>
              <a:rPr lang="en-US" altLang="en-US" sz="2400" baseline="-25000"/>
              <a:t>3</a:t>
            </a:r>
            <a:r>
              <a:rPr lang="en-US" altLang="en-US" sz="2400"/>
              <a:t>, ...,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n</a:t>
            </a:r>
            <a:r>
              <a:rPr lang="en-US" altLang="en-US" sz="2400"/>
              <a:t>) is a vector in an </a:t>
            </a:r>
            <a:r>
              <a:rPr lang="en-US" altLang="en-US" sz="2400" i="1"/>
              <a:t>n</a:t>
            </a:r>
            <a:r>
              <a:rPr lang="en-US" altLang="en-US" sz="2400"/>
              <a:t>-dimensional vector space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Length</a:t>
            </a:r>
            <a:r>
              <a:rPr lang="en-US" altLang="en-US" sz="2400"/>
              <a:t> of </a:t>
            </a:r>
            <a:r>
              <a:rPr lang="en-US" altLang="en-US" sz="2400" b="1"/>
              <a:t>d</a:t>
            </a:r>
            <a:r>
              <a:rPr lang="en-US" altLang="en-US" sz="2400"/>
              <a:t> is given by (extension of Pythagoras's theorem)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             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/>
              <a:t>|</a:t>
            </a:r>
            <a:r>
              <a:rPr lang="en-US" altLang="en-US" sz="2400" baseline="30000"/>
              <a:t>2</a:t>
            </a:r>
            <a:r>
              <a:rPr lang="en-US" altLang="en-US" sz="2400"/>
              <a:t> </a:t>
            </a:r>
            <a:r>
              <a:rPr lang="en-US" altLang="en-US" sz="2400" i="1"/>
              <a:t> = w</a:t>
            </a:r>
            <a:r>
              <a:rPr lang="en-US" altLang="en-US" sz="2400" baseline="-25000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3</a:t>
            </a:r>
            <a:r>
              <a:rPr lang="en-US" altLang="en-US" sz="2400" baseline="30000"/>
              <a:t>2</a:t>
            </a:r>
            <a:r>
              <a:rPr lang="en-US" altLang="en-US" sz="2400"/>
              <a:t> + ... +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n</a:t>
            </a:r>
            <a:r>
              <a:rPr lang="en-US" altLang="en-US" sz="2400" baseline="30000"/>
              <a:t>2</a:t>
            </a:r>
            <a:r>
              <a:rPr lang="en-US" altLang="en-US" sz="2400"/>
              <a:t>  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/>
              <a:t>| </a:t>
            </a:r>
            <a:r>
              <a:rPr lang="en-US" altLang="en-US" sz="2400" i="1"/>
              <a:t> = </a:t>
            </a:r>
            <a:r>
              <a:rPr lang="en-US" altLang="en-US" sz="2400"/>
              <a:t>(</a:t>
            </a:r>
            <a:r>
              <a:rPr lang="en-US" altLang="en-US" sz="2400" i="1"/>
              <a:t>w</a:t>
            </a:r>
            <a:r>
              <a:rPr lang="en-US" altLang="en-US" sz="2400" baseline="-25000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3</a:t>
            </a:r>
            <a:r>
              <a:rPr lang="en-US" altLang="en-US" sz="2400" baseline="30000"/>
              <a:t>2</a:t>
            </a:r>
            <a:r>
              <a:rPr lang="en-US" altLang="en-US" sz="2400"/>
              <a:t> + ... +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n</a:t>
            </a:r>
            <a:r>
              <a:rPr lang="en-US" altLang="en-US" sz="2400" baseline="30000"/>
              <a:t>2</a:t>
            </a:r>
            <a:r>
              <a:rPr lang="en-US" altLang="en-US" sz="2400"/>
              <a:t> )</a:t>
            </a:r>
            <a:r>
              <a:rPr lang="en-US" altLang="en-US" sz="2400" baseline="30000"/>
              <a:t>1/2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If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</a:t>
            </a:r>
            <a:r>
              <a:rPr lang="en-US" altLang="en-US" sz="2400"/>
              <a:t> are document vectors: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is given by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 b="1"/>
              <a:t>.d</a:t>
            </a:r>
            <a:r>
              <a:rPr lang="en-US" altLang="en-US" sz="2400" baseline="-25000"/>
              <a:t>2 </a:t>
            </a:r>
            <a:r>
              <a:rPr lang="en-US" altLang="en-US" sz="2400"/>
              <a:t>= </a:t>
            </a:r>
            <a:r>
              <a:rPr lang="en-US" altLang="en-US" sz="2400" i="1"/>
              <a:t>w</a:t>
            </a:r>
            <a:r>
              <a:rPr lang="en-US" altLang="en-US" sz="2400" baseline="-25000"/>
              <a:t>11</a:t>
            </a:r>
            <a:r>
              <a:rPr lang="en-US" altLang="en-US" sz="2400" i="1"/>
              <a:t>w</a:t>
            </a:r>
            <a:r>
              <a:rPr lang="en-US" altLang="en-US" sz="2400" baseline="-25000"/>
              <a:t>21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12</a:t>
            </a:r>
            <a:r>
              <a:rPr lang="en-US" altLang="en-US" sz="2400" i="1"/>
              <a:t>w</a:t>
            </a:r>
            <a:r>
              <a:rPr lang="en-US" altLang="en-US" sz="2400" baseline="-25000"/>
              <a:t>22 </a:t>
            </a:r>
            <a:r>
              <a:rPr lang="en-US" altLang="en-US" sz="2400"/>
              <a:t>+</a:t>
            </a:r>
            <a:r>
              <a:rPr lang="en-US" altLang="en-US" sz="2400" baseline="-25000"/>
              <a:t> </a:t>
            </a:r>
            <a:r>
              <a:rPr lang="en-US" altLang="en-US" sz="2400" i="1"/>
              <a:t>w</a:t>
            </a:r>
            <a:r>
              <a:rPr lang="en-US" altLang="en-US" sz="2400" baseline="-25000"/>
              <a:t>13</a:t>
            </a:r>
            <a:r>
              <a:rPr lang="en-US" altLang="en-US" sz="2400" i="1"/>
              <a:t>w</a:t>
            </a:r>
            <a:r>
              <a:rPr lang="en-US" altLang="en-US" sz="2400" baseline="-25000"/>
              <a:t>23</a:t>
            </a:r>
            <a:r>
              <a:rPr lang="en-US" altLang="en-US" sz="2400"/>
              <a:t> + ... + </a:t>
            </a:r>
            <a:r>
              <a:rPr lang="en-US" altLang="en-US" sz="2400" i="1"/>
              <a:t>w</a:t>
            </a:r>
            <a:r>
              <a:rPr lang="en-US" altLang="en-US" sz="2400" baseline="-25000"/>
              <a:t>1n</a:t>
            </a:r>
            <a:r>
              <a:rPr lang="en-US" altLang="en-US" sz="2400" i="1"/>
              <a:t>w</a:t>
            </a:r>
            <a:r>
              <a:rPr lang="en-US" altLang="en-US" sz="2400" baseline="-25000"/>
              <a:t>2n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Cosine angle</a:t>
            </a:r>
            <a:r>
              <a:rPr lang="en-US" altLang="en-US" sz="2400"/>
              <a:t> between the docs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 </a:t>
            </a:r>
            <a:r>
              <a:rPr lang="en-US" altLang="en-US" sz="2400"/>
              <a:t>determines doc similarity</a:t>
            </a:r>
            <a:endParaRPr lang="en-US" altLang="en-US" sz="2400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aseline="-25000"/>
              <a:t>                      </a:t>
            </a:r>
            <a:r>
              <a:rPr lang="en-US" altLang="en-US" sz="2400"/>
              <a:t>cos (</a:t>
            </a:r>
            <a:r>
              <a:rPr lang="en-US" altLang="en-US" sz="2400">
                <a:sym typeface="Symbol" pitchFamily="2" charset="2"/>
              </a:rPr>
              <a:t>) = </a:t>
            </a:r>
            <a:r>
              <a:rPr lang="en-US" altLang="en-US" sz="2400"/>
              <a:t> </a:t>
            </a:r>
          </a:p>
        </p:txBody>
      </p:sp>
      <p:grpSp>
        <p:nvGrpSpPr>
          <p:cNvPr id="60419" name="Group 5">
            <a:extLst>
              <a:ext uri="{FF2B5EF4-FFF2-40B4-BE49-F238E27FC236}">
                <a16:creationId xmlns:a16="http://schemas.microsoft.com/office/drawing/2014/main" id="{21F0CC24-23ED-3E15-DFA5-2D8812BB7F2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029200"/>
            <a:ext cx="1241425" cy="830263"/>
            <a:chOff x="2971800" y="5029200"/>
            <a:chExt cx="914400" cy="830997"/>
          </a:xfrm>
        </p:grpSpPr>
        <p:sp>
          <p:nvSpPr>
            <p:cNvPr id="60421" name="Text Box 4">
              <a:extLst>
                <a:ext uri="{FF2B5EF4-FFF2-40B4-BE49-F238E27FC236}">
                  <a16:creationId xmlns:a16="http://schemas.microsoft.com/office/drawing/2014/main" id="{DB4C2E80-6329-C2F0-C0D6-47F4A8B4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7893" y="5029200"/>
              <a:ext cx="8422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 b="1"/>
                <a:t>.d</a:t>
              </a:r>
              <a:r>
                <a:rPr lang="en-US" altLang="en-US" sz="2400" baseline="-25000"/>
                <a:t>2  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|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|</a:t>
              </a:r>
            </a:p>
          </p:txBody>
        </p:sp>
        <p:sp>
          <p:nvSpPr>
            <p:cNvPr id="60422" name="Line 5">
              <a:extLst>
                <a:ext uri="{FF2B5EF4-FFF2-40B4-BE49-F238E27FC236}">
                  <a16:creationId xmlns:a16="http://schemas.microsoft.com/office/drawing/2014/main" id="{2E2C4C01-494B-0FEE-607F-0526BDDC3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0" name="TextBox 6">
            <a:extLst>
              <a:ext uri="{FF2B5EF4-FFF2-40B4-BE49-F238E27FC236}">
                <a16:creationId xmlns:a16="http://schemas.microsoft.com/office/drawing/2014/main" id="{323D222B-AC31-28CD-8B13-FD1C6DA76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0"/>
            <a:ext cx="778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cos (</a:t>
            </a:r>
            <a:r>
              <a:rPr lang="en-US" altLang="en-US" sz="2400">
                <a:sym typeface="Symbol" pitchFamily="2" charset="2"/>
              </a:rPr>
              <a:t>) = 1; documents exactly the same; = 0, totally different</a:t>
            </a: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3124A551-8855-E1C9-1103-3A7531BE7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No Weighting</a:t>
            </a:r>
          </a:p>
        </p:txBody>
      </p:sp>
      <p:sp>
        <p:nvSpPr>
          <p:cNvPr id="62466" name="Text Box 3">
            <a:extLst>
              <a:ext uri="{FF2B5EF4-FFF2-40B4-BE49-F238E27FC236}">
                <a16:creationId xmlns:a16="http://schemas.microsoft.com/office/drawing/2014/main" id="{AD9B2732-B84A-F1D2-6917-7317A394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 1      1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2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 1      1              1                                 1               </a:t>
            </a:r>
            <a:r>
              <a:rPr lang="en-US" altLang="en-US" sz="2400">
                <a:sym typeface="Symbol" pitchFamily="2" charset="2"/>
              </a:rPr>
              <a:t>4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F4FC59E1-DF52-6D2F-4BAC-8C7CF834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2468" name="Line 5">
            <a:extLst>
              <a:ext uri="{FF2B5EF4-FFF2-40B4-BE49-F238E27FC236}">
                <a16:creationId xmlns:a16="http://schemas.microsoft.com/office/drawing/2014/main" id="{01FCF08D-7FEE-41DB-9539-181D2FBB6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6">
            <a:extLst>
              <a:ext uri="{FF2B5EF4-FFF2-40B4-BE49-F238E27FC236}">
                <a16:creationId xmlns:a16="http://schemas.microsoft.com/office/drawing/2014/main" id="{36C2E94A-1E5F-8957-8D83-8C0B333CA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7">
            <a:extLst>
              <a:ext uri="{FF2B5EF4-FFF2-40B4-BE49-F238E27FC236}">
                <a16:creationId xmlns:a16="http://schemas.microsoft.com/office/drawing/2014/main" id="{DF5B8726-0915-60C9-957B-CDAA022E2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8">
            <a:extLst>
              <a:ext uri="{FF2B5EF4-FFF2-40B4-BE49-F238E27FC236}">
                <a16:creationId xmlns:a16="http://schemas.microsoft.com/office/drawing/2014/main" id="{6A910E80-4DCB-A005-360D-DA6AFE7BE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9">
            <a:extLst>
              <a:ext uri="{FF2B5EF4-FFF2-40B4-BE49-F238E27FC236}">
                <a16:creationId xmlns:a16="http://schemas.microsoft.com/office/drawing/2014/main" id="{7C4E6D4D-1005-A0B3-4A3C-679938F60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10">
            <a:extLst>
              <a:ext uri="{FF2B5EF4-FFF2-40B4-BE49-F238E27FC236}">
                <a16:creationId xmlns:a16="http://schemas.microsoft.com/office/drawing/2014/main" id="{3CEEF79D-EB19-86BE-0D9F-1C64F5E9F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1">
            <a:extLst>
              <a:ext uri="{FF2B5EF4-FFF2-40B4-BE49-F238E27FC236}">
                <a16:creationId xmlns:a16="http://schemas.microsoft.com/office/drawing/2014/main" id="{873CBB08-3D25-40E1-CB23-01A377C9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2275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2">
            <a:extLst>
              <a:ext uri="{FF2B5EF4-FFF2-40B4-BE49-F238E27FC236}">
                <a16:creationId xmlns:a16="http://schemas.microsoft.com/office/drawing/2014/main" id="{C7FFA888-B89D-6771-DBC3-B5A97E66E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2514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3">
            <a:extLst>
              <a:ext uri="{FF2B5EF4-FFF2-40B4-BE49-F238E27FC236}">
                <a16:creationId xmlns:a16="http://schemas.microsoft.com/office/drawing/2014/main" id="{293B3503-29D5-2FA6-9017-93D4C73C4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0550" y="25241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4">
            <a:extLst>
              <a:ext uri="{FF2B5EF4-FFF2-40B4-BE49-F238E27FC236}">
                <a16:creationId xmlns:a16="http://schemas.microsoft.com/office/drawing/2014/main" id="{B7FF5705-CC8F-4401-EA37-25C992B9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514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Text Box 15">
            <a:extLst>
              <a:ext uri="{FF2B5EF4-FFF2-40B4-BE49-F238E27FC236}">
                <a16:creationId xmlns:a16="http://schemas.microsoft.com/office/drawing/2014/main" id="{FF80011B-F555-88CA-4493-CB90015E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610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sym typeface="Symbol" pitchFamily="2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            </a:t>
            </a:r>
          </a:p>
        </p:txBody>
      </p:sp>
      <p:sp>
        <p:nvSpPr>
          <p:cNvPr id="62479" name="Text Box 16">
            <a:extLst>
              <a:ext uri="{FF2B5EF4-FFF2-40B4-BE49-F238E27FC236}">
                <a16:creationId xmlns:a16="http://schemas.microsoft.com/office/drawing/2014/main" id="{78055EF4-BF66-972C-9908-6799BB16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330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Ex: </a:t>
            </a:r>
            <a:r>
              <a:rPr lang="en-US" altLang="en-US" sz="2400" i="1"/>
              <a:t>length d</a:t>
            </a:r>
            <a:r>
              <a:rPr lang="en-US" altLang="en-US" sz="2400" i="1" baseline="-25000"/>
              <a:t>1</a:t>
            </a:r>
            <a:r>
              <a:rPr lang="en-US" altLang="en-US" sz="2400" i="1"/>
              <a:t> = (1</a:t>
            </a:r>
            <a:r>
              <a:rPr lang="en-US" altLang="en-US" sz="2400" i="1" baseline="30000"/>
              <a:t>2</a:t>
            </a:r>
            <a:r>
              <a:rPr lang="en-US" altLang="en-US" sz="2400" i="1"/>
              <a:t>+1</a:t>
            </a:r>
            <a:r>
              <a:rPr lang="en-US" altLang="en-US" sz="2400" i="1" baseline="30000"/>
              <a:t>2</a:t>
            </a:r>
            <a:r>
              <a:rPr lang="en-US" altLang="en-US" sz="2400" i="1"/>
              <a:t>)</a:t>
            </a:r>
            <a:r>
              <a:rPr lang="en-US" altLang="en-US" sz="2400" i="1" baseline="30000"/>
              <a:t>1/2</a:t>
            </a:r>
            <a:endParaRPr lang="en-US" altLang="en-US" sz="24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345FA05B-EF59-A421-C0E1-89F37EC4D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 (continued)</a:t>
            </a:r>
          </a:p>
        </p:txBody>
      </p:sp>
      <p:sp>
        <p:nvSpPr>
          <p:cNvPr id="64514" name="Text Box 3">
            <a:extLst>
              <a:ext uri="{FF2B5EF4-FFF2-40B4-BE49-F238E27FC236}">
                <a16:creationId xmlns:a16="http://schemas.microsoft.com/office/drawing/2014/main" id="{A072A2C9-294B-D1C3-185F-D6BA0D4D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0"/>
            <a:ext cx="480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     1	0.71	     0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0.71	     1	0.22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0	0.22	     1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4B42D0F0-7DCD-E1F7-B7A5-4E8F2D12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267200"/>
            <a:ext cx="3810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4516" name="Line 5">
            <a:extLst>
              <a:ext uri="{FF2B5EF4-FFF2-40B4-BE49-F238E27FC236}">
                <a16:creationId xmlns:a16="http://schemas.microsoft.com/office/drawing/2014/main" id="{0402D0C1-A875-2ECA-69B2-3B55DD6A0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6">
            <a:extLst>
              <a:ext uri="{FF2B5EF4-FFF2-40B4-BE49-F238E27FC236}">
                <a16:creationId xmlns:a16="http://schemas.microsoft.com/office/drawing/2014/main" id="{CB9ADEB4-FDF3-F89F-4502-AF523A0CE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7">
            <a:extLst>
              <a:ext uri="{FF2B5EF4-FFF2-40B4-BE49-F238E27FC236}">
                <a16:creationId xmlns:a16="http://schemas.microsoft.com/office/drawing/2014/main" id="{613C62A3-3964-58B2-E6D1-493B8C63A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17423DE5-2B50-C651-B0D1-5A02A91D7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9">
            <a:extLst>
              <a:ext uri="{FF2B5EF4-FFF2-40B4-BE49-F238E27FC236}">
                <a16:creationId xmlns:a16="http://schemas.microsoft.com/office/drawing/2014/main" id="{71EF63D2-980E-755D-860D-289F88DD3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733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10">
            <a:extLst>
              <a:ext uri="{FF2B5EF4-FFF2-40B4-BE49-F238E27FC236}">
                <a16:creationId xmlns:a16="http://schemas.microsoft.com/office/drawing/2014/main" id="{1D14679E-3FD2-A9D3-377C-B50717DA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259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Similarity of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documents in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example:</a:t>
            </a:r>
          </a:p>
        </p:txBody>
      </p:sp>
      <p:sp>
        <p:nvSpPr>
          <p:cNvPr id="64522" name="Text Box 11">
            <a:extLst>
              <a:ext uri="{FF2B5EF4-FFF2-40B4-BE49-F238E27FC236}">
                <a16:creationId xmlns:a16="http://schemas.microsoft.com/office/drawing/2014/main" id="{8275B2BA-80A3-A4D3-BE70-A7A0A7F4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4523" name="TextBox 11">
            <a:extLst>
              <a:ext uri="{FF2B5EF4-FFF2-40B4-BE49-F238E27FC236}">
                <a16:creationId xmlns:a16="http://schemas.microsoft.com/office/drawing/2014/main" id="{447CF726-53D3-33FA-49F2-8174BB069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0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Use cosine measure </a:t>
            </a:r>
          </a:p>
        </p:txBody>
      </p:sp>
      <p:sp>
        <p:nvSpPr>
          <p:cNvPr id="64524" name="Text Box 3">
            <a:extLst>
              <a:ext uri="{FF2B5EF4-FFF2-40B4-BE49-F238E27FC236}">
                <a16:creationId xmlns:a16="http://schemas.microsoft.com/office/drawing/2014/main" id="{517190B7-299F-0EFA-9C9D-F08ADC6A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 1      1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2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 1      1              1                                 1               </a:t>
            </a:r>
            <a:r>
              <a:rPr lang="en-US" altLang="en-US" sz="2400">
                <a:sym typeface="Symbol" pitchFamily="2" charset="2"/>
              </a:rPr>
              <a:t>4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64525" name="Rectangle 4">
            <a:extLst>
              <a:ext uri="{FF2B5EF4-FFF2-40B4-BE49-F238E27FC236}">
                <a16:creationId xmlns:a16="http://schemas.microsoft.com/office/drawing/2014/main" id="{7125F279-9AD9-8DF9-5E28-B07E8805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4526" name="Line 5">
            <a:extLst>
              <a:ext uri="{FF2B5EF4-FFF2-40B4-BE49-F238E27FC236}">
                <a16:creationId xmlns:a16="http://schemas.microsoft.com/office/drawing/2014/main" id="{6CB2767B-56F3-322E-2C5B-5DC3B45CE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6">
            <a:extLst>
              <a:ext uri="{FF2B5EF4-FFF2-40B4-BE49-F238E27FC236}">
                <a16:creationId xmlns:a16="http://schemas.microsoft.com/office/drawing/2014/main" id="{21F00F1B-EEA0-4E04-13B5-A794400C2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7">
            <a:extLst>
              <a:ext uri="{FF2B5EF4-FFF2-40B4-BE49-F238E27FC236}">
                <a16:creationId xmlns:a16="http://schemas.microsoft.com/office/drawing/2014/main" id="{036FCF3A-D555-8087-3043-56D586E93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8">
            <a:extLst>
              <a:ext uri="{FF2B5EF4-FFF2-40B4-BE49-F238E27FC236}">
                <a16:creationId xmlns:a16="http://schemas.microsoft.com/office/drawing/2014/main" id="{CC7CB875-9C72-3E97-F157-36BBF2504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9">
            <a:extLst>
              <a:ext uri="{FF2B5EF4-FFF2-40B4-BE49-F238E27FC236}">
                <a16:creationId xmlns:a16="http://schemas.microsoft.com/office/drawing/2014/main" id="{04C358DF-8165-14FE-A100-F88DEC146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0">
            <a:extLst>
              <a:ext uri="{FF2B5EF4-FFF2-40B4-BE49-F238E27FC236}">
                <a16:creationId xmlns:a16="http://schemas.microsoft.com/office/drawing/2014/main" id="{8DFD3A28-5D2C-E1DC-2F91-C30A303AA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11">
            <a:extLst>
              <a:ext uri="{FF2B5EF4-FFF2-40B4-BE49-F238E27FC236}">
                <a16:creationId xmlns:a16="http://schemas.microsoft.com/office/drawing/2014/main" id="{94389938-C7E9-B616-982E-2844B947D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875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12">
            <a:extLst>
              <a:ext uri="{FF2B5EF4-FFF2-40B4-BE49-F238E27FC236}">
                <a16:creationId xmlns:a16="http://schemas.microsoft.com/office/drawing/2014/main" id="{37E480FE-E0EE-C039-9714-DF9AE8C1F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5988" y="1371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13">
            <a:extLst>
              <a:ext uri="{FF2B5EF4-FFF2-40B4-BE49-F238E27FC236}">
                <a16:creationId xmlns:a16="http://schemas.microsoft.com/office/drawing/2014/main" id="{122D623C-82D6-A247-C1D6-AC2D8B684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150" y="13811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14">
            <a:extLst>
              <a:ext uri="{FF2B5EF4-FFF2-40B4-BE49-F238E27FC236}">
                <a16:creationId xmlns:a16="http://schemas.microsoft.com/office/drawing/2014/main" id="{67B78667-B09E-53E4-D45E-B9C079BE8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371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C994C1E-A948-72EC-F11A-07B7D84EA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Weighting Methods: </a:t>
            </a:r>
            <a:r>
              <a:rPr lang="en-US" altLang="en-US" i="1">
                <a:ea typeface="ＭＳ Ｐゴシック" panose="020B0600070205080204" pitchFamily="34" charset="-128"/>
              </a:rPr>
              <a:t>tf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idf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2" name="Text Box 3">
            <a:extLst>
              <a:ext uri="{FF2B5EF4-FFF2-40B4-BE49-F238E27FC236}">
                <a16:creationId xmlns:a16="http://schemas.microsoft.com/office/drawing/2014/main" id="{F7F8F4FA-CCD6-C4CD-A9EE-9AC87531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7696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Term frequency (</a:t>
            </a:r>
            <a:r>
              <a:rPr lang="en-US" altLang="en-US" sz="2400" b="1" i="1">
                <a:solidFill>
                  <a:srgbClr val="0000CC"/>
                </a:solidFill>
              </a:rPr>
              <a:t>tf</a:t>
            </a:r>
            <a:r>
              <a:rPr lang="en-US" altLang="en-US" sz="2400" b="1">
                <a:solidFill>
                  <a:srgbClr val="0000CC"/>
                </a:solidFill>
              </a:rPr>
              <a:t>)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 term that appears several times in a document is weighted more heavily than a term that appears only once.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Inverse document frequency (</a:t>
            </a:r>
            <a:r>
              <a:rPr lang="en-US" altLang="en-US" sz="2400" b="1" i="1">
                <a:solidFill>
                  <a:srgbClr val="0000CC"/>
                </a:solidFill>
              </a:rPr>
              <a:t>idf</a:t>
            </a:r>
            <a:r>
              <a:rPr lang="en-US" altLang="en-US" sz="2400" b="1">
                <a:solidFill>
                  <a:srgbClr val="0000CC"/>
                </a:solidFill>
              </a:rPr>
              <a:t>)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 term that occurs in a few documents is likely to be a better discriminator that a term that appears in most or all documents.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0A251946-A286-B794-B2C3-26A2BEA34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Digression: terminology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E2DF33E2-E1BE-C739-8D6B-16139579B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ea typeface="ＭＳ Ｐゴシック" panose="020B0600070205080204" pitchFamily="34" charset="-128"/>
              </a:rPr>
              <a:t>WARNING</a:t>
            </a:r>
            <a:r>
              <a:rPr lang="en-US" altLang="en-US">
                <a:ea typeface="ＭＳ Ｐゴシック" panose="020B0600070205080204" pitchFamily="34" charset="-128"/>
              </a:rPr>
              <a:t>: In a lot of IR literature,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frequency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is used to mean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count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Thus </a:t>
            </a:r>
            <a:r>
              <a:rPr lang="en-US" altLang="en-US" i="1">
                <a:ea typeface="ＭＳ Ｐゴシック" panose="020B0600070205080204" pitchFamily="34" charset="-128"/>
              </a:rPr>
              <a:t>term frequency</a:t>
            </a:r>
            <a:r>
              <a:rPr lang="en-US" altLang="en-US">
                <a:ea typeface="ＭＳ Ｐゴシック" panose="020B0600070205080204" pitchFamily="34" charset="-128"/>
              </a:rPr>
              <a:t> in IR literature is used to mean </a:t>
            </a:r>
            <a:r>
              <a:rPr lang="en-US" altLang="en-US" i="1">
                <a:ea typeface="ＭＳ Ｐゴシック" panose="020B0600070205080204" pitchFamily="34" charset="-128"/>
              </a:rPr>
              <a:t>number of occurrences </a:t>
            </a:r>
            <a:r>
              <a:rPr lang="en-US" altLang="en-US">
                <a:ea typeface="ＭＳ Ｐゴシック" panose="020B0600070205080204" pitchFamily="34" charset="-128"/>
              </a:rPr>
              <a:t>in a doc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u="sng">
                <a:ea typeface="ＭＳ Ｐゴシック" panose="020B0600070205080204" pitchFamily="34" charset="-128"/>
              </a:rPr>
              <a:t>Not</a:t>
            </a:r>
            <a:r>
              <a:rPr lang="en-US" altLang="en-US">
                <a:ea typeface="ＭＳ Ｐゴシック" panose="020B0600070205080204" pitchFamily="34" charset="-128"/>
              </a:rPr>
              <a:t> divided by document length (which would actually make it a frequency)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We will conform to this misnomer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saying </a:t>
            </a:r>
            <a:r>
              <a:rPr lang="en-US" altLang="en-US" u="sng">
                <a:ea typeface="ＭＳ Ｐゴシック" panose="020B0600070205080204" pitchFamily="34" charset="-128"/>
              </a:rPr>
              <a:t>term frequency</a:t>
            </a:r>
            <a:r>
              <a:rPr lang="en-US" altLang="en-US">
                <a:ea typeface="ＭＳ Ｐゴシック" panose="020B0600070205080204" pitchFamily="34" charset="-128"/>
              </a:rPr>
              <a:t> we mean the </a:t>
            </a:r>
            <a:r>
              <a:rPr lang="en-US" altLang="en-US" u="sng">
                <a:ea typeface="ＭＳ Ｐゴシック" panose="020B0600070205080204" pitchFamily="34" charset="-128"/>
              </a:rPr>
              <a:t>number of occurrences</a:t>
            </a:r>
            <a:r>
              <a:rPr lang="en-US" altLang="en-US">
                <a:ea typeface="ＭＳ Ｐゴシック" panose="020B0600070205080204" pitchFamily="34" charset="-128"/>
              </a:rPr>
              <a:t> of a term in a document.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2FEDE8CD-F2B8-4CC8-EC6B-F6C7C65F1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Weighting by Term Frequency (</a:t>
            </a:r>
            <a:r>
              <a:rPr lang="en-US" altLang="en-US" i="1">
                <a:ea typeface="ＭＳ Ｐゴシック" panose="020B0600070205080204" pitchFamily="34" charset="-128"/>
              </a:rPr>
              <a:t>tf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id="{A6047818-CB3F-25BB-CF9A-7BE19747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2      1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1      1              4                                 1               </a:t>
            </a:r>
            <a:r>
              <a:rPr lang="en-US" altLang="en-US" sz="2400">
                <a:sym typeface="Symbol" pitchFamily="2" charset="2"/>
              </a:rPr>
              <a:t>19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70659" name="Rectangle 4">
            <a:extLst>
              <a:ext uri="{FF2B5EF4-FFF2-40B4-BE49-F238E27FC236}">
                <a16:creationId xmlns:a16="http://schemas.microsoft.com/office/drawing/2014/main" id="{9DF113E2-3750-7FAF-AB68-DE454C75D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0660" name="Line 5">
            <a:extLst>
              <a:ext uri="{FF2B5EF4-FFF2-40B4-BE49-F238E27FC236}">
                <a16:creationId xmlns:a16="http://schemas.microsoft.com/office/drawing/2014/main" id="{D4D309D4-E932-C2EB-ECC8-6B7D0D4EC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6">
            <a:extLst>
              <a:ext uri="{FF2B5EF4-FFF2-40B4-BE49-F238E27FC236}">
                <a16:creationId xmlns:a16="http://schemas.microsoft.com/office/drawing/2014/main" id="{95E34191-93A3-3B08-1EBB-AC7B385B3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7">
            <a:extLst>
              <a:ext uri="{FF2B5EF4-FFF2-40B4-BE49-F238E27FC236}">
                <a16:creationId xmlns:a16="http://schemas.microsoft.com/office/drawing/2014/main" id="{E84287D2-0064-2439-F52D-3197F2E32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8">
            <a:extLst>
              <a:ext uri="{FF2B5EF4-FFF2-40B4-BE49-F238E27FC236}">
                <a16:creationId xmlns:a16="http://schemas.microsoft.com/office/drawing/2014/main" id="{2F2DC8D5-9031-0F10-D089-677CC874A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ACCAC096-83D2-8AE8-1B05-18B41AC2E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7008F843-9095-8AAF-CAF9-413CCB235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1">
            <a:extLst>
              <a:ext uri="{FF2B5EF4-FFF2-40B4-BE49-F238E27FC236}">
                <a16:creationId xmlns:a16="http://schemas.microsoft.com/office/drawing/2014/main" id="{74AE1BA0-9BE5-72A3-0DAB-4D9D32465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5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2">
            <a:extLst>
              <a:ext uri="{FF2B5EF4-FFF2-40B4-BE49-F238E27FC236}">
                <a16:creationId xmlns:a16="http://schemas.microsoft.com/office/drawing/2014/main" id="{77932F75-DA46-F59C-0FE8-3F867A873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3">
            <a:extLst>
              <a:ext uri="{FF2B5EF4-FFF2-40B4-BE49-F238E27FC236}">
                <a16:creationId xmlns:a16="http://schemas.microsoft.com/office/drawing/2014/main" id="{0D814DAB-E5ED-8C05-B8FB-82939E401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4">
            <a:extLst>
              <a:ext uri="{FF2B5EF4-FFF2-40B4-BE49-F238E27FC236}">
                <a16:creationId xmlns:a16="http://schemas.microsoft.com/office/drawing/2014/main" id="{48A3854B-C112-9DF0-416E-0C53F9ADA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Text Box 15">
            <a:extLst>
              <a:ext uri="{FF2B5EF4-FFF2-40B4-BE49-F238E27FC236}">
                <a16:creationId xmlns:a16="http://schemas.microsoft.com/office/drawing/2014/main" id="{F7176453-9885-26F0-B3B0-345ABD5C2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/>
              <a:t>Weights:</a:t>
            </a:r>
            <a:r>
              <a:rPr lang="en-US" altLang="en-US" sz="2400"/>
              <a:t> 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ij</a:t>
            </a:r>
            <a:r>
              <a:rPr lang="en-US" altLang="en-US" sz="2400"/>
              <a:t> = frequency that term </a:t>
            </a:r>
            <a:r>
              <a:rPr lang="en-US" altLang="en-US" sz="2400" i="1"/>
              <a:t>j</a:t>
            </a:r>
            <a:r>
              <a:rPr lang="en-US" altLang="en-US" sz="2400"/>
              <a:t> occurs in document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</a:p>
        </p:txBody>
      </p:sp>
      <p:sp>
        <p:nvSpPr>
          <p:cNvPr id="70671" name="Rectangle 16">
            <a:extLst>
              <a:ext uri="{FF2B5EF4-FFF2-40B4-BE49-F238E27FC236}">
                <a16:creationId xmlns:a16="http://schemas.microsoft.com/office/drawing/2014/main" id="{7DE609E9-855D-B9F8-4FF9-02D0FEEA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0672" name="Text Box 17">
            <a:extLst>
              <a:ext uri="{FF2B5EF4-FFF2-40B4-BE49-F238E27FC236}">
                <a16:creationId xmlns:a16="http://schemas.microsoft.com/office/drawing/2014/main" id="{CF5110D1-550A-2D2E-E9D0-9F611D9D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70673" name="Line 18">
            <a:extLst>
              <a:ext uri="{FF2B5EF4-FFF2-40B4-BE49-F238E27FC236}">
                <a16:creationId xmlns:a16="http://schemas.microsoft.com/office/drawing/2014/main" id="{EF8A78C7-1204-DA49-4A03-82D8E7759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Line 19">
            <a:extLst>
              <a:ext uri="{FF2B5EF4-FFF2-40B4-BE49-F238E27FC236}">
                <a16:creationId xmlns:a16="http://schemas.microsoft.com/office/drawing/2014/main" id="{8F088F82-DD70-31BA-ABC2-E5214618A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46050FBF-7248-CEC8-289E-BAA2FFF68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 Space Calculation for Example 1</a:t>
            </a:r>
          </a:p>
        </p:txBody>
      </p:sp>
      <p:sp>
        <p:nvSpPr>
          <p:cNvPr id="72706" name="Text Box 3">
            <a:extLst>
              <a:ext uri="{FF2B5EF4-FFF2-40B4-BE49-F238E27FC236}">
                <a16:creationId xmlns:a16="http://schemas.microsoft.com/office/drawing/2014/main" id="{0B3A9469-0B67-9A04-C740-6B2D2D06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90688"/>
            <a:ext cx="8610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/>
              <a:t> = (</a:t>
            </a:r>
            <a:r>
              <a:rPr lang="en-US" altLang="en-US" sz="2400" i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, ...,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n</a:t>
            </a:r>
            <a:r>
              <a:rPr lang="en-US" altLang="en-US" sz="2400"/>
              <a:t>) is a vector in an </a:t>
            </a:r>
            <a:r>
              <a:rPr lang="en-US" altLang="en-US" sz="2400" i="1"/>
              <a:t>n</a:t>
            </a:r>
            <a:r>
              <a:rPr lang="en-US" altLang="en-US" sz="2400"/>
              <a:t>-dimensional vector space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Length</a:t>
            </a:r>
            <a:r>
              <a:rPr lang="en-US" altLang="en-US" sz="2400"/>
              <a:t> of </a:t>
            </a:r>
            <a:r>
              <a:rPr lang="en-US" altLang="en-US" sz="2400" b="1"/>
              <a:t>x</a:t>
            </a:r>
            <a:r>
              <a:rPr lang="en-US" altLang="en-US" sz="2400"/>
              <a:t> is given by (extension of Pythagoras's theorem)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          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2</a:t>
            </a:r>
            <a:r>
              <a:rPr lang="en-US" altLang="en-US" sz="2400"/>
              <a:t>|</a:t>
            </a:r>
            <a:r>
              <a:rPr lang="en-US" altLang="en-US" sz="2400" baseline="30000"/>
              <a:t>2 </a:t>
            </a:r>
            <a:r>
              <a:rPr lang="en-US" altLang="en-US" sz="2400" i="1"/>
              <a:t>= 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4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1</a:t>
            </a:r>
            <a:r>
              <a:rPr lang="en-US" altLang="en-US" sz="2400" baseline="30000"/>
              <a:t>2</a:t>
            </a:r>
            <a:r>
              <a:rPr lang="en-US" altLang="en-US" sz="2400"/>
              <a:t>  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2</a:t>
            </a:r>
            <a:r>
              <a:rPr lang="en-US" altLang="en-US" sz="2400"/>
              <a:t>| </a:t>
            </a:r>
            <a:r>
              <a:rPr lang="en-US" altLang="en-US" sz="2400" i="1"/>
              <a:t>= </a:t>
            </a:r>
            <a:r>
              <a:rPr lang="en-US" altLang="en-US" sz="2400"/>
              <a:t>(</a:t>
            </a:r>
            <a:r>
              <a:rPr lang="en-US" altLang="en-US" sz="2400" i="1"/>
              <a:t> 1+1+16+1</a:t>
            </a:r>
            <a:r>
              <a:rPr lang="en-US" altLang="en-US" sz="2400"/>
              <a:t>)</a:t>
            </a:r>
            <a:r>
              <a:rPr lang="en-US" altLang="en-US" sz="2400" baseline="30000"/>
              <a:t>1/2 </a:t>
            </a:r>
            <a:r>
              <a:rPr lang="en-US" altLang="en-US" sz="2400"/>
              <a:t>= (19)</a:t>
            </a:r>
            <a:r>
              <a:rPr lang="en-US" altLang="en-US" sz="2400" baseline="30000"/>
              <a:t>1/2 </a:t>
            </a:r>
            <a:r>
              <a:rPr lang="en-US" altLang="en-US" sz="2400"/>
              <a:t>;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1</a:t>
            </a:r>
            <a:r>
              <a:rPr lang="en-US" altLang="en-US" sz="2400"/>
              <a:t>| </a:t>
            </a:r>
            <a:r>
              <a:rPr lang="en-US" altLang="en-US" sz="2400" i="1"/>
              <a:t>= </a:t>
            </a:r>
            <a:r>
              <a:rPr lang="en-US" altLang="en-US" sz="2400"/>
              <a:t>(</a:t>
            </a:r>
            <a:r>
              <a:rPr lang="en-US" altLang="en-US" sz="2400" i="1"/>
              <a:t> 2</a:t>
            </a:r>
            <a:r>
              <a:rPr lang="en-US" altLang="en-US" sz="2400" i="1" baseline="30000"/>
              <a:t>2</a:t>
            </a:r>
            <a:r>
              <a:rPr lang="en-US" altLang="en-US" sz="2400" i="1"/>
              <a:t>+1</a:t>
            </a:r>
            <a:r>
              <a:rPr lang="en-US" altLang="en-US" sz="2400"/>
              <a:t>)</a:t>
            </a:r>
            <a:r>
              <a:rPr lang="en-US" altLang="en-US" sz="2400" baseline="30000"/>
              <a:t>1/2 </a:t>
            </a:r>
            <a:r>
              <a:rPr lang="en-US" altLang="en-US" sz="2400"/>
              <a:t>= (5)</a:t>
            </a:r>
            <a:r>
              <a:rPr lang="en-US" altLang="en-US" sz="2400" baseline="30000"/>
              <a:t>1/2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If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</a:t>
            </a:r>
            <a:r>
              <a:rPr lang="en-US" altLang="en-US" sz="2400"/>
              <a:t> are vectors: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is given by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 b="1"/>
              <a:t>.d</a:t>
            </a:r>
            <a:r>
              <a:rPr lang="en-US" altLang="en-US" sz="2400" baseline="-25000"/>
              <a:t>2 </a:t>
            </a:r>
            <a:r>
              <a:rPr lang="en-US" altLang="en-US" sz="2400"/>
              <a:t>= </a:t>
            </a:r>
            <a:r>
              <a:rPr lang="en-US" altLang="en-US" sz="2400" i="1"/>
              <a:t>2*1 + 1*1 +0*4 + 0*1 = 3</a:t>
            </a:r>
            <a:endParaRPr lang="en-US" altLang="en-US" sz="2400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Cosine of the angle</a:t>
            </a:r>
            <a:r>
              <a:rPr lang="en-US" altLang="en-US" sz="2400"/>
              <a:t> between the vectors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aseline="-25000"/>
              <a:t>                      </a:t>
            </a:r>
            <a:r>
              <a:rPr lang="en-US" altLang="en-US" sz="2400"/>
              <a:t>cos (</a:t>
            </a:r>
            <a:r>
              <a:rPr lang="en-US" altLang="en-US" sz="2400">
                <a:sym typeface="Symbol" pitchFamily="2" charset="2"/>
              </a:rPr>
              <a:t>) = </a:t>
            </a:r>
            <a:r>
              <a:rPr lang="en-US" altLang="en-US" sz="2400"/>
              <a:t> =</a:t>
            </a:r>
          </a:p>
        </p:txBody>
      </p:sp>
      <p:grpSp>
        <p:nvGrpSpPr>
          <p:cNvPr id="72707" name="Group 5">
            <a:extLst>
              <a:ext uri="{FF2B5EF4-FFF2-40B4-BE49-F238E27FC236}">
                <a16:creationId xmlns:a16="http://schemas.microsoft.com/office/drawing/2014/main" id="{493C3B8D-470C-0B2F-A2B4-E47DF9DCCFAB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486400"/>
            <a:ext cx="1066800" cy="830263"/>
            <a:chOff x="2895600" y="5029200"/>
            <a:chExt cx="1066800" cy="831732"/>
          </a:xfrm>
        </p:grpSpPr>
        <p:sp>
          <p:nvSpPr>
            <p:cNvPr id="72709" name="Text Box 4">
              <a:extLst>
                <a:ext uri="{FF2B5EF4-FFF2-40B4-BE49-F238E27FC236}">
                  <a16:creationId xmlns:a16="http://schemas.microsoft.com/office/drawing/2014/main" id="{AA368548-694D-9618-EDD6-543D55993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029200"/>
              <a:ext cx="1066800" cy="83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 b="1"/>
                <a:t>.d</a:t>
              </a:r>
              <a:r>
                <a:rPr lang="en-US" altLang="en-US" sz="2400" baseline="-25000"/>
                <a:t>2 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|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|</a:t>
              </a:r>
            </a:p>
          </p:txBody>
        </p:sp>
        <p:sp>
          <p:nvSpPr>
            <p:cNvPr id="72710" name="Line 5">
              <a:extLst>
                <a:ext uri="{FF2B5EF4-FFF2-40B4-BE49-F238E27FC236}">
                  <a16:creationId xmlns:a16="http://schemas.microsoft.com/office/drawing/2014/main" id="{487C9FED-DE79-7E32-6568-A0DD92F0E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Box 1">
            <a:extLst>
              <a:ext uri="{FF2B5EF4-FFF2-40B4-BE49-F238E27FC236}">
                <a16:creationId xmlns:a16="http://schemas.microsoft.com/office/drawing/2014/main" id="{8A751F77-F1D5-0A15-C65B-470B06C7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1825"/>
            <a:ext cx="277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= 3/</a:t>
            </a:r>
            <a:r>
              <a:rPr lang="en-US" altLang="en-US" sz="2400">
                <a:sym typeface="Symbol" pitchFamily="2" charset="2"/>
              </a:rPr>
              <a:t> (5*19) = 0.31</a:t>
            </a: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5A1FCED5-FD95-CDDA-80CC-BCA985A6D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 (continued)</a:t>
            </a:r>
          </a:p>
        </p:txBody>
      </p:sp>
      <p:sp>
        <p:nvSpPr>
          <p:cNvPr id="74754" name="Text Box 3">
            <a:extLst>
              <a:ext uri="{FF2B5EF4-FFF2-40B4-BE49-F238E27FC236}">
                <a16:creationId xmlns:a16="http://schemas.microsoft.com/office/drawing/2014/main" id="{9C14AF4C-94EF-B182-822D-844A5F78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4800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     1	0.31	     0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0.31	     1	0.41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0	0.41	     1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F7AB4551-560E-008C-7CF2-AB18ADF5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43200"/>
            <a:ext cx="3810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74756" name="Line 5">
            <a:extLst>
              <a:ext uri="{FF2B5EF4-FFF2-40B4-BE49-F238E27FC236}">
                <a16:creationId xmlns:a16="http://schemas.microsoft.com/office/drawing/2014/main" id="{6AACEEC7-D6E0-27C9-1122-519B4B2FD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Line 6">
            <a:extLst>
              <a:ext uri="{FF2B5EF4-FFF2-40B4-BE49-F238E27FC236}">
                <a16:creationId xmlns:a16="http://schemas.microsoft.com/office/drawing/2014/main" id="{BBC58129-7DDD-430A-FFC6-DAF4AF55BA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7">
            <a:extLst>
              <a:ext uri="{FF2B5EF4-FFF2-40B4-BE49-F238E27FC236}">
                <a16:creationId xmlns:a16="http://schemas.microsoft.com/office/drawing/2014/main" id="{58378FE6-9008-040C-54E8-F698B59D25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8">
            <a:extLst>
              <a:ext uri="{FF2B5EF4-FFF2-40B4-BE49-F238E27FC236}">
                <a16:creationId xmlns:a16="http://schemas.microsoft.com/office/drawing/2014/main" id="{D06AE3FA-9692-9078-845D-91ABDB0A0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209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9">
            <a:extLst>
              <a:ext uri="{FF2B5EF4-FFF2-40B4-BE49-F238E27FC236}">
                <a16:creationId xmlns:a16="http://schemas.microsoft.com/office/drawing/2014/main" id="{5D856E46-77F0-0AD2-E737-935B8E24C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0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10">
            <a:extLst>
              <a:ext uri="{FF2B5EF4-FFF2-40B4-BE49-F238E27FC236}">
                <a16:creationId xmlns:a16="http://schemas.microsoft.com/office/drawing/2014/main" id="{3D5CD3EB-75E4-B50A-95FF-5CD4B434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Similarity of documents in example:</a:t>
            </a:r>
          </a:p>
        </p:txBody>
      </p:sp>
      <p:sp>
        <p:nvSpPr>
          <p:cNvPr id="74762" name="Text Box 11">
            <a:extLst>
              <a:ext uri="{FF2B5EF4-FFF2-40B4-BE49-F238E27FC236}">
                <a16:creationId xmlns:a16="http://schemas.microsoft.com/office/drawing/2014/main" id="{BF277F70-49C4-FB6F-FC88-643CAFF7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29200"/>
            <a:ext cx="7391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Similarity depends upon the weights given to the terms.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[Note differences in results from Example 1.]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9A277D0C-CF17-11C7-4272-D7771F9D7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Summary: Vector Similarity Computation with Weights</a:t>
            </a:r>
          </a:p>
        </p:txBody>
      </p:sp>
      <p:sp>
        <p:nvSpPr>
          <p:cNvPr id="76802" name="Text Box 3">
            <a:extLst>
              <a:ext uri="{FF2B5EF4-FFF2-40B4-BE49-F238E27FC236}">
                <a16:creationId xmlns:a16="http://schemas.microsoft.com/office/drawing/2014/main" id="{F2634305-BD85-AA6E-3844-4709B283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53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Documents</a:t>
            </a:r>
            <a:r>
              <a:rPr lang="en-US" altLang="en-US" sz="2400"/>
              <a:t> in a collection are assigned </a:t>
            </a:r>
            <a:r>
              <a:rPr lang="en-US" altLang="en-US" sz="2400" b="1">
                <a:solidFill>
                  <a:srgbClr val="0000CC"/>
                </a:solidFill>
              </a:rPr>
              <a:t>terms</a:t>
            </a:r>
            <a:r>
              <a:rPr lang="en-US" altLang="en-US" sz="2400"/>
              <a:t> from a set of </a:t>
            </a:r>
            <a:r>
              <a:rPr lang="en-US" altLang="en-US" sz="2400" i="1"/>
              <a:t>n</a:t>
            </a:r>
            <a:r>
              <a:rPr lang="en-US" altLang="en-US" sz="2400"/>
              <a:t> terms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000CC"/>
                </a:solidFill>
              </a:rPr>
              <a:t>term vector space</a:t>
            </a:r>
            <a:r>
              <a:rPr lang="en-US" altLang="en-US" sz="2400"/>
              <a:t> W is defined as: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    </a:t>
            </a:r>
            <a:r>
              <a:rPr lang="en-US" altLang="en-US" sz="2400"/>
              <a:t>if term </a:t>
            </a:r>
            <a:r>
              <a:rPr lang="en-US" altLang="en-US" sz="2400" i="1"/>
              <a:t>k</a:t>
            </a:r>
            <a:r>
              <a:rPr lang="en-US" altLang="en-US" sz="2400"/>
              <a:t> does not occur in document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/>
              <a:t>,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ik</a:t>
            </a:r>
            <a:r>
              <a:rPr lang="en-US" altLang="en-US" sz="2400" i="1"/>
              <a:t> = </a:t>
            </a:r>
            <a:r>
              <a:rPr lang="en-US" altLang="en-US" sz="2400"/>
              <a:t>0 </a:t>
            </a:r>
            <a:endParaRPr lang="en-US" altLang="en-US" sz="2400" i="1"/>
          </a:p>
          <a:p>
            <a:pPr>
              <a:spcBef>
                <a:spcPct val="15000"/>
              </a:spcBef>
              <a:buClrTx/>
              <a:buFontTx/>
              <a:buNone/>
            </a:pPr>
            <a:r>
              <a:rPr lang="en-US" altLang="en-US" sz="2400" i="1"/>
              <a:t>    </a:t>
            </a:r>
            <a:r>
              <a:rPr lang="en-US" altLang="en-US" sz="2400"/>
              <a:t>if term </a:t>
            </a:r>
            <a:r>
              <a:rPr lang="en-US" altLang="en-US" sz="2400" i="1"/>
              <a:t>k</a:t>
            </a:r>
            <a:r>
              <a:rPr lang="en-US" altLang="en-US" sz="2400"/>
              <a:t> occurs in document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/>
              <a:t>,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ik</a:t>
            </a:r>
            <a:r>
              <a:rPr lang="en-US" altLang="en-US" sz="2400"/>
              <a:t> is greater than zero 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      (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ik</a:t>
            </a:r>
            <a:r>
              <a:rPr lang="en-US" altLang="en-US" sz="2400"/>
              <a:t> is called the </a:t>
            </a:r>
            <a:r>
              <a:rPr lang="en-US" altLang="en-US" sz="2400" b="1">
                <a:solidFill>
                  <a:srgbClr val="0000CC"/>
                </a:solidFill>
              </a:rPr>
              <a:t>weight</a:t>
            </a:r>
            <a:r>
              <a:rPr lang="en-US" altLang="en-US" sz="2400"/>
              <a:t> of term </a:t>
            </a:r>
            <a:r>
              <a:rPr lang="en-US" altLang="en-US" sz="2400" i="1"/>
              <a:t>k</a:t>
            </a:r>
            <a:r>
              <a:rPr lang="en-US" altLang="en-US" sz="2400"/>
              <a:t> in document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  <a:r>
              <a:rPr lang="en-US" altLang="en-US" sz="2400"/>
              <a:t> between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/>
              <a:t> and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j</a:t>
            </a:r>
            <a:r>
              <a:rPr lang="en-US" altLang="en-US" sz="2400"/>
              <a:t> is defined as: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                </a:t>
            </a:r>
            <a:r>
              <a:rPr lang="en-US" altLang="en-US" sz="2400">
                <a:sym typeface="Symbol" pitchFamily="2" charset="2"/>
              </a:rPr>
              <a:t>  </a:t>
            </a:r>
            <a:r>
              <a:rPr lang="en-US" altLang="en-US" sz="2400" i="1">
                <a:sym typeface="Symbol" pitchFamily="2" charset="2"/>
              </a:rPr>
              <a:t>w</a:t>
            </a:r>
            <a:r>
              <a:rPr lang="en-US" altLang="en-US" sz="2400" i="1" baseline="-25000">
                <a:sym typeface="Symbol" pitchFamily="2" charset="2"/>
              </a:rPr>
              <a:t>ik</a:t>
            </a:r>
            <a:r>
              <a:rPr lang="en-US" altLang="en-US" sz="2400" i="1">
                <a:sym typeface="Symbol" pitchFamily="2" charset="2"/>
              </a:rPr>
              <a:t>w</a:t>
            </a:r>
            <a:r>
              <a:rPr lang="en-US" altLang="en-US" sz="2400" i="1" baseline="-25000">
                <a:sym typeface="Symbol" pitchFamily="2" charset="2"/>
              </a:rPr>
              <a:t>jk</a:t>
            </a:r>
            <a:r>
              <a:rPr lang="en-US" altLang="en-US" sz="2400">
                <a:sym typeface="Symbol" pitchFamily="2" charset="2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                           |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  <a:r>
              <a:rPr lang="en-US" altLang="en-US" sz="2400" i="1">
                <a:sym typeface="Symbol" pitchFamily="2" charset="2"/>
              </a:rPr>
              <a:t>| |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j</a:t>
            </a:r>
            <a:r>
              <a:rPr lang="en-US" altLang="en-US" sz="2400">
                <a:sym typeface="Symbol" pitchFamily="2" charset="2"/>
              </a:rPr>
              <a:t>|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Where 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  <a:r>
              <a:rPr lang="en-US" altLang="en-US" sz="2400">
                <a:sym typeface="Symbol" pitchFamily="2" charset="2"/>
              </a:rPr>
              <a:t> and 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j</a:t>
            </a:r>
            <a:r>
              <a:rPr lang="en-US" altLang="en-US" sz="2400">
                <a:sym typeface="Symbol" pitchFamily="2" charset="2"/>
              </a:rPr>
              <a:t> are the corresponding weighted term vectors and |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  <a:r>
              <a:rPr lang="en-US" altLang="en-US" sz="2400" i="1">
                <a:sym typeface="Symbol" pitchFamily="2" charset="2"/>
              </a:rPr>
              <a:t>| </a:t>
            </a:r>
            <a:r>
              <a:rPr lang="en-US" altLang="en-US" sz="2400">
                <a:sym typeface="Symbol" pitchFamily="2" charset="2"/>
              </a:rPr>
              <a:t>is the length of the document vector</a:t>
            </a:r>
            <a:r>
              <a:rPr lang="en-US" altLang="en-US" sz="2400" i="1">
                <a:sym typeface="Symbol" pitchFamily="2" charset="2"/>
              </a:rPr>
              <a:t> 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</a:p>
        </p:txBody>
      </p:sp>
      <p:sp>
        <p:nvSpPr>
          <p:cNvPr id="76803" name="Text Box 4">
            <a:extLst>
              <a:ext uri="{FF2B5EF4-FFF2-40B4-BE49-F238E27FC236}">
                <a16:creationId xmlns:a16="http://schemas.microsoft.com/office/drawing/2014/main" id="{2D52B0BB-3F36-FF15-2D42-AB4622BD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5154613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30000"/>
              <a:t>k=</a:t>
            </a:r>
            <a:r>
              <a:rPr lang="en-US" altLang="en-US" sz="2400" baseline="30000"/>
              <a:t>1</a:t>
            </a:r>
            <a:endParaRPr lang="en-US" altLang="en-US" sz="2400" i="1" baseline="30000"/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E8A3A623-3293-5545-F5C8-61F9F464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5847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-25000"/>
              <a:t>n</a:t>
            </a:r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F1C65ABC-08EF-745B-FD50-55E5D9910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451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5EFD69E3-63B3-82C7-D501-6ACF52B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cos(</a:t>
            </a:r>
            <a:r>
              <a:rPr lang="en-US" altLang="en-US" sz="2400" b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 i="1"/>
              <a:t>, </a:t>
            </a:r>
            <a:r>
              <a:rPr lang="en-US" altLang="en-US" sz="2400" b="1"/>
              <a:t>d</a:t>
            </a:r>
            <a:r>
              <a:rPr lang="en-US" altLang="en-US" sz="2400" i="1" baseline="-25000"/>
              <a:t>j</a:t>
            </a:r>
            <a:r>
              <a:rPr lang="en-US" altLang="en-US" sz="2400"/>
              <a:t>) =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9AE26757-EA11-5CC5-1E1C-D8923E4FA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3716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Summary: Vector Similarity Computation with Weights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Query as a “little” documents</a:t>
            </a:r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F675E6C9-AD94-CBBF-2C53-6964AC59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534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between documents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 b="1"/>
              <a:t>.d</a:t>
            </a:r>
            <a:r>
              <a:rPr lang="en-US" altLang="en-US" sz="2400" baseline="-25000"/>
              <a:t>2 </a:t>
            </a:r>
            <a:r>
              <a:rPr lang="en-US" altLang="en-US" sz="2400"/>
              <a:t>= </a:t>
            </a:r>
            <a:r>
              <a:rPr lang="en-US" altLang="en-US" sz="2400" i="1"/>
              <a:t>w</a:t>
            </a:r>
            <a:r>
              <a:rPr lang="en-US" altLang="en-US" sz="2400" baseline="-25000"/>
              <a:t>11</a:t>
            </a:r>
            <a:r>
              <a:rPr lang="en-US" altLang="en-US" sz="2400" i="1"/>
              <a:t>w</a:t>
            </a:r>
            <a:r>
              <a:rPr lang="en-US" altLang="en-US" sz="2400" baseline="-25000"/>
              <a:t>21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12</a:t>
            </a:r>
            <a:r>
              <a:rPr lang="en-US" altLang="en-US" sz="2400" i="1"/>
              <a:t>w</a:t>
            </a:r>
            <a:r>
              <a:rPr lang="en-US" altLang="en-US" sz="2400" baseline="-25000"/>
              <a:t>22 </a:t>
            </a:r>
            <a:r>
              <a:rPr lang="en-US" altLang="en-US" sz="2400"/>
              <a:t>+</a:t>
            </a:r>
            <a:r>
              <a:rPr lang="en-US" altLang="en-US" sz="2400" baseline="-25000"/>
              <a:t> </a:t>
            </a:r>
            <a:r>
              <a:rPr lang="en-US" altLang="en-US" sz="2400" i="1"/>
              <a:t>w</a:t>
            </a:r>
            <a:r>
              <a:rPr lang="en-US" altLang="en-US" sz="2400" baseline="-25000"/>
              <a:t>13</a:t>
            </a:r>
            <a:r>
              <a:rPr lang="en-US" altLang="en-US" sz="2400" i="1"/>
              <a:t>w</a:t>
            </a:r>
            <a:r>
              <a:rPr lang="en-US" altLang="en-US" sz="2400" baseline="-25000"/>
              <a:t>23</a:t>
            </a:r>
            <a:r>
              <a:rPr lang="en-US" altLang="en-US" sz="2400"/>
              <a:t> + ... + </a:t>
            </a:r>
            <a:r>
              <a:rPr lang="en-US" altLang="en-US" sz="2400" i="1"/>
              <a:t>w</a:t>
            </a:r>
            <a:r>
              <a:rPr lang="en-US" altLang="en-US" sz="2400" baseline="-25000"/>
              <a:t>1n</a:t>
            </a:r>
            <a:r>
              <a:rPr lang="en-US" altLang="en-US" sz="2400" i="1"/>
              <a:t>w</a:t>
            </a:r>
            <a:r>
              <a:rPr lang="en-US" altLang="en-US" sz="2400" baseline="-25000"/>
              <a:t>2n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endParaRPr lang="en-US" altLang="en-US" sz="2400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is between a document and </a:t>
            </a:r>
            <a:r>
              <a:rPr lang="en-US" altLang="en-US" sz="2400">
                <a:solidFill>
                  <a:srgbClr val="FF0000"/>
                </a:solidFill>
              </a:rPr>
              <a:t>query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 b="1"/>
              <a:t>.q</a:t>
            </a:r>
            <a:r>
              <a:rPr lang="en-US" altLang="en-US" sz="2400" baseline="-25000"/>
              <a:t>1 </a:t>
            </a:r>
            <a:r>
              <a:rPr lang="en-US" altLang="en-US" sz="2400"/>
              <a:t>= </a:t>
            </a:r>
            <a:r>
              <a:rPr lang="en-US" altLang="en-US" sz="2400" i="1"/>
              <a:t>w</a:t>
            </a:r>
            <a:r>
              <a:rPr lang="en-US" altLang="en-US" sz="2400" baseline="-25000"/>
              <a:t>11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</a:t>
            </a:r>
            <a:r>
              <a:rPr lang="en-US" altLang="en-US" sz="2400" baseline="-25000"/>
              <a:t>11</a:t>
            </a:r>
            <a:r>
              <a:rPr lang="en-US" altLang="en-US" sz="2400"/>
              <a:t> + </a:t>
            </a:r>
            <a:r>
              <a:rPr lang="en-US" altLang="en-US" sz="2400" i="1"/>
              <a:t>w</a:t>
            </a:r>
            <a:r>
              <a:rPr lang="en-US" altLang="en-US" sz="2400" baseline="-25000"/>
              <a:t>12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</a:t>
            </a:r>
            <a:r>
              <a:rPr lang="en-US" altLang="en-US" sz="2400" baseline="-25000"/>
              <a:t>12 </a:t>
            </a:r>
            <a:r>
              <a:rPr lang="en-US" altLang="en-US" sz="2400"/>
              <a:t>+</a:t>
            </a:r>
            <a:r>
              <a:rPr lang="en-US" altLang="en-US" sz="2400" baseline="-25000"/>
              <a:t> </a:t>
            </a:r>
            <a:r>
              <a:rPr lang="en-US" altLang="en-US" sz="2400" i="1"/>
              <a:t>w</a:t>
            </a:r>
            <a:r>
              <a:rPr lang="en-US" altLang="en-US" sz="2400" baseline="-25000"/>
              <a:t>13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</a:t>
            </a:r>
            <a:r>
              <a:rPr lang="en-US" altLang="en-US" sz="2400" baseline="-25000"/>
              <a:t>13</a:t>
            </a:r>
            <a:r>
              <a:rPr lang="en-US" altLang="en-US" sz="2400"/>
              <a:t> + ... + </a:t>
            </a:r>
            <a:r>
              <a:rPr lang="en-US" altLang="en-US" sz="2400" i="1"/>
              <a:t>w</a:t>
            </a:r>
            <a:r>
              <a:rPr lang="en-US" altLang="en-US" sz="2400" baseline="-25000"/>
              <a:t>1n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</a:t>
            </a:r>
            <a:r>
              <a:rPr lang="en-US" altLang="en-US" sz="2400" baseline="-25000"/>
              <a:t>1n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endParaRPr lang="en-US" altLang="en-US" sz="2400" baseline="-250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baseline="-25000"/>
              <a:t>	</a:t>
            </a:r>
            <a:r>
              <a:rPr lang="en-US" altLang="en-US" sz="2400"/>
              <a:t>where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</a:t>
            </a:r>
            <a:r>
              <a:rPr lang="en-US" altLang="en-US" sz="2400" baseline="-25000"/>
              <a:t>ij </a:t>
            </a:r>
            <a:r>
              <a:rPr lang="en-US" altLang="en-US" sz="2400"/>
              <a:t>is the weight of the </a:t>
            </a:r>
            <a:r>
              <a:rPr lang="en-US" altLang="en-US" sz="2400" baseline="-25000"/>
              <a:t>j</a:t>
            </a:r>
            <a:r>
              <a:rPr lang="en-US" altLang="en-US" sz="2400"/>
              <a:t>th term of the </a:t>
            </a:r>
            <a:r>
              <a:rPr lang="en-US" altLang="en-US" sz="2400" baseline="-25000"/>
              <a:t>i</a:t>
            </a:r>
            <a:r>
              <a:rPr lang="en-US" altLang="en-US" sz="2400"/>
              <a:t>th query</a:t>
            </a:r>
            <a:endParaRPr lang="en-US" altLang="en-US" sz="2400" baseline="-25000"/>
          </a:p>
          <a:p>
            <a:pPr>
              <a:spcBef>
                <a:spcPct val="10000"/>
              </a:spcBef>
              <a:buClrTx/>
              <a:buFontTx/>
              <a:buNone/>
            </a:pPr>
            <a:endParaRPr lang="en-US" altLang="en-US" sz="2400" baseline="-250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899E68F1-E737-1674-D924-FCDE54FF1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-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17568B49-320D-601D-A16D-2AF3D07A5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609600"/>
            <a:ext cx="7772400" cy="533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to enable computers to process words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Need to use words (tokens)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do we do this?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Vector methods for words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vectorization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word embeddings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Same process for understanding words 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Natural language processing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AI and machine learning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Recommender systems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Computational advertising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B8045F67-5AEF-5AFE-FBBC-E45877AC0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Approaches to Weighting</a:t>
            </a:r>
          </a:p>
        </p:txBody>
      </p:sp>
      <p:sp>
        <p:nvSpPr>
          <p:cNvPr id="80898" name="Text Box 3">
            <a:extLst>
              <a:ext uri="{FF2B5EF4-FFF2-40B4-BE49-F238E27FC236}">
                <a16:creationId xmlns:a16="http://schemas.microsoft.com/office/drawing/2014/main" id="{259292AC-1FAC-E217-728D-5EEFD83D5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534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Boolean information retrieval:</a:t>
            </a:r>
            <a:endParaRPr lang="en-US" altLang="en-US" sz="2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Weight of term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 in document </a:t>
            </a:r>
            <a:r>
              <a:rPr lang="en-US" altLang="en-US" sz="2400" i="1">
                <a:solidFill>
                  <a:schemeClr val="tx2"/>
                </a:solidFill>
              </a:rPr>
              <a:t>d</a:t>
            </a:r>
            <a:r>
              <a:rPr lang="en-US" altLang="en-US" sz="2400" i="1" baseline="-25000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</a:t>
            </a:r>
            <a:r>
              <a:rPr lang="en-US" altLang="en-US" sz="2400" i="1">
                <a:solidFill>
                  <a:schemeClr val="tx2"/>
                </a:solidFill>
              </a:rPr>
              <a:t>w</a:t>
            </a:r>
            <a:r>
              <a:rPr lang="en-US" altLang="en-US" sz="2400">
                <a:solidFill>
                  <a:schemeClr val="tx2"/>
                </a:solidFill>
              </a:rPr>
              <a:t>(</a:t>
            </a:r>
            <a:r>
              <a:rPr lang="en-US" altLang="en-US" sz="2400" i="1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,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) = 1           if term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 occurs in document </a:t>
            </a:r>
            <a:r>
              <a:rPr lang="en-US" altLang="en-US" sz="2400" i="1">
                <a:solidFill>
                  <a:schemeClr val="tx2"/>
                </a:solidFill>
              </a:rPr>
              <a:t>d</a:t>
            </a:r>
            <a:r>
              <a:rPr lang="en-US" altLang="en-US" sz="2400" i="1" baseline="-25000">
                <a:solidFill>
                  <a:schemeClr val="tx2"/>
                </a:solidFill>
              </a:rPr>
              <a:t>i</a:t>
            </a:r>
            <a:endParaRPr lang="en-US" altLang="en-US" sz="2400" i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</a:t>
            </a:r>
            <a:r>
              <a:rPr lang="en-US" altLang="en-US" sz="2400" i="1">
                <a:solidFill>
                  <a:schemeClr val="tx2"/>
                </a:solidFill>
              </a:rPr>
              <a:t>w</a:t>
            </a:r>
            <a:r>
              <a:rPr lang="en-US" altLang="en-US" sz="2400">
                <a:solidFill>
                  <a:schemeClr val="tx2"/>
                </a:solidFill>
              </a:rPr>
              <a:t>(</a:t>
            </a:r>
            <a:r>
              <a:rPr lang="en-US" altLang="en-US" sz="2400" i="1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,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) = 0           otherwise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General weighting methods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Weight of term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 in document </a:t>
            </a:r>
            <a:r>
              <a:rPr lang="en-US" altLang="en-US" sz="2400" i="1">
                <a:solidFill>
                  <a:schemeClr val="tx2"/>
                </a:solidFill>
              </a:rPr>
              <a:t>d</a:t>
            </a:r>
            <a:r>
              <a:rPr lang="en-US" altLang="en-US" sz="2400" i="1" baseline="-25000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:</a:t>
            </a:r>
            <a:r>
              <a:rPr lang="en-US" altLang="en-US" sz="2400" i="1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>
                <a:solidFill>
                  <a:schemeClr val="tx2"/>
                </a:solidFill>
              </a:rPr>
              <a:t>           </a:t>
            </a:r>
            <a:r>
              <a:rPr lang="en-US" altLang="en-US" sz="2400">
                <a:solidFill>
                  <a:schemeClr val="tx2"/>
                </a:solidFill>
              </a:rPr>
              <a:t>0 &lt; </a:t>
            </a:r>
            <a:r>
              <a:rPr lang="en-US" altLang="en-US" sz="2400" i="1">
                <a:solidFill>
                  <a:schemeClr val="tx2"/>
                </a:solidFill>
              </a:rPr>
              <a:t>w</a:t>
            </a:r>
            <a:r>
              <a:rPr lang="en-US" altLang="en-US" sz="2400">
                <a:solidFill>
                  <a:schemeClr val="tx2"/>
                </a:solidFill>
              </a:rPr>
              <a:t>(</a:t>
            </a:r>
            <a:r>
              <a:rPr lang="en-US" altLang="en-US" sz="2400" i="1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,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) &lt;= 1    if term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 occurs in document d</a:t>
            </a:r>
            <a:r>
              <a:rPr lang="en-US" altLang="en-US" sz="2400" i="1" baseline="-25000">
                <a:solidFill>
                  <a:schemeClr val="tx2"/>
                </a:solidFill>
              </a:rPr>
              <a:t>i</a:t>
            </a:r>
            <a:endParaRPr lang="en-US" altLang="en-US" sz="2400" i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</a:t>
            </a:r>
            <a:r>
              <a:rPr lang="en-US" altLang="en-US" sz="2400" i="1">
                <a:solidFill>
                  <a:schemeClr val="tx2"/>
                </a:solidFill>
              </a:rPr>
              <a:t>w</a:t>
            </a:r>
            <a:r>
              <a:rPr lang="en-US" altLang="en-US" sz="2400">
                <a:solidFill>
                  <a:schemeClr val="tx2"/>
                </a:solidFill>
              </a:rPr>
              <a:t>(</a:t>
            </a:r>
            <a:r>
              <a:rPr lang="en-US" altLang="en-US" sz="2400" i="1">
                <a:solidFill>
                  <a:schemeClr val="tx2"/>
                </a:solidFill>
              </a:rPr>
              <a:t>i</a:t>
            </a:r>
            <a:r>
              <a:rPr lang="en-US" altLang="en-US" sz="2400">
                <a:solidFill>
                  <a:schemeClr val="tx2"/>
                </a:solidFill>
              </a:rPr>
              <a:t>, </a:t>
            </a:r>
            <a:r>
              <a:rPr lang="en-US" altLang="en-US" sz="2400" i="1">
                <a:solidFill>
                  <a:schemeClr val="tx2"/>
                </a:solidFill>
              </a:rPr>
              <a:t>k</a:t>
            </a:r>
            <a:r>
              <a:rPr lang="en-US" altLang="en-US" sz="2400">
                <a:solidFill>
                  <a:schemeClr val="tx2"/>
                </a:solidFill>
              </a:rPr>
              <a:t>) = 0           otherwise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B64037EA-2639-702B-E3AD-E5D42208E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Simple Uses of Vector Similarity in Information Retrieval </a:t>
            </a:r>
          </a:p>
        </p:txBody>
      </p:sp>
      <p:sp>
        <p:nvSpPr>
          <p:cNvPr id="82946" name="Text Box 3">
            <a:extLst>
              <a:ext uri="{FF2B5EF4-FFF2-40B4-BE49-F238E27FC236}">
                <a16:creationId xmlns:a16="http://schemas.microsoft.com/office/drawing/2014/main" id="{956F0313-69C4-95A7-A5F4-0B4DC8A3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0866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Threshold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For query </a:t>
            </a:r>
            <a:r>
              <a:rPr lang="en-US" altLang="en-US" sz="2400" i="1"/>
              <a:t>q</a:t>
            </a:r>
            <a:r>
              <a:rPr lang="en-US" altLang="en-US" sz="2400"/>
              <a:t>, retrieve all documents with similarity above a threshold, e.g., similarity &gt; 0.50.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Ranking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For query </a:t>
            </a:r>
            <a:r>
              <a:rPr lang="en-US" altLang="en-US" sz="2400" i="1"/>
              <a:t>q</a:t>
            </a:r>
            <a:r>
              <a:rPr lang="en-US" altLang="en-US" sz="2400"/>
              <a:t>, return the </a:t>
            </a:r>
            <a:r>
              <a:rPr lang="en-US" altLang="en-US" sz="2400" i="1"/>
              <a:t>n</a:t>
            </a:r>
            <a:r>
              <a:rPr lang="en-US" altLang="en-US" sz="2400"/>
              <a:t> most similar documents ranked in order of similarity.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[This is the standard practice.]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A7F3E80A-E30C-FAF6-D912-F40BF59C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8001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EFE6DCB6-2737-2D45-6D9C-31699D70E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Simple Example of Ranking with a Query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(Weighting by Term Frequency)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84995" name="Text Box 4">
            <a:extLst>
              <a:ext uri="{FF2B5EF4-FFF2-40B4-BE49-F238E27FC236}">
                <a16:creationId xmlns:a16="http://schemas.microsoft.com/office/drawing/2014/main" id="{14010A2B-F88E-5C27-9733-4015EB60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148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q        </a:t>
            </a:r>
            <a:r>
              <a:rPr lang="en-US" altLang="en-US" sz="2400"/>
              <a:t>  1</a:t>
            </a:r>
            <a:r>
              <a:rPr lang="en-US" altLang="en-US" sz="2400" i="1"/>
              <a:t>       </a:t>
            </a:r>
            <a:r>
              <a:rPr lang="en-US" altLang="en-US" sz="2400"/>
              <a:t>                1                                                 √2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2      1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1      1              4                                 1               </a:t>
            </a:r>
            <a:r>
              <a:rPr lang="en-US" altLang="en-US" sz="2400">
                <a:sym typeface="Symbol" pitchFamily="2" charset="2"/>
              </a:rPr>
              <a:t>19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FF18749D-1C6F-0981-77F3-061AD715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4997" name="Line 6">
            <a:extLst>
              <a:ext uri="{FF2B5EF4-FFF2-40B4-BE49-F238E27FC236}">
                <a16:creationId xmlns:a16="http://schemas.microsoft.com/office/drawing/2014/main" id="{5F6FA358-D259-5A65-AEF1-110EED1AD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7">
            <a:extLst>
              <a:ext uri="{FF2B5EF4-FFF2-40B4-BE49-F238E27FC236}">
                <a16:creationId xmlns:a16="http://schemas.microsoft.com/office/drawing/2014/main" id="{0B84F47F-D288-E5F6-4CE5-52017C9C2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8">
            <a:extLst>
              <a:ext uri="{FF2B5EF4-FFF2-40B4-BE49-F238E27FC236}">
                <a16:creationId xmlns:a16="http://schemas.microsoft.com/office/drawing/2014/main" id="{E2913A9B-2F62-22E1-CFA2-728DF60C6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9">
            <a:extLst>
              <a:ext uri="{FF2B5EF4-FFF2-40B4-BE49-F238E27FC236}">
                <a16:creationId xmlns:a16="http://schemas.microsoft.com/office/drawing/2014/main" id="{5D9AFAD7-3B61-ECB5-7F82-6F0D989E1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Line 10">
            <a:extLst>
              <a:ext uri="{FF2B5EF4-FFF2-40B4-BE49-F238E27FC236}">
                <a16:creationId xmlns:a16="http://schemas.microsoft.com/office/drawing/2014/main" id="{721AC6C1-752F-2302-69F8-DC4D3C6BF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1">
            <a:extLst>
              <a:ext uri="{FF2B5EF4-FFF2-40B4-BE49-F238E27FC236}">
                <a16:creationId xmlns:a16="http://schemas.microsoft.com/office/drawing/2014/main" id="{5AF682AB-82E0-0BE1-34AD-4A2B4BF18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2">
            <a:extLst>
              <a:ext uri="{FF2B5EF4-FFF2-40B4-BE49-F238E27FC236}">
                <a16:creationId xmlns:a16="http://schemas.microsoft.com/office/drawing/2014/main" id="{4C3143AC-9B7D-0E38-167A-81B505FED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5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3">
            <a:extLst>
              <a:ext uri="{FF2B5EF4-FFF2-40B4-BE49-F238E27FC236}">
                <a16:creationId xmlns:a16="http://schemas.microsoft.com/office/drawing/2014/main" id="{F28F8008-B273-A14D-2734-FFF1BE2C6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4">
            <a:extLst>
              <a:ext uri="{FF2B5EF4-FFF2-40B4-BE49-F238E27FC236}">
                <a16:creationId xmlns:a16="http://schemas.microsoft.com/office/drawing/2014/main" id="{C956628F-92AE-52A5-E9C2-0AA41DC37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4200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5">
            <a:extLst>
              <a:ext uri="{FF2B5EF4-FFF2-40B4-BE49-F238E27FC236}">
                <a16:creationId xmlns:a16="http://schemas.microsoft.com/office/drawing/2014/main" id="{7149EE2F-C468-92E5-CFA8-0523DB8BC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Rectangle 16">
            <a:extLst>
              <a:ext uri="{FF2B5EF4-FFF2-40B4-BE49-F238E27FC236}">
                <a16:creationId xmlns:a16="http://schemas.microsoft.com/office/drawing/2014/main" id="{D12E117D-1348-AD48-1BA6-D8F20E5C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5008" name="Text Box 17">
            <a:extLst>
              <a:ext uri="{FF2B5EF4-FFF2-40B4-BE49-F238E27FC236}">
                <a16:creationId xmlns:a16="http://schemas.microsoft.com/office/drawing/2014/main" id="{F6DEB43D-C55B-A6D5-CDC6-CD354A5EF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query	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q</a:t>
            </a:r>
            <a:r>
              <a:rPr lang="en-US" altLang="en-US" sz="2400"/>
              <a:t>	</a:t>
            </a:r>
            <a:r>
              <a:rPr lang="en-US" altLang="en-US" sz="2400" i="1"/>
              <a:t>ant dog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85009" name="Line 18">
            <a:extLst>
              <a:ext uri="{FF2B5EF4-FFF2-40B4-BE49-F238E27FC236}">
                <a16:creationId xmlns:a16="http://schemas.microsoft.com/office/drawing/2014/main" id="{5D8B0FC0-BDAF-83F1-75C0-91F11BA54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9">
            <a:extLst>
              <a:ext uri="{FF2B5EF4-FFF2-40B4-BE49-F238E27FC236}">
                <a16:creationId xmlns:a16="http://schemas.microsoft.com/office/drawing/2014/main" id="{3F1ED3FB-195C-2090-65C1-FF6DDB7F3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11112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909B529E-4A83-EA94-0B2C-3D72C382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Calculate Scoring or Ranking</a:t>
            </a:r>
          </a:p>
        </p:txBody>
      </p:sp>
      <p:sp>
        <p:nvSpPr>
          <p:cNvPr id="87042" name="Text Box 3">
            <a:extLst>
              <a:ext uri="{FF2B5EF4-FFF2-40B4-BE49-F238E27FC236}">
                <a16:creationId xmlns:a16="http://schemas.microsoft.com/office/drawing/2014/main" id="{948BFAA3-7F62-9202-A8AB-A9CC4DC8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48006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q</a:t>
            </a:r>
            <a:r>
              <a:rPr lang="en-US" altLang="en-US" sz="2400"/>
              <a:t>        </a:t>
            </a:r>
            <a:r>
              <a:rPr lang="en-US" altLang="en-US" sz="2000"/>
              <a:t>2/√10    5/√38  1/√10</a:t>
            </a:r>
          </a:p>
          <a:p>
            <a:pPr>
              <a:spcBef>
                <a:spcPct val="5000"/>
              </a:spcBef>
              <a:buClrTx/>
              <a:buFontTx/>
              <a:buNone/>
            </a:pPr>
            <a:r>
              <a:rPr lang="en-US" altLang="en-US" sz="2400"/>
              <a:t>          </a:t>
            </a:r>
            <a:r>
              <a:rPr lang="en-US" altLang="en-US" sz="2000"/>
              <a:t>0.63      	0.81     	 0.32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1EBDBED5-BC20-2BCF-399A-3D2432CF4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743200"/>
            <a:ext cx="3810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87044" name="Line 5">
            <a:extLst>
              <a:ext uri="{FF2B5EF4-FFF2-40B4-BE49-F238E27FC236}">
                <a16:creationId xmlns:a16="http://schemas.microsoft.com/office/drawing/2014/main" id="{6F6A373B-C359-5C8A-2F9F-76C8CE757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209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6">
            <a:extLst>
              <a:ext uri="{FF2B5EF4-FFF2-40B4-BE49-F238E27FC236}">
                <a16:creationId xmlns:a16="http://schemas.microsoft.com/office/drawing/2014/main" id="{2A1EC65C-6EC9-867C-8DE4-FBF3C1106B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209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7">
            <a:extLst>
              <a:ext uri="{FF2B5EF4-FFF2-40B4-BE49-F238E27FC236}">
                <a16:creationId xmlns:a16="http://schemas.microsoft.com/office/drawing/2014/main" id="{41D9D153-E4DF-0FDA-F45B-E53F3E52E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209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8">
            <a:extLst>
              <a:ext uri="{FF2B5EF4-FFF2-40B4-BE49-F238E27FC236}">
                <a16:creationId xmlns:a16="http://schemas.microsoft.com/office/drawing/2014/main" id="{08E86FBE-8D61-A5C0-DB0D-D4BA076D6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209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Line 9">
            <a:extLst>
              <a:ext uri="{FF2B5EF4-FFF2-40B4-BE49-F238E27FC236}">
                <a16:creationId xmlns:a16="http://schemas.microsoft.com/office/drawing/2014/main" id="{CC2A192D-F381-64B7-41BD-DE6D80030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0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Text Box 10">
            <a:extLst>
              <a:ext uri="{FF2B5EF4-FFF2-40B4-BE49-F238E27FC236}">
                <a16:creationId xmlns:a16="http://schemas.microsoft.com/office/drawing/2014/main" id="{AE5791DA-BB39-CDF5-97CD-7625A3B4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Similarity of query to documents in example:</a:t>
            </a:r>
          </a:p>
        </p:txBody>
      </p:sp>
      <p:sp>
        <p:nvSpPr>
          <p:cNvPr id="87050" name="Text Box 11">
            <a:extLst>
              <a:ext uri="{FF2B5EF4-FFF2-40B4-BE49-F238E27FC236}">
                <a16:creationId xmlns:a16="http://schemas.microsoft.com/office/drawing/2014/main" id="{6CE041B3-1F3D-9F7E-9E2E-E7194CE1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343400"/>
            <a:ext cx="4838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If the query </a:t>
            </a:r>
            <a:r>
              <a:rPr lang="en-US" altLang="en-US" sz="2400" i="1"/>
              <a:t>q</a:t>
            </a:r>
            <a:r>
              <a:rPr lang="en-US" altLang="en-US" sz="2400"/>
              <a:t> is searched against this document set, the ranked results are: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</a:t>
            </a: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7051" name="TextBox 1">
            <a:extLst>
              <a:ext uri="{FF2B5EF4-FFF2-40B4-BE49-F238E27FC236}">
                <a16:creationId xmlns:a16="http://schemas.microsoft.com/office/drawing/2014/main" id="{E4AE8989-9555-44C2-0E54-7690F6C2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5334000"/>
            <a:ext cx="44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i="1" baseline="-25000"/>
              <a:t>2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i="1" baseline="-25000"/>
              <a:t>1</a:t>
            </a:r>
            <a:endParaRPr lang="en-US" altLang="en-US" sz="2400" baseline="-250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7052" name="TextBox 2">
            <a:extLst>
              <a:ext uri="{FF2B5EF4-FFF2-40B4-BE49-F238E27FC236}">
                <a16:creationId xmlns:a16="http://schemas.microsoft.com/office/drawing/2014/main" id="{D22F224A-5AD3-09CB-52C4-636A2B22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805363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SERP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3BF9F48-477D-CA98-3956-20CFA735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Contrast of Ranking with Matching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0" name="Text Box 3">
            <a:extLst>
              <a:ext uri="{FF2B5EF4-FFF2-40B4-BE49-F238E27FC236}">
                <a16:creationId xmlns:a16="http://schemas.microsoft.com/office/drawing/2014/main" id="{68049392-9FC5-31F6-822F-9BB5A432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4582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With matching, a document either matches a query exactly or not at all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Encourages short queries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Requires precise choice of index terms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Requires precise formulation of queries (professional training)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  <a:cs typeface="Times New Roman" panose="02020603050405020304" pitchFamily="18" charset="0"/>
              </a:rPr>
              <a:t>With retrieval using similarity measures, similarities range from 0 to 1 for all documents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Encourages long queries, to have as many dimensions as possible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Benefits from large numbers of index terms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•  Benefits from queries with many terms, not all of which need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 match the document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70D6646E-5CB0-4E66-E40B-DFB6EECF7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Vectors as Points on a Surface</a:t>
            </a:r>
          </a:p>
        </p:txBody>
      </p:sp>
      <p:sp>
        <p:nvSpPr>
          <p:cNvPr id="91138" name="Text Box 3">
            <a:extLst>
              <a:ext uri="{FF2B5EF4-FFF2-40B4-BE49-F238E27FC236}">
                <a16:creationId xmlns:a16="http://schemas.microsoft.com/office/drawing/2014/main" id="{30AD0AE8-4B22-8682-BAB7-7B6E3665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33600"/>
            <a:ext cx="7010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•     Normalize all document vectors to be of length 1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•     Then the ends of the vectors all lie on a surface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with unit radius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•     For similar documents, we can represent parts of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this surface as a flat region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•     Similar document are represented as points that are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close together on this surface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E87CA52-35A4-1F57-02E9-983857865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Results of a Search</a:t>
            </a:r>
          </a:p>
        </p:txBody>
      </p:sp>
      <p:sp>
        <p:nvSpPr>
          <p:cNvPr id="93186" name="Freeform 3">
            <a:extLst>
              <a:ext uri="{FF2B5EF4-FFF2-40B4-BE49-F238E27FC236}">
                <a16:creationId xmlns:a16="http://schemas.microsoft.com/office/drawing/2014/main" id="{34AF7DA6-8EAB-D5E7-42A8-D392A7F9300D}"/>
              </a:ext>
            </a:extLst>
          </p:cNvPr>
          <p:cNvSpPr>
            <a:spLocks/>
          </p:cNvSpPr>
          <p:nvPr/>
        </p:nvSpPr>
        <p:spPr bwMode="auto">
          <a:xfrm>
            <a:off x="1905000" y="1905000"/>
            <a:ext cx="3795713" cy="2155825"/>
          </a:xfrm>
          <a:custGeom>
            <a:avLst/>
            <a:gdLst>
              <a:gd name="T0" fmla="*/ 2147483646 w 2391"/>
              <a:gd name="T1" fmla="*/ 2147483646 h 1358"/>
              <a:gd name="T2" fmla="*/ 2147483646 w 2391"/>
              <a:gd name="T3" fmla="*/ 2147483646 h 1358"/>
              <a:gd name="T4" fmla="*/ 2147483646 w 2391"/>
              <a:gd name="T5" fmla="*/ 2147483646 h 1358"/>
              <a:gd name="T6" fmla="*/ 2147483646 w 2391"/>
              <a:gd name="T7" fmla="*/ 2147483646 h 1358"/>
              <a:gd name="T8" fmla="*/ 2147483646 w 2391"/>
              <a:gd name="T9" fmla="*/ 2147483646 h 1358"/>
              <a:gd name="T10" fmla="*/ 2147483646 w 2391"/>
              <a:gd name="T11" fmla="*/ 2147483646 h 1358"/>
              <a:gd name="T12" fmla="*/ 2147483646 w 2391"/>
              <a:gd name="T13" fmla="*/ 2147483646 h 1358"/>
              <a:gd name="T14" fmla="*/ 2147483646 w 2391"/>
              <a:gd name="T15" fmla="*/ 2147483646 h 1358"/>
              <a:gd name="T16" fmla="*/ 2147483646 w 2391"/>
              <a:gd name="T17" fmla="*/ 2147483646 h 1358"/>
              <a:gd name="T18" fmla="*/ 2147483646 w 2391"/>
              <a:gd name="T19" fmla="*/ 2147483646 h 1358"/>
              <a:gd name="T20" fmla="*/ 2147483646 w 2391"/>
              <a:gd name="T21" fmla="*/ 2147483646 h 1358"/>
              <a:gd name="T22" fmla="*/ 2147483646 w 2391"/>
              <a:gd name="T23" fmla="*/ 2147483646 h 1358"/>
              <a:gd name="T24" fmla="*/ 2147483646 w 2391"/>
              <a:gd name="T25" fmla="*/ 2147483646 h 1358"/>
              <a:gd name="T26" fmla="*/ 2147483646 w 2391"/>
              <a:gd name="T27" fmla="*/ 2147483646 h 1358"/>
              <a:gd name="T28" fmla="*/ 2147483646 w 2391"/>
              <a:gd name="T29" fmla="*/ 2147483646 h 1358"/>
              <a:gd name="T30" fmla="*/ 2147483646 w 2391"/>
              <a:gd name="T31" fmla="*/ 2147483646 h 1358"/>
              <a:gd name="T32" fmla="*/ 2147483646 w 2391"/>
              <a:gd name="T33" fmla="*/ 2147483646 h 1358"/>
              <a:gd name="T34" fmla="*/ 2147483646 w 2391"/>
              <a:gd name="T35" fmla="*/ 2147483646 h 1358"/>
              <a:gd name="T36" fmla="*/ 2147483646 w 2391"/>
              <a:gd name="T37" fmla="*/ 2147483646 h 1358"/>
              <a:gd name="T38" fmla="*/ 2147483646 w 2391"/>
              <a:gd name="T39" fmla="*/ 2147483646 h 1358"/>
              <a:gd name="T40" fmla="*/ 2147483646 w 2391"/>
              <a:gd name="T41" fmla="*/ 2147483646 h 1358"/>
              <a:gd name="T42" fmla="*/ 2147483646 w 2391"/>
              <a:gd name="T43" fmla="*/ 2147483646 h 1358"/>
              <a:gd name="T44" fmla="*/ 2147483646 w 2391"/>
              <a:gd name="T45" fmla="*/ 2147483646 h 1358"/>
              <a:gd name="T46" fmla="*/ 2147483646 w 2391"/>
              <a:gd name="T47" fmla="*/ 2147483646 h 1358"/>
              <a:gd name="T48" fmla="*/ 2147483646 w 2391"/>
              <a:gd name="T49" fmla="*/ 2147483646 h 1358"/>
              <a:gd name="T50" fmla="*/ 2147483646 w 2391"/>
              <a:gd name="T51" fmla="*/ 2147483646 h 1358"/>
              <a:gd name="T52" fmla="*/ 2147483646 w 2391"/>
              <a:gd name="T53" fmla="*/ 2147483646 h 1358"/>
              <a:gd name="T54" fmla="*/ 2147483646 w 2391"/>
              <a:gd name="T55" fmla="*/ 2147483646 h 1358"/>
              <a:gd name="T56" fmla="*/ 2147483646 w 2391"/>
              <a:gd name="T57" fmla="*/ 2147483646 h 1358"/>
              <a:gd name="T58" fmla="*/ 2147483646 w 2391"/>
              <a:gd name="T59" fmla="*/ 2147483646 h 1358"/>
              <a:gd name="T60" fmla="*/ 2147483646 w 2391"/>
              <a:gd name="T61" fmla="*/ 2147483646 h 1358"/>
              <a:gd name="T62" fmla="*/ 2147483646 w 2391"/>
              <a:gd name="T63" fmla="*/ 2147483646 h 1358"/>
              <a:gd name="T64" fmla="*/ 2147483646 w 2391"/>
              <a:gd name="T65" fmla="*/ 2147483646 h 1358"/>
              <a:gd name="T66" fmla="*/ 2147483646 w 2391"/>
              <a:gd name="T67" fmla="*/ 2147483646 h 1358"/>
              <a:gd name="T68" fmla="*/ 2147483646 w 2391"/>
              <a:gd name="T69" fmla="*/ 2147483646 h 1358"/>
              <a:gd name="T70" fmla="*/ 2147483646 w 2391"/>
              <a:gd name="T71" fmla="*/ 2147483646 h 1358"/>
              <a:gd name="T72" fmla="*/ 2147483646 w 2391"/>
              <a:gd name="T73" fmla="*/ 2147483646 h 1358"/>
              <a:gd name="T74" fmla="*/ 2147483646 w 2391"/>
              <a:gd name="T75" fmla="*/ 2147483646 h 1358"/>
              <a:gd name="T76" fmla="*/ 0 w 2391"/>
              <a:gd name="T77" fmla="*/ 2147483646 h 1358"/>
              <a:gd name="T78" fmla="*/ 2147483646 w 2391"/>
              <a:gd name="T79" fmla="*/ 2147483646 h 13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91"/>
              <a:gd name="T121" fmla="*/ 0 h 1358"/>
              <a:gd name="T122" fmla="*/ 2391 w 2391"/>
              <a:gd name="T123" fmla="*/ 1358 h 13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91" h="1358">
                <a:moveTo>
                  <a:pt x="8" y="851"/>
                </a:moveTo>
                <a:cubicBezTo>
                  <a:pt x="11" y="806"/>
                  <a:pt x="8" y="761"/>
                  <a:pt x="16" y="717"/>
                </a:cubicBezTo>
                <a:cubicBezTo>
                  <a:pt x="22" y="687"/>
                  <a:pt x="96" y="648"/>
                  <a:pt x="103" y="638"/>
                </a:cubicBezTo>
                <a:cubicBezTo>
                  <a:pt x="194" y="511"/>
                  <a:pt x="413" y="504"/>
                  <a:pt x="552" y="488"/>
                </a:cubicBezTo>
                <a:cubicBezTo>
                  <a:pt x="603" y="475"/>
                  <a:pt x="656" y="468"/>
                  <a:pt x="702" y="441"/>
                </a:cubicBezTo>
                <a:cubicBezTo>
                  <a:pt x="719" y="431"/>
                  <a:pt x="735" y="421"/>
                  <a:pt x="750" y="409"/>
                </a:cubicBezTo>
                <a:cubicBezTo>
                  <a:pt x="763" y="398"/>
                  <a:pt x="775" y="386"/>
                  <a:pt x="789" y="377"/>
                </a:cubicBezTo>
                <a:cubicBezTo>
                  <a:pt x="839" y="346"/>
                  <a:pt x="907" y="348"/>
                  <a:pt x="955" y="314"/>
                </a:cubicBezTo>
                <a:cubicBezTo>
                  <a:pt x="1031" y="260"/>
                  <a:pt x="1052" y="232"/>
                  <a:pt x="1136" y="204"/>
                </a:cubicBezTo>
                <a:cubicBezTo>
                  <a:pt x="1151" y="199"/>
                  <a:pt x="1162" y="187"/>
                  <a:pt x="1176" y="180"/>
                </a:cubicBezTo>
                <a:cubicBezTo>
                  <a:pt x="1213" y="161"/>
                  <a:pt x="1216" y="164"/>
                  <a:pt x="1255" y="157"/>
                </a:cubicBezTo>
                <a:cubicBezTo>
                  <a:pt x="1338" y="123"/>
                  <a:pt x="1418" y="118"/>
                  <a:pt x="1507" y="109"/>
                </a:cubicBezTo>
                <a:cubicBezTo>
                  <a:pt x="1565" y="90"/>
                  <a:pt x="1539" y="97"/>
                  <a:pt x="1586" y="86"/>
                </a:cubicBezTo>
                <a:cubicBezTo>
                  <a:pt x="1701" y="0"/>
                  <a:pt x="1852" y="26"/>
                  <a:pt x="1989" y="15"/>
                </a:cubicBezTo>
                <a:cubicBezTo>
                  <a:pt x="2014" y="17"/>
                  <a:pt x="2068" y="15"/>
                  <a:pt x="2099" y="30"/>
                </a:cubicBezTo>
                <a:cubicBezTo>
                  <a:pt x="2135" y="48"/>
                  <a:pt x="2149" y="77"/>
                  <a:pt x="2170" y="109"/>
                </a:cubicBezTo>
                <a:cubicBezTo>
                  <a:pt x="2266" y="251"/>
                  <a:pt x="2294" y="288"/>
                  <a:pt x="2336" y="488"/>
                </a:cubicBezTo>
                <a:cubicBezTo>
                  <a:pt x="2362" y="611"/>
                  <a:pt x="2337" y="568"/>
                  <a:pt x="2383" y="630"/>
                </a:cubicBezTo>
                <a:cubicBezTo>
                  <a:pt x="2386" y="643"/>
                  <a:pt x="2391" y="656"/>
                  <a:pt x="2391" y="669"/>
                </a:cubicBezTo>
                <a:cubicBezTo>
                  <a:pt x="2391" y="731"/>
                  <a:pt x="2331" y="737"/>
                  <a:pt x="2296" y="772"/>
                </a:cubicBezTo>
                <a:cubicBezTo>
                  <a:pt x="2274" y="794"/>
                  <a:pt x="2253" y="827"/>
                  <a:pt x="2225" y="843"/>
                </a:cubicBezTo>
                <a:cubicBezTo>
                  <a:pt x="2216" y="848"/>
                  <a:pt x="2204" y="847"/>
                  <a:pt x="2194" y="851"/>
                </a:cubicBezTo>
                <a:cubicBezTo>
                  <a:pt x="2164" y="863"/>
                  <a:pt x="2136" y="883"/>
                  <a:pt x="2107" y="898"/>
                </a:cubicBezTo>
                <a:cubicBezTo>
                  <a:pt x="2049" y="971"/>
                  <a:pt x="1951" y="1006"/>
                  <a:pt x="1862" y="1032"/>
                </a:cubicBezTo>
                <a:cubicBezTo>
                  <a:pt x="1684" y="1156"/>
                  <a:pt x="1442" y="1178"/>
                  <a:pt x="1231" y="1206"/>
                </a:cubicBezTo>
                <a:cubicBezTo>
                  <a:pt x="1063" y="1228"/>
                  <a:pt x="896" y="1257"/>
                  <a:pt x="726" y="1269"/>
                </a:cubicBezTo>
                <a:cubicBezTo>
                  <a:pt x="703" y="1277"/>
                  <a:pt x="672" y="1289"/>
                  <a:pt x="647" y="1293"/>
                </a:cubicBezTo>
                <a:cubicBezTo>
                  <a:pt x="610" y="1299"/>
                  <a:pt x="537" y="1309"/>
                  <a:pt x="537" y="1309"/>
                </a:cubicBezTo>
                <a:cubicBezTo>
                  <a:pt x="505" y="1329"/>
                  <a:pt x="470" y="1347"/>
                  <a:pt x="434" y="1356"/>
                </a:cubicBezTo>
                <a:cubicBezTo>
                  <a:pt x="402" y="1352"/>
                  <a:pt x="366" y="1358"/>
                  <a:pt x="339" y="1340"/>
                </a:cubicBezTo>
                <a:cubicBezTo>
                  <a:pt x="313" y="1322"/>
                  <a:pt x="319" y="1314"/>
                  <a:pt x="300" y="1293"/>
                </a:cubicBezTo>
                <a:cubicBezTo>
                  <a:pt x="228" y="1215"/>
                  <a:pt x="261" y="1247"/>
                  <a:pt x="197" y="1206"/>
                </a:cubicBezTo>
                <a:cubicBezTo>
                  <a:pt x="181" y="1196"/>
                  <a:pt x="166" y="1184"/>
                  <a:pt x="150" y="1174"/>
                </a:cubicBezTo>
                <a:cubicBezTo>
                  <a:pt x="142" y="1169"/>
                  <a:pt x="134" y="1164"/>
                  <a:pt x="126" y="1159"/>
                </a:cubicBezTo>
                <a:cubicBezTo>
                  <a:pt x="112" y="1150"/>
                  <a:pt x="79" y="1143"/>
                  <a:pt x="79" y="1143"/>
                </a:cubicBezTo>
                <a:cubicBezTo>
                  <a:pt x="45" y="1109"/>
                  <a:pt x="53" y="1091"/>
                  <a:pt x="40" y="1048"/>
                </a:cubicBezTo>
                <a:cubicBezTo>
                  <a:pt x="37" y="1019"/>
                  <a:pt x="38" y="989"/>
                  <a:pt x="32" y="961"/>
                </a:cubicBezTo>
                <a:cubicBezTo>
                  <a:pt x="30" y="952"/>
                  <a:pt x="20" y="947"/>
                  <a:pt x="16" y="938"/>
                </a:cubicBezTo>
                <a:cubicBezTo>
                  <a:pt x="9" y="923"/>
                  <a:pt x="0" y="890"/>
                  <a:pt x="0" y="890"/>
                </a:cubicBezTo>
                <a:cubicBezTo>
                  <a:pt x="9" y="856"/>
                  <a:pt x="8" y="870"/>
                  <a:pt x="8" y="851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7" name="Text Box 4">
            <a:extLst>
              <a:ext uri="{FF2B5EF4-FFF2-40B4-BE49-F238E27FC236}">
                <a16:creationId xmlns:a16="http://schemas.microsoft.com/office/drawing/2014/main" id="{2C06DFBA-F079-9D3F-964C-FADD22B4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88" name="Text Box 5">
            <a:extLst>
              <a:ext uri="{FF2B5EF4-FFF2-40B4-BE49-F238E27FC236}">
                <a16:creationId xmlns:a16="http://schemas.microsoft.com/office/drawing/2014/main" id="{73DE8903-FB76-13CF-1F32-CD0ACA0B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33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89" name="Text Box 6">
            <a:extLst>
              <a:ext uri="{FF2B5EF4-FFF2-40B4-BE49-F238E27FC236}">
                <a16:creationId xmlns:a16="http://schemas.microsoft.com/office/drawing/2014/main" id="{9B7F52CC-73CD-3E3C-2AAA-A1A638AA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90" name="Text Box 7">
            <a:extLst>
              <a:ext uri="{FF2B5EF4-FFF2-40B4-BE49-F238E27FC236}">
                <a16:creationId xmlns:a16="http://schemas.microsoft.com/office/drawing/2014/main" id="{6142C45D-F321-0702-5CDD-8E1242C09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91" name="Text Box 8">
            <a:extLst>
              <a:ext uri="{FF2B5EF4-FFF2-40B4-BE49-F238E27FC236}">
                <a16:creationId xmlns:a16="http://schemas.microsoft.com/office/drawing/2014/main" id="{79E74460-E704-E991-5393-FB0C6025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92" name="Text Box 9">
            <a:extLst>
              <a:ext uri="{FF2B5EF4-FFF2-40B4-BE49-F238E27FC236}">
                <a16:creationId xmlns:a16="http://schemas.microsoft.com/office/drawing/2014/main" id="{0ABDE6DC-6E3F-71B1-2AFE-E41B54670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93" name="Text Box 10">
            <a:extLst>
              <a:ext uri="{FF2B5EF4-FFF2-40B4-BE49-F238E27FC236}">
                <a16:creationId xmlns:a16="http://schemas.microsoft.com/office/drawing/2014/main" id="{C47066CE-3AE3-1AD5-799B-AD3EA621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3194" name="Text Box 11">
            <a:extLst>
              <a:ext uri="{FF2B5EF4-FFF2-40B4-BE49-F238E27FC236}">
                <a16:creationId xmlns:a16="http://schemas.microsoft.com/office/drawing/2014/main" id="{3164C18E-CB2D-8288-B386-0D55B591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ym typeface="Symbol" pitchFamily="2" charset="2"/>
              </a:rPr>
              <a:t></a:t>
            </a:r>
            <a:endParaRPr lang="en-US" altLang="en-US" sz="2000"/>
          </a:p>
        </p:txBody>
      </p:sp>
      <p:sp>
        <p:nvSpPr>
          <p:cNvPr id="93195" name="Text Box 12">
            <a:extLst>
              <a:ext uri="{FF2B5EF4-FFF2-40B4-BE49-F238E27FC236}">
                <a16:creationId xmlns:a16="http://schemas.microsoft.com/office/drawing/2014/main" id="{62006B3A-D651-ACD5-B93F-A18B1ED2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hits from  search</a:t>
            </a:r>
          </a:p>
        </p:txBody>
      </p:sp>
      <p:sp>
        <p:nvSpPr>
          <p:cNvPr id="93196" name="Line 13">
            <a:extLst>
              <a:ext uri="{FF2B5EF4-FFF2-40B4-BE49-F238E27FC236}">
                <a16:creationId xmlns:a16="http://schemas.microsoft.com/office/drawing/2014/main" id="{4D77A3B2-ABB1-F612-7C54-2113298DD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Text Box 14">
            <a:extLst>
              <a:ext uri="{FF2B5EF4-FFF2-40B4-BE49-F238E27FC236}">
                <a16:creationId xmlns:a16="http://schemas.microsoft.com/office/drawing/2014/main" id="{AEB3EC63-C187-965A-9D5D-57AEA7AA8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5029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r>
              <a:rPr lang="en-US" altLang="en-US" sz="2400"/>
              <a:t>  documents found by search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 </a:t>
            </a:r>
            <a:r>
              <a:rPr lang="en-US" altLang="en-US" sz="2400">
                <a:sym typeface="Symbol" pitchFamily="2" charset="2"/>
              </a:rPr>
              <a:t> query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283D9B00-889D-A24E-95C9-B52975209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Relevance Feedback (Concept)</a:t>
            </a:r>
          </a:p>
        </p:txBody>
      </p:sp>
      <p:sp>
        <p:nvSpPr>
          <p:cNvPr id="95234" name="Freeform 3">
            <a:extLst>
              <a:ext uri="{FF2B5EF4-FFF2-40B4-BE49-F238E27FC236}">
                <a16:creationId xmlns:a16="http://schemas.microsoft.com/office/drawing/2014/main" id="{C119DF50-1F6A-6044-6DDE-65EABFC13CF7}"/>
              </a:ext>
            </a:extLst>
          </p:cNvPr>
          <p:cNvSpPr>
            <a:spLocks/>
          </p:cNvSpPr>
          <p:nvPr/>
        </p:nvSpPr>
        <p:spPr bwMode="auto">
          <a:xfrm>
            <a:off x="1905000" y="1905000"/>
            <a:ext cx="3795713" cy="2155825"/>
          </a:xfrm>
          <a:custGeom>
            <a:avLst/>
            <a:gdLst>
              <a:gd name="T0" fmla="*/ 2147483646 w 2391"/>
              <a:gd name="T1" fmla="*/ 2147483646 h 1358"/>
              <a:gd name="T2" fmla="*/ 2147483646 w 2391"/>
              <a:gd name="T3" fmla="*/ 2147483646 h 1358"/>
              <a:gd name="T4" fmla="*/ 2147483646 w 2391"/>
              <a:gd name="T5" fmla="*/ 2147483646 h 1358"/>
              <a:gd name="T6" fmla="*/ 2147483646 w 2391"/>
              <a:gd name="T7" fmla="*/ 2147483646 h 1358"/>
              <a:gd name="T8" fmla="*/ 2147483646 w 2391"/>
              <a:gd name="T9" fmla="*/ 2147483646 h 1358"/>
              <a:gd name="T10" fmla="*/ 2147483646 w 2391"/>
              <a:gd name="T11" fmla="*/ 2147483646 h 1358"/>
              <a:gd name="T12" fmla="*/ 2147483646 w 2391"/>
              <a:gd name="T13" fmla="*/ 2147483646 h 1358"/>
              <a:gd name="T14" fmla="*/ 2147483646 w 2391"/>
              <a:gd name="T15" fmla="*/ 2147483646 h 1358"/>
              <a:gd name="T16" fmla="*/ 2147483646 w 2391"/>
              <a:gd name="T17" fmla="*/ 2147483646 h 1358"/>
              <a:gd name="T18" fmla="*/ 2147483646 w 2391"/>
              <a:gd name="T19" fmla="*/ 2147483646 h 1358"/>
              <a:gd name="T20" fmla="*/ 2147483646 w 2391"/>
              <a:gd name="T21" fmla="*/ 2147483646 h 1358"/>
              <a:gd name="T22" fmla="*/ 2147483646 w 2391"/>
              <a:gd name="T23" fmla="*/ 2147483646 h 1358"/>
              <a:gd name="T24" fmla="*/ 2147483646 w 2391"/>
              <a:gd name="T25" fmla="*/ 2147483646 h 1358"/>
              <a:gd name="T26" fmla="*/ 2147483646 w 2391"/>
              <a:gd name="T27" fmla="*/ 2147483646 h 1358"/>
              <a:gd name="T28" fmla="*/ 2147483646 w 2391"/>
              <a:gd name="T29" fmla="*/ 2147483646 h 1358"/>
              <a:gd name="T30" fmla="*/ 2147483646 w 2391"/>
              <a:gd name="T31" fmla="*/ 2147483646 h 1358"/>
              <a:gd name="T32" fmla="*/ 2147483646 w 2391"/>
              <a:gd name="T33" fmla="*/ 2147483646 h 1358"/>
              <a:gd name="T34" fmla="*/ 2147483646 w 2391"/>
              <a:gd name="T35" fmla="*/ 2147483646 h 1358"/>
              <a:gd name="T36" fmla="*/ 2147483646 w 2391"/>
              <a:gd name="T37" fmla="*/ 2147483646 h 1358"/>
              <a:gd name="T38" fmla="*/ 2147483646 w 2391"/>
              <a:gd name="T39" fmla="*/ 2147483646 h 1358"/>
              <a:gd name="T40" fmla="*/ 2147483646 w 2391"/>
              <a:gd name="T41" fmla="*/ 2147483646 h 1358"/>
              <a:gd name="T42" fmla="*/ 2147483646 w 2391"/>
              <a:gd name="T43" fmla="*/ 2147483646 h 1358"/>
              <a:gd name="T44" fmla="*/ 2147483646 w 2391"/>
              <a:gd name="T45" fmla="*/ 2147483646 h 1358"/>
              <a:gd name="T46" fmla="*/ 2147483646 w 2391"/>
              <a:gd name="T47" fmla="*/ 2147483646 h 1358"/>
              <a:gd name="T48" fmla="*/ 2147483646 w 2391"/>
              <a:gd name="T49" fmla="*/ 2147483646 h 1358"/>
              <a:gd name="T50" fmla="*/ 2147483646 w 2391"/>
              <a:gd name="T51" fmla="*/ 2147483646 h 1358"/>
              <a:gd name="T52" fmla="*/ 2147483646 w 2391"/>
              <a:gd name="T53" fmla="*/ 2147483646 h 1358"/>
              <a:gd name="T54" fmla="*/ 2147483646 w 2391"/>
              <a:gd name="T55" fmla="*/ 2147483646 h 1358"/>
              <a:gd name="T56" fmla="*/ 2147483646 w 2391"/>
              <a:gd name="T57" fmla="*/ 2147483646 h 1358"/>
              <a:gd name="T58" fmla="*/ 2147483646 w 2391"/>
              <a:gd name="T59" fmla="*/ 2147483646 h 1358"/>
              <a:gd name="T60" fmla="*/ 2147483646 w 2391"/>
              <a:gd name="T61" fmla="*/ 2147483646 h 1358"/>
              <a:gd name="T62" fmla="*/ 2147483646 w 2391"/>
              <a:gd name="T63" fmla="*/ 2147483646 h 1358"/>
              <a:gd name="T64" fmla="*/ 2147483646 w 2391"/>
              <a:gd name="T65" fmla="*/ 2147483646 h 1358"/>
              <a:gd name="T66" fmla="*/ 2147483646 w 2391"/>
              <a:gd name="T67" fmla="*/ 2147483646 h 1358"/>
              <a:gd name="T68" fmla="*/ 2147483646 w 2391"/>
              <a:gd name="T69" fmla="*/ 2147483646 h 1358"/>
              <a:gd name="T70" fmla="*/ 2147483646 w 2391"/>
              <a:gd name="T71" fmla="*/ 2147483646 h 1358"/>
              <a:gd name="T72" fmla="*/ 2147483646 w 2391"/>
              <a:gd name="T73" fmla="*/ 2147483646 h 1358"/>
              <a:gd name="T74" fmla="*/ 2147483646 w 2391"/>
              <a:gd name="T75" fmla="*/ 2147483646 h 1358"/>
              <a:gd name="T76" fmla="*/ 0 w 2391"/>
              <a:gd name="T77" fmla="*/ 2147483646 h 1358"/>
              <a:gd name="T78" fmla="*/ 2147483646 w 2391"/>
              <a:gd name="T79" fmla="*/ 2147483646 h 13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91"/>
              <a:gd name="T121" fmla="*/ 0 h 1358"/>
              <a:gd name="T122" fmla="*/ 2391 w 2391"/>
              <a:gd name="T123" fmla="*/ 1358 h 13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91" h="1358">
                <a:moveTo>
                  <a:pt x="8" y="851"/>
                </a:moveTo>
                <a:cubicBezTo>
                  <a:pt x="11" y="806"/>
                  <a:pt x="8" y="761"/>
                  <a:pt x="16" y="717"/>
                </a:cubicBezTo>
                <a:cubicBezTo>
                  <a:pt x="22" y="687"/>
                  <a:pt x="96" y="648"/>
                  <a:pt x="103" y="638"/>
                </a:cubicBezTo>
                <a:cubicBezTo>
                  <a:pt x="194" y="511"/>
                  <a:pt x="413" y="504"/>
                  <a:pt x="552" y="488"/>
                </a:cubicBezTo>
                <a:cubicBezTo>
                  <a:pt x="603" y="475"/>
                  <a:pt x="656" y="468"/>
                  <a:pt x="702" y="441"/>
                </a:cubicBezTo>
                <a:cubicBezTo>
                  <a:pt x="719" y="431"/>
                  <a:pt x="735" y="421"/>
                  <a:pt x="750" y="409"/>
                </a:cubicBezTo>
                <a:cubicBezTo>
                  <a:pt x="763" y="398"/>
                  <a:pt x="775" y="386"/>
                  <a:pt x="789" y="377"/>
                </a:cubicBezTo>
                <a:cubicBezTo>
                  <a:pt x="839" y="346"/>
                  <a:pt x="907" y="348"/>
                  <a:pt x="955" y="314"/>
                </a:cubicBezTo>
                <a:cubicBezTo>
                  <a:pt x="1031" y="260"/>
                  <a:pt x="1052" y="232"/>
                  <a:pt x="1136" y="204"/>
                </a:cubicBezTo>
                <a:cubicBezTo>
                  <a:pt x="1151" y="199"/>
                  <a:pt x="1162" y="187"/>
                  <a:pt x="1176" y="180"/>
                </a:cubicBezTo>
                <a:cubicBezTo>
                  <a:pt x="1213" y="161"/>
                  <a:pt x="1216" y="164"/>
                  <a:pt x="1255" y="157"/>
                </a:cubicBezTo>
                <a:cubicBezTo>
                  <a:pt x="1338" y="123"/>
                  <a:pt x="1418" y="118"/>
                  <a:pt x="1507" y="109"/>
                </a:cubicBezTo>
                <a:cubicBezTo>
                  <a:pt x="1565" y="90"/>
                  <a:pt x="1539" y="97"/>
                  <a:pt x="1586" y="86"/>
                </a:cubicBezTo>
                <a:cubicBezTo>
                  <a:pt x="1701" y="0"/>
                  <a:pt x="1852" y="26"/>
                  <a:pt x="1989" y="15"/>
                </a:cubicBezTo>
                <a:cubicBezTo>
                  <a:pt x="2014" y="17"/>
                  <a:pt x="2068" y="15"/>
                  <a:pt x="2099" y="30"/>
                </a:cubicBezTo>
                <a:cubicBezTo>
                  <a:pt x="2135" y="48"/>
                  <a:pt x="2149" y="77"/>
                  <a:pt x="2170" y="109"/>
                </a:cubicBezTo>
                <a:cubicBezTo>
                  <a:pt x="2266" y="251"/>
                  <a:pt x="2294" y="288"/>
                  <a:pt x="2336" y="488"/>
                </a:cubicBezTo>
                <a:cubicBezTo>
                  <a:pt x="2362" y="611"/>
                  <a:pt x="2337" y="568"/>
                  <a:pt x="2383" y="630"/>
                </a:cubicBezTo>
                <a:cubicBezTo>
                  <a:pt x="2386" y="643"/>
                  <a:pt x="2391" y="656"/>
                  <a:pt x="2391" y="669"/>
                </a:cubicBezTo>
                <a:cubicBezTo>
                  <a:pt x="2391" y="731"/>
                  <a:pt x="2331" y="737"/>
                  <a:pt x="2296" y="772"/>
                </a:cubicBezTo>
                <a:cubicBezTo>
                  <a:pt x="2274" y="794"/>
                  <a:pt x="2253" y="827"/>
                  <a:pt x="2225" y="843"/>
                </a:cubicBezTo>
                <a:cubicBezTo>
                  <a:pt x="2216" y="848"/>
                  <a:pt x="2204" y="847"/>
                  <a:pt x="2194" y="851"/>
                </a:cubicBezTo>
                <a:cubicBezTo>
                  <a:pt x="2164" y="863"/>
                  <a:pt x="2136" y="883"/>
                  <a:pt x="2107" y="898"/>
                </a:cubicBezTo>
                <a:cubicBezTo>
                  <a:pt x="2049" y="971"/>
                  <a:pt x="1951" y="1006"/>
                  <a:pt x="1862" y="1032"/>
                </a:cubicBezTo>
                <a:cubicBezTo>
                  <a:pt x="1684" y="1156"/>
                  <a:pt x="1442" y="1178"/>
                  <a:pt x="1231" y="1206"/>
                </a:cubicBezTo>
                <a:cubicBezTo>
                  <a:pt x="1063" y="1228"/>
                  <a:pt x="896" y="1257"/>
                  <a:pt x="726" y="1269"/>
                </a:cubicBezTo>
                <a:cubicBezTo>
                  <a:pt x="703" y="1277"/>
                  <a:pt x="672" y="1289"/>
                  <a:pt x="647" y="1293"/>
                </a:cubicBezTo>
                <a:cubicBezTo>
                  <a:pt x="610" y="1299"/>
                  <a:pt x="537" y="1309"/>
                  <a:pt x="537" y="1309"/>
                </a:cubicBezTo>
                <a:cubicBezTo>
                  <a:pt x="505" y="1329"/>
                  <a:pt x="470" y="1347"/>
                  <a:pt x="434" y="1356"/>
                </a:cubicBezTo>
                <a:cubicBezTo>
                  <a:pt x="402" y="1352"/>
                  <a:pt x="366" y="1358"/>
                  <a:pt x="339" y="1340"/>
                </a:cubicBezTo>
                <a:cubicBezTo>
                  <a:pt x="313" y="1322"/>
                  <a:pt x="319" y="1314"/>
                  <a:pt x="300" y="1293"/>
                </a:cubicBezTo>
                <a:cubicBezTo>
                  <a:pt x="228" y="1215"/>
                  <a:pt x="261" y="1247"/>
                  <a:pt x="197" y="1206"/>
                </a:cubicBezTo>
                <a:cubicBezTo>
                  <a:pt x="181" y="1196"/>
                  <a:pt x="166" y="1184"/>
                  <a:pt x="150" y="1174"/>
                </a:cubicBezTo>
                <a:cubicBezTo>
                  <a:pt x="142" y="1169"/>
                  <a:pt x="134" y="1164"/>
                  <a:pt x="126" y="1159"/>
                </a:cubicBezTo>
                <a:cubicBezTo>
                  <a:pt x="112" y="1150"/>
                  <a:pt x="79" y="1143"/>
                  <a:pt x="79" y="1143"/>
                </a:cubicBezTo>
                <a:cubicBezTo>
                  <a:pt x="45" y="1109"/>
                  <a:pt x="53" y="1091"/>
                  <a:pt x="40" y="1048"/>
                </a:cubicBezTo>
                <a:cubicBezTo>
                  <a:pt x="37" y="1019"/>
                  <a:pt x="38" y="989"/>
                  <a:pt x="32" y="961"/>
                </a:cubicBezTo>
                <a:cubicBezTo>
                  <a:pt x="30" y="952"/>
                  <a:pt x="20" y="947"/>
                  <a:pt x="16" y="938"/>
                </a:cubicBezTo>
                <a:cubicBezTo>
                  <a:pt x="9" y="923"/>
                  <a:pt x="0" y="890"/>
                  <a:pt x="0" y="890"/>
                </a:cubicBezTo>
                <a:cubicBezTo>
                  <a:pt x="9" y="856"/>
                  <a:pt x="8" y="870"/>
                  <a:pt x="8" y="851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5" name="Text Box 4">
            <a:extLst>
              <a:ext uri="{FF2B5EF4-FFF2-40B4-BE49-F238E27FC236}">
                <a16:creationId xmlns:a16="http://schemas.microsoft.com/office/drawing/2014/main" id="{E852EACA-991B-90B3-5F1D-207FFA7A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5236" name="Text Box 5">
            <a:extLst>
              <a:ext uri="{FF2B5EF4-FFF2-40B4-BE49-F238E27FC236}">
                <a16:creationId xmlns:a16="http://schemas.microsoft.com/office/drawing/2014/main" id="{68BDCE78-3BF7-2DF8-B1A1-B4DE0F48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33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5237" name="Text Box 6">
            <a:extLst>
              <a:ext uri="{FF2B5EF4-FFF2-40B4-BE49-F238E27FC236}">
                <a16:creationId xmlns:a16="http://schemas.microsoft.com/office/drawing/2014/main" id="{FE3D3DA2-C169-81F0-6AA0-F8338798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5238" name="Text Box 7">
            <a:extLst>
              <a:ext uri="{FF2B5EF4-FFF2-40B4-BE49-F238E27FC236}">
                <a16:creationId xmlns:a16="http://schemas.microsoft.com/office/drawing/2014/main" id="{1D8511C2-D01C-03B4-44C4-D5CBE36B8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5239" name="Text Box 8">
            <a:extLst>
              <a:ext uri="{FF2B5EF4-FFF2-40B4-BE49-F238E27FC236}">
                <a16:creationId xmlns:a16="http://schemas.microsoft.com/office/drawing/2014/main" id="{7A189434-69C2-5235-E566-0089D65AC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95240" name="Text Box 9">
            <a:extLst>
              <a:ext uri="{FF2B5EF4-FFF2-40B4-BE49-F238E27FC236}">
                <a16:creationId xmlns:a16="http://schemas.microsoft.com/office/drawing/2014/main" id="{57720F72-3862-A653-EC28-873510F8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95241" name="Text Box 10">
            <a:extLst>
              <a:ext uri="{FF2B5EF4-FFF2-40B4-BE49-F238E27FC236}">
                <a16:creationId xmlns:a16="http://schemas.microsoft.com/office/drawing/2014/main" id="{5249E959-13EA-9BFA-6A8B-A20E0660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95242" name="Text Box 11">
            <a:extLst>
              <a:ext uri="{FF2B5EF4-FFF2-40B4-BE49-F238E27FC236}">
                <a16:creationId xmlns:a16="http://schemas.microsoft.com/office/drawing/2014/main" id="{EEB14CB3-FC02-FFBA-29A3-F4FA35EB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ym typeface="Symbol" pitchFamily="2" charset="2"/>
              </a:rPr>
              <a:t></a:t>
            </a:r>
            <a:endParaRPr lang="en-US" altLang="en-US" sz="2000"/>
          </a:p>
        </p:txBody>
      </p:sp>
      <p:grpSp>
        <p:nvGrpSpPr>
          <p:cNvPr id="95243" name="Group 12">
            <a:extLst>
              <a:ext uri="{FF2B5EF4-FFF2-40B4-BE49-F238E27FC236}">
                <a16:creationId xmlns:a16="http://schemas.microsoft.com/office/drawing/2014/main" id="{1FC349AB-9CFD-A389-2D22-F1011463026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124200"/>
            <a:ext cx="457200" cy="396875"/>
            <a:chOff x="1968" y="1968"/>
            <a:chExt cx="288" cy="250"/>
          </a:xfrm>
        </p:grpSpPr>
        <p:sp>
          <p:nvSpPr>
            <p:cNvPr id="95251" name="Text Box 13">
              <a:extLst>
                <a:ext uri="{FF2B5EF4-FFF2-40B4-BE49-F238E27FC236}">
                  <a16:creationId xmlns:a16="http://schemas.microsoft.com/office/drawing/2014/main" id="{1693FDB2-9ED2-CC2A-DA0D-4C67B45D9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sym typeface="Symbol" pitchFamily="2" charset="2"/>
                </a:rPr>
                <a:t></a:t>
              </a:r>
              <a:endParaRPr lang="en-US" altLang="en-US" sz="2000"/>
            </a:p>
          </p:txBody>
        </p:sp>
        <p:sp>
          <p:nvSpPr>
            <p:cNvPr id="95252" name="Freeform 14">
              <a:extLst>
                <a:ext uri="{FF2B5EF4-FFF2-40B4-BE49-F238E27FC236}">
                  <a16:creationId xmlns:a16="http://schemas.microsoft.com/office/drawing/2014/main" id="{4BF28047-780B-E74F-461E-321BD315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061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44" name="Text Box 15">
            <a:extLst>
              <a:ext uri="{FF2B5EF4-FFF2-40B4-BE49-F238E27FC236}">
                <a16:creationId xmlns:a16="http://schemas.microsoft.com/office/drawing/2014/main" id="{55189C9D-E8D0-16AF-5E48-6FA1854B8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hits from original search</a:t>
            </a:r>
          </a:p>
        </p:txBody>
      </p:sp>
      <p:sp>
        <p:nvSpPr>
          <p:cNvPr id="95245" name="Line 16">
            <a:extLst>
              <a:ext uri="{FF2B5EF4-FFF2-40B4-BE49-F238E27FC236}">
                <a16:creationId xmlns:a16="http://schemas.microsoft.com/office/drawing/2014/main" id="{E088F6EC-F5CA-34FE-6AC0-BD4BC69005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6" name="Text Box 17">
            <a:extLst>
              <a:ext uri="{FF2B5EF4-FFF2-40B4-BE49-F238E27FC236}">
                <a16:creationId xmlns:a16="http://schemas.microsoft.com/office/drawing/2014/main" id="{96E3D196-B728-8570-25ED-433EE867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3400"/>
            <a:ext cx="5029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r>
              <a:rPr lang="en-US" altLang="en-US" sz="2400"/>
              <a:t>  documents identified as non-relevant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/>
              <a:t>  documents identified as relevant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 </a:t>
            </a:r>
            <a:r>
              <a:rPr lang="en-US" altLang="en-US" sz="2400">
                <a:sym typeface="Symbol" pitchFamily="2" charset="2"/>
              </a:rPr>
              <a:t> original query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  reformulated query</a:t>
            </a:r>
          </a:p>
        </p:txBody>
      </p:sp>
      <p:grpSp>
        <p:nvGrpSpPr>
          <p:cNvPr id="95247" name="Group 18">
            <a:extLst>
              <a:ext uri="{FF2B5EF4-FFF2-40B4-BE49-F238E27FC236}">
                <a16:creationId xmlns:a16="http://schemas.microsoft.com/office/drawing/2014/main" id="{40E4A087-503A-6051-C124-468E270C7680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5568950"/>
            <a:ext cx="457200" cy="396875"/>
            <a:chOff x="1968" y="1968"/>
            <a:chExt cx="288" cy="250"/>
          </a:xfrm>
        </p:grpSpPr>
        <p:sp>
          <p:nvSpPr>
            <p:cNvPr id="95249" name="Text Box 19">
              <a:extLst>
                <a:ext uri="{FF2B5EF4-FFF2-40B4-BE49-F238E27FC236}">
                  <a16:creationId xmlns:a16="http://schemas.microsoft.com/office/drawing/2014/main" id="{04E9099C-D6C2-53D0-CFD8-2B4B3895C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sym typeface="Symbol" pitchFamily="2" charset="2"/>
                </a:rPr>
                <a:t></a:t>
              </a:r>
              <a:endParaRPr lang="en-US" altLang="en-US" sz="2000"/>
            </a:p>
          </p:txBody>
        </p:sp>
        <p:sp>
          <p:nvSpPr>
            <p:cNvPr id="95250" name="Freeform 20">
              <a:extLst>
                <a:ext uri="{FF2B5EF4-FFF2-40B4-BE49-F238E27FC236}">
                  <a16:creationId xmlns:a16="http://schemas.microsoft.com/office/drawing/2014/main" id="{0C00B782-9DDF-4D48-3906-EB10DCA9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061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48" name="Line 21">
            <a:extLst>
              <a:ext uri="{FF2B5EF4-FFF2-40B4-BE49-F238E27FC236}">
                <a16:creationId xmlns:a16="http://schemas.microsoft.com/office/drawing/2014/main" id="{12B0405D-3F78-9CB9-8C77-7BEE80003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1375" y="3048000"/>
            <a:ext cx="657225" cy="271463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671D2FB6-C24E-37C6-B885-EF093523B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Clustering (Concept)</a:t>
            </a:r>
          </a:p>
        </p:txBody>
      </p:sp>
      <p:sp>
        <p:nvSpPr>
          <p:cNvPr id="97282" name="Freeform 3">
            <a:extLst>
              <a:ext uri="{FF2B5EF4-FFF2-40B4-BE49-F238E27FC236}">
                <a16:creationId xmlns:a16="http://schemas.microsoft.com/office/drawing/2014/main" id="{F5B689B5-9DF0-BC4C-B917-32C744E83A3E}"/>
              </a:ext>
            </a:extLst>
          </p:cNvPr>
          <p:cNvSpPr>
            <a:spLocks/>
          </p:cNvSpPr>
          <p:nvPr/>
        </p:nvSpPr>
        <p:spPr bwMode="auto">
          <a:xfrm>
            <a:off x="762000" y="1600200"/>
            <a:ext cx="4953000" cy="3733800"/>
          </a:xfrm>
          <a:custGeom>
            <a:avLst/>
            <a:gdLst>
              <a:gd name="T0" fmla="*/ 2147483646 w 2391"/>
              <a:gd name="T1" fmla="*/ 2147483646 h 1358"/>
              <a:gd name="T2" fmla="*/ 2147483646 w 2391"/>
              <a:gd name="T3" fmla="*/ 2147483646 h 1358"/>
              <a:gd name="T4" fmla="*/ 2147483646 w 2391"/>
              <a:gd name="T5" fmla="*/ 2147483646 h 1358"/>
              <a:gd name="T6" fmla="*/ 2147483646 w 2391"/>
              <a:gd name="T7" fmla="*/ 2147483646 h 1358"/>
              <a:gd name="T8" fmla="*/ 2147483646 w 2391"/>
              <a:gd name="T9" fmla="*/ 2147483646 h 1358"/>
              <a:gd name="T10" fmla="*/ 2147483646 w 2391"/>
              <a:gd name="T11" fmla="*/ 2147483646 h 1358"/>
              <a:gd name="T12" fmla="*/ 2147483646 w 2391"/>
              <a:gd name="T13" fmla="*/ 2147483646 h 1358"/>
              <a:gd name="T14" fmla="*/ 2147483646 w 2391"/>
              <a:gd name="T15" fmla="*/ 2147483646 h 1358"/>
              <a:gd name="T16" fmla="*/ 2147483646 w 2391"/>
              <a:gd name="T17" fmla="*/ 2147483646 h 1358"/>
              <a:gd name="T18" fmla="*/ 2147483646 w 2391"/>
              <a:gd name="T19" fmla="*/ 2147483646 h 1358"/>
              <a:gd name="T20" fmla="*/ 2147483646 w 2391"/>
              <a:gd name="T21" fmla="*/ 2147483646 h 1358"/>
              <a:gd name="T22" fmla="*/ 2147483646 w 2391"/>
              <a:gd name="T23" fmla="*/ 2147483646 h 1358"/>
              <a:gd name="T24" fmla="*/ 2147483646 w 2391"/>
              <a:gd name="T25" fmla="*/ 2147483646 h 1358"/>
              <a:gd name="T26" fmla="*/ 2147483646 w 2391"/>
              <a:gd name="T27" fmla="*/ 2147483646 h 1358"/>
              <a:gd name="T28" fmla="*/ 2147483646 w 2391"/>
              <a:gd name="T29" fmla="*/ 2147483646 h 1358"/>
              <a:gd name="T30" fmla="*/ 2147483646 w 2391"/>
              <a:gd name="T31" fmla="*/ 2147483646 h 1358"/>
              <a:gd name="T32" fmla="*/ 2147483646 w 2391"/>
              <a:gd name="T33" fmla="*/ 2147483646 h 1358"/>
              <a:gd name="T34" fmla="*/ 2147483646 w 2391"/>
              <a:gd name="T35" fmla="*/ 2147483646 h 1358"/>
              <a:gd name="T36" fmla="*/ 2147483646 w 2391"/>
              <a:gd name="T37" fmla="*/ 2147483646 h 1358"/>
              <a:gd name="T38" fmla="*/ 2147483646 w 2391"/>
              <a:gd name="T39" fmla="*/ 2147483646 h 1358"/>
              <a:gd name="T40" fmla="*/ 2147483646 w 2391"/>
              <a:gd name="T41" fmla="*/ 2147483646 h 1358"/>
              <a:gd name="T42" fmla="*/ 2147483646 w 2391"/>
              <a:gd name="T43" fmla="*/ 2147483646 h 1358"/>
              <a:gd name="T44" fmla="*/ 2147483646 w 2391"/>
              <a:gd name="T45" fmla="*/ 2147483646 h 1358"/>
              <a:gd name="T46" fmla="*/ 2147483646 w 2391"/>
              <a:gd name="T47" fmla="*/ 2147483646 h 1358"/>
              <a:gd name="T48" fmla="*/ 2147483646 w 2391"/>
              <a:gd name="T49" fmla="*/ 2147483646 h 1358"/>
              <a:gd name="T50" fmla="*/ 2147483646 w 2391"/>
              <a:gd name="T51" fmla="*/ 2147483646 h 1358"/>
              <a:gd name="T52" fmla="*/ 2147483646 w 2391"/>
              <a:gd name="T53" fmla="*/ 2147483646 h 1358"/>
              <a:gd name="T54" fmla="*/ 2147483646 w 2391"/>
              <a:gd name="T55" fmla="*/ 2147483646 h 1358"/>
              <a:gd name="T56" fmla="*/ 2147483646 w 2391"/>
              <a:gd name="T57" fmla="*/ 2147483646 h 1358"/>
              <a:gd name="T58" fmla="*/ 2147483646 w 2391"/>
              <a:gd name="T59" fmla="*/ 2147483646 h 1358"/>
              <a:gd name="T60" fmla="*/ 2147483646 w 2391"/>
              <a:gd name="T61" fmla="*/ 2147483646 h 1358"/>
              <a:gd name="T62" fmla="*/ 2147483646 w 2391"/>
              <a:gd name="T63" fmla="*/ 2147483646 h 1358"/>
              <a:gd name="T64" fmla="*/ 2147483646 w 2391"/>
              <a:gd name="T65" fmla="*/ 2147483646 h 1358"/>
              <a:gd name="T66" fmla="*/ 2147483646 w 2391"/>
              <a:gd name="T67" fmla="*/ 2147483646 h 1358"/>
              <a:gd name="T68" fmla="*/ 2147483646 w 2391"/>
              <a:gd name="T69" fmla="*/ 2147483646 h 1358"/>
              <a:gd name="T70" fmla="*/ 2147483646 w 2391"/>
              <a:gd name="T71" fmla="*/ 2147483646 h 1358"/>
              <a:gd name="T72" fmla="*/ 2147483646 w 2391"/>
              <a:gd name="T73" fmla="*/ 2147483646 h 1358"/>
              <a:gd name="T74" fmla="*/ 2147483646 w 2391"/>
              <a:gd name="T75" fmla="*/ 2147483646 h 1358"/>
              <a:gd name="T76" fmla="*/ 0 w 2391"/>
              <a:gd name="T77" fmla="*/ 2147483646 h 1358"/>
              <a:gd name="T78" fmla="*/ 2147483646 w 2391"/>
              <a:gd name="T79" fmla="*/ 2147483646 h 13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91"/>
              <a:gd name="T121" fmla="*/ 0 h 1358"/>
              <a:gd name="T122" fmla="*/ 2391 w 2391"/>
              <a:gd name="T123" fmla="*/ 1358 h 135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91" h="1358">
                <a:moveTo>
                  <a:pt x="8" y="851"/>
                </a:moveTo>
                <a:cubicBezTo>
                  <a:pt x="11" y="806"/>
                  <a:pt x="8" y="761"/>
                  <a:pt x="16" y="717"/>
                </a:cubicBezTo>
                <a:cubicBezTo>
                  <a:pt x="22" y="687"/>
                  <a:pt x="96" y="648"/>
                  <a:pt x="103" y="638"/>
                </a:cubicBezTo>
                <a:cubicBezTo>
                  <a:pt x="194" y="511"/>
                  <a:pt x="413" y="504"/>
                  <a:pt x="552" y="488"/>
                </a:cubicBezTo>
                <a:cubicBezTo>
                  <a:pt x="603" y="475"/>
                  <a:pt x="656" y="468"/>
                  <a:pt x="702" y="441"/>
                </a:cubicBezTo>
                <a:cubicBezTo>
                  <a:pt x="719" y="431"/>
                  <a:pt x="735" y="421"/>
                  <a:pt x="750" y="409"/>
                </a:cubicBezTo>
                <a:cubicBezTo>
                  <a:pt x="763" y="398"/>
                  <a:pt x="775" y="386"/>
                  <a:pt x="789" y="377"/>
                </a:cubicBezTo>
                <a:cubicBezTo>
                  <a:pt x="839" y="346"/>
                  <a:pt x="907" y="348"/>
                  <a:pt x="955" y="314"/>
                </a:cubicBezTo>
                <a:cubicBezTo>
                  <a:pt x="1031" y="260"/>
                  <a:pt x="1052" y="232"/>
                  <a:pt x="1136" y="204"/>
                </a:cubicBezTo>
                <a:cubicBezTo>
                  <a:pt x="1151" y="199"/>
                  <a:pt x="1162" y="187"/>
                  <a:pt x="1176" y="180"/>
                </a:cubicBezTo>
                <a:cubicBezTo>
                  <a:pt x="1213" y="161"/>
                  <a:pt x="1216" y="164"/>
                  <a:pt x="1255" y="157"/>
                </a:cubicBezTo>
                <a:cubicBezTo>
                  <a:pt x="1338" y="123"/>
                  <a:pt x="1418" y="118"/>
                  <a:pt x="1507" y="109"/>
                </a:cubicBezTo>
                <a:cubicBezTo>
                  <a:pt x="1565" y="90"/>
                  <a:pt x="1539" y="97"/>
                  <a:pt x="1586" y="86"/>
                </a:cubicBezTo>
                <a:cubicBezTo>
                  <a:pt x="1701" y="0"/>
                  <a:pt x="1852" y="26"/>
                  <a:pt x="1989" y="15"/>
                </a:cubicBezTo>
                <a:cubicBezTo>
                  <a:pt x="2014" y="17"/>
                  <a:pt x="2068" y="15"/>
                  <a:pt x="2099" y="30"/>
                </a:cubicBezTo>
                <a:cubicBezTo>
                  <a:pt x="2135" y="48"/>
                  <a:pt x="2149" y="77"/>
                  <a:pt x="2170" y="109"/>
                </a:cubicBezTo>
                <a:cubicBezTo>
                  <a:pt x="2266" y="251"/>
                  <a:pt x="2294" y="288"/>
                  <a:pt x="2336" y="488"/>
                </a:cubicBezTo>
                <a:cubicBezTo>
                  <a:pt x="2362" y="611"/>
                  <a:pt x="2337" y="568"/>
                  <a:pt x="2383" y="630"/>
                </a:cubicBezTo>
                <a:cubicBezTo>
                  <a:pt x="2386" y="643"/>
                  <a:pt x="2391" y="656"/>
                  <a:pt x="2391" y="669"/>
                </a:cubicBezTo>
                <a:cubicBezTo>
                  <a:pt x="2391" y="731"/>
                  <a:pt x="2331" y="737"/>
                  <a:pt x="2296" y="772"/>
                </a:cubicBezTo>
                <a:cubicBezTo>
                  <a:pt x="2274" y="794"/>
                  <a:pt x="2253" y="827"/>
                  <a:pt x="2225" y="843"/>
                </a:cubicBezTo>
                <a:cubicBezTo>
                  <a:pt x="2216" y="848"/>
                  <a:pt x="2204" y="847"/>
                  <a:pt x="2194" y="851"/>
                </a:cubicBezTo>
                <a:cubicBezTo>
                  <a:pt x="2164" y="863"/>
                  <a:pt x="2136" y="883"/>
                  <a:pt x="2107" y="898"/>
                </a:cubicBezTo>
                <a:cubicBezTo>
                  <a:pt x="2049" y="971"/>
                  <a:pt x="1951" y="1006"/>
                  <a:pt x="1862" y="1032"/>
                </a:cubicBezTo>
                <a:cubicBezTo>
                  <a:pt x="1684" y="1156"/>
                  <a:pt x="1442" y="1178"/>
                  <a:pt x="1231" y="1206"/>
                </a:cubicBezTo>
                <a:cubicBezTo>
                  <a:pt x="1063" y="1228"/>
                  <a:pt x="896" y="1257"/>
                  <a:pt x="726" y="1269"/>
                </a:cubicBezTo>
                <a:cubicBezTo>
                  <a:pt x="703" y="1277"/>
                  <a:pt x="672" y="1289"/>
                  <a:pt x="647" y="1293"/>
                </a:cubicBezTo>
                <a:cubicBezTo>
                  <a:pt x="610" y="1299"/>
                  <a:pt x="537" y="1309"/>
                  <a:pt x="537" y="1309"/>
                </a:cubicBezTo>
                <a:cubicBezTo>
                  <a:pt x="505" y="1329"/>
                  <a:pt x="470" y="1347"/>
                  <a:pt x="434" y="1356"/>
                </a:cubicBezTo>
                <a:cubicBezTo>
                  <a:pt x="402" y="1352"/>
                  <a:pt x="366" y="1358"/>
                  <a:pt x="339" y="1340"/>
                </a:cubicBezTo>
                <a:cubicBezTo>
                  <a:pt x="313" y="1322"/>
                  <a:pt x="319" y="1314"/>
                  <a:pt x="300" y="1293"/>
                </a:cubicBezTo>
                <a:cubicBezTo>
                  <a:pt x="228" y="1215"/>
                  <a:pt x="261" y="1247"/>
                  <a:pt x="197" y="1206"/>
                </a:cubicBezTo>
                <a:cubicBezTo>
                  <a:pt x="181" y="1196"/>
                  <a:pt x="166" y="1184"/>
                  <a:pt x="150" y="1174"/>
                </a:cubicBezTo>
                <a:cubicBezTo>
                  <a:pt x="142" y="1169"/>
                  <a:pt x="134" y="1164"/>
                  <a:pt x="126" y="1159"/>
                </a:cubicBezTo>
                <a:cubicBezTo>
                  <a:pt x="112" y="1150"/>
                  <a:pt x="79" y="1143"/>
                  <a:pt x="79" y="1143"/>
                </a:cubicBezTo>
                <a:cubicBezTo>
                  <a:pt x="45" y="1109"/>
                  <a:pt x="53" y="1091"/>
                  <a:pt x="40" y="1048"/>
                </a:cubicBezTo>
                <a:cubicBezTo>
                  <a:pt x="37" y="1019"/>
                  <a:pt x="38" y="989"/>
                  <a:pt x="32" y="961"/>
                </a:cubicBezTo>
                <a:cubicBezTo>
                  <a:pt x="30" y="952"/>
                  <a:pt x="20" y="947"/>
                  <a:pt x="16" y="938"/>
                </a:cubicBezTo>
                <a:cubicBezTo>
                  <a:pt x="9" y="923"/>
                  <a:pt x="0" y="890"/>
                  <a:pt x="0" y="890"/>
                </a:cubicBezTo>
                <a:cubicBezTo>
                  <a:pt x="9" y="856"/>
                  <a:pt x="8" y="870"/>
                  <a:pt x="8" y="851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3" name="Text Box 4">
            <a:extLst>
              <a:ext uri="{FF2B5EF4-FFF2-40B4-BE49-F238E27FC236}">
                <a16:creationId xmlns:a16="http://schemas.microsoft.com/office/drawing/2014/main" id="{A5260936-24CA-0364-7BE9-27D3A5C80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1115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4" name="Text Box 5">
            <a:extLst>
              <a:ext uri="{FF2B5EF4-FFF2-40B4-BE49-F238E27FC236}">
                <a16:creationId xmlns:a16="http://schemas.microsoft.com/office/drawing/2014/main" id="{472A698E-DD4D-023C-DA57-9BC16E88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19685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5" name="Text Box 6">
            <a:extLst>
              <a:ext uri="{FF2B5EF4-FFF2-40B4-BE49-F238E27FC236}">
                <a16:creationId xmlns:a16="http://schemas.microsoft.com/office/drawing/2014/main" id="{A260208A-9792-745A-9DD5-E16D46FE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721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6" name="Text Box 7">
            <a:extLst>
              <a:ext uri="{FF2B5EF4-FFF2-40B4-BE49-F238E27FC236}">
                <a16:creationId xmlns:a16="http://schemas.microsoft.com/office/drawing/2014/main" id="{6D8E2107-E8CA-80EE-6F98-56F57967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568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7" name="Text Box 8">
            <a:extLst>
              <a:ext uri="{FF2B5EF4-FFF2-40B4-BE49-F238E27FC236}">
                <a16:creationId xmlns:a16="http://schemas.microsoft.com/office/drawing/2014/main" id="{BF7953B1-1B7E-8078-0454-6262D06A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120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8" name="Text Box 9">
            <a:extLst>
              <a:ext uri="{FF2B5EF4-FFF2-40B4-BE49-F238E27FC236}">
                <a16:creationId xmlns:a16="http://schemas.microsoft.com/office/drawing/2014/main" id="{501464D0-95E0-9487-E9D1-9A6F4524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2425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89" name="Text Box 10">
            <a:extLst>
              <a:ext uri="{FF2B5EF4-FFF2-40B4-BE49-F238E27FC236}">
                <a16:creationId xmlns:a16="http://schemas.microsoft.com/office/drawing/2014/main" id="{4C799741-201B-CBCE-00EC-99FAF98CB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2501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0" name="Text Box 11">
            <a:extLst>
              <a:ext uri="{FF2B5EF4-FFF2-40B4-BE49-F238E27FC236}">
                <a16:creationId xmlns:a16="http://schemas.microsoft.com/office/drawing/2014/main" id="{E9EB8EC3-6E0D-1DAA-E857-3F1FEFE9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3263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1" name="Text Box 12">
            <a:extLst>
              <a:ext uri="{FF2B5EF4-FFF2-40B4-BE49-F238E27FC236}">
                <a16:creationId xmlns:a16="http://schemas.microsoft.com/office/drawing/2014/main" id="{9F89BA46-2085-6270-E846-E33D7F7C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1115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2" name="Text Box 13">
            <a:extLst>
              <a:ext uri="{FF2B5EF4-FFF2-40B4-BE49-F238E27FC236}">
                <a16:creationId xmlns:a16="http://schemas.microsoft.com/office/drawing/2014/main" id="{B7671279-9C0A-62D4-CDBC-6C9A493C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3721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3" name="Text Box 14">
            <a:extLst>
              <a:ext uri="{FF2B5EF4-FFF2-40B4-BE49-F238E27FC236}">
                <a16:creationId xmlns:a16="http://schemas.microsoft.com/office/drawing/2014/main" id="{1BC2816C-6126-1FA1-B4CF-B56FD6F7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2501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4" name="Text Box 15">
            <a:extLst>
              <a:ext uri="{FF2B5EF4-FFF2-40B4-BE49-F238E27FC236}">
                <a16:creationId xmlns:a16="http://schemas.microsoft.com/office/drawing/2014/main" id="{EAB255E8-856A-4A6A-165A-FF4083AE2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2959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5" name="Text Box 16">
            <a:extLst>
              <a:ext uri="{FF2B5EF4-FFF2-40B4-BE49-F238E27FC236}">
                <a16:creationId xmlns:a16="http://schemas.microsoft.com/office/drawing/2014/main" id="{3E2FC5B8-6556-3FBB-1C68-C5934988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3263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6" name="Text Box 17">
            <a:extLst>
              <a:ext uri="{FF2B5EF4-FFF2-40B4-BE49-F238E27FC236}">
                <a16:creationId xmlns:a16="http://schemas.microsoft.com/office/drawing/2014/main" id="{03093917-F8E3-8A19-8253-0F4D9117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3721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7" name="Text Box 18">
            <a:extLst>
              <a:ext uri="{FF2B5EF4-FFF2-40B4-BE49-F238E27FC236}">
                <a16:creationId xmlns:a16="http://schemas.microsoft.com/office/drawing/2014/main" id="{829364DF-5832-1BC0-9718-4ADB1C02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4102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8" name="Text Box 19">
            <a:extLst>
              <a:ext uri="{FF2B5EF4-FFF2-40B4-BE49-F238E27FC236}">
                <a16:creationId xmlns:a16="http://schemas.microsoft.com/office/drawing/2014/main" id="{1EFE6410-3D52-0CF8-D7A8-193F0CB5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330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299" name="Text Box 20">
            <a:extLst>
              <a:ext uri="{FF2B5EF4-FFF2-40B4-BE49-F238E27FC236}">
                <a16:creationId xmlns:a16="http://schemas.microsoft.com/office/drawing/2014/main" id="{3582B899-C465-16CF-36CB-0390B290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41783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300" name="Oval 21">
            <a:extLst>
              <a:ext uri="{FF2B5EF4-FFF2-40B4-BE49-F238E27FC236}">
                <a16:creationId xmlns:a16="http://schemas.microsoft.com/office/drawing/2014/main" id="{533F1461-D1FE-4D23-ECAB-AAB7CFF60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1877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7301" name="Oval 22">
            <a:extLst>
              <a:ext uri="{FF2B5EF4-FFF2-40B4-BE49-F238E27FC236}">
                <a16:creationId xmlns:a16="http://schemas.microsoft.com/office/drawing/2014/main" id="{2DE348E8-114F-41CD-53CB-CA29AD96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18923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7302" name="Oval 23">
            <a:extLst>
              <a:ext uri="{FF2B5EF4-FFF2-40B4-BE49-F238E27FC236}">
                <a16:creationId xmlns:a16="http://schemas.microsoft.com/office/drawing/2014/main" id="{3E54A45C-95BA-20A2-8351-A4B757CA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8829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7303" name="Text Box 24">
            <a:extLst>
              <a:ext uri="{FF2B5EF4-FFF2-40B4-BE49-F238E27FC236}">
                <a16:creationId xmlns:a16="http://schemas.microsoft.com/office/drawing/2014/main" id="{F8BE735F-EF86-2837-16F1-5E10A0AE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28321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304" name="Oval 25">
            <a:extLst>
              <a:ext uri="{FF2B5EF4-FFF2-40B4-BE49-F238E27FC236}">
                <a16:creationId xmlns:a16="http://schemas.microsoft.com/office/drawing/2014/main" id="{E271CF82-3A2E-9916-FCAA-D91C1048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34925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7305" name="Oval 26">
            <a:extLst>
              <a:ext uri="{FF2B5EF4-FFF2-40B4-BE49-F238E27FC236}">
                <a16:creationId xmlns:a16="http://schemas.microsoft.com/office/drawing/2014/main" id="{150ECC1A-87B9-2950-A1DE-5EECBC5B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2425700"/>
            <a:ext cx="13716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7306" name="Text Box 27">
            <a:extLst>
              <a:ext uri="{FF2B5EF4-FFF2-40B4-BE49-F238E27FC236}">
                <a16:creationId xmlns:a16="http://schemas.microsoft.com/office/drawing/2014/main" id="{C09FA9B8-16DF-FEC4-FB10-8A1A5D0C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37973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  <a:endParaRPr lang="en-US" altLang="en-US" sz="2400">
              <a:latin typeface="Arial Black" panose="020B0604020202020204" pitchFamily="34" charset="0"/>
            </a:endParaRPr>
          </a:p>
        </p:txBody>
      </p:sp>
      <p:sp>
        <p:nvSpPr>
          <p:cNvPr id="97307" name="Text Box 28">
            <a:extLst>
              <a:ext uri="{FF2B5EF4-FFF2-40B4-BE49-F238E27FC236}">
                <a16:creationId xmlns:a16="http://schemas.microsoft.com/office/drawing/2014/main" id="{A467F74F-C0B9-5354-C154-CA98B599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24400"/>
            <a:ext cx="4267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 clusters are a form of automatic classification.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 document may be in several clusters.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9E55C17A-EBD7-8FAF-8BE7-D9CFF4EC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8001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03DC7FCF-3B12-C02F-540F-EAA618F2E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Best Choice of Weights?</a:t>
            </a:r>
          </a:p>
        </p:txBody>
      </p:sp>
      <p:sp>
        <p:nvSpPr>
          <p:cNvPr id="99331" name="Text Box 4">
            <a:extLst>
              <a:ext uri="{FF2B5EF4-FFF2-40B4-BE49-F238E27FC236}">
                <a16:creationId xmlns:a16="http://schemas.microsoft.com/office/drawing/2014/main" id="{FA94637D-4254-EDCE-A9DD-4BA8B871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148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q        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 ?</a:t>
            </a:r>
            <a:r>
              <a:rPr lang="en-US" altLang="en-US" sz="2400" b="1" i="1">
                <a:solidFill>
                  <a:srgbClr val="FF0000"/>
                </a:solidFill>
              </a:rPr>
              <a:t>       </a:t>
            </a:r>
            <a:r>
              <a:rPr lang="en-US" altLang="en-US" sz="2400" b="1">
                <a:solidFill>
                  <a:srgbClr val="FF0000"/>
                </a:solidFill>
              </a:rPr>
              <a:t>                ?</a:t>
            </a:r>
            <a:r>
              <a:rPr lang="en-US" altLang="en-US" sz="2400"/>
              <a:t>                                                 </a:t>
            </a:r>
            <a:endParaRPr lang="en-US" altLang="en-US" sz="2400" i="1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</a:t>
            </a:r>
            <a:r>
              <a:rPr lang="en-US" altLang="en-US" sz="2400" b="1">
                <a:solidFill>
                  <a:srgbClr val="FF0000"/>
                </a:solidFill>
              </a:rPr>
              <a:t>?      ?                                                </a:t>
            </a:r>
            <a:r>
              <a:rPr lang="en-US" altLang="en-US" sz="2400"/>
              <a:t>   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</a:t>
            </a:r>
            <a:r>
              <a:rPr lang="en-US" altLang="en-US" sz="2400" b="1">
                <a:solidFill>
                  <a:srgbClr val="FF0000"/>
                </a:solidFill>
              </a:rPr>
              <a:t>?      ?              ?                                 ?</a:t>
            </a:r>
            <a:r>
              <a:rPr lang="en-US" altLang="en-US" sz="2400"/>
              <a:t>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</a:t>
            </a:r>
            <a:r>
              <a:rPr lang="en-US" altLang="en-US" sz="2400" b="1">
                <a:solidFill>
                  <a:srgbClr val="FF0000"/>
                </a:solidFill>
              </a:rPr>
              <a:t>?      ?      ?       ?       ?</a:t>
            </a:r>
            <a:r>
              <a:rPr lang="en-US" altLang="en-US" sz="2400"/>
              <a:t>                        </a:t>
            </a:r>
            <a:endParaRPr lang="en-US" altLang="en-US" sz="2400">
              <a:sym typeface="Symbol" pitchFamily="2" charset="2"/>
            </a:endParaRP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8D635F6D-2464-4958-EEF4-86F567614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9333" name="Line 6">
            <a:extLst>
              <a:ext uri="{FF2B5EF4-FFF2-40B4-BE49-F238E27FC236}">
                <a16:creationId xmlns:a16="http://schemas.microsoft.com/office/drawing/2014/main" id="{97664589-CFCB-FA46-6357-E70810667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7">
            <a:extLst>
              <a:ext uri="{FF2B5EF4-FFF2-40B4-BE49-F238E27FC236}">
                <a16:creationId xmlns:a16="http://schemas.microsoft.com/office/drawing/2014/main" id="{2EEA1893-BF7E-B945-78F8-B662CD7B0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8">
            <a:extLst>
              <a:ext uri="{FF2B5EF4-FFF2-40B4-BE49-F238E27FC236}">
                <a16:creationId xmlns:a16="http://schemas.microsoft.com/office/drawing/2014/main" id="{DDF4B770-60DC-E86D-4FD3-3C9E4C103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9">
            <a:extLst>
              <a:ext uri="{FF2B5EF4-FFF2-40B4-BE49-F238E27FC236}">
                <a16:creationId xmlns:a16="http://schemas.microsoft.com/office/drawing/2014/main" id="{2E28808D-F1A9-C4A2-F1D3-F0710BA65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10">
            <a:extLst>
              <a:ext uri="{FF2B5EF4-FFF2-40B4-BE49-F238E27FC236}">
                <a16:creationId xmlns:a16="http://schemas.microsoft.com/office/drawing/2014/main" id="{75E698FE-3DF5-E280-4324-68EF1996B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1">
            <a:extLst>
              <a:ext uri="{FF2B5EF4-FFF2-40B4-BE49-F238E27FC236}">
                <a16:creationId xmlns:a16="http://schemas.microsoft.com/office/drawing/2014/main" id="{59A61766-C7F1-7B4B-331A-DD5E26B0F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2">
            <a:extLst>
              <a:ext uri="{FF2B5EF4-FFF2-40B4-BE49-F238E27FC236}">
                <a16:creationId xmlns:a16="http://schemas.microsoft.com/office/drawing/2014/main" id="{70C94226-4FC7-64A8-4D04-0FEF01895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5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3">
            <a:extLst>
              <a:ext uri="{FF2B5EF4-FFF2-40B4-BE49-F238E27FC236}">
                <a16:creationId xmlns:a16="http://schemas.microsoft.com/office/drawing/2014/main" id="{D58A1ADE-131A-9C37-A856-E87836B64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4191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4">
            <a:extLst>
              <a:ext uri="{FF2B5EF4-FFF2-40B4-BE49-F238E27FC236}">
                <a16:creationId xmlns:a16="http://schemas.microsoft.com/office/drawing/2014/main" id="{808F784C-8F46-0351-11E9-9688ECEA3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4200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5">
            <a:extLst>
              <a:ext uri="{FF2B5EF4-FFF2-40B4-BE49-F238E27FC236}">
                <a16:creationId xmlns:a16="http://schemas.microsoft.com/office/drawing/2014/main" id="{6DE1A0BE-FF0A-0CAA-EEE3-7B4467B02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6">
            <a:extLst>
              <a:ext uri="{FF2B5EF4-FFF2-40B4-BE49-F238E27FC236}">
                <a16:creationId xmlns:a16="http://schemas.microsoft.com/office/drawing/2014/main" id="{082826AA-D5AA-16C0-3D14-CA4D07E5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9344" name="Text Box 17">
            <a:extLst>
              <a:ext uri="{FF2B5EF4-FFF2-40B4-BE49-F238E27FC236}">
                <a16:creationId xmlns:a16="http://schemas.microsoft.com/office/drawing/2014/main" id="{CF684E74-2CDE-B187-0BE4-C6B927F9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query	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q</a:t>
            </a:r>
            <a:r>
              <a:rPr lang="en-US" altLang="en-US" sz="2400"/>
              <a:t>	</a:t>
            </a:r>
            <a:r>
              <a:rPr lang="en-US" altLang="en-US" sz="2400" i="1"/>
              <a:t>ant dog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99345" name="Line 18">
            <a:extLst>
              <a:ext uri="{FF2B5EF4-FFF2-40B4-BE49-F238E27FC236}">
                <a16:creationId xmlns:a16="http://schemas.microsoft.com/office/drawing/2014/main" id="{5DE5589E-73C2-FABF-5671-3C67077BB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19">
            <a:extLst>
              <a:ext uri="{FF2B5EF4-FFF2-40B4-BE49-F238E27FC236}">
                <a16:creationId xmlns:a16="http://schemas.microsoft.com/office/drawing/2014/main" id="{EC482C5D-9171-F85D-FB56-4684699A6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11112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Text Box 20">
            <a:extLst>
              <a:ext uri="{FF2B5EF4-FFF2-40B4-BE49-F238E27FC236}">
                <a16:creationId xmlns:a16="http://schemas.microsoft.com/office/drawing/2014/main" id="{D3D4FC4C-BA84-BC3B-EA6E-4CBA3750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67200"/>
            <a:ext cx="1828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What weights lead to the best information retrieval?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1D9FC67E-0C98-AB95-80F7-A067C420A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Vectorization (embeddings)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D3B46421-3479-D0B4-8FB9-3E49F94A63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Document representation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Used for document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Encoding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Similarity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Ranking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Importance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AI and machine learning, this is called representations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FAA2682B-2D64-F56B-218F-F75E417F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Methods for Selecting Weights</a:t>
            </a:r>
          </a:p>
        </p:txBody>
      </p:sp>
      <p:sp>
        <p:nvSpPr>
          <p:cNvPr id="101378" name="Text Box 3">
            <a:extLst>
              <a:ext uri="{FF2B5EF4-FFF2-40B4-BE49-F238E27FC236}">
                <a16:creationId xmlns:a16="http://schemas.microsoft.com/office/drawing/2014/main" id="{3EFC1504-D163-AE6D-B130-B3B72A42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9342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Empirical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Test a large number of possible weighting schemes with actual data.  (</a:t>
            </a:r>
            <a:r>
              <a:rPr lang="en-US" altLang="en-US" sz="2400" i="1"/>
              <a:t>Salton, et al.</a:t>
            </a:r>
            <a:r>
              <a:rPr lang="en-US" altLang="en-US" sz="2400"/>
              <a:t>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Model based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Develop a mathematical model of word distribution and derive weighting scheme theoretically.  (</a:t>
            </a:r>
            <a:r>
              <a:rPr lang="en-US" altLang="en-US" sz="2400" i="1"/>
              <a:t>Probabilistic model of information retrieval.</a:t>
            </a:r>
            <a:r>
              <a:rPr lang="en-US" altLang="en-US" sz="2400"/>
              <a:t>)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A54A91D6-385C-9F11-B147-5D1CC8427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Term Frequency (tf)</a:t>
            </a:r>
          </a:p>
        </p:txBody>
      </p:sp>
      <p:sp>
        <p:nvSpPr>
          <p:cNvPr id="103426" name="Text Box 3">
            <a:extLst>
              <a:ext uri="{FF2B5EF4-FFF2-40B4-BE49-F238E27FC236}">
                <a16:creationId xmlns:a16="http://schemas.microsoft.com/office/drawing/2014/main" id="{5EE7D828-A7B1-E756-467A-E1F5FCF3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086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Suppose term </a:t>
            </a:r>
            <a:r>
              <a:rPr lang="en-US" altLang="en-US" sz="2400" b="1" i="1"/>
              <a:t>j </a:t>
            </a:r>
            <a:r>
              <a:rPr lang="en-US" altLang="en-US" sz="2400" b="1"/>
              <a:t>appears </a:t>
            </a:r>
            <a:r>
              <a:rPr lang="en-US" altLang="en-US" sz="2400" b="1" i="1"/>
              <a:t>f</a:t>
            </a:r>
            <a:r>
              <a:rPr lang="en-US" altLang="en-US" sz="2400" b="1" i="1" baseline="-25000"/>
              <a:t>ij</a:t>
            </a:r>
            <a:r>
              <a:rPr lang="en-US" altLang="en-US" sz="2400" b="1"/>
              <a:t> times in document </a:t>
            </a:r>
            <a:r>
              <a:rPr lang="en-US" altLang="en-US" sz="2400" b="1" i="1"/>
              <a:t>i. </a:t>
            </a:r>
            <a:r>
              <a:rPr lang="en-US" altLang="en-US" sz="2400" b="1"/>
              <a:t>What weighting should be given to a term </a:t>
            </a:r>
            <a:r>
              <a:rPr lang="en-US" altLang="en-US" sz="2400" b="1" i="1"/>
              <a:t>j</a:t>
            </a:r>
            <a:r>
              <a:rPr lang="en-US" altLang="en-US" sz="2400" b="1"/>
              <a:t>?</a:t>
            </a:r>
            <a:endParaRPr lang="en-US" altLang="en-US" sz="24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Term Frequency: Concept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 term that appears many times within a document is likely to be more important than a term that appears only once.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F36501C5-8380-5C8A-42D5-800F8749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 Frequency: Free-text Document</a:t>
            </a:r>
          </a:p>
        </p:txBody>
      </p:sp>
      <p:sp>
        <p:nvSpPr>
          <p:cNvPr id="105474" name="Text Box 3">
            <a:extLst>
              <a:ext uri="{FF2B5EF4-FFF2-40B4-BE49-F238E27FC236}">
                <a16:creationId xmlns:a16="http://schemas.microsoft.com/office/drawing/2014/main" id="{407FC12D-1CB8-88B2-D9B6-A511635C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Length of document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Simple method is to use w</a:t>
            </a:r>
            <a:r>
              <a:rPr lang="en-US" altLang="en-US" sz="2400" i="1" baseline="-25000"/>
              <a:t>ij</a:t>
            </a:r>
            <a:r>
              <a:rPr lang="en-US" altLang="en-US" sz="2400" i="1"/>
              <a:t> as the term frequency.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...but, </a:t>
            </a:r>
            <a:r>
              <a:rPr lang="en-US" altLang="en-US" sz="2400" u="sng"/>
              <a:t>in free-text documents</a:t>
            </a:r>
            <a:r>
              <a:rPr lang="en-US" altLang="en-US" sz="2400"/>
              <a:t>, terms are likely to appear more often in long documents.  Therefore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ij</a:t>
            </a:r>
            <a:r>
              <a:rPr lang="en-US" altLang="en-US" sz="2400"/>
              <a:t> should be scaled by some variable related to document length.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894556AF-1050-105C-1441-35649E156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Term Frequency: Free-text Document</a:t>
            </a:r>
          </a:p>
        </p:txBody>
      </p:sp>
      <p:sp>
        <p:nvSpPr>
          <p:cNvPr id="107522" name="Text Box 3">
            <a:extLst>
              <a:ext uri="{FF2B5EF4-FFF2-40B4-BE49-F238E27FC236}">
                <a16:creationId xmlns:a16="http://schemas.microsoft.com/office/drawing/2014/main" id="{432867B4-1673-DA92-EDF9-15B3FCE5A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6858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A standard method for free-text documents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Scale 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 relative to the frequency of other terms in the document.  This partially corrects for variations in the length of the documents.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Let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/>
              <a:t> = max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)  i.e.,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 baseline="-25000"/>
              <a:t> </a:t>
            </a:r>
            <a:r>
              <a:rPr lang="en-US" altLang="en-US" sz="2400"/>
              <a:t>is the maximum frequency of any term in document </a:t>
            </a:r>
            <a:r>
              <a:rPr lang="en-US" altLang="en-US" sz="2400" i="1"/>
              <a:t>i.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Term frequency (tf):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	tf</a:t>
            </a:r>
            <a:r>
              <a:rPr lang="en-US" altLang="en-US" sz="2400" i="1" baseline="-25000"/>
              <a:t>ij</a:t>
            </a:r>
            <a:r>
              <a:rPr lang="en-US" altLang="en-US" sz="2400" i="1"/>
              <a:t> = f</a:t>
            </a:r>
            <a:r>
              <a:rPr lang="en-US" altLang="en-US" sz="2400" i="1" baseline="-25000"/>
              <a:t>ij</a:t>
            </a:r>
            <a:r>
              <a:rPr lang="en-US" altLang="en-US" sz="2400"/>
              <a:t> /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                 </a:t>
            </a:r>
            <a:r>
              <a:rPr lang="en-US" altLang="en-US" sz="2400"/>
              <a:t>when</a:t>
            </a:r>
            <a:r>
              <a:rPr lang="en-US" altLang="en-US" sz="2400" i="1" baseline="-25000"/>
              <a:t>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 &gt; 0</a:t>
            </a:r>
            <a:endParaRPr lang="en-US" altLang="en-US" sz="2400" i="1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Note:  There is no special justification for taking this form of term frequency except that it works well in practice and is easy to calculate.</a:t>
            </a:r>
          </a:p>
        </p:txBody>
      </p:sp>
      <p:sp>
        <p:nvSpPr>
          <p:cNvPr id="107523" name="Text Box 4">
            <a:extLst>
              <a:ext uri="{FF2B5EF4-FFF2-40B4-BE49-F238E27FC236}">
                <a16:creationId xmlns:a16="http://schemas.microsoft.com/office/drawing/2014/main" id="{98A36EFD-1430-6947-EC39-ED34DCB7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-25000"/>
              <a:t>i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42913E48-8F63-2735-CE40-77B1D57C8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Inverse Document Frequency (idf)</a:t>
            </a:r>
          </a:p>
        </p:txBody>
      </p:sp>
      <p:sp>
        <p:nvSpPr>
          <p:cNvPr id="109570" name="Text Box 3">
            <a:extLst>
              <a:ext uri="{FF2B5EF4-FFF2-40B4-BE49-F238E27FC236}">
                <a16:creationId xmlns:a16="http://schemas.microsoft.com/office/drawing/2014/main" id="{78037F39-BFFD-6953-4018-05872C2D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086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Suppose term </a:t>
            </a:r>
            <a:r>
              <a:rPr lang="en-US" altLang="en-US" sz="2400" b="1" i="1"/>
              <a:t>j </a:t>
            </a:r>
            <a:r>
              <a:rPr lang="en-US" altLang="en-US" sz="2400" b="1"/>
              <a:t>appears </a:t>
            </a:r>
            <a:r>
              <a:rPr lang="en-US" altLang="en-US" sz="2400" b="1" i="1"/>
              <a:t>f</a:t>
            </a:r>
            <a:r>
              <a:rPr lang="en-US" altLang="en-US" sz="2400" b="1" i="1" baseline="-25000"/>
              <a:t>ij</a:t>
            </a:r>
            <a:r>
              <a:rPr lang="en-US" altLang="en-US" sz="2400" b="1"/>
              <a:t> times in document </a:t>
            </a:r>
            <a:r>
              <a:rPr lang="en-US" altLang="en-US" sz="2400" b="1" i="1"/>
              <a:t>i. </a:t>
            </a:r>
            <a:r>
              <a:rPr lang="en-US" altLang="en-US" sz="2400" b="1"/>
              <a:t>What weighting should be given to a term </a:t>
            </a:r>
            <a:r>
              <a:rPr lang="en-US" altLang="en-US" sz="2400" b="1" i="1"/>
              <a:t>j</a:t>
            </a:r>
            <a:r>
              <a:rPr lang="en-US" altLang="en-US" sz="2400" b="1"/>
              <a:t>?</a:t>
            </a:r>
            <a:endParaRPr lang="en-US" altLang="en-US" sz="24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  <a:buClrTx/>
              <a:buFont typeface="Times" pitchFamily="2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Inverse Document Frequency: Concept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 term that occurs in a few documents is likely to be a better discriminator that a term that appears in most or all documents.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DE76079F-26CB-0FA0-5710-9420A0624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Inverse Document Frequency</a:t>
            </a:r>
          </a:p>
        </p:txBody>
      </p:sp>
      <p:sp>
        <p:nvSpPr>
          <p:cNvPr id="111618" name="Text Box 3">
            <a:extLst>
              <a:ext uri="{FF2B5EF4-FFF2-40B4-BE49-F238E27FC236}">
                <a16:creationId xmlns:a16="http://schemas.microsoft.com/office/drawing/2014/main" id="{D70430CA-7BC5-DE34-92CC-CE75807C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467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Suppose there are </a:t>
            </a:r>
            <a:r>
              <a:rPr lang="en-US" altLang="en-US" sz="2400" i="1"/>
              <a:t>n </a:t>
            </a:r>
            <a:r>
              <a:rPr lang="en-US" altLang="en-US" sz="2400"/>
              <a:t>documents and that the number of documents in which term </a:t>
            </a:r>
            <a:r>
              <a:rPr lang="en-US" altLang="en-US" sz="2400" i="1"/>
              <a:t>j </a:t>
            </a:r>
            <a:r>
              <a:rPr lang="en-US" altLang="en-US" sz="2400"/>
              <a:t>occurs is 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A possible method might be to use n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 i="1"/>
              <a:t> as the inverse document frequency.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A standard method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simple method over-emphasizes small differences.  Therefore use a logarithm.</a:t>
            </a:r>
            <a:r>
              <a:rPr lang="en-US" altLang="en-US" sz="2400" i="1"/>
              <a:t> </a:t>
            </a:r>
            <a:endParaRPr lang="en-US" altLang="en-US" sz="2400"/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CC"/>
                </a:solidFill>
              </a:rPr>
              <a:t>Inverse document frequency (idf):</a:t>
            </a:r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idf</a:t>
            </a:r>
            <a:r>
              <a:rPr lang="en-US" altLang="en-US" sz="2400" i="1" baseline="-25000"/>
              <a:t>j</a:t>
            </a:r>
            <a:r>
              <a:rPr lang="en-US" altLang="en-US" sz="2400"/>
              <a:t> = log</a:t>
            </a:r>
            <a:r>
              <a:rPr lang="en-US" altLang="en-US" sz="2400" baseline="-25000"/>
              <a:t>2 </a:t>
            </a:r>
            <a:r>
              <a:rPr lang="en-US" altLang="en-US" sz="2400"/>
              <a:t>(</a:t>
            </a:r>
            <a:r>
              <a:rPr lang="en-US" altLang="en-US" sz="2400" i="1"/>
              <a:t>n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) + 1               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 &gt; 0</a:t>
            </a:r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 i="1"/>
              <a:t>Note:  There is no special justification for taking this form of inverse document frequency except that it works well in practice and is easy to calculate.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45E24E7A-7CA5-B33D-6C63-960AB045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4191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82F01965-7D84-8182-B88A-C006CF08B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of Inverse Document Frequency</a:t>
            </a:r>
          </a:p>
        </p:txBody>
      </p:sp>
      <p:sp>
        <p:nvSpPr>
          <p:cNvPr id="113667" name="Rectangle 4">
            <a:extLst>
              <a:ext uri="{FF2B5EF4-FFF2-40B4-BE49-F238E27FC236}">
                <a16:creationId xmlns:a16="http://schemas.microsoft.com/office/drawing/2014/main" id="{81A0C112-756F-A51D-E043-FBF96A6C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41910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3668" name="Text Box 5">
            <a:extLst>
              <a:ext uri="{FF2B5EF4-FFF2-40B4-BE49-F238E27FC236}">
                <a16:creationId xmlns:a16="http://schemas.microsoft.com/office/drawing/2014/main" id="{E8B30318-F576-9713-BC5B-B696AD53A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848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914400" algn="l"/>
                <a:tab pos="3082925" algn="r"/>
                <a:tab pos="45751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914400" algn="l"/>
                <a:tab pos="3082925" algn="r"/>
                <a:tab pos="45751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914400" algn="l"/>
                <a:tab pos="3082925" algn="r"/>
                <a:tab pos="45751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914400" algn="l"/>
                <a:tab pos="3082925" algn="r"/>
                <a:tab pos="45751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 u="sng"/>
              <a:t>Example</a:t>
            </a:r>
            <a:endParaRPr lang="en-US" altLang="en-US" sz="2400"/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 i="1"/>
              <a:t>	n</a:t>
            </a:r>
            <a:r>
              <a:rPr lang="en-US" altLang="en-US" sz="2400"/>
              <a:t> = 1,000 documents; 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 # of docs term appears in</a:t>
            </a:r>
          </a:p>
          <a:p>
            <a:pPr>
              <a:spcBef>
                <a:spcPct val="2500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25000"/>
              </a:spcBef>
              <a:buClrTx/>
              <a:buFontTx/>
              <a:buNone/>
            </a:pPr>
            <a:r>
              <a:rPr lang="en-US" altLang="en-US" sz="2400"/>
              <a:t>	term </a:t>
            </a:r>
            <a:r>
              <a:rPr lang="en-US" altLang="en-US" sz="2400" i="1"/>
              <a:t>j</a:t>
            </a:r>
            <a:r>
              <a:rPr lang="en-US" altLang="en-US" sz="2400"/>
              <a:t>	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 	</a:t>
            </a:r>
            <a:r>
              <a:rPr lang="en-US" altLang="en-US" sz="2400" i="1"/>
              <a:t>idf</a:t>
            </a:r>
            <a:r>
              <a:rPr lang="en-US" altLang="en-US" sz="2400" i="1" baseline="-25000"/>
              <a:t>j</a:t>
            </a:r>
            <a:r>
              <a:rPr lang="en-US" altLang="en-US" sz="2400"/>
              <a:t>	</a:t>
            </a:r>
          </a:p>
          <a:p>
            <a:pPr>
              <a:spcBef>
                <a:spcPct val="75000"/>
              </a:spcBef>
              <a:buClrTx/>
              <a:buFontTx/>
              <a:buNone/>
            </a:pPr>
            <a:r>
              <a:rPr lang="en-US" altLang="en-US" sz="2400"/>
              <a:t>	    A	100	4.32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 B	500	2.00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 C	900	1.13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 D	1,000	1.00</a:t>
            </a:r>
          </a:p>
        </p:txBody>
      </p:sp>
      <p:sp>
        <p:nvSpPr>
          <p:cNvPr id="113669" name="Line 6">
            <a:extLst>
              <a:ext uri="{FF2B5EF4-FFF2-40B4-BE49-F238E27FC236}">
                <a16:creationId xmlns:a16="http://schemas.microsoft.com/office/drawing/2014/main" id="{8D195EA0-4F16-06B2-F22C-B4E966F52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124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7">
            <a:extLst>
              <a:ext uri="{FF2B5EF4-FFF2-40B4-BE49-F238E27FC236}">
                <a16:creationId xmlns:a16="http://schemas.microsoft.com/office/drawing/2014/main" id="{5367DEA6-374E-B195-F113-03A9CE2CC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124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1" name="Text Box 8">
            <a:extLst>
              <a:ext uri="{FF2B5EF4-FFF2-40B4-BE49-F238E27FC236}">
                <a16:creationId xmlns:a16="http://schemas.microsoft.com/office/drawing/2014/main" id="{6B709907-11D7-70F5-334B-73ECD3D9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943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From: Salton and McGill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FA8B0451-5906-C95E-DA76-CC936D24F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Weighting by </a:t>
            </a:r>
            <a:r>
              <a:rPr lang="en-US" altLang="en-US" i="1">
                <a:ea typeface="ＭＳ Ｐゴシック" panose="020B0600070205080204" pitchFamily="34" charset="-128"/>
              </a:rPr>
              <a:t>idf</a:t>
            </a:r>
          </a:p>
        </p:txBody>
      </p:sp>
      <p:sp>
        <p:nvSpPr>
          <p:cNvPr id="115714" name="Text Box 3">
            <a:extLst>
              <a:ext uri="{FF2B5EF4-FFF2-40B4-BE49-F238E27FC236}">
                <a16:creationId xmlns:a16="http://schemas.microsoft.com/office/drawing/2014/main" id="{7778D3B3-1B0F-0CF5-8436-78321087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2      1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1      1              4                                 1               </a:t>
            </a:r>
            <a:r>
              <a:rPr lang="en-US" altLang="en-US" sz="2400">
                <a:sym typeface="Symbol" pitchFamily="2" charset="2"/>
              </a:rPr>
              <a:t>19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115715" name="Rectangle 4">
            <a:extLst>
              <a:ext uri="{FF2B5EF4-FFF2-40B4-BE49-F238E27FC236}">
                <a16:creationId xmlns:a16="http://schemas.microsoft.com/office/drawing/2014/main" id="{174DE012-9227-A5AA-5D44-11DEC21C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5716" name="Line 5">
            <a:extLst>
              <a:ext uri="{FF2B5EF4-FFF2-40B4-BE49-F238E27FC236}">
                <a16:creationId xmlns:a16="http://schemas.microsoft.com/office/drawing/2014/main" id="{312FAAB0-F5B9-EE5E-9556-CFE94E585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Line 6">
            <a:extLst>
              <a:ext uri="{FF2B5EF4-FFF2-40B4-BE49-F238E27FC236}">
                <a16:creationId xmlns:a16="http://schemas.microsoft.com/office/drawing/2014/main" id="{B778E220-D324-8A39-1392-7702633DB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Line 7">
            <a:extLst>
              <a:ext uri="{FF2B5EF4-FFF2-40B4-BE49-F238E27FC236}">
                <a16:creationId xmlns:a16="http://schemas.microsoft.com/office/drawing/2014/main" id="{965F285A-98E7-5806-D927-B0701C9B9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8">
            <a:extLst>
              <a:ext uri="{FF2B5EF4-FFF2-40B4-BE49-F238E27FC236}">
                <a16:creationId xmlns:a16="http://schemas.microsoft.com/office/drawing/2014/main" id="{8D9ADB45-0926-6E2B-9755-9C1878633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9">
            <a:extLst>
              <a:ext uri="{FF2B5EF4-FFF2-40B4-BE49-F238E27FC236}">
                <a16:creationId xmlns:a16="http://schemas.microsoft.com/office/drawing/2014/main" id="{F7B32B74-1663-83FA-CF24-E3D6B7177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Line 10">
            <a:extLst>
              <a:ext uri="{FF2B5EF4-FFF2-40B4-BE49-F238E27FC236}">
                <a16:creationId xmlns:a16="http://schemas.microsoft.com/office/drawing/2014/main" id="{A978ADFA-8610-94FC-D862-DAF62D740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Line 11">
            <a:extLst>
              <a:ext uri="{FF2B5EF4-FFF2-40B4-BE49-F238E27FC236}">
                <a16:creationId xmlns:a16="http://schemas.microsoft.com/office/drawing/2014/main" id="{28EADA7D-BA3D-7B50-B597-0C2017717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5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Line 12">
            <a:extLst>
              <a:ext uri="{FF2B5EF4-FFF2-40B4-BE49-F238E27FC236}">
                <a16:creationId xmlns:a16="http://schemas.microsoft.com/office/drawing/2014/main" id="{6763F8DF-56F5-8F2F-FBFB-029669A66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Line 13">
            <a:extLst>
              <a:ext uri="{FF2B5EF4-FFF2-40B4-BE49-F238E27FC236}">
                <a16:creationId xmlns:a16="http://schemas.microsoft.com/office/drawing/2014/main" id="{F1FCB7FD-41A1-42C9-EE2F-98A5E4F09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Line 14">
            <a:extLst>
              <a:ext uri="{FF2B5EF4-FFF2-40B4-BE49-F238E27FC236}">
                <a16:creationId xmlns:a16="http://schemas.microsoft.com/office/drawing/2014/main" id="{19A560AA-13C1-CACB-5E79-532D15684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Rectangle 16">
            <a:extLst>
              <a:ext uri="{FF2B5EF4-FFF2-40B4-BE49-F238E27FC236}">
                <a16:creationId xmlns:a16="http://schemas.microsoft.com/office/drawing/2014/main" id="{870E6D3A-8AD6-D5E5-BA63-778C84233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5727" name="Text Box 17">
            <a:extLst>
              <a:ext uri="{FF2B5EF4-FFF2-40B4-BE49-F238E27FC236}">
                <a16:creationId xmlns:a16="http://schemas.microsoft.com/office/drawing/2014/main" id="{B92BFDD3-8C9F-7C09-F372-D90E48DFD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115728" name="Line 18">
            <a:extLst>
              <a:ext uri="{FF2B5EF4-FFF2-40B4-BE49-F238E27FC236}">
                <a16:creationId xmlns:a16="http://schemas.microsoft.com/office/drawing/2014/main" id="{C9A9F756-32A0-0C89-56FF-170FC3153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9">
            <a:extLst>
              <a:ext uri="{FF2B5EF4-FFF2-40B4-BE49-F238E27FC236}">
                <a16:creationId xmlns:a16="http://schemas.microsoft.com/office/drawing/2014/main" id="{0376DBE1-3F7D-A0F2-2B19-A4E3BBD87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TextBox 3">
            <a:extLst>
              <a:ext uri="{FF2B5EF4-FFF2-40B4-BE49-F238E27FC236}">
                <a16:creationId xmlns:a16="http://schemas.microsoft.com/office/drawing/2014/main" id="{472B99F8-C8D2-BA9D-A4C2-F3F7106DA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2275" y="5570538"/>
            <a:ext cx="903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Term appears in      2      2      1      2      1      1       1        1     documents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1ABE9600-3829-2802-2AB6-B3F9B418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i="1">
                <a:ea typeface="ＭＳ Ｐゴシック" panose="020B0600070205080204" pitchFamily="34" charset="-128"/>
              </a:rPr>
              <a:t>idf</a:t>
            </a:r>
          </a:p>
        </p:txBody>
      </p:sp>
      <p:sp>
        <p:nvSpPr>
          <p:cNvPr id="117762" name="Text Box 3">
            <a:extLst>
              <a:ext uri="{FF2B5EF4-FFF2-40B4-BE49-F238E27FC236}">
                <a16:creationId xmlns:a16="http://schemas.microsoft.com/office/drawing/2014/main" id="{CDB31D0D-06C8-4980-0252-10A70EDB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784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 2      1                                          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1      1              4                                 1               </a:t>
            </a:r>
            <a:r>
              <a:rPr lang="en-US" altLang="en-US" sz="2400">
                <a:sym typeface="Symbol" pitchFamily="2" charset="2"/>
              </a:rPr>
              <a:t>19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1      1      1       1       1                        </a:t>
            </a:r>
            <a:r>
              <a:rPr lang="en-US" altLang="en-US" sz="2400">
                <a:sym typeface="Symbol" pitchFamily="2" charset="2"/>
              </a:rPr>
              <a:t>5</a:t>
            </a:r>
          </a:p>
        </p:txBody>
      </p:sp>
      <p:sp>
        <p:nvSpPr>
          <p:cNvPr id="117763" name="Rectangle 4">
            <a:extLst>
              <a:ext uri="{FF2B5EF4-FFF2-40B4-BE49-F238E27FC236}">
                <a16:creationId xmlns:a16="http://schemas.microsoft.com/office/drawing/2014/main" id="{F15C69AE-2E8D-6D2E-6EA6-8505FED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7764" name="Line 5">
            <a:extLst>
              <a:ext uri="{FF2B5EF4-FFF2-40B4-BE49-F238E27FC236}">
                <a16:creationId xmlns:a16="http://schemas.microsoft.com/office/drawing/2014/main" id="{0D28FD36-9CE2-5FB3-3999-6E34789F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Line 6">
            <a:extLst>
              <a:ext uri="{FF2B5EF4-FFF2-40B4-BE49-F238E27FC236}">
                <a16:creationId xmlns:a16="http://schemas.microsoft.com/office/drawing/2014/main" id="{97E45B7E-8E61-5491-09BE-804673941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Line 7">
            <a:extLst>
              <a:ext uri="{FF2B5EF4-FFF2-40B4-BE49-F238E27FC236}">
                <a16:creationId xmlns:a16="http://schemas.microsoft.com/office/drawing/2014/main" id="{4C7E94F8-236C-643E-1C10-1D300BE05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8">
            <a:extLst>
              <a:ext uri="{FF2B5EF4-FFF2-40B4-BE49-F238E27FC236}">
                <a16:creationId xmlns:a16="http://schemas.microsoft.com/office/drawing/2014/main" id="{2FE91774-C85E-FCAB-7E3F-D45AF05EB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Line 9">
            <a:extLst>
              <a:ext uri="{FF2B5EF4-FFF2-40B4-BE49-F238E27FC236}">
                <a16:creationId xmlns:a16="http://schemas.microsoft.com/office/drawing/2014/main" id="{81DE4B29-C061-6518-DDA7-D48AEE805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Line 10">
            <a:extLst>
              <a:ext uri="{FF2B5EF4-FFF2-40B4-BE49-F238E27FC236}">
                <a16:creationId xmlns:a16="http://schemas.microsoft.com/office/drawing/2014/main" id="{85C837AC-B54E-6802-EA5A-3C3488389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Line 11">
            <a:extLst>
              <a:ext uri="{FF2B5EF4-FFF2-40B4-BE49-F238E27FC236}">
                <a16:creationId xmlns:a16="http://schemas.microsoft.com/office/drawing/2014/main" id="{0D6D3A43-EA33-6311-15B5-0B5B28131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475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2">
            <a:extLst>
              <a:ext uri="{FF2B5EF4-FFF2-40B4-BE49-F238E27FC236}">
                <a16:creationId xmlns:a16="http://schemas.microsoft.com/office/drawing/2014/main" id="{567C35D8-A755-6FD7-FB19-6CEA9B4F3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8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3">
            <a:extLst>
              <a:ext uri="{FF2B5EF4-FFF2-40B4-BE49-F238E27FC236}">
                <a16:creationId xmlns:a16="http://schemas.microsoft.com/office/drawing/2014/main" id="{C2B5A4C4-A609-0DAD-FF9B-344D83950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Line 14">
            <a:extLst>
              <a:ext uri="{FF2B5EF4-FFF2-40B4-BE49-F238E27FC236}">
                <a16:creationId xmlns:a16="http://schemas.microsoft.com/office/drawing/2014/main" id="{32CD2D77-8793-8C86-1374-F1A99FEA6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Rectangle 16">
            <a:extLst>
              <a:ext uri="{FF2B5EF4-FFF2-40B4-BE49-F238E27FC236}">
                <a16:creationId xmlns:a16="http://schemas.microsoft.com/office/drawing/2014/main" id="{0981A987-DBF4-6AC6-1089-EF1ADD57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7775" name="Text Box 17">
            <a:extLst>
              <a:ext uri="{FF2B5EF4-FFF2-40B4-BE49-F238E27FC236}">
                <a16:creationId xmlns:a16="http://schemas.microsoft.com/office/drawing/2014/main" id="{C8F137C4-B909-E169-3DCA-ECCB794B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117776" name="Line 18">
            <a:extLst>
              <a:ext uri="{FF2B5EF4-FFF2-40B4-BE49-F238E27FC236}">
                <a16:creationId xmlns:a16="http://schemas.microsoft.com/office/drawing/2014/main" id="{294C10DE-4F26-EBB2-7253-DDDF28952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7" name="Line 19">
            <a:extLst>
              <a:ext uri="{FF2B5EF4-FFF2-40B4-BE49-F238E27FC236}">
                <a16:creationId xmlns:a16="http://schemas.microsoft.com/office/drawing/2014/main" id="{8CC572A8-8430-7077-6677-86D16768D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8" name="TextBox 3">
            <a:extLst>
              <a:ext uri="{FF2B5EF4-FFF2-40B4-BE49-F238E27FC236}">
                <a16:creationId xmlns:a16="http://schemas.microsoft.com/office/drawing/2014/main" id="{9DEDFF7A-7604-8AEC-D041-2021E52C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6400" y="5572125"/>
            <a:ext cx="903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Term appears in      2      2      1      2      1      1       1        1     documents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1B4D63BD-9BC9-BEFA-5F01-C808E67D8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Inverse Document Frequency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75172944-C091-5D6E-EB15-F9D0864C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75" y="1766888"/>
            <a:ext cx="7772400" cy="5091112"/>
          </a:xfrm>
        </p:spPr>
        <p:txBody>
          <a:bodyPr/>
          <a:lstStyle/>
          <a:p>
            <a:pPr>
              <a:defRPr/>
            </a:pPr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modifies only the columns not the rows!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log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(N/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n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) + 1 = log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N – log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n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+ 1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ant 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= log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3/2 + 1 = .58 + 1 = 1.58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bee, dog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same as ant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= log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3/1 + 1 = 1.58 + 1 = 2.58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eel, fox, gnu, hog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idf</a:t>
            </a:r>
            <a:r>
              <a:rPr lang="en-US" altLang="en-US" dirty="0">
                <a:ea typeface="ＭＳ Ｐゴシック" panose="020B0600070205080204" pitchFamily="34" charset="-128"/>
              </a:rPr>
              <a:t> same as cat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860062EC-6B61-854F-48DB-64090CAE1914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609600"/>
            <a:ext cx="7483475" cy="5410200"/>
            <a:chOff x="517525" y="609600"/>
            <a:chExt cx="7483475" cy="5410200"/>
          </a:xfrm>
        </p:grpSpPr>
        <p:sp>
          <p:nvSpPr>
            <p:cNvPr id="13315" name="Rectangle 2">
              <a:extLst>
                <a:ext uri="{FF2B5EF4-FFF2-40B4-BE49-F238E27FC236}">
                  <a16:creationId xmlns:a16="http://schemas.microsoft.com/office/drawing/2014/main" id="{6FAEFE42-E15B-D7ED-25A6-CA749F397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1981200"/>
              <a:ext cx="1752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Interface</a:t>
              </a:r>
            </a:p>
          </p:txBody>
        </p:sp>
        <p:sp>
          <p:nvSpPr>
            <p:cNvPr id="13316" name="Rectangle 3">
              <a:extLst>
                <a:ext uri="{FF2B5EF4-FFF2-40B4-BE49-F238E27FC236}">
                  <a16:creationId xmlns:a16="http://schemas.microsoft.com/office/drawing/2014/main" id="{059DB9DE-A403-DCF7-BE38-4A3059F3F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685800"/>
              <a:ext cx="1752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Query Engine</a:t>
              </a:r>
            </a:p>
          </p:txBody>
        </p:sp>
        <p:sp>
          <p:nvSpPr>
            <p:cNvPr id="13317" name="Rectangle 4">
              <a:extLst>
                <a:ext uri="{FF2B5EF4-FFF2-40B4-BE49-F238E27FC236}">
                  <a16:creationId xmlns:a16="http://schemas.microsoft.com/office/drawing/2014/main" id="{E30657DE-1A5F-D340-CDB6-BE94C8EB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2667000"/>
              <a:ext cx="1752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Indexer</a:t>
              </a:r>
            </a:p>
          </p:txBody>
        </p:sp>
        <p:sp>
          <p:nvSpPr>
            <p:cNvPr id="13318" name="Oval 5">
              <a:extLst>
                <a:ext uri="{FF2B5EF4-FFF2-40B4-BE49-F238E27FC236}">
                  <a16:creationId xmlns:a16="http://schemas.microsoft.com/office/drawing/2014/main" id="{6EAB421C-CD15-236B-DCB2-D5A4103A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609600"/>
              <a:ext cx="16764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Index</a:t>
              </a:r>
            </a:p>
          </p:txBody>
        </p:sp>
        <p:sp>
          <p:nvSpPr>
            <p:cNvPr id="13319" name="Rectangle 6">
              <a:extLst>
                <a:ext uri="{FF2B5EF4-FFF2-40B4-BE49-F238E27FC236}">
                  <a16:creationId xmlns:a16="http://schemas.microsoft.com/office/drawing/2014/main" id="{2D551C53-4E85-DF17-25DB-E3BCDADBC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191000"/>
              <a:ext cx="16764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Crawler</a:t>
              </a:r>
            </a:p>
          </p:txBody>
        </p:sp>
        <p:sp>
          <p:nvSpPr>
            <p:cNvPr id="13320" name="Line 7">
              <a:extLst>
                <a:ext uri="{FF2B5EF4-FFF2-40B4-BE49-F238E27FC236}">
                  <a16:creationId xmlns:a16="http://schemas.microsoft.com/office/drawing/2014/main" id="{022C82E1-01DF-CC17-BCD3-FA7EDD543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0438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1" name="Line 8">
              <a:extLst>
                <a:ext uri="{FF2B5EF4-FFF2-40B4-BE49-F238E27FC236}">
                  <a16:creationId xmlns:a16="http://schemas.microsoft.com/office/drawing/2014/main" id="{FADB165B-5B18-D16E-C62C-D42F348E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49530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Line 9">
              <a:extLst>
                <a:ext uri="{FF2B5EF4-FFF2-40B4-BE49-F238E27FC236}">
                  <a16:creationId xmlns:a16="http://schemas.microsoft.com/office/drawing/2014/main" id="{2E0274CB-B368-D7AE-2B3B-94D8D3AC9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6200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Line 10">
              <a:extLst>
                <a:ext uri="{FF2B5EF4-FFF2-40B4-BE49-F238E27FC236}">
                  <a16:creationId xmlns:a16="http://schemas.microsoft.com/office/drawing/2014/main" id="{E283A723-3CBD-D10D-2ECE-824618CFF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0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11">
              <a:extLst>
                <a:ext uri="{FF2B5EF4-FFF2-40B4-BE49-F238E27FC236}">
                  <a16:creationId xmlns:a16="http://schemas.microsoft.com/office/drawing/2014/main" id="{C7D23821-CED3-60E5-AD15-2DEEE30EF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49530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5" name="Line 12">
              <a:extLst>
                <a:ext uri="{FF2B5EF4-FFF2-40B4-BE49-F238E27FC236}">
                  <a16:creationId xmlns:a16="http://schemas.microsoft.com/office/drawing/2014/main" id="{A40907ED-D2CA-936C-8F7A-F8F81732D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6" name="Line 13">
              <a:extLst>
                <a:ext uri="{FF2B5EF4-FFF2-40B4-BE49-F238E27FC236}">
                  <a16:creationId xmlns:a16="http://schemas.microsoft.com/office/drawing/2014/main" id="{C0DFDCEC-7D16-3B8F-D11B-996E1BCB8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4400" y="32004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7" name="Line 14">
              <a:extLst>
                <a:ext uri="{FF2B5EF4-FFF2-40B4-BE49-F238E27FC236}">
                  <a16:creationId xmlns:a16="http://schemas.microsoft.com/office/drawing/2014/main" id="{69644916-3800-3F88-5847-1B0BCB161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3200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15">
              <a:extLst>
                <a:ext uri="{FF2B5EF4-FFF2-40B4-BE49-F238E27FC236}">
                  <a16:creationId xmlns:a16="http://schemas.microsoft.com/office/drawing/2014/main" id="{B13FD3AC-630B-541E-91D2-E66FCC928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15240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9" name="Line 16">
              <a:extLst>
                <a:ext uri="{FF2B5EF4-FFF2-40B4-BE49-F238E27FC236}">
                  <a16:creationId xmlns:a16="http://schemas.microsoft.com/office/drawing/2014/main" id="{0E59C684-9CD4-A165-9EAC-4896CCB3F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1066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0" name="Line 17">
              <a:extLst>
                <a:ext uri="{FF2B5EF4-FFF2-40B4-BE49-F238E27FC236}">
                  <a16:creationId xmlns:a16="http://schemas.microsoft.com/office/drawing/2014/main" id="{E75BEA69-6004-CFDF-81E7-36BA9BC9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0668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Line 18">
              <a:extLst>
                <a:ext uri="{FF2B5EF4-FFF2-40B4-BE49-F238E27FC236}">
                  <a16:creationId xmlns:a16="http://schemas.microsoft.com/office/drawing/2014/main" id="{14113281-FCA5-7467-1692-99C4FFF1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066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2" name="Line 19">
              <a:extLst>
                <a:ext uri="{FF2B5EF4-FFF2-40B4-BE49-F238E27FC236}">
                  <a16:creationId xmlns:a16="http://schemas.microsoft.com/office/drawing/2014/main" id="{9CF239B1-8D75-C127-43A9-37012A00A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3" name="Line 20">
              <a:extLst>
                <a:ext uri="{FF2B5EF4-FFF2-40B4-BE49-F238E27FC236}">
                  <a16:creationId xmlns:a16="http://schemas.microsoft.com/office/drawing/2014/main" id="{45B01ADF-601D-315D-0350-135A0D286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14478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4" name="Line 21">
              <a:extLst>
                <a:ext uri="{FF2B5EF4-FFF2-40B4-BE49-F238E27FC236}">
                  <a16:creationId xmlns:a16="http://schemas.microsoft.com/office/drawing/2014/main" id="{43674271-7773-9506-8610-144C5CBDF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00" y="2362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5" name="Text Box 22">
              <a:extLst>
                <a:ext uri="{FF2B5EF4-FFF2-40B4-BE49-F238E27FC236}">
                  <a16:creationId xmlns:a16="http://schemas.microsoft.com/office/drawing/2014/main" id="{22088853-8D4D-723E-EFE4-FB92B9426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5" y="3394075"/>
              <a:ext cx="8778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Users</a:t>
              </a:r>
            </a:p>
          </p:txBody>
        </p:sp>
        <p:sp>
          <p:nvSpPr>
            <p:cNvPr id="13336" name="Text Box 23">
              <a:extLst>
                <a:ext uri="{FF2B5EF4-FFF2-40B4-BE49-F238E27FC236}">
                  <a16:creationId xmlns:a16="http://schemas.microsoft.com/office/drawing/2014/main" id="{1AA4727F-04FA-3D80-E657-AD6ADFC93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562600"/>
              <a:ext cx="758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Web</a:t>
              </a:r>
            </a:p>
          </p:txBody>
        </p:sp>
      </p:grpSp>
      <p:sp>
        <p:nvSpPr>
          <p:cNvPr id="13314" name="Text Box 24">
            <a:extLst>
              <a:ext uri="{FF2B5EF4-FFF2-40B4-BE49-F238E27FC236}">
                <a16:creationId xmlns:a16="http://schemas.microsoft.com/office/drawing/2014/main" id="{BE3A4B93-998A-3E46-2D2B-AD410DAD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43600"/>
            <a:ext cx="542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 Typical Web Search Engine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F658D54D-81FE-67BA-1CD6-89F5D048C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Weighting by </a:t>
            </a:r>
            <a:r>
              <a:rPr lang="en-US" altLang="en-US" i="1">
                <a:ea typeface="ＭＳ Ｐゴシック" panose="020B0600070205080204" pitchFamily="34" charset="-128"/>
              </a:rPr>
              <a:t>idf</a:t>
            </a:r>
          </a:p>
        </p:txBody>
      </p:sp>
      <p:sp>
        <p:nvSpPr>
          <p:cNvPr id="121858" name="Text Box 3">
            <a:extLst>
              <a:ext uri="{FF2B5EF4-FFF2-40B4-BE49-F238E27FC236}">
                <a16:creationId xmlns:a16="http://schemas.microsoft.com/office/drawing/2014/main" id="{F40301F2-5480-57FB-937B-580E25F7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429000"/>
            <a:ext cx="784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ant   bee   cat   dog   eel   fox   gnu   hog          </a:t>
            </a:r>
            <a:r>
              <a:rPr lang="en-US" altLang="en-US" sz="2400" i="1"/>
              <a:t>length</a:t>
            </a:r>
            <a:r>
              <a:rPr lang="en-US" altLang="en-US" sz="2400"/>
              <a:t>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       3.16  1.58                                                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         1.58 1.58         6.32                           2.58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                         2.58 1.58 2.58  2.58 2.58                     </a:t>
            </a:r>
            <a:endParaRPr lang="en-US" altLang="en-US" sz="2400">
              <a:sym typeface="Symbol" pitchFamily="2" charset="2"/>
            </a:endParaRPr>
          </a:p>
        </p:txBody>
      </p:sp>
      <p:sp>
        <p:nvSpPr>
          <p:cNvPr id="121859" name="Rectangle 4">
            <a:extLst>
              <a:ext uri="{FF2B5EF4-FFF2-40B4-BE49-F238E27FC236}">
                <a16:creationId xmlns:a16="http://schemas.microsoft.com/office/drawing/2014/main" id="{7B4202E2-F2A2-11EE-74BA-2A86F9E0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617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1860" name="Line 5">
            <a:extLst>
              <a:ext uri="{FF2B5EF4-FFF2-40B4-BE49-F238E27FC236}">
                <a16:creationId xmlns:a16="http://schemas.microsoft.com/office/drawing/2014/main" id="{584AB769-CBEC-5CCB-FAB9-B22AFD978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6">
            <a:extLst>
              <a:ext uri="{FF2B5EF4-FFF2-40B4-BE49-F238E27FC236}">
                <a16:creationId xmlns:a16="http://schemas.microsoft.com/office/drawing/2014/main" id="{661E7B5A-CCAF-0F3B-2EF9-651188688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7">
            <a:extLst>
              <a:ext uri="{FF2B5EF4-FFF2-40B4-BE49-F238E27FC236}">
                <a16:creationId xmlns:a16="http://schemas.microsoft.com/office/drawing/2014/main" id="{FC812185-EADD-F4DC-D73A-B71E4EB00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8">
            <a:extLst>
              <a:ext uri="{FF2B5EF4-FFF2-40B4-BE49-F238E27FC236}">
                <a16:creationId xmlns:a16="http://schemas.microsoft.com/office/drawing/2014/main" id="{58840BB3-F728-2149-852A-C0409462C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9">
            <a:extLst>
              <a:ext uri="{FF2B5EF4-FFF2-40B4-BE49-F238E27FC236}">
                <a16:creationId xmlns:a16="http://schemas.microsoft.com/office/drawing/2014/main" id="{60FB57BE-9D27-7CC6-B5D0-7E3346C33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19488"/>
            <a:ext cx="0" cy="197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Line 10">
            <a:extLst>
              <a:ext uri="{FF2B5EF4-FFF2-40B4-BE49-F238E27FC236}">
                <a16:creationId xmlns:a16="http://schemas.microsoft.com/office/drawing/2014/main" id="{56C92150-D01F-E1E2-BA0D-491111AA2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956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Line 11">
            <a:extLst>
              <a:ext uri="{FF2B5EF4-FFF2-40B4-BE49-F238E27FC236}">
                <a16:creationId xmlns:a16="http://schemas.microsoft.com/office/drawing/2014/main" id="{D43EE198-4810-BB54-2ADA-91BCC03B1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12">
            <a:extLst>
              <a:ext uri="{FF2B5EF4-FFF2-40B4-BE49-F238E27FC236}">
                <a16:creationId xmlns:a16="http://schemas.microsoft.com/office/drawing/2014/main" id="{62C5A9A3-9E8C-2903-9641-29A90EE0F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Line 13">
            <a:extLst>
              <a:ext uri="{FF2B5EF4-FFF2-40B4-BE49-F238E27FC236}">
                <a16:creationId xmlns:a16="http://schemas.microsoft.com/office/drawing/2014/main" id="{580F1089-BB30-DF45-5475-FFE59D039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0" y="34385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4">
            <a:extLst>
              <a:ext uri="{FF2B5EF4-FFF2-40B4-BE49-F238E27FC236}">
                <a16:creationId xmlns:a16="http://schemas.microsoft.com/office/drawing/2014/main" id="{D4BABE79-E7E6-48D3-13BF-64BF65E5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438525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Rectangle 16">
            <a:extLst>
              <a:ext uri="{FF2B5EF4-FFF2-40B4-BE49-F238E27FC236}">
                <a16:creationId xmlns:a16="http://schemas.microsoft.com/office/drawing/2014/main" id="{E3CC0A42-7BEC-F946-9A83-9B5C9BFEE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16875" cy="41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1871" name="Text Box 17">
            <a:extLst>
              <a:ext uri="{FF2B5EF4-FFF2-40B4-BE49-F238E27FC236}">
                <a16:creationId xmlns:a16="http://schemas.microsoft.com/office/drawing/2014/main" id="{D760E9B2-B906-54C5-52C5-FDBB7524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01000" cy="167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tabLst>
                <a:tab pos="1482725" algn="l"/>
                <a:tab pos="51403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tabLst>
                <a:tab pos="1482725" algn="l"/>
                <a:tab pos="51403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1482725" algn="l"/>
                <a:tab pos="5140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482725" algn="l"/>
                <a:tab pos="51403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document	text	terms</a:t>
            </a:r>
            <a:endParaRPr lang="en-US" altLang="en-US" sz="2400" i="1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	</a:t>
            </a:r>
            <a:r>
              <a:rPr lang="en-US" altLang="en-US" sz="2400" i="1"/>
              <a:t>ant ant bee</a:t>
            </a:r>
            <a:r>
              <a:rPr lang="en-US" altLang="en-US" sz="2400"/>
              <a:t> 	</a:t>
            </a:r>
            <a:r>
              <a:rPr lang="en-US" altLang="en-US" sz="2400" i="1"/>
              <a:t>ant bee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2</a:t>
            </a:r>
            <a:r>
              <a:rPr lang="en-US" altLang="en-US" sz="2400"/>
              <a:t>	</a:t>
            </a:r>
            <a:r>
              <a:rPr lang="en-US" altLang="en-US" sz="2400" i="1"/>
              <a:t>dog bee dog hog dog ant dog</a:t>
            </a:r>
            <a:r>
              <a:rPr lang="en-US" altLang="en-US" sz="2400"/>
              <a:t>	</a:t>
            </a:r>
            <a:r>
              <a:rPr lang="en-US" altLang="en-US" sz="2400" i="1"/>
              <a:t>ant bee dog hog</a:t>
            </a:r>
            <a:endParaRPr lang="en-US" altLang="en-US" sz="2400"/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 i="1"/>
              <a:t>d</a:t>
            </a:r>
            <a:r>
              <a:rPr lang="en-US" altLang="en-US" sz="2400" baseline="-25000"/>
              <a:t>3</a:t>
            </a:r>
            <a:r>
              <a:rPr lang="en-US" altLang="en-US" sz="2400"/>
              <a:t>	</a:t>
            </a:r>
            <a:r>
              <a:rPr lang="en-US" altLang="en-US" sz="2400" i="1"/>
              <a:t>cat gnu dog eel fox</a:t>
            </a:r>
            <a:r>
              <a:rPr lang="en-US" altLang="en-US" sz="2400"/>
              <a:t> 	</a:t>
            </a:r>
            <a:r>
              <a:rPr lang="en-US" altLang="en-US" sz="2400" i="1"/>
              <a:t>cat dog eel fox gnu</a:t>
            </a:r>
            <a:endParaRPr lang="en-US" altLang="en-US" sz="2400"/>
          </a:p>
        </p:txBody>
      </p:sp>
      <p:sp>
        <p:nvSpPr>
          <p:cNvPr id="121872" name="Line 18">
            <a:extLst>
              <a:ext uri="{FF2B5EF4-FFF2-40B4-BE49-F238E27FC236}">
                <a16:creationId xmlns:a16="http://schemas.microsoft.com/office/drawing/2014/main" id="{520B8EA6-B789-B763-4937-6CE66B36F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Line 19">
            <a:extLst>
              <a:ext uri="{FF2B5EF4-FFF2-40B4-BE49-F238E27FC236}">
                <a16:creationId xmlns:a16="http://schemas.microsoft.com/office/drawing/2014/main" id="{E8F5EEBA-8229-D2A4-BBD8-F086E121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524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TextBox 3">
            <a:extLst>
              <a:ext uri="{FF2B5EF4-FFF2-40B4-BE49-F238E27FC236}">
                <a16:creationId xmlns:a16="http://schemas.microsoft.com/office/drawing/2014/main" id="{C854530A-5D5D-C5FC-6B06-D2CDA8D8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624513"/>
            <a:ext cx="7602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Multiply ant, bee, dog by 1.58;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Multiply cat, eel, fox, gnu, hog by 2.58 for all appearances.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Recalculate length for all documents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CED5C50E-1C14-2D02-45A8-B6C44D480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Vector Space Calculation for Example 2</a:t>
            </a:r>
          </a:p>
        </p:txBody>
      </p:sp>
      <p:sp>
        <p:nvSpPr>
          <p:cNvPr id="123906" name="Text Box 3">
            <a:extLst>
              <a:ext uri="{FF2B5EF4-FFF2-40B4-BE49-F238E27FC236}">
                <a16:creationId xmlns:a16="http://schemas.microsoft.com/office/drawing/2014/main" id="{9B961147-D65D-17BD-98FD-51C6F13E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90688"/>
            <a:ext cx="8610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x</a:t>
            </a:r>
            <a:r>
              <a:rPr lang="en-US" altLang="en-US" sz="2400"/>
              <a:t> = (</a:t>
            </a:r>
            <a:r>
              <a:rPr lang="en-US" altLang="en-US" sz="2400" i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, ...,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n</a:t>
            </a:r>
            <a:r>
              <a:rPr lang="en-US" altLang="en-US" sz="2400"/>
              <a:t>) is a vector in an </a:t>
            </a:r>
            <a:r>
              <a:rPr lang="en-US" altLang="en-US" sz="2400" i="1"/>
              <a:t>n</a:t>
            </a:r>
            <a:r>
              <a:rPr lang="en-US" altLang="en-US" sz="2400"/>
              <a:t>-dimensional vector space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Length</a:t>
            </a:r>
            <a:r>
              <a:rPr lang="en-US" altLang="en-US" sz="2400"/>
              <a:t> of </a:t>
            </a:r>
            <a:r>
              <a:rPr lang="en-US" altLang="en-US" sz="2400" b="1"/>
              <a:t>x</a:t>
            </a:r>
            <a:r>
              <a:rPr lang="en-US" altLang="en-US" sz="2400"/>
              <a:t> is given by (extension of Pythagoras's theorem)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          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2</a:t>
            </a:r>
            <a:r>
              <a:rPr lang="en-US" altLang="en-US" sz="2400"/>
              <a:t>|</a:t>
            </a:r>
            <a:r>
              <a:rPr lang="en-US" altLang="en-US" sz="2400" baseline="30000"/>
              <a:t>2 </a:t>
            </a:r>
            <a:r>
              <a:rPr lang="en-US" altLang="en-US" sz="2400" i="1"/>
              <a:t>= 1.58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1.58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6.32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2.58</a:t>
            </a:r>
            <a:r>
              <a:rPr lang="en-US" altLang="en-US" sz="2400" baseline="30000"/>
              <a:t>2</a:t>
            </a:r>
            <a:r>
              <a:rPr lang="en-US" altLang="en-US" sz="2400"/>
              <a:t>  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2</a:t>
            </a:r>
            <a:r>
              <a:rPr lang="en-US" altLang="en-US" sz="2400"/>
              <a:t>| </a:t>
            </a:r>
            <a:r>
              <a:rPr lang="en-US" altLang="en-US" sz="2400" i="1"/>
              <a:t>= </a:t>
            </a:r>
            <a:r>
              <a:rPr lang="en-US" altLang="en-US" sz="2400"/>
              <a:t> (51.59)</a:t>
            </a:r>
            <a:r>
              <a:rPr lang="en-US" altLang="en-US" sz="2400" baseline="30000"/>
              <a:t>1/2 </a:t>
            </a:r>
            <a:r>
              <a:rPr lang="en-US" altLang="en-US" sz="2400"/>
              <a:t>;            </a:t>
            </a:r>
            <a:r>
              <a:rPr lang="en-US" altLang="en-US" sz="2400" i="1"/>
              <a:t>|</a:t>
            </a:r>
            <a:r>
              <a:rPr lang="en-US" altLang="en-US" sz="2400" b="1"/>
              <a:t>d</a:t>
            </a:r>
            <a:r>
              <a:rPr lang="en-US" altLang="en-US" sz="2400" b="1" baseline="-25000"/>
              <a:t>1</a:t>
            </a:r>
            <a:r>
              <a:rPr lang="en-US" altLang="en-US" sz="2400"/>
              <a:t>| </a:t>
            </a:r>
            <a:r>
              <a:rPr lang="en-US" altLang="en-US" sz="2400" i="1"/>
              <a:t>= </a:t>
            </a:r>
            <a:r>
              <a:rPr lang="en-US" altLang="en-US" sz="2400"/>
              <a:t>(</a:t>
            </a:r>
            <a:r>
              <a:rPr lang="en-US" altLang="en-US" sz="2400" i="1"/>
              <a:t> 3.16</a:t>
            </a:r>
            <a:r>
              <a:rPr lang="en-US" altLang="en-US" sz="2400" i="1" baseline="30000"/>
              <a:t>2</a:t>
            </a:r>
            <a:r>
              <a:rPr lang="en-US" altLang="en-US" sz="2400" i="1"/>
              <a:t>+1.58</a:t>
            </a:r>
            <a:r>
              <a:rPr lang="en-US" altLang="en-US" sz="2400" i="1" baseline="30000"/>
              <a:t>2</a:t>
            </a:r>
            <a:r>
              <a:rPr lang="en-US" altLang="en-US" sz="2400"/>
              <a:t>)</a:t>
            </a:r>
            <a:r>
              <a:rPr lang="en-US" altLang="en-US" sz="2400" baseline="30000"/>
              <a:t>1/2 </a:t>
            </a:r>
            <a:r>
              <a:rPr lang="en-US" altLang="en-US" sz="2400"/>
              <a:t>= (14.98)</a:t>
            </a:r>
            <a:r>
              <a:rPr lang="en-US" altLang="en-US" sz="2400" baseline="30000"/>
              <a:t>1/2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If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</a:t>
            </a:r>
            <a:r>
              <a:rPr lang="en-US" altLang="en-US" sz="2400"/>
              <a:t> are vectors: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Inner product</a:t>
            </a:r>
            <a:r>
              <a:rPr lang="en-US" altLang="en-US" sz="2400"/>
              <a:t> (or dot product) is given by</a:t>
            </a:r>
          </a:p>
          <a:p>
            <a:pPr>
              <a:spcBef>
                <a:spcPct val="10000"/>
              </a:spcBef>
              <a:buClrTx/>
              <a:buFontTx/>
              <a:buNone/>
            </a:pPr>
            <a:r>
              <a:rPr lang="en-US" altLang="en-US" sz="2400"/>
              <a:t>	  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 b="1"/>
              <a:t>.d</a:t>
            </a:r>
            <a:r>
              <a:rPr lang="en-US" altLang="en-US" sz="2400" baseline="-25000"/>
              <a:t>2 </a:t>
            </a:r>
            <a:r>
              <a:rPr lang="en-US" altLang="en-US" sz="2400"/>
              <a:t>= </a:t>
            </a:r>
            <a:r>
              <a:rPr lang="en-US" altLang="en-US" sz="2400" i="1"/>
              <a:t>3.16*1.58 + 1.58*1.58 +0*6.32 + 0*2.58 = 7.49</a:t>
            </a:r>
            <a:endParaRPr lang="en-US" altLang="en-US" sz="2400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u="sng"/>
              <a:t>Cosine of the angle</a:t>
            </a:r>
            <a:r>
              <a:rPr lang="en-US" altLang="en-US" sz="2400"/>
              <a:t> between the vectors </a:t>
            </a:r>
            <a:r>
              <a:rPr lang="en-US" altLang="en-US" sz="2400" b="1"/>
              <a:t>d</a:t>
            </a:r>
            <a:r>
              <a:rPr lang="en-US" altLang="en-US" sz="2400" baseline="-25000"/>
              <a:t>1</a:t>
            </a:r>
            <a:r>
              <a:rPr lang="en-US" altLang="en-US" sz="2400"/>
              <a:t> and</a:t>
            </a:r>
            <a:r>
              <a:rPr lang="en-US" altLang="en-US" sz="2400" b="1"/>
              <a:t> d</a:t>
            </a:r>
            <a:r>
              <a:rPr lang="en-US" altLang="en-US" sz="2400" baseline="-25000"/>
              <a:t>2: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aseline="-25000"/>
              <a:t>                      </a:t>
            </a:r>
            <a:r>
              <a:rPr lang="en-US" altLang="en-US" sz="2400"/>
              <a:t>cos (</a:t>
            </a:r>
            <a:r>
              <a:rPr lang="en-US" altLang="en-US" sz="2400">
                <a:sym typeface="Symbol" pitchFamily="2" charset="2"/>
              </a:rPr>
              <a:t>) = </a:t>
            </a:r>
            <a:r>
              <a:rPr lang="en-US" altLang="en-US" sz="2400"/>
              <a:t> =</a:t>
            </a:r>
          </a:p>
        </p:txBody>
      </p:sp>
      <p:grpSp>
        <p:nvGrpSpPr>
          <p:cNvPr id="123907" name="Group 5">
            <a:extLst>
              <a:ext uri="{FF2B5EF4-FFF2-40B4-BE49-F238E27FC236}">
                <a16:creationId xmlns:a16="http://schemas.microsoft.com/office/drawing/2014/main" id="{C529506F-768E-798F-0E73-3C52AE06BBF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486400"/>
            <a:ext cx="1066800" cy="830263"/>
            <a:chOff x="2895600" y="5029200"/>
            <a:chExt cx="1066800" cy="831732"/>
          </a:xfrm>
        </p:grpSpPr>
        <p:sp>
          <p:nvSpPr>
            <p:cNvPr id="123909" name="Text Box 4">
              <a:extLst>
                <a:ext uri="{FF2B5EF4-FFF2-40B4-BE49-F238E27FC236}">
                  <a16:creationId xmlns:a16="http://schemas.microsoft.com/office/drawing/2014/main" id="{C63850F3-8819-C785-A682-13FC88F84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029200"/>
              <a:ext cx="1066800" cy="83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 b="1"/>
                <a:t>.d</a:t>
              </a:r>
              <a:r>
                <a:rPr lang="en-US" altLang="en-US" sz="2400" baseline="-25000"/>
                <a:t>2  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|</a:t>
              </a:r>
              <a:r>
                <a:rPr lang="en-US" altLang="en-US" sz="2400" i="1"/>
                <a:t>|</a:t>
              </a:r>
              <a:r>
                <a:rPr lang="en-US" altLang="en-US" sz="2400" b="1"/>
                <a:t>d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|</a:t>
              </a:r>
            </a:p>
          </p:txBody>
        </p:sp>
        <p:sp>
          <p:nvSpPr>
            <p:cNvPr id="123910" name="Line 5">
              <a:extLst>
                <a:ext uri="{FF2B5EF4-FFF2-40B4-BE49-F238E27FC236}">
                  <a16:creationId xmlns:a16="http://schemas.microsoft.com/office/drawing/2014/main" id="{F4AF98A9-C535-BA35-D424-D45B3AB0C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08" name="TextBox 1">
            <a:extLst>
              <a:ext uri="{FF2B5EF4-FFF2-40B4-BE49-F238E27FC236}">
                <a16:creationId xmlns:a16="http://schemas.microsoft.com/office/drawing/2014/main" id="{A2A46D97-657A-4A43-5531-CBB3C9891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1825"/>
            <a:ext cx="408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= 7.49/</a:t>
            </a:r>
            <a:r>
              <a:rPr lang="en-US" altLang="en-US" sz="2400">
                <a:sym typeface="Symbol" pitchFamily="2" charset="2"/>
              </a:rPr>
              <a:t> (14.98*51.59) = 0.72</a:t>
            </a: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5455BE24-FC4E-B496-3BFC-03DDF652E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Full Weighting: 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A Standard Form of tf.idf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5954" name="Text Box 3">
            <a:extLst>
              <a:ext uri="{FF2B5EF4-FFF2-40B4-BE49-F238E27FC236}">
                <a16:creationId xmlns:a16="http://schemas.microsoft.com/office/drawing/2014/main" id="{C915C27E-E02B-6A41-45B4-622FFF46B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772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Practical experience has demonstrated that weights of the following form perform well in a wide variety of circumstances: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(weight of term </a:t>
            </a:r>
            <a:r>
              <a:rPr lang="en-US" altLang="en-US" sz="2400" i="1"/>
              <a:t>j</a:t>
            </a:r>
            <a:r>
              <a:rPr lang="en-US" altLang="en-US" sz="2400"/>
              <a:t> in document </a:t>
            </a:r>
            <a:r>
              <a:rPr lang="en-US" altLang="en-US" sz="2400" i="1"/>
              <a:t>i</a:t>
            </a:r>
            <a:r>
              <a:rPr lang="en-US" altLang="en-US" sz="2400"/>
              <a:t>)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= (term frequency) * (inverse document frequency)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A standard tf.idf weighting scheme</a:t>
            </a:r>
            <a:r>
              <a:rPr lang="en-US" altLang="en-US" sz="2400"/>
              <a:t>, </a:t>
            </a:r>
            <a:r>
              <a:rPr lang="en-US" altLang="en-US" sz="2400" b="1" u="sng">
                <a:solidFill>
                  <a:srgbClr val="0000CC"/>
                </a:solidFill>
              </a:rPr>
              <a:t>for free text documents</a:t>
            </a:r>
            <a:r>
              <a:rPr lang="en-US" altLang="en-US" sz="2400" b="1">
                <a:solidFill>
                  <a:srgbClr val="0000CC"/>
                </a:solidFill>
              </a:rPr>
              <a:t>, is: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ij</a:t>
            </a:r>
            <a:r>
              <a:rPr lang="en-US" altLang="en-US" sz="2400"/>
              <a:t> = </a:t>
            </a:r>
            <a:r>
              <a:rPr lang="en-US" altLang="en-US" sz="2400" i="1"/>
              <a:t>tf</a:t>
            </a:r>
            <a:r>
              <a:rPr lang="en-US" altLang="en-US" sz="2400" i="1" baseline="-25000"/>
              <a:t>ij </a:t>
            </a:r>
            <a:r>
              <a:rPr lang="en-US" altLang="en-US" sz="2400"/>
              <a:t>*</a:t>
            </a:r>
            <a:r>
              <a:rPr lang="en-US" altLang="en-US" sz="2400" i="1" baseline="-25000"/>
              <a:t> </a:t>
            </a:r>
            <a:r>
              <a:rPr lang="en-US" altLang="en-US" sz="2400" i="1"/>
              <a:t>idf</a:t>
            </a:r>
            <a:r>
              <a:rPr lang="en-US" altLang="en-US" sz="2400" i="1" baseline="-25000"/>
              <a:t>j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-25000"/>
              <a:t>	        </a:t>
            </a:r>
            <a:r>
              <a:rPr lang="en-US" altLang="en-US" sz="2400"/>
              <a:t>=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 /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/>
              <a:t>) * (log</a:t>
            </a:r>
            <a:r>
              <a:rPr lang="en-US" altLang="en-US" sz="2400" baseline="-25000"/>
              <a:t>2 </a:t>
            </a:r>
            <a:r>
              <a:rPr lang="en-US" altLang="en-US" sz="2400"/>
              <a:t>(</a:t>
            </a:r>
            <a:r>
              <a:rPr lang="en-US" altLang="en-US" sz="2400" i="1"/>
              <a:t>n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j</a:t>
            </a:r>
            <a:r>
              <a:rPr lang="en-US" altLang="en-US" sz="2400"/>
              <a:t>) + 1)     when</a:t>
            </a:r>
            <a:r>
              <a:rPr lang="en-US" altLang="en-US" sz="2400" i="1"/>
              <a:t> n</a:t>
            </a:r>
            <a:r>
              <a:rPr lang="en-US" altLang="en-US" sz="2400" i="1" baseline="-25000"/>
              <a:t>j</a:t>
            </a:r>
            <a:r>
              <a:rPr lang="en-US" altLang="en-US" sz="2400"/>
              <a:t> &gt; 0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where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/>
              <a:t> = max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)  i.e.,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 baseline="-25000"/>
              <a:t> </a:t>
            </a:r>
            <a:r>
              <a:rPr lang="en-US" altLang="en-US" sz="2400"/>
              <a:t>is the maximum frequency of any term in document </a:t>
            </a:r>
            <a:r>
              <a:rPr lang="en-US" altLang="en-US" sz="2400" i="1"/>
              <a:t>i.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 i="1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D9BB749A-084E-E583-CA05-745BEE6F7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Structured Text</a:t>
            </a:r>
          </a:p>
        </p:txBody>
      </p:sp>
      <p:sp>
        <p:nvSpPr>
          <p:cNvPr id="128002" name="Text Box 3">
            <a:extLst>
              <a:ext uri="{FF2B5EF4-FFF2-40B4-BE49-F238E27FC236}">
                <a16:creationId xmlns:a16="http://schemas.microsoft.com/office/drawing/2014/main" id="{2F68B3F3-5E21-641F-CFC4-AA3E2442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6858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Structured text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Structured texts, e.g., queries, catalog records or abstracts, have different distribution of terms from free-text.  A modified expression for the term frequency is: </a:t>
            </a:r>
            <a:endParaRPr lang="en-US" altLang="en-US" sz="2400" b="1" i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	tf</a:t>
            </a:r>
            <a:r>
              <a:rPr lang="en-US" altLang="en-US" sz="2400" i="1" baseline="-25000"/>
              <a:t>ij</a:t>
            </a:r>
            <a:r>
              <a:rPr lang="en-US" altLang="en-US" sz="2400" i="1"/>
              <a:t> = K </a:t>
            </a:r>
            <a:r>
              <a:rPr lang="en-US" altLang="en-US" sz="2400"/>
              <a:t>+ (1 - </a:t>
            </a:r>
            <a:r>
              <a:rPr lang="en-US" altLang="en-US" sz="2400" i="1"/>
              <a:t>K</a:t>
            </a:r>
            <a:r>
              <a:rPr lang="en-US" altLang="en-US" sz="2400"/>
              <a:t>)*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 /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    </a:t>
            </a:r>
            <a:r>
              <a:rPr lang="en-US" altLang="en-US" sz="2400"/>
              <a:t>  when</a:t>
            </a:r>
            <a:r>
              <a:rPr lang="en-US" altLang="en-US" sz="2400" i="1" baseline="-25000"/>
              <a:t> 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ij</a:t>
            </a:r>
            <a:r>
              <a:rPr lang="en-US" altLang="en-US" sz="2400"/>
              <a:t> &gt; 0</a:t>
            </a:r>
            <a:endParaRPr lang="en-US" altLang="en-US" sz="2400" i="1" baseline="-250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/>
              <a:t>K</a:t>
            </a:r>
            <a:r>
              <a:rPr lang="en-US" altLang="en-US" sz="2400"/>
              <a:t> is a parameter between 0 and 1 that can be tuned for a specific collection.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Query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To weigh terms in the query, Salton and Buckley recommend </a:t>
            </a:r>
            <a:r>
              <a:rPr lang="en-US" altLang="en-US" sz="2400" i="1"/>
              <a:t>K</a:t>
            </a:r>
            <a:r>
              <a:rPr lang="en-US" altLang="en-US" sz="2400"/>
              <a:t> equal to 0.5.</a:t>
            </a:r>
          </a:p>
        </p:txBody>
      </p:sp>
      <p:sp>
        <p:nvSpPr>
          <p:cNvPr id="128003" name="Text Box 4">
            <a:extLst>
              <a:ext uri="{FF2B5EF4-FFF2-40B4-BE49-F238E27FC236}">
                <a16:creationId xmlns:a16="http://schemas.microsoft.com/office/drawing/2014/main" id="{15DE5F8C-B890-F466-E387-4BA7E65F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-25000"/>
              <a:t>i</a:t>
            </a: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610BAA70-2053-D545-2E13-FC97A07B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Summary: Similarity Calculation</a:t>
            </a:r>
          </a:p>
        </p:txBody>
      </p:sp>
      <p:sp>
        <p:nvSpPr>
          <p:cNvPr id="130050" name="Text Box 3">
            <a:extLst>
              <a:ext uri="{FF2B5EF4-FFF2-40B4-BE49-F238E27FC236}">
                <a16:creationId xmlns:a16="http://schemas.microsoft.com/office/drawing/2014/main" id="{D507CFD5-A64B-618D-EB0D-46411CE0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4582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  <a:r>
              <a:rPr lang="en-US" altLang="en-US" sz="2400"/>
              <a:t> between query </a:t>
            </a:r>
            <a:r>
              <a:rPr lang="en-US" altLang="en-US" sz="2400" i="1"/>
              <a:t>q </a:t>
            </a:r>
            <a:r>
              <a:rPr lang="en-US" altLang="en-US" sz="2400"/>
              <a:t>and document </a:t>
            </a:r>
            <a:r>
              <a:rPr lang="en-US" altLang="en-US" sz="2400" i="1"/>
              <a:t>i </a:t>
            </a:r>
            <a:r>
              <a:rPr lang="en-US" altLang="en-US" sz="2400"/>
              <a:t>is given by: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                </a:t>
            </a:r>
            <a:r>
              <a:rPr lang="en-US" altLang="en-US" sz="2400">
                <a:sym typeface="Symbol" pitchFamily="2" charset="2"/>
              </a:rPr>
              <a:t>  </a:t>
            </a:r>
            <a:r>
              <a:rPr lang="en-US" altLang="en-US" sz="2400" i="1">
                <a:sym typeface="Symbol" pitchFamily="2" charset="2"/>
              </a:rPr>
              <a:t>w</a:t>
            </a:r>
            <a:r>
              <a:rPr lang="en-US" altLang="en-US" sz="2400" i="1" baseline="-25000">
                <a:sym typeface="Symbol" pitchFamily="2" charset="2"/>
              </a:rPr>
              <a:t>qk</a:t>
            </a:r>
            <a:r>
              <a:rPr lang="en-US" altLang="en-US" sz="2400" i="1">
                <a:sym typeface="Symbol" pitchFamily="2" charset="2"/>
              </a:rPr>
              <a:t>w</a:t>
            </a:r>
            <a:r>
              <a:rPr lang="en-US" altLang="en-US" sz="2400" i="1" baseline="-25000">
                <a:sym typeface="Symbol" pitchFamily="2" charset="2"/>
              </a:rPr>
              <a:t>ik</a:t>
            </a:r>
            <a:r>
              <a:rPr lang="en-US" altLang="en-US" sz="2400">
                <a:sym typeface="Symbol" pitchFamily="2" charset="2"/>
              </a:rPr>
              <a:t>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                             |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q</a:t>
            </a:r>
            <a:r>
              <a:rPr lang="en-US" altLang="en-US" sz="2400" i="1">
                <a:sym typeface="Symbol" pitchFamily="2" charset="2"/>
              </a:rPr>
              <a:t>| |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  <a:r>
              <a:rPr lang="en-US" altLang="en-US" sz="2400">
                <a:sym typeface="Symbol" pitchFamily="2" charset="2"/>
              </a:rPr>
              <a:t>|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ym typeface="Symbol" pitchFamily="2" charset="2"/>
              </a:rPr>
              <a:t>Where 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q</a:t>
            </a:r>
            <a:r>
              <a:rPr lang="en-US" altLang="en-US" sz="2400">
                <a:sym typeface="Symbol" pitchFamily="2" charset="2"/>
              </a:rPr>
              <a:t> and </a:t>
            </a:r>
            <a:r>
              <a:rPr lang="en-US" altLang="en-US" sz="2400" b="1">
                <a:sym typeface="Symbol" pitchFamily="2" charset="2"/>
              </a:rPr>
              <a:t>d</a:t>
            </a:r>
            <a:r>
              <a:rPr lang="en-US" altLang="en-US" sz="2400" i="1" baseline="-25000">
                <a:sym typeface="Symbol" pitchFamily="2" charset="2"/>
              </a:rPr>
              <a:t>i</a:t>
            </a:r>
            <a:r>
              <a:rPr lang="en-US" altLang="en-US" sz="2400">
                <a:sym typeface="Symbol" pitchFamily="2" charset="2"/>
              </a:rPr>
              <a:t> are the corresponding weighted term vectors, with components in the </a:t>
            </a:r>
            <a:r>
              <a:rPr lang="en-US" altLang="en-US" sz="2400" i="1">
                <a:sym typeface="Symbol" pitchFamily="2" charset="2"/>
              </a:rPr>
              <a:t>k</a:t>
            </a:r>
            <a:r>
              <a:rPr lang="en-US" altLang="en-US" sz="2400">
                <a:sym typeface="Symbol" pitchFamily="2" charset="2"/>
              </a:rPr>
              <a:t> dimension (corresponding to term </a:t>
            </a:r>
            <a:r>
              <a:rPr lang="en-US" altLang="en-US" sz="2400" i="1">
                <a:sym typeface="Symbol" pitchFamily="2" charset="2"/>
              </a:rPr>
              <a:t>k</a:t>
            </a:r>
            <a:r>
              <a:rPr lang="en-US" altLang="en-US" sz="2400">
                <a:sym typeface="Symbol" pitchFamily="2" charset="2"/>
              </a:rPr>
              <a:t>) given by: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 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qk</a:t>
            </a:r>
            <a:r>
              <a:rPr lang="en-US" altLang="en-US" sz="2400"/>
              <a:t> = </a:t>
            </a:r>
            <a:r>
              <a:rPr lang="en-US" altLang="en-US" sz="2400" i="1"/>
              <a:t> (</a:t>
            </a:r>
            <a:r>
              <a:rPr lang="en-US" altLang="en-US" sz="2400"/>
              <a:t>0.5</a:t>
            </a:r>
            <a:r>
              <a:rPr lang="en-US" altLang="en-US" sz="2400" i="1"/>
              <a:t> </a:t>
            </a:r>
            <a:r>
              <a:rPr lang="en-US" altLang="en-US" sz="2400"/>
              <a:t>+ 0.5*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qk</a:t>
            </a:r>
            <a:r>
              <a:rPr lang="en-US" altLang="en-US" sz="2400"/>
              <a:t> /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q</a:t>
            </a:r>
            <a:r>
              <a:rPr lang="en-US" altLang="en-US" sz="2400"/>
              <a:t>)*(log</a:t>
            </a:r>
            <a:r>
              <a:rPr lang="en-US" altLang="en-US" sz="2400" baseline="-25000"/>
              <a:t>2 </a:t>
            </a:r>
            <a:r>
              <a:rPr lang="en-US" altLang="en-US" sz="2400"/>
              <a:t>(</a:t>
            </a:r>
            <a:r>
              <a:rPr lang="en-US" altLang="en-US" sz="2400" i="1"/>
              <a:t>n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k</a:t>
            </a:r>
            <a:r>
              <a:rPr lang="en-US" altLang="en-US" sz="2400"/>
              <a:t>) + 1)    when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qk</a:t>
            </a:r>
            <a:r>
              <a:rPr lang="en-US" altLang="en-US" sz="2400"/>
              <a:t> &gt; 0           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             </a:t>
            </a:r>
            <a:r>
              <a:rPr lang="en-US" altLang="en-US" sz="2400" i="1"/>
              <a:t>w</a:t>
            </a:r>
            <a:r>
              <a:rPr lang="en-US" altLang="en-US" sz="2400" i="1" baseline="-25000"/>
              <a:t>ik</a:t>
            </a:r>
            <a:r>
              <a:rPr lang="en-US" altLang="en-US" sz="2400"/>
              <a:t> =  (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ik</a:t>
            </a:r>
            <a:r>
              <a:rPr lang="en-US" altLang="en-US" sz="2400"/>
              <a:t> / </a:t>
            </a:r>
            <a:r>
              <a:rPr lang="en-US" altLang="en-US" sz="2400" i="1"/>
              <a:t>m</a:t>
            </a:r>
            <a:r>
              <a:rPr lang="en-US" altLang="en-US" sz="2400" i="1" baseline="-25000"/>
              <a:t>i</a:t>
            </a:r>
            <a:r>
              <a:rPr lang="en-US" altLang="en-US" sz="2400"/>
              <a:t>) * (log</a:t>
            </a:r>
            <a:r>
              <a:rPr lang="en-US" altLang="en-US" sz="2400" baseline="-25000"/>
              <a:t>2 </a:t>
            </a:r>
            <a:r>
              <a:rPr lang="en-US" altLang="en-US" sz="2400"/>
              <a:t>(</a:t>
            </a:r>
            <a:r>
              <a:rPr lang="en-US" altLang="en-US" sz="2400" i="1"/>
              <a:t>n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 i="1" baseline="-25000"/>
              <a:t>k</a:t>
            </a:r>
            <a:r>
              <a:rPr lang="en-US" altLang="en-US" sz="2400"/>
              <a:t>) + 1)                    when </a:t>
            </a:r>
            <a:r>
              <a:rPr lang="en-US" altLang="en-US" sz="2400" i="1"/>
              <a:t>f</a:t>
            </a:r>
            <a:r>
              <a:rPr lang="en-US" altLang="en-US" sz="2400" i="1" baseline="-25000"/>
              <a:t>ik</a:t>
            </a:r>
            <a:r>
              <a:rPr lang="en-US" altLang="en-US" sz="2400"/>
              <a:t>  &gt; 0</a:t>
            </a:r>
          </a:p>
        </p:txBody>
      </p:sp>
      <p:sp>
        <p:nvSpPr>
          <p:cNvPr id="130051" name="Text Box 4">
            <a:extLst>
              <a:ext uri="{FF2B5EF4-FFF2-40B4-BE49-F238E27FC236}">
                <a16:creationId xmlns:a16="http://schemas.microsoft.com/office/drawing/2014/main" id="{0E9647EE-3FAB-0FD8-75AD-B7BCE9F2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27051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30000"/>
              <a:t>k=</a:t>
            </a:r>
            <a:r>
              <a:rPr lang="en-US" altLang="en-US" sz="2400" baseline="30000"/>
              <a:t>1</a:t>
            </a:r>
            <a:endParaRPr lang="en-US" altLang="en-US" sz="2400" i="1" baseline="30000"/>
          </a:p>
        </p:txBody>
      </p:sp>
      <p:sp>
        <p:nvSpPr>
          <p:cNvPr id="130052" name="Text Box 5">
            <a:extLst>
              <a:ext uri="{FF2B5EF4-FFF2-40B4-BE49-F238E27FC236}">
                <a16:creationId xmlns:a16="http://schemas.microsoft.com/office/drawing/2014/main" id="{2C107BC7-7BFF-4885-DD74-DB2927CD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13518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i="1" baseline="-25000"/>
              <a:t>n</a:t>
            </a:r>
          </a:p>
        </p:txBody>
      </p:sp>
      <p:sp>
        <p:nvSpPr>
          <p:cNvPr id="130053" name="Line 6">
            <a:extLst>
              <a:ext uri="{FF2B5EF4-FFF2-40B4-BE49-F238E27FC236}">
                <a16:creationId xmlns:a16="http://schemas.microsoft.com/office/drawing/2014/main" id="{A93ABD8F-8147-11A5-3C19-1915863D2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" name="Text Box 7">
            <a:extLst>
              <a:ext uri="{FF2B5EF4-FFF2-40B4-BE49-F238E27FC236}">
                <a16:creationId xmlns:a16="http://schemas.microsoft.com/office/drawing/2014/main" id="{0D66D163-418E-8836-E57A-7E1C4333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cos(</a:t>
            </a:r>
            <a:r>
              <a:rPr lang="en-US" altLang="en-US" sz="2400" b="1"/>
              <a:t>d</a:t>
            </a:r>
            <a:r>
              <a:rPr lang="en-US" altLang="en-US" sz="2400" i="1" baseline="-25000"/>
              <a:t>q</a:t>
            </a:r>
            <a:r>
              <a:rPr lang="en-US" altLang="en-US" sz="2400" i="1"/>
              <a:t>, </a:t>
            </a:r>
            <a:r>
              <a:rPr lang="en-US" altLang="en-US" sz="2400" b="1"/>
              <a:t>d</a:t>
            </a:r>
            <a:r>
              <a:rPr lang="en-US" altLang="en-US" sz="2400" i="1" baseline="-25000"/>
              <a:t>i</a:t>
            </a:r>
            <a:r>
              <a:rPr lang="en-US" altLang="en-US" sz="2400"/>
              <a:t>) =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6FE00813-0784-4EA3-7C51-08D4A4E80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Discussion of Similarity</a:t>
            </a:r>
          </a:p>
        </p:txBody>
      </p:sp>
      <p:sp>
        <p:nvSpPr>
          <p:cNvPr id="132098" name="Text Box 3">
            <a:extLst>
              <a:ext uri="{FF2B5EF4-FFF2-40B4-BE49-F238E27FC236}">
                <a16:creationId xmlns:a16="http://schemas.microsoft.com/office/drawing/2014/main" id="{10FF7EA7-C7EA-F186-DCE9-4B4CC271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924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choice of similarity measure is widely used and works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well on a wide range of documents, but has no theoretical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basis.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There are several possible measures other that angle between vectors</a:t>
            </a:r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There is a choice of possible definitions of </a:t>
            </a:r>
            <a:r>
              <a:rPr lang="en-US" altLang="en-US" sz="2400" i="1"/>
              <a:t>tf</a:t>
            </a:r>
            <a:r>
              <a:rPr lang="en-US" altLang="en-US" sz="2400"/>
              <a:t> and </a:t>
            </a:r>
            <a:r>
              <a:rPr lang="en-US" altLang="en-US" sz="2400" i="1"/>
              <a:t>idf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 typeface="Times" pitchFamily="2" charset="0"/>
              <a:buAutoNum type="arabicPeriod"/>
            </a:pPr>
            <a:r>
              <a:rPr lang="en-US" altLang="en-US" sz="2400"/>
              <a:t>With fielded searching, there are various ways to adjust the weight given to each field.</a:t>
            </a: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4" descr="Picture 6">
            <a:extLst>
              <a:ext uri="{FF2B5EF4-FFF2-40B4-BE49-F238E27FC236}">
                <a16:creationId xmlns:a16="http://schemas.microsoft.com/office/drawing/2014/main" id="{9A4A78D3-D34C-A2B4-CFBD-8D9D1095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75"/>
            <a:ext cx="80010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>
            <a:extLst>
              <a:ext uri="{FF2B5EF4-FFF2-40B4-BE49-F238E27FC236}">
                <a16:creationId xmlns:a16="http://schemas.microsoft.com/office/drawing/2014/main" id="{71E72CDD-8D29-5C51-1D5F-67055A116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Apache Lucene</a:t>
            </a:r>
          </a:p>
        </p:txBody>
      </p:sp>
      <p:sp>
        <p:nvSpPr>
          <p:cNvPr id="136194" name="Text Box 3">
            <a:extLst>
              <a:ext uri="{FF2B5EF4-FFF2-40B4-BE49-F238E27FC236}">
                <a16:creationId xmlns:a16="http://schemas.microsoft.com/office/drawing/2014/main" id="{0095B314-9396-682C-1FEF-76453715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u="sng">
                <a:solidFill>
                  <a:srgbClr val="0000CC"/>
                </a:solidFill>
              </a:rPr>
              <a:t>http://apache.org/lucene/docs/</a:t>
            </a:r>
            <a:endParaRPr lang="en-US" altLang="en-US" sz="2400"/>
          </a:p>
        </p:txBody>
      </p:sp>
      <p:sp>
        <p:nvSpPr>
          <p:cNvPr id="136195" name="Text Box 4">
            <a:extLst>
              <a:ext uri="{FF2B5EF4-FFF2-40B4-BE49-F238E27FC236}">
                <a16:creationId xmlns:a16="http://schemas.microsoft.com/office/drawing/2014/main" id="{20E589E2-5B07-E45C-D151-92641B81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777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Apache Lucene is a high-performance, full-featured text search engine  library written entirely in Java. The technology is suitable for nearly any  application that requires full-text search, especially cross-platform.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Apache Lucene is an open source project available for  free download from Apache Jakarta.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Versions are also available is several other languages, including C++.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original author was Doug Cutting.</a:t>
            </a: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>
            <a:extLst>
              <a:ext uri="{FF2B5EF4-FFF2-40B4-BE49-F238E27FC236}">
                <a16:creationId xmlns:a16="http://schemas.microsoft.com/office/drawing/2014/main" id="{2A4691DB-4194-5497-C6A6-FAC99EB6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73881701-F643-552F-107C-F12DAADBE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imilarity and DefaultSimilarity</a:t>
            </a:r>
          </a:p>
        </p:txBody>
      </p:sp>
      <p:sp>
        <p:nvSpPr>
          <p:cNvPr id="140290" name="Text Box 3">
            <a:extLst>
              <a:ext uri="{FF2B5EF4-FFF2-40B4-BE49-F238E27FC236}">
                <a16:creationId xmlns:a16="http://schemas.microsoft.com/office/drawing/2014/main" id="{8E52C351-8BB5-9086-7DEF-A9D3C792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305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public abstract class </a:t>
            </a: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The score of query </a:t>
            </a:r>
            <a:r>
              <a:rPr lang="en-US" altLang="en-US" sz="2400" i="1"/>
              <a:t>q</a:t>
            </a:r>
            <a:r>
              <a:rPr lang="en-US" altLang="en-US" sz="2400"/>
              <a:t> for document </a:t>
            </a:r>
            <a:r>
              <a:rPr lang="en-US" altLang="en-US" sz="2400" i="1"/>
              <a:t>d</a:t>
            </a:r>
            <a:r>
              <a:rPr lang="en-US" altLang="en-US" sz="2400"/>
              <a:t> is defined  in terms of these methods as follows: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score</a:t>
            </a:r>
            <a:r>
              <a:rPr lang="en-US" altLang="en-US" sz="2400"/>
              <a:t>(q, d) 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    ∑  </a:t>
            </a:r>
            <a:r>
              <a:rPr lang="en-US" altLang="en-US" sz="2400" b="1">
                <a:solidFill>
                  <a:srgbClr val="0000CC"/>
                </a:solidFill>
              </a:rPr>
              <a:t>tf</a:t>
            </a:r>
            <a:r>
              <a:rPr lang="en-US" altLang="en-US" sz="2400"/>
              <a:t>(t </a:t>
            </a:r>
            <a:r>
              <a:rPr lang="en-US" altLang="en-US" sz="2400" i="1"/>
              <a:t>in</a:t>
            </a:r>
            <a:r>
              <a:rPr lang="en-US" altLang="en-US" sz="2400"/>
              <a:t> d)*</a:t>
            </a:r>
            <a:r>
              <a:rPr lang="en-US" altLang="en-US" sz="2400" b="1">
                <a:solidFill>
                  <a:srgbClr val="0000CC"/>
                </a:solidFill>
              </a:rPr>
              <a:t>idf</a:t>
            </a:r>
            <a:r>
              <a:rPr lang="en-US" altLang="en-US" sz="2400"/>
              <a:t>(t)*</a:t>
            </a:r>
            <a:r>
              <a:rPr lang="en-US" altLang="en-US" sz="2400" b="1">
                <a:solidFill>
                  <a:srgbClr val="0000CC"/>
                </a:solidFill>
              </a:rPr>
              <a:t>getBoost</a:t>
            </a:r>
            <a:r>
              <a:rPr lang="en-US" altLang="en-US" sz="2400"/>
              <a:t>(t.field </a:t>
            </a:r>
            <a:r>
              <a:rPr lang="en-US" altLang="en-US" sz="2400" i="1"/>
              <a:t>in</a:t>
            </a:r>
            <a:r>
              <a:rPr lang="en-US" altLang="en-US" sz="2400"/>
              <a:t> d)*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                </a:t>
            </a:r>
            <a:r>
              <a:rPr lang="en-US" altLang="en-US" sz="2400" b="1">
                <a:solidFill>
                  <a:srgbClr val="0000CC"/>
                </a:solidFill>
              </a:rPr>
              <a:t>lengthNorm</a:t>
            </a:r>
            <a:r>
              <a:rPr lang="en-US" altLang="en-US" sz="2400"/>
              <a:t>(t.field </a:t>
            </a:r>
            <a:r>
              <a:rPr lang="en-US" altLang="en-US" sz="2400" i="1"/>
              <a:t>in</a:t>
            </a:r>
            <a:r>
              <a:rPr lang="en-US" altLang="en-US" sz="2400"/>
              <a:t> d)*</a:t>
            </a:r>
            <a:r>
              <a:rPr lang="en-US" altLang="en-US" sz="2400" b="1">
                <a:solidFill>
                  <a:srgbClr val="0000CC"/>
                </a:solidFill>
              </a:rPr>
              <a:t>coord</a:t>
            </a:r>
            <a:r>
              <a:rPr lang="en-US" altLang="en-US" sz="2400"/>
              <a:t>(q, d)*</a:t>
            </a:r>
            <a:r>
              <a:rPr lang="en-US" altLang="en-US" sz="2400" b="1">
                <a:solidFill>
                  <a:srgbClr val="0000CC"/>
                </a:solidFill>
              </a:rPr>
              <a:t>queryNorm</a:t>
            </a:r>
            <a:r>
              <a:rPr lang="en-US" altLang="en-US" sz="2400"/>
              <a:t>(q)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public class </a:t>
            </a:r>
            <a:r>
              <a:rPr lang="en-US" altLang="en-US" sz="2400" b="1">
                <a:solidFill>
                  <a:srgbClr val="0000CC"/>
                </a:solidFill>
              </a:rPr>
              <a:t>DefaultSimilarity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extends </a:t>
            </a:r>
            <a:r>
              <a:rPr lang="en-US" altLang="en-US" sz="2400" b="1">
                <a:solidFill>
                  <a:srgbClr val="0000CC"/>
                </a:solidFill>
              </a:rPr>
              <a:t>Similarity</a:t>
            </a: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</a:t>
            </a:r>
          </a:p>
        </p:txBody>
      </p:sp>
      <p:sp>
        <p:nvSpPr>
          <p:cNvPr id="140291" name="Text Box 4">
            <a:extLst>
              <a:ext uri="{FF2B5EF4-FFF2-40B4-BE49-F238E27FC236}">
                <a16:creationId xmlns:a16="http://schemas.microsoft.com/office/drawing/2014/main" id="{00E1BC85-6AFE-9043-5985-6B498890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t </a:t>
            </a:r>
            <a:r>
              <a:rPr lang="en-US" altLang="en-US" sz="1800" i="1"/>
              <a:t>in</a:t>
            </a:r>
            <a:r>
              <a:rPr lang="en-US" altLang="en-US" sz="1800"/>
              <a:t> q</a:t>
            </a:r>
            <a:endParaRPr lang="en-US" altLang="en-US" sz="2400"/>
          </a:p>
        </p:txBody>
      </p:sp>
      <p:sp>
        <p:nvSpPr>
          <p:cNvPr id="140292" name="Rectangle 5">
            <a:extLst>
              <a:ext uri="{FF2B5EF4-FFF2-40B4-BE49-F238E27FC236}">
                <a16:creationId xmlns:a16="http://schemas.microsoft.com/office/drawing/2014/main" id="{2A02A70C-401D-B7CF-5793-5CB76AC6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40293" name="Rectangle 6">
            <a:extLst>
              <a:ext uri="{FF2B5EF4-FFF2-40B4-BE49-F238E27FC236}">
                <a16:creationId xmlns:a16="http://schemas.microsoft.com/office/drawing/2014/main" id="{E453757A-16DD-8240-F5D4-DDE2F5A8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43400"/>
            <a:ext cx="8077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6444268C-D09A-49DE-0BA6-9F9934FD6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Query Engine</a:t>
            </a:r>
          </a:p>
        </p:txBody>
      </p:sp>
      <p:sp>
        <p:nvSpPr>
          <p:cNvPr id="15362" name="Line 16">
            <a:extLst>
              <a:ext uri="{FF2B5EF4-FFF2-40B4-BE49-F238E27FC236}">
                <a16:creationId xmlns:a16="http://schemas.microsoft.com/office/drawing/2014/main" id="{B0837EB6-474A-5D60-5681-7E6FD51FF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14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363" name="Group 28">
            <a:extLst>
              <a:ext uri="{FF2B5EF4-FFF2-40B4-BE49-F238E27FC236}">
                <a16:creationId xmlns:a16="http://schemas.microsoft.com/office/drawing/2014/main" id="{DDE8EDCD-7714-EF03-0CD7-B046B9197CC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066800"/>
            <a:ext cx="457200" cy="914400"/>
            <a:chOff x="2667000" y="1066800"/>
            <a:chExt cx="457200" cy="914400"/>
          </a:xfrm>
        </p:grpSpPr>
        <p:sp>
          <p:nvSpPr>
            <p:cNvPr id="15388" name="Line 17">
              <a:extLst>
                <a:ext uri="{FF2B5EF4-FFF2-40B4-BE49-F238E27FC236}">
                  <a16:creationId xmlns:a16="http://schemas.microsoft.com/office/drawing/2014/main" id="{BA4F9801-2EB5-606D-DB4B-0B8ED789A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066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9" name="Line 18">
              <a:extLst>
                <a:ext uri="{FF2B5EF4-FFF2-40B4-BE49-F238E27FC236}">
                  <a16:creationId xmlns:a16="http://schemas.microsoft.com/office/drawing/2014/main" id="{EB208080-0EC4-E504-CADF-2DEA409DB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1066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64" name="Group 27">
            <a:extLst>
              <a:ext uri="{FF2B5EF4-FFF2-40B4-BE49-F238E27FC236}">
                <a16:creationId xmlns:a16="http://schemas.microsoft.com/office/drawing/2014/main" id="{AC406A96-EBF2-DEB7-B5D7-EB382F44597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667000" cy="1905000"/>
            <a:chOff x="914400" y="1447800"/>
            <a:chExt cx="2667000" cy="1905000"/>
          </a:xfrm>
        </p:grpSpPr>
        <p:sp>
          <p:nvSpPr>
            <p:cNvPr id="15384" name="Rectangle 2">
              <a:extLst>
                <a:ext uri="{FF2B5EF4-FFF2-40B4-BE49-F238E27FC236}">
                  <a16:creationId xmlns:a16="http://schemas.microsoft.com/office/drawing/2014/main" id="{054F5770-933F-EF47-E97D-26E6E9A3B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1981200"/>
              <a:ext cx="17526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Interface</a:t>
              </a:r>
            </a:p>
          </p:txBody>
        </p:sp>
        <p:sp>
          <p:nvSpPr>
            <p:cNvPr id="15385" name="Line 19">
              <a:extLst>
                <a:ext uri="{FF2B5EF4-FFF2-40B4-BE49-F238E27FC236}">
                  <a16:creationId xmlns:a16="http://schemas.microsoft.com/office/drawing/2014/main" id="{D27DD868-178E-8BAB-729F-DB022245D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6" name="Line 20">
              <a:extLst>
                <a:ext uri="{FF2B5EF4-FFF2-40B4-BE49-F238E27FC236}">
                  <a16:creationId xmlns:a16="http://schemas.microsoft.com/office/drawing/2014/main" id="{5DBD37AD-D9D3-0AA4-1FE8-3AE04C4CF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14478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7" name="Line 21">
              <a:extLst>
                <a:ext uri="{FF2B5EF4-FFF2-40B4-BE49-F238E27FC236}">
                  <a16:creationId xmlns:a16="http://schemas.microsoft.com/office/drawing/2014/main" id="{06E7BF10-F61D-DB45-BCCB-2933C9017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00" y="2362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365" name="Text Box 22">
            <a:extLst>
              <a:ext uri="{FF2B5EF4-FFF2-40B4-BE49-F238E27FC236}">
                <a16:creationId xmlns:a16="http://schemas.microsoft.com/office/drawing/2014/main" id="{1FDAA13C-291D-A1F5-FAD4-BD47D0F9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Users</a:t>
            </a:r>
          </a:p>
        </p:txBody>
      </p:sp>
      <p:sp>
        <p:nvSpPr>
          <p:cNvPr id="15366" name="Text Box 23">
            <a:extLst>
              <a:ext uri="{FF2B5EF4-FFF2-40B4-BE49-F238E27FC236}">
                <a16:creationId xmlns:a16="http://schemas.microsoft.com/office/drawing/2014/main" id="{CC8E29CF-9CCD-D70B-460C-FF2973EA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Web</a:t>
            </a:r>
          </a:p>
        </p:txBody>
      </p:sp>
      <p:sp>
        <p:nvSpPr>
          <p:cNvPr id="15367" name="Text Box 24">
            <a:extLst>
              <a:ext uri="{FF2B5EF4-FFF2-40B4-BE49-F238E27FC236}">
                <a16:creationId xmlns:a16="http://schemas.microsoft.com/office/drawing/2014/main" id="{16BF67A4-1446-8E0D-A4B2-6736C93B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78563"/>
            <a:ext cx="511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Online vs Offline processing</a:t>
            </a:r>
          </a:p>
        </p:txBody>
      </p:sp>
      <p:sp>
        <p:nvSpPr>
          <p:cNvPr id="15368" name="Text Box 27">
            <a:extLst>
              <a:ext uri="{FF2B5EF4-FFF2-40B4-BE49-F238E27FC236}">
                <a16:creationId xmlns:a16="http://schemas.microsoft.com/office/drawing/2014/main" id="{5F9A187D-1234-1F12-08AA-2B114705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34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4">
            <a:extLst>
              <a:ext uri="{FF2B5EF4-FFF2-40B4-BE49-F238E27FC236}">
                <a16:creationId xmlns:a16="http://schemas.microsoft.com/office/drawing/2014/main" id="{7784E99A-8992-D1D4-B8DC-E9D783F49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Indexer</a:t>
            </a:r>
          </a:p>
        </p:txBody>
      </p:sp>
      <p:sp>
        <p:nvSpPr>
          <p:cNvPr id="15370" name="Oval 5">
            <a:extLst>
              <a:ext uri="{FF2B5EF4-FFF2-40B4-BE49-F238E27FC236}">
                <a16:creationId xmlns:a16="http://schemas.microsoft.com/office/drawing/2014/main" id="{7689A34A-FB3E-0F00-BF7D-40787E86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858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Index</a:t>
            </a:r>
          </a:p>
        </p:txBody>
      </p:sp>
      <p:grpSp>
        <p:nvGrpSpPr>
          <p:cNvPr id="15371" name="Group 29">
            <a:extLst>
              <a:ext uri="{FF2B5EF4-FFF2-40B4-BE49-F238E27FC236}">
                <a16:creationId xmlns:a16="http://schemas.microsoft.com/office/drawing/2014/main" id="{7E62BB4D-DF83-97F7-9140-C9A316DA06EF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267200"/>
            <a:ext cx="2138363" cy="1447800"/>
            <a:chOff x="3500438" y="4191000"/>
            <a:chExt cx="2138362" cy="1447800"/>
          </a:xfrm>
        </p:grpSpPr>
        <p:sp>
          <p:nvSpPr>
            <p:cNvPr id="15377" name="Rectangle 6">
              <a:extLst>
                <a:ext uri="{FF2B5EF4-FFF2-40B4-BE49-F238E27FC236}">
                  <a16:creationId xmlns:a16="http://schemas.microsoft.com/office/drawing/2014/main" id="{C8FD4B2C-22E6-AEA8-6D93-B98CA3C1E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191000"/>
              <a:ext cx="1676400" cy="762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Crawler</a:t>
              </a:r>
            </a:p>
          </p:txBody>
        </p:sp>
        <p:sp>
          <p:nvSpPr>
            <p:cNvPr id="15378" name="Line 7">
              <a:extLst>
                <a:ext uri="{FF2B5EF4-FFF2-40B4-BE49-F238E27FC236}">
                  <a16:creationId xmlns:a16="http://schemas.microsoft.com/office/drawing/2014/main" id="{1E1713D7-6CC9-117F-368A-8DCF16B67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0438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9" name="Line 8">
              <a:extLst>
                <a:ext uri="{FF2B5EF4-FFF2-40B4-BE49-F238E27FC236}">
                  <a16:creationId xmlns:a16="http://schemas.microsoft.com/office/drawing/2014/main" id="{D15B8CE5-E0C4-40D5-17FB-98DDF7147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49530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Line 9">
              <a:extLst>
                <a:ext uri="{FF2B5EF4-FFF2-40B4-BE49-F238E27FC236}">
                  <a16:creationId xmlns:a16="http://schemas.microsoft.com/office/drawing/2014/main" id="{BEA0D749-EC69-38C2-12C8-250125C56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6200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10">
              <a:extLst>
                <a:ext uri="{FF2B5EF4-FFF2-40B4-BE49-F238E27FC236}">
                  <a16:creationId xmlns:a16="http://schemas.microsoft.com/office/drawing/2014/main" id="{B2F22DDF-9F5F-4DA1-A84A-BD6FC1700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0" y="4953000"/>
              <a:ext cx="530225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2" name="Line 11">
              <a:extLst>
                <a:ext uri="{FF2B5EF4-FFF2-40B4-BE49-F238E27FC236}">
                  <a16:creationId xmlns:a16="http://schemas.microsoft.com/office/drawing/2014/main" id="{F3494A94-9F34-2F71-438B-9A01B701D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49530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3" name="Line 12">
              <a:extLst>
                <a:ext uri="{FF2B5EF4-FFF2-40B4-BE49-F238E27FC236}">
                  <a16:creationId xmlns:a16="http://schemas.microsoft.com/office/drawing/2014/main" id="{DBBE6F84-2F79-D0D6-0153-AF46B8950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372" name="Line 15">
            <a:extLst>
              <a:ext uri="{FF2B5EF4-FFF2-40B4-BE49-F238E27FC236}">
                <a16:creationId xmlns:a16="http://schemas.microsoft.com/office/drawing/2014/main" id="{F31DCEE0-8B2F-BDCD-EF3D-18781BF501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15">
            <a:extLst>
              <a:ext uri="{FF2B5EF4-FFF2-40B4-BE49-F238E27FC236}">
                <a16:creationId xmlns:a16="http://schemas.microsoft.com/office/drawing/2014/main" id="{2F8A0092-F9A7-DF30-3804-FD056C60EF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26">
            <a:extLst>
              <a:ext uri="{FF2B5EF4-FFF2-40B4-BE49-F238E27FC236}">
                <a16:creationId xmlns:a16="http://schemas.microsoft.com/office/drawing/2014/main" id="{32088687-3E3C-89FD-EB8E-D411384B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"/>
            <a:ext cx="3048000" cy="53133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375" name="Rectangle 26">
            <a:extLst>
              <a:ext uri="{FF2B5EF4-FFF2-40B4-BE49-F238E27FC236}">
                <a16:creationId xmlns:a16="http://schemas.microsoft.com/office/drawing/2014/main" id="{E926DB7E-5E45-B182-290B-07CEC6F7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7467600" cy="2438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E2119E6E-5AED-89CC-5F8D-FC4AFE65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71800"/>
            <a:ext cx="1778000" cy="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Online</a:t>
            </a:r>
            <a:endParaRPr lang="en-US" sz="1800" dirty="0">
              <a:ln>
                <a:solidFill>
                  <a:srgbClr val="0000FF"/>
                </a:solidFill>
              </a:ln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CCEC7E70-9EC6-97DD-2551-25D4D074B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 DefaultSimilarity</a:t>
            </a:r>
          </a:p>
        </p:txBody>
      </p:sp>
      <p:sp>
        <p:nvSpPr>
          <p:cNvPr id="142338" name="Text Box 3">
            <a:extLst>
              <a:ext uri="{FF2B5EF4-FFF2-40B4-BE49-F238E27FC236}">
                <a16:creationId xmlns:a16="http://schemas.microsoft.com/office/drawing/2014/main" id="{3C75D6DE-F3F6-6717-1DC3-3FBE7A56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42339" name="Text Box 4">
            <a:extLst>
              <a:ext uri="{FF2B5EF4-FFF2-40B4-BE49-F238E27FC236}">
                <a16:creationId xmlns:a16="http://schemas.microsoft.com/office/drawing/2014/main" id="{4ABFF8CE-2488-1E2A-D393-16798A74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772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tf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public float </a:t>
            </a:r>
            <a:r>
              <a:rPr lang="en-US" altLang="en-US" sz="2400" b="1"/>
              <a:t>tf</a:t>
            </a:r>
            <a:r>
              <a:rPr lang="en-US" altLang="en-US" sz="2400"/>
              <a:t>(float freq)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u="sng"/>
              <a:t>Implemented as:</a:t>
            </a:r>
            <a:r>
              <a:rPr lang="en-US" altLang="en-US" sz="2400"/>
              <a:t> sqrt(freq)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lengthNorm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public float </a:t>
            </a:r>
            <a:r>
              <a:rPr lang="en-US" altLang="en-US" sz="2400" b="1"/>
              <a:t>lengthNorm</a:t>
            </a:r>
            <a:r>
              <a:rPr lang="en-US" altLang="en-US" sz="2400"/>
              <a:t>(String fieldName, int numTerms)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u="sng"/>
              <a:t>Implemented as:</a:t>
            </a:r>
            <a:r>
              <a:rPr lang="en-US" altLang="en-US" sz="2400"/>
              <a:t> 1/sqrt(numTerms)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Parameters</a:t>
            </a:r>
            <a:r>
              <a:rPr lang="en-US" altLang="en-US" sz="2400"/>
              <a:t>: numTokens - the total number of tokens contained in fields named fieldName of document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idf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public float </a:t>
            </a:r>
            <a:r>
              <a:rPr lang="en-US" altLang="en-US" sz="2400" b="1"/>
              <a:t>idf</a:t>
            </a:r>
            <a:r>
              <a:rPr lang="en-US" altLang="en-US" sz="2400"/>
              <a:t>(int docFreq, int numDocs)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u="sng"/>
              <a:t>Implemented as:</a:t>
            </a:r>
            <a:r>
              <a:rPr lang="en-US" altLang="en-US" sz="2400"/>
              <a:t> log(numDocs/(docFreq+1)) + 1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>
            <a:extLst>
              <a:ext uri="{FF2B5EF4-FFF2-40B4-BE49-F238E27FC236}">
                <a16:creationId xmlns:a16="http://schemas.microsoft.com/office/drawing/2014/main" id="{041C5415-CC2F-59B7-DA58-2AA6957DA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 DefaultSimilarity</a:t>
            </a:r>
          </a:p>
        </p:txBody>
      </p:sp>
      <p:sp>
        <p:nvSpPr>
          <p:cNvPr id="144386" name="Text Box 3">
            <a:extLst>
              <a:ext uri="{FF2B5EF4-FFF2-40B4-BE49-F238E27FC236}">
                <a16:creationId xmlns:a16="http://schemas.microsoft.com/office/drawing/2014/main" id="{CE7DF50F-499D-0BA9-8FF6-9368B5E9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8001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coord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public float </a:t>
            </a:r>
            <a:r>
              <a:rPr lang="en-US" altLang="en-US" sz="2400" b="1"/>
              <a:t>coord</a:t>
            </a:r>
            <a:r>
              <a:rPr lang="en-US" altLang="en-US" sz="2400"/>
              <a:t>(int overlap, int maxOverlap)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u="sng"/>
              <a:t>Implemented as</a:t>
            </a:r>
            <a:r>
              <a:rPr lang="en-US" altLang="en-US" sz="2400"/>
              <a:t> overlap / maxOverlap.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Parameters:</a:t>
            </a:r>
            <a:endParaRPr lang="en-US" altLang="en-US" sz="240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overlap - the number of query terms matched in the document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maxOverlap - the total number of terms in the query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getBoost</a:t>
            </a:r>
            <a:r>
              <a:rPr lang="en-US" altLang="en-US" sz="2400"/>
              <a:t> returns the boost factor for hits on any field of this document (set elsewhere)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/>
              <a:t>queryNorm</a:t>
            </a:r>
            <a:r>
              <a:rPr lang="en-US" altLang="en-US" sz="2400"/>
              <a:t> does not affect ranking, but rather just attempts to make scores from different queries comparable.</a:t>
            </a:r>
          </a:p>
        </p:txBody>
      </p:sp>
      <p:sp>
        <p:nvSpPr>
          <p:cNvPr id="144387" name="Rectangle 4">
            <a:extLst>
              <a:ext uri="{FF2B5EF4-FFF2-40B4-BE49-F238E27FC236}">
                <a16:creationId xmlns:a16="http://schemas.microsoft.com/office/drawing/2014/main" id="{6975E01A-647E-62F1-26FA-1E7C31B0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8001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530E4DF7-D4B4-F26A-C647-97408F492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&amp; query space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54D01E4A-7704-5639-55FF-BDBDC93DB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Documents are organized in some manner - exist as points in a document space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Documents treated as text, etc.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Match query with document - approaches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Query similar to document space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Query not similar to document space and becomes a characteristic function on the document space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Documents most similar are the ones we retrieve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Reduce this a computable </a:t>
            </a:r>
            <a:r>
              <a:rPr lang="en-US" altLang="en-US" sz="2800" i="1">
                <a:ea typeface="ＭＳ Ｐゴシック" panose="020B0600070205080204" pitchFamily="34" charset="-128"/>
              </a:rPr>
              <a:t>measure of similarity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>
            <a:extLst>
              <a:ext uri="{FF2B5EF4-FFF2-40B4-BE49-F238E27FC236}">
                <a16:creationId xmlns:a16="http://schemas.microsoft.com/office/drawing/2014/main" id="{4AEC3F6C-291B-A613-7EBD-61CE75FF3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similar to document space</a:t>
            </a:r>
          </a:p>
        </p:txBody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0DCA30FF-AA88-4072-7231-2C068358B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Query is a point in document space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Documents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near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to the query are the ones we want.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Near: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Lying in similar direction as other documents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Others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>
            <a:extLst>
              <a:ext uri="{FF2B5EF4-FFF2-40B4-BE49-F238E27FC236}">
                <a16:creationId xmlns:a16="http://schemas.microsoft.com/office/drawing/2014/main" id="{868D2482-C392-F453-1266-B0154B500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Clustering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949B5DEF-9C87-7819-16EA-48C07C51A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12420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Rounded MT Bold" panose="020F0704030504030204" pitchFamily="34" charset="77"/>
              </a:rPr>
              <a:t>Term 1</a:t>
            </a:r>
          </a:p>
        </p:txBody>
      </p:sp>
      <p:sp>
        <p:nvSpPr>
          <p:cNvPr id="150531" name="Rectangle 4">
            <a:extLst>
              <a:ext uri="{FF2B5EF4-FFF2-40B4-BE49-F238E27FC236}">
                <a16:creationId xmlns:a16="http://schemas.microsoft.com/office/drawing/2014/main" id="{8460079A-CF3D-1C12-F5E3-353FA601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8160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Rounded MT Bold" panose="020F0704030504030204" pitchFamily="34" charset="77"/>
              </a:rPr>
              <a:t>Term 2</a:t>
            </a:r>
          </a:p>
        </p:txBody>
      </p:sp>
      <p:grpSp>
        <p:nvGrpSpPr>
          <p:cNvPr id="150532" name="Group 5">
            <a:extLst>
              <a:ext uri="{FF2B5EF4-FFF2-40B4-BE49-F238E27FC236}">
                <a16:creationId xmlns:a16="http://schemas.microsoft.com/office/drawing/2014/main" id="{B01449C5-A658-C876-070B-D3E98A7C4B93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286000"/>
            <a:ext cx="3810000" cy="2514600"/>
            <a:chOff x="1440" y="1968"/>
            <a:chExt cx="2400" cy="1584"/>
          </a:xfrm>
        </p:grpSpPr>
        <p:sp>
          <p:nvSpPr>
            <p:cNvPr id="150533" name="Rectangle 6">
              <a:extLst>
                <a:ext uri="{FF2B5EF4-FFF2-40B4-BE49-F238E27FC236}">
                  <a16:creationId xmlns:a16="http://schemas.microsoft.com/office/drawing/2014/main" id="{9610FA43-53C6-BFD2-9F54-96EF9F47D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968"/>
              <a:ext cx="2400" cy="15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34" name="Line 7">
              <a:extLst>
                <a:ext uri="{FF2B5EF4-FFF2-40B4-BE49-F238E27FC236}">
                  <a16:creationId xmlns:a16="http://schemas.microsoft.com/office/drawing/2014/main" id="{B4BCA502-E08E-2BD5-2274-57B94B083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0" cy="12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5" name="Line 8">
              <a:extLst>
                <a:ext uri="{FF2B5EF4-FFF2-40B4-BE49-F238E27FC236}">
                  <a16:creationId xmlns:a16="http://schemas.microsoft.com/office/drawing/2014/main" id="{C1AC650E-E1E3-BDB6-88F6-C37A2D8DC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456"/>
              <a:ext cx="1632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6" name="Oval 9">
              <a:extLst>
                <a:ext uri="{FF2B5EF4-FFF2-40B4-BE49-F238E27FC236}">
                  <a16:creationId xmlns:a16="http://schemas.microsoft.com/office/drawing/2014/main" id="{46E26901-73A9-49A3-1D5C-D01EA17F6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2836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37" name="Oval 10">
              <a:extLst>
                <a:ext uri="{FF2B5EF4-FFF2-40B4-BE49-F238E27FC236}">
                  <a16:creationId xmlns:a16="http://schemas.microsoft.com/office/drawing/2014/main" id="{9D676678-8810-7388-CEE1-A76F0194D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2260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38" name="Oval 11">
              <a:extLst>
                <a:ext uri="{FF2B5EF4-FFF2-40B4-BE49-F238E27FC236}">
                  <a16:creationId xmlns:a16="http://schemas.microsoft.com/office/drawing/2014/main" id="{3C20E62C-C57E-FBC3-1268-BC63DBB5C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3220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39" name="Oval 12">
              <a:extLst>
                <a:ext uri="{FF2B5EF4-FFF2-40B4-BE49-F238E27FC236}">
                  <a16:creationId xmlns:a16="http://schemas.microsoft.com/office/drawing/2014/main" id="{20610132-D615-F79E-E9F4-4783A815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3076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0" name="Oval 13">
              <a:extLst>
                <a:ext uri="{FF2B5EF4-FFF2-40B4-BE49-F238E27FC236}">
                  <a16:creationId xmlns:a16="http://schemas.microsoft.com/office/drawing/2014/main" id="{1EE018B2-024C-DC92-5960-339395F7A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124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1" name="Oval 14">
              <a:extLst>
                <a:ext uri="{FF2B5EF4-FFF2-40B4-BE49-F238E27FC236}">
                  <a16:creationId xmlns:a16="http://schemas.microsoft.com/office/drawing/2014/main" id="{65049F0D-10DB-3972-AEF2-3FA1B8DF6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268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2" name="Oval 15">
              <a:extLst>
                <a:ext uri="{FF2B5EF4-FFF2-40B4-BE49-F238E27FC236}">
                  <a16:creationId xmlns:a16="http://schemas.microsoft.com/office/drawing/2014/main" id="{075F27F3-F5D0-995C-58FF-CC3CD08C3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500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3" name="Oval 16">
              <a:extLst>
                <a:ext uri="{FF2B5EF4-FFF2-40B4-BE49-F238E27FC236}">
                  <a16:creationId xmlns:a16="http://schemas.microsoft.com/office/drawing/2014/main" id="{712BBC0B-2E22-9B33-653D-1ACC6ADDE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2404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4" name="Oval 17">
              <a:extLst>
                <a:ext uri="{FF2B5EF4-FFF2-40B4-BE49-F238E27FC236}">
                  <a16:creationId xmlns:a16="http://schemas.microsoft.com/office/drawing/2014/main" id="{584208BD-3738-A5E7-FA14-1B49A395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3172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45" name="Oval 18">
              <a:extLst>
                <a:ext uri="{FF2B5EF4-FFF2-40B4-BE49-F238E27FC236}">
                  <a16:creationId xmlns:a16="http://schemas.microsoft.com/office/drawing/2014/main" id="{5E4D878B-0F62-C451-7A9B-4B675C2C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3124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>
            <a:extLst>
              <a:ext uri="{FF2B5EF4-FFF2-40B4-BE49-F238E27FC236}">
                <a16:creationId xmlns:a16="http://schemas.microsoft.com/office/drawing/2014/main" id="{DDA92992-447B-F629-A66B-53C61B35F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Documents in 3D Space</a:t>
            </a:r>
          </a:p>
        </p:txBody>
      </p:sp>
      <p:pic>
        <p:nvPicPr>
          <p:cNvPr id="152578" name="Picture 3" descr="RR-vs">
            <a:extLst>
              <a:ext uri="{FF2B5EF4-FFF2-40B4-BE49-F238E27FC236}">
                <a16:creationId xmlns:a16="http://schemas.microsoft.com/office/drawing/2014/main" id="{1D3F79AF-C1E1-E4DE-99C2-F337D448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090738"/>
            <a:ext cx="40576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Line 4">
            <a:extLst>
              <a:ext uri="{FF2B5EF4-FFF2-40B4-BE49-F238E27FC236}">
                <a16:creationId xmlns:a16="http://schemas.microsoft.com/office/drawing/2014/main" id="{E738DF0F-61DF-9DDC-BA4A-B706B0FB9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576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Line 5">
            <a:extLst>
              <a:ext uri="{FF2B5EF4-FFF2-40B4-BE49-F238E27FC236}">
                <a16:creationId xmlns:a16="http://schemas.microsoft.com/office/drawing/2014/main" id="{93ACAD28-784F-39CE-96BE-3B15E26CC7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514600"/>
            <a:ext cx="2286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Line 6">
            <a:extLst>
              <a:ext uri="{FF2B5EF4-FFF2-40B4-BE49-F238E27FC236}">
                <a16:creationId xmlns:a16="http://schemas.microsoft.com/office/drawing/2014/main" id="{FE4003C0-7E83-C806-E295-BD7B42BAA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971800"/>
            <a:ext cx="5334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Line 7">
            <a:extLst>
              <a:ext uri="{FF2B5EF4-FFF2-40B4-BE49-F238E27FC236}">
                <a16:creationId xmlns:a16="http://schemas.microsoft.com/office/drawing/2014/main" id="{15A94CEA-06B7-5993-E1F3-F2A83FEC2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429000"/>
            <a:ext cx="19050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Line 8">
            <a:extLst>
              <a:ext uri="{FF2B5EF4-FFF2-40B4-BE49-F238E27FC236}">
                <a16:creationId xmlns:a16="http://schemas.microsoft.com/office/drawing/2014/main" id="{46CF4A53-B65D-D092-18E6-D2CE3B853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657600"/>
            <a:ext cx="14478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9">
            <a:extLst>
              <a:ext uri="{FF2B5EF4-FFF2-40B4-BE49-F238E27FC236}">
                <a16:creationId xmlns:a16="http://schemas.microsoft.com/office/drawing/2014/main" id="{D702827D-DF6B-3D3D-9636-2C6DCFB4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57600"/>
            <a:ext cx="106680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Text Box 10">
            <a:extLst>
              <a:ext uri="{FF2B5EF4-FFF2-40B4-BE49-F238E27FC236}">
                <a16:creationId xmlns:a16="http://schemas.microsoft.com/office/drawing/2014/main" id="{00A5CE48-ECDD-71E4-3304-92C95D30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095875"/>
            <a:ext cx="733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Assumption: Documents that are </a:t>
            </a:r>
            <a:r>
              <a:rPr lang="ja-JP" altLang="en-US" sz="2800"/>
              <a:t>“</a:t>
            </a:r>
            <a:r>
              <a:rPr lang="en-US" altLang="ja-JP" sz="2800"/>
              <a:t>close together</a:t>
            </a:r>
            <a:r>
              <a:rPr lang="ja-JP" altLang="en-US" sz="2800"/>
              <a:t>”</a:t>
            </a:r>
            <a:r>
              <a:rPr lang="en-US" altLang="ja-JP" sz="280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in space are similar in meaning.</a:t>
            </a:r>
          </a:p>
        </p:txBody>
      </p:sp>
      <p:sp>
        <p:nvSpPr>
          <p:cNvPr id="152586" name="Text Box 11">
            <a:extLst>
              <a:ext uri="{FF2B5EF4-FFF2-40B4-BE49-F238E27FC236}">
                <a16:creationId xmlns:a16="http://schemas.microsoft.com/office/drawing/2014/main" id="{FE0F5BAC-FC97-BF62-FD38-4995D0AB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273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Document clustering</a:t>
            </a:r>
            <a:endParaRPr lang="en-US" altLang="en-US" sz="2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96C0380F-7530-7730-CFCF-C9E651D5C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>
                <a:ea typeface="新細明體" panose="02020500000000000000" pitchFamily="18" charset="-120"/>
              </a:rPr>
              <a:t>Term Weights: Term Frequency</a:t>
            </a:r>
            <a:endParaRPr lang="en-US" altLang="zh-TW" sz="4800">
              <a:latin typeface="Courier New" panose="02070309020205020404" pitchFamily="49" charset="0"/>
              <a:ea typeface="新細明體" panose="02020500000000000000" pitchFamily="18" charset="-120"/>
            </a:endParaRPr>
          </a:p>
        </p:txBody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94C26A5A-86ED-63A5-6A7A-369512FA1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47875"/>
            <a:ext cx="7696200" cy="4013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More frequent terms in a document are more important, i.e. more indicative of the topic.</a:t>
            </a:r>
          </a:p>
          <a:p>
            <a:pPr lvl="1">
              <a:buFontTx/>
              <a:buNone/>
            </a:pPr>
            <a:r>
              <a:rPr lang="en-US" altLang="zh-TW" i="1">
                <a:ea typeface="新細明體" panose="02020500000000000000" pitchFamily="18" charset="-120"/>
              </a:rPr>
              <a:t>        </a:t>
            </a:r>
            <a:r>
              <a:rPr lang="en-US" altLang="zh-TW" sz="3200" i="1">
                <a:ea typeface="新細明體" panose="02020500000000000000" pitchFamily="18" charset="-120"/>
              </a:rPr>
              <a:t>f</a:t>
            </a:r>
            <a:r>
              <a:rPr lang="en-US" altLang="zh-TW" sz="3200" i="1" baseline="-25000">
                <a:ea typeface="新細明體" panose="02020500000000000000" pitchFamily="18" charset="-120"/>
              </a:rPr>
              <a:t>ij </a:t>
            </a:r>
            <a:r>
              <a:rPr lang="en-US" altLang="zh-TW" sz="3200">
                <a:ea typeface="新細明體" panose="02020500000000000000" pitchFamily="18" charset="-120"/>
              </a:rPr>
              <a:t>= frequency of term </a:t>
            </a:r>
            <a:r>
              <a:rPr lang="en-US" altLang="zh-TW" sz="3200" i="1">
                <a:ea typeface="新細明體" panose="02020500000000000000" pitchFamily="18" charset="-120"/>
              </a:rPr>
              <a:t>i</a:t>
            </a:r>
            <a:r>
              <a:rPr lang="en-US" altLang="zh-TW" sz="3200">
                <a:ea typeface="新細明體" panose="02020500000000000000" pitchFamily="18" charset="-120"/>
              </a:rPr>
              <a:t> in document </a:t>
            </a:r>
            <a:r>
              <a:rPr lang="en-US" altLang="zh-TW" sz="3200" i="1">
                <a:ea typeface="新細明體" panose="02020500000000000000" pitchFamily="18" charset="-120"/>
              </a:rPr>
              <a:t>j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</a:p>
          <a:p>
            <a:pPr lvl="1"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May want to normalize </a:t>
            </a:r>
            <a:r>
              <a:rPr lang="en-US" altLang="zh-TW" i="1">
                <a:ea typeface="新細明體" panose="02020500000000000000" pitchFamily="18" charset="-120"/>
              </a:rPr>
              <a:t>term frequency</a:t>
            </a:r>
            <a:r>
              <a:rPr lang="en-US" altLang="zh-TW">
                <a:ea typeface="新細明體" panose="02020500000000000000" pitchFamily="18" charset="-120"/>
              </a:rPr>
              <a:t> (</a:t>
            </a:r>
            <a:r>
              <a:rPr lang="en-US" altLang="zh-TW" i="1">
                <a:ea typeface="新細明體" panose="02020500000000000000" pitchFamily="18" charset="-120"/>
              </a:rPr>
              <a:t>tf</a:t>
            </a:r>
            <a:r>
              <a:rPr lang="en-US" altLang="zh-TW">
                <a:ea typeface="新細明體" panose="02020500000000000000" pitchFamily="18" charset="-120"/>
              </a:rPr>
              <a:t>) across the entire corpus:</a:t>
            </a:r>
          </a:p>
          <a:p>
            <a:pPr lvl="1">
              <a:buFontTx/>
              <a:buNone/>
            </a:pPr>
            <a:r>
              <a:rPr lang="en-US" altLang="zh-TW" i="1">
                <a:ea typeface="新細明體" panose="02020500000000000000" pitchFamily="18" charset="-120"/>
              </a:rPr>
              <a:t>        </a:t>
            </a:r>
            <a:r>
              <a:rPr lang="en-US" altLang="zh-TW" sz="3200" i="1">
                <a:ea typeface="新細明體" panose="02020500000000000000" pitchFamily="18" charset="-120"/>
              </a:rPr>
              <a:t>tf</a:t>
            </a:r>
            <a:r>
              <a:rPr lang="en-US" altLang="zh-TW" sz="3200" i="1" baseline="-25000">
                <a:ea typeface="新細明體" panose="02020500000000000000" pitchFamily="18" charset="-120"/>
              </a:rPr>
              <a:t>ij   </a:t>
            </a:r>
            <a:r>
              <a:rPr lang="en-US" altLang="zh-TW" sz="3200" i="1">
                <a:ea typeface="新細明體" panose="02020500000000000000" pitchFamily="18" charset="-120"/>
                <a:sym typeface="Symbol" pitchFamily="2" charset="2"/>
              </a:rPr>
              <a:t>= </a:t>
            </a:r>
            <a:r>
              <a:rPr lang="en-US" altLang="zh-TW" sz="3200" i="1">
                <a:ea typeface="新細明體" panose="02020500000000000000" pitchFamily="18" charset="-120"/>
              </a:rPr>
              <a:t>f</a:t>
            </a:r>
            <a:r>
              <a:rPr lang="en-US" altLang="zh-TW" sz="3200" i="1" baseline="-25000">
                <a:ea typeface="新細明體" panose="02020500000000000000" pitchFamily="18" charset="-120"/>
              </a:rPr>
              <a:t>ij  </a:t>
            </a:r>
            <a:r>
              <a:rPr lang="en-US" altLang="zh-TW" sz="3200" i="1">
                <a:ea typeface="新細明體" panose="02020500000000000000" pitchFamily="18" charset="-120"/>
                <a:sym typeface="Symbol" pitchFamily="2" charset="2"/>
              </a:rPr>
              <a:t> / max</a:t>
            </a:r>
            <a:r>
              <a:rPr lang="en-US" altLang="zh-TW" sz="3200">
                <a:ea typeface="新細明體" panose="02020500000000000000" pitchFamily="18" charset="-120"/>
                <a:sym typeface="Symbol" pitchFamily="2" charset="2"/>
              </a:rPr>
              <a:t>{</a:t>
            </a:r>
            <a:r>
              <a:rPr lang="en-US" altLang="zh-TW" sz="3200" i="1">
                <a:ea typeface="新細明體" panose="02020500000000000000" pitchFamily="18" charset="-120"/>
                <a:sym typeface="Symbol" pitchFamily="2" charset="2"/>
              </a:rPr>
              <a:t>f</a:t>
            </a:r>
            <a:r>
              <a:rPr lang="en-US" altLang="zh-TW" sz="3200" i="1" baseline="-25000">
                <a:ea typeface="新細明體" panose="02020500000000000000" pitchFamily="18" charset="-120"/>
              </a:rPr>
              <a:t>ij</a:t>
            </a:r>
            <a:r>
              <a:rPr lang="en-US" altLang="zh-TW" sz="3200">
                <a:ea typeface="新細明體" panose="02020500000000000000" pitchFamily="18" charset="-120"/>
                <a:sym typeface="Symbol" pitchFamily="2" charset="2"/>
              </a:rPr>
              <a:t>}</a:t>
            </a:r>
            <a:endParaRPr lang="en-US" altLang="zh-TW" sz="3200">
              <a:ea typeface="新細明體" panose="02020500000000000000" pitchFamily="18" charset="-120"/>
            </a:endParaRPr>
          </a:p>
          <a:p>
            <a:pPr>
              <a:buFontTx/>
              <a:buNone/>
            </a:pPr>
            <a:r>
              <a:rPr lang="en-US" altLang="zh-TW" i="1">
                <a:ea typeface="新細明體" panose="02020500000000000000" pitchFamily="18" charset="-120"/>
              </a:rPr>
              <a:t>		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>
            <a:extLst>
              <a:ext uri="{FF2B5EF4-FFF2-40B4-BE49-F238E27FC236}">
                <a16:creationId xmlns:a16="http://schemas.microsoft.com/office/drawing/2014/main" id="{D2A144FC-850B-2BB1-A321-BDF031C6F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Assigning Weights</a:t>
            </a:r>
          </a:p>
        </p:txBody>
      </p:sp>
      <p:sp>
        <p:nvSpPr>
          <p:cNvPr id="156674" name="Rectangle 3">
            <a:extLst>
              <a:ext uri="{FF2B5EF4-FFF2-40B4-BE49-F238E27FC236}">
                <a16:creationId xmlns:a16="http://schemas.microsoft.com/office/drawing/2014/main" id="{1A9748E0-3300-63BD-5AB3-9E50227FA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tf  idf measure: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term frequency (tf)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inverse document frequency (idf) -- a way to deal with the problems of the Zipf distribution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Goal: assign a tf  idf weight to each term in each document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 term occurring frequently in the document but rarely in the rest of the collection is given high weight.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Many other ways of determining term weights have been proposed.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Experimentally, </a:t>
            </a:r>
            <a:r>
              <a:rPr lang="en-US" altLang="zh-TW" sz="2400" i="1">
                <a:ea typeface="新細明體" panose="02020500000000000000" pitchFamily="18" charset="-120"/>
              </a:rPr>
              <a:t>tf-idf</a:t>
            </a:r>
            <a:r>
              <a:rPr lang="en-US" altLang="zh-TW" sz="2400">
                <a:ea typeface="新細明體" panose="02020500000000000000" pitchFamily="18" charset="-120"/>
              </a:rPr>
              <a:t> has been found to work well.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3">
            <a:extLst>
              <a:ext uri="{FF2B5EF4-FFF2-40B4-BE49-F238E27FC236}">
                <a16:creationId xmlns:a16="http://schemas.microsoft.com/office/drawing/2014/main" id="{7A4E7014-BED1-F7F1-65C4-E5930D580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TF x IDF (term frequency-inverse document frequency)</a:t>
            </a:r>
          </a:p>
        </p:txBody>
      </p:sp>
      <p:sp>
        <p:nvSpPr>
          <p:cNvPr id="158722" name="Rectangle 4">
            <a:extLst>
              <a:ext uri="{FF2B5EF4-FFF2-40B4-BE49-F238E27FC236}">
                <a16:creationId xmlns:a16="http://schemas.microsoft.com/office/drawing/2014/main" id="{00CCDE44-E2C1-ACBE-3EAE-8CBA2D13A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8153400" cy="3048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ij</a:t>
            </a:r>
            <a:r>
              <a:rPr lang="en-US" altLang="en-US" sz="2400">
                <a:ea typeface="ＭＳ Ｐゴシック" panose="020B0600070205080204" pitchFamily="34" charset="-128"/>
              </a:rPr>
              <a:t> = weight of Term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in Document D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</a:p>
          <a:p>
            <a:pPr>
              <a:lnSpc>
                <a:spcPct val="120000"/>
              </a:lnSpc>
            </a:pPr>
            <a:r>
              <a:rPr lang="en-US" altLang="en-US" sz="2400" i="1">
                <a:ea typeface="ＭＳ Ｐゴシック" panose="020B0600070205080204" pitchFamily="34" charset="-128"/>
              </a:rPr>
              <a:t>tf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ij</a:t>
            </a:r>
            <a:r>
              <a:rPr lang="en-US" altLang="en-US" sz="2400">
                <a:ea typeface="ＭＳ Ｐゴシック" panose="020B0600070205080204" pitchFamily="34" charset="-128"/>
              </a:rPr>
              <a:t> = frequency of Term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in Document D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 = number of Documents in collection</a:t>
            </a:r>
          </a:p>
          <a:p>
            <a:pPr>
              <a:lnSpc>
                <a:spcPct val="120000"/>
              </a:lnSpc>
            </a:pPr>
            <a:r>
              <a:rPr lang="en-US" altLang="en-US" sz="2400" i="1">
                <a:ea typeface="ＭＳ Ｐゴシック" panose="020B0600070205080204" pitchFamily="34" charset="-128"/>
              </a:rPr>
              <a:t>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= number of Documents where term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occurs at least once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Red text</a:t>
            </a:r>
            <a:r>
              <a:rPr lang="en-US" altLang="en-US" sz="2400">
                <a:ea typeface="ＭＳ Ｐゴシック" panose="020B0600070205080204" pitchFamily="34" charset="-128"/>
              </a:rPr>
              <a:t> is the </a:t>
            </a:r>
            <a:r>
              <a:rPr lang="en-US" altLang="en-US" sz="2400" i="1">
                <a:ea typeface="ＭＳ Ｐゴシック" panose="020B0600070205080204" pitchFamily="34" charset="-128"/>
              </a:rPr>
              <a:t>Inverse Document Frequency</a:t>
            </a:r>
            <a:r>
              <a:rPr lang="en-US" altLang="en-US" sz="2400">
                <a:ea typeface="ＭＳ Ｐゴシック" panose="020B0600070205080204" pitchFamily="34" charset="-128"/>
              </a:rPr>
              <a:t> measure </a:t>
            </a:r>
            <a:r>
              <a:rPr lang="en-US" altLang="en-US" sz="2400" i="1">
                <a:ea typeface="ＭＳ Ｐゴシック" panose="020B0600070205080204" pitchFamily="34" charset="-128"/>
              </a:rPr>
              <a:t>idf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8723" name="Text Box 5">
            <a:extLst>
              <a:ext uri="{FF2B5EF4-FFF2-40B4-BE49-F238E27FC236}">
                <a16:creationId xmlns:a16="http://schemas.microsoft.com/office/drawing/2014/main" id="{457BFF7B-7A73-8F32-24D9-D9E11078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74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/>
              <a:t>w</a:t>
            </a:r>
            <a:r>
              <a:rPr lang="en-US" altLang="en-US" baseline="-25000"/>
              <a:t>ij</a:t>
            </a:r>
            <a:r>
              <a:rPr lang="en-US" altLang="en-US"/>
              <a:t> = </a:t>
            </a:r>
            <a:r>
              <a:rPr lang="en-US" altLang="en-US" i="1"/>
              <a:t>tf</a:t>
            </a:r>
            <a:r>
              <a:rPr lang="en-US" altLang="en-US" baseline="-25000"/>
              <a:t>ij</a:t>
            </a:r>
            <a:r>
              <a:rPr lang="en-US" altLang="en-US"/>
              <a:t>    </a:t>
            </a:r>
            <a:r>
              <a:rPr lang="en-US" altLang="en-US">
                <a:solidFill>
                  <a:srgbClr val="FF3300"/>
                </a:solidFill>
              </a:rPr>
              <a:t>[log</a:t>
            </a:r>
            <a:r>
              <a:rPr lang="en-US" altLang="en-US" baseline="-25000">
                <a:solidFill>
                  <a:srgbClr val="FF3300"/>
                </a:solidFill>
              </a:rPr>
              <a:t>2</a:t>
            </a:r>
            <a:r>
              <a:rPr lang="en-US" altLang="en-US">
                <a:solidFill>
                  <a:srgbClr val="FF3300"/>
                </a:solidFill>
              </a:rPr>
              <a:t> (N/</a:t>
            </a:r>
            <a:r>
              <a:rPr lang="en-US" altLang="en-US" i="1">
                <a:solidFill>
                  <a:srgbClr val="FF3300"/>
                </a:solidFill>
              </a:rPr>
              <a:t>n</a:t>
            </a:r>
            <a:r>
              <a:rPr lang="en-US" altLang="en-US" baseline="-25000">
                <a:solidFill>
                  <a:srgbClr val="FF3300"/>
                </a:solidFill>
              </a:rPr>
              <a:t>j</a:t>
            </a:r>
            <a:r>
              <a:rPr lang="en-US" altLang="en-US">
                <a:solidFill>
                  <a:srgbClr val="FF3300"/>
                </a:solidFill>
              </a:rPr>
              <a:t>) + 1]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>
            <a:extLst>
              <a:ext uri="{FF2B5EF4-FFF2-40B4-BE49-F238E27FC236}">
                <a16:creationId xmlns:a16="http://schemas.microsoft.com/office/drawing/2014/main" id="{6B5BBF32-8DDC-0C4A-E9D0-D1389E244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Similarity</a:t>
            </a:r>
          </a:p>
        </p:txBody>
      </p:sp>
      <p:sp>
        <p:nvSpPr>
          <p:cNvPr id="160770" name="Rectangle 3">
            <a:extLst>
              <a:ext uri="{FF2B5EF4-FFF2-40B4-BE49-F238E27FC236}">
                <a16:creationId xmlns:a16="http://schemas.microsoft.com/office/drawing/2014/main" id="{DAF321A8-4237-8F83-973C-B0825C49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With a query what do we want to retrieve?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Relevant documents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 documents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Query should be similar to the document?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Innate concept – want a document without your query terms?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20E54B7-E7A8-FCF0-3864-7446468E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Interface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629C887E-DBBE-6F58-19F6-D10D5659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58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Query Engine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D166196F-BA06-708B-D625-8F9194E1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670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Indexer</a:t>
            </a:r>
          </a:p>
        </p:txBody>
      </p:sp>
      <p:sp>
        <p:nvSpPr>
          <p:cNvPr id="17412" name="Oval 5">
            <a:extLst>
              <a:ext uri="{FF2B5EF4-FFF2-40B4-BE49-F238E27FC236}">
                <a16:creationId xmlns:a16="http://schemas.microsoft.com/office/drawing/2014/main" id="{37987ED1-C309-8A91-FC4A-8165C9BA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09600"/>
            <a:ext cx="1676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Index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3E61BC93-2B80-3FE8-AC48-01707D23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91000"/>
            <a:ext cx="1676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Crawler</a:t>
            </a:r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8B885E45-872C-46FE-37F4-675A7D9439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0438" y="4953000"/>
            <a:ext cx="530225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385BE24A-9C65-AF30-E859-E5C2DC64D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953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Line 9">
            <a:extLst>
              <a:ext uri="{FF2B5EF4-FFF2-40B4-BE49-F238E27FC236}">
                <a16:creationId xmlns:a16="http://schemas.microsoft.com/office/drawing/2014/main" id="{B981EA7F-0139-86F7-46F8-9E7613FD06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953000"/>
            <a:ext cx="530225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7" name="Line 10">
            <a:extLst>
              <a:ext uri="{FF2B5EF4-FFF2-40B4-BE49-F238E27FC236}">
                <a16:creationId xmlns:a16="http://schemas.microsoft.com/office/drawing/2014/main" id="{BE92A654-C0E2-7CF3-1FC2-02B0904CE6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953000"/>
            <a:ext cx="530225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8" name="Line 11">
            <a:extLst>
              <a:ext uri="{FF2B5EF4-FFF2-40B4-BE49-F238E27FC236}">
                <a16:creationId xmlns:a16="http://schemas.microsoft.com/office/drawing/2014/main" id="{FE340D36-A17D-DEA2-BFCB-137881A9E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953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9" name="Line 12">
            <a:extLst>
              <a:ext uri="{FF2B5EF4-FFF2-40B4-BE49-F238E27FC236}">
                <a16:creationId xmlns:a16="http://schemas.microsoft.com/office/drawing/2014/main" id="{2E7D05FE-F55B-1A46-6FDE-A800859F9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95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0" name="Line 13">
            <a:extLst>
              <a:ext uri="{FF2B5EF4-FFF2-40B4-BE49-F238E27FC236}">
                <a16:creationId xmlns:a16="http://schemas.microsoft.com/office/drawing/2014/main" id="{07E01F92-D486-F2CF-DF4A-0E4703F27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1" name="Line 14">
            <a:extLst>
              <a:ext uri="{FF2B5EF4-FFF2-40B4-BE49-F238E27FC236}">
                <a16:creationId xmlns:a16="http://schemas.microsoft.com/office/drawing/2014/main" id="{6FE45C5A-A7AB-52ED-6644-6570EC0F3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200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15">
            <a:extLst>
              <a:ext uri="{FF2B5EF4-FFF2-40B4-BE49-F238E27FC236}">
                <a16:creationId xmlns:a16="http://schemas.microsoft.com/office/drawing/2014/main" id="{FB6EC3D3-F06C-48E9-401E-3238671C5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524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3" name="Line 16">
            <a:extLst>
              <a:ext uri="{FF2B5EF4-FFF2-40B4-BE49-F238E27FC236}">
                <a16:creationId xmlns:a16="http://schemas.microsoft.com/office/drawing/2014/main" id="{C5E1E1D6-251E-84F5-1BC5-C0376ABF7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06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17">
            <a:extLst>
              <a:ext uri="{FF2B5EF4-FFF2-40B4-BE49-F238E27FC236}">
                <a16:creationId xmlns:a16="http://schemas.microsoft.com/office/drawing/2014/main" id="{F2D8706B-3857-C05A-8039-29439BFCA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Line 18">
            <a:extLst>
              <a:ext uri="{FF2B5EF4-FFF2-40B4-BE49-F238E27FC236}">
                <a16:creationId xmlns:a16="http://schemas.microsoft.com/office/drawing/2014/main" id="{8C6CDAEA-8A50-D3DF-8783-D3B63279F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Line 19">
            <a:extLst>
              <a:ext uri="{FF2B5EF4-FFF2-40B4-BE49-F238E27FC236}">
                <a16:creationId xmlns:a16="http://schemas.microsoft.com/office/drawing/2014/main" id="{0946F089-72AC-A543-9AED-1BBE01857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667000"/>
            <a:ext cx="530225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7" name="Line 20">
            <a:extLst>
              <a:ext uri="{FF2B5EF4-FFF2-40B4-BE49-F238E27FC236}">
                <a16:creationId xmlns:a16="http://schemas.microsoft.com/office/drawing/2014/main" id="{31FE0183-9E57-E7BE-E254-DD65CFF9C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447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8" name="Line 21">
            <a:extLst>
              <a:ext uri="{FF2B5EF4-FFF2-40B4-BE49-F238E27FC236}">
                <a16:creationId xmlns:a16="http://schemas.microsoft.com/office/drawing/2014/main" id="{63AD6840-A32E-0AE1-6F93-D6464FF16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2362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9" name="Text Box 22">
            <a:extLst>
              <a:ext uri="{FF2B5EF4-FFF2-40B4-BE49-F238E27FC236}">
                <a16:creationId xmlns:a16="http://schemas.microsoft.com/office/drawing/2014/main" id="{73C7F4E5-0A4B-D461-95E6-2A6EBEB2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394075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Users</a:t>
            </a:r>
          </a:p>
        </p:txBody>
      </p:sp>
      <p:sp>
        <p:nvSpPr>
          <p:cNvPr id="17430" name="Text Box 23">
            <a:extLst>
              <a:ext uri="{FF2B5EF4-FFF2-40B4-BE49-F238E27FC236}">
                <a16:creationId xmlns:a16="http://schemas.microsoft.com/office/drawing/2014/main" id="{AA3F6309-1D58-A18B-4F75-35024310C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562600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Web</a:t>
            </a:r>
          </a:p>
        </p:txBody>
      </p:sp>
      <p:sp>
        <p:nvSpPr>
          <p:cNvPr id="17431" name="Text Box 24">
            <a:extLst>
              <a:ext uri="{FF2B5EF4-FFF2-40B4-BE49-F238E27FC236}">
                <a16:creationId xmlns:a16="http://schemas.microsoft.com/office/drawing/2014/main" id="{1726C58E-D6FC-9ECA-56E8-96C90D86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43600"/>
            <a:ext cx="542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A Typical Web Search Engine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015969CD-C231-86B7-E1D3-147166CC843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52400"/>
            <a:ext cx="4572000" cy="3505200"/>
            <a:chOff x="2256" y="96"/>
            <a:chExt cx="2880" cy="2208"/>
          </a:xfrm>
        </p:grpSpPr>
        <p:sp>
          <p:nvSpPr>
            <p:cNvPr id="17433" name="Rectangle 26">
              <a:extLst>
                <a:ext uri="{FF2B5EF4-FFF2-40B4-BE49-F238E27FC236}">
                  <a16:creationId xmlns:a16="http://schemas.microsoft.com/office/drawing/2014/main" id="{8FDAAC7A-383C-ABFD-8D73-BA857394A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36"/>
              <a:ext cx="2880" cy="19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7434" name="Text Box 27">
              <a:extLst>
                <a:ext uri="{FF2B5EF4-FFF2-40B4-BE49-F238E27FC236}">
                  <a16:creationId xmlns:a16="http://schemas.microsoft.com/office/drawing/2014/main" id="{4173C079-44A2-F88C-D74C-57FC46662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96"/>
              <a:ext cx="10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Representation</a:t>
              </a: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>
            <a:extLst>
              <a:ext uri="{FF2B5EF4-FFF2-40B4-BE49-F238E27FC236}">
                <a16:creationId xmlns:a16="http://schemas.microsoft.com/office/drawing/2014/main" id="{C2777C51-C573-FE41-DEB1-6BA883461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Similarity Measures</a:t>
            </a:r>
          </a:p>
        </p:txBody>
      </p:sp>
      <p:sp>
        <p:nvSpPr>
          <p:cNvPr id="162818" name="Rectangle 3">
            <a:extLst>
              <a:ext uri="{FF2B5EF4-FFF2-40B4-BE49-F238E27FC236}">
                <a16:creationId xmlns:a16="http://schemas.microsoft.com/office/drawing/2014/main" id="{AA6F18E7-D27A-90E1-8493-D64472675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Queries are treated like documents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Documents are ranked by some measure of closeness to the query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Closeness is determined by a </a:t>
            </a:r>
            <a:r>
              <a:rPr lang="en-US" altLang="en-US" i="1" u="sng">
                <a:ea typeface="ＭＳ Ｐゴシック" panose="020B0600070205080204" pitchFamily="34" charset="-128"/>
              </a:rPr>
              <a:t>Similarity Measure </a:t>
            </a:r>
            <a:r>
              <a:rPr lang="en-US" altLang="en-US" i="1" u="sng">
                <a:latin typeface="Symbol" pitchFamily="2" charset="2"/>
                <a:ea typeface="ＭＳ Ｐゴシック" panose="020B0600070205080204" pitchFamily="34" charset="-128"/>
              </a:rPr>
              <a:t>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Ranking is usually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(1) &gt;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(2) &gt;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(3)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>
            <a:extLst>
              <a:ext uri="{FF2B5EF4-FFF2-40B4-BE49-F238E27FC236}">
                <a16:creationId xmlns:a16="http://schemas.microsoft.com/office/drawing/2014/main" id="{B189EB2A-B031-0497-7267-15431973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Document Similarity</a:t>
            </a:r>
          </a:p>
        </p:txBody>
      </p:sp>
      <p:sp>
        <p:nvSpPr>
          <p:cNvPr id="164866" name="Rectangle 3">
            <a:extLst>
              <a:ext uri="{FF2B5EF4-FFF2-40B4-BE49-F238E27FC236}">
                <a16:creationId xmlns:a16="http://schemas.microsoft.com/office/drawing/2014/main" id="{7069F900-E9C0-4826-43DC-FA095A81F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similarity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Text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Content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Authors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Date of creation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Images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Etc.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>
            <a:extLst>
              <a:ext uri="{FF2B5EF4-FFF2-40B4-BE49-F238E27FC236}">
                <a16:creationId xmlns:a16="http://schemas.microsoft.com/office/drawing/2014/main" id="{6EA5FADC-FE7B-2C15-1A06-FEA7D7CE6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新細明體" panose="02020500000000000000" pitchFamily="18" charset="-120"/>
              </a:rPr>
              <a:t>Similarity Measure - Inner Product</a:t>
            </a:r>
          </a:p>
        </p:txBody>
      </p:sp>
      <p:sp>
        <p:nvSpPr>
          <p:cNvPr id="166914" name="Rectangle 3">
            <a:extLst>
              <a:ext uri="{FF2B5EF4-FFF2-40B4-BE49-F238E27FC236}">
                <a16:creationId xmlns:a16="http://schemas.microsoft.com/office/drawing/2014/main" id="{81022B6D-5A20-1FB5-2BE8-AF879AB84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Similarity between vectors for the document </a:t>
            </a:r>
            <a:r>
              <a:rPr lang="en-US" altLang="zh-TW" sz="2400" b="1" i="1">
                <a:ea typeface="新細明體" panose="02020500000000000000" pitchFamily="18" charset="-120"/>
              </a:rPr>
              <a:t>d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</a:t>
            </a:r>
            <a:r>
              <a:rPr lang="en-US" altLang="zh-TW" sz="2400">
                <a:ea typeface="新細明體" panose="02020500000000000000" pitchFamily="18" charset="-120"/>
              </a:rPr>
              <a:t> and query </a:t>
            </a:r>
            <a:r>
              <a:rPr lang="en-US" altLang="zh-TW" sz="2400" b="1" i="1">
                <a:ea typeface="新細明體" panose="02020500000000000000" pitchFamily="18" charset="-120"/>
              </a:rPr>
              <a:t>q</a:t>
            </a:r>
            <a:r>
              <a:rPr lang="en-US" altLang="zh-TW" sz="2400">
                <a:ea typeface="新細明體" panose="02020500000000000000" pitchFamily="18" charset="-120"/>
              </a:rPr>
              <a:t> can be computed as the vector inner product: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               </a:t>
            </a:r>
            <a:r>
              <a:rPr lang="en-US" altLang="zh-TW" sz="2400">
                <a:latin typeface="Symbol" pitchFamily="2" charset="2"/>
                <a:ea typeface="新細明體" panose="02020500000000000000" pitchFamily="18" charset="-120"/>
              </a:rPr>
              <a:t>s</a:t>
            </a:r>
            <a:r>
              <a:rPr lang="en-US" altLang="zh-TW" sz="2400">
                <a:ea typeface="新細明體" panose="02020500000000000000" pitchFamily="18" charset="-120"/>
              </a:rPr>
              <a:t> = sim(</a:t>
            </a:r>
            <a:r>
              <a:rPr lang="en-US" altLang="zh-TW" sz="2400" b="1" i="1">
                <a:ea typeface="新細明體" panose="02020500000000000000" pitchFamily="18" charset="-120"/>
              </a:rPr>
              <a:t>d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j</a:t>
            </a:r>
            <a:r>
              <a:rPr lang="en-US" altLang="zh-TW" sz="2400" i="1">
                <a:ea typeface="新細明體" panose="02020500000000000000" pitchFamily="18" charset="-120"/>
              </a:rPr>
              <a:t>,</a:t>
            </a:r>
            <a:r>
              <a:rPr lang="en-US" altLang="zh-TW" sz="2400" b="1" i="1">
                <a:ea typeface="新細明體" panose="02020500000000000000" pitchFamily="18" charset="-120"/>
              </a:rPr>
              <a:t>q</a:t>
            </a:r>
            <a:r>
              <a:rPr lang="en-US" altLang="zh-TW" sz="2400">
                <a:ea typeface="新細明體" panose="02020500000000000000" pitchFamily="18" charset="-120"/>
              </a:rPr>
              <a:t>) = </a:t>
            </a:r>
            <a:r>
              <a:rPr lang="en-US" altLang="zh-TW" sz="2400" b="1" i="1">
                <a:ea typeface="新細明體" panose="02020500000000000000" pitchFamily="18" charset="-120"/>
              </a:rPr>
              <a:t>d</a:t>
            </a:r>
            <a:r>
              <a:rPr lang="en-US" altLang="zh-TW" sz="2400" baseline="-25000">
                <a:ea typeface="新細明體" panose="02020500000000000000" pitchFamily="18" charset="-120"/>
              </a:rPr>
              <a:t>j</a:t>
            </a:r>
            <a:r>
              <a:rPr lang="en-US" altLang="zh-TW" sz="2400">
                <a:ea typeface="新細明體" panose="02020500000000000000" pitchFamily="18" charset="-120"/>
              </a:rPr>
              <a:t>•</a:t>
            </a:r>
            <a:r>
              <a:rPr lang="en-US" altLang="zh-TW" sz="2400" b="1" i="1">
                <a:ea typeface="新細明體" panose="02020500000000000000" pitchFamily="18" charset="-120"/>
              </a:rPr>
              <a:t>q</a:t>
            </a:r>
            <a:r>
              <a:rPr lang="en-US" altLang="zh-TW" sz="2400">
                <a:ea typeface="新細明體" panose="02020500000000000000" pitchFamily="18" charset="-120"/>
              </a:rPr>
              <a:t> =      </a:t>
            </a:r>
            <a:r>
              <a:rPr lang="en-US" altLang="zh-TW" sz="2400" i="1">
                <a:ea typeface="新細明體" panose="02020500000000000000" pitchFamily="18" charset="-120"/>
              </a:rPr>
              <a:t>w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ij </a:t>
            </a:r>
            <a:r>
              <a:rPr lang="en-US" altLang="zh-TW" sz="2400" i="1">
                <a:ea typeface="新細明體" panose="02020500000000000000" pitchFamily="18" charset="-120"/>
              </a:rPr>
              <a:t>· w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iq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    where </a:t>
            </a:r>
            <a:r>
              <a:rPr lang="en-US" altLang="zh-TW" sz="2000" i="1">
                <a:ea typeface="新細明體" panose="02020500000000000000" pitchFamily="18" charset="-120"/>
              </a:rPr>
              <a:t>w</a:t>
            </a:r>
            <a:r>
              <a:rPr lang="en-US" altLang="zh-TW" sz="2000" i="1" baseline="-25000">
                <a:ea typeface="新細明體" panose="02020500000000000000" pitchFamily="18" charset="-120"/>
              </a:rPr>
              <a:t>ij</a:t>
            </a:r>
            <a:r>
              <a:rPr lang="en-US" altLang="zh-TW" sz="2000" i="1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is the weight of term </a:t>
            </a:r>
            <a:r>
              <a:rPr lang="en-US" altLang="zh-TW" sz="2000" i="1">
                <a:ea typeface="新細明體" panose="02020500000000000000" pitchFamily="18" charset="-120"/>
              </a:rPr>
              <a:t>i</a:t>
            </a:r>
            <a:r>
              <a:rPr lang="en-US" altLang="zh-TW" sz="2000">
                <a:ea typeface="新細明體" panose="02020500000000000000" pitchFamily="18" charset="-120"/>
              </a:rPr>
              <a:t> in document </a:t>
            </a:r>
            <a:r>
              <a:rPr lang="en-US" altLang="zh-TW" sz="2000" i="1">
                <a:ea typeface="新細明體" panose="02020500000000000000" pitchFamily="18" charset="-120"/>
              </a:rPr>
              <a:t>j </a:t>
            </a:r>
            <a:r>
              <a:rPr lang="en-US" altLang="zh-TW" sz="2000">
                <a:ea typeface="新細明體" panose="02020500000000000000" pitchFamily="18" charset="-120"/>
              </a:rPr>
              <a:t>and</a:t>
            </a:r>
            <a:r>
              <a:rPr lang="en-US" altLang="zh-TW" sz="2000" i="1">
                <a:ea typeface="新細明體" panose="02020500000000000000" pitchFamily="18" charset="-120"/>
                <a:sym typeface="Symbol" pitchFamily="2" charset="2"/>
              </a:rPr>
              <a:t> </a:t>
            </a:r>
            <a:r>
              <a:rPr lang="en-US" altLang="zh-TW" sz="2000" i="1">
                <a:ea typeface="新細明體" panose="02020500000000000000" pitchFamily="18" charset="-120"/>
              </a:rPr>
              <a:t>w</a:t>
            </a:r>
            <a:r>
              <a:rPr lang="en-US" altLang="zh-TW" sz="2000" i="1" baseline="-25000">
                <a:ea typeface="新細明體" panose="02020500000000000000" pitchFamily="18" charset="-120"/>
              </a:rPr>
              <a:t>iq </a:t>
            </a:r>
            <a:r>
              <a:rPr lang="en-US" altLang="zh-TW" sz="2000">
                <a:ea typeface="新細明體" panose="02020500000000000000" pitchFamily="18" charset="-120"/>
              </a:rPr>
              <a:t>is the weight of term </a:t>
            </a:r>
            <a:r>
              <a:rPr lang="en-US" altLang="zh-TW" sz="2000" i="1">
                <a:ea typeface="新細明體" panose="02020500000000000000" pitchFamily="18" charset="-120"/>
              </a:rPr>
              <a:t>i </a:t>
            </a:r>
            <a:r>
              <a:rPr lang="en-US" altLang="zh-TW" sz="2000">
                <a:ea typeface="新細明體" panose="02020500000000000000" pitchFamily="18" charset="-120"/>
              </a:rPr>
              <a:t>in the query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For binary vectors, the inner product is the number of matched query terms in the document (size of intersection).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For weighted term vectors, it is the sum of the products of the weights of the matched terms.</a:t>
            </a:r>
            <a:br>
              <a:rPr lang="en-US" altLang="zh-TW" sz="2400">
                <a:ea typeface="新細明體" panose="02020500000000000000" pitchFamily="18" charset="-120"/>
              </a:rPr>
            </a:br>
            <a:endParaRPr lang="en-US" altLang="zh-TW" sz="2400">
              <a:ea typeface="新細明體" panose="02020500000000000000" pitchFamily="18" charset="-120"/>
            </a:endParaRPr>
          </a:p>
        </p:txBody>
      </p:sp>
      <p:graphicFrame>
        <p:nvGraphicFramePr>
          <p:cNvPr id="166915" name="Object 2">
            <a:extLst>
              <a:ext uri="{FF2B5EF4-FFF2-40B4-BE49-F238E27FC236}">
                <a16:creationId xmlns:a16="http://schemas.microsoft.com/office/drawing/2014/main" id="{AC114465-26BC-B892-DEF5-396012E63A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438400"/>
          <a:ext cx="750888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100" imgH="431800" progId="Equation.3">
                  <p:embed/>
                </p:oleObj>
              </mc:Choice>
              <mc:Fallback>
                <p:oleObj name="Equation" r:id="rId3" imgW="292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750888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>
            <a:extLst>
              <a:ext uri="{FF2B5EF4-FFF2-40B4-BE49-F238E27FC236}">
                <a16:creationId xmlns:a16="http://schemas.microsoft.com/office/drawing/2014/main" id="{302C6F51-0B86-AF8B-6037-D6A7FDF88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>
                <a:ea typeface="新細明體" panose="02020500000000000000" pitchFamily="18" charset="-120"/>
              </a:rPr>
              <a:t>Properties of Inner Product</a:t>
            </a:r>
            <a:endParaRPr lang="en-US" altLang="en-US" sz="4800">
              <a:ea typeface="新細明體" panose="02020500000000000000" pitchFamily="18" charset="-120"/>
            </a:endParaRPr>
          </a:p>
        </p:txBody>
      </p:sp>
      <p:sp>
        <p:nvSpPr>
          <p:cNvPr id="168962" name="Rectangle 3">
            <a:extLst>
              <a:ext uri="{FF2B5EF4-FFF2-40B4-BE49-F238E27FC236}">
                <a16:creationId xmlns:a16="http://schemas.microsoft.com/office/drawing/2014/main" id="{F951CB57-8DEA-CB4E-5FF8-FF537353B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 sz="2800">
                <a:ea typeface="新細明體" panose="02020500000000000000" pitchFamily="18" charset="-120"/>
              </a:rPr>
              <a:t>The inner product is unbounded.</a:t>
            </a:r>
          </a:p>
          <a:p>
            <a:endParaRPr lang="en-US" altLang="zh-TW" sz="2800">
              <a:ea typeface="新細明體" panose="02020500000000000000" pitchFamily="18" charset="-120"/>
            </a:endParaRPr>
          </a:p>
          <a:p>
            <a:r>
              <a:rPr lang="en-US" altLang="zh-TW" sz="2800">
                <a:ea typeface="新細明體" panose="02020500000000000000" pitchFamily="18" charset="-120"/>
              </a:rPr>
              <a:t>Favors long documents with a large number of unique terms.</a:t>
            </a:r>
          </a:p>
          <a:p>
            <a:endParaRPr lang="en-US" altLang="zh-TW" sz="2800">
              <a:ea typeface="新細明體" panose="02020500000000000000" pitchFamily="18" charset="-120"/>
            </a:endParaRPr>
          </a:p>
          <a:p>
            <a:r>
              <a:rPr lang="en-US" altLang="zh-TW" sz="2800">
                <a:ea typeface="新細明體" panose="02020500000000000000" pitchFamily="18" charset="-120"/>
              </a:rPr>
              <a:t>Measures how many terms matched but not how many terms are </a:t>
            </a:r>
            <a:r>
              <a:rPr lang="en-US" altLang="zh-TW" sz="2800" i="1">
                <a:ea typeface="新細明體" panose="02020500000000000000" pitchFamily="18" charset="-120"/>
              </a:rPr>
              <a:t>not</a:t>
            </a:r>
            <a:r>
              <a:rPr lang="en-US" altLang="zh-TW" sz="2800">
                <a:ea typeface="新細明體" panose="02020500000000000000" pitchFamily="18" charset="-120"/>
              </a:rPr>
              <a:t> matched.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>
            <a:extLst>
              <a:ext uri="{FF2B5EF4-FFF2-40B4-BE49-F238E27FC236}">
                <a16:creationId xmlns:a16="http://schemas.microsoft.com/office/drawing/2014/main" id="{0E1FFCFB-9C5C-D9F1-4838-F991C8B97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altLang="zh-TW" sz="4800">
                <a:ea typeface="新細明體" panose="02020500000000000000" pitchFamily="18" charset="-120"/>
              </a:rPr>
              <a:t>Cosine Similarity Measure</a:t>
            </a:r>
          </a:p>
        </p:txBody>
      </p:sp>
      <p:sp>
        <p:nvSpPr>
          <p:cNvPr id="171010" name="Rectangle 3">
            <a:extLst>
              <a:ext uri="{FF2B5EF4-FFF2-40B4-BE49-F238E27FC236}">
                <a16:creationId xmlns:a16="http://schemas.microsoft.com/office/drawing/2014/main" id="{4AB07381-53F7-403E-DDBD-F9973E5D0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5638800" cy="108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>
                <a:ea typeface="新細明體" panose="02020500000000000000" pitchFamily="18" charset="-120"/>
              </a:rPr>
              <a:t>Cosine similarity measures the cosine of the angle between two vectors.</a:t>
            </a:r>
          </a:p>
          <a:p>
            <a:pPr>
              <a:lnSpc>
                <a:spcPct val="90000"/>
              </a:lnSpc>
            </a:pPr>
            <a:r>
              <a:rPr lang="en-US" altLang="zh-TW" sz="2800">
                <a:ea typeface="新細明體" panose="02020500000000000000" pitchFamily="18" charset="-120"/>
              </a:rPr>
              <a:t>Inner product </a:t>
            </a:r>
            <a:r>
              <a:rPr lang="en-US" altLang="zh-TW" sz="2800">
                <a:solidFill>
                  <a:srgbClr val="FF3300"/>
                </a:solidFill>
                <a:ea typeface="新細明體" panose="02020500000000000000" pitchFamily="18" charset="-120"/>
              </a:rPr>
              <a:t>normalized</a:t>
            </a:r>
            <a:r>
              <a:rPr lang="en-US" altLang="zh-TW" sz="2800">
                <a:ea typeface="新細明體" panose="02020500000000000000" pitchFamily="18" charset="-120"/>
              </a:rPr>
              <a:t> by the vector lengths.</a:t>
            </a:r>
          </a:p>
          <a:p>
            <a:pPr>
              <a:lnSpc>
                <a:spcPct val="90000"/>
              </a:lnSpc>
            </a:pPr>
            <a:r>
              <a:rPr lang="en-US" altLang="zh-TW" sz="2800">
                <a:ea typeface="新細明體" panose="02020500000000000000" pitchFamily="18" charset="-120"/>
              </a:rPr>
              <a:t>Normalized document length</a:t>
            </a:r>
          </a:p>
          <a:p>
            <a:pPr>
              <a:lnSpc>
                <a:spcPct val="90000"/>
              </a:lnSpc>
            </a:pPr>
            <a:r>
              <a:rPr lang="en-US" altLang="zh-TW" sz="2800" i="1">
                <a:ea typeface="新細明體" panose="02020500000000000000" pitchFamily="18" charset="-120"/>
              </a:rPr>
              <a:t>Bounded value less that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   </a:t>
            </a:r>
          </a:p>
        </p:txBody>
      </p:sp>
      <p:grpSp>
        <p:nvGrpSpPr>
          <p:cNvPr id="171011" name="Group 5">
            <a:extLst>
              <a:ext uri="{FF2B5EF4-FFF2-40B4-BE49-F238E27FC236}">
                <a16:creationId xmlns:a16="http://schemas.microsoft.com/office/drawing/2014/main" id="{7B19DFDB-0013-F7B2-8A69-EA22E0CFA81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95400"/>
            <a:ext cx="2487613" cy="3033713"/>
            <a:chOff x="3978" y="2152"/>
            <a:chExt cx="1567" cy="1911"/>
          </a:xfrm>
        </p:grpSpPr>
        <p:sp>
          <p:nvSpPr>
            <p:cNvPr id="171012" name="Text Box 6">
              <a:extLst>
                <a:ext uri="{FF2B5EF4-FFF2-40B4-BE49-F238E27FC236}">
                  <a16:creationId xmlns:a16="http://schemas.microsoft.com/office/drawing/2014/main" id="{F835BAA1-CB4D-74A7-45C5-8B585B4EE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3222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2000" i="1">
                  <a:latin typeface="Symbol" pitchFamily="2" charset="2"/>
                  <a:ea typeface="新細明體" panose="02020500000000000000" pitchFamily="18" charset="-120"/>
                  <a:sym typeface="Symbol" pitchFamily="2" charset="2"/>
                </a:rPr>
                <a:t></a:t>
              </a:r>
              <a:r>
                <a:rPr kumimoji="1" lang="zh-TW" altLang="en-US" sz="2000" baseline="-25000">
                  <a:latin typeface="Symbol" pitchFamily="2" charset="2"/>
                  <a:ea typeface="新細明體" panose="02020500000000000000" pitchFamily="18" charset="-120"/>
                  <a:sym typeface="Symbol" pitchFamily="2" charset="2"/>
                </a:rPr>
                <a:t>2</a:t>
              </a:r>
              <a:endParaRPr kumimoji="1" lang="zh-TW" altLang="en-US" sz="2000">
                <a:ea typeface="新細明體" panose="02020500000000000000" pitchFamily="18" charset="-120"/>
              </a:endParaRPr>
            </a:p>
          </p:txBody>
        </p:sp>
        <p:sp>
          <p:nvSpPr>
            <p:cNvPr id="171013" name="Text Box 7">
              <a:extLst>
                <a:ext uri="{FF2B5EF4-FFF2-40B4-BE49-F238E27FC236}">
                  <a16:creationId xmlns:a16="http://schemas.microsoft.com/office/drawing/2014/main" id="{0F096BE7-4AF1-DDED-29DB-7B321ECFF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59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i="1">
                  <a:ea typeface="新細明體" panose="02020500000000000000" pitchFamily="18" charset="-120"/>
                </a:rPr>
                <a:t>t</a:t>
              </a:r>
              <a:r>
                <a:rPr kumimoji="1" lang="en-US" altLang="zh-TW" sz="2000" i="1" baseline="-25000">
                  <a:ea typeface="新細明體" panose="02020500000000000000" pitchFamily="18" charset="-120"/>
                </a:rPr>
                <a:t>3</a:t>
              </a:r>
              <a:endParaRPr kumimoji="1" lang="en-US" altLang="zh-TW" sz="2000">
                <a:ea typeface="新細明體" panose="02020500000000000000" pitchFamily="18" charset="-120"/>
              </a:endParaRPr>
            </a:p>
          </p:txBody>
        </p:sp>
        <p:sp>
          <p:nvSpPr>
            <p:cNvPr id="171014" name="Line 8">
              <a:extLst>
                <a:ext uri="{FF2B5EF4-FFF2-40B4-BE49-F238E27FC236}">
                  <a16:creationId xmlns:a16="http://schemas.microsoft.com/office/drawing/2014/main" id="{DD86FD39-4C9E-B9A8-C17B-8873637AF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015" name="Line 9">
              <a:extLst>
                <a:ext uri="{FF2B5EF4-FFF2-40B4-BE49-F238E27FC236}">
                  <a16:creationId xmlns:a16="http://schemas.microsoft.com/office/drawing/2014/main" id="{0A912591-4EED-051B-7493-7306699F3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1016" name="Line 10">
              <a:extLst>
                <a:ext uri="{FF2B5EF4-FFF2-40B4-BE49-F238E27FC236}">
                  <a16:creationId xmlns:a16="http://schemas.microsoft.com/office/drawing/2014/main" id="{FD653D8E-4166-3AE2-1469-ACADBE8D9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1017" name="Line 11">
              <a:extLst>
                <a:ext uri="{FF2B5EF4-FFF2-40B4-BE49-F238E27FC236}">
                  <a16:creationId xmlns:a16="http://schemas.microsoft.com/office/drawing/2014/main" id="{4152516D-3D14-90A5-D4A4-A5AF5C9C3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018" name="Line 12">
              <a:extLst>
                <a:ext uri="{FF2B5EF4-FFF2-40B4-BE49-F238E27FC236}">
                  <a16:creationId xmlns:a16="http://schemas.microsoft.com/office/drawing/2014/main" id="{FD7A65C5-78A7-A164-A89B-C89098D6F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019" name="Line 13">
              <a:extLst>
                <a:ext uri="{FF2B5EF4-FFF2-40B4-BE49-F238E27FC236}">
                  <a16:creationId xmlns:a16="http://schemas.microsoft.com/office/drawing/2014/main" id="{4B4FCD94-8C7A-3380-015A-1F59C1573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020" name="Text Box 14">
              <a:extLst>
                <a:ext uri="{FF2B5EF4-FFF2-40B4-BE49-F238E27FC236}">
                  <a16:creationId xmlns:a16="http://schemas.microsoft.com/office/drawing/2014/main" id="{D870DD74-CC92-C260-6086-FF30D7957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" y="3288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i="1">
                  <a:ea typeface="新細明體" panose="02020500000000000000" pitchFamily="18" charset="-120"/>
                </a:rPr>
                <a:t>t</a:t>
              </a:r>
              <a:r>
                <a:rPr kumimoji="1" lang="en-US" altLang="zh-TW" sz="2000" i="1" baseline="-25000">
                  <a:ea typeface="新細明體" panose="02020500000000000000" pitchFamily="18" charset="-120"/>
                </a:rPr>
                <a:t>1</a:t>
              </a:r>
              <a:endParaRPr kumimoji="1" lang="en-US" altLang="zh-TW" sz="2000">
                <a:ea typeface="新細明體" panose="02020500000000000000" pitchFamily="18" charset="-120"/>
              </a:endParaRPr>
            </a:p>
          </p:txBody>
        </p:sp>
        <p:sp>
          <p:nvSpPr>
            <p:cNvPr id="171021" name="Text Box 15">
              <a:extLst>
                <a:ext uri="{FF2B5EF4-FFF2-40B4-BE49-F238E27FC236}">
                  <a16:creationId xmlns:a16="http://schemas.microsoft.com/office/drawing/2014/main" id="{431D68F9-6C8E-20DD-4B54-6FBC2F697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3733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000" i="1">
                  <a:ea typeface="新細明體" panose="02020500000000000000" pitchFamily="18" charset="-120"/>
                </a:rPr>
                <a:t>t</a:t>
              </a:r>
              <a:r>
                <a:rPr kumimoji="1" lang="en-US" altLang="zh-TW" sz="2000" i="1" baseline="-25000">
                  <a:ea typeface="新細明體" panose="02020500000000000000" pitchFamily="18" charset="-120"/>
                </a:rPr>
                <a:t>2</a:t>
              </a:r>
              <a:endParaRPr kumimoji="1" lang="en-US" altLang="zh-TW" sz="2000">
                <a:ea typeface="新細明體" panose="02020500000000000000" pitchFamily="18" charset="-120"/>
              </a:endParaRPr>
            </a:p>
          </p:txBody>
        </p:sp>
        <p:sp>
          <p:nvSpPr>
            <p:cNvPr id="171022" name="Text Box 16">
              <a:extLst>
                <a:ext uri="{FF2B5EF4-FFF2-40B4-BE49-F238E27FC236}">
                  <a16:creationId xmlns:a16="http://schemas.microsoft.com/office/drawing/2014/main" id="{E01CB630-92F2-76BF-A355-E9A9BD4D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2911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i="1">
                  <a:ea typeface="新細明體" panose="02020500000000000000" pitchFamily="18" charset="-120"/>
                </a:rPr>
                <a:t>D</a:t>
              </a:r>
              <a:r>
                <a:rPr kumimoji="1" lang="en-US" altLang="zh-TW" sz="2400" i="1" baseline="-25000"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171023" name="Text Box 17">
              <a:extLst>
                <a:ext uri="{FF2B5EF4-FFF2-40B4-BE49-F238E27FC236}">
                  <a16:creationId xmlns:a16="http://schemas.microsoft.com/office/drawing/2014/main" id="{D1843AC6-016D-1A7D-B958-64A129196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764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i="1">
                  <a:ea typeface="新細明體" panose="02020500000000000000" pitchFamily="18" charset="-120"/>
                </a:rPr>
                <a:t>D</a:t>
              </a:r>
              <a:r>
                <a:rPr kumimoji="1" lang="en-US" altLang="zh-TW" sz="2400" i="1" baseline="-25000"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171024" name="Text Box 18">
              <a:extLst>
                <a:ext uri="{FF2B5EF4-FFF2-40B4-BE49-F238E27FC236}">
                  <a16:creationId xmlns:a16="http://schemas.microsoft.com/office/drawing/2014/main" id="{9B162FE2-3736-3E98-EB91-B3C5089C3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3019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2400" i="1">
                  <a:ea typeface="新細明體" panose="02020500000000000000" pitchFamily="18" charset="-120"/>
                </a:rPr>
                <a:t>Q</a:t>
              </a:r>
              <a:endParaRPr kumimoji="1" lang="en-US" altLang="zh-TW" sz="2000">
                <a:ea typeface="新細明體" panose="02020500000000000000" pitchFamily="18" charset="-120"/>
              </a:endParaRPr>
            </a:p>
          </p:txBody>
        </p:sp>
        <p:sp>
          <p:nvSpPr>
            <p:cNvPr id="171025" name="Arc 19">
              <a:extLst>
                <a:ext uri="{FF2B5EF4-FFF2-40B4-BE49-F238E27FC236}">
                  <a16:creationId xmlns:a16="http://schemas.microsoft.com/office/drawing/2014/main" id="{B3C03C2E-ED94-33A8-718D-DF546DC8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921"/>
              <a:ext cx="196" cy="96"/>
            </a:xfrm>
            <a:custGeom>
              <a:avLst/>
              <a:gdLst>
                <a:gd name="T0" fmla="*/ 0 w 29671"/>
                <a:gd name="T1" fmla="*/ 0 h 21600"/>
                <a:gd name="T2" fmla="*/ 0 w 29671"/>
                <a:gd name="T3" fmla="*/ 0 h 21600"/>
                <a:gd name="T4" fmla="*/ 0 w 29671"/>
                <a:gd name="T5" fmla="*/ 0 h 21600"/>
                <a:gd name="T6" fmla="*/ 0 60000 65536"/>
                <a:gd name="T7" fmla="*/ 0 60000 65536"/>
                <a:gd name="T8" fmla="*/ 0 60000 65536"/>
                <a:gd name="T9" fmla="*/ 0 w 29671"/>
                <a:gd name="T10" fmla="*/ 0 h 21600"/>
                <a:gd name="T11" fmla="*/ 29671 w 29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-1"/>
                  </a:cubicBezTo>
                  <a:cubicBezTo>
                    <a:pt x="20000" y="-1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-1"/>
                  </a:cubicBezTo>
                  <a:cubicBezTo>
                    <a:pt x="20000" y="-1"/>
                    <a:pt x="29671" y="9670"/>
                    <a:pt x="29671" y="21600"/>
                  </a:cubicBezTo>
                  <a:lnTo>
                    <a:pt x="8071" y="21600"/>
                  </a:lnTo>
                  <a:lnTo>
                    <a:pt x="-1" y="156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1026" name="Arc 20">
              <a:extLst>
                <a:ext uri="{FF2B5EF4-FFF2-40B4-BE49-F238E27FC236}">
                  <a16:creationId xmlns:a16="http://schemas.microsoft.com/office/drawing/2014/main" id="{5BDD3C64-950A-0D29-EF9E-4E6136EA19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27" y="3102"/>
              <a:ext cx="125" cy="5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1027" name="Text Box 21">
              <a:extLst>
                <a:ext uri="{FF2B5EF4-FFF2-40B4-BE49-F238E27FC236}">
                  <a16:creationId xmlns:a16="http://schemas.microsoft.com/office/drawing/2014/main" id="{64EC45B0-0C5B-341A-C0BB-799AA51FE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598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2000" i="1">
                  <a:latin typeface="Symbol" pitchFamily="2" charset="2"/>
                  <a:ea typeface="新細明體" panose="02020500000000000000" pitchFamily="18" charset="-120"/>
                  <a:sym typeface="Symbol" pitchFamily="2" charset="2"/>
                </a:rPr>
                <a:t></a:t>
              </a:r>
              <a:r>
                <a:rPr kumimoji="1" lang="zh-TW" altLang="en-US" sz="2000" baseline="-25000">
                  <a:latin typeface="Symbol" pitchFamily="2" charset="2"/>
                  <a:ea typeface="新細明體" panose="02020500000000000000" pitchFamily="18" charset="-120"/>
                  <a:sym typeface="Symbol" pitchFamily="2" charset="2"/>
                </a:rPr>
                <a:t>1</a:t>
              </a:r>
              <a:endParaRPr kumimoji="1" lang="zh-TW" altLang="en-US" sz="2000"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>
            <a:extLst>
              <a:ext uri="{FF2B5EF4-FFF2-40B4-BE49-F238E27FC236}">
                <a16:creationId xmlns:a16="http://schemas.microsoft.com/office/drawing/2014/main" id="{7D9FD3D9-679C-F1DB-03C1-BBFAC69AF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Cosine Similarity Measure</a:t>
            </a:r>
          </a:p>
        </p:txBody>
      </p:sp>
      <p:pic>
        <p:nvPicPr>
          <p:cNvPr id="173058" name="Picture 8" descr="Screen shot 2011-02-07 at 10.29.35 AM.png">
            <a:extLst>
              <a:ext uri="{FF2B5EF4-FFF2-40B4-BE49-F238E27FC236}">
                <a16:creationId xmlns:a16="http://schemas.microsoft.com/office/drawing/2014/main" id="{FF821342-7BFA-E19D-BCC0-24D16834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375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>
            <a:extLst>
              <a:ext uri="{FF2B5EF4-FFF2-40B4-BE49-F238E27FC236}">
                <a16:creationId xmlns:a16="http://schemas.microsoft.com/office/drawing/2014/main" id="{D875CEC3-E6AA-C737-49CD-93B41A240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Similarity Measures Compared</a:t>
            </a:r>
          </a:p>
        </p:txBody>
      </p:sp>
      <p:graphicFrame>
        <p:nvGraphicFramePr>
          <p:cNvPr id="175106" name="Object 2">
            <a:extLst>
              <a:ext uri="{FF2B5EF4-FFF2-40B4-BE49-F238E27FC236}">
                <a16:creationId xmlns:a16="http://schemas.microsoft.com/office/drawing/2014/main" id="{B1519002-7247-667F-3972-3999B43C2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704975"/>
          <a:ext cx="20351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006600" progId="Equation.3">
                  <p:embed/>
                </p:oleObj>
              </mc:Choice>
              <mc:Fallback>
                <p:oleObj name="Equation" r:id="rId3" imgW="914400" imgH="200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04975"/>
                        <a:ext cx="20351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7" name="Text Box 4">
            <a:extLst>
              <a:ext uri="{FF2B5EF4-FFF2-40B4-BE49-F238E27FC236}">
                <a16:creationId xmlns:a16="http://schemas.microsoft.com/office/drawing/2014/main" id="{1C5FBC83-7546-CC88-2735-688171B04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565275"/>
            <a:ext cx="5619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Simple matching (coordination level match)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Dice</a:t>
            </a:r>
            <a:r>
              <a:rPr lang="ja-JP" altLang="en-US" sz="2400"/>
              <a:t>’</a:t>
            </a:r>
            <a:r>
              <a:rPr lang="en-US" altLang="ja-JP" sz="2400"/>
              <a:t>s Coefficient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Jaccard</a:t>
            </a:r>
            <a:r>
              <a:rPr lang="ja-JP" altLang="en-US" sz="2400"/>
              <a:t>’</a:t>
            </a:r>
            <a:r>
              <a:rPr lang="en-US" altLang="ja-JP" sz="2400"/>
              <a:t>s Coefficient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Cosine Coefficient (what we studied)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Overlap Coefficient</a:t>
            </a:r>
          </a:p>
        </p:txBody>
      </p:sp>
      <p:sp>
        <p:nvSpPr>
          <p:cNvPr id="175108" name="Text Box 5">
            <a:extLst>
              <a:ext uri="{FF2B5EF4-FFF2-40B4-BE49-F238E27FC236}">
                <a16:creationId xmlns:a16="http://schemas.microsoft.com/office/drawing/2014/main" id="{C6D7B13E-B455-1EF6-5A84-46D5C27E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2963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>
            <a:extLst>
              <a:ext uri="{FF2B5EF4-FFF2-40B4-BE49-F238E27FC236}">
                <a16:creationId xmlns:a16="http://schemas.microsoft.com/office/drawing/2014/main" id="{D84266D5-6C7A-8DB3-B817-DA33755E8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Properties of similarity or matching metrics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177154" name="Rectangle 3">
            <a:extLst>
              <a:ext uri="{FF2B5EF4-FFF2-40B4-BE49-F238E27FC236}">
                <a16:creationId xmlns:a16="http://schemas.microsoft.com/office/drawing/2014/main" id="{C2FBA753-1B70-E261-51F6-D1FE51FEC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2" charset="2"/>
              <a:buChar char="s"/>
            </a:pPr>
            <a:r>
              <a:rPr lang="en-US" altLang="en-US">
                <a:ea typeface="ＭＳ Ｐゴシック" panose="020B0600070205080204" pitchFamily="34" charset="-128"/>
              </a:rPr>
              <a:t>is the similarity measure such a cosine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Symmetric (commutative)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(D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,D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) = (D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,D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Normalization</a:t>
            </a:r>
          </a:p>
          <a:p>
            <a:pPr lvl="2">
              <a:buFontTx/>
              <a:buChar char="-"/>
            </a:pPr>
            <a:r>
              <a:rPr lang="en-US" altLang="en-US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s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close to 1 if very similar</a:t>
            </a:r>
          </a:p>
          <a:p>
            <a:pPr lvl="2">
              <a:buFontTx/>
              <a:buChar char="-"/>
            </a:pPr>
            <a:r>
              <a:rPr lang="en-US" altLang="en-US"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s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close to 0 if very different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Others?</a:t>
            </a:r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>
            <a:extLst>
              <a:ext uri="{FF2B5EF4-FFF2-40B4-BE49-F238E27FC236}">
                <a16:creationId xmlns:a16="http://schemas.microsoft.com/office/drawing/2014/main" id="{604B3ADB-54CD-5EED-A41A-0D2B192A8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Similarity Measures</a:t>
            </a:r>
          </a:p>
        </p:txBody>
      </p:sp>
      <p:sp>
        <p:nvSpPr>
          <p:cNvPr id="179202" name="Rectangle 3">
            <a:extLst>
              <a:ext uri="{FF2B5EF4-FFF2-40B4-BE49-F238E27FC236}">
                <a16:creationId xmlns:a16="http://schemas.microsoft.com/office/drawing/2014/main" id="{C73957B9-AFFB-52DD-2135-1AA706CEB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6482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A </a:t>
            </a:r>
            <a:r>
              <a:rPr lang="en-US" altLang="zh-TW" sz="2000">
                <a:solidFill>
                  <a:srgbClr val="FF0000"/>
                </a:solidFill>
                <a:ea typeface="新細明體" panose="02020500000000000000" pitchFamily="18" charset="-120"/>
              </a:rPr>
              <a:t>similarity measure</a:t>
            </a:r>
            <a:r>
              <a:rPr lang="en-US" altLang="zh-TW" sz="2000">
                <a:ea typeface="新細明體" panose="02020500000000000000" pitchFamily="18" charset="-120"/>
              </a:rPr>
              <a:t> is a function which computes the </a:t>
            </a:r>
            <a:r>
              <a:rPr lang="en-US" altLang="zh-TW" sz="2000" i="1">
                <a:solidFill>
                  <a:srgbClr val="FF0000"/>
                </a:solidFill>
                <a:ea typeface="新細明體" panose="02020500000000000000" pitchFamily="18" charset="-120"/>
              </a:rPr>
              <a:t>degree of similarity</a:t>
            </a:r>
            <a:r>
              <a:rPr lang="en-US" altLang="zh-TW" sz="2000">
                <a:ea typeface="新細明體" panose="02020500000000000000" pitchFamily="18" charset="-120"/>
              </a:rPr>
              <a:t> between a pair of vectors or documents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since queries and documents are both vectors, a similarity measure can represent the similarity between two documents, two queries, or one document and one query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There are a large number of similarity measures proposed in the literature, because the </a:t>
            </a:r>
            <a:r>
              <a:rPr lang="en-US" altLang="zh-TW" sz="2000" i="1">
                <a:solidFill>
                  <a:srgbClr val="FF0000"/>
                </a:solidFill>
                <a:ea typeface="新細明體" panose="02020500000000000000" pitchFamily="18" charset="-120"/>
              </a:rPr>
              <a:t>best</a:t>
            </a:r>
            <a:r>
              <a:rPr lang="en-US" altLang="zh-TW" sz="2000">
                <a:ea typeface="新細明體" panose="02020500000000000000" pitchFamily="18" charset="-120"/>
              </a:rPr>
              <a:t> similarity measure doesn't exist (yet!)</a:t>
            </a:r>
          </a:p>
          <a:p>
            <a:pPr lvl="1"/>
            <a:r>
              <a:rPr lang="en-US" altLang="zh-TW" sz="1600">
                <a:ea typeface="新細明體" panose="02020500000000000000" pitchFamily="18" charset="-120"/>
              </a:rPr>
              <a:t>Will best be domain dependent?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With similarity measure between query and documents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it is possible to rank the retrieved documents in the order of presumed importance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it is possible to enforce certain threshold so that the size of the retrieved set can be controlled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the results can be used to reformulate the original query  in  relevance feedback (e.g., combining a document vector with the query vector) </a:t>
            </a:r>
          </a:p>
        </p:txBody>
      </p:sp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3">
            <a:extLst>
              <a:ext uri="{FF2B5EF4-FFF2-40B4-BE49-F238E27FC236}">
                <a16:creationId xmlns:a16="http://schemas.microsoft.com/office/drawing/2014/main" id="{8884755C-787D-844F-FBC4-7BB36B01B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>
                <a:ea typeface="ＭＳ Ｐゴシック" panose="020B0600070205080204" pitchFamily="34" charset="-128"/>
              </a:rPr>
              <a:t>MORE ABOUT SIMILARITY</a:t>
            </a:r>
          </a:p>
        </p:txBody>
      </p:sp>
      <p:sp>
        <p:nvSpPr>
          <p:cNvPr id="181250" name="Text Placeholder 4">
            <a:extLst>
              <a:ext uri="{FF2B5EF4-FFF2-40B4-BE49-F238E27FC236}">
                <a16:creationId xmlns:a16="http://schemas.microsoft.com/office/drawing/2014/main" id="{179FA8E9-788B-63CD-04AC-86117DAEE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F6247F4A-468C-1FE1-0146-2E1E92BC5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Indexing Subsystem</a:t>
            </a:r>
          </a:p>
        </p:txBody>
      </p:sp>
      <p:sp>
        <p:nvSpPr>
          <p:cNvPr id="19458" name="AutoShape 3">
            <a:extLst>
              <a:ext uri="{FF2B5EF4-FFF2-40B4-BE49-F238E27FC236}">
                <a16:creationId xmlns:a16="http://schemas.microsoft.com/office/drawing/2014/main" id="{919CC3FE-0498-CE08-B8A6-430140A94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1981200" cy="762000"/>
          </a:xfrm>
          <a:prstGeom prst="hexagon">
            <a:avLst>
              <a:gd name="adj" fmla="val 65000"/>
              <a:gd name="vf" fmla="val 11547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5494CB99-2749-E52F-E397-B41294A8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Documents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8AE492B3-7605-13F4-BDB1-73CF5F95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23622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break into tokens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BB561897-5939-8792-3BBF-16D2FB53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16002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stop list*</a:t>
            </a: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6841B79F-9694-25BA-C733-F35B285B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86200"/>
            <a:ext cx="16002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stemming*</a:t>
            </a: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70B20EEE-71D4-1691-17DA-BF69A6DB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72000"/>
            <a:ext cx="22860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term weighting*</a:t>
            </a:r>
          </a:p>
        </p:txBody>
      </p:sp>
      <p:sp>
        <p:nvSpPr>
          <p:cNvPr id="19464" name="AutoShape 9">
            <a:extLst>
              <a:ext uri="{FF2B5EF4-FFF2-40B4-BE49-F238E27FC236}">
                <a16:creationId xmlns:a16="http://schemas.microsoft.com/office/drawing/2014/main" id="{C9920C26-BFE1-9EF6-0E3C-694C03BD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334000"/>
            <a:ext cx="1905000" cy="1143000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45A6CBA7-033A-87B4-1EE2-D94AA07E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62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Index database</a:t>
            </a:r>
          </a:p>
        </p:txBody>
      </p:sp>
      <p:sp>
        <p:nvSpPr>
          <p:cNvPr id="19466" name="Line 11">
            <a:extLst>
              <a:ext uri="{FF2B5EF4-FFF2-40B4-BE49-F238E27FC236}">
                <a16:creationId xmlns:a16="http://schemas.microsoft.com/office/drawing/2014/main" id="{A72484A0-AAE7-5877-8415-E423AEE16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id="{EF100382-C05F-BB0C-1A11-C0C7D1F61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6519B5C1-0BA6-2CD7-A65B-AC595A48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text</a:t>
            </a: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AF97A9C5-4F86-7C13-2277-94E22DBD1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>
            <a:extLst>
              <a:ext uri="{FF2B5EF4-FFF2-40B4-BE49-F238E27FC236}">
                <a16:creationId xmlns:a16="http://schemas.microsoft.com/office/drawing/2014/main" id="{97902466-5548-4296-1F5F-ACF03AFD8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6">
            <a:extLst>
              <a:ext uri="{FF2B5EF4-FFF2-40B4-BE49-F238E27FC236}">
                <a16:creationId xmlns:a16="http://schemas.microsoft.com/office/drawing/2014/main" id="{67E3DAAE-A1D7-C193-1AFD-69FDDF3C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33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non-stoplist tokens</a:t>
            </a:r>
          </a:p>
        </p:txBody>
      </p:sp>
      <p:sp>
        <p:nvSpPr>
          <p:cNvPr id="19472" name="Line 17">
            <a:extLst>
              <a:ext uri="{FF2B5EF4-FFF2-40B4-BE49-F238E27FC236}">
                <a16:creationId xmlns:a16="http://schemas.microsoft.com/office/drawing/2014/main" id="{8A651E1E-DDE3-C399-8D7E-DA5186D21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8">
            <a:extLst>
              <a:ext uri="{FF2B5EF4-FFF2-40B4-BE49-F238E27FC236}">
                <a16:creationId xmlns:a16="http://schemas.microsoft.com/office/drawing/2014/main" id="{75DC7876-1797-9735-A5B3-75C555B32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19">
            <a:extLst>
              <a:ext uri="{FF2B5EF4-FFF2-40B4-BE49-F238E27FC236}">
                <a16:creationId xmlns:a16="http://schemas.microsoft.com/office/drawing/2014/main" id="{01FF6A4B-2548-A8F7-6BFD-A12BF7A7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00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tokens</a:t>
            </a:r>
          </a:p>
        </p:txBody>
      </p:sp>
      <p:sp>
        <p:nvSpPr>
          <p:cNvPr id="19475" name="Text Box 20">
            <a:extLst>
              <a:ext uri="{FF2B5EF4-FFF2-40B4-BE49-F238E27FC236}">
                <a16:creationId xmlns:a16="http://schemas.microsoft.com/office/drawing/2014/main" id="{50AC03D5-4360-D1AE-588A-4E27314A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stemmed terms</a:t>
            </a:r>
          </a:p>
        </p:txBody>
      </p:sp>
      <p:sp>
        <p:nvSpPr>
          <p:cNvPr id="19476" name="Line 21">
            <a:extLst>
              <a:ext uri="{FF2B5EF4-FFF2-40B4-BE49-F238E27FC236}">
                <a16:creationId xmlns:a16="http://schemas.microsoft.com/office/drawing/2014/main" id="{0CF4D568-4761-9C5D-05D1-374569604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2">
            <a:extLst>
              <a:ext uri="{FF2B5EF4-FFF2-40B4-BE49-F238E27FC236}">
                <a16:creationId xmlns:a16="http://schemas.microsoft.com/office/drawing/2014/main" id="{DC5E4A69-1690-FEAC-0BC0-A5A7BFD24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3">
            <a:extLst>
              <a:ext uri="{FF2B5EF4-FFF2-40B4-BE49-F238E27FC236}">
                <a16:creationId xmlns:a16="http://schemas.microsoft.com/office/drawing/2014/main" id="{32A7E59B-AB05-4F82-336B-DCA47C109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4">
            <a:extLst>
              <a:ext uri="{FF2B5EF4-FFF2-40B4-BE49-F238E27FC236}">
                <a16:creationId xmlns:a16="http://schemas.microsoft.com/office/drawing/2014/main" id="{499E93D1-0121-77F8-5878-823BD642A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5">
            <a:extLst>
              <a:ext uri="{FF2B5EF4-FFF2-40B4-BE49-F238E27FC236}">
                <a16:creationId xmlns:a16="http://schemas.microsoft.com/office/drawing/2014/main" id="{BDE21C5B-9F87-E78C-A579-E8AAAE0C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5626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terms with weights</a:t>
            </a:r>
          </a:p>
        </p:txBody>
      </p:sp>
      <p:sp>
        <p:nvSpPr>
          <p:cNvPr id="19481" name="Text Box 26">
            <a:extLst>
              <a:ext uri="{FF2B5EF4-FFF2-40B4-BE49-F238E27FC236}">
                <a16:creationId xmlns:a16="http://schemas.microsoft.com/office/drawing/2014/main" id="{1C8853B4-B06F-D674-E341-FB6F413A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7688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*Indicates     optional operation.</a:t>
            </a:r>
          </a:p>
        </p:txBody>
      </p:sp>
      <p:sp>
        <p:nvSpPr>
          <p:cNvPr id="19482" name="Text Box 27">
            <a:extLst>
              <a:ext uri="{FF2B5EF4-FFF2-40B4-BE49-F238E27FC236}">
                <a16:creationId xmlns:a16="http://schemas.microsoft.com/office/drawing/2014/main" id="{D03B3D54-B8BC-C251-CA84-D3675706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752600"/>
            <a:ext cx="28956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assign document IDs</a:t>
            </a:r>
          </a:p>
        </p:txBody>
      </p:sp>
      <p:sp>
        <p:nvSpPr>
          <p:cNvPr id="19483" name="Line 28">
            <a:extLst>
              <a:ext uri="{FF2B5EF4-FFF2-40B4-BE49-F238E27FC236}">
                <a16:creationId xmlns:a16="http://schemas.microsoft.com/office/drawing/2014/main" id="{D9017F9E-E36A-28BF-C559-F92974590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81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Text Box 29">
            <a:extLst>
              <a:ext uri="{FF2B5EF4-FFF2-40B4-BE49-F238E27FC236}">
                <a16:creationId xmlns:a16="http://schemas.microsoft.com/office/drawing/2014/main" id="{93CFA08A-75FE-6945-0490-78136EF5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documents</a:t>
            </a:r>
          </a:p>
        </p:txBody>
      </p:sp>
      <p:sp>
        <p:nvSpPr>
          <p:cNvPr id="19485" name="Line 30">
            <a:extLst>
              <a:ext uri="{FF2B5EF4-FFF2-40B4-BE49-F238E27FC236}">
                <a16:creationId xmlns:a16="http://schemas.microsoft.com/office/drawing/2014/main" id="{51E2148B-F32C-F296-92C4-86AD0BDEF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209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Text Box 31">
            <a:extLst>
              <a:ext uri="{FF2B5EF4-FFF2-40B4-BE49-F238E27FC236}">
                <a16:creationId xmlns:a16="http://schemas.microsoft.com/office/drawing/2014/main" id="{D1ACE48C-F5B0-D91B-FF26-7383C77E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8400"/>
            <a:ext cx="144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document numbers and *field numbers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>
            <a:extLst>
              <a:ext uri="{FF2B5EF4-FFF2-40B4-BE49-F238E27FC236}">
                <a16:creationId xmlns:a16="http://schemas.microsoft.com/office/drawing/2014/main" id="{3F705246-2B2C-77C2-6F0E-B5248CDCB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idf example, suppose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= 1 million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60CB26-FE91-C196-A3AB-7D4863540B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df</a:t>
                      </a:r>
                      <a:r>
                        <a:rPr kumimoji="0" lang="en-US" alt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idf</a:t>
                      </a:r>
                      <a:r>
                        <a:rPr kumimoji="0" lang="en-US" alt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2308" name="TextBox 4">
            <a:extLst>
              <a:ext uri="{FF2B5EF4-FFF2-40B4-BE49-F238E27FC236}">
                <a16:creationId xmlns:a16="http://schemas.microsoft.com/office/drawing/2014/main" id="{2947B143-6397-CA44-8100-B69B0840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862638"/>
            <a:ext cx="801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Lucida Sans" panose="020B0602030504020204" pitchFamily="34" charset="77"/>
              </a:rPr>
              <a:t>There is one idf value for each term </a:t>
            </a:r>
            <a:r>
              <a:rPr lang="en-US" altLang="en-US" sz="2400" i="1">
                <a:latin typeface="Lucida Sans" panose="020B0602030504020204" pitchFamily="34" charset="77"/>
              </a:rPr>
              <a:t>t</a:t>
            </a:r>
            <a:r>
              <a:rPr lang="en-US" altLang="en-US" sz="2400">
                <a:latin typeface="Lucida Sans" panose="020B0602030504020204" pitchFamily="34" charset="77"/>
              </a:rPr>
              <a:t> in a collection.</a:t>
            </a:r>
          </a:p>
        </p:txBody>
      </p:sp>
      <p:sp>
        <p:nvSpPr>
          <p:cNvPr id="182309" name="TextBox 4">
            <a:extLst>
              <a:ext uri="{FF2B5EF4-FFF2-40B4-BE49-F238E27FC236}">
                <a16:creationId xmlns:a16="http://schemas.microsoft.com/office/drawing/2014/main" id="{B5D90FDC-7358-E09B-0D21-C63ED65E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6.2.1</a:t>
            </a:r>
          </a:p>
        </p:txBody>
      </p:sp>
      <p:graphicFrame>
        <p:nvGraphicFramePr>
          <p:cNvPr id="182310" name="Object 2">
            <a:extLst>
              <a:ext uri="{FF2B5EF4-FFF2-40B4-BE49-F238E27FC236}">
                <a16:creationId xmlns:a16="http://schemas.microsoft.com/office/drawing/2014/main" id="{7609C660-406D-9632-47AC-CFB645F35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1054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19200" imgH="5270500" progId="Equation.3">
                  <p:embed/>
                </p:oleObj>
              </mc:Choice>
              <mc:Fallback>
                <p:oleObj name="Equation" r:id="rId3" imgW="266192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363696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>
            <a:extLst>
              <a:ext uri="{FF2B5EF4-FFF2-40B4-BE49-F238E27FC236}">
                <a16:creationId xmlns:a16="http://schemas.microsoft.com/office/drawing/2014/main" id="{00ED03A6-4171-D17C-0AEA-FE46141E8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Effect of idf on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421E-EB7B-6E0F-BC0C-520E8603B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Does idf have an effect on ranking for one-term queries, i.e.?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iPhone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idf has no effect on ranking one term queries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idf affects the ranking of documents for queries with at least two terms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For the query </a:t>
            </a:r>
            <a:r>
              <a:rPr lang="en-US" altLang="en-US">
                <a:solidFill>
                  <a:srgbClr val="357E6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capricious person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, idf weighting makes occurrences of </a:t>
            </a:r>
            <a:r>
              <a:rPr lang="en-US" altLang="en-US">
                <a:solidFill>
                  <a:srgbClr val="357E6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capricious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count for much more in the final document ranking than occurrences of </a:t>
            </a:r>
            <a:r>
              <a:rPr lang="en-US" altLang="en-US">
                <a:solidFill>
                  <a:srgbClr val="357E69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person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84323" name="Slide Number Placeholder 3">
            <a:extLst>
              <a:ext uri="{FF2B5EF4-FFF2-40B4-BE49-F238E27FC236}">
                <a16:creationId xmlns:a16="http://schemas.microsoft.com/office/drawing/2014/main" id="{9F1CD169-A20D-A35B-CCEE-F41F4A3A07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412F5C3-A27D-EA4A-8F98-210E08BB4B1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FB0DC461-754E-50A9-B1E4-B5DECEC23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tf-idf weighting has many variants</a:t>
            </a:r>
          </a:p>
        </p:txBody>
      </p:sp>
      <p:pic>
        <p:nvPicPr>
          <p:cNvPr id="185346" name="Content Placeholder 7" descr="table1.gif">
            <a:extLst>
              <a:ext uri="{FF2B5EF4-FFF2-40B4-BE49-F238E27FC236}">
                <a16:creationId xmlns:a16="http://schemas.microsoft.com/office/drawing/2014/main" id="{B933A9B4-22AA-CCD3-052E-1D5FB2F7B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185347" name="Rectangle 8">
            <a:extLst>
              <a:ext uri="{FF2B5EF4-FFF2-40B4-BE49-F238E27FC236}">
                <a16:creationId xmlns:a16="http://schemas.microsoft.com/office/drawing/2014/main" id="{35D4F605-A9FA-CB61-C036-B7B2020B5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7772400" cy="381000"/>
          </a:xfrm>
          <a:prstGeom prst="rect">
            <a:avLst/>
          </a:prstGeom>
          <a:solidFill>
            <a:schemeClr val="accent1">
              <a:alpha val="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85348" name="TextBox 10">
            <a:extLst>
              <a:ext uri="{FF2B5EF4-FFF2-40B4-BE49-F238E27FC236}">
                <a16:creationId xmlns:a16="http://schemas.microsoft.com/office/drawing/2014/main" id="{7A9E0F38-143E-1EFD-18FA-A12FD4A39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38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Lucida Sans" panose="020B0602030504020204" pitchFamily="34" charset="77"/>
              </a:rPr>
              <a:t>Columns headed </a:t>
            </a:r>
            <a:r>
              <a:rPr lang="ja-JP" altLang="en-US" sz="2400">
                <a:latin typeface="Lucida Sans" panose="020B0602030504020204" pitchFamily="34" charset="77"/>
              </a:rPr>
              <a:t>‘</a:t>
            </a:r>
            <a:r>
              <a:rPr lang="en-US" altLang="ja-JP" sz="2400">
                <a:latin typeface="Lucida Sans" panose="020B0602030504020204" pitchFamily="34" charset="77"/>
              </a:rPr>
              <a:t>n</a:t>
            </a:r>
            <a:r>
              <a:rPr lang="ja-JP" altLang="en-US" sz="2400">
                <a:latin typeface="Lucida Sans" panose="020B0602030504020204" pitchFamily="34" charset="77"/>
              </a:rPr>
              <a:t>’</a:t>
            </a:r>
            <a:r>
              <a:rPr lang="en-US" altLang="ja-JP" sz="2400">
                <a:latin typeface="Lucida Sans" panose="020B0602030504020204" pitchFamily="34" charset="77"/>
              </a:rPr>
              <a:t> are acronyms for weight schemes.</a:t>
            </a:r>
            <a:endParaRPr lang="en-US" altLang="en-US" sz="2400">
              <a:latin typeface="Lucida Sans" panose="020B0602030504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0742A-3BA7-446D-A530-97021AC7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6019800"/>
            <a:ext cx="675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Lucida Sans" panose="020B0602030504020204" pitchFamily="34" charset="77"/>
              </a:rPr>
              <a:t>Why is the base of the log in idf immaterial?</a:t>
            </a:r>
          </a:p>
        </p:txBody>
      </p:sp>
      <p:sp>
        <p:nvSpPr>
          <p:cNvPr id="185350" name="TextBox 6">
            <a:extLst>
              <a:ext uri="{FF2B5EF4-FFF2-40B4-BE49-F238E27FC236}">
                <a16:creationId xmlns:a16="http://schemas.microsoft.com/office/drawing/2014/main" id="{3F9CD561-0F5B-099A-336D-63631C29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6.4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>
            <a:extLst>
              <a:ext uri="{FF2B5EF4-FFF2-40B4-BE49-F238E27FC236}">
                <a16:creationId xmlns:a16="http://schemas.microsoft.com/office/drawing/2014/main" id="{D4EFF0FD-CF01-A09B-C07F-6C866FAD3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Weighting may differ in queries vs documents</a:t>
            </a:r>
          </a:p>
        </p:txBody>
      </p:sp>
      <p:sp>
        <p:nvSpPr>
          <p:cNvPr id="187394" name="Content Placeholder 2">
            <a:extLst>
              <a:ext uri="{FF2B5EF4-FFF2-40B4-BE49-F238E27FC236}">
                <a16:creationId xmlns:a16="http://schemas.microsoft.com/office/drawing/2014/main" id="{58AAD93F-5C43-FB05-EF56-C150C029B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Many search engines allow for different weightings for queries vs. documents</a:t>
            </a:r>
          </a:p>
          <a:p>
            <a:pPr eaLnBrk="1" hangingPunct="1"/>
            <a:r>
              <a:rPr lang="en-US" altLang="en-US" sz="300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SMART Notation: denotes the combination in use in an engine, with the notation </a:t>
            </a:r>
            <a:r>
              <a:rPr lang="en-US" altLang="en-US" sz="3000" i="1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ddd.qqq,</a:t>
            </a:r>
            <a:r>
              <a:rPr lang="en-US" altLang="en-US" sz="300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using the acronyms from the previous table</a:t>
            </a:r>
          </a:p>
          <a:p>
            <a:pPr eaLnBrk="1" hangingPunct="1"/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A very standard weighting scheme is: lnc.ltc</a:t>
            </a:r>
          </a:p>
          <a:p>
            <a:pPr eaLnBrk="1" hangingPunct="1">
              <a:spcAft>
                <a:spcPts val="900"/>
              </a:spcAft>
            </a:pP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Document: logarithmic tf </a:t>
            </a:r>
            <a:r>
              <a:rPr lang="en-US" altLang="en-US" sz="300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(l as first character)</a:t>
            </a: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, no idf and cosine normalization</a:t>
            </a:r>
          </a:p>
          <a:p>
            <a:pPr eaLnBrk="1" hangingPunct="1"/>
            <a:r>
              <a:rPr lang="en-US" altLang="en-US" sz="300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Query: logarithmic tf (l in leftmost column), idf (t in second column), no normalization …</a:t>
            </a:r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77D0327C-E8D6-56F7-1AB5-F88270066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1903413" cy="706438"/>
          </a:xfrm>
          <a:prstGeom prst="upArrowCallout">
            <a:avLst>
              <a:gd name="adj1" fmla="val 25048"/>
              <a:gd name="adj2" fmla="val 25073"/>
              <a:gd name="adj3" fmla="val 25000"/>
              <a:gd name="adj4" fmla="val 6497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 bad idea?</a:t>
            </a:r>
          </a:p>
        </p:txBody>
      </p:sp>
      <p:sp>
        <p:nvSpPr>
          <p:cNvPr id="187396" name="TextBox 4">
            <a:extLst>
              <a:ext uri="{FF2B5EF4-FFF2-40B4-BE49-F238E27FC236}">
                <a16:creationId xmlns:a16="http://schemas.microsoft.com/office/drawing/2014/main" id="{22F6A109-AE94-90C5-99E4-B5C933BC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6.4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>
            <a:extLst>
              <a:ext uri="{FF2B5EF4-FFF2-40B4-BE49-F238E27FC236}">
                <a16:creationId xmlns:a16="http://schemas.microsoft.com/office/drawing/2014/main" id="{6BB191CF-E6E4-00B5-335C-695F77296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word embeddings</a:t>
            </a:r>
          </a:p>
        </p:txBody>
      </p:sp>
      <p:sp>
        <p:nvSpPr>
          <p:cNvPr id="189442" name="Content Placeholder 2">
            <a:extLst>
              <a:ext uri="{FF2B5EF4-FFF2-40B4-BE49-F238E27FC236}">
                <a16:creationId xmlns:a16="http://schemas.microsoft.com/office/drawing/2014/main" id="{CC188D48-BD65-7942-D68F-02A13D744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08113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Frequency based Embedding: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a. Count Vectors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b. TF-IDF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c. Co-Occurrence Matrix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Prediction based Embedding(word2vec)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a. CBOW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b. Skip-Gram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gloVe(Global Vector)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BERT (local global)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>
            <a:extLst>
              <a:ext uri="{FF2B5EF4-FFF2-40B4-BE49-F238E27FC236}">
                <a16:creationId xmlns:a16="http://schemas.microsoft.com/office/drawing/2014/main" id="{40AA794F-496D-447D-5DD1-6F2A4B040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word embeddings</a:t>
            </a:r>
          </a:p>
        </p:txBody>
      </p:sp>
      <p:sp>
        <p:nvSpPr>
          <p:cNvPr id="190466" name="Content Placeholder 2">
            <a:extLst>
              <a:ext uri="{FF2B5EF4-FFF2-40B4-BE49-F238E27FC236}">
                <a16:creationId xmlns:a16="http://schemas.microsoft.com/office/drawing/2014/main" id="{7A28023C-38E2-D815-F2C6-61C7D67CBF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08113"/>
            <a:ext cx="7772400" cy="4114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Frequency based Embedding: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a. Count Vectors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b. TF-IDF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c. Co-Occurrence Matrix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Prediction based Embedding(word2vec)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a. CBOW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b. Skip-Gram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gloVe(Global Vector)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BERT (local global)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>
            <a:extLst>
              <a:ext uri="{FF2B5EF4-FFF2-40B4-BE49-F238E27FC236}">
                <a16:creationId xmlns:a16="http://schemas.microsoft.com/office/drawing/2014/main" id="{A70ABDB1-268D-FC53-E904-3E4BBD801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we covered</a:t>
            </a:r>
          </a:p>
        </p:txBody>
      </p:sp>
      <p:sp>
        <p:nvSpPr>
          <p:cNvPr id="191490" name="Rectangle 3">
            <a:extLst>
              <a:ext uri="{FF2B5EF4-FFF2-40B4-BE49-F238E27FC236}">
                <a16:creationId xmlns:a16="http://schemas.microsoft.com/office/drawing/2014/main" id="{004713EE-4304-66DD-3A4B-F3812C43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Vector models of documents and queries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Used everywhere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Bag of words model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Similarity measures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Text similarity typically used for scoring documents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Similarity is a measure of relevance (and ranking)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Match query to document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Rank is based on document score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All stored and indexed before a query is matched.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12609</TotalTime>
  <Words>5751</Words>
  <Application>Microsoft Macintosh PowerPoint</Application>
  <PresentationFormat>On-screen Show (4:3)</PresentationFormat>
  <Paragraphs>919</Paragraphs>
  <Slides>96</Slides>
  <Notes>90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Times New Roman</vt:lpstr>
      <vt:lpstr>ＭＳ Ｐゴシック</vt:lpstr>
      <vt:lpstr>Arial</vt:lpstr>
      <vt:lpstr>Times</vt:lpstr>
      <vt:lpstr>Symbol</vt:lpstr>
      <vt:lpstr>Arial Black</vt:lpstr>
      <vt:lpstr>Arial Rounded MT Bold</vt:lpstr>
      <vt:lpstr>新細明體</vt:lpstr>
      <vt:lpstr>Courier New</vt:lpstr>
      <vt:lpstr>Calibri</vt:lpstr>
      <vt:lpstr>Lucida Sans</vt:lpstr>
      <vt:lpstr>Blank Presentation</vt:lpstr>
      <vt:lpstr>Microsoft Equation 3.0</vt:lpstr>
      <vt:lpstr>Microsoft Equation</vt:lpstr>
      <vt:lpstr>Vector Methods Classical IR</vt:lpstr>
      <vt:lpstr>What we have covered</vt:lpstr>
      <vt:lpstr>Today</vt:lpstr>
      <vt:lpstr>Motivation</vt:lpstr>
      <vt:lpstr>Vectorization (embeddings)</vt:lpstr>
      <vt:lpstr>PowerPoint Presentation</vt:lpstr>
      <vt:lpstr>PowerPoint Presentation</vt:lpstr>
      <vt:lpstr>PowerPoint Presentation</vt:lpstr>
      <vt:lpstr>Indexing Subsystem</vt:lpstr>
      <vt:lpstr>Search Subsystem</vt:lpstr>
      <vt:lpstr>Terms vs tokens</vt:lpstr>
      <vt:lpstr>Matching/Ranking of Textual Documents</vt:lpstr>
      <vt:lpstr>Vector representation of documents and queries</vt:lpstr>
      <vt:lpstr>Boolean queries</vt:lpstr>
      <vt:lpstr>Matching - similarity</vt:lpstr>
      <vt:lpstr>Similarity (Scoring) Measures and Relevance</vt:lpstr>
      <vt:lpstr> Similarity Ranking Methods</vt:lpstr>
      <vt:lpstr>Similarity Ranking Methods</vt:lpstr>
      <vt:lpstr>Term Similarity: Example</vt:lpstr>
      <vt:lpstr>Bag of words view of a document</vt:lpstr>
      <vt:lpstr>PowerPoint Presentation</vt:lpstr>
      <vt:lpstr>Bag of words models</vt:lpstr>
      <vt:lpstr>Term Similarity: Basic Concept</vt:lpstr>
      <vt:lpstr>TERM VECTOR SPACE</vt:lpstr>
      <vt:lpstr>A Document Represented in a  3-Dimensional Term Vector Space</vt:lpstr>
      <vt:lpstr>Basic Method: Incidence Matrix  (Binary Weighting)</vt:lpstr>
      <vt:lpstr>Basic Vector Space Methods: Similarity between 2 documents</vt:lpstr>
      <vt:lpstr>Two Documents Represented in  3-Dimensional Term Vector Space</vt:lpstr>
      <vt:lpstr>Vector Space Revision</vt:lpstr>
      <vt:lpstr>Document similarity (Vector Space Scoring)</vt:lpstr>
      <vt:lpstr>Example 1  No Weighting</vt:lpstr>
      <vt:lpstr>Example 1 (continued)</vt:lpstr>
      <vt:lpstr>Weighting Methods: tf and idf</vt:lpstr>
      <vt:lpstr>Digression: terminology</vt:lpstr>
      <vt:lpstr>Example 2 Weighting by Term Frequency (tf)</vt:lpstr>
      <vt:lpstr>Vector Space Calculation for Example 1</vt:lpstr>
      <vt:lpstr>Example 2 (continued)</vt:lpstr>
      <vt:lpstr>Summary: Vector Similarity Computation with Weights</vt:lpstr>
      <vt:lpstr>Summary: Vector Similarity Computation with Weights Query as a “little” documents</vt:lpstr>
      <vt:lpstr>Approaches to Weighting</vt:lpstr>
      <vt:lpstr>Simple Uses of Vector Similarity in Information Retrieval </vt:lpstr>
      <vt:lpstr>Simple Example of Ranking with a Query (Weighting by Term Frequency)</vt:lpstr>
      <vt:lpstr>Calculate Scoring or Ranking</vt:lpstr>
      <vt:lpstr>Contrast of Ranking with Matching</vt:lpstr>
      <vt:lpstr>Document Vectors as Points on a Surface</vt:lpstr>
      <vt:lpstr>Results of a Search</vt:lpstr>
      <vt:lpstr>Relevance Feedback (Concept)</vt:lpstr>
      <vt:lpstr>Document Clustering (Concept)</vt:lpstr>
      <vt:lpstr>Best Choice of Weights?</vt:lpstr>
      <vt:lpstr>Methods for Selecting Weights</vt:lpstr>
      <vt:lpstr>Weighting Term Frequency (tf)</vt:lpstr>
      <vt:lpstr>Term Frequency: Free-text Document</vt:lpstr>
      <vt:lpstr>Term Frequency: Free-text Document</vt:lpstr>
      <vt:lpstr>Weighting Inverse Document Frequency (idf)</vt:lpstr>
      <vt:lpstr>Inverse Document Frequency</vt:lpstr>
      <vt:lpstr>Example of Inverse Document Frequency</vt:lpstr>
      <vt:lpstr>Example 2 Weighting by idf</vt:lpstr>
      <vt:lpstr>Example 2  idf</vt:lpstr>
      <vt:lpstr>Inverse Document Frequency</vt:lpstr>
      <vt:lpstr>Example 2 Weighting by idf</vt:lpstr>
      <vt:lpstr>Vector Space Calculation for Example 2</vt:lpstr>
      <vt:lpstr>Full Weighting:  A Standard Form of tf.idf</vt:lpstr>
      <vt:lpstr>Structured Text</vt:lpstr>
      <vt:lpstr>Summary: Similarity Calculation</vt:lpstr>
      <vt:lpstr>Discussion of Similarity</vt:lpstr>
      <vt:lpstr>PowerPoint Presentation</vt:lpstr>
      <vt:lpstr>Apache Lucene</vt:lpstr>
      <vt:lpstr>PowerPoint Presentation</vt:lpstr>
      <vt:lpstr>Similarity and DefaultSimilarity</vt:lpstr>
      <vt:lpstr>Class DefaultSimilarity</vt:lpstr>
      <vt:lpstr>Class DefaultSimilarity</vt:lpstr>
      <vt:lpstr>Document &amp; query space</vt:lpstr>
      <vt:lpstr>Query similar to document space</vt:lpstr>
      <vt:lpstr>Document Clustering</vt:lpstr>
      <vt:lpstr>Documents in 3D Space</vt:lpstr>
      <vt:lpstr>Term Weights: Term Frequency</vt:lpstr>
      <vt:lpstr>Assigning Weights</vt:lpstr>
      <vt:lpstr>TF x IDF (term frequency-inverse document frequency)</vt:lpstr>
      <vt:lpstr>Document Similarity</vt:lpstr>
      <vt:lpstr>Similarity Measures</vt:lpstr>
      <vt:lpstr>Document Similarity</vt:lpstr>
      <vt:lpstr>Similarity Measure - Inner Product</vt:lpstr>
      <vt:lpstr>Properties of Inner Product</vt:lpstr>
      <vt:lpstr>Cosine Similarity Measure</vt:lpstr>
      <vt:lpstr>Cosine Similarity Measure</vt:lpstr>
      <vt:lpstr>Similarity Measures Compared</vt:lpstr>
      <vt:lpstr>Properties of similarity or matching metrics</vt:lpstr>
      <vt:lpstr>Similarity Measures</vt:lpstr>
      <vt:lpstr>MORE ABOUT SIMILARITY</vt:lpstr>
      <vt:lpstr>idf example, suppose N = 1 million</vt:lpstr>
      <vt:lpstr>Effect of idf on ranking</vt:lpstr>
      <vt:lpstr>tf-idf weighting has many variants</vt:lpstr>
      <vt:lpstr>Weighting may differ in queries vs documents</vt:lpstr>
      <vt:lpstr>Types of word embeddings</vt:lpstr>
      <vt:lpstr>Types of word embeddings</vt:lpstr>
      <vt:lpstr>What we covered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vector-processing</dc:title>
  <dc:subject/>
  <dc:creator/>
  <cp:keywords/>
  <dc:description/>
  <cp:lastModifiedBy>Giles, C Lee</cp:lastModifiedBy>
  <cp:revision>248</cp:revision>
  <cp:lastPrinted>1999-10-26T15:06:32Z</cp:lastPrinted>
  <dcterms:created xsi:type="dcterms:W3CDTF">2018-02-21T16:56:30Z</dcterms:created>
  <dcterms:modified xsi:type="dcterms:W3CDTF">2022-10-04T14:33:02Z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ray@sherlock.berkeley.edu</vt:lpwstr>
  </property>
  <property fmtid="{D5CDD505-2E9C-101B-9397-08002B2CF9AE}" pid="8" name="HomePage">
    <vt:lpwstr>http://sims.berkeley.edu/~ray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H:\Classes\sims202\f98</vt:lpwstr>
  </property>
</Properties>
</file>