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19914-1139-42B3-881B-DC9EEFA79149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8A49-312A-4066-8B22-00B2CD4193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20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863B-D57A-8946-9656-A8E3E3A3C5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1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863B-D57A-8946-9656-A8E3E3A3C5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863B-D57A-8946-9656-A8E3E3A3C5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863B-D57A-8946-9656-A8E3E3A3C5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4BBD-A040-4F69-AAC0-F26C0A69E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71609-39E1-4B21-A9DB-DB1B46249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86EA3-A922-4519-8A14-6E92513D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9F196-60ED-461C-BAD6-D53F03A3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74FA-BF25-4630-941A-892E1C17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6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20A4-845C-4701-A299-00E03F41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EE5C7-BE99-4DAF-9674-AC2C0ED0E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FE9A-F479-4B78-AFAB-5CF42AA0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79394-2E1C-4EFA-9082-F8E78236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351DF-324F-49A8-9546-4E3A1F7F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5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D3B3D-00CC-4A32-954A-CEE995A5F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2BDEF-39B4-4D88-ABBC-0988FC40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5AC0-8850-4117-B089-94E686A9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B505-9662-421F-8B0D-E88C73D5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D3AF-FC5E-4CD6-AF3F-C6867D8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8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A08F-5283-485F-B3A2-A93F88E6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F73C-3AE4-4227-9855-983D94670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EBAB4-FF29-4556-8924-83E47369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F518-4B71-4082-8F5E-36783DD6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8645-DEC7-4AEE-AFBD-D0167978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91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9301-90BF-4084-9F93-E992CADF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4ACD9-CD01-4ECB-AC26-F0D73B4F9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5033D-FE3B-4A4D-9486-E8BD9C6F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2337F-4FB3-42EE-998E-FBCA7048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38CDF-F189-44BB-8C81-D117B3DE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3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3AB0-F36B-4F66-990D-5F11B96F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8529-5F03-4BD7-87A9-7B47AF8C8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70C1E-6FA4-402F-9926-9891E564F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C08F0-5B78-4EE5-8F63-2D682899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E46F3-D557-4520-9955-C225E5CD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C88C-ACB7-41FE-995D-5C0B0F83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01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FBED-DA3E-47D6-93D2-6EAD2CE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D528A-70BE-4302-BB6C-775A1F67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F3CD9-E2D9-4280-BC8D-9BA4EE92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6F58B-44B3-4C10-AA03-1072AF01B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634B7-E8A6-4CFE-B00F-DE3EB3854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9A398-C188-4F35-BA8B-48C90B3F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A4F34-AB29-4EB6-B31D-C1D1388F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B045D-9AA9-4CAC-A298-D7EDAFD5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5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78AF-3AE5-458F-896C-C73B6461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21540-0F41-4818-B939-CBBC3EA4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D559B-9267-449C-8084-7576142B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DBADC-6657-4B08-858C-9275600E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6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FF6C7-971E-4913-B243-3EE66229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60B03-A09D-4EA0-BF80-16F8FE63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417A-1870-41EC-8C87-F824B8A4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78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6D61-7519-437B-A489-05DFE270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1E96-7079-4C36-AD0B-8B59001D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93442-7B52-4E2A-ACAC-38458D8D0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EF4E8-D595-43E5-BDEE-772818C1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52828-032E-46B2-81AE-C6708DB7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1803D-F2C7-4F03-AF5B-5CEDB7D7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47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C0CE-5360-4098-93BB-82CEFEDC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76D2F-741E-4B0C-9766-ECF13DCF9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9B79A-6772-4AF4-97FE-09F36738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A2987-D9ED-4161-A666-EC6F734A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D8511-68AB-4E92-BFEC-824F77D5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D2070-1EDC-4B41-88F6-183D0CCA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61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26287-58E8-4752-9C98-B714E490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4DD72-D396-4319-B7FE-20322DA94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91A22-89CE-4A7E-B8D1-7FC3414DE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96201-3CA0-4931-B2A0-B326942FFE66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36A6-B902-46BD-AAF4-08375B3EB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B728-0F96-41F7-9736-4DF9AC41A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1DF6-01C0-45A9-A7D9-11074F61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2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products/elasticsear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lask.pocoo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kermitt2/grobid" TargetMode="External"/><Relationship Id="rId4" Type="http://schemas.openxmlformats.org/officeDocument/2006/relationships/hyperlink" Target="https://github.com/sciunto-org/python-bibtexparse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5A0F-3D94-4F7E-A1C2-7855F85C5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5616"/>
            <a:ext cx="9144000" cy="1433384"/>
          </a:xfrm>
        </p:spPr>
        <p:txBody>
          <a:bodyPr>
            <a:noAutofit/>
          </a:bodyPr>
          <a:lstStyle/>
          <a:p>
            <a:r>
              <a:rPr lang="en-US" altLang="ko-KR" sz="4400" dirty="0">
                <a:latin typeface="Calibri" panose="020F0502020204030204" pitchFamily="34" charset="0"/>
                <a:cs typeface="Calibri" panose="020F0502020204030204" pitchFamily="34" charset="0"/>
              </a:rPr>
              <a:t>A Search Engine for Author Name Disambiguation in Scholarly Databases</a:t>
            </a:r>
            <a:endParaRPr lang="ko-KR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3E5A8-31A8-46FE-850E-B076F89D1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>Kunho Kim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3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D369-E323-48C0-AD21-AA50F9B0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Preprocessing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58C8-04D8-4FE1-8883-0ADAB53E0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Normalize the representation of each attribute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&amp; → and, Dr → Doctor 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Parse some attributes if necessary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Full name → First + middle + last name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Remove punctuations, diacritics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Domain specific, differs from database to database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Typically done with lookup tables and regular expressions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49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994E946-8CA9-4773-B993-4FDAF601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Essential step to make the algorithm scale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Separates all data into small blocks with blocking key(s)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B21C3-F5E9-4165-9CF0-D7838D84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Blocking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3C55EE-4DB3-4E63-96D4-0DB4FA7D1F5C}"/>
              </a:ext>
            </a:extLst>
          </p:cNvPr>
          <p:cNvSpPr txBox="1">
            <a:spLocks/>
          </p:cNvSpPr>
          <p:nvPr/>
        </p:nvSpPr>
        <p:spPr>
          <a:xfrm>
            <a:off x="545432" y="1872343"/>
            <a:ext cx="11101136" cy="4496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EE4FA8-4906-4DEC-BC12-9897315CECD8}"/>
              </a:ext>
            </a:extLst>
          </p:cNvPr>
          <p:cNvGrpSpPr/>
          <p:nvPr/>
        </p:nvGrpSpPr>
        <p:grpSpPr>
          <a:xfrm>
            <a:off x="890235" y="3025294"/>
            <a:ext cx="10463565" cy="2863905"/>
            <a:chOff x="890235" y="2638303"/>
            <a:chExt cx="10463565" cy="28639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6A190-E1CE-4F89-8406-4B76B95EDBB7}"/>
                </a:ext>
              </a:extLst>
            </p:cNvPr>
            <p:cNvSpPr/>
            <p:nvPr/>
          </p:nvSpPr>
          <p:spPr>
            <a:xfrm>
              <a:off x="3327396" y="2638303"/>
              <a:ext cx="5439004" cy="24047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7FCAB0-8CE7-4C4E-8ADD-002AC38EEF55}"/>
                </a:ext>
              </a:extLst>
            </p:cNvPr>
            <p:cNvSpPr/>
            <p:nvPr/>
          </p:nvSpPr>
          <p:spPr>
            <a:xfrm>
              <a:off x="890235" y="2638303"/>
              <a:ext cx="2140982" cy="24047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935DD6-404B-4733-9026-5BD5BBFCDE1A}"/>
                </a:ext>
              </a:extLst>
            </p:cNvPr>
            <p:cNvSpPr/>
            <p:nvPr/>
          </p:nvSpPr>
          <p:spPr>
            <a:xfrm>
              <a:off x="9062579" y="2638303"/>
              <a:ext cx="2291221" cy="24047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6A606E-C0F6-4542-BE79-12D3CC64B04E}"/>
                </a:ext>
              </a:extLst>
            </p:cNvPr>
            <p:cNvSpPr/>
            <p:nvPr/>
          </p:nvSpPr>
          <p:spPr>
            <a:xfrm>
              <a:off x="3425868" y="2721016"/>
              <a:ext cx="2022764" cy="142404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Sherri M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Schwartz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0F68A0-3CD0-48B6-96AE-69AB38D8C3FC}"/>
                </a:ext>
              </a:extLst>
            </p:cNvPr>
            <p:cNvSpPr/>
            <p:nvPr/>
          </p:nvSpPr>
          <p:spPr>
            <a:xfrm>
              <a:off x="6513805" y="2815441"/>
              <a:ext cx="1540730" cy="9391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Simon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Schwartz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3381E7-F1C6-41A9-9496-4EB8FDC73800}"/>
                </a:ext>
              </a:extLst>
            </p:cNvPr>
            <p:cNvSpPr/>
            <p:nvPr/>
          </p:nvSpPr>
          <p:spPr>
            <a:xfrm>
              <a:off x="4904971" y="4145065"/>
              <a:ext cx="1556799" cy="804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Seth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Schwartz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7BF2BC-6B39-4909-BF0D-3E72B052E626}"/>
                </a:ext>
              </a:extLst>
            </p:cNvPr>
            <p:cNvSpPr/>
            <p:nvPr/>
          </p:nvSpPr>
          <p:spPr>
            <a:xfrm>
              <a:off x="6757949" y="3754582"/>
              <a:ext cx="1540730" cy="9391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Simon F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Schwartz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EC5E86-C44F-4E1A-95B8-7FBB3EEB64EA}"/>
                </a:ext>
              </a:extLst>
            </p:cNvPr>
            <p:cNvSpPr/>
            <p:nvPr/>
          </p:nvSpPr>
          <p:spPr>
            <a:xfrm>
              <a:off x="1118485" y="3036473"/>
              <a:ext cx="1556799" cy="804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Robert B Schwartz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8C29E9-A67C-4FD9-8B1D-A5FD345BC69B}"/>
                </a:ext>
              </a:extLst>
            </p:cNvPr>
            <p:cNvSpPr/>
            <p:nvPr/>
          </p:nvSpPr>
          <p:spPr>
            <a:xfrm>
              <a:off x="9552857" y="3813719"/>
              <a:ext cx="1556799" cy="804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Tony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Schwartz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571BC3-6F9B-4BDB-8EF3-BE8DF22DA998}"/>
                </a:ext>
              </a:extLst>
            </p:cNvPr>
            <p:cNvSpPr txBox="1"/>
            <p:nvPr/>
          </p:nvSpPr>
          <p:spPr>
            <a:xfrm>
              <a:off x="5375563" y="5132876"/>
              <a:ext cx="17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 </a:t>
              </a:r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+ Schwartz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1F9F95-57FF-4BF1-8153-4DD9F521471C}"/>
                </a:ext>
              </a:extLst>
            </p:cNvPr>
            <p:cNvSpPr txBox="1"/>
            <p:nvPr/>
          </p:nvSpPr>
          <p:spPr>
            <a:xfrm>
              <a:off x="9619061" y="5070950"/>
              <a:ext cx="17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 + Schwartz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3DE7EE-ACD0-4A26-B51E-608C126EBD08}"/>
                </a:ext>
              </a:extLst>
            </p:cNvPr>
            <p:cNvSpPr txBox="1"/>
            <p:nvPr/>
          </p:nvSpPr>
          <p:spPr>
            <a:xfrm>
              <a:off x="1298209" y="5056009"/>
              <a:ext cx="17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 + Schwartz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17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F0DC-A04F-4629-BCEC-872E38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Pairwise Classification and Clustering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6092-FA4B-4483-B4E7-8BA0EEB5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Classifies whether each pair of records is from the same entity or not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Set of string distances of Bag-of-Words with Term Frequency-Inverse Document Frequency (TF-IDF) weight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of word embedding vectors with TF-IDF weight</a:t>
            </a:r>
          </a:p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Clustering: Form clustered authors based on the pairwise classification results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0B13F8D-8050-46A7-A008-7C34A054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66" y="3685768"/>
            <a:ext cx="5429200" cy="2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appropriate author search engine and web service with the APIs for users to easily use disambiguated author data</a:t>
            </a:r>
          </a:p>
          <a:p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 methods</a:t>
            </a:r>
          </a:p>
          <a:p>
            <a:pPr lvl="1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Attribute-based Query</a:t>
            </a:r>
          </a:p>
          <a:p>
            <a:pPr lvl="2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 internal resources to query authors</a:t>
            </a:r>
          </a:p>
          <a:p>
            <a:pPr lvl="2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with name, affiliation, ...</a:t>
            </a:r>
          </a:p>
          <a:p>
            <a:pPr lvl="1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</a:t>
            </a:r>
          </a:p>
          <a:p>
            <a:pPr lvl="2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 external resources provided by user </a:t>
            </a:r>
          </a:p>
          <a:p>
            <a:pPr lvl="2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with a thesis or publication record outside the DB in which it is 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9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Attribute-based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0843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Queries with attributes within the database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Search engine is build on top of the disambiguated result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Elastic Search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the Apache Lucene Core is used for building index with attributes offline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Title, name, coauthors, affiliation, venue,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Apache Lucene and Elastic Search is used for indexing - Elastic Search is selected since it seems to have better scalability and flexibility of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966793" y="6211669"/>
            <a:ext cx="4640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>
                <a:hlinkClick r:id="rId3"/>
              </a:rPr>
              <a:t>https://www.elastic.co/products/elasticsearch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 : Pairwise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0005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Querying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with 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publication record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Uses extracted metadata to query relevant disambiguated author cluster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Machine-learning based pairwise classifier is used for finding relevant clusters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 to the classifier used for AND process, but reduced feature set is used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44" y="1690688"/>
            <a:ext cx="5157080" cy="176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56" y="3566200"/>
            <a:ext cx="4538856" cy="270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2312" y="6273800"/>
            <a:ext cx="505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Feature set used and accuracy comparison with the full feature set used during AND</a:t>
            </a:r>
          </a:p>
        </p:txBody>
      </p:sp>
    </p:spTree>
    <p:extLst>
      <p:ext uri="{BB962C8B-B14F-4D97-AF65-F5344CB8AC3E}">
        <p14:creationId xmlns:p14="http://schemas.microsoft.com/office/powerpoint/2010/main" val="169955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Query: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8756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Cluster-wise similarity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Fast and rough approximation of the distance between the query record and each clusters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Record-wise similarity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Slow and precise distance measurement between the query record and each record in the cluster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Cluster-wise similarity is used to filter out candidate clusters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15" y="1564268"/>
            <a:ext cx="5232710" cy="51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Cluster-wise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9003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Calculates the approximate similarity with cluster-wise feature vector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Bag-of-words(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vector is calculated as the sum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vectors of records in the cluster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Clusters with low similarities are eliminated for the next step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94" y="4160572"/>
            <a:ext cx="4713768" cy="79173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75581" y="5285678"/>
            <a:ext cx="178419" cy="17841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7611548" y="4199470"/>
            <a:ext cx="1024647" cy="983771"/>
            <a:chOff x="7611548" y="4199470"/>
            <a:chExt cx="1024647" cy="983771"/>
          </a:xfrm>
        </p:grpSpPr>
        <p:sp>
          <p:nvSpPr>
            <p:cNvPr id="43" name="Oval 42"/>
            <p:cNvSpPr/>
            <p:nvPr/>
          </p:nvSpPr>
          <p:spPr>
            <a:xfrm>
              <a:off x="7611548" y="4199470"/>
              <a:ext cx="1024647" cy="98377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09275" y="430190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821732" y="4708660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276903" y="475910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98484" y="4908370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00578" y="1901716"/>
            <a:ext cx="1335617" cy="1251542"/>
            <a:chOff x="7300578" y="1901716"/>
            <a:chExt cx="1335617" cy="1251542"/>
          </a:xfrm>
        </p:grpSpPr>
        <p:sp>
          <p:nvSpPr>
            <p:cNvPr id="42" name="Oval 41"/>
            <p:cNvSpPr/>
            <p:nvPr/>
          </p:nvSpPr>
          <p:spPr>
            <a:xfrm>
              <a:off x="7300578" y="1901716"/>
              <a:ext cx="1335617" cy="1251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68387" y="2001232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702789" y="2300625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572692" y="2579406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193146" y="2337190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978867" y="2668615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91998" y="2907088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513743" y="2853362"/>
            <a:ext cx="1075461" cy="1038365"/>
            <a:chOff x="9513743" y="2853362"/>
            <a:chExt cx="1075461" cy="1038365"/>
          </a:xfrm>
        </p:grpSpPr>
        <p:sp>
          <p:nvSpPr>
            <p:cNvPr id="44" name="Oval 43"/>
            <p:cNvSpPr/>
            <p:nvPr/>
          </p:nvSpPr>
          <p:spPr>
            <a:xfrm>
              <a:off x="9513743" y="2853362"/>
              <a:ext cx="1075461" cy="103836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28449" y="299629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140684" y="3074355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60070" y="3566732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276696" y="336428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758332" y="327507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>
            <a:stCxn id="10" idx="2"/>
            <a:endCxn id="59" idx="6"/>
          </p:cNvCxnSpPr>
          <p:nvPr/>
        </p:nvCxnSpPr>
        <p:spPr>
          <a:xfrm flipH="1" flipV="1">
            <a:off x="8222160" y="4709267"/>
            <a:ext cx="2353421" cy="66562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0"/>
            <a:endCxn id="63" idx="5"/>
          </p:cNvCxnSpPr>
          <p:nvPr/>
        </p:nvCxnSpPr>
        <p:spPr>
          <a:xfrm flipH="1" flipV="1">
            <a:off x="10163380" y="3470010"/>
            <a:ext cx="501411" cy="1815668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1"/>
          </p:cNvCxnSpPr>
          <p:nvPr/>
        </p:nvCxnSpPr>
        <p:spPr>
          <a:xfrm flipH="1" flipV="1">
            <a:off x="8097471" y="2646091"/>
            <a:ext cx="2504239" cy="2665716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8043741" y="4620057"/>
            <a:ext cx="178419" cy="178419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011090" y="3317720"/>
            <a:ext cx="178419" cy="178419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919052" y="2472602"/>
            <a:ext cx="178419" cy="178419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45" y="4356522"/>
            <a:ext cx="1533452" cy="280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Record-wise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6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Calculates the precise similarity between query and cluster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Uses average similarity of all pairs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Final similarity is calculated with the mixture of cluster-wise and record-wise similarity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Parameters tuned with grid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2" y="4345470"/>
            <a:ext cx="5544969" cy="3458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75581" y="5285678"/>
            <a:ext cx="178419" cy="17841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11548" y="4199470"/>
            <a:ext cx="1024647" cy="983771"/>
            <a:chOff x="7611548" y="4199470"/>
            <a:chExt cx="1024647" cy="983771"/>
          </a:xfrm>
        </p:grpSpPr>
        <p:sp>
          <p:nvSpPr>
            <p:cNvPr id="8" name="Oval 7"/>
            <p:cNvSpPr/>
            <p:nvPr/>
          </p:nvSpPr>
          <p:spPr>
            <a:xfrm>
              <a:off x="7611548" y="4199470"/>
              <a:ext cx="1024647" cy="98377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09275" y="430190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821732" y="4708660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76903" y="475910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98484" y="4908370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7300578" y="1901716"/>
            <a:ext cx="1335617" cy="1251542"/>
          </a:xfrm>
          <a:prstGeom prst="ellipse">
            <a:avLst/>
          </a:prstGeom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8387" y="2001232"/>
            <a:ext cx="178419" cy="178419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02789" y="2300625"/>
            <a:ext cx="178419" cy="178419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72692" y="2579406"/>
            <a:ext cx="178419" cy="178419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93146" y="2337190"/>
            <a:ext cx="178419" cy="178419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78867" y="2668615"/>
            <a:ext cx="178419" cy="178419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91998" y="2907088"/>
            <a:ext cx="178419" cy="178419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accent6">
                <a:alpha val="5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513743" y="2853362"/>
            <a:ext cx="1075461" cy="1038365"/>
            <a:chOff x="9513743" y="2853362"/>
            <a:chExt cx="1075461" cy="1038365"/>
          </a:xfrm>
        </p:grpSpPr>
        <p:sp>
          <p:nvSpPr>
            <p:cNvPr id="22" name="Oval 21"/>
            <p:cNvSpPr/>
            <p:nvPr/>
          </p:nvSpPr>
          <p:spPr>
            <a:xfrm>
              <a:off x="9513743" y="2853362"/>
              <a:ext cx="1075461" cy="103836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828449" y="299629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140684" y="3074355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960070" y="3566732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76696" y="336428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758332" y="3275077"/>
              <a:ext cx="178419" cy="178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>
            <a:stCxn id="6" idx="2"/>
            <a:endCxn id="11" idx="6"/>
          </p:cNvCxnSpPr>
          <p:nvPr/>
        </p:nvCxnSpPr>
        <p:spPr>
          <a:xfrm flipH="1" flipV="1">
            <a:off x="8455322" y="4848317"/>
            <a:ext cx="2120259" cy="52657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0"/>
            <a:endCxn id="25" idx="5"/>
          </p:cNvCxnSpPr>
          <p:nvPr/>
        </p:nvCxnSpPr>
        <p:spPr>
          <a:xfrm flipH="1" flipV="1">
            <a:off x="10112360" y="3719022"/>
            <a:ext cx="552431" cy="1566656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12" idx="5"/>
          </p:cNvCxnSpPr>
          <p:nvPr/>
        </p:nvCxnSpPr>
        <p:spPr>
          <a:xfrm flipH="1" flipV="1">
            <a:off x="8250774" y="5060660"/>
            <a:ext cx="2350936" cy="377308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9" idx="5"/>
          </p:cNvCxnSpPr>
          <p:nvPr/>
        </p:nvCxnSpPr>
        <p:spPr>
          <a:xfrm flipH="1" flipV="1">
            <a:off x="8161565" y="4454197"/>
            <a:ext cx="2414016" cy="92069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2"/>
          </p:cNvCxnSpPr>
          <p:nvPr/>
        </p:nvCxnSpPr>
        <p:spPr>
          <a:xfrm flipH="1" flipV="1">
            <a:off x="8009275" y="4848317"/>
            <a:ext cx="2566306" cy="52657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0"/>
            <a:endCxn id="26" idx="5"/>
          </p:cNvCxnSpPr>
          <p:nvPr/>
        </p:nvCxnSpPr>
        <p:spPr>
          <a:xfrm flipH="1" flipV="1">
            <a:off x="10428986" y="3516577"/>
            <a:ext cx="235805" cy="176910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" idx="0"/>
            <a:endCxn id="27" idx="5"/>
          </p:cNvCxnSpPr>
          <p:nvPr/>
        </p:nvCxnSpPr>
        <p:spPr>
          <a:xfrm flipH="1" flipV="1">
            <a:off x="9910622" y="3427367"/>
            <a:ext cx="754169" cy="185831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" idx="0"/>
            <a:endCxn id="24" idx="5"/>
          </p:cNvCxnSpPr>
          <p:nvPr/>
        </p:nvCxnSpPr>
        <p:spPr>
          <a:xfrm flipH="1" flipV="1">
            <a:off x="10292974" y="3226645"/>
            <a:ext cx="371817" cy="2059033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0"/>
            <a:endCxn id="23" idx="5"/>
          </p:cNvCxnSpPr>
          <p:nvPr/>
        </p:nvCxnSpPr>
        <p:spPr>
          <a:xfrm flipH="1" flipV="1">
            <a:off x="9980739" y="3148587"/>
            <a:ext cx="684052" cy="213709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RESTful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RESTful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APIs are used for effective external resource management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" y="2648104"/>
            <a:ext cx="11216510" cy="23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Why We Need Author Name Disambiguation?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78" b="21041"/>
          <a:stretch/>
        </p:blipFill>
        <p:spPr>
          <a:xfrm>
            <a:off x="618613" y="1966030"/>
            <a:ext cx="4127545" cy="4104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7900" y="4592317"/>
            <a:ext cx="730404" cy="1400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6207" y="3521718"/>
            <a:ext cx="323386" cy="1355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7609" y="4033065"/>
            <a:ext cx="720764" cy="175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r="30649" b="21070"/>
          <a:stretch/>
        </p:blipFill>
        <p:spPr>
          <a:xfrm>
            <a:off x="5166460" y="1966030"/>
            <a:ext cx="6207785" cy="40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API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Flask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server to handle all APIs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GET request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Sends the request to record-based / attribute-based query modules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Result is returned in the JSON format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 request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Accepts the resource data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BibTeX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PDF format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Metadata extraction is done with BibTeXParser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GROBID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respectively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Assigns a unique ID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mkstemp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DELETE request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Deletes 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resources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Also tracks time to live (TTL) for each resources for automatic deletion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965537"/>
            <a:ext cx="463056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>
                <a:hlinkClick r:id="rId3"/>
              </a:rPr>
              <a:t>http://flask.pocoo.org/</a:t>
            </a:r>
            <a:endParaRPr lang="en-US" sz="1600" dirty="0"/>
          </a:p>
          <a:p>
            <a:r>
              <a:rPr lang="en-US" sz="1600" baseline="30000" dirty="0"/>
              <a:t>2</a:t>
            </a:r>
            <a:r>
              <a:rPr lang="en-US" sz="1600" dirty="0">
                <a:hlinkClick r:id="rId4"/>
              </a:rPr>
              <a:t>https://github.com/sciunto-org/python-bibtexparser</a:t>
            </a:r>
            <a:endParaRPr lang="en-US" sz="1600" dirty="0"/>
          </a:p>
          <a:p>
            <a:r>
              <a:rPr lang="en-US" sz="1600" baseline="30000" dirty="0"/>
              <a:t>3</a:t>
            </a:r>
            <a:r>
              <a:rPr lang="en-US" sz="1600" dirty="0">
                <a:hlinkClick r:id="rId5"/>
              </a:rPr>
              <a:t>https://github.com/kermitt2/grobid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7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0CF5-111A-4F09-B1C1-4E9BAA57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6D2E-2B8D-4533-AD9C-310339F0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Intel Xeon CPU E5-2630 V3 @ 2.40 GHz (32 threads), 64GB memory, RHEL Server 7.4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Implemented with Python 2.7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PubMed raw data downloaded from late 2017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Evaluation Dataset : NIH PI dataset (54,260 individuals, 1,178,459 publication records)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Top 100 popular name blocks are used for development / test dataset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Rest are used for training dataset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Attribute-based query: avg. 2.03, 3.04, 5.35s for 2,3,4 attributes respectively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20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2692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Sampled records from dev / test dataset and use them as query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Compared with the baseline method (only with record-wise similarity), then using cluster-wise similarity and by using both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 3,538 queries tested,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recall@K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MAP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9" y="3895270"/>
            <a:ext cx="9196614" cy="21339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2A3DC5-819C-48FD-9F78-FBE8634B91C3}"/>
              </a:ext>
            </a:extLst>
          </p:cNvPr>
          <p:cNvSpPr/>
          <p:nvPr/>
        </p:nvSpPr>
        <p:spPr>
          <a:xfrm>
            <a:off x="2225710" y="5074418"/>
            <a:ext cx="120580" cy="180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2F8E3-89EC-4C05-BE73-BAB2FB6CE507}"/>
              </a:ext>
            </a:extLst>
          </p:cNvPr>
          <p:cNvSpPr/>
          <p:nvPr/>
        </p:nvSpPr>
        <p:spPr>
          <a:xfrm>
            <a:off x="2225710" y="5407688"/>
            <a:ext cx="120580" cy="180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PubMed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measure the actual performance, tested with 300 queries with whole PubMed database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Calculating features for each record takes majority of the time, we also measured by caching those features by calculating them ahead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65" y="4001294"/>
            <a:ext cx="6870270" cy="13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0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2838-E310-4541-A41E-3E5E5583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Demo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00E7-AD44-4651-A248-14008DBA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25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D731-7D29-4282-88BA-336DF4FB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Definition of AND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634E-4738-4BB3-B987-585198FF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8438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Task of clustering unique author names from publication records in scholarly and related databases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Let D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={p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p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i2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s-I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 , p</a:t>
            </a:r>
            <a:r>
              <a:rPr lang="is-I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s-I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be a database D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where each record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ko-KR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has set of values of the attribute set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= {t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t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i2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s-I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}. 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Find an assignment function </a:t>
            </a:r>
            <a:r>
              <a:rPr lang="el-GR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:D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s-I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ko-KR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altLang="ko-K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ko-KR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is the set of real name entity, and </a:t>
            </a:r>
            <a:r>
              <a:rPr lang="de-DE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Θ(p</a:t>
            </a:r>
            <a:r>
              <a:rPr lang="de-DE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  <a:r>
              <a:rPr lang="de-DE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) = Θ(p</a:t>
            </a:r>
            <a:r>
              <a:rPr lang="de-DE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iy</a:t>
            </a:r>
            <a:r>
              <a:rPr lang="de-DE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) if and only if p</a:t>
            </a:r>
            <a:r>
              <a:rPr lang="de-DE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  <a:r>
              <a:rPr lang="de-DE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and p</a:t>
            </a:r>
            <a:r>
              <a:rPr lang="de-DE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iy</a:t>
            </a:r>
            <a:r>
              <a:rPr lang="de-DE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refer to the same entity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BE057-5EC8-476E-95A1-F59A9DAF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670" y="1971140"/>
            <a:ext cx="5270487" cy="3445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D1506-36E6-473E-B03F-BAC723987EB0}"/>
              </a:ext>
            </a:extLst>
          </p:cNvPr>
          <p:cNvSpPr txBox="1"/>
          <p:nvPr/>
        </p:nvSpPr>
        <p:spPr>
          <a:xfrm>
            <a:off x="7939215" y="5472628"/>
            <a:ext cx="294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Author Record Example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3803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065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is a continuing problem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Torvik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Smalheiser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2009, Levin et al. 2012, Liu et al. 2014,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Khabsa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 2014, Kim et al. 2016) with issues of limited access to disambiguated names and lack of integration between author databases.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Few publicly available disambiguation code : Early version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CiteSeerX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AMiner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scholarly search engines provide author search, but users need to explicitly use their interface without an API</a:t>
            </a: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organizations are registering researchers and give unique ID</a:t>
            </a:r>
          </a:p>
          <a:p>
            <a:pPr lvl="2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ORCID : 4.3M IDs, 1.7M with records</a:t>
            </a:r>
          </a:p>
          <a:p>
            <a:pPr lvl="2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quality but very incomplete - citations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1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Author Search APIs for Scholarly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Available with limitations</a:t>
            </a:r>
          </a:p>
          <a:p>
            <a:pPr lvl="1" fontAlgn="base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AMiner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query available with some attributes, only returns basic information</a:t>
            </a: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Microsoft Academic: limited access for all users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DBLP, Semantic Scholar: No direct APIs, requires multiple steps to search</a:t>
            </a:r>
          </a:p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API available</a:t>
            </a: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Google Scholar: Disambiguation of questionable quality</a:t>
            </a:r>
          </a:p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API and even not disambiguated</a:t>
            </a:r>
          </a:p>
          <a:p>
            <a:pPr lvl="1" fontAlgn="base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PubMed: Author-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Exporter is available but out of date for PubMed (built 2009)</a:t>
            </a:r>
          </a:p>
          <a:p>
            <a:pPr fontAlgn="base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appropriate author search engine and web service with the APIs for users to easily use disambiguated author data</a:t>
            </a:r>
          </a:p>
          <a:p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 methods</a:t>
            </a: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Attribute-based Query</a:t>
            </a:r>
          </a:p>
          <a:p>
            <a:pPr lvl="2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internal resources to query authors</a:t>
            </a:r>
          </a:p>
          <a:p>
            <a:pPr lvl="2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with name, affiliation, ...</a:t>
            </a: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</a:t>
            </a:r>
          </a:p>
          <a:p>
            <a:pPr lvl="2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external resources provided by user </a:t>
            </a:r>
          </a:p>
          <a:p>
            <a:pPr lvl="2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with a thesis or publication record outside the DB in which it is 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2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how scientific research impacts technological progress</a:t>
            </a: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Record-based query will allow the identification of related scientific research with patents </a:t>
            </a:r>
          </a:p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how academic training in universities translates into subsequent research</a:t>
            </a: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subsequent research articles by querying the dissertation</a:t>
            </a:r>
          </a:p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Investigate how the size and composition of teams is related to the quantity and quality of research they produce</a:t>
            </a:r>
          </a:p>
          <a:p>
            <a:pPr lvl="1" fontAlgn="base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the attribute-based queries to link teams to the articles they publish </a:t>
            </a:r>
          </a:p>
          <a:p>
            <a:pPr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Investigate the relationship between age and scientific productivity at scale</a:t>
            </a:r>
          </a:p>
          <a:p>
            <a:pPr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BE33-49B9-48A4-852B-08D82B5A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8E31-5046-4232-81F8-5D50FAA9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722235-7A47-4C43-B56B-EF3D768C707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8" y="2167981"/>
            <a:ext cx="10892884" cy="3733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1B5B4-56B8-4BCA-A16E-B06C99166D54}"/>
              </a:ext>
            </a:extLst>
          </p:cNvPr>
          <p:cNvSpPr txBox="1"/>
          <p:nvPr/>
        </p:nvSpPr>
        <p:spPr>
          <a:xfrm>
            <a:off x="10397797" y="4188941"/>
            <a:ext cx="1050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Django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4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5907" cy="168329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Blocking : First name (initial) + last name(full)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Pairwise Classification: Gradient boosted trees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Clustering: DBSCAN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0" y="3508918"/>
            <a:ext cx="5005618" cy="3349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11038" r="-1"/>
          <a:stretch/>
        </p:blipFill>
        <p:spPr>
          <a:xfrm>
            <a:off x="592874" y="3643855"/>
            <a:ext cx="5603056" cy="26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1218</Words>
  <Application>Microsoft Office PowerPoint</Application>
  <PresentationFormat>Widescreen</PresentationFormat>
  <Paragraphs>161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맑은 고딕</vt:lpstr>
      <vt:lpstr>Arial</vt:lpstr>
      <vt:lpstr>Calibri</vt:lpstr>
      <vt:lpstr>Office Theme</vt:lpstr>
      <vt:lpstr>A Search Engine for Author Name Disambiguation in Scholarly Databases</vt:lpstr>
      <vt:lpstr>Why We Need Author Name Disambiguation? </vt:lpstr>
      <vt:lpstr>Definition of AND</vt:lpstr>
      <vt:lpstr>Motivation</vt:lpstr>
      <vt:lpstr>Author Search APIs for Scholarly Databases</vt:lpstr>
      <vt:lpstr>Our approach</vt:lpstr>
      <vt:lpstr>Use Cases</vt:lpstr>
      <vt:lpstr>Architecture</vt:lpstr>
      <vt:lpstr>AND Process</vt:lpstr>
      <vt:lpstr>Preprocessing</vt:lpstr>
      <vt:lpstr>Blocking</vt:lpstr>
      <vt:lpstr>Pairwise Classification and Clustering</vt:lpstr>
      <vt:lpstr>Our approach</vt:lpstr>
      <vt:lpstr>Attribute-based Query</vt:lpstr>
      <vt:lpstr>Record-Based Query : Pairwise Classifier</vt:lpstr>
      <vt:lpstr>Record-based Query: Algorithm</vt:lpstr>
      <vt:lpstr>Cluster-wise similarity</vt:lpstr>
      <vt:lpstr>Record-wise Similarity</vt:lpstr>
      <vt:lpstr>Available RESTful APIs</vt:lpstr>
      <vt:lpstr>API Server</vt:lpstr>
      <vt:lpstr>System</vt:lpstr>
      <vt:lpstr>Record-based query evaluation</vt:lpstr>
      <vt:lpstr>PubMed Evaluation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Engine for Author Name Disambiguation in Scholarly Databases</dc:title>
  <dc:creator>Kunho Kim</dc:creator>
  <cp:lastModifiedBy>Kunho Kim</cp:lastModifiedBy>
  <cp:revision>9</cp:revision>
  <dcterms:created xsi:type="dcterms:W3CDTF">2019-01-22T20:15:34Z</dcterms:created>
  <dcterms:modified xsi:type="dcterms:W3CDTF">2019-01-23T03:52:22Z</dcterms:modified>
</cp:coreProperties>
</file>