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1"/>
  </p:notesMasterIdLst>
  <p:handoutMasterIdLst>
    <p:handoutMasterId r:id="rId112"/>
  </p:handoutMasterIdLst>
  <p:sldIdLst>
    <p:sldId id="516" r:id="rId2"/>
    <p:sldId id="603" r:id="rId3"/>
    <p:sldId id="513" r:id="rId4"/>
    <p:sldId id="553" r:id="rId5"/>
    <p:sldId id="257" r:id="rId6"/>
    <p:sldId id="514" r:id="rId7"/>
    <p:sldId id="548" r:id="rId8"/>
    <p:sldId id="622" r:id="rId9"/>
    <p:sldId id="623" r:id="rId10"/>
    <p:sldId id="634" r:id="rId11"/>
    <p:sldId id="608" r:id="rId12"/>
    <p:sldId id="579" r:id="rId13"/>
    <p:sldId id="624" r:id="rId14"/>
    <p:sldId id="625" r:id="rId15"/>
    <p:sldId id="595" r:id="rId16"/>
    <p:sldId id="604" r:id="rId17"/>
    <p:sldId id="635" r:id="rId18"/>
    <p:sldId id="575" r:id="rId19"/>
    <p:sldId id="584" r:id="rId20"/>
    <p:sldId id="583" r:id="rId21"/>
    <p:sldId id="573" r:id="rId22"/>
    <p:sldId id="574" r:id="rId23"/>
    <p:sldId id="578" r:id="rId24"/>
    <p:sldId id="582" r:id="rId25"/>
    <p:sldId id="576" r:id="rId26"/>
    <p:sldId id="580" r:id="rId27"/>
    <p:sldId id="528" r:id="rId28"/>
    <p:sldId id="542" r:id="rId29"/>
    <p:sldId id="541" r:id="rId30"/>
    <p:sldId id="566" r:id="rId31"/>
    <p:sldId id="567" r:id="rId32"/>
    <p:sldId id="568" r:id="rId33"/>
    <p:sldId id="596" r:id="rId34"/>
    <p:sldId id="620" r:id="rId35"/>
    <p:sldId id="627" r:id="rId36"/>
    <p:sldId id="621" r:id="rId37"/>
    <p:sldId id="626" r:id="rId38"/>
    <p:sldId id="636" r:id="rId39"/>
    <p:sldId id="628" r:id="rId40"/>
    <p:sldId id="597" r:id="rId41"/>
    <p:sldId id="610" r:id="rId42"/>
    <p:sldId id="618" r:id="rId43"/>
    <p:sldId id="629" r:id="rId44"/>
    <p:sldId id="637" r:id="rId45"/>
    <p:sldId id="609" r:id="rId46"/>
    <p:sldId id="630" r:id="rId47"/>
    <p:sldId id="619" r:id="rId48"/>
    <p:sldId id="590" r:id="rId49"/>
    <p:sldId id="638" r:id="rId50"/>
    <p:sldId id="593" r:id="rId51"/>
    <p:sldId id="598" r:id="rId52"/>
    <p:sldId id="631" r:id="rId53"/>
    <p:sldId id="639" r:id="rId54"/>
    <p:sldId id="599" r:id="rId55"/>
    <p:sldId id="600" r:id="rId56"/>
    <p:sldId id="591" r:id="rId57"/>
    <p:sldId id="592" r:id="rId58"/>
    <p:sldId id="518" r:id="rId59"/>
    <p:sldId id="527" r:id="rId60"/>
    <p:sldId id="536" r:id="rId61"/>
    <p:sldId id="519" r:id="rId62"/>
    <p:sldId id="529" r:id="rId63"/>
    <p:sldId id="534" r:id="rId64"/>
    <p:sldId id="539" r:id="rId65"/>
    <p:sldId id="535" r:id="rId66"/>
    <p:sldId id="543" r:id="rId67"/>
    <p:sldId id="544" r:id="rId68"/>
    <p:sldId id="554" r:id="rId69"/>
    <p:sldId id="571" r:id="rId70"/>
    <p:sldId id="555" r:id="rId71"/>
    <p:sldId id="559" r:id="rId72"/>
    <p:sldId id="587" r:id="rId73"/>
    <p:sldId id="546" r:id="rId74"/>
    <p:sldId id="557" r:id="rId75"/>
    <p:sldId id="558" r:id="rId76"/>
    <p:sldId id="560" r:id="rId77"/>
    <p:sldId id="585" r:id="rId78"/>
    <p:sldId id="545" r:id="rId79"/>
    <p:sldId id="532" r:id="rId80"/>
    <p:sldId id="540" r:id="rId81"/>
    <p:sldId id="549" r:id="rId82"/>
    <p:sldId id="586" r:id="rId83"/>
    <p:sldId id="606" r:id="rId84"/>
    <p:sldId id="561" r:id="rId85"/>
    <p:sldId id="588" r:id="rId86"/>
    <p:sldId id="589" r:id="rId87"/>
    <p:sldId id="605" r:id="rId88"/>
    <p:sldId id="607" r:id="rId89"/>
    <p:sldId id="533" r:id="rId90"/>
    <p:sldId id="552" r:id="rId91"/>
    <p:sldId id="562" r:id="rId92"/>
    <p:sldId id="563" r:id="rId93"/>
    <p:sldId id="564" r:id="rId94"/>
    <p:sldId id="569" r:id="rId95"/>
    <p:sldId id="632" r:id="rId96"/>
    <p:sldId id="611" r:id="rId97"/>
    <p:sldId id="612" r:id="rId98"/>
    <p:sldId id="613" r:id="rId99"/>
    <p:sldId id="614" r:id="rId100"/>
    <p:sldId id="570" r:id="rId101"/>
    <p:sldId id="602" r:id="rId102"/>
    <p:sldId id="633" r:id="rId103"/>
    <p:sldId id="547" r:id="rId104"/>
    <p:sldId id="594" r:id="rId105"/>
    <p:sldId id="521" r:id="rId106"/>
    <p:sldId id="617" r:id="rId107"/>
    <p:sldId id="616" r:id="rId108"/>
    <p:sldId id="556" r:id="rId109"/>
    <p:sldId id="615" r:id="rId11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13"/>
    <p:restoredTop sz="87035"/>
  </p:normalViewPr>
  <p:slideViewPr>
    <p:cSldViewPr>
      <p:cViewPr varScale="1">
        <p:scale>
          <a:sx n="152" d="100"/>
          <a:sy n="152" d="100"/>
        </p:scale>
        <p:origin x="138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9" d="100"/>
        <a:sy n="139" d="100"/>
      </p:scale>
      <p:origin x="0" y="11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755FBE65-3A7A-1118-999E-D6CAAB1F4ED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41093A9B-0E5D-02F9-EC6D-032339A9073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id="{7E8FD101-C4C3-BD78-C210-A292AFE9286F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9" name="Rectangle 5">
            <a:extLst>
              <a:ext uri="{FF2B5EF4-FFF2-40B4-BE49-F238E27FC236}">
                <a16:creationId xmlns:a16="http://schemas.microsoft.com/office/drawing/2014/main" id="{8E66E928-A890-5862-A5F4-E8903686BDC3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DB19A63-4CF5-F440-978F-CE2FFBEB5D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>
            <a:extLst>
              <a:ext uri="{FF2B5EF4-FFF2-40B4-BE49-F238E27FC236}">
                <a16:creationId xmlns:a16="http://schemas.microsoft.com/office/drawing/2014/main" id="{79118212-6CD0-EC8D-89B0-6508A2E580F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0579" name="Rectangle 3">
            <a:extLst>
              <a:ext uri="{FF2B5EF4-FFF2-40B4-BE49-F238E27FC236}">
                <a16:creationId xmlns:a16="http://schemas.microsoft.com/office/drawing/2014/main" id="{F191C336-686B-D1BE-2D75-AB1DD6C236B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05CDBB36-32B0-4952-F8ED-9EC508D5732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0581" name="Rectangle 5">
            <a:extLst>
              <a:ext uri="{FF2B5EF4-FFF2-40B4-BE49-F238E27FC236}">
                <a16:creationId xmlns:a16="http://schemas.microsoft.com/office/drawing/2014/main" id="{78B8C8F1-F384-F57D-34CE-3A0E508B6B1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80582" name="Rectangle 6">
            <a:extLst>
              <a:ext uri="{FF2B5EF4-FFF2-40B4-BE49-F238E27FC236}">
                <a16:creationId xmlns:a16="http://schemas.microsoft.com/office/drawing/2014/main" id="{B04E127C-8C05-6D01-8137-549FB3D8DEB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0583" name="Rectangle 7">
            <a:extLst>
              <a:ext uri="{FF2B5EF4-FFF2-40B4-BE49-F238E27FC236}">
                <a16:creationId xmlns:a16="http://schemas.microsoft.com/office/drawing/2014/main" id="{6B141543-C061-18E9-36D1-7CCE5DD505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7E125F9-1921-AB46-9F99-1D18B07623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8E5E5126-BBFA-C5DB-BDD8-F362928E40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D44B7C7-440C-A249-AB03-BF6D74986C85}" type="slidenum">
              <a:rPr lang="en-US" altLang="en-US" sz="1200" smtClean="0"/>
              <a:pPr/>
              <a:t>1</a:t>
            </a:fld>
            <a:endParaRPr lang="en-US" altLang="en-US" sz="1200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3BC092AD-959D-4BF8-522F-4D9A7C55B3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5987EE50-AFBF-DA25-5D0F-ABB18DD456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2D48226F-118B-EDFA-D4DF-693F384A77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69757F2-7091-8041-A907-E3605914FD75}" type="slidenum">
              <a:rPr lang="en-US" altLang="en-US" sz="1200" smtClean="0"/>
              <a:pPr/>
              <a:t>12</a:t>
            </a:fld>
            <a:endParaRPr lang="en-US" altLang="en-US" sz="1200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CAC8B160-68A3-438C-023C-3EDD858437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70F7401D-D970-554F-A673-7E714CD42B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34D458F4-547C-DCD6-4615-4807051623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652116A-2B1F-FD42-8FF4-7BFD93848E43}" type="slidenum">
              <a:rPr lang="en-US" altLang="en-US" sz="1200" smtClean="0"/>
              <a:pPr/>
              <a:t>15</a:t>
            </a:fld>
            <a:endParaRPr lang="en-US" altLang="en-US" sz="1200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8E6B8127-361C-6480-12DA-5ACA19C225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6C7E411E-752E-57B6-6159-C98A9999AB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53604B71-7CF1-1640-51D8-4BFB0E75B7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75C86B7-3AC2-8F4E-8D70-D729B51AF93E}" type="slidenum">
              <a:rPr lang="en-US" altLang="en-US" sz="1200" smtClean="0"/>
              <a:pPr/>
              <a:t>16</a:t>
            </a:fld>
            <a:endParaRPr lang="en-US" altLang="en-US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D50BF119-F13B-896B-A51D-D9D42E7FCA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69C633F-6401-C98C-D03A-09384CC5B6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53604B71-7CF1-1640-51D8-4BFB0E75B7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75C86B7-3AC2-8F4E-8D70-D729B51AF93E}" type="slidenum">
              <a:rPr lang="en-US" altLang="en-US" sz="1200" smtClean="0"/>
              <a:pPr/>
              <a:t>17</a:t>
            </a:fld>
            <a:endParaRPr lang="en-US" altLang="en-US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D50BF119-F13B-896B-A51D-D9D42E7FCA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69C633F-6401-C98C-D03A-09384CC5B6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71543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9A71ED65-1224-F8B3-A70D-9EDAF1DE72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3AD29C6-E893-DE4D-BB4E-9BAC7C01A614}" type="slidenum">
              <a:rPr lang="en-US" altLang="en-US" sz="1200" smtClean="0"/>
              <a:pPr/>
              <a:t>18</a:t>
            </a:fld>
            <a:endParaRPr lang="en-US" altLang="en-US" sz="1200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D57B9495-F09F-7D03-9DCC-C43073954C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7770FC3F-7737-C64E-11E5-7F49ECE2B2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7281432F-D66B-3045-8144-15FAD470EB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8F51286-3689-294A-BB56-85BB5B623A1E}" type="slidenum">
              <a:rPr lang="en-US" altLang="en-US" sz="1200" smtClean="0"/>
              <a:pPr/>
              <a:t>19</a:t>
            </a:fld>
            <a:endParaRPr lang="en-US" altLang="en-US" sz="1200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B895DC35-6B1B-935F-EC0A-C8ED56A0E9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58D206EF-55E7-F7EC-7744-95A0E63282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961486C9-AEF6-83B7-0CED-74152F3FE2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E5E4998-687D-7748-8A2F-3AB8B45F92B8}" type="slidenum">
              <a:rPr lang="en-US" altLang="en-US" sz="1200" smtClean="0"/>
              <a:pPr/>
              <a:t>20</a:t>
            </a:fld>
            <a:endParaRPr lang="en-US" altLang="en-US" sz="1200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89972547-9D46-BEDE-EE6A-51BA11CB8A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C5BAEBEC-75C7-58C9-EF54-EBD41D3A45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DB5D6A7A-C61D-B3B2-4B8F-AB3BBD4DD3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59688EA-6E11-A54A-A0F6-209942EB043A}" type="slidenum">
              <a:rPr lang="en-US" altLang="en-US" sz="1200" smtClean="0"/>
              <a:pPr/>
              <a:t>21</a:t>
            </a:fld>
            <a:endParaRPr lang="en-US" altLang="en-US" sz="1200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01538493-22B4-45B3-7B4D-7CCE2FC3E4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AEF08400-D0F6-4D6E-26F0-003AB851A2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3D8989C5-CC3C-0D95-54DF-F584CD8819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F536865-2BA8-9F48-AA25-8DE215D012D6}" type="slidenum">
              <a:rPr lang="en-US" altLang="en-US" sz="1200" smtClean="0"/>
              <a:pPr/>
              <a:t>22</a:t>
            </a:fld>
            <a:endParaRPr lang="en-US" altLang="en-US" sz="1200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9F85CF3A-D004-F91F-3984-21BAD73729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B9016840-F163-EDC9-D9F0-758EC51FBA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C211CA79-52AF-C727-69CA-C4B557F5ED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94D0D0C-9B27-4043-B845-AB81C1ED122D}" type="slidenum">
              <a:rPr lang="en-US" altLang="en-US" sz="1200" smtClean="0"/>
              <a:pPr/>
              <a:t>23</a:t>
            </a:fld>
            <a:endParaRPr lang="en-US" altLang="en-US" sz="1200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68EB4486-E05F-0F35-A545-1A352377C6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1216463D-808B-EA54-0A27-8FB23459AF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9EF00302-CB52-E2EC-BC10-9F8A8A57F3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9047FEC-87A9-DE44-8DB2-936C303E227F}" type="slidenum">
              <a:rPr lang="en-US" altLang="en-US" sz="1200" smtClean="0"/>
              <a:pPr/>
              <a:t>2</a:t>
            </a:fld>
            <a:endParaRPr lang="en-US" altLang="en-US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C4D12B98-31D5-64CC-BB82-C3E67C1B39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653E5449-8ECC-1574-98BD-3C102688C2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2C6D2586-3E98-B76E-695B-3CFF668959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E41A40E-3286-1A45-9BF0-8E4FE07C7591}" type="slidenum">
              <a:rPr lang="en-US" altLang="en-US" sz="1200" smtClean="0"/>
              <a:pPr/>
              <a:t>24</a:t>
            </a:fld>
            <a:endParaRPr lang="en-US" altLang="en-US" sz="1200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55AF3CDC-6CD4-374F-2302-8B2A657F32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8EA8703A-3DE8-6952-9DF0-DD4A6E18B4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0AB1EE45-CDCD-08F5-6418-BEE8D9B733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352EBD1-770C-4741-9D81-0B4B0EB5FB75}" type="slidenum">
              <a:rPr lang="en-US" altLang="en-US" sz="1200" smtClean="0"/>
              <a:pPr/>
              <a:t>25</a:t>
            </a:fld>
            <a:endParaRPr lang="en-US" altLang="en-US" sz="1200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F7C84C17-0D56-A3BA-B22B-7E9A2BFAE8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37A8D13D-8B1B-52BB-5A7C-0889F97C49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4B0B91D9-54C2-4FCC-5519-2CE26FCBC3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21DA11D-468E-6742-A0D7-A596D7CB9F6C}" type="slidenum">
              <a:rPr lang="en-US" altLang="en-US" sz="1200" smtClean="0"/>
              <a:pPr/>
              <a:t>26</a:t>
            </a:fld>
            <a:endParaRPr lang="en-US" altLang="en-US" sz="1200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C78C53C0-7B41-DDA9-5392-D114A0BCD6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C9788061-13F2-B648-7B00-3E844910AE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>
            <a:extLst>
              <a:ext uri="{FF2B5EF4-FFF2-40B4-BE49-F238E27FC236}">
                <a16:creationId xmlns:a16="http://schemas.microsoft.com/office/drawing/2014/main" id="{99AE5C62-CBC6-9CE1-1987-E1FAC91109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F356EBC-9769-9346-8E57-B2A7F4F22B3E}" type="slidenum">
              <a:rPr lang="en-US" altLang="en-US" sz="1200" smtClean="0"/>
              <a:pPr/>
              <a:t>27</a:t>
            </a:fld>
            <a:endParaRPr lang="en-US" altLang="en-US" sz="1200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7CF6723B-89B9-CDF1-340F-109F7738A8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1781AB1E-D9B1-91B6-AE1F-34C3B20652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:a16="http://schemas.microsoft.com/office/drawing/2014/main" id="{D77698E7-5101-FCAC-6931-F994B59370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BC24600-F6E1-5E4F-AF12-CA8E31325BA7}" type="slidenum">
              <a:rPr lang="en-US" altLang="en-US" sz="1200" smtClean="0"/>
              <a:pPr/>
              <a:t>28</a:t>
            </a:fld>
            <a:endParaRPr lang="en-US" altLang="en-US" sz="1200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848EF023-C977-4292-2474-1E2B8B474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E29D8B6F-B958-5A6C-F34B-97319EED5D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>
            <a:extLst>
              <a:ext uri="{FF2B5EF4-FFF2-40B4-BE49-F238E27FC236}">
                <a16:creationId xmlns:a16="http://schemas.microsoft.com/office/drawing/2014/main" id="{C0BF2E79-D9F9-4A34-9711-8F8A0531E1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5F90824-4E07-7846-846C-D411E2788FAE}" type="slidenum">
              <a:rPr lang="en-US" altLang="en-US" sz="1200" smtClean="0"/>
              <a:pPr/>
              <a:t>29</a:t>
            </a:fld>
            <a:endParaRPr lang="en-US" altLang="en-US" sz="1200"/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C1749F21-3D15-C3A6-08E3-BD92467086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D78B37D8-369E-22E0-E229-FEB578ECD9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>
            <a:extLst>
              <a:ext uri="{FF2B5EF4-FFF2-40B4-BE49-F238E27FC236}">
                <a16:creationId xmlns:a16="http://schemas.microsoft.com/office/drawing/2014/main" id="{1A60F297-F2DE-4411-BA2D-D85020D37C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CA020E3-B543-D44E-94C8-549DBF56DC3B}" type="slidenum">
              <a:rPr lang="en-US" altLang="en-US" sz="1200" smtClean="0"/>
              <a:pPr/>
              <a:t>30</a:t>
            </a:fld>
            <a:endParaRPr lang="en-US" altLang="en-US" sz="1200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47426D5D-8C77-6CC3-DBFB-6952724C86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A413E990-F3DB-2DBD-7745-772F08F9A5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>
            <a:extLst>
              <a:ext uri="{FF2B5EF4-FFF2-40B4-BE49-F238E27FC236}">
                <a16:creationId xmlns:a16="http://schemas.microsoft.com/office/drawing/2014/main" id="{3F471BE9-58B2-5F86-7231-7AF00F4B25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E6E6615-4F50-E44A-8DBE-D4B6E7C8AE10}" type="slidenum">
              <a:rPr lang="en-US" altLang="en-US" sz="1200" smtClean="0"/>
              <a:pPr/>
              <a:t>31</a:t>
            </a:fld>
            <a:endParaRPr lang="en-US" altLang="en-US" sz="1200"/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44015331-65EE-825D-6206-020A52251A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DAC70491-ADF4-2840-8A41-69E95D3D05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>
            <a:extLst>
              <a:ext uri="{FF2B5EF4-FFF2-40B4-BE49-F238E27FC236}">
                <a16:creationId xmlns:a16="http://schemas.microsoft.com/office/drawing/2014/main" id="{4A3DA397-17A0-ABC2-E45B-314F1F8850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8615E99-24AE-A441-B882-1FD6456E279B}" type="slidenum">
              <a:rPr lang="en-US" altLang="en-US" sz="1200" smtClean="0"/>
              <a:pPr/>
              <a:t>32</a:t>
            </a:fld>
            <a:endParaRPr lang="en-US" altLang="en-US" sz="1200"/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3232D8F1-3B43-12F8-3B28-3FD8240322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247405CC-D531-E99D-BB65-E2160504B3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>
            <a:extLst>
              <a:ext uri="{FF2B5EF4-FFF2-40B4-BE49-F238E27FC236}">
                <a16:creationId xmlns:a16="http://schemas.microsoft.com/office/drawing/2014/main" id="{C6214A3B-286D-48B5-19FF-32434BAF2F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BA5B882-8209-5A4A-91CF-9C07BC8826FB}" type="slidenum">
              <a:rPr lang="en-US" altLang="en-US" sz="1200" smtClean="0"/>
              <a:pPr/>
              <a:t>48</a:t>
            </a:fld>
            <a:endParaRPr lang="en-US" altLang="en-US" sz="1200"/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5B3266F0-ABA4-33D1-E13F-10535929BF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19224C74-4440-BB58-0E10-7BA72E81D7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E335926A-B0B0-263D-7D86-93DDA5CADA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7D1C371-E776-6943-900F-54FC0DF07983}" type="slidenum">
              <a:rPr lang="en-US" altLang="en-US" sz="1200" smtClean="0"/>
              <a:pPr/>
              <a:t>3</a:t>
            </a:fld>
            <a:endParaRPr lang="en-US" altLang="en-US" sz="1200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9688DFDB-CC41-F9BD-0591-114CF8CA7B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130D4149-48BF-01C1-C054-CF20BCE896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>
            <a:extLst>
              <a:ext uri="{FF2B5EF4-FFF2-40B4-BE49-F238E27FC236}">
                <a16:creationId xmlns:a16="http://schemas.microsoft.com/office/drawing/2014/main" id="{3E13928C-BA8A-E1EB-5C6F-ADA68B84A6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DB1B1C7-BD51-5646-BF43-9154A0584B21}" type="slidenum">
              <a:rPr lang="en-US" altLang="en-US" sz="1200" smtClean="0"/>
              <a:pPr/>
              <a:t>50</a:t>
            </a:fld>
            <a:endParaRPr lang="en-US" altLang="en-US" sz="1200"/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30FC9A32-F609-006B-15AA-AFF6E7E1A2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678A0448-EC91-850F-42A4-3C4AF41C6D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>
            <a:extLst>
              <a:ext uri="{FF2B5EF4-FFF2-40B4-BE49-F238E27FC236}">
                <a16:creationId xmlns:a16="http://schemas.microsoft.com/office/drawing/2014/main" id="{61481F6D-AB3C-47CC-0B84-954A2867B4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19C297C-AD12-3B4A-BAF9-BC8EEE29C76A}" type="slidenum">
              <a:rPr lang="en-US" altLang="en-US" sz="1200" smtClean="0"/>
              <a:pPr/>
              <a:t>56</a:t>
            </a:fld>
            <a:endParaRPr lang="en-US" altLang="en-US" sz="1200"/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F380A3AE-5909-979B-5F0F-95FE0FE40B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245B7E03-723D-A4D4-96ED-B92DDD5A9A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>
            <a:extLst>
              <a:ext uri="{FF2B5EF4-FFF2-40B4-BE49-F238E27FC236}">
                <a16:creationId xmlns:a16="http://schemas.microsoft.com/office/drawing/2014/main" id="{E3ADA263-880B-E1F7-45E8-5A2CF4222C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EAE294E-B899-9743-BC8D-6CA2DAF1B23C}" type="slidenum">
              <a:rPr lang="en-US" altLang="en-US" sz="1200" smtClean="0"/>
              <a:pPr/>
              <a:t>57</a:t>
            </a:fld>
            <a:endParaRPr lang="en-US" altLang="en-US" sz="1200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33636863-46D0-A0E4-AADE-3B28834920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C9047F8A-6768-9D19-5429-EB79B1B08E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>
            <a:extLst>
              <a:ext uri="{FF2B5EF4-FFF2-40B4-BE49-F238E27FC236}">
                <a16:creationId xmlns:a16="http://schemas.microsoft.com/office/drawing/2014/main" id="{94392A6D-D6FA-9071-CBF1-F6074C0524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132DF04-FE29-7941-AAEF-675087D507F6}" type="slidenum">
              <a:rPr lang="en-US" altLang="en-US" sz="1200" smtClean="0"/>
              <a:pPr/>
              <a:t>58</a:t>
            </a:fld>
            <a:endParaRPr lang="en-US" altLang="en-US" sz="1200"/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9E819665-99BC-765B-38BB-770F317A29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175D69B1-58E2-22DD-522F-CAA2530E8A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>
            <a:extLst>
              <a:ext uri="{FF2B5EF4-FFF2-40B4-BE49-F238E27FC236}">
                <a16:creationId xmlns:a16="http://schemas.microsoft.com/office/drawing/2014/main" id="{AC53CC5D-B2C2-114F-F793-3B1CE81949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799486D-43F1-4447-8692-44F6716A924D}" type="slidenum">
              <a:rPr lang="en-US" altLang="en-US" sz="1200" smtClean="0"/>
              <a:pPr/>
              <a:t>59</a:t>
            </a:fld>
            <a:endParaRPr lang="en-US" altLang="en-US" sz="1200"/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321163A5-0225-2E95-C6F0-3E8CFEE145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C0201E32-F014-7CFA-7ACE-B9E446D1F7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>
            <a:extLst>
              <a:ext uri="{FF2B5EF4-FFF2-40B4-BE49-F238E27FC236}">
                <a16:creationId xmlns:a16="http://schemas.microsoft.com/office/drawing/2014/main" id="{438D4FC0-7D84-18E1-5A33-FF1C7F63E5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BFB2DEA-D545-994C-8DC4-FD1A1AC68065}" type="slidenum">
              <a:rPr lang="en-US" altLang="en-US" sz="1200" smtClean="0"/>
              <a:pPr/>
              <a:t>60</a:t>
            </a:fld>
            <a:endParaRPr lang="en-US" altLang="en-US" sz="1200"/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D7BEAE66-054D-671C-6BA8-A772A007F4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FB23E645-FBE5-5979-D988-A7DB4E374B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>
            <a:extLst>
              <a:ext uri="{FF2B5EF4-FFF2-40B4-BE49-F238E27FC236}">
                <a16:creationId xmlns:a16="http://schemas.microsoft.com/office/drawing/2014/main" id="{F413D0C2-710A-1544-DB47-418CC29DD9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3116267-D869-C24D-B3D3-9719F28605C8}" type="slidenum">
              <a:rPr lang="en-US" altLang="en-US" sz="1200" smtClean="0"/>
              <a:pPr/>
              <a:t>61</a:t>
            </a:fld>
            <a:endParaRPr lang="en-US" altLang="en-US" sz="1200"/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F53D95A6-730A-6080-A315-A693278E8D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D585C9B1-416C-F9E5-63BE-D6137138AF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>
            <a:extLst>
              <a:ext uri="{FF2B5EF4-FFF2-40B4-BE49-F238E27FC236}">
                <a16:creationId xmlns:a16="http://schemas.microsoft.com/office/drawing/2014/main" id="{E09A3851-6649-89ED-B126-17B882702F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1C018D8-FF2C-7848-8499-00E6037DBBD2}" type="slidenum">
              <a:rPr lang="en-US" altLang="en-US" sz="1200" smtClean="0"/>
              <a:pPr/>
              <a:t>62</a:t>
            </a:fld>
            <a:endParaRPr lang="en-US" altLang="en-US" sz="1200"/>
          </a:p>
        </p:txBody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46FDBBC9-AF2E-93F0-9025-AF5B765E07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E13A155E-9DFA-4E98-A3A1-11D344BEA1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>
            <a:extLst>
              <a:ext uri="{FF2B5EF4-FFF2-40B4-BE49-F238E27FC236}">
                <a16:creationId xmlns:a16="http://schemas.microsoft.com/office/drawing/2014/main" id="{229B05F5-F422-7184-3D18-3E526AE994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5F3382D-55E7-1A42-B766-0E5DE1C48485}" type="slidenum">
              <a:rPr lang="en-US" altLang="en-US" sz="1200" smtClean="0"/>
              <a:pPr/>
              <a:t>63</a:t>
            </a:fld>
            <a:endParaRPr lang="en-US" altLang="en-US" sz="1200"/>
          </a:p>
        </p:txBody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2ECBABAA-2356-EF61-9044-AFFFBCB4EB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319A0AC1-8E8C-EB89-EE91-D308BEC5CB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>
            <a:extLst>
              <a:ext uri="{FF2B5EF4-FFF2-40B4-BE49-F238E27FC236}">
                <a16:creationId xmlns:a16="http://schemas.microsoft.com/office/drawing/2014/main" id="{4A2B7160-F2F3-1012-4AD1-2CF139C29B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3B19734-7CEE-1F4A-A9B4-AA22CF2108F6}" type="slidenum">
              <a:rPr lang="en-US" altLang="en-US" sz="1200" smtClean="0"/>
              <a:pPr/>
              <a:t>64</a:t>
            </a:fld>
            <a:endParaRPr lang="en-US" altLang="en-US" sz="1200"/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114D14CD-51EE-F753-DD11-3635849573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E4E6B356-9B37-BD3E-F93A-A047524FA8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2">
            <a:extLst>
              <a:ext uri="{FF2B5EF4-FFF2-40B4-BE49-F238E27FC236}">
                <a16:creationId xmlns:a16="http://schemas.microsoft.com/office/drawing/2014/main" id="{07AE983E-C5B4-E50D-9C56-EEC31F9D5C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43F49FD-CE09-4B4D-BBBB-01B985B929C5}" type="slidenum">
              <a:rPr lang="en-US" altLang="en-US" sz="1200" smtClean="0"/>
              <a:pPr/>
              <a:t>4</a:t>
            </a:fld>
            <a:endParaRPr lang="en-US" altLang="en-US" sz="1200"/>
          </a:p>
        </p:txBody>
      </p:sp>
      <p:sp>
        <p:nvSpPr>
          <p:cNvPr id="23555" name="Text Box 1">
            <a:extLst>
              <a:ext uri="{FF2B5EF4-FFF2-40B4-BE49-F238E27FC236}">
                <a16:creationId xmlns:a16="http://schemas.microsoft.com/office/drawing/2014/main" id="{62618568-6973-670A-A7DA-DACEE4A6D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438" y="8686800"/>
            <a:ext cx="296862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lnSpc>
                <a:spcPct val="95000"/>
              </a:lnSpc>
            </a:pPr>
            <a:fld id="{DC427496-E0EF-4D44-AC5C-DA0BB964B759}" type="slidenum">
              <a:rPr lang="en-US" altLang="en-US" sz="1300">
                <a:solidFill>
                  <a:srgbClr val="000000"/>
                </a:solidFill>
              </a:rPr>
              <a:pPr algn="r">
                <a:lnSpc>
                  <a:spcPct val="95000"/>
                </a:lnSpc>
              </a:pPr>
              <a:t>4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23556" name="Text Box 2">
            <a:extLst>
              <a:ext uri="{FF2B5EF4-FFF2-40B4-BE49-F238E27FC236}">
                <a16:creationId xmlns:a16="http://schemas.microsoft.com/office/drawing/2014/main" id="{088BD412-F200-49A3-07F5-7E4BA9DFB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6800"/>
            <a:ext cx="296862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5000"/>
              </a:lnSpc>
            </a:pPr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23557" name="Text Box 3">
            <a:extLst>
              <a:ext uri="{FF2B5EF4-FFF2-40B4-BE49-F238E27FC236}">
                <a16:creationId xmlns:a16="http://schemas.microsoft.com/office/drawing/2014/main" id="{194EA60C-7331-CA7E-EED4-45037AC1D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96862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5000"/>
              </a:lnSpc>
            </a:pPr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23558" name="Text Box 4">
            <a:extLst>
              <a:ext uri="{FF2B5EF4-FFF2-40B4-BE49-F238E27FC236}">
                <a16:creationId xmlns:a16="http://schemas.microsoft.com/office/drawing/2014/main" id="{9E6C8AAD-6C5D-A1DF-ED9B-92F50D87C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438" y="0"/>
            <a:ext cx="296862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lnSpc>
                <a:spcPct val="95000"/>
              </a:lnSpc>
            </a:pPr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23559" name="Text Box 5">
            <a:extLst>
              <a:ext uri="{FF2B5EF4-FFF2-40B4-BE49-F238E27FC236}">
                <a16:creationId xmlns:a16="http://schemas.microsoft.com/office/drawing/2014/main" id="{72EA5AE5-D2EE-E3C5-785E-B0A0F991FD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23560" name="Text Box 6">
            <a:extLst>
              <a:ext uri="{FF2B5EF4-FFF2-40B4-BE49-F238E27FC236}">
                <a16:creationId xmlns:a16="http://schemas.microsoft.com/office/drawing/2014/main" id="{F7FD976D-FACC-157A-7055-5FE2E20F60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78463" cy="4114800"/>
          </a:xfrm>
          <a:solidFill>
            <a:srgbClr val="FFFFFF"/>
          </a:solidFill>
          <a:ln w="9360">
            <a:solidFill>
              <a:srgbClr val="000000"/>
            </a:solidFill>
          </a:ln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>
            <a:extLst>
              <a:ext uri="{FF2B5EF4-FFF2-40B4-BE49-F238E27FC236}">
                <a16:creationId xmlns:a16="http://schemas.microsoft.com/office/drawing/2014/main" id="{A5D916C5-7530-F2C2-35FA-86A4A78236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91FDCD8-6585-5F4D-839A-70A9CA625AF9}" type="slidenum">
              <a:rPr lang="en-US" altLang="en-US" sz="1200" smtClean="0"/>
              <a:pPr/>
              <a:t>65</a:t>
            </a:fld>
            <a:endParaRPr lang="en-US" altLang="en-US" sz="1200"/>
          </a:p>
        </p:txBody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273430D7-06A3-FC40-758B-79FD26BF1E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EAB46F5E-D8ED-4032-18CD-6F1F6CAC6B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>
            <a:extLst>
              <a:ext uri="{FF2B5EF4-FFF2-40B4-BE49-F238E27FC236}">
                <a16:creationId xmlns:a16="http://schemas.microsoft.com/office/drawing/2014/main" id="{B2565EB4-6D09-0B8F-0B4F-6034DBABF6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1469572-C2D7-7345-A36B-3D0AE32C88C7}" type="slidenum">
              <a:rPr lang="en-US" altLang="en-US" sz="1200" smtClean="0"/>
              <a:pPr/>
              <a:t>66</a:t>
            </a:fld>
            <a:endParaRPr lang="en-US" altLang="en-US" sz="1200"/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47EFD397-85E5-70EA-C868-086F282C87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0DFC5903-793E-BA1E-6DFC-7C06D01395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>
            <a:extLst>
              <a:ext uri="{FF2B5EF4-FFF2-40B4-BE49-F238E27FC236}">
                <a16:creationId xmlns:a16="http://schemas.microsoft.com/office/drawing/2014/main" id="{23B405AA-311B-38B5-5E86-AE3DE5BFA3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CE78541-3873-C740-B47D-9C827A0858A9}" type="slidenum">
              <a:rPr lang="en-US" altLang="en-US" sz="1200" smtClean="0"/>
              <a:pPr/>
              <a:t>67</a:t>
            </a:fld>
            <a:endParaRPr lang="en-US" altLang="en-US" sz="1200"/>
          </a:p>
        </p:txBody>
      </p:sp>
      <p:sp>
        <p:nvSpPr>
          <p:cNvPr id="119810" name="Rectangle 2">
            <a:extLst>
              <a:ext uri="{FF2B5EF4-FFF2-40B4-BE49-F238E27FC236}">
                <a16:creationId xmlns:a16="http://schemas.microsoft.com/office/drawing/2014/main" id="{46806EF0-9A13-5676-1DE1-D8400A2C45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DF696BA1-6C15-5610-3A21-11AE4A6482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>
            <a:extLst>
              <a:ext uri="{FF2B5EF4-FFF2-40B4-BE49-F238E27FC236}">
                <a16:creationId xmlns:a16="http://schemas.microsoft.com/office/drawing/2014/main" id="{395CF593-1D20-24FD-C691-3AA9A82C67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1992EB6-B06D-B241-9335-35FD7B9EE897}" type="slidenum">
              <a:rPr lang="en-US" altLang="en-US" sz="1200" smtClean="0"/>
              <a:pPr/>
              <a:t>68</a:t>
            </a:fld>
            <a:endParaRPr lang="en-US" altLang="en-US" sz="1200"/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BE2A325C-0D5B-8AC6-EB5C-AF93761ABD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69748E9B-7B9D-CAF4-B5D8-81A02B6278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>
            <a:extLst>
              <a:ext uri="{FF2B5EF4-FFF2-40B4-BE49-F238E27FC236}">
                <a16:creationId xmlns:a16="http://schemas.microsoft.com/office/drawing/2014/main" id="{B99A8FE2-4E73-377B-468C-6144303372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471C7AC-14B9-E14D-84CF-D128150287C3}" type="slidenum">
              <a:rPr lang="en-US" altLang="en-US" sz="1200" smtClean="0"/>
              <a:pPr/>
              <a:t>69</a:t>
            </a:fld>
            <a:endParaRPr lang="en-US" altLang="en-US" sz="1200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31EB8E1B-97B7-2D27-5DD2-2432CD7BE5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58773FF9-C721-4E5B-D1AE-BF6ED89701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>
            <a:extLst>
              <a:ext uri="{FF2B5EF4-FFF2-40B4-BE49-F238E27FC236}">
                <a16:creationId xmlns:a16="http://schemas.microsoft.com/office/drawing/2014/main" id="{9498B4AF-16E5-76CE-3260-883C9B2D67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9CE69F4-67DF-6A45-A2CE-95606DF41618}" type="slidenum">
              <a:rPr lang="en-US" altLang="en-US" sz="1200" smtClean="0"/>
              <a:pPr/>
              <a:t>70</a:t>
            </a:fld>
            <a:endParaRPr lang="en-US" altLang="en-US" sz="1200"/>
          </a:p>
        </p:txBody>
      </p:sp>
      <p:sp>
        <p:nvSpPr>
          <p:cNvPr id="125954" name="Rectangle 2">
            <a:extLst>
              <a:ext uri="{FF2B5EF4-FFF2-40B4-BE49-F238E27FC236}">
                <a16:creationId xmlns:a16="http://schemas.microsoft.com/office/drawing/2014/main" id="{0AC0B742-296F-62E0-6552-F659B84107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29E1F752-368B-476A-A4C6-F6BE882E14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>
            <a:extLst>
              <a:ext uri="{FF2B5EF4-FFF2-40B4-BE49-F238E27FC236}">
                <a16:creationId xmlns:a16="http://schemas.microsoft.com/office/drawing/2014/main" id="{BF1F1165-F816-D7AB-F6D1-5A735EFED6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8E6DEFF-29E0-4343-A353-73D777D9B133}" type="slidenum">
              <a:rPr lang="en-US" altLang="en-US" sz="1200" smtClean="0"/>
              <a:pPr/>
              <a:t>71</a:t>
            </a:fld>
            <a:endParaRPr lang="en-US" altLang="en-US" sz="1200"/>
          </a:p>
        </p:txBody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id="{2A665839-2C12-1891-1635-529B62024C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99D4796D-690C-447B-5EB5-55A736DFCA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>
            <a:extLst>
              <a:ext uri="{FF2B5EF4-FFF2-40B4-BE49-F238E27FC236}">
                <a16:creationId xmlns:a16="http://schemas.microsoft.com/office/drawing/2014/main" id="{2B2307B4-CC70-8286-D84A-3C8CD4BFFA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AA5C56E-BE43-4645-9379-1077459B46B3}" type="slidenum">
              <a:rPr lang="en-US" altLang="en-US" sz="1200" smtClean="0"/>
              <a:pPr/>
              <a:t>73</a:t>
            </a:fld>
            <a:endParaRPr lang="en-US" altLang="en-US" sz="1200"/>
          </a:p>
        </p:txBody>
      </p:sp>
      <p:sp>
        <p:nvSpPr>
          <p:cNvPr id="131074" name="Rectangle 2">
            <a:extLst>
              <a:ext uri="{FF2B5EF4-FFF2-40B4-BE49-F238E27FC236}">
                <a16:creationId xmlns:a16="http://schemas.microsoft.com/office/drawing/2014/main" id="{84942BBA-167F-9B48-C81D-7816779649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039B11D2-1792-F9DE-D1EA-67647B426A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>
            <a:extLst>
              <a:ext uri="{FF2B5EF4-FFF2-40B4-BE49-F238E27FC236}">
                <a16:creationId xmlns:a16="http://schemas.microsoft.com/office/drawing/2014/main" id="{DA31B7B0-9CA3-F363-23F6-1E592E883E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A06EE9B-D5AD-084F-A264-CC74C901C363}" type="slidenum">
              <a:rPr lang="en-US" altLang="en-US" sz="1200" smtClean="0"/>
              <a:pPr/>
              <a:t>74</a:t>
            </a:fld>
            <a:endParaRPr lang="en-US" altLang="en-US" sz="1200"/>
          </a:p>
        </p:txBody>
      </p:sp>
      <p:sp>
        <p:nvSpPr>
          <p:cNvPr id="133122" name="Rectangle 2">
            <a:extLst>
              <a:ext uri="{FF2B5EF4-FFF2-40B4-BE49-F238E27FC236}">
                <a16:creationId xmlns:a16="http://schemas.microsoft.com/office/drawing/2014/main" id="{4D4434DA-4E4F-0C51-EF59-8B121FC5DB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87B9484E-C768-2D6A-5BA5-9140A85566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>
            <a:extLst>
              <a:ext uri="{FF2B5EF4-FFF2-40B4-BE49-F238E27FC236}">
                <a16:creationId xmlns:a16="http://schemas.microsoft.com/office/drawing/2014/main" id="{B7CA80D2-9375-3334-B483-A106D6EAD3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70285FF-D9C6-014C-9A92-3C7BA0239785}" type="slidenum">
              <a:rPr lang="en-US" altLang="en-US" sz="1200" smtClean="0"/>
              <a:pPr/>
              <a:t>75</a:t>
            </a:fld>
            <a:endParaRPr lang="en-US" altLang="en-US" sz="1200"/>
          </a:p>
        </p:txBody>
      </p:sp>
      <p:sp>
        <p:nvSpPr>
          <p:cNvPr id="135170" name="Rectangle 2">
            <a:extLst>
              <a:ext uri="{FF2B5EF4-FFF2-40B4-BE49-F238E27FC236}">
                <a16:creationId xmlns:a16="http://schemas.microsoft.com/office/drawing/2014/main" id="{295B7A2A-F068-91E7-9062-F3EE474C35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BBAC89A3-FC94-BF0F-65D8-9E7E84A2EB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2">
            <a:extLst>
              <a:ext uri="{FF2B5EF4-FFF2-40B4-BE49-F238E27FC236}">
                <a16:creationId xmlns:a16="http://schemas.microsoft.com/office/drawing/2014/main" id="{09BD30BC-7F4A-E115-12FA-B172AEA2AE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358582F-A5AD-E445-9EF9-305F1493228C}" type="slidenum">
              <a:rPr lang="en-US" altLang="en-US" sz="140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</a:pPr>
              <a:t>5</a:t>
            </a:fld>
            <a:endParaRPr lang="en-US" altLang="en-US" sz="14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5603" name="Text Box 1">
            <a:extLst>
              <a:ext uri="{FF2B5EF4-FFF2-40B4-BE49-F238E27FC236}">
                <a16:creationId xmlns:a16="http://schemas.microsoft.com/office/drawing/2014/main" id="{39208E19-04AA-5154-DD7C-E5A1243DA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39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</a:pPr>
            <a:fld id="{22D8892C-CB1B-A24D-9353-FA6DADE011A8}" type="slidenum">
              <a:rPr lang="en-US" altLang="en-US" sz="14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95000"/>
                </a:lnSpc>
                <a:spcBef>
                  <a:spcPct val="0"/>
                </a:spcBef>
              </a:pPr>
              <a:t>5</a:t>
            </a:fld>
            <a:endParaRPr lang="en-US" altLang="en-US" sz="14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5604" name="Text Box 2">
            <a:extLst>
              <a:ext uri="{FF2B5EF4-FFF2-40B4-BE49-F238E27FC236}">
                <a16:creationId xmlns:a16="http://schemas.microsoft.com/office/drawing/2014/main" id="{76EAB8BF-CB0D-5ED0-A4AF-A17B25232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55163"/>
            <a:ext cx="3363913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5000"/>
              </a:lnSpc>
              <a:spcBef>
                <a:spcPct val="0"/>
              </a:spcBef>
            </a:pPr>
            <a:endParaRPr lang="en-US" altLang="en-US" sz="14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5605" name="Text Box 3">
            <a:extLst>
              <a:ext uri="{FF2B5EF4-FFF2-40B4-BE49-F238E27FC236}">
                <a16:creationId xmlns:a16="http://schemas.microsoft.com/office/drawing/2014/main" id="{85B982D3-C3AC-5944-092E-1CC561679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336391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5000"/>
              </a:lnSpc>
              <a:spcBef>
                <a:spcPct val="0"/>
              </a:spcBef>
            </a:pPr>
            <a:endParaRPr lang="en-US" altLang="en-US" sz="14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5606" name="Text Box 4">
            <a:extLst>
              <a:ext uri="{FF2B5EF4-FFF2-40B4-BE49-F238E27FC236}">
                <a16:creationId xmlns:a16="http://schemas.microsoft.com/office/drawing/2014/main" id="{19E4BA3A-6B85-2E20-3376-C88C18C89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0"/>
            <a:ext cx="3363912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</a:pPr>
            <a:endParaRPr lang="en-US" altLang="en-US" sz="14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5607" name="Text Box 5">
            <a:extLst>
              <a:ext uri="{FF2B5EF4-FFF2-40B4-BE49-F238E27FC236}">
                <a16:creationId xmlns:a16="http://schemas.microsoft.com/office/drawing/2014/main" id="{ACA7ACB3-DE3D-EF8D-9BB7-F42C70CF12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54063"/>
            <a:ext cx="5029200" cy="3771900"/>
          </a:xfrm>
          <a:solidFill>
            <a:srgbClr val="FFFFFF"/>
          </a:solidFill>
          <a:ln/>
        </p:spPr>
      </p:sp>
      <p:sp>
        <p:nvSpPr>
          <p:cNvPr id="25608" name="Text Box 6">
            <a:extLst>
              <a:ext uri="{FF2B5EF4-FFF2-40B4-BE49-F238E27FC236}">
                <a16:creationId xmlns:a16="http://schemas.microsoft.com/office/drawing/2014/main" id="{13925B85-CE86-EB6C-E639-D5C5410D42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08713" cy="4525962"/>
          </a:xfrm>
          <a:solidFill>
            <a:srgbClr val="FFFFFF"/>
          </a:solidFill>
          <a:ln w="9360">
            <a:solidFill>
              <a:srgbClr val="000000"/>
            </a:solidFill>
          </a:ln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>
            <a:extLst>
              <a:ext uri="{FF2B5EF4-FFF2-40B4-BE49-F238E27FC236}">
                <a16:creationId xmlns:a16="http://schemas.microsoft.com/office/drawing/2014/main" id="{F360EDD5-BC30-934C-4BA8-E515EFAC6C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ABE272C-A6AA-8F4C-83C8-45FD54412C8A}" type="slidenum">
              <a:rPr lang="en-US" altLang="en-US" sz="1200" smtClean="0"/>
              <a:pPr/>
              <a:t>76</a:t>
            </a:fld>
            <a:endParaRPr lang="en-US" altLang="en-US" sz="1200"/>
          </a:p>
        </p:txBody>
      </p:sp>
      <p:sp>
        <p:nvSpPr>
          <p:cNvPr id="137218" name="Rectangle 2">
            <a:extLst>
              <a:ext uri="{FF2B5EF4-FFF2-40B4-BE49-F238E27FC236}">
                <a16:creationId xmlns:a16="http://schemas.microsoft.com/office/drawing/2014/main" id="{1D2EDE82-5F63-4ECA-871D-F5C07D1A23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628A876B-E093-AA93-B720-4D929A7F9B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>
            <a:extLst>
              <a:ext uri="{FF2B5EF4-FFF2-40B4-BE49-F238E27FC236}">
                <a16:creationId xmlns:a16="http://schemas.microsoft.com/office/drawing/2014/main" id="{068BD874-5B44-7FB9-ACAC-51D2EF0980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1281A19-8963-A142-A54F-CD77457AE230}" type="slidenum">
              <a:rPr lang="en-US" altLang="en-US" sz="1200" smtClean="0"/>
              <a:pPr/>
              <a:t>77</a:t>
            </a:fld>
            <a:endParaRPr lang="en-US" altLang="en-US" sz="1200"/>
          </a:p>
        </p:txBody>
      </p:sp>
      <p:sp>
        <p:nvSpPr>
          <p:cNvPr id="139266" name="Rectangle 2">
            <a:extLst>
              <a:ext uri="{FF2B5EF4-FFF2-40B4-BE49-F238E27FC236}">
                <a16:creationId xmlns:a16="http://schemas.microsoft.com/office/drawing/2014/main" id="{85DB0D30-C318-DF69-C79F-9C611DC54D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32FD4976-2786-8D08-F873-F1D68EA05E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>
            <a:extLst>
              <a:ext uri="{FF2B5EF4-FFF2-40B4-BE49-F238E27FC236}">
                <a16:creationId xmlns:a16="http://schemas.microsoft.com/office/drawing/2014/main" id="{7CA36E9E-2EBF-1A80-D7DF-D493729AB3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C5F9E54-8912-AA42-9C54-8F4521BFF4D8}" type="slidenum">
              <a:rPr lang="en-US" altLang="en-US" sz="1200" smtClean="0"/>
              <a:pPr/>
              <a:t>78</a:t>
            </a:fld>
            <a:endParaRPr lang="en-US" altLang="en-US" sz="1200"/>
          </a:p>
        </p:txBody>
      </p:sp>
      <p:sp>
        <p:nvSpPr>
          <p:cNvPr id="141314" name="Rectangle 2">
            <a:extLst>
              <a:ext uri="{FF2B5EF4-FFF2-40B4-BE49-F238E27FC236}">
                <a16:creationId xmlns:a16="http://schemas.microsoft.com/office/drawing/2014/main" id="{A5699D66-B11B-EA7B-C683-1ECCC4845A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9FCAEBCE-A011-2A0B-027C-78B909889E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>
            <a:extLst>
              <a:ext uri="{FF2B5EF4-FFF2-40B4-BE49-F238E27FC236}">
                <a16:creationId xmlns:a16="http://schemas.microsoft.com/office/drawing/2014/main" id="{2A57807A-5553-E313-AFF9-FBF327ACC2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7EB35A2-675C-9649-9CCF-51ED8CF63B0D}" type="slidenum">
              <a:rPr lang="en-US" altLang="en-US" sz="1200" smtClean="0"/>
              <a:pPr/>
              <a:t>79</a:t>
            </a:fld>
            <a:endParaRPr lang="en-US" altLang="en-US" sz="1200"/>
          </a:p>
        </p:txBody>
      </p:sp>
      <p:sp>
        <p:nvSpPr>
          <p:cNvPr id="143362" name="Rectangle 2">
            <a:extLst>
              <a:ext uri="{FF2B5EF4-FFF2-40B4-BE49-F238E27FC236}">
                <a16:creationId xmlns:a16="http://schemas.microsoft.com/office/drawing/2014/main" id="{E4671FE9-3919-4ABE-D9F5-1761B7C555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53C79AE2-8B99-2DDA-84B6-2E23C5F2AD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7">
            <a:extLst>
              <a:ext uri="{FF2B5EF4-FFF2-40B4-BE49-F238E27FC236}">
                <a16:creationId xmlns:a16="http://schemas.microsoft.com/office/drawing/2014/main" id="{A23C3B95-3061-119F-A3C8-FAC014B1D4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F015793-6BA6-684F-840D-23C921BA4847}" type="slidenum">
              <a:rPr lang="en-US" altLang="en-US" sz="1200" smtClean="0"/>
              <a:pPr/>
              <a:t>89</a:t>
            </a:fld>
            <a:endParaRPr lang="en-US" altLang="en-US" sz="1200"/>
          </a:p>
        </p:txBody>
      </p:sp>
      <p:sp>
        <p:nvSpPr>
          <p:cNvPr id="154626" name="Rectangle 2">
            <a:extLst>
              <a:ext uri="{FF2B5EF4-FFF2-40B4-BE49-F238E27FC236}">
                <a16:creationId xmlns:a16="http://schemas.microsoft.com/office/drawing/2014/main" id="{DECD2C17-F1A5-C67E-04EF-A1B4C8263D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5D63CEED-4683-EEEB-9539-F8C5FBEABF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>
            <a:extLst>
              <a:ext uri="{FF2B5EF4-FFF2-40B4-BE49-F238E27FC236}">
                <a16:creationId xmlns:a16="http://schemas.microsoft.com/office/drawing/2014/main" id="{07226AF0-73B6-9CCE-330C-00923B17A1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7EE5ADD-C346-CA41-9CEC-9C15D4AE92D3}" type="slidenum">
              <a:rPr lang="en-US" altLang="en-US" sz="1200" smtClean="0"/>
              <a:pPr/>
              <a:t>90</a:t>
            </a:fld>
            <a:endParaRPr lang="en-US" altLang="en-US" sz="1200"/>
          </a:p>
        </p:txBody>
      </p:sp>
      <p:sp>
        <p:nvSpPr>
          <p:cNvPr id="156674" name="Rectangle 2">
            <a:extLst>
              <a:ext uri="{FF2B5EF4-FFF2-40B4-BE49-F238E27FC236}">
                <a16:creationId xmlns:a16="http://schemas.microsoft.com/office/drawing/2014/main" id="{6D63F209-9AA7-651B-D9D3-82850870DE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>
            <a:extLst>
              <a:ext uri="{FF2B5EF4-FFF2-40B4-BE49-F238E27FC236}">
                <a16:creationId xmlns:a16="http://schemas.microsoft.com/office/drawing/2014/main" id="{B0BF7CB7-B4DF-59F1-2D46-B59C7F6F9D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>
            <a:extLst>
              <a:ext uri="{FF2B5EF4-FFF2-40B4-BE49-F238E27FC236}">
                <a16:creationId xmlns:a16="http://schemas.microsoft.com/office/drawing/2014/main" id="{80E3EF33-9EFF-0B0B-E8FF-67C944CE53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0690F48-03AA-C54B-B7F4-0491520B941E}" type="slidenum">
              <a:rPr lang="en-US" altLang="en-US" sz="1200" smtClean="0"/>
              <a:pPr/>
              <a:t>91</a:t>
            </a:fld>
            <a:endParaRPr lang="en-US" altLang="en-US" sz="1200"/>
          </a:p>
        </p:txBody>
      </p:sp>
      <p:sp>
        <p:nvSpPr>
          <p:cNvPr id="158722" name="Rectangle 2">
            <a:extLst>
              <a:ext uri="{FF2B5EF4-FFF2-40B4-BE49-F238E27FC236}">
                <a16:creationId xmlns:a16="http://schemas.microsoft.com/office/drawing/2014/main" id="{91B78D93-3363-50F2-0015-A256CDB3F3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080018A0-F5E8-8866-6823-B88026B97D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>
            <a:extLst>
              <a:ext uri="{FF2B5EF4-FFF2-40B4-BE49-F238E27FC236}">
                <a16:creationId xmlns:a16="http://schemas.microsoft.com/office/drawing/2014/main" id="{77274755-CD83-B20F-B47B-4FCCEB1FBF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C66C15B-17CC-324D-8BF2-907C9BD3402E}" type="slidenum">
              <a:rPr lang="en-US" altLang="en-US" sz="1200" smtClean="0"/>
              <a:pPr/>
              <a:t>92</a:t>
            </a:fld>
            <a:endParaRPr lang="en-US" altLang="en-US" sz="1200"/>
          </a:p>
        </p:txBody>
      </p:sp>
      <p:sp>
        <p:nvSpPr>
          <p:cNvPr id="160770" name="Rectangle 2">
            <a:extLst>
              <a:ext uri="{FF2B5EF4-FFF2-40B4-BE49-F238E27FC236}">
                <a16:creationId xmlns:a16="http://schemas.microsoft.com/office/drawing/2014/main" id="{9405BA6E-0B1E-D6EF-FDB8-375D22BFFB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A5F071E2-AA91-604A-CCF1-4BAF2C0874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>
            <a:extLst>
              <a:ext uri="{FF2B5EF4-FFF2-40B4-BE49-F238E27FC236}">
                <a16:creationId xmlns:a16="http://schemas.microsoft.com/office/drawing/2014/main" id="{86AED09E-8F03-4749-9D6C-DB23BA21A0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50EBA40-2FBF-FD4C-9436-44408453578B}" type="slidenum">
              <a:rPr lang="en-US" altLang="en-US" sz="1200" smtClean="0"/>
              <a:pPr/>
              <a:t>93</a:t>
            </a:fld>
            <a:endParaRPr lang="en-US" altLang="en-US" sz="1200"/>
          </a:p>
        </p:txBody>
      </p:sp>
      <p:sp>
        <p:nvSpPr>
          <p:cNvPr id="162818" name="Rectangle 2">
            <a:extLst>
              <a:ext uri="{FF2B5EF4-FFF2-40B4-BE49-F238E27FC236}">
                <a16:creationId xmlns:a16="http://schemas.microsoft.com/office/drawing/2014/main" id="{C329199A-6E65-C500-8E0E-96CD004AEE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4BEFBA12-6931-0577-15E6-29B13590D8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7">
            <a:extLst>
              <a:ext uri="{FF2B5EF4-FFF2-40B4-BE49-F238E27FC236}">
                <a16:creationId xmlns:a16="http://schemas.microsoft.com/office/drawing/2014/main" id="{C2F65622-D1CC-5573-43FC-E6233676E1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48D39D0-23A8-1D40-95D7-A8F85DE1D961}" type="slidenum">
              <a:rPr lang="en-US" altLang="en-US" sz="1200" smtClean="0"/>
              <a:pPr/>
              <a:t>94</a:t>
            </a:fld>
            <a:endParaRPr lang="en-US" altLang="en-US" sz="1200"/>
          </a:p>
        </p:txBody>
      </p:sp>
      <p:sp>
        <p:nvSpPr>
          <p:cNvPr id="164866" name="Rectangle 2">
            <a:extLst>
              <a:ext uri="{FF2B5EF4-FFF2-40B4-BE49-F238E27FC236}">
                <a16:creationId xmlns:a16="http://schemas.microsoft.com/office/drawing/2014/main" id="{30BAA1BC-5A9B-7EC2-948C-F809510B62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>
            <a:extLst>
              <a:ext uri="{FF2B5EF4-FFF2-40B4-BE49-F238E27FC236}">
                <a16:creationId xmlns:a16="http://schemas.microsoft.com/office/drawing/2014/main" id="{25D85613-70A7-04A0-BB4D-A5B18BF9F0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>
            <a:extLst>
              <a:ext uri="{FF2B5EF4-FFF2-40B4-BE49-F238E27FC236}">
                <a16:creationId xmlns:a16="http://schemas.microsoft.com/office/drawing/2014/main" id="{03C7724B-74E4-0D54-9752-3E50286258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5B5F233-5BAC-AA47-BF52-858CE0AEE94A}" type="slidenum">
              <a:rPr lang="en-US" altLang="en-US" sz="1200" smtClean="0"/>
              <a:pPr/>
              <a:t>6</a:t>
            </a:fld>
            <a:endParaRPr lang="en-US" altLang="en-US" sz="1200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CF69D3D2-F620-DAB9-C3DA-24D1A8F52C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F4CD6F39-25D7-D561-6C3A-80ACD0EF8D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7">
            <a:extLst>
              <a:ext uri="{FF2B5EF4-FFF2-40B4-BE49-F238E27FC236}">
                <a16:creationId xmlns:a16="http://schemas.microsoft.com/office/drawing/2014/main" id="{C3FDF944-DE3E-224C-E364-FE730E9CC3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4349853-4029-F24B-B5C5-29F422A0138A}" type="slidenum">
              <a:rPr lang="en-US" altLang="en-US" sz="1200" smtClean="0"/>
              <a:pPr/>
              <a:t>100</a:t>
            </a:fld>
            <a:endParaRPr lang="en-US" altLang="en-US" sz="1200"/>
          </a:p>
        </p:txBody>
      </p:sp>
      <p:sp>
        <p:nvSpPr>
          <p:cNvPr id="172034" name="Rectangle 2">
            <a:extLst>
              <a:ext uri="{FF2B5EF4-FFF2-40B4-BE49-F238E27FC236}">
                <a16:creationId xmlns:a16="http://schemas.microsoft.com/office/drawing/2014/main" id="{80E5DC34-53DE-4CD8-8DFF-F179EDFFDB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>
            <a:extLst>
              <a:ext uri="{FF2B5EF4-FFF2-40B4-BE49-F238E27FC236}">
                <a16:creationId xmlns:a16="http://schemas.microsoft.com/office/drawing/2014/main" id="{2F351D12-DE8B-844C-4231-85E3924B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7">
            <a:extLst>
              <a:ext uri="{FF2B5EF4-FFF2-40B4-BE49-F238E27FC236}">
                <a16:creationId xmlns:a16="http://schemas.microsoft.com/office/drawing/2014/main" id="{4C5367CC-7B88-4E4D-F50F-FC764AF585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28FDF08-E0B9-6447-A534-327847904F31}" type="slidenum">
              <a:rPr lang="en-US" altLang="en-US" sz="1200" smtClean="0"/>
              <a:pPr/>
              <a:t>103</a:t>
            </a:fld>
            <a:endParaRPr lang="en-US" altLang="en-US" sz="1200"/>
          </a:p>
        </p:txBody>
      </p:sp>
      <p:sp>
        <p:nvSpPr>
          <p:cNvPr id="176130" name="Rectangle 2">
            <a:extLst>
              <a:ext uri="{FF2B5EF4-FFF2-40B4-BE49-F238E27FC236}">
                <a16:creationId xmlns:a16="http://schemas.microsoft.com/office/drawing/2014/main" id="{CA9DB2DE-1781-925B-5E30-F2C4DE33D7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id="{76356838-E737-3313-E799-0C83B07BBB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>
            <a:extLst>
              <a:ext uri="{FF2B5EF4-FFF2-40B4-BE49-F238E27FC236}">
                <a16:creationId xmlns:a16="http://schemas.microsoft.com/office/drawing/2014/main" id="{3AF3CB1E-E93F-2337-C5D5-B00441662B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479C9A0-D9FD-BC46-AF1A-30EA211AE0F0}" type="slidenum">
              <a:rPr lang="en-US" altLang="en-US" sz="1200" smtClean="0"/>
              <a:pPr/>
              <a:t>105</a:t>
            </a:fld>
            <a:endParaRPr lang="en-US" altLang="en-US" sz="1200"/>
          </a:p>
        </p:txBody>
      </p:sp>
      <p:sp>
        <p:nvSpPr>
          <p:cNvPr id="179202" name="Rectangle 2">
            <a:extLst>
              <a:ext uri="{FF2B5EF4-FFF2-40B4-BE49-F238E27FC236}">
                <a16:creationId xmlns:a16="http://schemas.microsoft.com/office/drawing/2014/main" id="{99C9C2B1-AA5C-768D-923B-596A6B59AC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>
            <a:extLst>
              <a:ext uri="{FF2B5EF4-FFF2-40B4-BE49-F238E27FC236}">
                <a16:creationId xmlns:a16="http://schemas.microsoft.com/office/drawing/2014/main" id="{CE8AD357-6C87-6190-3C44-1D70D08D90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>
            <a:extLst>
              <a:ext uri="{FF2B5EF4-FFF2-40B4-BE49-F238E27FC236}">
                <a16:creationId xmlns:a16="http://schemas.microsoft.com/office/drawing/2014/main" id="{0C71F390-6652-B643-D056-3A1D76F917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59FCEF4-7938-FA40-BD68-4DA7C966E327}" type="slidenum">
              <a:rPr lang="en-US" altLang="en-US" sz="1200" smtClean="0"/>
              <a:pPr/>
              <a:t>108</a:t>
            </a:fld>
            <a:endParaRPr lang="en-US" altLang="en-US" sz="1200"/>
          </a:p>
        </p:txBody>
      </p:sp>
      <p:sp>
        <p:nvSpPr>
          <p:cNvPr id="183298" name="Rectangle 2">
            <a:extLst>
              <a:ext uri="{FF2B5EF4-FFF2-40B4-BE49-F238E27FC236}">
                <a16:creationId xmlns:a16="http://schemas.microsoft.com/office/drawing/2014/main" id="{D5AB82E1-C3B2-EF6A-764A-2BE360ACEB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CD7B8AC2-95D8-08F2-06F9-21483B8BB6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F863A98B-8667-3F94-1842-EFA140654B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94233DB-CE4A-BF4A-801A-2DB76C205632}" type="slidenum">
              <a:rPr lang="en-US" altLang="en-US" sz="1200" smtClean="0"/>
              <a:pPr/>
              <a:t>7</a:t>
            </a:fld>
            <a:endParaRPr lang="en-US" altLang="en-US" sz="1200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6B5A8D7A-869A-CF73-4BF0-306F4D07C6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620A6777-0EFB-7029-8378-1BFA4CF7B7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CF096628-BD55-1158-6EFA-E084D35CF5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901926A-308E-9E4A-9C87-5417264C77A0}" type="slidenum">
              <a:rPr lang="en-US" altLang="en-US" sz="1200" smtClean="0"/>
              <a:pPr/>
              <a:t>8</a:t>
            </a:fld>
            <a:endParaRPr lang="en-US" altLang="en-US" sz="1200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84D2F449-0194-943D-170F-0B03B99747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B2AC8A4D-449B-CB30-C255-8B4A607EE6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B539E6D4-A58B-571A-6DF0-7D6968EE78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1AD85DD-F76A-F548-B818-A476AC10FAAD}" type="slidenum">
              <a:rPr lang="en-US" altLang="en-US" sz="1200" smtClean="0"/>
              <a:pPr/>
              <a:t>9</a:t>
            </a:fld>
            <a:endParaRPr lang="en-US" altLang="en-US" sz="1200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9FF6AD12-6CB9-8A1F-5800-D6FFA71CD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84526AC6-36B7-CC89-85E0-72F3D70618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B2B3501-889A-E62C-4336-9ABCE85CD1B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CD96E-68DC-1545-8E08-65BE1A545C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3845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536B215-0E26-2AF6-9736-D6A20F7B72D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FCBC5-DB62-BF47-9132-E4A6CC693A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9798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4018496-951D-B1D1-FE47-C44D5804F60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196B3-CFF4-3241-8891-C3D006F370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933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5D117B0-25BB-963B-A370-DFEDAC6CB1C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BBEC9-FBD6-FA44-839E-FCBA90F4F1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6451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79DC74D-270A-82EA-92DF-A747AEB624F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9E2D7-AC08-9F45-8499-C5B1461F2A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3416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3CE79E3-BC86-ED58-C4D4-5632FDD1D72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467F7-DEC5-734E-AFC8-3837D27F75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3219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266623B-0696-06F7-C2D8-F263533CCEB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D4A55-EA31-5A4D-BAAA-2E4C8EECDF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4465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D1792A-4F0A-5A70-33D8-2C803A97643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71A70D-C7F9-3246-A7E7-8DBB05436B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0481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5785B3AF-9DAA-8707-7CDF-6A61EC6F3AB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868A4-3AAF-CF47-8782-8FA76C84BB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6502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3EFD77DF-C8E4-55BD-244D-A74DAD39F79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75B5B-2F8E-1343-BB7C-A2FBEA6F61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1445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0FBC5D0-570D-D71E-AF50-8899710723E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07FB2-56CB-1748-BFE6-FD55B48E9F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337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0A3F3DC-E6D4-1FFD-DE12-401FFD8060E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66C03-A5DD-364B-A5D2-74E2FC129D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2820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1826760-DA7F-E351-EF4D-50F6D63936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314CA71-6DC8-1EF6-9706-B5D6EAFA22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3DEE95C-39F3-C852-B087-404A761BC82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8F9C3BC-EEF3-8149-865A-F55F9E33E4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2XEwLBRACKk" TargetMode="Externa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ist441" TargetMode="External"/><Relationship Id="rId2" Type="http://schemas.openxmlformats.org/officeDocument/2006/relationships/hyperlink" Target="https://clgiles.ist.psu.edu/IST441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elastic.co/elasticon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manyeyes.alphaworks.ibm.com/manyeyes/visualizations/daily-internet-activities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winternet.org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manyeyes.alphaworks.ibm.com/manyeyes/visualizations/daily-internet-activities" TargetMode="Externa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lgiles.ist.psu.edu/IST44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datareportal.com/global-digital-overview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clgiles.ist.psu.edu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ernetworldstats.com/stats.htm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lgiles.ist.psu.edu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ewinternet.org/Trend-Data/Who-Online.aspx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ewinternet.org/Static-Pages/Trend-Data/Online-Activites-20002009.aspx" TargetMode="External"/><Relationship Id="rId4" Type="http://schemas.openxmlformats.org/officeDocument/2006/relationships/image" Target="../media/image4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oconsultants.com/search-engines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oconsultants.com/search-engines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iki.apache.org/lucene-java/PoweredBy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rogrammablesearchengine.google.com/about/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marketshare.hitslink.com/report.aspx?qprid=6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omscore.com" TargetMode="Externa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score.com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lgiles.ist.psu.edu/IST44/course-project.html" TargetMode="Externa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score.com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dbwSLA2YiQXwzYo1TCZ-OMtaTGD7Ecm0kHFVJcKMm793IwpQ/viewfor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score.com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score.com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39EA5974-4C40-1B17-2095-33899AF6EE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813" y="265113"/>
            <a:ext cx="7313612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en-US" sz="4400" b="1"/>
          </a:p>
        </p:txBody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id="{7397B5E1-8462-8B41-57F7-31015A00F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981200"/>
            <a:ext cx="8345488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  <a:spcBef>
                <a:spcPct val="80000"/>
              </a:spcBef>
              <a:buClrTx/>
              <a:buFontTx/>
              <a:buNone/>
            </a:pPr>
            <a:r>
              <a:rPr lang="en-US" altLang="en-US" sz="2400" b="1"/>
              <a:t>C. Lee Giles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</a:rPr>
              <a:t>David Reese Professor, College of Information Sciences and Technology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</a:rPr>
              <a:t>Graduate Professor of Computer Science and Engineering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</a:rPr>
              <a:t>Courtesy Professor of Supply Chain and Information Systems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buClrTx/>
              <a:buFontTx/>
              <a:buNone/>
            </a:pPr>
            <a:endParaRPr lang="en-US" altLang="en-US" sz="2000" b="1">
              <a:solidFill>
                <a:srgbClr val="FF0000"/>
              </a:solidFill>
            </a:endParaRPr>
          </a:p>
          <a:p>
            <a:pPr algn="ctr">
              <a:lnSpc>
                <a:spcPct val="80000"/>
              </a:lnSpc>
              <a:spcBef>
                <a:spcPct val="80000"/>
              </a:spcBef>
              <a:buClrTx/>
              <a:buFontTx/>
              <a:buNone/>
            </a:pPr>
            <a:r>
              <a:rPr lang="en-US" altLang="en-US" sz="2000" b="1" i="1">
                <a:solidFill>
                  <a:srgbClr val="3A5BF5"/>
                </a:solidFill>
              </a:rPr>
              <a:t>The Pennsylvania State University, University Park, PA, USA</a:t>
            </a:r>
          </a:p>
          <a:p>
            <a:pPr algn="ctr">
              <a:lnSpc>
                <a:spcPct val="80000"/>
              </a:lnSpc>
              <a:spcBef>
                <a:spcPct val="80000"/>
              </a:spcBef>
              <a:buClrTx/>
              <a:buFontTx/>
              <a:buNone/>
            </a:pPr>
            <a:r>
              <a:rPr lang="en-US" altLang="en-US" sz="2000" b="1"/>
              <a:t>giles@ist.psu.edu</a:t>
            </a:r>
          </a:p>
          <a:p>
            <a:pPr algn="ctr">
              <a:lnSpc>
                <a:spcPct val="80000"/>
              </a:lnSpc>
              <a:spcBef>
                <a:spcPct val="80000"/>
              </a:spcBef>
              <a:buClrTx/>
              <a:buFontTx/>
              <a:buNone/>
            </a:pPr>
            <a:r>
              <a:rPr lang="en-US" altLang="en-US" sz="2000" b="1"/>
              <a:t>http://clgiles.ist.psu.edu/IST441</a:t>
            </a:r>
          </a:p>
        </p:txBody>
      </p:sp>
      <p:sp>
        <p:nvSpPr>
          <p:cNvPr id="16387" name="Rectangle 5">
            <a:extLst>
              <a:ext uri="{FF2B5EF4-FFF2-40B4-BE49-F238E27FC236}">
                <a16:creationId xmlns:a16="http://schemas.microsoft.com/office/drawing/2014/main" id="{4031018E-6375-D7D5-C6B1-B89E194C2B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8785225" cy="958850"/>
          </a:xfrm>
        </p:spPr>
        <p:txBody>
          <a:bodyPr/>
          <a:lstStyle/>
          <a:p>
            <a:r>
              <a:rPr lang="en-US" altLang="en-US" sz="3600" b="1">
                <a:ea typeface="ＭＳ Ｐゴシック" panose="020B0600070205080204" pitchFamily="34" charset="-128"/>
              </a:rPr>
              <a:t>Information Retrieval and Search Engines</a:t>
            </a:r>
            <a:br>
              <a:rPr lang="en-US" altLang="en-US" sz="3600" b="1">
                <a:ea typeface="ＭＳ Ｐゴシック" panose="020B0600070205080204" pitchFamily="34" charset="-128"/>
              </a:rPr>
            </a:br>
            <a:r>
              <a:rPr lang="en-US" altLang="en-US" sz="3600" b="1">
                <a:ea typeface="ＭＳ Ｐゴシック" panose="020B0600070205080204" pitchFamily="34" charset="-128"/>
              </a:rPr>
              <a:t>IST 441</a:t>
            </a:r>
            <a:br>
              <a:rPr lang="en-US" altLang="en-US" sz="3600" b="1">
                <a:ea typeface="ＭＳ Ｐゴシック" panose="020B0600070205080204" pitchFamily="34" charset="-128"/>
              </a:rPr>
            </a:br>
            <a:r>
              <a:rPr lang="en-US" altLang="en-US" sz="3600" b="1">
                <a:ea typeface="ＭＳ Ｐゴシック" panose="020B0600070205080204" pitchFamily="34" charset="-128"/>
              </a:rPr>
              <a:t>Introduction to course and search engines</a:t>
            </a:r>
            <a:endParaRPr lang="en-US" altLang="en-US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16388" name="Picture 6" descr="banner-full-college">
            <a:extLst>
              <a:ext uri="{FF2B5EF4-FFF2-40B4-BE49-F238E27FC236}">
                <a16:creationId xmlns:a16="http://schemas.microsoft.com/office/drawing/2014/main" id="{F706E528-E6ED-9E38-FA97-C31063FCE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940425"/>
            <a:ext cx="632460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40D8EF-21DC-E970-88C1-6663AC22C0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946" y="1447800"/>
            <a:ext cx="8234107" cy="47244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2073D9-3442-4B12-28CE-5FE50BED26E0}"/>
              </a:ext>
            </a:extLst>
          </p:cNvPr>
          <p:cNvSpPr txBox="1"/>
          <p:nvPr/>
        </p:nvSpPr>
        <p:spPr>
          <a:xfrm>
            <a:off x="1219200" y="454967"/>
            <a:ext cx="7231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Google Programmable Search Engine (GPSE)</a:t>
            </a:r>
          </a:p>
        </p:txBody>
      </p:sp>
    </p:spTree>
    <p:extLst>
      <p:ext uri="{BB962C8B-B14F-4D97-AF65-F5344CB8AC3E}">
        <p14:creationId xmlns:p14="http://schemas.microsoft.com/office/powerpoint/2010/main" val="241319992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TextBox 3">
            <a:extLst>
              <a:ext uri="{FF2B5EF4-FFF2-40B4-BE49-F238E27FC236}">
                <a16:creationId xmlns:a16="http://schemas.microsoft.com/office/drawing/2014/main" id="{23223926-00B3-C2AE-AACC-751BD738F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838200"/>
            <a:ext cx="563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/>
              <a:t>March 2016 – Net Share Market</a:t>
            </a:r>
          </a:p>
        </p:txBody>
      </p:sp>
      <p:pic>
        <p:nvPicPr>
          <p:cNvPr id="171010" name="Picture 2">
            <a:extLst>
              <a:ext uri="{FF2B5EF4-FFF2-40B4-BE49-F238E27FC236}">
                <a16:creationId xmlns:a16="http://schemas.microsoft.com/office/drawing/2014/main" id="{DCC217A6-7E9B-0C02-4506-B6C5CACABB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381000"/>
            <a:ext cx="9104313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Title 1">
            <a:extLst>
              <a:ext uri="{FF2B5EF4-FFF2-40B4-BE49-F238E27FC236}">
                <a16:creationId xmlns:a16="http://schemas.microsoft.com/office/drawing/2014/main" id="{32849D1B-11EE-9233-51D9-075F6E7914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3058" name="Content Placeholder 4">
            <a:extLst>
              <a:ext uri="{FF2B5EF4-FFF2-40B4-BE49-F238E27FC236}">
                <a16:creationId xmlns:a16="http://schemas.microsoft.com/office/drawing/2014/main" id="{6D5473C8-66C6-79A2-F5E8-C5C7DB8847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88" y="636588"/>
            <a:ext cx="8867775" cy="5257800"/>
          </a:xfr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Title 1">
            <a:extLst>
              <a:ext uri="{FF2B5EF4-FFF2-40B4-BE49-F238E27FC236}">
                <a16:creationId xmlns:a16="http://schemas.microsoft.com/office/drawing/2014/main" id="{99E1BE5E-E9FC-50CB-C876-9D022F1A75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World Wide Search Engine Market Share Over Time</a:t>
            </a:r>
          </a:p>
        </p:txBody>
      </p:sp>
      <p:sp>
        <p:nvSpPr>
          <p:cNvPr id="174082" name="Content Placeholder 2">
            <a:extLst>
              <a:ext uri="{FF2B5EF4-FFF2-40B4-BE49-F238E27FC236}">
                <a16:creationId xmlns:a16="http://schemas.microsoft.com/office/drawing/2014/main" id="{D0271FC5-5046-A2D8-ADAE-7D9083C347D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9288" y="2590800"/>
            <a:ext cx="7772400" cy="41148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sz="4400">
                <a:ea typeface="ＭＳ Ｐゴシック" panose="020B0600070205080204" pitchFamily="34" charset="-128"/>
                <a:hlinkClick r:id="rId2"/>
              </a:rPr>
              <a:t>How they grow </a:t>
            </a:r>
            <a:endParaRPr lang="en-US" altLang="en-US" sz="440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2">
            <a:extLst>
              <a:ext uri="{FF2B5EF4-FFF2-40B4-BE49-F238E27FC236}">
                <a16:creationId xmlns:a16="http://schemas.microsoft.com/office/drawing/2014/main" id="{F55CEBB1-2381-F036-497C-9EFE1930BA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066800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Where students are who took this course</a:t>
            </a:r>
          </a:p>
        </p:txBody>
      </p:sp>
      <p:sp>
        <p:nvSpPr>
          <p:cNvPr id="175106" name="Rectangle 3">
            <a:extLst>
              <a:ext uri="{FF2B5EF4-FFF2-40B4-BE49-F238E27FC236}">
                <a16:creationId xmlns:a16="http://schemas.microsoft.com/office/drawing/2014/main" id="{1166441A-20BC-255F-8131-021114C022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066800"/>
            <a:ext cx="7772400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Google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Yahoo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Microsoft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Facebook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Twitter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PARC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IBM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Tencent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Klout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eBay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Raytheon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Lockheed Martin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…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Many startups – DoorDash, Oscar Health, Pinterest</a:t>
            </a:r>
          </a:p>
          <a:p>
            <a:pPr>
              <a:lnSpc>
                <a:spcPct val="90000"/>
              </a:lnSpc>
            </a:pPr>
            <a:endParaRPr lang="en-US" altLang="en-US" sz="2400">
              <a:ea typeface="ＭＳ Ｐゴシック" panose="020B0600070205080204" pitchFamily="34" charset="-128"/>
            </a:endParaRPr>
          </a:p>
          <a:p>
            <a:pPr lvl="1">
              <a:lnSpc>
                <a:spcPct val="90000"/>
              </a:lnSpc>
            </a:pPr>
            <a:endParaRPr lang="en-US" altLang="en-US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endParaRPr lang="en-US" altLang="en-US" sz="240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endParaRPr lang="en-US" altLang="en-US" sz="240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Title 1">
            <a:extLst>
              <a:ext uri="{FF2B5EF4-FFF2-40B4-BE49-F238E27FC236}">
                <a16:creationId xmlns:a16="http://schemas.microsoft.com/office/drawing/2014/main" id="{D1F0F726-FA1B-EA3C-BC63-6CFD4E789E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6425" y="-31750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Do search engines still matter?</a:t>
            </a:r>
          </a:p>
        </p:txBody>
      </p:sp>
      <p:pic>
        <p:nvPicPr>
          <p:cNvPr id="177154" name="Content Placeholder 3">
            <a:extLst>
              <a:ext uri="{FF2B5EF4-FFF2-40B4-BE49-F238E27FC236}">
                <a16:creationId xmlns:a16="http://schemas.microsoft.com/office/drawing/2014/main" id="{8729CF63-B32E-9AFB-E202-06B3AAA10E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838200"/>
            <a:ext cx="6697663" cy="5837238"/>
          </a:xfr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7" name="Picture 2" descr="Screen shot 2014-01-13 at 11.10.18 AM.png">
            <a:extLst>
              <a:ext uri="{FF2B5EF4-FFF2-40B4-BE49-F238E27FC236}">
                <a16:creationId xmlns:a16="http://schemas.microsoft.com/office/drawing/2014/main" id="{50B75E04-85A2-E2F4-2985-6AED54B17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8839200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5" name="Picture 2">
            <a:extLst>
              <a:ext uri="{FF2B5EF4-FFF2-40B4-BE49-F238E27FC236}">
                <a16:creationId xmlns:a16="http://schemas.microsoft.com/office/drawing/2014/main" id="{1E09E39A-0115-FCBB-121C-1ECE3F764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381000"/>
            <a:ext cx="7143750" cy="598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49" name="Picture 2">
            <a:extLst>
              <a:ext uri="{FF2B5EF4-FFF2-40B4-BE49-F238E27FC236}">
                <a16:creationId xmlns:a16="http://schemas.microsoft.com/office/drawing/2014/main" id="{F5B7B8FF-15A5-3D72-857E-F17C8E790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06400"/>
            <a:ext cx="7086600" cy="573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3" name="Picture 2">
            <a:extLst>
              <a:ext uri="{FF2B5EF4-FFF2-40B4-BE49-F238E27FC236}">
                <a16:creationId xmlns:a16="http://schemas.microsoft.com/office/drawing/2014/main" id="{54B35037-93CA-D695-2A6B-6974B9D36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90600"/>
            <a:ext cx="6629400" cy="515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TextBox 1">
            <a:extLst>
              <a:ext uri="{FF2B5EF4-FFF2-40B4-BE49-F238E27FC236}">
                <a16:creationId xmlns:a16="http://schemas.microsoft.com/office/drawing/2014/main" id="{CBE0B60C-D4FB-D37E-58EE-A821C250E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33400"/>
            <a:ext cx="4241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400">
                <a:solidFill>
                  <a:srgbClr val="FF0000"/>
                </a:solidFill>
              </a:rPr>
              <a:t>Course homepage</a:t>
            </a:r>
          </a:p>
        </p:txBody>
      </p:sp>
      <p:sp>
        <p:nvSpPr>
          <p:cNvPr id="184322" name="TextBox 2">
            <a:extLst>
              <a:ext uri="{FF2B5EF4-FFF2-40B4-BE49-F238E27FC236}">
                <a16:creationId xmlns:a16="http://schemas.microsoft.com/office/drawing/2014/main" id="{2F8A5E6B-A2A2-4F69-71E5-E0AF793F9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057400"/>
            <a:ext cx="785177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600">
                <a:hlinkClick r:id="rId2"/>
              </a:rPr>
              <a:t>https://clgiles.ist.psu.edu/IST441</a:t>
            </a:r>
            <a:endParaRPr lang="en-US" altLang="en-US" sz="3600"/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360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600"/>
              <a:t>Or just query Google with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360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600"/>
              <a:t>IST441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360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600">
                <a:hlinkClick r:id="rId3"/>
              </a:rPr>
              <a:t>Google string query</a:t>
            </a:r>
            <a:endParaRPr lang="en-US" altLang="en-US" sz="360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600"/>
              <a:t>https://www.google.com/search?q=ist441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98F862EB-3A29-669F-E216-09BF410EA1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4818" name="Content Placeholder 4">
            <a:extLst>
              <a:ext uri="{FF2B5EF4-FFF2-40B4-BE49-F238E27FC236}">
                <a16:creationId xmlns:a16="http://schemas.microsoft.com/office/drawing/2014/main" id="{E1C708B6-1D06-9414-CDD1-54E7AB9546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603250"/>
            <a:ext cx="8618538" cy="579755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C1E44596-7D9E-7866-F46E-F5AADD08D7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066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Sotfware/hardware used</a:t>
            </a:r>
          </a:p>
        </p:txBody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033D1625-29A3-FEA0-3871-33B189B7B3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Software (all open source)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Lucene indexer 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Elasticsearch API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Scrapy web crawler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Jupiter notebook</a:t>
            </a:r>
          </a:p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Hardware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Infrastructure provided by IST IT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You can use your own – discuss with instructor</a:t>
            </a:r>
          </a:p>
          <a:p>
            <a:pPr lvl="1">
              <a:lnSpc>
                <a:spcPct val="90000"/>
              </a:lnSpc>
            </a:pPr>
            <a:endParaRPr lang="en-US" altLang="en-US" sz="2400">
              <a:ea typeface="ＭＳ Ｐゴシック" panose="020B0600070205080204" pitchFamily="34" charset="-128"/>
            </a:endParaRPr>
          </a:p>
          <a:p>
            <a:pPr lvl="1">
              <a:lnSpc>
                <a:spcPct val="90000"/>
              </a:lnSpc>
            </a:pPr>
            <a:endParaRPr lang="en-US" altLang="en-US" sz="240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endParaRPr lang="en-US" altLang="en-US" sz="280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Content Placeholder 4">
            <a:extLst>
              <a:ext uri="{FF2B5EF4-FFF2-40B4-BE49-F238E27FC236}">
                <a16:creationId xmlns:a16="http://schemas.microsoft.com/office/drawing/2014/main" id="{D2CB6D8D-DEBA-01BF-4D88-D4A3B56285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1800" y="-55563"/>
            <a:ext cx="5486400" cy="6913563"/>
          </a:xfrm>
        </p:spPr>
      </p:pic>
      <p:sp>
        <p:nvSpPr>
          <p:cNvPr id="37890" name="TextBox 5">
            <a:extLst>
              <a:ext uri="{FF2B5EF4-FFF2-40B4-BE49-F238E27FC236}">
                <a16:creationId xmlns:a16="http://schemas.microsoft.com/office/drawing/2014/main" id="{CC8E4FFB-3C4A-39A4-3769-5BD4DB923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6800"/>
            <a:ext cx="25050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>
                <a:solidFill>
                  <a:srgbClr val="FF0000"/>
                </a:solidFill>
              </a:rPr>
              <a:t>Elasticsearch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>
                <a:solidFill>
                  <a:srgbClr val="FF0000"/>
                </a:solidFill>
              </a:rPr>
              <a:t>users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AA92983E-D99D-4A65-67A3-9FE3B468C1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  <a:hlinkClick r:id="rId2"/>
              </a:rPr>
              <a:t>Elasticsearch Conferences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8914" name="Content Placeholder 4">
            <a:extLst>
              <a:ext uri="{FF2B5EF4-FFF2-40B4-BE49-F238E27FC236}">
                <a16:creationId xmlns:a16="http://schemas.microsoft.com/office/drawing/2014/main" id="{B036CD05-5DD7-C835-D6E7-B743048C52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813" y="2438400"/>
            <a:ext cx="7759700" cy="41148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A25425F9-276F-90CC-B73C-04E998801C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0638"/>
            <a:ext cx="7772400" cy="893762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will be covered</a:t>
            </a:r>
          </a:p>
        </p:txBody>
      </p:sp>
      <p:sp>
        <p:nvSpPr>
          <p:cNvPr id="39938" name="Rectangle 3">
            <a:extLst>
              <a:ext uri="{FF2B5EF4-FFF2-40B4-BE49-F238E27FC236}">
                <a16:creationId xmlns:a16="http://schemas.microsoft.com/office/drawing/2014/main" id="{B998F92A-77EA-8E73-8B26-819DB67242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58813" y="762000"/>
            <a:ext cx="7772400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Search engines as information retrieval systems and how they work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ea typeface="ＭＳ Ｐゴシック" panose="020B0600070205080204" pitchFamily="34" charset="-128"/>
              </a:rPr>
              <a:t>Scaling of search – Complexity - Big O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ea typeface="ＭＳ Ｐゴシック" panose="020B0600070205080204" pitchFamily="34" charset="-128"/>
              </a:rPr>
              <a:t>Evaluation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ea typeface="ＭＳ Ｐゴシック" panose="020B0600070205080204" pitchFamily="34" charset="-128"/>
              </a:rPr>
              <a:t>Text processing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ea typeface="ＭＳ Ｐゴシック" panose="020B0600070205080204" pitchFamily="34" charset="-128"/>
              </a:rPr>
              <a:t>Vector models (used in machine learning, NLP, rec systems)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ea typeface="ＭＳ Ｐゴシック" panose="020B0600070205080204" pitchFamily="34" charset="-128"/>
              </a:rPr>
              <a:t>Indexers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ea typeface="ＭＳ Ｐゴシック" panose="020B0600070205080204" pitchFamily="34" charset="-128"/>
              </a:rPr>
              <a:t>Queries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ea typeface="ＭＳ Ｐゴシック" panose="020B0600070205080204" pitchFamily="34" charset="-128"/>
              </a:rPr>
              <a:t>Crawlers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ea typeface="ＭＳ Ｐゴシック" panose="020B0600070205080204" pitchFamily="34" charset="-128"/>
              </a:rPr>
              <a:t>Ranking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ea typeface="ＭＳ Ｐゴシック" panose="020B0600070205080204" pitchFamily="34" charset="-128"/>
              </a:rPr>
              <a:t>SEO/spam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ea typeface="ＭＳ Ｐゴシック" panose="020B0600070205080204" pitchFamily="34" charset="-128"/>
              </a:rPr>
              <a:t>Neural ranking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Google and link analysis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ea typeface="ＭＳ Ｐゴシック" panose="020B0600070205080204" pitchFamily="34" charset="-128"/>
              </a:rPr>
              <a:t>Bigtable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Internet and web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ea typeface="ＭＳ Ｐゴシック" panose="020B0600070205080204" pitchFamily="34" charset="-128"/>
              </a:rPr>
              <a:t>Web structure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Semantic search (next generation)</a:t>
            </a:r>
          </a:p>
          <a:p>
            <a:pPr>
              <a:lnSpc>
                <a:spcPct val="90000"/>
              </a:lnSpc>
            </a:pPr>
            <a:endParaRPr lang="en-US" altLang="en-US" sz="2400" dirty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0B1760D5-43AE-FB72-2A32-D40C2CB93C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49238"/>
            <a:ext cx="7772400" cy="893762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is not covered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but could be</a:t>
            </a:r>
          </a:p>
        </p:txBody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8143D64F-B74E-4671-FC8A-24BBA0E11D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7772400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Probabilistic and NLP search engines</a:t>
            </a:r>
            <a:endParaRPr lang="en-US" altLang="en-US" sz="2000" dirty="0">
              <a:ea typeface="ＭＳ Ｐゴシック" panose="020B0600070205080204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ea typeface="ＭＳ Ｐゴシック" panose="020B0600070205080204" pitchFamily="34" charset="-128"/>
              </a:rPr>
              <a:t>Indri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err="1">
                <a:ea typeface="ＭＳ Ｐゴシック" panose="020B0600070205080204" pitchFamily="34" charset="-128"/>
              </a:rPr>
              <a:t>Xapian</a:t>
            </a:r>
            <a:endParaRPr lang="en-US" altLang="en-US" sz="2000" dirty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Other open source text search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err="1">
                <a:ea typeface="ＭＳ Ｐゴシック" panose="020B0600070205080204" pitchFamily="34" charset="-128"/>
              </a:rPr>
              <a:t>Zettair</a:t>
            </a:r>
            <a:endParaRPr lang="en-US" altLang="en-US" sz="2000" dirty="0">
              <a:ea typeface="ＭＳ Ｐゴシック" panose="020B0600070205080204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ea typeface="ＭＳ Ｐゴシック" panose="020B0600070205080204" pitchFamily="34" charset="-128"/>
              </a:rPr>
              <a:t>Sphinx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Image, video,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nontext</a:t>
            </a:r>
            <a:r>
              <a:rPr lang="en-US" altLang="en-US" sz="2400" dirty="0">
                <a:ea typeface="ＭＳ Ｐゴシック" panose="020B0600070205080204" pitchFamily="34" charset="-128"/>
              </a:rPr>
              <a:t> search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Text clustering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ea typeface="ＭＳ Ｐゴシック" panose="020B0600070205080204" pitchFamily="34" charset="-128"/>
              </a:rPr>
              <a:t>K means, hierarchical, flat, 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Machine and deep learning information retrieval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>
                <a:ea typeface="ＭＳ Ｐゴシック" panose="020B0600070205080204" pitchFamily="34" charset="-128"/>
              </a:rPr>
              <a:t>NN4IR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Recommender systems</a:t>
            </a:r>
          </a:p>
          <a:p>
            <a:pPr>
              <a:lnSpc>
                <a:spcPct val="90000"/>
              </a:lnSpc>
            </a:pPr>
            <a:endParaRPr lang="en-US" altLang="en-US" sz="2400" dirty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0B1760D5-43AE-FB72-2A32-D40C2CB93C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49238"/>
            <a:ext cx="7772400" cy="893762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is not covered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but could be</a:t>
            </a:r>
          </a:p>
        </p:txBody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8143D64F-B74E-4671-FC8A-24BBA0E11D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7772400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Probabilistic and NLP search engines</a:t>
            </a:r>
            <a:endParaRPr lang="en-US" altLang="en-US" sz="2000" dirty="0">
              <a:ea typeface="ＭＳ Ｐゴシック" panose="020B0600070205080204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ea typeface="ＭＳ Ｐゴシック" panose="020B0600070205080204" pitchFamily="34" charset="-128"/>
              </a:rPr>
              <a:t>Indri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err="1">
                <a:ea typeface="ＭＳ Ｐゴシック" panose="020B0600070205080204" pitchFamily="34" charset="-128"/>
              </a:rPr>
              <a:t>Xapian</a:t>
            </a:r>
            <a:endParaRPr lang="en-US" altLang="en-US" sz="2000" dirty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Other open source text search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err="1">
                <a:ea typeface="ＭＳ Ｐゴシック" panose="020B0600070205080204" pitchFamily="34" charset="-128"/>
              </a:rPr>
              <a:t>Zettair</a:t>
            </a:r>
            <a:endParaRPr lang="en-US" altLang="en-US" sz="2000" dirty="0">
              <a:ea typeface="ＭＳ Ｐゴシック" panose="020B0600070205080204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ea typeface="ＭＳ Ｐゴシック" panose="020B0600070205080204" pitchFamily="34" charset="-128"/>
              </a:rPr>
              <a:t>Sphinx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Image, video,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nontext</a:t>
            </a:r>
            <a:r>
              <a:rPr lang="en-US" altLang="en-US" sz="2400" dirty="0">
                <a:ea typeface="ＭＳ Ｐゴシック" panose="020B0600070205080204" pitchFamily="34" charset="-128"/>
              </a:rPr>
              <a:t> search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Text clustering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ea typeface="ＭＳ Ｐゴシック" panose="020B0600070205080204" pitchFamily="34" charset="-128"/>
              </a:rPr>
              <a:t>K means, hierarchical, flat, </a:t>
            </a:r>
          </a:p>
          <a:p>
            <a:pPr>
              <a:lnSpc>
                <a:spcPct val="90000"/>
              </a:lnSpc>
            </a:pPr>
            <a:r>
              <a:rPr lang="en-US" altLang="en-US" sz="2400" i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Machine and deep learning information retrieval (now covered – being used by Google)</a:t>
            </a:r>
          </a:p>
          <a:p>
            <a:pPr lvl="1">
              <a:lnSpc>
                <a:spcPct val="90000"/>
              </a:lnSpc>
            </a:pPr>
            <a:r>
              <a:rPr lang="en-US" altLang="en-US" sz="1600" i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NN4IR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Recommender systems</a:t>
            </a:r>
          </a:p>
          <a:p>
            <a:pPr>
              <a:lnSpc>
                <a:spcPct val="90000"/>
              </a:lnSpc>
            </a:pPr>
            <a:endParaRPr lang="en-US" altLang="en-US" sz="2400" dirty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134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00656994-A75D-1918-B93C-AF3BE09149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066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Math/data structures used</a:t>
            </a:r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A8DC3808-F8E0-7EAA-969C-FFA5854D96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  <a:defRPr/>
            </a:pPr>
            <a:r>
              <a:rPr lang="en-US" altLang="en-US" sz="2800" dirty="0"/>
              <a:t>Little theory; lots of algorithms, math and heuristics</a:t>
            </a:r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endParaRPr lang="en-US" altLang="en-US" sz="2800" dirty="0"/>
          </a:p>
          <a:p>
            <a:pPr>
              <a:lnSpc>
                <a:spcPct val="90000"/>
              </a:lnSpc>
              <a:defRPr/>
            </a:pPr>
            <a:r>
              <a:rPr lang="en-US" altLang="en-US" sz="2800" dirty="0"/>
              <a:t>Set theory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800" dirty="0"/>
              <a:t>Vector and matrix manipulation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800" dirty="0"/>
              <a:t>Indexing (no databases!)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800" dirty="0"/>
              <a:t>Graphs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800" dirty="0"/>
              <a:t>Ranking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800" dirty="0"/>
              <a:t>Scaling – Big O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BFE574C1-0400-1F15-FFD5-A8F091A239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06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What is information</a:t>
            </a:r>
          </a:p>
        </p:txBody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id="{A6187B6D-B391-71D6-F868-D9BD955BDB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Sizes of things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mega, giga, tera, peta, exa, zeta, yotta</a:t>
            </a:r>
          </a:p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How much is there?</a:t>
            </a:r>
          </a:p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Methods of estimation </a:t>
            </a:r>
          </a:p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Focus on text</a:t>
            </a:r>
          </a:p>
          <a:p>
            <a:pPr lvl="1">
              <a:lnSpc>
                <a:spcPct val="90000"/>
              </a:lnSpc>
            </a:pPr>
            <a:endParaRPr lang="en-US" altLang="en-US" sz="240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endParaRPr lang="en-US" altLang="en-US" sz="280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C2E9CABE-0783-A4A7-E6EB-F5802A514D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066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IST 441 - OER</a:t>
            </a:r>
          </a:p>
        </p:txBody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446D38C0-5087-D295-8059-40C68C9E4C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altLang="en-US" sz="2800" dirty="0">
                <a:ea typeface="ＭＳ Ｐゴシック" panose="020B0600070205080204" pitchFamily="34" charset="-128"/>
              </a:rPr>
              <a:t>IST441 is a mostly an Open Educational Resource class.</a:t>
            </a:r>
          </a:p>
          <a:p>
            <a:pPr>
              <a:lnSpc>
                <a:spcPct val="90000"/>
              </a:lnSpc>
              <a:defRPr/>
            </a:pPr>
            <a:endParaRPr lang="en-US" altLang="en-US" sz="2800" dirty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en-US" sz="2800" dirty="0">
                <a:ea typeface="ＭＳ Ｐゴシック" panose="020B0600070205080204" pitchFamily="34" charset="-128"/>
              </a:rPr>
              <a:t>“Open educational resources (OERs) are freely accessible, openly licensed text, media, and other digital assets that are useful for teaching, learning, and assessing as well as for research purposes.”</a:t>
            </a:r>
          </a:p>
          <a:p>
            <a:pPr>
              <a:lnSpc>
                <a:spcPct val="90000"/>
              </a:lnSpc>
              <a:defRPr/>
            </a:pPr>
            <a:endParaRPr lang="en-US" altLang="en-US" sz="2800" dirty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en-US" sz="2800" dirty="0">
                <a:ea typeface="ＭＳ Ｐゴシック" panose="020B0600070205080204" pitchFamily="34" charset="-128"/>
              </a:rPr>
              <a:t>All material in IST441 that is not private, is open, free, and online.</a:t>
            </a:r>
          </a:p>
          <a:p>
            <a:pPr lvl="1">
              <a:lnSpc>
                <a:spcPct val="90000"/>
              </a:lnSpc>
              <a:defRPr/>
            </a:pPr>
            <a:endParaRPr lang="en-US" altLang="en-US" sz="2400" dirty="0">
              <a:ea typeface="ＭＳ Ｐゴシック" panose="020B0600070205080204" pitchFamily="34" charset="-128"/>
            </a:endParaRPr>
          </a:p>
          <a:p>
            <a:pPr lvl="1">
              <a:lnSpc>
                <a:spcPct val="90000"/>
              </a:lnSpc>
              <a:defRPr/>
            </a:pPr>
            <a:endParaRPr lang="en-US" altLang="en-US" sz="2400" dirty="0">
              <a:ea typeface="ＭＳ Ｐゴシック" panose="020B0600070205080204" pitchFamily="34" charset="-128"/>
            </a:endParaRPr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endParaRPr lang="en-US" altLang="en-US" sz="2800" dirty="0">
              <a:ea typeface="ＭＳ Ｐゴシック" panose="020B0600070205080204" pitchFamily="34" charset="-128"/>
            </a:endParaRPr>
          </a:p>
        </p:txBody>
      </p:sp>
      <p:sp>
        <p:nvSpPr>
          <p:cNvPr id="18435" name="TextBox 1">
            <a:extLst>
              <a:ext uri="{FF2B5EF4-FFF2-40B4-BE49-F238E27FC236}">
                <a16:creationId xmlns:a16="http://schemas.microsoft.com/office/drawing/2014/main" id="{D8E1EBD9-DC26-BAEA-2BE5-45CC6F034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4267200"/>
            <a:ext cx="1243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wikipedia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E5BFB829-F434-7A76-5C33-5661E41058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06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Cost of search engine work and scaling</a:t>
            </a:r>
          </a:p>
        </p:txBody>
      </p:sp>
      <p:sp>
        <p:nvSpPr>
          <p:cNvPr id="48130" name="Rectangle 3">
            <a:extLst>
              <a:ext uri="{FF2B5EF4-FFF2-40B4-BE49-F238E27FC236}">
                <a16:creationId xmlns:a16="http://schemas.microsoft.com/office/drawing/2014/main" id="{BAFC1BF9-0F95-37E1-6895-143C1E999A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How does search scale with numbers of users, documents, algorithms for implementation</a:t>
            </a:r>
          </a:p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What are measurements of scale</a:t>
            </a:r>
          </a:p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Algorithmic complexity</a:t>
            </a:r>
          </a:p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Worst case scenario – Big O</a:t>
            </a:r>
          </a:p>
          <a:p>
            <a:pPr lvl="1">
              <a:lnSpc>
                <a:spcPct val="90000"/>
              </a:lnSpc>
            </a:pPr>
            <a:endParaRPr lang="en-US" altLang="en-US" sz="240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endParaRPr lang="en-US" altLang="en-US" sz="280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6F725832-FDF5-69D3-98B9-70AE3B5375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066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Retrieval evaluation</a:t>
            </a:r>
          </a:p>
        </p:txBody>
      </p:sp>
      <p:sp>
        <p:nvSpPr>
          <p:cNvPr id="50178" name="Rectangle 3">
            <a:extLst>
              <a:ext uri="{FF2B5EF4-FFF2-40B4-BE49-F238E27FC236}">
                <a16:creationId xmlns:a16="http://schemas.microsoft.com/office/drawing/2014/main" id="{CF15463A-4709-ADFF-1FFA-87A84CF295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Set based theoretic models</a:t>
            </a:r>
          </a:p>
          <a:p>
            <a:pPr lvl="1">
              <a:lnSpc>
                <a:spcPct val="90000"/>
              </a:lnSpc>
            </a:pPr>
            <a:endParaRPr lang="en-US" altLang="en-US" sz="240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Precision vs recall; tradeoffs</a:t>
            </a:r>
          </a:p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F number – combine the above</a:t>
            </a:r>
          </a:p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False positives vs false negatives; true positives vs true negatives</a:t>
            </a:r>
          </a:p>
          <a:p>
            <a:pPr lvl="1">
              <a:lnSpc>
                <a:spcPct val="90000"/>
              </a:lnSpc>
            </a:pPr>
            <a:endParaRPr lang="en-US" altLang="en-US" sz="2400">
              <a:ea typeface="ＭＳ Ｐゴシック" panose="020B0600070205080204" pitchFamily="34" charset="-128"/>
            </a:endParaRPr>
          </a:p>
          <a:p>
            <a:pPr lvl="1">
              <a:lnSpc>
                <a:spcPct val="90000"/>
              </a:lnSpc>
            </a:pPr>
            <a:endParaRPr lang="en-US" altLang="en-US" sz="240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endParaRPr lang="en-US" altLang="en-US" sz="280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6633A80C-C3D7-20C6-75C5-397E4E9396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696200" cy="106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Properties of text - Text processing</a:t>
            </a:r>
          </a:p>
        </p:txBody>
      </p:sp>
      <p:sp>
        <p:nvSpPr>
          <p:cNvPr id="52226" name="Rectangle 3">
            <a:extLst>
              <a:ext uri="{FF2B5EF4-FFF2-40B4-BE49-F238E27FC236}">
                <a16:creationId xmlns:a16="http://schemas.microsoft.com/office/drawing/2014/main" id="{5A1087A9-D327-2B8B-9AD4-3B8F5D84DA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Documents models</a:t>
            </a:r>
          </a:p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Text as a mathematical vectors</a:t>
            </a:r>
          </a:p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Tokenization, lemmatization of words</a:t>
            </a:r>
          </a:p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Zipf distribution of text</a:t>
            </a:r>
          </a:p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Documents as matrices made up of text vectors</a:t>
            </a:r>
          </a:p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Weight of vectors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Bag of word models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Term frequencies, inverse document frequencies</a:t>
            </a:r>
          </a:p>
          <a:p>
            <a:pPr lvl="1">
              <a:lnSpc>
                <a:spcPct val="90000"/>
              </a:lnSpc>
            </a:pPr>
            <a:endParaRPr lang="en-US" altLang="en-US" sz="240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endParaRPr lang="en-US" altLang="en-US" sz="280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19EAF64B-15C2-B94E-D365-287C41DDFC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066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Queries and Users</a:t>
            </a:r>
          </a:p>
        </p:txBody>
      </p:sp>
      <p:sp>
        <p:nvSpPr>
          <p:cNvPr id="54274" name="Rectangle 3">
            <a:extLst>
              <a:ext uri="{FF2B5EF4-FFF2-40B4-BE49-F238E27FC236}">
                <a16:creationId xmlns:a16="http://schemas.microsoft.com/office/drawing/2014/main" id="{183E9E47-754A-EF67-A5EC-2A68E3960A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Query as a small document vector</a:t>
            </a:r>
          </a:p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Boolean vs vector queries</a:t>
            </a:r>
          </a:p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Natural language processing</a:t>
            </a:r>
          </a:p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Matching queries to the index</a:t>
            </a:r>
          </a:p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Use ranking methods to generate search engine results page</a:t>
            </a:r>
          </a:p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Who uses search engines and why</a:t>
            </a:r>
          </a:p>
          <a:p>
            <a:pPr lvl="1">
              <a:lnSpc>
                <a:spcPct val="90000"/>
              </a:lnSpc>
            </a:pPr>
            <a:endParaRPr lang="en-US" altLang="en-US" sz="2400">
              <a:ea typeface="ＭＳ Ｐゴシック" panose="020B0600070205080204" pitchFamily="34" charset="-128"/>
            </a:endParaRPr>
          </a:p>
          <a:p>
            <a:pPr lvl="1">
              <a:lnSpc>
                <a:spcPct val="90000"/>
              </a:lnSpc>
            </a:pPr>
            <a:endParaRPr lang="en-US" altLang="en-US" sz="2400">
              <a:ea typeface="ＭＳ Ｐゴシック" panose="020B0600070205080204" pitchFamily="34" charset="-128"/>
            </a:endParaRPr>
          </a:p>
          <a:p>
            <a:pPr lvl="1">
              <a:lnSpc>
                <a:spcPct val="90000"/>
              </a:lnSpc>
            </a:pPr>
            <a:endParaRPr lang="en-US" altLang="en-US" sz="240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endParaRPr lang="en-US" altLang="en-US" sz="280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6139AE78-29BC-F6E8-2B5C-5CF481F448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066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Ranking</a:t>
            </a:r>
          </a:p>
        </p:txBody>
      </p:sp>
      <p:sp>
        <p:nvSpPr>
          <p:cNvPr id="56322" name="Rectangle 3">
            <a:extLst>
              <a:ext uri="{FF2B5EF4-FFF2-40B4-BE49-F238E27FC236}">
                <a16:creationId xmlns:a16="http://schemas.microsoft.com/office/drawing/2014/main" id="{93DDA79C-C014-9398-AADB-65D398A4F0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Ranking - text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Text similarity 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Vector multiplies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Inner products vs cosine products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Ranking – graphs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Graphical ranking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PageRank vs hubs/authorities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Ranking – text &amp; graphs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Modern search engines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PageRank, HITS,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RankDex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Ranking – machine learning methods (Neural or Deep)</a:t>
            </a:r>
          </a:p>
          <a:p>
            <a:pPr>
              <a:lnSpc>
                <a:spcPct val="90000"/>
              </a:lnSpc>
            </a:pPr>
            <a:endParaRPr lang="en-US" altLang="en-US" sz="2800" dirty="0">
              <a:ea typeface="ＭＳ Ｐゴシック" panose="020B0600070205080204" pitchFamily="34" charset="-128"/>
            </a:endParaRPr>
          </a:p>
          <a:p>
            <a:pPr lvl="1">
              <a:lnSpc>
                <a:spcPct val="90000"/>
              </a:lnSpc>
            </a:pPr>
            <a:endParaRPr lang="en-US" altLang="en-US" sz="2400" dirty="0">
              <a:ea typeface="ＭＳ Ｐゴシック" panose="020B0600070205080204" pitchFamily="34" charset="-128"/>
            </a:endParaRPr>
          </a:p>
          <a:p>
            <a:pPr lvl="1">
              <a:lnSpc>
                <a:spcPct val="90000"/>
              </a:lnSpc>
            </a:pPr>
            <a:endParaRPr lang="en-US" altLang="en-US" sz="2400" dirty="0">
              <a:ea typeface="ＭＳ Ｐゴシック" panose="020B0600070205080204" pitchFamily="34" charset="-128"/>
            </a:endParaRPr>
          </a:p>
          <a:p>
            <a:pPr lvl="1">
              <a:lnSpc>
                <a:spcPct val="90000"/>
              </a:lnSpc>
            </a:pPr>
            <a:endParaRPr lang="en-US" altLang="en-US" sz="2400" dirty="0">
              <a:ea typeface="ＭＳ Ｐゴシック" panose="020B0600070205080204" pitchFamily="34" charset="-128"/>
            </a:endParaRPr>
          </a:p>
          <a:p>
            <a:pPr lvl="1">
              <a:lnSpc>
                <a:spcPct val="90000"/>
              </a:lnSpc>
            </a:pPr>
            <a:endParaRPr lang="en-US" altLang="en-US" sz="2400" dirty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endParaRPr lang="en-US" altLang="en-US" sz="28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>
            <a:extLst>
              <a:ext uri="{FF2B5EF4-FFF2-40B4-BE49-F238E27FC236}">
                <a16:creationId xmlns:a16="http://schemas.microsoft.com/office/drawing/2014/main" id="{69CAE241-D984-80F4-7E97-7A7362EC09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066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Storage, files, and access</a:t>
            </a:r>
          </a:p>
        </p:txBody>
      </p:sp>
      <p:sp>
        <p:nvSpPr>
          <p:cNvPr id="58370" name="Rectangle 3">
            <a:extLst>
              <a:ext uri="{FF2B5EF4-FFF2-40B4-BE49-F238E27FC236}">
                <a16:creationId xmlns:a16="http://schemas.microsoft.com/office/drawing/2014/main" id="{25E79BF8-4C34-D2C9-DAFD-8A16DCF5B9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Inverted index vs databases</a:t>
            </a:r>
          </a:p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Index creation and file structure</a:t>
            </a:r>
          </a:p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Posit files</a:t>
            </a:r>
          </a:p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Linear search</a:t>
            </a:r>
          </a:p>
          <a:p>
            <a:pPr lvl="1">
              <a:lnSpc>
                <a:spcPct val="90000"/>
              </a:lnSpc>
            </a:pPr>
            <a:endParaRPr lang="en-US" altLang="en-US" sz="240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endParaRPr lang="en-US" altLang="en-US" sz="280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F7EABC85-D976-DD0A-4AC7-0D59877A3F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066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Web</a:t>
            </a:r>
          </a:p>
        </p:txBody>
      </p:sp>
      <p:sp>
        <p:nvSpPr>
          <p:cNvPr id="60418" name="Rectangle 3">
            <a:extLst>
              <a:ext uri="{FF2B5EF4-FFF2-40B4-BE49-F238E27FC236}">
                <a16:creationId xmlns:a16="http://schemas.microsoft.com/office/drawing/2014/main" id="{00C7D5FB-2E05-CFFC-93EF-6C8714D38B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What the web looks like – graphical modeling</a:t>
            </a:r>
          </a:p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Web vs the internet</a:t>
            </a:r>
          </a:p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Web crawling</a:t>
            </a:r>
          </a:p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Bread vs depth first search algorithms</a:t>
            </a:r>
          </a:p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Robots.tex</a:t>
            </a:r>
          </a:p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Search engine spamming</a:t>
            </a:r>
          </a:p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Search engine optimization (SEO)</a:t>
            </a:r>
          </a:p>
          <a:p>
            <a:pPr lvl="1">
              <a:lnSpc>
                <a:spcPct val="90000"/>
              </a:lnSpc>
            </a:pPr>
            <a:endParaRPr lang="en-US" altLang="en-US" sz="240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endParaRPr lang="en-US" altLang="en-US" sz="280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10">
            <a:extLst>
              <a:ext uri="{FF2B5EF4-FFF2-40B4-BE49-F238E27FC236}">
                <a16:creationId xmlns:a16="http://schemas.microsoft.com/office/drawing/2014/main" id="{FBE87F35-FFA9-7879-ABC2-9B3B63825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6019800"/>
            <a:ext cx="3036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hlinkClick r:id="rId3"/>
              </a:rPr>
              <a:t>manyeyes visualization</a:t>
            </a:r>
            <a:endParaRPr lang="en-US" altLang="en-US" sz="2400"/>
          </a:p>
        </p:txBody>
      </p:sp>
      <p:pic>
        <p:nvPicPr>
          <p:cNvPr id="62466" name="Picture 5" descr="Screen shot 2012-01-07 at 10.20.38 AM.png">
            <a:extLst>
              <a:ext uri="{FF2B5EF4-FFF2-40B4-BE49-F238E27FC236}">
                <a16:creationId xmlns:a16="http://schemas.microsoft.com/office/drawing/2014/main" id="{0DB7BC7C-8FE8-02EC-E57B-8FDE8FD1A1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1000"/>
            <a:ext cx="5942013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3" descr="Screen shot 2012-01-07 at 11.16.40 AM.png">
            <a:extLst>
              <a:ext uri="{FF2B5EF4-FFF2-40B4-BE49-F238E27FC236}">
                <a16:creationId xmlns:a16="http://schemas.microsoft.com/office/drawing/2014/main" id="{DBFC68A4-2045-F22A-B45F-423BBD732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04800"/>
            <a:ext cx="497522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>
            <a:extLst>
              <a:ext uri="{FF2B5EF4-FFF2-40B4-BE49-F238E27FC236}">
                <a16:creationId xmlns:a16="http://schemas.microsoft.com/office/drawing/2014/main" id="{C76B71D7-7377-AED9-3C02-F2811238F1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4475" y="1588"/>
            <a:ext cx="8594725" cy="1143000"/>
          </a:xfrm>
        </p:spPr>
        <p:txBody>
          <a:bodyPr/>
          <a:lstStyle/>
          <a:p>
            <a:r>
              <a:rPr lang="en-US" altLang="en-US" sz="3200" b="1">
                <a:solidFill>
                  <a:srgbClr val="FF0000"/>
                </a:solidFill>
                <a:ea typeface="ＭＳ Ｐゴシック" panose="020B0600070205080204" pitchFamily="34" charset="-128"/>
              </a:rPr>
              <a:t>Search gains on email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6562" name="Text Box 8">
            <a:extLst>
              <a:ext uri="{FF2B5EF4-FFF2-40B4-BE49-F238E27FC236}">
                <a16:creationId xmlns:a16="http://schemas.microsoft.com/office/drawing/2014/main" id="{F36EFCA9-4292-6348-A538-10D316EA7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5486400"/>
            <a:ext cx="3189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/>
              <a:t>July 2008 </a:t>
            </a:r>
            <a:r>
              <a:rPr lang="en-US" altLang="en-US" sz="2000">
                <a:hlinkClick r:id="rId3"/>
              </a:rPr>
              <a:t>Pew Internet </a:t>
            </a:r>
            <a:r>
              <a:rPr lang="en-US" altLang="en-US" sz="2000"/>
              <a:t>Study</a:t>
            </a:r>
          </a:p>
        </p:txBody>
      </p:sp>
      <p:pic>
        <p:nvPicPr>
          <p:cNvPr id="66563" name="Picture 9" descr="Picture 5">
            <a:extLst>
              <a:ext uri="{FF2B5EF4-FFF2-40B4-BE49-F238E27FC236}">
                <a16:creationId xmlns:a16="http://schemas.microsoft.com/office/drawing/2014/main" id="{44D4EFFD-5C16-95C1-8A75-3CE244B1B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14400"/>
            <a:ext cx="6019800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 Box 10">
            <a:extLst>
              <a:ext uri="{FF2B5EF4-FFF2-40B4-BE49-F238E27FC236}">
                <a16:creationId xmlns:a16="http://schemas.microsoft.com/office/drawing/2014/main" id="{97722307-294A-EC3C-8B2F-C39954174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6019800"/>
            <a:ext cx="3036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hlinkClick r:id="rId5"/>
              </a:rPr>
              <a:t>manyeyes visualization</a:t>
            </a:r>
            <a:endParaRPr lang="en-US" altLang="en-US" sz="2400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40E5B051-AC74-7F91-61F2-71072918B5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066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Open online course homepage</a:t>
            </a:r>
          </a:p>
        </p:txBody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B18FDED5-50C8-FE39-4188-3A43BE2580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Everything you need to know about the course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  <a:hlinkClick r:id="rId3"/>
              </a:rPr>
              <a:t>http://clgiles.ist.psu.edu/IST441</a:t>
            </a:r>
            <a:endParaRPr lang="en-US" altLang="en-US" sz="2400">
              <a:ea typeface="ＭＳ Ｐゴシック" panose="020B0600070205080204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Or put IST441 into Google</a:t>
            </a:r>
          </a:p>
          <a:p>
            <a:pPr lvl="1">
              <a:lnSpc>
                <a:spcPct val="90000"/>
              </a:lnSpc>
            </a:pPr>
            <a:r>
              <a:rPr lang="en-US" altLang="en-US" sz="2400" i="1">
                <a:solidFill>
                  <a:srgbClr val="FF0000"/>
                </a:solidFill>
                <a:ea typeface="ＭＳ Ｐゴシック" panose="020B0600070205080204" pitchFamily="34" charset="-128"/>
              </a:rPr>
              <a:t>Read this page carefully – a question about it will be on the exam</a:t>
            </a:r>
          </a:p>
          <a:p>
            <a:pPr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One big project – 35%</a:t>
            </a:r>
          </a:p>
          <a:p>
            <a:pPr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Exercises – 30%</a:t>
            </a:r>
          </a:p>
          <a:p>
            <a:pPr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One in class exam – 30%</a:t>
            </a:r>
          </a:p>
          <a:p>
            <a:pPr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Participation – 5%</a:t>
            </a:r>
          </a:p>
          <a:p>
            <a:pPr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Schedule</a:t>
            </a:r>
          </a:p>
          <a:p>
            <a:pPr>
              <a:lnSpc>
                <a:spcPct val="90000"/>
              </a:lnSpc>
            </a:pPr>
            <a:r>
              <a:rPr lang="en-US" altLang="en-US" sz="2800" i="1">
                <a:ea typeface="ＭＳ Ｐゴシック" panose="020B0600070205080204" pitchFamily="34" charset="-128"/>
              </a:rPr>
              <a:t>Grades on Canvas</a:t>
            </a:r>
          </a:p>
          <a:p>
            <a:pPr lvl="1">
              <a:lnSpc>
                <a:spcPct val="90000"/>
              </a:lnSpc>
            </a:pPr>
            <a:endParaRPr lang="en-US" altLang="en-US" sz="2400">
              <a:ea typeface="ＭＳ Ｐゴシック" panose="020B0600070205080204" pitchFamily="34" charset="-128"/>
            </a:endParaRPr>
          </a:p>
          <a:p>
            <a:pPr lvl="1">
              <a:lnSpc>
                <a:spcPct val="90000"/>
              </a:lnSpc>
            </a:pPr>
            <a:endParaRPr lang="en-US" altLang="en-US" sz="240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endParaRPr lang="en-US" altLang="en-US" sz="280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>
            <a:extLst>
              <a:ext uri="{FF2B5EF4-FFF2-40B4-BE49-F238E27FC236}">
                <a16:creationId xmlns:a16="http://schemas.microsoft.com/office/drawing/2014/main" id="{33C5C845-1F10-0426-FFCE-83070EA4FC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914400"/>
            <a:ext cx="6972300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">
            <a:extLst>
              <a:ext uri="{FF2B5EF4-FFF2-40B4-BE49-F238E27FC236}">
                <a16:creationId xmlns:a16="http://schemas.microsoft.com/office/drawing/2014/main" id="{9F515C4C-9EFC-A5C0-1E83-A01B9421B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914400"/>
            <a:ext cx="6972300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>
            <a:extLst>
              <a:ext uri="{FF2B5EF4-FFF2-40B4-BE49-F238E27FC236}">
                <a16:creationId xmlns:a16="http://schemas.microsoft.com/office/drawing/2014/main" id="{434F9BC2-7670-F60B-543D-708F9B471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914400"/>
            <a:ext cx="84455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>
            <a:extLst>
              <a:ext uri="{FF2B5EF4-FFF2-40B4-BE49-F238E27FC236}">
                <a16:creationId xmlns:a16="http://schemas.microsoft.com/office/drawing/2014/main" id="{87C37E39-1597-896B-A7B8-532DB61543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4754" name="Content Placeholder 4">
            <a:extLst>
              <a:ext uri="{FF2B5EF4-FFF2-40B4-BE49-F238E27FC236}">
                <a16:creationId xmlns:a16="http://schemas.microsoft.com/office/drawing/2014/main" id="{031B3996-DC67-7FA6-6049-5F548DA014A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685800"/>
            <a:ext cx="8031163" cy="4572000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>
            <a:extLst>
              <a:ext uri="{FF2B5EF4-FFF2-40B4-BE49-F238E27FC236}">
                <a16:creationId xmlns:a16="http://schemas.microsoft.com/office/drawing/2014/main" id="{67E16710-1F50-7B52-0563-4B66B816FC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5778" name="Content Placeholder 4">
            <a:extLst>
              <a:ext uri="{FF2B5EF4-FFF2-40B4-BE49-F238E27FC236}">
                <a16:creationId xmlns:a16="http://schemas.microsoft.com/office/drawing/2014/main" id="{549E183C-1A78-EEC9-02AD-C718136E9F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100" y="762000"/>
            <a:ext cx="8191500" cy="4581525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>
            <a:extLst>
              <a:ext uri="{FF2B5EF4-FFF2-40B4-BE49-F238E27FC236}">
                <a16:creationId xmlns:a16="http://schemas.microsoft.com/office/drawing/2014/main" id="{D29E0DC5-2BE6-60EC-02B9-C89CA6D016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6802" name="Content Placeholder 7">
            <a:extLst>
              <a:ext uri="{FF2B5EF4-FFF2-40B4-BE49-F238E27FC236}">
                <a16:creationId xmlns:a16="http://schemas.microsoft.com/office/drawing/2014/main" id="{986EB590-350A-83BA-3073-5445F105A7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525" y="876300"/>
            <a:ext cx="9064625" cy="510540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>
            <a:extLst>
              <a:ext uri="{FF2B5EF4-FFF2-40B4-BE49-F238E27FC236}">
                <a16:creationId xmlns:a16="http://schemas.microsoft.com/office/drawing/2014/main" id="{4CC730A8-B396-EF88-2D0E-A673561183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7826" name="Content Placeholder 4">
            <a:extLst>
              <a:ext uri="{FF2B5EF4-FFF2-40B4-BE49-F238E27FC236}">
                <a16:creationId xmlns:a16="http://schemas.microsoft.com/office/drawing/2014/main" id="{B9E1EDE9-FE63-C0CB-2E6E-2EB4F59599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838200"/>
            <a:ext cx="8297863" cy="4800600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>
            <a:extLst>
              <a:ext uri="{FF2B5EF4-FFF2-40B4-BE49-F238E27FC236}">
                <a16:creationId xmlns:a16="http://schemas.microsoft.com/office/drawing/2014/main" id="{D0033A79-AA7D-FB79-737F-949C47DD20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8850" name="Content Placeholder 4">
            <a:extLst>
              <a:ext uri="{FF2B5EF4-FFF2-40B4-BE49-F238E27FC236}">
                <a16:creationId xmlns:a16="http://schemas.microsoft.com/office/drawing/2014/main" id="{94FC6EC7-0701-F6B1-F90B-101A155597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" y="644525"/>
            <a:ext cx="9067800" cy="5126038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7DE7F-3826-A601-DCBB-75E91D7E2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406576-A782-B17C-4226-6366407557C8}"/>
              </a:ext>
            </a:extLst>
          </p:cNvPr>
          <p:cNvSpPr txBox="1"/>
          <p:nvPr/>
        </p:nvSpPr>
        <p:spPr>
          <a:xfrm>
            <a:off x="1523728" y="6096000"/>
            <a:ext cx="6096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https://datareportal.com/global-digital-overview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074CAA4-C0AF-C71B-7445-FF8FA495C7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685800"/>
            <a:ext cx="8401215" cy="4724400"/>
          </a:xfrm>
        </p:spPr>
      </p:pic>
    </p:spTree>
    <p:extLst>
      <p:ext uri="{BB962C8B-B14F-4D97-AF65-F5344CB8AC3E}">
        <p14:creationId xmlns:p14="http://schemas.microsoft.com/office/powerpoint/2010/main" val="21148329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>
            <a:extLst>
              <a:ext uri="{FF2B5EF4-FFF2-40B4-BE49-F238E27FC236}">
                <a16:creationId xmlns:a16="http://schemas.microsoft.com/office/drawing/2014/main" id="{24EC46B4-D864-1F67-E277-C6DB1AB1E8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9874" name="Content Placeholder 4">
            <a:extLst>
              <a:ext uri="{FF2B5EF4-FFF2-40B4-BE49-F238E27FC236}">
                <a16:creationId xmlns:a16="http://schemas.microsoft.com/office/drawing/2014/main" id="{5B4D2671-3263-8B87-15C5-517FF6097F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762000"/>
            <a:ext cx="8667750" cy="48768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>
            <a:extLst>
              <a:ext uri="{FF2B5EF4-FFF2-40B4-BE49-F238E27FC236}">
                <a16:creationId xmlns:a16="http://schemas.microsoft.com/office/drawing/2014/main" id="{5C8AAF32-0312-0573-B186-A5050E02D0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478463" cy="1047750"/>
          </a:xfrm>
        </p:spPr>
        <p:txBody>
          <a:bodyPr/>
          <a:lstStyle/>
          <a:p>
            <a:pPr eaLnBrk="1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US" altLang="en-US" sz="3300">
                <a:solidFill>
                  <a:srgbClr val="FF0000"/>
                </a:solidFill>
                <a:ea typeface="ＭＳ Ｐゴシック" panose="020B0600070205080204" pitchFamily="34" charset="-128"/>
              </a:rPr>
              <a:t>Professor C. Lee Giles</a:t>
            </a: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98FFF7A4-048F-7FB2-052F-6A73D2BB28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25450" y="871538"/>
            <a:ext cx="7602538" cy="5040312"/>
          </a:xfrm>
        </p:spPr>
        <p:txBody>
          <a:bodyPr/>
          <a:lstStyle/>
          <a:p>
            <a:pPr marL="306388" indent="-139700" eaLnBrk="1">
              <a:spcBef>
                <a:spcPct val="0"/>
              </a:spcBef>
              <a:spcAft>
                <a:spcPts val="550"/>
              </a:spcAft>
              <a:buFont typeface="Times New Roman" panose="02020603050405020304" pitchFamily="18" charset="0"/>
              <a:buChar char="•"/>
              <a:tabLst>
                <a:tab pos="309563" algn="l"/>
                <a:tab pos="411163" algn="l"/>
                <a:tab pos="825500" algn="l"/>
                <a:tab pos="1239838" algn="l"/>
                <a:tab pos="1655763" algn="l"/>
                <a:tab pos="2070100" algn="l"/>
                <a:tab pos="2484438" algn="l"/>
                <a:tab pos="2898775" algn="l"/>
                <a:tab pos="3314700" algn="l"/>
                <a:tab pos="3729038" algn="l"/>
                <a:tab pos="4143375" algn="l"/>
                <a:tab pos="4557713" algn="l"/>
                <a:tab pos="4973638" algn="l"/>
                <a:tab pos="5387975" algn="l"/>
                <a:tab pos="5802313" algn="l"/>
                <a:tab pos="6216650" algn="l"/>
                <a:tab pos="6632575" algn="l"/>
                <a:tab pos="7046913" algn="l"/>
                <a:tab pos="7461250" algn="l"/>
                <a:tab pos="7875588" algn="l"/>
                <a:tab pos="8291513" algn="l"/>
              </a:tabLst>
            </a:pPr>
            <a:r>
              <a:rPr lang="en-US" altLang="en-US" sz="1600">
                <a:ea typeface="ＭＳ Ｐゴシック" panose="020B0600070205080204" pitchFamily="34" charset="-128"/>
              </a:rPr>
              <a:t>Intelligent and specialty search engines; cyberinfrastructure for science, academia and government; big data</a:t>
            </a:r>
          </a:p>
          <a:p>
            <a:pPr marL="671513" lvl="1" indent="-257175" eaLnBrk="1">
              <a:spcAft>
                <a:spcPts val="550"/>
              </a:spcAft>
              <a:buFont typeface="Times New Roman" panose="02020603050405020304" pitchFamily="18" charset="0"/>
              <a:buChar char="–"/>
              <a:tabLst>
                <a:tab pos="309563" algn="l"/>
                <a:tab pos="411163" algn="l"/>
                <a:tab pos="825500" algn="l"/>
                <a:tab pos="1239838" algn="l"/>
                <a:tab pos="1655763" algn="l"/>
                <a:tab pos="2070100" algn="l"/>
                <a:tab pos="2484438" algn="l"/>
                <a:tab pos="2898775" algn="l"/>
                <a:tab pos="3314700" algn="l"/>
                <a:tab pos="3729038" algn="l"/>
                <a:tab pos="4143375" algn="l"/>
                <a:tab pos="4557713" algn="l"/>
                <a:tab pos="4973638" algn="l"/>
                <a:tab pos="5387975" algn="l"/>
                <a:tab pos="5802313" algn="l"/>
                <a:tab pos="6216650" algn="l"/>
                <a:tab pos="6632575" algn="l"/>
                <a:tab pos="7046913" algn="l"/>
                <a:tab pos="7461250" algn="l"/>
                <a:tab pos="7875588" algn="l"/>
                <a:tab pos="8291513" algn="l"/>
              </a:tabLst>
            </a:pPr>
            <a:r>
              <a:rPr lang="en-US" altLang="en-US" sz="1500">
                <a:ea typeface="ＭＳ Ｐゴシック" panose="020B0600070205080204" pitchFamily="34" charset="-128"/>
              </a:rPr>
              <a:t>Modular, scalable, robust, automatic science and technology focused cyberinfrastructure and search engine creation and maintenance</a:t>
            </a:r>
          </a:p>
          <a:p>
            <a:pPr marL="671513" lvl="1" indent="-257175" eaLnBrk="1">
              <a:spcAft>
                <a:spcPts val="550"/>
              </a:spcAft>
              <a:buFont typeface="Times New Roman" panose="02020603050405020304" pitchFamily="18" charset="0"/>
              <a:buChar char="–"/>
              <a:tabLst>
                <a:tab pos="309563" algn="l"/>
                <a:tab pos="411163" algn="l"/>
                <a:tab pos="825500" algn="l"/>
                <a:tab pos="1239838" algn="l"/>
                <a:tab pos="1655763" algn="l"/>
                <a:tab pos="2070100" algn="l"/>
                <a:tab pos="2484438" algn="l"/>
                <a:tab pos="2898775" algn="l"/>
                <a:tab pos="3314700" algn="l"/>
                <a:tab pos="3729038" algn="l"/>
                <a:tab pos="4143375" algn="l"/>
                <a:tab pos="4557713" algn="l"/>
                <a:tab pos="4973638" algn="l"/>
                <a:tab pos="5387975" algn="l"/>
                <a:tab pos="5802313" algn="l"/>
                <a:tab pos="6216650" algn="l"/>
                <a:tab pos="6632575" algn="l"/>
                <a:tab pos="7046913" algn="l"/>
                <a:tab pos="7461250" algn="l"/>
                <a:tab pos="7875588" algn="l"/>
                <a:tab pos="8291513" algn="l"/>
              </a:tabLst>
            </a:pPr>
            <a:r>
              <a:rPr lang="en-US" altLang="en-US" sz="1500">
                <a:ea typeface="ＭＳ Ｐゴシック" panose="020B0600070205080204" pitchFamily="34" charset="-128"/>
              </a:rPr>
              <a:t>Large heterogeneous data and information systems</a:t>
            </a:r>
          </a:p>
          <a:p>
            <a:pPr marL="671513" lvl="1" indent="-257175" eaLnBrk="1">
              <a:spcAft>
                <a:spcPts val="550"/>
              </a:spcAft>
              <a:buFont typeface="Times New Roman" panose="02020603050405020304" pitchFamily="18" charset="0"/>
              <a:buChar char="–"/>
              <a:tabLst>
                <a:tab pos="309563" algn="l"/>
                <a:tab pos="411163" algn="l"/>
                <a:tab pos="825500" algn="l"/>
                <a:tab pos="1239838" algn="l"/>
                <a:tab pos="1655763" algn="l"/>
                <a:tab pos="2070100" algn="l"/>
                <a:tab pos="2484438" algn="l"/>
                <a:tab pos="2898775" algn="l"/>
                <a:tab pos="3314700" algn="l"/>
                <a:tab pos="3729038" algn="l"/>
                <a:tab pos="4143375" algn="l"/>
                <a:tab pos="4557713" algn="l"/>
                <a:tab pos="4973638" algn="l"/>
                <a:tab pos="5387975" algn="l"/>
                <a:tab pos="5802313" algn="l"/>
                <a:tab pos="6216650" algn="l"/>
                <a:tab pos="6632575" algn="l"/>
                <a:tab pos="7046913" algn="l"/>
                <a:tab pos="7461250" algn="l"/>
                <a:tab pos="7875588" algn="l"/>
                <a:tab pos="8291513" algn="l"/>
              </a:tabLst>
            </a:pPr>
            <a:r>
              <a:rPr lang="en-US" altLang="en-US" sz="1500">
                <a:ea typeface="ＭＳ Ｐゴシック" panose="020B0600070205080204" pitchFamily="34" charset="-128"/>
              </a:rPr>
              <a:t>Specialty science and technology search engines for knowledge discovery &amp; integration</a:t>
            </a:r>
          </a:p>
          <a:p>
            <a:pPr lvl="2" eaLnBrk="1">
              <a:spcAft>
                <a:spcPts val="550"/>
              </a:spcAft>
              <a:buFont typeface="Times New Roman" panose="02020603050405020304" pitchFamily="18" charset="0"/>
              <a:buChar char="•"/>
              <a:tabLst>
                <a:tab pos="309563" algn="l"/>
                <a:tab pos="411163" algn="l"/>
                <a:tab pos="825500" algn="l"/>
                <a:tab pos="1239838" algn="l"/>
                <a:tab pos="1655763" algn="l"/>
                <a:tab pos="2070100" algn="l"/>
                <a:tab pos="2484438" algn="l"/>
                <a:tab pos="2898775" algn="l"/>
                <a:tab pos="3314700" algn="l"/>
                <a:tab pos="3729038" algn="l"/>
                <a:tab pos="4143375" algn="l"/>
                <a:tab pos="4557713" algn="l"/>
                <a:tab pos="4973638" algn="l"/>
                <a:tab pos="5387975" algn="l"/>
                <a:tab pos="5802313" algn="l"/>
                <a:tab pos="6216650" algn="l"/>
                <a:tab pos="6632575" algn="l"/>
                <a:tab pos="7046913" algn="l"/>
                <a:tab pos="7461250" algn="l"/>
                <a:tab pos="7875588" algn="l"/>
                <a:tab pos="8291513" algn="l"/>
              </a:tabLst>
            </a:pPr>
            <a:r>
              <a:rPr lang="en-US" altLang="en-US" sz="1300" i="1">
                <a:ea typeface="ＭＳ Ｐゴシック" panose="020B0600070205080204" pitchFamily="34" charset="-128"/>
              </a:rPr>
              <a:t>CiteSeer</a:t>
            </a:r>
            <a:r>
              <a:rPr lang="en-US" altLang="en-US" sz="1300" i="1" baseline="30000">
                <a:ea typeface="ＭＳ Ｐゴシック" panose="020B0600070205080204" pitchFamily="34" charset="-128"/>
              </a:rPr>
              <a:t>x</a:t>
            </a:r>
            <a:r>
              <a:rPr lang="en-US" altLang="en-US" sz="1300">
                <a:ea typeface="ＭＳ Ｐゴシック" panose="020B0600070205080204" pitchFamily="34" charset="-128"/>
              </a:rPr>
              <a:t> (all scholarly documents – focus on computer science)</a:t>
            </a:r>
          </a:p>
          <a:p>
            <a:pPr lvl="2" eaLnBrk="1">
              <a:spcAft>
                <a:spcPts val="550"/>
              </a:spcAft>
              <a:buFont typeface="Times New Roman" panose="02020603050405020304" pitchFamily="18" charset="0"/>
              <a:buChar char="•"/>
              <a:tabLst>
                <a:tab pos="309563" algn="l"/>
                <a:tab pos="411163" algn="l"/>
                <a:tab pos="825500" algn="l"/>
                <a:tab pos="1239838" algn="l"/>
                <a:tab pos="1655763" algn="l"/>
                <a:tab pos="2070100" algn="l"/>
                <a:tab pos="2484438" algn="l"/>
                <a:tab pos="2898775" algn="l"/>
                <a:tab pos="3314700" algn="l"/>
                <a:tab pos="3729038" algn="l"/>
                <a:tab pos="4143375" algn="l"/>
                <a:tab pos="4557713" algn="l"/>
                <a:tab pos="4973638" algn="l"/>
                <a:tab pos="5387975" algn="l"/>
                <a:tab pos="5802313" algn="l"/>
                <a:tab pos="6216650" algn="l"/>
                <a:tab pos="6632575" algn="l"/>
                <a:tab pos="7046913" algn="l"/>
                <a:tab pos="7461250" algn="l"/>
                <a:tab pos="7875588" algn="l"/>
                <a:tab pos="8291513" algn="l"/>
              </a:tabLst>
            </a:pPr>
            <a:r>
              <a:rPr lang="en-US" altLang="en-US" sz="1300" i="1">
                <a:ea typeface="ＭＳ Ｐゴシック" panose="020B0600070205080204" pitchFamily="34" charset="-128"/>
              </a:rPr>
              <a:t>Chem</a:t>
            </a:r>
            <a:r>
              <a:rPr lang="en-US" altLang="en-US" sz="1300" i="1" baseline="-25000">
                <a:ea typeface="ＭＳ Ｐゴシック" panose="020B0600070205080204" pitchFamily="34" charset="-128"/>
              </a:rPr>
              <a:t>X</a:t>
            </a:r>
            <a:r>
              <a:rPr lang="en-US" altLang="en-US" sz="1300" i="1">
                <a:ea typeface="ＭＳ Ｐゴシック" panose="020B0600070205080204" pitchFamily="34" charset="-128"/>
              </a:rPr>
              <a:t>Seer </a:t>
            </a:r>
            <a:r>
              <a:rPr lang="en-US" altLang="en-US" sz="1300">
                <a:ea typeface="ＭＳ Ｐゴシック" panose="020B0600070205080204" pitchFamily="34" charset="-128"/>
              </a:rPr>
              <a:t>(e-chemistry portal)</a:t>
            </a:r>
          </a:p>
          <a:p>
            <a:pPr lvl="2" eaLnBrk="1">
              <a:spcAft>
                <a:spcPts val="550"/>
              </a:spcAft>
              <a:buFont typeface="Times New Roman" panose="02020603050405020304" pitchFamily="18" charset="0"/>
              <a:buChar char="•"/>
              <a:tabLst>
                <a:tab pos="309563" algn="l"/>
                <a:tab pos="411163" algn="l"/>
                <a:tab pos="825500" algn="l"/>
                <a:tab pos="1239838" algn="l"/>
                <a:tab pos="1655763" algn="l"/>
                <a:tab pos="2070100" algn="l"/>
                <a:tab pos="2484438" algn="l"/>
                <a:tab pos="2898775" algn="l"/>
                <a:tab pos="3314700" algn="l"/>
                <a:tab pos="3729038" algn="l"/>
                <a:tab pos="4143375" algn="l"/>
                <a:tab pos="4557713" algn="l"/>
                <a:tab pos="4973638" algn="l"/>
                <a:tab pos="5387975" algn="l"/>
                <a:tab pos="5802313" algn="l"/>
                <a:tab pos="6216650" algn="l"/>
                <a:tab pos="6632575" algn="l"/>
                <a:tab pos="7046913" algn="l"/>
                <a:tab pos="7461250" algn="l"/>
                <a:tab pos="7875588" algn="l"/>
                <a:tab pos="8291513" algn="l"/>
              </a:tabLst>
            </a:pPr>
            <a:r>
              <a:rPr lang="en-US" altLang="en-US" sz="1300" i="1">
                <a:ea typeface="ＭＳ Ｐゴシック" panose="020B0600070205080204" pitchFamily="34" charset="-128"/>
              </a:rPr>
              <a:t>CollabSeer</a:t>
            </a:r>
            <a:r>
              <a:rPr lang="en-US" altLang="en-US" sz="1300">
                <a:ea typeface="ＭＳ Ｐゴシック" panose="020B0600070205080204" pitchFamily="34" charset="-128"/>
              </a:rPr>
              <a:t> (collaboration search)</a:t>
            </a:r>
          </a:p>
          <a:p>
            <a:pPr lvl="2" eaLnBrk="1">
              <a:spcAft>
                <a:spcPts val="550"/>
              </a:spcAft>
              <a:buFont typeface="Times New Roman" panose="02020603050405020304" pitchFamily="18" charset="0"/>
              <a:buChar char="•"/>
              <a:tabLst>
                <a:tab pos="309563" algn="l"/>
                <a:tab pos="411163" algn="l"/>
                <a:tab pos="825500" algn="l"/>
                <a:tab pos="1239838" algn="l"/>
                <a:tab pos="1655763" algn="l"/>
                <a:tab pos="2070100" algn="l"/>
                <a:tab pos="2484438" algn="l"/>
                <a:tab pos="2898775" algn="l"/>
                <a:tab pos="3314700" algn="l"/>
                <a:tab pos="3729038" algn="l"/>
                <a:tab pos="4143375" algn="l"/>
                <a:tab pos="4557713" algn="l"/>
                <a:tab pos="4973638" algn="l"/>
                <a:tab pos="5387975" algn="l"/>
                <a:tab pos="5802313" algn="l"/>
                <a:tab pos="6216650" algn="l"/>
                <a:tab pos="6632575" algn="l"/>
                <a:tab pos="7046913" algn="l"/>
                <a:tab pos="7461250" algn="l"/>
                <a:tab pos="7875588" algn="l"/>
                <a:tab pos="8291513" algn="l"/>
              </a:tabLst>
            </a:pPr>
            <a:r>
              <a:rPr lang="en-US" altLang="en-US" sz="1300" i="1">
                <a:ea typeface="ＭＳ Ｐゴシック" panose="020B0600070205080204" pitchFamily="34" charset="-128"/>
              </a:rPr>
              <a:t>CSSeer  </a:t>
            </a:r>
            <a:r>
              <a:rPr lang="en-US" altLang="en-US" sz="1300">
                <a:ea typeface="ＭＳ Ｐゴシック" panose="020B0600070205080204" pitchFamily="34" charset="-128"/>
              </a:rPr>
              <a:t>(expert finding)</a:t>
            </a:r>
          </a:p>
          <a:p>
            <a:pPr marL="306388" indent="-139700" eaLnBrk="1">
              <a:spcAft>
                <a:spcPts val="550"/>
              </a:spcAft>
              <a:buFont typeface="Times New Roman" panose="02020603050405020304" pitchFamily="18" charset="0"/>
              <a:buChar char="•"/>
              <a:tabLst>
                <a:tab pos="309563" algn="l"/>
                <a:tab pos="411163" algn="l"/>
                <a:tab pos="825500" algn="l"/>
                <a:tab pos="1239838" algn="l"/>
                <a:tab pos="1655763" algn="l"/>
                <a:tab pos="2070100" algn="l"/>
                <a:tab pos="2484438" algn="l"/>
                <a:tab pos="2898775" algn="l"/>
                <a:tab pos="3314700" algn="l"/>
                <a:tab pos="3729038" algn="l"/>
                <a:tab pos="4143375" algn="l"/>
                <a:tab pos="4557713" algn="l"/>
                <a:tab pos="4973638" algn="l"/>
                <a:tab pos="5387975" algn="l"/>
                <a:tab pos="5802313" algn="l"/>
                <a:tab pos="6216650" algn="l"/>
                <a:tab pos="6632575" algn="l"/>
                <a:tab pos="7046913" algn="l"/>
                <a:tab pos="7461250" algn="l"/>
                <a:tab pos="7875588" algn="l"/>
                <a:tab pos="8291513" algn="l"/>
              </a:tabLst>
            </a:pPr>
            <a:r>
              <a:rPr lang="en-US" altLang="en-US" sz="1600">
                <a:ea typeface="ＭＳ Ｐゴシック" panose="020B0600070205080204" pitchFamily="34" charset="-128"/>
              </a:rPr>
              <a:t>Scalable intelligent tools/agents/methods/algorithms</a:t>
            </a:r>
          </a:p>
          <a:p>
            <a:pPr marL="671513" lvl="1" indent="-257175" eaLnBrk="1">
              <a:spcAft>
                <a:spcPts val="550"/>
              </a:spcAft>
              <a:buFont typeface="Times New Roman" panose="02020603050405020304" pitchFamily="18" charset="0"/>
              <a:buChar char="–"/>
              <a:tabLst>
                <a:tab pos="309563" algn="l"/>
                <a:tab pos="411163" algn="l"/>
                <a:tab pos="825500" algn="l"/>
                <a:tab pos="1239838" algn="l"/>
                <a:tab pos="1655763" algn="l"/>
                <a:tab pos="2070100" algn="l"/>
                <a:tab pos="2484438" algn="l"/>
                <a:tab pos="2898775" algn="l"/>
                <a:tab pos="3314700" algn="l"/>
                <a:tab pos="3729038" algn="l"/>
                <a:tab pos="4143375" algn="l"/>
                <a:tab pos="4557713" algn="l"/>
                <a:tab pos="4973638" algn="l"/>
                <a:tab pos="5387975" algn="l"/>
                <a:tab pos="5802313" algn="l"/>
                <a:tab pos="6216650" algn="l"/>
                <a:tab pos="6632575" algn="l"/>
                <a:tab pos="7046913" algn="l"/>
                <a:tab pos="7461250" algn="l"/>
                <a:tab pos="7875588" algn="l"/>
                <a:tab pos="8291513" algn="l"/>
              </a:tabLst>
            </a:pPr>
            <a:r>
              <a:rPr lang="en-US" altLang="en-US" sz="1500">
                <a:ea typeface="ＭＳ Ｐゴシック" panose="020B0600070205080204" pitchFamily="34" charset="-128"/>
              </a:rPr>
              <a:t>Information, knowledge and data integration</a:t>
            </a:r>
          </a:p>
          <a:p>
            <a:pPr marL="671513" lvl="1" indent="-257175" eaLnBrk="1">
              <a:spcAft>
                <a:spcPts val="550"/>
              </a:spcAft>
              <a:buFont typeface="Times New Roman" panose="02020603050405020304" pitchFamily="18" charset="0"/>
              <a:buChar char="–"/>
              <a:tabLst>
                <a:tab pos="309563" algn="l"/>
                <a:tab pos="411163" algn="l"/>
                <a:tab pos="825500" algn="l"/>
                <a:tab pos="1239838" algn="l"/>
                <a:tab pos="1655763" algn="l"/>
                <a:tab pos="2070100" algn="l"/>
                <a:tab pos="2484438" algn="l"/>
                <a:tab pos="2898775" algn="l"/>
                <a:tab pos="3314700" algn="l"/>
                <a:tab pos="3729038" algn="l"/>
                <a:tab pos="4143375" algn="l"/>
                <a:tab pos="4557713" algn="l"/>
                <a:tab pos="4973638" algn="l"/>
                <a:tab pos="5387975" algn="l"/>
                <a:tab pos="5802313" algn="l"/>
                <a:tab pos="6216650" algn="l"/>
                <a:tab pos="6632575" algn="l"/>
                <a:tab pos="7046913" algn="l"/>
                <a:tab pos="7461250" algn="l"/>
                <a:tab pos="7875588" algn="l"/>
                <a:tab pos="8291513" algn="l"/>
              </a:tabLst>
            </a:pPr>
            <a:r>
              <a:rPr lang="en-US" altLang="en-US" sz="1500">
                <a:ea typeface="ＭＳ Ｐゴシック" panose="020B0600070205080204" pitchFamily="34" charset="-128"/>
              </a:rPr>
              <a:t>Information and metadata extraction; entity recognition</a:t>
            </a:r>
          </a:p>
          <a:p>
            <a:pPr lvl="2" eaLnBrk="1">
              <a:spcAft>
                <a:spcPts val="550"/>
              </a:spcAft>
              <a:buFont typeface="Times New Roman" panose="02020603050405020304" pitchFamily="18" charset="0"/>
              <a:buChar char="–"/>
              <a:tabLst>
                <a:tab pos="309563" algn="l"/>
                <a:tab pos="411163" algn="l"/>
                <a:tab pos="825500" algn="l"/>
                <a:tab pos="1239838" algn="l"/>
                <a:tab pos="1655763" algn="l"/>
                <a:tab pos="2070100" algn="l"/>
                <a:tab pos="2484438" algn="l"/>
                <a:tab pos="2898775" algn="l"/>
                <a:tab pos="3314700" algn="l"/>
                <a:tab pos="3729038" algn="l"/>
                <a:tab pos="4143375" algn="l"/>
                <a:tab pos="4557713" algn="l"/>
                <a:tab pos="4973638" algn="l"/>
                <a:tab pos="5387975" algn="l"/>
                <a:tab pos="5802313" algn="l"/>
                <a:tab pos="6216650" algn="l"/>
                <a:tab pos="6632575" algn="l"/>
                <a:tab pos="7046913" algn="l"/>
                <a:tab pos="7461250" algn="l"/>
                <a:tab pos="7875588" algn="l"/>
                <a:tab pos="8291513" algn="l"/>
              </a:tabLst>
            </a:pPr>
            <a:r>
              <a:rPr lang="en-US" altLang="en-US" sz="1300">
                <a:ea typeface="ＭＳ Ｐゴシック" panose="020B0600070205080204" pitchFamily="34" charset="-128"/>
              </a:rPr>
              <a:t>Chemical formulae &amp; names, tables, and figures</a:t>
            </a:r>
            <a:endParaRPr lang="en-US" altLang="en-US" sz="700">
              <a:ea typeface="ＭＳ Ｐゴシック" panose="020B0600070205080204" pitchFamily="34" charset="-128"/>
            </a:endParaRPr>
          </a:p>
          <a:p>
            <a:pPr marL="671513" lvl="1" indent="-257175" eaLnBrk="1">
              <a:spcAft>
                <a:spcPts val="550"/>
              </a:spcAft>
              <a:buFont typeface="Times New Roman" panose="02020603050405020304" pitchFamily="18" charset="0"/>
              <a:buChar char="–"/>
              <a:tabLst>
                <a:tab pos="309563" algn="l"/>
                <a:tab pos="411163" algn="l"/>
                <a:tab pos="825500" algn="l"/>
                <a:tab pos="1239838" algn="l"/>
                <a:tab pos="1655763" algn="l"/>
                <a:tab pos="2070100" algn="l"/>
                <a:tab pos="2484438" algn="l"/>
                <a:tab pos="2898775" algn="l"/>
                <a:tab pos="3314700" algn="l"/>
                <a:tab pos="3729038" algn="l"/>
                <a:tab pos="4143375" algn="l"/>
                <a:tab pos="4557713" algn="l"/>
                <a:tab pos="4973638" algn="l"/>
                <a:tab pos="5387975" algn="l"/>
                <a:tab pos="5802313" algn="l"/>
                <a:tab pos="6216650" algn="l"/>
                <a:tab pos="6632575" algn="l"/>
                <a:tab pos="7046913" algn="l"/>
                <a:tab pos="7461250" algn="l"/>
                <a:tab pos="7875588" algn="l"/>
                <a:tab pos="8291513" algn="l"/>
              </a:tabLst>
            </a:pPr>
            <a:r>
              <a:rPr lang="en-US" altLang="en-US" sz="1500">
                <a:ea typeface="ＭＳ Ｐゴシック" panose="020B0600070205080204" pitchFamily="34" charset="-128"/>
              </a:rPr>
              <a:t>Unique search, knowledge discovery, information integration, data mining algorithms</a:t>
            </a:r>
          </a:p>
          <a:p>
            <a:pPr marL="671513" lvl="1" indent="-257175" eaLnBrk="1">
              <a:spcAft>
                <a:spcPts val="550"/>
              </a:spcAft>
              <a:buFont typeface="Times New Roman" panose="02020603050405020304" pitchFamily="18" charset="0"/>
              <a:buChar char="–"/>
              <a:tabLst>
                <a:tab pos="309563" algn="l"/>
                <a:tab pos="411163" algn="l"/>
                <a:tab pos="825500" algn="l"/>
                <a:tab pos="1239838" algn="l"/>
                <a:tab pos="1655763" algn="l"/>
                <a:tab pos="2070100" algn="l"/>
                <a:tab pos="2484438" algn="l"/>
                <a:tab pos="2898775" algn="l"/>
                <a:tab pos="3314700" algn="l"/>
                <a:tab pos="3729038" algn="l"/>
                <a:tab pos="4143375" algn="l"/>
                <a:tab pos="4557713" algn="l"/>
                <a:tab pos="4973638" algn="l"/>
                <a:tab pos="5387975" algn="l"/>
                <a:tab pos="5802313" algn="l"/>
                <a:tab pos="6216650" algn="l"/>
                <a:tab pos="6632575" algn="l"/>
                <a:tab pos="7046913" algn="l"/>
                <a:tab pos="7461250" algn="l"/>
                <a:tab pos="7875588" algn="l"/>
                <a:tab pos="8291513" algn="l"/>
              </a:tabLst>
            </a:pPr>
            <a:r>
              <a:rPr lang="en-US" altLang="en-US" sz="1500">
                <a:ea typeface="ＭＳ Ｐゴシック" panose="020B0600070205080204" pitchFamily="34" charset="-128"/>
              </a:rPr>
              <a:t>Expert and collaboration recommendation</a:t>
            </a:r>
          </a:p>
          <a:p>
            <a:pPr marL="671513" lvl="1" indent="-257175" eaLnBrk="1">
              <a:spcAft>
                <a:spcPts val="550"/>
              </a:spcAft>
              <a:buFont typeface="Times New Roman" panose="02020603050405020304" pitchFamily="18" charset="0"/>
              <a:buChar char="–"/>
              <a:tabLst>
                <a:tab pos="309563" algn="l"/>
                <a:tab pos="411163" algn="l"/>
                <a:tab pos="825500" algn="l"/>
                <a:tab pos="1239838" algn="l"/>
                <a:tab pos="1655763" algn="l"/>
                <a:tab pos="2070100" algn="l"/>
                <a:tab pos="2484438" algn="l"/>
                <a:tab pos="2898775" algn="l"/>
                <a:tab pos="3314700" algn="l"/>
                <a:tab pos="3729038" algn="l"/>
                <a:tab pos="4143375" algn="l"/>
                <a:tab pos="4557713" algn="l"/>
                <a:tab pos="4973638" algn="l"/>
                <a:tab pos="5387975" algn="l"/>
                <a:tab pos="5802313" algn="l"/>
                <a:tab pos="6216650" algn="l"/>
                <a:tab pos="6632575" algn="l"/>
                <a:tab pos="7046913" algn="l"/>
                <a:tab pos="7461250" algn="l"/>
                <a:tab pos="7875588" algn="l"/>
                <a:tab pos="8291513" algn="l"/>
              </a:tabLst>
            </a:pPr>
            <a:r>
              <a:rPr lang="en-US" altLang="en-US" sz="1500">
                <a:ea typeface="ＭＳ Ｐゴシック" panose="020B0600070205080204" pitchFamily="34" charset="-128"/>
              </a:rPr>
              <a:t>Research evaluation</a:t>
            </a:r>
          </a:p>
        </p:txBody>
      </p:sp>
      <p:sp>
        <p:nvSpPr>
          <p:cNvPr id="22531" name="Text Box 4">
            <a:extLst>
              <a:ext uri="{FF2B5EF4-FFF2-40B4-BE49-F238E27FC236}">
                <a16:creationId xmlns:a16="http://schemas.microsoft.com/office/drawing/2014/main" id="{4B3960F5-9462-3E81-86B4-5A9F98CEA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3113" y="317500"/>
            <a:ext cx="28733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6" tIns="45718" rIns="91436" bIns="45718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–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Char char="–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200">
                <a:solidFill>
                  <a:srgbClr val="CCCCFF"/>
                </a:solidFill>
                <a:hlinkClick r:id="rId3"/>
              </a:rPr>
              <a:t>http://clgiles.ist.psu.edu</a:t>
            </a:r>
          </a:p>
        </p:txBody>
      </p:sp>
      <p:pic>
        <p:nvPicPr>
          <p:cNvPr id="22532" name="Picture 8" descr="Screen shot 2011-10-06 at 11.57.38 AM.png">
            <a:extLst>
              <a:ext uri="{FF2B5EF4-FFF2-40B4-BE49-F238E27FC236}">
                <a16:creationId xmlns:a16="http://schemas.microsoft.com/office/drawing/2014/main" id="{946EE491-6748-1586-9E8A-E48BC00F0D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894388"/>
            <a:ext cx="35941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8" descr="Screen shot 2012-05-09 at 1.26.16 PM.png">
            <a:extLst>
              <a:ext uri="{FF2B5EF4-FFF2-40B4-BE49-F238E27FC236}">
                <a16:creationId xmlns:a16="http://schemas.microsoft.com/office/drawing/2014/main" id="{F0C9EB21-8DEB-3425-F60E-A16A310E1B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3" y="3082925"/>
            <a:ext cx="330993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>
            <a:extLst>
              <a:ext uri="{FF2B5EF4-FFF2-40B4-BE49-F238E27FC236}">
                <a16:creationId xmlns:a16="http://schemas.microsoft.com/office/drawing/2014/main" id="{011D38F7-033F-F977-9435-5D45FD3589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80898" name="Content Placeholder 10">
            <a:extLst>
              <a:ext uri="{FF2B5EF4-FFF2-40B4-BE49-F238E27FC236}">
                <a16:creationId xmlns:a16="http://schemas.microsoft.com/office/drawing/2014/main" id="{71AACBB9-A6FD-5D5B-F545-25B0A2C131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1625" y="457200"/>
            <a:ext cx="8442325" cy="4495800"/>
          </a:xfrm>
        </p:spPr>
      </p:pic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>
            <a:extLst>
              <a:ext uri="{FF2B5EF4-FFF2-40B4-BE49-F238E27FC236}">
                <a16:creationId xmlns:a16="http://schemas.microsoft.com/office/drawing/2014/main" id="{F99E8BE1-9FEC-036B-7424-82A387AB15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81922" name="Content Placeholder 4">
            <a:extLst>
              <a:ext uri="{FF2B5EF4-FFF2-40B4-BE49-F238E27FC236}">
                <a16:creationId xmlns:a16="http://schemas.microsoft.com/office/drawing/2014/main" id="{C2627973-1773-FC43-0E88-901DC3136C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914400"/>
            <a:ext cx="8412163" cy="4572000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>
            <a:extLst>
              <a:ext uri="{FF2B5EF4-FFF2-40B4-BE49-F238E27FC236}">
                <a16:creationId xmlns:a16="http://schemas.microsoft.com/office/drawing/2014/main" id="{E382BFFC-AE3B-D7B7-715D-1B4F4547A4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82946" name="Content Placeholder 4">
            <a:extLst>
              <a:ext uri="{FF2B5EF4-FFF2-40B4-BE49-F238E27FC236}">
                <a16:creationId xmlns:a16="http://schemas.microsoft.com/office/drawing/2014/main" id="{68C39D69-1DFB-4DAD-AA08-8DD34E7D7F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2263" y="762000"/>
            <a:ext cx="8499475" cy="4492625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>
            <a:extLst>
              <a:ext uri="{FF2B5EF4-FFF2-40B4-BE49-F238E27FC236}">
                <a16:creationId xmlns:a16="http://schemas.microsoft.com/office/drawing/2014/main" id="{80B3A4B7-685C-EC02-009E-F7B7A0EB35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83970" name="Content Placeholder 13">
            <a:extLst>
              <a:ext uri="{FF2B5EF4-FFF2-40B4-BE49-F238E27FC236}">
                <a16:creationId xmlns:a16="http://schemas.microsoft.com/office/drawing/2014/main" id="{66AFC3B1-9235-E5C4-4C3B-2900E1CB92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685800"/>
            <a:ext cx="8905875" cy="4876800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8A76F-318F-E64B-7A0C-A7121121B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9C8AA44-5C22-5580-3978-E3026B46B0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222" y="685800"/>
            <a:ext cx="8579556" cy="45720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F2D401-A2E3-FA31-BFF3-E48910B5A6FD}"/>
              </a:ext>
            </a:extLst>
          </p:cNvPr>
          <p:cNvSpPr txBox="1"/>
          <p:nvPr/>
        </p:nvSpPr>
        <p:spPr>
          <a:xfrm>
            <a:off x="2133600" y="6019800"/>
            <a:ext cx="5757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https://www.internetworldstats.com/stats.htm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5561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>
            <a:extLst>
              <a:ext uri="{FF2B5EF4-FFF2-40B4-BE49-F238E27FC236}">
                <a16:creationId xmlns:a16="http://schemas.microsoft.com/office/drawing/2014/main" id="{7175C33E-AA8E-91D0-A485-11A2D4993B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84994" name="Content Placeholder 4">
            <a:extLst>
              <a:ext uri="{FF2B5EF4-FFF2-40B4-BE49-F238E27FC236}">
                <a16:creationId xmlns:a16="http://schemas.microsoft.com/office/drawing/2014/main" id="{BC05837E-EDC9-9F73-C930-1D92F67D8A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762000"/>
            <a:ext cx="7850188" cy="5257800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>
            <a:extLst>
              <a:ext uri="{FF2B5EF4-FFF2-40B4-BE49-F238E27FC236}">
                <a16:creationId xmlns:a16="http://schemas.microsoft.com/office/drawing/2014/main" id="{1F3F47AF-F1D0-E0F7-FF35-6892524B35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86018" name="Content Placeholder 4">
            <a:extLst>
              <a:ext uri="{FF2B5EF4-FFF2-40B4-BE49-F238E27FC236}">
                <a16:creationId xmlns:a16="http://schemas.microsoft.com/office/drawing/2014/main" id="{FE858703-5C07-55C3-3727-302C735EEC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457200"/>
            <a:ext cx="8474075" cy="5562600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>
            <a:extLst>
              <a:ext uri="{FF2B5EF4-FFF2-40B4-BE49-F238E27FC236}">
                <a16:creationId xmlns:a16="http://schemas.microsoft.com/office/drawing/2014/main" id="{679DA77F-0016-EB6D-5A1F-9C5D804D17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87042" name="Content Placeholder 4">
            <a:extLst>
              <a:ext uri="{FF2B5EF4-FFF2-40B4-BE49-F238E27FC236}">
                <a16:creationId xmlns:a16="http://schemas.microsoft.com/office/drawing/2014/main" id="{5541A221-B039-AD32-84E4-C469E07318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554038"/>
            <a:ext cx="8305800" cy="5500687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>
            <a:extLst>
              <a:ext uri="{FF2B5EF4-FFF2-40B4-BE49-F238E27FC236}">
                <a16:creationId xmlns:a16="http://schemas.microsoft.com/office/drawing/2014/main" id="{E74E5F89-16DB-792B-6C41-A1FF20814E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200"/>
            <a:ext cx="9144000" cy="644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8EDDF-EE8F-E3AC-B3AD-6397D327C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F80DC2-501E-4D42-C4E9-17C057FE8E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609600"/>
            <a:ext cx="8325944" cy="5334000"/>
          </a:xfrm>
        </p:spPr>
      </p:pic>
    </p:spTree>
    <p:extLst>
      <p:ext uri="{BB962C8B-B14F-4D97-AF65-F5344CB8AC3E}">
        <p14:creationId xmlns:p14="http://schemas.microsoft.com/office/powerpoint/2010/main" val="884978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759CA183-988B-827D-15F2-30BA0FDD04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84138"/>
            <a:ext cx="5478463" cy="385762"/>
          </a:xfrm>
        </p:spPr>
        <p:txBody>
          <a:bodyPr/>
          <a:lstStyle/>
          <a:p>
            <a:pPr eaLnBrk="1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altLang="en-US" sz="2903" dirty="0">
                <a:solidFill>
                  <a:srgbClr val="FF0000"/>
                </a:solidFill>
              </a:rPr>
              <a:t>Professor C. Lee Giles</a:t>
            </a: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E31ED6A4-110B-0B7B-214B-C81650A76C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482600"/>
            <a:ext cx="8086725" cy="5040313"/>
          </a:xfrm>
        </p:spPr>
        <p:txBody>
          <a:bodyPr/>
          <a:lstStyle/>
          <a:p>
            <a:pPr marL="306725" indent="-139683" eaLnBrk="1">
              <a:spcBef>
                <a:spcPts val="300"/>
              </a:spcBef>
              <a:spcAft>
                <a:spcPts val="300"/>
              </a:spcAft>
              <a:buFont typeface="Times New Roman" panose="02020603050405020304" pitchFamily="18" charset="0"/>
              <a:buChar char="•"/>
              <a:tabLst>
                <a:tab pos="309605" algn="l"/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  <a:defRPr/>
            </a:pPr>
            <a:r>
              <a:rPr lang="en-US" altLang="en-US" sz="1633" dirty="0"/>
              <a:t>David Reese Professor – IST; graduate Professor - CSE</a:t>
            </a:r>
          </a:p>
          <a:p>
            <a:pPr marL="789132" lvl="1" eaLnBrk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309605" algn="l"/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  <a:defRPr/>
            </a:pPr>
            <a:r>
              <a:rPr lang="en-US" altLang="en-US" sz="1451" dirty="0"/>
              <a:t>Adjunct Professor – Princeton, Pennsylvania, Columbia, Pisa, Trento</a:t>
            </a:r>
          </a:p>
          <a:p>
            <a:pPr marL="789132" lvl="1" eaLnBrk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309605" algn="l"/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  <a:defRPr/>
            </a:pPr>
            <a:r>
              <a:rPr lang="en-US" altLang="en-US" sz="1451" dirty="0"/>
              <a:t>Graduated over 30 PhDs</a:t>
            </a:r>
          </a:p>
          <a:p>
            <a:pPr marL="789132" lvl="1" eaLnBrk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309605" algn="l"/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  <a:defRPr/>
            </a:pPr>
            <a:r>
              <a:rPr lang="en-US" altLang="en-US" sz="1451" dirty="0"/>
              <a:t>Fellow - ACM, IEEE, INNS. IEEE Pioneer Award in Neural Networks, INNS Gabor Award</a:t>
            </a:r>
          </a:p>
          <a:p>
            <a:pPr marL="789132" lvl="1" eaLnBrk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309605" algn="l"/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  <a:defRPr/>
            </a:pPr>
            <a:r>
              <a:rPr lang="en-US" altLang="en-US" sz="1451" dirty="0"/>
              <a:t>Published over 600 papers with over 48,000 citations and h-index of 107, most use machine and deep learning and AI</a:t>
            </a:r>
            <a:endParaRPr lang="en-US" altLang="en-US" sz="1270" dirty="0"/>
          </a:p>
          <a:p>
            <a:pPr marL="306725" indent="-139683" eaLnBrk="1">
              <a:spcBef>
                <a:spcPts val="300"/>
              </a:spcBef>
              <a:spcAft>
                <a:spcPts val="300"/>
              </a:spcAft>
              <a:buFont typeface="Times New Roman" panose="02020603050405020304" pitchFamily="18" charset="0"/>
              <a:buChar char="•"/>
              <a:tabLst>
                <a:tab pos="309605" algn="l"/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  <a:defRPr/>
            </a:pPr>
            <a:r>
              <a:rPr lang="en-US" altLang="en-US" sz="1633" dirty="0"/>
              <a:t>Intelligent and specialty search engines; cyberinfrastructure for science, academia and government; big data; </a:t>
            </a:r>
            <a:r>
              <a:rPr lang="en-US" altLang="en-US" sz="1633" b="1" dirty="0"/>
              <a:t>deep learning</a:t>
            </a:r>
          </a:p>
          <a:p>
            <a:pPr marL="789132" lvl="1" eaLnBrk="1">
              <a:spcBef>
                <a:spcPts val="300"/>
              </a:spcBef>
              <a:spcAft>
                <a:spcPts val="300"/>
              </a:spcAft>
              <a:buFont typeface="Times New Roman" panose="02020603050405020304" pitchFamily="18" charset="0"/>
              <a:buChar char="–"/>
              <a:tabLst>
                <a:tab pos="309605" algn="l"/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  <a:defRPr/>
            </a:pPr>
            <a:r>
              <a:rPr lang="en-US" altLang="en-US" sz="1451" dirty="0"/>
              <a:t>Modular, scalable, robust, automatic science and technology focused cyberinfrastructure and search engine creation and maintenance</a:t>
            </a:r>
          </a:p>
          <a:p>
            <a:pPr marL="789132" lvl="1" eaLnBrk="1">
              <a:spcBef>
                <a:spcPts val="300"/>
              </a:spcBef>
              <a:spcAft>
                <a:spcPts val="300"/>
              </a:spcAft>
              <a:buFont typeface="Times New Roman" panose="02020603050405020304" pitchFamily="18" charset="0"/>
              <a:buChar char="–"/>
              <a:tabLst>
                <a:tab pos="309605" algn="l"/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  <a:defRPr/>
            </a:pPr>
            <a:r>
              <a:rPr lang="en-US" altLang="en-US" sz="1451" dirty="0"/>
              <a:t>Large heterogeneous data and information systems</a:t>
            </a:r>
          </a:p>
          <a:p>
            <a:pPr marL="789132" lvl="1" eaLnBrk="1">
              <a:spcBef>
                <a:spcPts val="300"/>
              </a:spcBef>
              <a:spcAft>
                <a:spcPts val="300"/>
              </a:spcAft>
              <a:buFont typeface="Times New Roman" panose="02020603050405020304" pitchFamily="18" charset="0"/>
              <a:buChar char="–"/>
              <a:tabLst>
                <a:tab pos="309605" algn="l"/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  <a:defRPr/>
            </a:pPr>
            <a:r>
              <a:rPr lang="en-US" altLang="en-US" sz="1451" dirty="0"/>
              <a:t>Specialty science and technology search engines for knowledge discovery &amp; integration</a:t>
            </a:r>
          </a:p>
          <a:p>
            <a:pPr lvl="2" eaLnBrk="1">
              <a:spcBef>
                <a:spcPts val="300"/>
              </a:spcBef>
              <a:spcAft>
                <a:spcPts val="300"/>
              </a:spcAft>
              <a:buFont typeface="Times New Roman" panose="02020603050405020304" pitchFamily="18" charset="0"/>
              <a:buChar char="•"/>
              <a:tabLst>
                <a:tab pos="309605" algn="l"/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  <a:defRPr/>
            </a:pPr>
            <a:r>
              <a:rPr lang="en-US" altLang="en-US" sz="1270" i="1" dirty="0" err="1"/>
              <a:t>CiteSeer</a:t>
            </a:r>
            <a:r>
              <a:rPr lang="en-US" altLang="en-US" sz="1270" i="1" baseline="30000" dirty="0" err="1"/>
              <a:t>x</a:t>
            </a:r>
            <a:r>
              <a:rPr lang="en-US" altLang="en-US" sz="1270" dirty="0"/>
              <a:t> (all scholarly documents – initial focus on computer science) (</a:t>
            </a:r>
            <a:r>
              <a:rPr lang="en-US" altLang="en-US" sz="1270" i="1" dirty="0"/>
              <a:t>NSF funded</a:t>
            </a:r>
            <a:r>
              <a:rPr lang="en-US" altLang="en-US" sz="1270" dirty="0"/>
              <a:t>)</a:t>
            </a:r>
          </a:p>
          <a:p>
            <a:pPr lvl="2" eaLnBrk="1">
              <a:spcBef>
                <a:spcPts val="300"/>
              </a:spcBef>
              <a:spcAft>
                <a:spcPts val="300"/>
              </a:spcAft>
              <a:buFont typeface="Times New Roman" panose="02020603050405020304" pitchFamily="18" charset="0"/>
              <a:buChar char="•"/>
              <a:tabLst>
                <a:tab pos="309605" algn="l"/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  <a:defRPr/>
            </a:pPr>
            <a:r>
              <a:rPr lang="en-US" altLang="en-US" sz="1270" i="1" dirty="0" err="1"/>
              <a:t>MathSeer</a:t>
            </a:r>
            <a:r>
              <a:rPr lang="en-US" altLang="en-US" sz="1270" i="1" dirty="0"/>
              <a:t> </a:t>
            </a:r>
            <a:r>
              <a:rPr lang="en-US" altLang="en-US" sz="1270" dirty="0"/>
              <a:t>(new math search engine) (</a:t>
            </a:r>
            <a:r>
              <a:rPr lang="en-US" altLang="en-US" sz="1270" i="1" dirty="0"/>
              <a:t>Sloan funded</a:t>
            </a:r>
            <a:r>
              <a:rPr lang="en-US" altLang="en-US" sz="1270" dirty="0"/>
              <a:t>)</a:t>
            </a:r>
          </a:p>
          <a:p>
            <a:pPr lvl="2" eaLnBrk="1">
              <a:spcBef>
                <a:spcPts val="300"/>
              </a:spcBef>
              <a:spcAft>
                <a:spcPts val="300"/>
              </a:spcAft>
              <a:buFont typeface="Times New Roman" panose="02020603050405020304" pitchFamily="18" charset="0"/>
              <a:buChar char="•"/>
              <a:tabLst>
                <a:tab pos="309605" algn="l"/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  <a:defRPr/>
            </a:pPr>
            <a:r>
              <a:rPr lang="en-US" altLang="en-US" sz="1270" i="1" dirty="0" err="1"/>
              <a:t>BBookX</a:t>
            </a:r>
            <a:r>
              <a:rPr lang="en-US" altLang="en-US" sz="1270" i="1" dirty="0"/>
              <a:t>, </a:t>
            </a:r>
            <a:r>
              <a:rPr lang="en-US" altLang="en-US" sz="1270" dirty="0"/>
              <a:t>( Book generation, Question generation) (</a:t>
            </a:r>
            <a:r>
              <a:rPr lang="en-US" altLang="en-US" sz="1270" i="1" dirty="0"/>
              <a:t>TLT funded</a:t>
            </a:r>
            <a:r>
              <a:rPr lang="en-US" altLang="en-US" sz="1270" dirty="0"/>
              <a:t>)</a:t>
            </a:r>
          </a:p>
          <a:p>
            <a:pPr marL="306725" indent="-139683" eaLnBrk="1">
              <a:spcBef>
                <a:spcPts val="300"/>
              </a:spcBef>
              <a:spcAft>
                <a:spcPts val="300"/>
              </a:spcAft>
              <a:buFont typeface="Times New Roman" panose="02020603050405020304" pitchFamily="18" charset="0"/>
              <a:buChar char="•"/>
              <a:tabLst>
                <a:tab pos="309605" algn="l"/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  <a:defRPr/>
            </a:pPr>
            <a:r>
              <a:rPr lang="en-US" altLang="en-US" sz="1633" dirty="0"/>
              <a:t>Scalable intelligent tools/agents/methods/algorithms</a:t>
            </a:r>
          </a:p>
          <a:p>
            <a:pPr marL="789132" lvl="1" eaLnBrk="1">
              <a:spcBef>
                <a:spcPts val="300"/>
              </a:spcBef>
              <a:spcAft>
                <a:spcPts val="300"/>
              </a:spcAft>
              <a:buFont typeface="Times New Roman" panose="02020603050405020304" pitchFamily="18" charset="0"/>
              <a:buChar char="–"/>
              <a:tabLst>
                <a:tab pos="309605" algn="l"/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  <a:defRPr/>
            </a:pPr>
            <a:r>
              <a:rPr lang="en-US" altLang="en-US" sz="1451" dirty="0"/>
              <a:t>Information, knowledge and data integration</a:t>
            </a:r>
          </a:p>
          <a:p>
            <a:pPr marL="789132" lvl="1" eaLnBrk="1">
              <a:spcBef>
                <a:spcPts val="300"/>
              </a:spcBef>
              <a:spcAft>
                <a:spcPts val="300"/>
              </a:spcAft>
              <a:buFont typeface="Times New Roman" panose="02020603050405020304" pitchFamily="18" charset="0"/>
              <a:buChar char="–"/>
              <a:tabLst>
                <a:tab pos="309605" algn="l"/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  <a:defRPr/>
            </a:pPr>
            <a:r>
              <a:rPr lang="en-US" altLang="en-US" sz="1451" dirty="0"/>
              <a:t>Information and metadata extraction; entity recognition</a:t>
            </a:r>
          </a:p>
          <a:p>
            <a:pPr lvl="2" eaLnBrk="1">
              <a:spcBef>
                <a:spcPts val="300"/>
              </a:spcBef>
              <a:spcAft>
                <a:spcPts val="300"/>
              </a:spcAft>
              <a:buFont typeface="Times New Roman" panose="02020603050405020304" pitchFamily="18" charset="0"/>
              <a:buChar char="–"/>
              <a:tabLst>
                <a:tab pos="309605" algn="l"/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  <a:defRPr/>
            </a:pPr>
            <a:r>
              <a:rPr lang="en-US" altLang="en-US" sz="1270" dirty="0"/>
              <a:t>Pseudocode, tables, figure, chemical formulae, equations, &amp; names extraction</a:t>
            </a:r>
            <a:endParaRPr lang="en-US" altLang="en-US" sz="726" dirty="0"/>
          </a:p>
          <a:p>
            <a:pPr marL="789132" lvl="1" eaLnBrk="1">
              <a:spcBef>
                <a:spcPts val="300"/>
              </a:spcBef>
              <a:spcAft>
                <a:spcPts val="300"/>
              </a:spcAft>
              <a:buFont typeface="Times New Roman" panose="02020603050405020304" pitchFamily="18" charset="0"/>
              <a:buChar char="–"/>
              <a:tabLst>
                <a:tab pos="309605" algn="l"/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  <a:defRPr/>
            </a:pPr>
            <a:r>
              <a:rPr lang="en-US" altLang="en-US" sz="1451" dirty="0"/>
              <a:t>Unique search, knowledge discovery, information integration, data mining algorithms</a:t>
            </a:r>
          </a:p>
          <a:p>
            <a:pPr marL="789132" lvl="1" eaLnBrk="1">
              <a:spcBef>
                <a:spcPts val="300"/>
              </a:spcBef>
              <a:spcAft>
                <a:spcPts val="300"/>
              </a:spcAft>
              <a:buFont typeface="Times New Roman" panose="02020603050405020304" pitchFamily="18" charset="0"/>
              <a:buChar char="–"/>
              <a:tabLst>
                <a:tab pos="309605" algn="l"/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  <a:defRPr/>
            </a:pPr>
            <a:r>
              <a:rPr lang="en-US" altLang="en-US" sz="1451" dirty="0"/>
              <a:t>Text in wild – machine reading, deep learning</a:t>
            </a:r>
          </a:p>
          <a:p>
            <a:pPr marL="306725" indent="-139683" eaLnBrk="1">
              <a:spcAft>
                <a:spcPts val="544"/>
              </a:spcAft>
              <a:tabLst>
                <a:tab pos="309605" algn="l"/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  <a:defRPr/>
            </a:pPr>
            <a:endParaRPr lang="en-US" altLang="en-US" sz="1633" dirty="0"/>
          </a:p>
        </p:txBody>
      </p:sp>
      <p:sp>
        <p:nvSpPr>
          <p:cNvPr id="16387" name="Text Box 4">
            <a:extLst>
              <a:ext uri="{FF2B5EF4-FFF2-40B4-BE49-F238E27FC236}">
                <a16:creationId xmlns:a16="http://schemas.microsoft.com/office/drawing/2014/main" id="{9961C26E-8E98-0150-D60A-29B2BFBE6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7850" y="228600"/>
            <a:ext cx="185738" cy="762000"/>
          </a:xfrm>
          <a:prstGeom prst="rect">
            <a:avLst/>
          </a:prstGeom>
          <a:noFill/>
          <a:ln>
            <a:noFill/>
          </a:ln>
        </p:spPr>
        <p:txBody>
          <a:bodyPr wrap="none" lIns="91434" tIns="45717" rIns="91434" bIns="45717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37931725" indent="-37474525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  <a:defRPr/>
            </a:pPr>
            <a:endParaRPr lang="en-US" altLang="en-US" sz="2177">
              <a:solidFill>
                <a:srgbClr val="CCCCFF"/>
              </a:solidFill>
              <a:hlinkClick r:id="rId3"/>
            </a:endParaRPr>
          </a:p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  <a:defRPr/>
            </a:pPr>
            <a:endParaRPr lang="en-US" altLang="en-US" sz="2177">
              <a:solidFill>
                <a:srgbClr val="CCCCFF"/>
              </a:solidFill>
              <a:hlinkClick r:id="rId3"/>
            </a:endParaRPr>
          </a:p>
        </p:txBody>
      </p:sp>
      <p:pic>
        <p:nvPicPr>
          <p:cNvPr id="24580" name="Picture 8" descr="Screen shot 2012-05-09 at 1.26.16 PM.png">
            <a:extLst>
              <a:ext uri="{FF2B5EF4-FFF2-40B4-BE49-F238E27FC236}">
                <a16:creationId xmlns:a16="http://schemas.microsoft.com/office/drawing/2014/main" id="{0EBF2EB5-CF8E-1C06-8552-276B5F5055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975" y="4187825"/>
            <a:ext cx="312102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6">
            <a:extLst>
              <a:ext uri="{FF2B5EF4-FFF2-40B4-BE49-F238E27FC236}">
                <a16:creationId xmlns:a16="http://schemas.microsoft.com/office/drawing/2014/main" id="{B3D5EE51-4F71-E411-2243-F42B3CE1A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8" y="6457950"/>
            <a:ext cx="8858250" cy="400050"/>
          </a:xfrm>
          <a:prstGeom prst="rect">
            <a:avLst/>
          </a:prstGeom>
          <a:noFill/>
          <a:ln>
            <a:noFill/>
          </a:ln>
        </p:spPr>
        <p:txBody>
          <a:bodyPr lIns="91434" tIns="45717" rIns="91434" bIns="45717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37931725" indent="-37474525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998" dirty="0">
                <a:ea typeface="ＭＳ Ｐゴシック" panose="020B0600070205080204" pitchFamily="34" charset="-128"/>
              </a:rPr>
              <a:t> Strong collaboration record (over 400 collaborators).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998" dirty="0">
                <a:ea typeface="ＭＳ Ｐゴシック" panose="020B0600070205080204" pitchFamily="34" charset="-128"/>
              </a:rPr>
              <a:t> Lockheed-Martin, FAST, Raytheon, IBM, Ford, Alcatel-Lucent, Smithsonian, Internet Archive, DARPA, Yahoo, Dow Chemical NSF, Sloan, Mellon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1">
            <a:extLst>
              <a:ext uri="{FF2B5EF4-FFF2-40B4-BE49-F238E27FC236}">
                <a16:creationId xmlns:a16="http://schemas.microsoft.com/office/drawing/2014/main" id="{9EF8F494-ADA8-D9DE-15E7-5D04D6D79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839787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>
            <a:extLst>
              <a:ext uri="{FF2B5EF4-FFF2-40B4-BE49-F238E27FC236}">
                <a16:creationId xmlns:a16="http://schemas.microsoft.com/office/drawing/2014/main" id="{B4683153-8F08-15B7-BDBB-A5FF1346E6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2162" name="Content Placeholder 4">
            <a:extLst>
              <a:ext uri="{FF2B5EF4-FFF2-40B4-BE49-F238E27FC236}">
                <a16:creationId xmlns:a16="http://schemas.microsoft.com/office/drawing/2014/main" id="{CE238B1F-99F8-7896-CB3D-484E1BABB1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3125" y="990600"/>
            <a:ext cx="7397750" cy="5029200"/>
          </a:xfrm>
        </p:spPr>
      </p:pic>
    </p:spTree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>
            <a:extLst>
              <a:ext uri="{FF2B5EF4-FFF2-40B4-BE49-F238E27FC236}">
                <a16:creationId xmlns:a16="http://schemas.microsoft.com/office/drawing/2014/main" id="{2DEB2327-AFCB-B7E5-7596-27923E6E43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3186" name="Content Placeholder 4">
            <a:extLst>
              <a:ext uri="{FF2B5EF4-FFF2-40B4-BE49-F238E27FC236}">
                <a16:creationId xmlns:a16="http://schemas.microsoft.com/office/drawing/2014/main" id="{B9DEF9B9-6773-FD09-B665-444825640F9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28600"/>
            <a:ext cx="7391400" cy="6346825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813F0-9EC3-DCD6-D373-00B682139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A1E591-AB3D-85E6-4F10-61052C5E62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580" y="533399"/>
            <a:ext cx="7772399" cy="6339575"/>
          </a:xfrm>
        </p:spPr>
      </p:pic>
    </p:spTree>
    <p:extLst>
      <p:ext uri="{BB962C8B-B14F-4D97-AF65-F5344CB8AC3E}">
        <p14:creationId xmlns:p14="http://schemas.microsoft.com/office/powerpoint/2010/main" val="5701791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>
            <a:extLst>
              <a:ext uri="{FF2B5EF4-FFF2-40B4-BE49-F238E27FC236}">
                <a16:creationId xmlns:a16="http://schemas.microsoft.com/office/drawing/2014/main" id="{98DD6C8F-FA96-CDCF-FF27-20908EB925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4210" name="Content Placeholder 4">
            <a:extLst>
              <a:ext uri="{FF2B5EF4-FFF2-40B4-BE49-F238E27FC236}">
                <a16:creationId xmlns:a16="http://schemas.microsoft.com/office/drawing/2014/main" id="{0197A790-7B4E-EE4D-D741-CFFB099B66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163" y="1166813"/>
            <a:ext cx="8129587" cy="4343400"/>
          </a:xfrm>
        </p:spPr>
      </p:pic>
    </p:spTree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>
            <a:extLst>
              <a:ext uri="{FF2B5EF4-FFF2-40B4-BE49-F238E27FC236}">
                <a16:creationId xmlns:a16="http://schemas.microsoft.com/office/drawing/2014/main" id="{8948DD36-847B-9F6A-7B9A-25EC72E076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5234" name="Content Placeholder 4">
            <a:extLst>
              <a:ext uri="{FF2B5EF4-FFF2-40B4-BE49-F238E27FC236}">
                <a16:creationId xmlns:a16="http://schemas.microsoft.com/office/drawing/2014/main" id="{3CC7F11C-F75C-E56E-922F-CF609CFB177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228600"/>
            <a:ext cx="7239000" cy="6391275"/>
          </a:xfrm>
        </p:spPr>
      </p:pic>
    </p:spTree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3">
            <a:extLst>
              <a:ext uri="{FF2B5EF4-FFF2-40B4-BE49-F238E27FC236}">
                <a16:creationId xmlns:a16="http://schemas.microsoft.com/office/drawing/2014/main" id="{5DA9E019-3035-A3A3-96F0-E6C822F39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406400"/>
            <a:ext cx="6870700" cy="60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3">
            <a:extLst>
              <a:ext uri="{FF2B5EF4-FFF2-40B4-BE49-F238E27FC236}">
                <a16:creationId xmlns:a16="http://schemas.microsoft.com/office/drawing/2014/main" id="{4B022E44-6243-04AD-B9B1-424FAA89A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8737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>
            <a:extLst>
              <a:ext uri="{FF2B5EF4-FFF2-40B4-BE49-F238E27FC236}">
                <a16:creationId xmlns:a16="http://schemas.microsoft.com/office/drawing/2014/main" id="{4105C75A-4D67-A7D1-2FA3-5CD74AE3A4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4475" y="1588"/>
            <a:ext cx="8899525" cy="1143000"/>
          </a:xfrm>
        </p:spPr>
        <p:txBody>
          <a:bodyPr/>
          <a:lstStyle/>
          <a:p>
            <a:r>
              <a:rPr lang="en-US" altLang="en-US" sz="2400" b="1">
                <a:solidFill>
                  <a:srgbClr val="FF0000"/>
                </a:solidFill>
                <a:ea typeface="ＭＳ Ｐゴシック" panose="020B0600070205080204" pitchFamily="34" charset="-128"/>
              </a:rPr>
              <a:t>Web Search Engine Use and Commerce Continues to Grow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00354" name="Rectangle 3">
            <a:extLst>
              <a:ext uri="{FF2B5EF4-FFF2-40B4-BE49-F238E27FC236}">
                <a16:creationId xmlns:a16="http://schemas.microsoft.com/office/drawing/2014/main" id="{FEA40F1D-A259-2A86-B092-5DE96BA5B9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914400"/>
            <a:ext cx="7772400" cy="23622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000">
                <a:ea typeface="ＭＳ Ｐゴシック" panose="020B0600070205080204" pitchFamily="34" charset="-128"/>
              </a:rPr>
              <a:t>Pew Internet &amp; </a:t>
            </a:r>
            <a:r>
              <a:rPr lang="en-US" altLang="en-US" sz="2000" b="1" i="1">
                <a:ea typeface="ＭＳ Ｐゴシック" panose="020B0600070205080204" pitchFamily="34" charset="-128"/>
              </a:rPr>
              <a:t>American</a:t>
            </a:r>
            <a:r>
              <a:rPr lang="en-US" altLang="en-US" sz="2000">
                <a:ea typeface="ＭＳ Ｐゴシック" panose="020B0600070205080204" pitchFamily="34" charset="-128"/>
              </a:rPr>
              <a:t> Life Internet Project Survey: Sept, 2005</a:t>
            </a:r>
          </a:p>
          <a:p>
            <a:pPr>
              <a:buFontTx/>
              <a:buNone/>
            </a:pPr>
            <a:r>
              <a:rPr lang="en-US" altLang="en-US" sz="1800">
                <a:ea typeface="ＭＳ Ｐゴシック" panose="020B0600070205080204" pitchFamily="34" charset="-128"/>
              </a:rPr>
              <a:t>- Search Engine News:</a:t>
            </a:r>
          </a:p>
          <a:p>
            <a:r>
              <a:rPr lang="en-US" altLang="en-US" sz="1800">
                <a:ea typeface="ＭＳ Ｐゴシック" panose="020B0600070205080204" pitchFamily="34" charset="-128"/>
              </a:rPr>
              <a:t>Search engine advertising revenues exceed TV networks</a:t>
            </a:r>
          </a:p>
          <a:p>
            <a:r>
              <a:rPr lang="en-US" altLang="en-US" sz="1800">
                <a:ea typeface="ＭＳ Ｐゴシック" panose="020B0600070205080204" pitchFamily="34" charset="-128"/>
              </a:rPr>
              <a:t>Walmart and other retailers express concern over Google</a:t>
            </a:r>
          </a:p>
          <a:p>
            <a:r>
              <a:rPr lang="en-US" altLang="en-US" sz="1800">
                <a:ea typeface="ＭＳ Ｐゴシック" panose="020B0600070205080204" pitchFamily="34" charset="-128"/>
              </a:rPr>
              <a:t>FOG replaces FOM</a:t>
            </a:r>
          </a:p>
        </p:txBody>
      </p:sp>
      <p:sp>
        <p:nvSpPr>
          <p:cNvPr id="100355" name="Text Box 4">
            <a:extLst>
              <a:ext uri="{FF2B5EF4-FFF2-40B4-BE49-F238E27FC236}">
                <a16:creationId xmlns:a16="http://schemas.microsoft.com/office/drawing/2014/main" id="{9819B539-FB02-049F-925B-3BAE4A02B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6300788"/>
            <a:ext cx="2952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500" b="1">
                <a:solidFill>
                  <a:srgbClr val="0000FF"/>
                </a:solidFill>
                <a:latin typeface="Lucida Grande" panose="020B0600040502020204" pitchFamily="34" charset="0"/>
              </a:rPr>
              <a:t>http://www.pewinternet.org</a:t>
            </a:r>
            <a:endParaRPr lang="en-US" altLang="en-US" sz="1300">
              <a:solidFill>
                <a:srgbClr val="000000"/>
              </a:solidFill>
              <a:latin typeface="Lucida Grande" panose="020B0600040502020204" pitchFamily="34" charset="0"/>
            </a:endParaRPr>
          </a:p>
        </p:txBody>
      </p:sp>
      <p:pic>
        <p:nvPicPr>
          <p:cNvPr id="100356" name="Picture 5">
            <a:extLst>
              <a:ext uri="{FF2B5EF4-FFF2-40B4-BE49-F238E27FC236}">
                <a16:creationId xmlns:a16="http://schemas.microsoft.com/office/drawing/2014/main" id="{6A0E05B6-14DA-8C15-1951-13C605963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71800"/>
            <a:ext cx="4267200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6">
            <a:extLst>
              <a:ext uri="{FF2B5EF4-FFF2-40B4-BE49-F238E27FC236}">
                <a16:creationId xmlns:a16="http://schemas.microsoft.com/office/drawing/2014/main" id="{4958FC38-12FA-B622-09B6-E46278985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895600"/>
            <a:ext cx="3962400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>
            <a:extLst>
              <a:ext uri="{FF2B5EF4-FFF2-40B4-BE49-F238E27FC236}">
                <a16:creationId xmlns:a16="http://schemas.microsoft.com/office/drawing/2014/main" id="{798C6862-BC1D-63DC-CA66-54A88E2288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4475" y="1588"/>
            <a:ext cx="8899525" cy="1143000"/>
          </a:xfrm>
        </p:spPr>
        <p:txBody>
          <a:bodyPr/>
          <a:lstStyle/>
          <a:p>
            <a:r>
              <a:rPr lang="en-US" altLang="en-US" sz="2400" b="1">
                <a:solidFill>
                  <a:srgbClr val="FF0000"/>
                </a:solidFill>
                <a:ea typeface="ＭＳ Ｐゴシック" panose="020B0600070205080204" pitchFamily="34" charset="-128"/>
              </a:rPr>
              <a:t>Web Search Engine Use and Commerce Continues to Grow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02402" name="Rectangle 3">
            <a:extLst>
              <a:ext uri="{FF2B5EF4-FFF2-40B4-BE49-F238E27FC236}">
                <a16:creationId xmlns:a16="http://schemas.microsoft.com/office/drawing/2014/main" id="{1CAA0B54-8C2E-5AEC-667A-551E7F050E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914400"/>
            <a:ext cx="7772400" cy="533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sz="1800">
                <a:ea typeface="ＭＳ Ｐゴシック" panose="020B0600070205080204" pitchFamily="34" charset="-128"/>
              </a:rPr>
              <a:t>Pew Internet &amp; </a:t>
            </a:r>
            <a:r>
              <a:rPr lang="en-US" altLang="en-US" sz="1800" b="1" i="1">
                <a:ea typeface="ＭＳ Ｐゴシック" panose="020B0600070205080204" pitchFamily="34" charset="-128"/>
              </a:rPr>
              <a:t>American</a:t>
            </a:r>
            <a:r>
              <a:rPr lang="en-US" altLang="en-US" sz="1800">
                <a:ea typeface="ＭＳ Ｐゴシック" panose="020B0600070205080204" pitchFamily="34" charset="-128"/>
              </a:rPr>
              <a:t> Life Internet Project Survey: August, 2008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1400">
              <a:ea typeface="ＭＳ Ｐゴシック" panose="020B0600070205080204" pitchFamily="34" charset="-128"/>
            </a:endParaRPr>
          </a:p>
        </p:txBody>
      </p:sp>
      <p:pic>
        <p:nvPicPr>
          <p:cNvPr id="102403" name="Picture 7" descr="Picture 5">
            <a:extLst>
              <a:ext uri="{FF2B5EF4-FFF2-40B4-BE49-F238E27FC236}">
                <a16:creationId xmlns:a16="http://schemas.microsoft.com/office/drawing/2014/main" id="{04DC7EBF-C242-B0D0-07E9-3138CF927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7543800" cy="375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Text Box 8">
            <a:extLst>
              <a:ext uri="{FF2B5EF4-FFF2-40B4-BE49-F238E27FC236}">
                <a16:creationId xmlns:a16="http://schemas.microsoft.com/office/drawing/2014/main" id="{2A4CAB59-48FE-0F94-92E0-B87689390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5867400"/>
            <a:ext cx="19018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>
                <a:hlinkClick r:id="rId4"/>
              </a:rPr>
              <a:t>PewInternet</a:t>
            </a:r>
            <a:endParaRPr lang="en-US" altLang="en-US" sz="2800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FF21BCA9-E9A8-AE0F-B558-0A0EE3F3B7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0638"/>
            <a:ext cx="7772400" cy="1066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this course is about</a:t>
            </a:r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9B412A38-B2CE-D45B-AFC3-17E1FD4B77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058863"/>
            <a:ext cx="7772400" cy="5189537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altLang="en-US" sz="2800" dirty="0">
                <a:ea typeface="ＭＳ Ｐゴシック" panose="020B0600070205080204" pitchFamily="34" charset="-128"/>
              </a:rPr>
              <a:t>Search engines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pPr lvl="1">
              <a:lnSpc>
                <a:spcPct val="90000"/>
              </a:lnSpc>
              <a:defRPr/>
            </a:pPr>
            <a:r>
              <a:rPr lang="en-US" altLang="en-US" sz="2400" dirty="0">
                <a:ea typeface="ＭＳ Ｐゴシック" panose="020B0600070205080204" pitchFamily="34" charset="-128"/>
              </a:rPr>
              <a:t>How they work 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2400" dirty="0">
                <a:ea typeface="ＭＳ Ｐゴシック" panose="020B0600070205080204" pitchFamily="34" charset="-128"/>
              </a:rPr>
              <a:t>What they do</a:t>
            </a:r>
          </a:p>
          <a:p>
            <a:pPr marL="400050">
              <a:lnSpc>
                <a:spcPct val="90000"/>
              </a:lnSpc>
              <a:defRPr/>
            </a:pPr>
            <a:r>
              <a:rPr lang="en-US" altLang="en-US" sz="2800" dirty="0">
                <a:ea typeface="ＭＳ Ｐゴシック" panose="020B0600070205080204" pitchFamily="34" charset="-128"/>
              </a:rPr>
              <a:t>Information retrieval</a:t>
            </a:r>
          </a:p>
          <a:p>
            <a:pPr marL="800100" lvl="1">
              <a:lnSpc>
                <a:spcPct val="90000"/>
              </a:lnSpc>
              <a:defRPr/>
            </a:pPr>
            <a:r>
              <a:rPr lang="en-US" altLang="en-US" sz="2400" dirty="0">
                <a:ea typeface="ＭＳ Ｐゴシック" panose="020B0600070205080204" pitchFamily="34" charset="-128"/>
              </a:rPr>
              <a:t>Foundations for searching search engines</a:t>
            </a:r>
          </a:p>
          <a:p>
            <a:pPr marL="400050">
              <a:lnSpc>
                <a:spcPct val="90000"/>
              </a:lnSpc>
              <a:defRPr/>
            </a:pPr>
            <a:r>
              <a:rPr lang="en-US" altLang="en-US" sz="2800" dirty="0">
                <a:ea typeface="ＭＳ Ｐゴシック" panose="020B0600070205080204" pitchFamily="34" charset="-128"/>
              </a:rPr>
              <a:t>Web search</a:t>
            </a:r>
          </a:p>
          <a:p>
            <a:pPr marL="800100" lvl="1">
              <a:lnSpc>
                <a:spcPct val="90000"/>
              </a:lnSpc>
              <a:defRPr/>
            </a:pPr>
            <a:r>
              <a:rPr lang="en-US" altLang="en-US" sz="2400" dirty="0">
                <a:ea typeface="ＭＳ Ｐゴシック" panose="020B0600070205080204" pitchFamily="34" charset="-128"/>
              </a:rPr>
              <a:t>Crawling the web for what to search/index</a:t>
            </a:r>
          </a:p>
          <a:p>
            <a:pPr marL="400050">
              <a:lnSpc>
                <a:spcPct val="90000"/>
              </a:lnSpc>
              <a:defRPr/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Text processing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2400" dirty="0">
                <a:ea typeface="ＭＳ Ｐゴシック" panose="020B0600070205080204" pitchFamily="34" charset="-128"/>
              </a:rPr>
              <a:t>Representation models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800" dirty="0">
                <a:ea typeface="ＭＳ Ｐゴシック" panose="020B0600070205080204" pitchFamily="34" charset="-128"/>
              </a:rPr>
              <a:t>Big data processing for text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2400" dirty="0">
                <a:ea typeface="ＭＳ Ｐゴシック" panose="020B0600070205080204" pitchFamily="34" charset="-128"/>
              </a:rPr>
              <a:t>Managing big data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2400" dirty="0">
                <a:ea typeface="ＭＳ Ｐゴシック" panose="020B0600070205080204" pitchFamily="34" charset="-128"/>
              </a:rPr>
              <a:t>How to scale up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800" i="1" dirty="0">
                <a:ea typeface="ＭＳ Ｐゴシック" panose="020B0600070205080204" pitchFamily="34" charset="-128"/>
              </a:rPr>
              <a:t>Building an actual search engine</a:t>
            </a:r>
          </a:p>
          <a:p>
            <a:pPr>
              <a:lnSpc>
                <a:spcPct val="90000"/>
              </a:lnSpc>
              <a:defRPr/>
            </a:pPr>
            <a:endParaRPr lang="en-US" altLang="en-US" sz="2400" dirty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  <a:defRPr/>
            </a:pP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>
            <a:extLst>
              <a:ext uri="{FF2B5EF4-FFF2-40B4-BE49-F238E27FC236}">
                <a16:creationId xmlns:a16="http://schemas.microsoft.com/office/drawing/2014/main" id="{B3089226-582D-8972-4987-975B64C9C5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990600"/>
            <a:ext cx="3581400" cy="1143000"/>
          </a:xfrm>
        </p:spPr>
        <p:txBody>
          <a:bodyPr/>
          <a:lstStyle/>
          <a:p>
            <a:r>
              <a:rPr lang="en-US" altLang="en-US" sz="2800" b="1">
                <a:solidFill>
                  <a:srgbClr val="FF0000"/>
                </a:solidFill>
                <a:ea typeface="ＭＳ Ｐゴシック" panose="020B0600070205080204" pitchFamily="34" charset="-128"/>
              </a:rPr>
              <a:t>Web search engine use has new activities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04450" name="Rectangle 3">
            <a:extLst>
              <a:ext uri="{FF2B5EF4-FFF2-40B4-BE49-F238E27FC236}">
                <a16:creationId xmlns:a16="http://schemas.microsoft.com/office/drawing/2014/main" id="{E179CD11-48C5-34DA-4884-FF13735621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2514600"/>
            <a:ext cx="3505200" cy="609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sz="1600">
                <a:ea typeface="ＭＳ Ｐゴシック" panose="020B0600070205080204" pitchFamily="34" charset="-128"/>
              </a:rPr>
              <a:t>Pew Internet &amp; </a:t>
            </a:r>
            <a:r>
              <a:rPr lang="en-US" altLang="en-US" sz="1600" b="1" i="1">
                <a:ea typeface="ＭＳ Ｐゴシック" panose="020B0600070205080204" pitchFamily="34" charset="-128"/>
              </a:rPr>
              <a:t>American</a:t>
            </a:r>
            <a:r>
              <a:rPr lang="en-US" altLang="en-US" sz="1600">
                <a:ea typeface="ＭＳ Ｐゴシック" panose="020B0600070205080204" pitchFamily="34" charset="-128"/>
              </a:rPr>
              <a:t> Life Internet Project Survey: 2009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1200">
              <a:ea typeface="ＭＳ Ｐゴシック" panose="020B0600070205080204" pitchFamily="34" charset="-128"/>
            </a:endParaRPr>
          </a:p>
        </p:txBody>
      </p:sp>
      <p:pic>
        <p:nvPicPr>
          <p:cNvPr id="104451" name="Picture 6" descr="Picture 2">
            <a:extLst>
              <a:ext uri="{FF2B5EF4-FFF2-40B4-BE49-F238E27FC236}">
                <a16:creationId xmlns:a16="http://schemas.microsoft.com/office/drawing/2014/main" id="{B1CC9F00-F5D0-7910-DB7E-3D00BE3F6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4598988" cy="677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Picture 7" descr="Picture 3">
            <a:extLst>
              <a:ext uri="{FF2B5EF4-FFF2-40B4-BE49-F238E27FC236}">
                <a16:creationId xmlns:a16="http://schemas.microsoft.com/office/drawing/2014/main" id="{F377F148-82A2-B16C-D97D-59D1940F2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81000"/>
            <a:ext cx="264477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3" name="Text Box 8">
            <a:extLst>
              <a:ext uri="{FF2B5EF4-FFF2-40B4-BE49-F238E27FC236}">
                <a16:creationId xmlns:a16="http://schemas.microsoft.com/office/drawing/2014/main" id="{3FA16123-CACA-1F12-A777-1AB6680CC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4346575"/>
            <a:ext cx="19018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>
                <a:hlinkClick r:id="rId5"/>
              </a:rPr>
              <a:t>PewInternet</a:t>
            </a:r>
            <a:endParaRPr lang="en-US" altLang="en-US" sz="2800"/>
          </a:p>
        </p:txBody>
      </p:sp>
      <p:sp>
        <p:nvSpPr>
          <p:cNvPr id="104454" name="TextBox 1">
            <a:extLst>
              <a:ext uri="{FF2B5EF4-FFF2-40B4-BE49-F238E27FC236}">
                <a16:creationId xmlns:a16="http://schemas.microsoft.com/office/drawing/2014/main" id="{7ECA896A-0A9B-BD31-6C3B-714AE8641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410200"/>
            <a:ext cx="27241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/>
              <a:t>What did you search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/>
              <a:t>for today?</a:t>
            </a:r>
          </a:p>
        </p:txBody>
      </p:sp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>
            <a:extLst>
              <a:ext uri="{FF2B5EF4-FFF2-40B4-BE49-F238E27FC236}">
                <a16:creationId xmlns:a16="http://schemas.microsoft.com/office/drawing/2014/main" id="{6F91C565-662E-99C4-11DE-BC0A9065A0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4475" y="1588"/>
            <a:ext cx="8899525" cy="1143000"/>
          </a:xfrm>
        </p:spPr>
        <p:txBody>
          <a:bodyPr/>
          <a:lstStyle/>
          <a:p>
            <a:r>
              <a:rPr lang="en-US" altLang="en-US" sz="2400" b="1">
                <a:solidFill>
                  <a:srgbClr val="FF0000"/>
                </a:solidFill>
                <a:ea typeface="ＭＳ Ｐゴシック" panose="020B0600070205080204" pitchFamily="34" charset="-128"/>
              </a:rPr>
              <a:t>Web Search Engine Use and Commerce Continues to Grow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06498" name="Text Box 3">
            <a:extLst>
              <a:ext uri="{FF2B5EF4-FFF2-40B4-BE49-F238E27FC236}">
                <a16:creationId xmlns:a16="http://schemas.microsoft.com/office/drawing/2014/main" id="{50A1D12C-6058-DDDE-3517-8759E25FD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6300788"/>
            <a:ext cx="2952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500" b="1">
                <a:solidFill>
                  <a:srgbClr val="0000FF"/>
                </a:solidFill>
                <a:latin typeface="Lucida Grande" panose="020B0600040502020204" pitchFamily="34" charset="0"/>
              </a:rPr>
              <a:t>http://www.pewinternet.org</a:t>
            </a:r>
            <a:endParaRPr lang="en-US" altLang="en-US" sz="1300">
              <a:solidFill>
                <a:srgbClr val="000000"/>
              </a:solidFill>
              <a:latin typeface="Lucida Grande" panose="020B0600040502020204" pitchFamily="34" charset="0"/>
            </a:endParaRPr>
          </a:p>
        </p:txBody>
      </p:sp>
      <p:pic>
        <p:nvPicPr>
          <p:cNvPr id="106499" name="Picture 4">
            <a:extLst>
              <a:ext uri="{FF2B5EF4-FFF2-40B4-BE49-F238E27FC236}">
                <a16:creationId xmlns:a16="http://schemas.microsoft.com/office/drawing/2014/main" id="{A5C36B93-974A-6389-DFCC-5B2C19F3D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38227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0" name="Picture 5">
            <a:extLst>
              <a:ext uri="{FF2B5EF4-FFF2-40B4-BE49-F238E27FC236}">
                <a16:creationId xmlns:a16="http://schemas.microsoft.com/office/drawing/2014/main" id="{5EE599BF-CCD1-52CF-1ACF-26EC43488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29000"/>
            <a:ext cx="56007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1" name="Picture 6">
            <a:extLst>
              <a:ext uri="{FF2B5EF4-FFF2-40B4-BE49-F238E27FC236}">
                <a16:creationId xmlns:a16="http://schemas.microsoft.com/office/drawing/2014/main" id="{2F94857A-E91A-73FE-4321-4E58C2C55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0"/>
            <a:ext cx="431165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>
            <a:extLst>
              <a:ext uri="{FF2B5EF4-FFF2-40B4-BE49-F238E27FC236}">
                <a16:creationId xmlns:a16="http://schemas.microsoft.com/office/drawing/2014/main" id="{3D1238A4-DF62-88B5-9102-BA6C76BDAB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4475" y="1588"/>
            <a:ext cx="8899525" cy="1143000"/>
          </a:xfrm>
        </p:spPr>
        <p:txBody>
          <a:bodyPr/>
          <a:lstStyle/>
          <a:p>
            <a:r>
              <a:rPr lang="en-US" altLang="en-US" sz="2400" b="1">
                <a:solidFill>
                  <a:srgbClr val="FF0000"/>
                </a:solidFill>
                <a:ea typeface="ＭＳ Ｐゴシック" panose="020B0600070205080204" pitchFamily="34" charset="-128"/>
              </a:rPr>
              <a:t>Search Engine Market Share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08546" name="Text Box 3">
            <a:extLst>
              <a:ext uri="{FF2B5EF4-FFF2-40B4-BE49-F238E27FC236}">
                <a16:creationId xmlns:a16="http://schemas.microsoft.com/office/drawing/2014/main" id="{1CB4EF0F-30BF-95EB-F4F3-C7EB7C7DD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6300788"/>
            <a:ext cx="2952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500" b="1">
                <a:solidFill>
                  <a:srgbClr val="0000FF"/>
                </a:solidFill>
                <a:latin typeface="Lucida Grande" panose="020B0600040502020204" pitchFamily="34" charset="0"/>
              </a:rPr>
              <a:t>http://www.pewinternet.org</a:t>
            </a:r>
            <a:endParaRPr lang="en-US" altLang="en-US" sz="1300">
              <a:solidFill>
                <a:srgbClr val="000000"/>
              </a:solidFill>
              <a:latin typeface="Lucida Grande" panose="020B0600040502020204" pitchFamily="34" charset="0"/>
            </a:endParaRPr>
          </a:p>
        </p:txBody>
      </p:sp>
      <p:pic>
        <p:nvPicPr>
          <p:cNvPr id="108547" name="Picture 7" descr="Picture 7">
            <a:extLst>
              <a:ext uri="{FF2B5EF4-FFF2-40B4-BE49-F238E27FC236}">
                <a16:creationId xmlns:a16="http://schemas.microsoft.com/office/drawing/2014/main" id="{F28DA435-7207-0728-F941-386CB04A2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1116013"/>
            <a:ext cx="7585075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>
            <a:extLst>
              <a:ext uri="{FF2B5EF4-FFF2-40B4-BE49-F238E27FC236}">
                <a16:creationId xmlns:a16="http://schemas.microsoft.com/office/drawing/2014/main" id="{14E9A4EA-E9C6-F758-9C08-64511B0F6F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1588"/>
            <a:ext cx="7086600" cy="1143000"/>
          </a:xfrm>
        </p:spPr>
        <p:txBody>
          <a:bodyPr/>
          <a:lstStyle/>
          <a:p>
            <a:r>
              <a:rPr lang="en-US" altLang="en-US" sz="2800" b="1">
                <a:solidFill>
                  <a:srgbClr val="FF0000"/>
                </a:solidFill>
                <a:ea typeface="ＭＳ Ｐゴシック" panose="020B0600070205080204" pitchFamily="34" charset="-128"/>
              </a:rPr>
              <a:t>Search Engine Market Share - US</a:t>
            </a:r>
            <a:endParaRPr lang="en-US" altLang="en-US" sz="4000">
              <a:ea typeface="ＭＳ Ｐゴシック" panose="020B0600070205080204" pitchFamily="34" charset="-128"/>
            </a:endParaRPr>
          </a:p>
        </p:txBody>
      </p:sp>
      <p:sp>
        <p:nvSpPr>
          <p:cNvPr id="110594" name="Text Box 3">
            <a:extLst>
              <a:ext uri="{FF2B5EF4-FFF2-40B4-BE49-F238E27FC236}">
                <a16:creationId xmlns:a16="http://schemas.microsoft.com/office/drawing/2014/main" id="{E7300D4A-A9B6-4A30-1646-095D16A4C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"/>
            <a:ext cx="198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Lucida Grande" panose="020B0600040502020204" pitchFamily="34" charset="0"/>
                <a:hlinkClick r:id="rId3"/>
              </a:rPr>
              <a:t>seoconsultants</a:t>
            </a:r>
            <a:endParaRPr lang="en-US" altLang="en-US" sz="1600">
              <a:solidFill>
                <a:srgbClr val="000000"/>
              </a:solidFill>
              <a:latin typeface="Lucida Grande" panose="020B0600040502020204" pitchFamily="34" charset="0"/>
            </a:endParaRPr>
          </a:p>
        </p:txBody>
      </p:sp>
      <p:pic>
        <p:nvPicPr>
          <p:cNvPr id="110595" name="Picture 4" descr="Screen shot 2011-01-05 at 10.31.14 AM.png">
            <a:extLst>
              <a:ext uri="{FF2B5EF4-FFF2-40B4-BE49-F238E27FC236}">
                <a16:creationId xmlns:a16="http://schemas.microsoft.com/office/drawing/2014/main" id="{260CD4FF-A840-BCB1-ED1F-4CA43AB06C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885113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>
            <a:extLst>
              <a:ext uri="{FF2B5EF4-FFF2-40B4-BE49-F238E27FC236}">
                <a16:creationId xmlns:a16="http://schemas.microsoft.com/office/drawing/2014/main" id="{07B04103-9D66-4281-78BA-87E36EF599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4475" y="1588"/>
            <a:ext cx="8899525" cy="1143000"/>
          </a:xfrm>
        </p:spPr>
        <p:txBody>
          <a:bodyPr/>
          <a:lstStyle/>
          <a:p>
            <a:r>
              <a:rPr lang="en-US" altLang="en-US" sz="3200" b="1">
                <a:solidFill>
                  <a:srgbClr val="FF0000"/>
                </a:solidFill>
                <a:ea typeface="ＭＳ Ｐゴシック" panose="020B0600070205080204" pitchFamily="34" charset="-128"/>
              </a:rPr>
              <a:t>2009 Search Engine Market Share - US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12642" name="Text Box 3">
            <a:extLst>
              <a:ext uri="{FF2B5EF4-FFF2-40B4-BE49-F238E27FC236}">
                <a16:creationId xmlns:a16="http://schemas.microsoft.com/office/drawing/2014/main" id="{CA81B591-E6F4-7F94-2163-3A1D71896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5410200"/>
            <a:ext cx="23622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100" b="1">
                <a:solidFill>
                  <a:srgbClr val="0000FF"/>
                </a:solidFill>
                <a:latin typeface="Lucida Grande" panose="020B0600040502020204" pitchFamily="34" charset="0"/>
                <a:hlinkClick r:id="rId3"/>
              </a:rPr>
              <a:t>seoconsultants</a:t>
            </a:r>
            <a:endParaRPr lang="en-US" altLang="en-US" sz="1900">
              <a:solidFill>
                <a:srgbClr val="000000"/>
              </a:solidFill>
              <a:latin typeface="Lucida Grande" panose="020B0600040502020204" pitchFamily="34" charset="0"/>
            </a:endParaRPr>
          </a:p>
        </p:txBody>
      </p:sp>
      <p:pic>
        <p:nvPicPr>
          <p:cNvPr id="112643" name="Picture 6" descr="Picture 5">
            <a:extLst>
              <a:ext uri="{FF2B5EF4-FFF2-40B4-BE49-F238E27FC236}">
                <a16:creationId xmlns:a16="http://schemas.microsoft.com/office/drawing/2014/main" id="{14B007F4-17A6-BACE-E5B6-9AE22C7B5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8077200" cy="328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>
            <a:extLst>
              <a:ext uri="{FF2B5EF4-FFF2-40B4-BE49-F238E27FC236}">
                <a16:creationId xmlns:a16="http://schemas.microsoft.com/office/drawing/2014/main" id="{CF36D9A9-EA24-E5E9-46C5-5BFABF9BD9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4475" y="1588"/>
            <a:ext cx="8899525" cy="1143000"/>
          </a:xfrm>
        </p:spPr>
        <p:txBody>
          <a:bodyPr/>
          <a:lstStyle/>
          <a:p>
            <a:r>
              <a:rPr lang="en-US" altLang="en-US" sz="3200" b="1">
                <a:solidFill>
                  <a:srgbClr val="FF0000"/>
                </a:solidFill>
                <a:ea typeface="ＭＳ Ｐゴシック" panose="020B0600070205080204" pitchFamily="34" charset="-128"/>
              </a:rPr>
              <a:t>Search Engine Market Share - US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14690" name="Picture 5" descr="Picture 6">
            <a:extLst>
              <a:ext uri="{FF2B5EF4-FFF2-40B4-BE49-F238E27FC236}">
                <a16:creationId xmlns:a16="http://schemas.microsoft.com/office/drawing/2014/main" id="{32422052-98BE-F928-419F-0FF5082DB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95400"/>
            <a:ext cx="6096000" cy="496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>
            <a:extLst>
              <a:ext uri="{FF2B5EF4-FFF2-40B4-BE49-F238E27FC236}">
                <a16:creationId xmlns:a16="http://schemas.microsoft.com/office/drawing/2014/main" id="{147A897C-A3AE-F099-B19C-698665525A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990600"/>
            <a:ext cx="3032125" cy="1143000"/>
          </a:xfrm>
        </p:spPr>
        <p:txBody>
          <a:bodyPr/>
          <a:lstStyle/>
          <a:p>
            <a:r>
              <a:rPr lang="en-US" altLang="en-US" sz="3200" b="1">
                <a:solidFill>
                  <a:srgbClr val="FF0000"/>
                </a:solidFill>
                <a:ea typeface="ＭＳ Ｐゴシック" panose="020B0600070205080204" pitchFamily="34" charset="-128"/>
              </a:rPr>
              <a:t>Search Engine Market Share - US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16738" name="Picture 3" descr="Screen shot 2012-01-07 at 4.50.24 PM.png">
            <a:extLst>
              <a:ext uri="{FF2B5EF4-FFF2-40B4-BE49-F238E27FC236}">
                <a16:creationId xmlns:a16="http://schemas.microsoft.com/office/drawing/2014/main" id="{AC4B46BF-0958-182F-6AE4-A11A0713E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81000"/>
            <a:ext cx="4318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4" descr="Screen shot 2012-01-07 at 4.53.50 PM.png">
            <a:extLst>
              <a:ext uri="{FF2B5EF4-FFF2-40B4-BE49-F238E27FC236}">
                <a16:creationId xmlns:a16="http://schemas.microsoft.com/office/drawing/2014/main" id="{97BA4FE2-D3F2-2FB2-4DF2-9C58FA0DD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861853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>
            <a:extLst>
              <a:ext uri="{FF2B5EF4-FFF2-40B4-BE49-F238E27FC236}">
                <a16:creationId xmlns:a16="http://schemas.microsoft.com/office/drawing/2014/main" id="{4D07DC85-C05C-9B93-E1A6-B43A39DB9D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5486400" cy="1143000"/>
          </a:xfrm>
        </p:spPr>
        <p:txBody>
          <a:bodyPr/>
          <a:lstStyle/>
          <a:p>
            <a:r>
              <a:rPr lang="en-US" altLang="en-US" sz="3200" b="1">
                <a:solidFill>
                  <a:srgbClr val="FF0000"/>
                </a:solidFill>
                <a:ea typeface="ＭＳ Ｐゴシック" panose="020B0600070205080204" pitchFamily="34" charset="-128"/>
              </a:rPr>
              <a:t>Search Engine Market Share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0834" name="Picture 3" descr="Screen shot 2014-01-09 at 4.41.21 PM.png">
            <a:extLst>
              <a:ext uri="{FF2B5EF4-FFF2-40B4-BE49-F238E27FC236}">
                <a16:creationId xmlns:a16="http://schemas.microsoft.com/office/drawing/2014/main" id="{DC564279-7C87-634F-5D6A-BC7BFC6EE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8226425" cy="482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>
            <a:extLst>
              <a:ext uri="{FF2B5EF4-FFF2-40B4-BE49-F238E27FC236}">
                <a16:creationId xmlns:a16="http://schemas.microsoft.com/office/drawing/2014/main" id="{CB8C31FF-506A-CE7C-70DD-9FC1219C44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5486400" cy="1143000"/>
          </a:xfrm>
        </p:spPr>
        <p:txBody>
          <a:bodyPr/>
          <a:lstStyle/>
          <a:p>
            <a:r>
              <a:rPr lang="en-US" altLang="en-US" sz="3200" b="1">
                <a:solidFill>
                  <a:srgbClr val="FF0000"/>
                </a:solidFill>
                <a:ea typeface="ＭＳ Ｐゴシック" panose="020B0600070205080204" pitchFamily="34" charset="-128"/>
              </a:rPr>
              <a:t>Multiplatform Usage 2016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2882" name="Picture 1">
            <a:extLst>
              <a:ext uri="{FF2B5EF4-FFF2-40B4-BE49-F238E27FC236}">
                <a16:creationId xmlns:a16="http://schemas.microsoft.com/office/drawing/2014/main" id="{8C8CF99C-A436-67EA-5E2F-4E5F907CC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1676400"/>
            <a:ext cx="79375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CF8F0276-CBC4-3A7D-94B0-C8925727AA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8382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Class Description</a:t>
            </a:r>
          </a:p>
        </p:txBody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934A1635-0EC4-E0D1-5396-63C8148361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838200"/>
            <a:ext cx="8382000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 dirty="0">
                <a:ea typeface="ＭＳ Ｐゴシック" panose="020B0600070205080204" pitchFamily="34" charset="-128"/>
              </a:rPr>
              <a:t>Readings and Lectures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>
                <a:ea typeface="ＭＳ Ｐゴシック" panose="020B0600070205080204" pitchFamily="34" charset="-128"/>
              </a:rPr>
              <a:t>Participation</a:t>
            </a:r>
          </a:p>
          <a:p>
            <a:pPr>
              <a:lnSpc>
                <a:spcPct val="90000"/>
              </a:lnSpc>
            </a:pPr>
            <a:r>
              <a:rPr lang="en-US" altLang="en-US" sz="2000" dirty="0">
                <a:ea typeface="ＭＳ Ｐゴシック" panose="020B0600070205080204" pitchFamily="34" charset="-128"/>
              </a:rPr>
              <a:t>Exercises – very important, preparation for the exam</a:t>
            </a:r>
          </a:p>
          <a:p>
            <a:pPr>
              <a:lnSpc>
                <a:spcPct val="90000"/>
              </a:lnSpc>
            </a:pPr>
            <a:r>
              <a:rPr lang="en-US" altLang="en-US" sz="2000" dirty="0">
                <a:ea typeface="ＭＳ Ｐゴシック" panose="020B0600070205080204" pitchFamily="34" charset="-128"/>
              </a:rPr>
              <a:t>One exam in class closed book</a:t>
            </a:r>
          </a:p>
          <a:p>
            <a:pPr lvl="1">
              <a:lnSpc>
                <a:spcPct val="90000"/>
              </a:lnSpc>
            </a:pPr>
            <a:r>
              <a:rPr lang="en-US" altLang="en-US" sz="1800" i="1" dirty="0">
                <a:ea typeface="ＭＳ Ｐゴシック" panose="020B0600070205080204" pitchFamily="34" charset="-128"/>
              </a:rPr>
              <a:t>All previous exams made available</a:t>
            </a:r>
          </a:p>
          <a:p>
            <a:pPr>
              <a:lnSpc>
                <a:spcPct val="90000"/>
              </a:lnSpc>
            </a:pPr>
            <a:r>
              <a:rPr lang="en-US" altLang="en-US" sz="2000" dirty="0">
                <a:ea typeface="ＭＳ Ｐゴシック" panose="020B0600070205080204" pitchFamily="34" charset="-128"/>
              </a:rPr>
              <a:t>Projects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>
                <a:ea typeface="ＭＳ Ｐゴシック" panose="020B0600070205080204" pitchFamily="34" charset="-128"/>
              </a:rPr>
              <a:t>Build 2 specialty search engines (SSEs)</a:t>
            </a:r>
            <a:endParaRPr lang="en-US" altLang="en-US" sz="1800" b="1" dirty="0">
              <a:ea typeface="ＭＳ Ｐゴシック" panose="020B0600070205080204" pitchFamily="34" charset="-128"/>
            </a:endParaRPr>
          </a:p>
          <a:p>
            <a:pPr lvl="2">
              <a:lnSpc>
                <a:spcPct val="90000"/>
              </a:lnSpc>
            </a:pPr>
            <a:r>
              <a:rPr lang="en-US" altLang="en-US" sz="1600" dirty="0">
                <a:ea typeface="ＭＳ Ｐゴシック" panose="020B0600070205080204" pitchFamily="34" charset="-128"/>
              </a:rPr>
              <a:t>Class defines the search project</a:t>
            </a:r>
          </a:p>
          <a:p>
            <a:pPr lvl="3">
              <a:lnSpc>
                <a:spcPct val="90000"/>
              </a:lnSpc>
            </a:pPr>
            <a:r>
              <a:rPr lang="en-US" altLang="en-US" sz="1400" dirty="0">
                <a:ea typeface="ＭＳ Ｐゴシック" panose="020B0600070205080204" pitchFamily="34" charset="-128"/>
              </a:rPr>
              <a:t>Built with Lucene, Elasticsearch, Scrapy, others</a:t>
            </a:r>
          </a:p>
          <a:p>
            <a:pPr lvl="4">
              <a:lnSpc>
                <a:spcPct val="90000"/>
              </a:lnSpc>
            </a:pPr>
            <a:r>
              <a:rPr lang="en-US" altLang="en-US" sz="1400" dirty="0">
                <a:ea typeface="ＭＳ Ｐゴシック" panose="020B0600070205080204" pitchFamily="34" charset="-128"/>
              </a:rPr>
              <a:t>Who uses </a:t>
            </a:r>
            <a:r>
              <a:rPr lang="en-US" altLang="en-US" sz="1400" dirty="0">
                <a:ea typeface="ＭＳ Ｐゴシック" panose="020B0600070205080204" pitchFamily="34" charset="-128"/>
                <a:hlinkClick r:id="rId3"/>
              </a:rPr>
              <a:t>Lucene</a:t>
            </a:r>
            <a:endParaRPr lang="en-US" altLang="en-US" sz="1400" dirty="0">
              <a:ea typeface="ＭＳ Ｐゴシック" panose="020B0600070205080204" pitchFamily="34" charset="-128"/>
            </a:endParaRPr>
          </a:p>
          <a:p>
            <a:pPr lvl="3">
              <a:lnSpc>
                <a:spcPct val="90000"/>
              </a:lnSpc>
            </a:pPr>
            <a:r>
              <a:rPr lang="en-US" altLang="en-US" sz="1400" dirty="0">
                <a:ea typeface="ＭＳ Ｐゴシック" panose="020B0600070205080204" pitchFamily="34" charset="-128"/>
              </a:rPr>
              <a:t>Build a Google Programmable Search Engine (</a:t>
            </a:r>
            <a:r>
              <a:rPr lang="en-US" altLang="en-US" sz="1400" dirty="0">
                <a:ea typeface="ＭＳ Ｐゴシック" panose="020B0600070205080204" pitchFamily="34" charset="-128"/>
                <a:hlinkClick r:id="rId4"/>
              </a:rPr>
              <a:t>GPSE</a:t>
            </a:r>
            <a:r>
              <a:rPr lang="en-US" altLang="en-US" sz="1400" dirty="0">
                <a:ea typeface="ＭＳ Ｐゴシック" panose="020B0600070205080204" pitchFamily="34" charset="-128"/>
              </a:rPr>
              <a:t>), previously called a Google Custom Search engine (CSE)</a:t>
            </a:r>
          </a:p>
          <a:p>
            <a:pPr lvl="3">
              <a:lnSpc>
                <a:spcPct val="90000"/>
              </a:lnSpc>
            </a:pPr>
            <a:r>
              <a:rPr lang="en-US" altLang="en-US" sz="1400" dirty="0">
                <a:ea typeface="ＭＳ Ｐゴシック" panose="020B0600070205080204" pitchFamily="34" charset="-128"/>
              </a:rPr>
              <a:t>Comparison of these two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>
                <a:ea typeface="ＭＳ Ｐゴシック" panose="020B0600070205080204" pitchFamily="34" charset="-128"/>
              </a:rPr>
              <a:t>Instructor and TA receives (reviews) search engine at the end of the semester and receives link to your GPSE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>
                <a:ea typeface="ＭＳ Ｐゴシック" panose="020B0600070205080204" pitchFamily="34" charset="-128"/>
              </a:rPr>
              <a:t>Presentations on the building of specialty search engines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>
                <a:ea typeface="ＭＳ Ｐゴシック" panose="020B0600070205080204" pitchFamily="34" charset="-128"/>
              </a:rPr>
              <a:t>Report on search engine at end of semester</a:t>
            </a:r>
          </a:p>
          <a:p>
            <a:pPr>
              <a:lnSpc>
                <a:spcPct val="90000"/>
              </a:lnSpc>
            </a:pPr>
            <a:r>
              <a:rPr lang="en-US" altLang="en-US" sz="2000" dirty="0">
                <a:ea typeface="ＭＳ Ｐゴシック" panose="020B0600070205080204" pitchFamily="34" charset="-128"/>
              </a:rPr>
              <a:t>Guest seminars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endParaRPr lang="en-US" altLang="en-US" sz="2400" dirty="0">
              <a:ea typeface="ＭＳ Ｐゴシック" panose="020B0600070205080204" pitchFamily="34" charset="-128"/>
            </a:endParaRPr>
          </a:p>
          <a:p>
            <a:pPr lvl="1">
              <a:lnSpc>
                <a:spcPct val="90000"/>
              </a:lnSpc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endParaRPr lang="en-US" altLang="en-US" sz="2400" dirty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1" descr="Screen shot 2015-12-27 at 1.44.44 PM.png">
            <a:extLst>
              <a:ext uri="{FF2B5EF4-FFF2-40B4-BE49-F238E27FC236}">
                <a16:creationId xmlns:a16="http://schemas.microsoft.com/office/drawing/2014/main" id="{00B8C6A4-BC9A-091F-9E8E-59D5D2E83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8470900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2" descr="Screen shot 2014-01-09 at 4.51.30 PM.png">
            <a:extLst>
              <a:ext uri="{FF2B5EF4-FFF2-40B4-BE49-F238E27FC236}">
                <a16:creationId xmlns:a16="http://schemas.microsoft.com/office/drawing/2014/main" id="{F0878844-9DE9-64DE-7F31-4E401F966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889476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1">
            <a:extLst>
              <a:ext uri="{FF2B5EF4-FFF2-40B4-BE49-F238E27FC236}">
                <a16:creationId xmlns:a16="http://schemas.microsoft.com/office/drawing/2014/main" id="{E61FDB9D-F536-E7AD-A292-3C3BF9FC1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592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2" descr="Screen shot 2012-12-31 at 2.02.21 PM.png">
            <a:extLst>
              <a:ext uri="{FF2B5EF4-FFF2-40B4-BE49-F238E27FC236}">
                <a16:creationId xmlns:a16="http://schemas.microsoft.com/office/drawing/2014/main" id="{6FEE7EE2-8813-9327-3FE7-08070E4BE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152400"/>
            <a:ext cx="8094663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0" name="TextBox 3">
            <a:extLst>
              <a:ext uri="{FF2B5EF4-FFF2-40B4-BE49-F238E27FC236}">
                <a16:creationId xmlns:a16="http://schemas.microsoft.com/office/drawing/2014/main" id="{5495C52A-7515-6394-9655-BD7A87989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6248400"/>
            <a:ext cx="1373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/>
              <a:t>Dec 2012</a:t>
            </a:r>
          </a:p>
        </p:txBody>
      </p:sp>
      <p:sp>
        <p:nvSpPr>
          <p:cNvPr id="130051" name="TextBox 4">
            <a:extLst>
              <a:ext uri="{FF2B5EF4-FFF2-40B4-BE49-F238E27FC236}">
                <a16:creationId xmlns:a16="http://schemas.microsoft.com/office/drawing/2014/main" id="{C4B0240B-8F6A-346E-B228-996A76DD6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6248400"/>
            <a:ext cx="294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/>
              <a:t>2 billion internet users</a:t>
            </a:r>
          </a:p>
        </p:txBody>
      </p: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2" descr="Screen shot 2012-12-31 at 2.02.21 PM.png">
            <a:extLst>
              <a:ext uri="{FF2B5EF4-FFF2-40B4-BE49-F238E27FC236}">
                <a16:creationId xmlns:a16="http://schemas.microsoft.com/office/drawing/2014/main" id="{31459FC6-1099-AEB4-47CC-C87178B6A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152400"/>
            <a:ext cx="8094663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8" name="TextBox 3">
            <a:extLst>
              <a:ext uri="{FF2B5EF4-FFF2-40B4-BE49-F238E27FC236}">
                <a16:creationId xmlns:a16="http://schemas.microsoft.com/office/drawing/2014/main" id="{A162ED6C-955D-CD06-2CAD-2EA9CD56F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6248400"/>
            <a:ext cx="1373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/>
              <a:t>Dec 2012</a:t>
            </a:r>
          </a:p>
        </p:txBody>
      </p:sp>
      <p:sp>
        <p:nvSpPr>
          <p:cNvPr id="132099" name="TextBox 4">
            <a:extLst>
              <a:ext uri="{FF2B5EF4-FFF2-40B4-BE49-F238E27FC236}">
                <a16:creationId xmlns:a16="http://schemas.microsoft.com/office/drawing/2014/main" id="{AB6DC35E-2DBE-B504-1DB0-2C4CE2838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6248400"/>
            <a:ext cx="294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/>
              <a:t>2 billion internet users</a:t>
            </a:r>
          </a:p>
        </p:txBody>
      </p:sp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extBox 3">
            <a:extLst>
              <a:ext uri="{FF2B5EF4-FFF2-40B4-BE49-F238E27FC236}">
                <a16:creationId xmlns:a16="http://schemas.microsoft.com/office/drawing/2014/main" id="{990524D3-52DB-FB20-82F0-9E0AEDAB8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6248400"/>
            <a:ext cx="1420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/>
              <a:t>Nov 2013</a:t>
            </a:r>
          </a:p>
        </p:txBody>
      </p:sp>
      <p:sp>
        <p:nvSpPr>
          <p:cNvPr id="134146" name="TextBox 4">
            <a:extLst>
              <a:ext uri="{FF2B5EF4-FFF2-40B4-BE49-F238E27FC236}">
                <a16:creationId xmlns:a16="http://schemas.microsoft.com/office/drawing/2014/main" id="{71DE748B-B8C5-FBB8-DB4B-89CA5FEBE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6248400"/>
            <a:ext cx="294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/>
              <a:t>2 billion internet users</a:t>
            </a:r>
          </a:p>
        </p:txBody>
      </p:sp>
      <p:pic>
        <p:nvPicPr>
          <p:cNvPr id="134147" name="Picture 4" descr="Screen shot 2014-03-03 at 9.29.03 AM.png">
            <a:extLst>
              <a:ext uri="{FF2B5EF4-FFF2-40B4-BE49-F238E27FC236}">
                <a16:creationId xmlns:a16="http://schemas.microsoft.com/office/drawing/2014/main" id="{EA826A57-D214-5A08-8BCC-1864A9588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33400"/>
            <a:ext cx="6832600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extBox 4">
            <a:extLst>
              <a:ext uri="{FF2B5EF4-FFF2-40B4-BE49-F238E27FC236}">
                <a16:creationId xmlns:a16="http://schemas.microsoft.com/office/drawing/2014/main" id="{0D092DA3-3A42-7FFE-B7F2-13B158362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6248400"/>
            <a:ext cx="3111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/>
              <a:t>~3 billion internet users</a:t>
            </a:r>
          </a:p>
        </p:txBody>
      </p:sp>
      <p:pic>
        <p:nvPicPr>
          <p:cNvPr id="136194" name="Picture 1" descr="Screen shot 2015-12-27 at 1.42.52 PM.png">
            <a:extLst>
              <a:ext uri="{FF2B5EF4-FFF2-40B4-BE49-F238E27FC236}">
                <a16:creationId xmlns:a16="http://schemas.microsoft.com/office/drawing/2014/main" id="{7EC93BCD-EAD5-37F4-FFC1-CF44342F2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78740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1">
            <a:extLst>
              <a:ext uri="{FF2B5EF4-FFF2-40B4-BE49-F238E27FC236}">
                <a16:creationId xmlns:a16="http://schemas.microsoft.com/office/drawing/2014/main" id="{C22CA988-4461-B643-7244-303AC0ED7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1905000"/>
            <a:ext cx="9117012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2" name="TextBox 2">
            <a:extLst>
              <a:ext uri="{FF2B5EF4-FFF2-40B4-BE49-F238E27FC236}">
                <a16:creationId xmlns:a16="http://schemas.microsoft.com/office/drawing/2014/main" id="{D8C9B6DC-4C82-72B6-C9C9-27ADDEC4E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762000"/>
            <a:ext cx="3654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/>
              <a:t>March 2017 – desktop users</a:t>
            </a:r>
          </a:p>
        </p:txBody>
      </p:sp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>
            <a:extLst>
              <a:ext uri="{FF2B5EF4-FFF2-40B4-BE49-F238E27FC236}">
                <a16:creationId xmlns:a16="http://schemas.microsoft.com/office/drawing/2014/main" id="{7622F5BE-C932-765A-FAF5-61B7546230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3000" y="5867400"/>
            <a:ext cx="2971800" cy="836613"/>
          </a:xfrm>
        </p:spPr>
        <p:txBody>
          <a:bodyPr/>
          <a:lstStyle/>
          <a:p>
            <a:r>
              <a:rPr lang="en-US" altLang="en-US" sz="2400" b="1">
                <a:solidFill>
                  <a:srgbClr val="FF0000"/>
                </a:solidFill>
                <a:ea typeface="ＭＳ Ｐゴシック" panose="020B0600070205080204" pitchFamily="34" charset="-128"/>
                <a:hlinkClick r:id="rId3"/>
              </a:rPr>
              <a:t>Marketshare</a:t>
            </a:r>
            <a:endParaRPr lang="en-US" altLang="en-US">
              <a:ea typeface="ＭＳ Ｐゴシック" panose="020B0600070205080204" pitchFamily="34" charset="-128"/>
              <a:hlinkClick r:id="rId3"/>
            </a:endParaRPr>
          </a:p>
        </p:txBody>
      </p:sp>
      <p:pic>
        <p:nvPicPr>
          <p:cNvPr id="140290" name="Picture 5" descr="Picture 8">
            <a:extLst>
              <a:ext uri="{FF2B5EF4-FFF2-40B4-BE49-F238E27FC236}">
                <a16:creationId xmlns:a16="http://schemas.microsoft.com/office/drawing/2014/main" id="{D91FCD93-C54B-5D12-AF10-6D1DB27AF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28600"/>
            <a:ext cx="4365625" cy="570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1" name="Text Box 6">
            <a:extLst>
              <a:ext uri="{FF2B5EF4-FFF2-40B4-BE49-F238E27FC236}">
                <a16:creationId xmlns:a16="http://schemas.microsoft.com/office/drawing/2014/main" id="{4CCC31BC-5134-BA8D-00B1-0D222A30B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33400"/>
            <a:ext cx="33528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>
                <a:solidFill>
                  <a:srgbClr val="FF3300"/>
                </a:solidFill>
              </a:rPr>
              <a:t>Search engine market share seems to be debatable</a:t>
            </a:r>
          </a:p>
        </p:txBody>
      </p:sp>
      <p:pic>
        <p:nvPicPr>
          <p:cNvPr id="140292" name="Picture 7" descr="Picture 9">
            <a:extLst>
              <a:ext uri="{FF2B5EF4-FFF2-40B4-BE49-F238E27FC236}">
                <a16:creationId xmlns:a16="http://schemas.microsoft.com/office/drawing/2014/main" id="{14557362-7791-7C24-1CA5-7DD5A7A04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00400"/>
            <a:ext cx="3702050" cy="23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3" name="Text Box 8">
            <a:extLst>
              <a:ext uri="{FF2B5EF4-FFF2-40B4-BE49-F238E27FC236}">
                <a16:creationId xmlns:a16="http://schemas.microsoft.com/office/drawing/2014/main" id="{3D4B4767-1B1D-1D7B-FEE3-7C5C12971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715000"/>
            <a:ext cx="302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hlinkClick r:id="rId6"/>
              </a:rPr>
              <a:t>ComScore</a:t>
            </a:r>
            <a:r>
              <a:rPr lang="en-US" altLang="en-US" sz="2400"/>
              <a:t> global share</a:t>
            </a:r>
          </a:p>
        </p:txBody>
      </p:sp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Text Box 6">
            <a:extLst>
              <a:ext uri="{FF2B5EF4-FFF2-40B4-BE49-F238E27FC236}">
                <a16:creationId xmlns:a16="http://schemas.microsoft.com/office/drawing/2014/main" id="{36C05D24-E5C3-152F-B258-F600A4501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6172200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hlinkClick r:id="rId3"/>
              </a:rPr>
              <a:t>ComScore</a:t>
            </a:r>
            <a:r>
              <a:rPr lang="en-US" altLang="en-US" sz="2400"/>
              <a:t> </a:t>
            </a:r>
            <a:r>
              <a:rPr lang="en-US" altLang="en-US" sz="2400">
                <a:solidFill>
                  <a:srgbClr val="FF3300"/>
                </a:solidFill>
              </a:rPr>
              <a:t>global share</a:t>
            </a:r>
            <a:endParaRPr lang="en-US" altLang="en-US" sz="2400"/>
          </a:p>
        </p:txBody>
      </p:sp>
      <p:pic>
        <p:nvPicPr>
          <p:cNvPr id="142338" name="Picture 4" descr="Screen shot 2012-01-08 at 10.11.20 AM.png">
            <a:extLst>
              <a:ext uri="{FF2B5EF4-FFF2-40B4-BE49-F238E27FC236}">
                <a16:creationId xmlns:a16="http://schemas.microsoft.com/office/drawing/2014/main" id="{E8374469-92F5-99E5-F152-B0B712E0E1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19200"/>
            <a:ext cx="65532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9" name="TextBox 5">
            <a:extLst>
              <a:ext uri="{FF2B5EF4-FFF2-40B4-BE49-F238E27FC236}">
                <a16:creationId xmlns:a16="http://schemas.microsoft.com/office/drawing/2014/main" id="{F7EA3807-25C2-E142-0CF5-AF62A9ECE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81000"/>
            <a:ext cx="65897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FF0000"/>
                </a:solidFill>
              </a:rPr>
              <a:t>Number of search engine queries  - US</a:t>
            </a:r>
          </a:p>
        </p:txBody>
      </p:sp>
      <p:sp>
        <p:nvSpPr>
          <p:cNvPr id="142340" name="TextBox 6">
            <a:extLst>
              <a:ext uri="{FF2B5EF4-FFF2-40B4-BE49-F238E27FC236}">
                <a16:creationId xmlns:a16="http://schemas.microsoft.com/office/drawing/2014/main" id="{79B896AE-924F-CC2B-52DF-5068012F7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486400"/>
            <a:ext cx="2774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/>
              <a:t>About 500M per day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CA62EFE4-FAA4-2C92-A1B2-C829FEDC48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8382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Grading</a:t>
            </a:r>
          </a:p>
        </p:txBody>
      </p:sp>
      <p:pic>
        <p:nvPicPr>
          <p:cNvPr id="30722" name="Content Placeholder 4">
            <a:extLst>
              <a:ext uri="{FF2B5EF4-FFF2-40B4-BE49-F238E27FC236}">
                <a16:creationId xmlns:a16="http://schemas.microsoft.com/office/drawing/2014/main" id="{C5D55367-5153-5F9F-F9FB-C4FD548DA3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8913" y="1447800"/>
            <a:ext cx="8955087" cy="2743200"/>
          </a:xfrm>
        </p:spPr>
      </p:pic>
      <p:sp>
        <p:nvSpPr>
          <p:cNvPr id="30723" name="TextBox 5">
            <a:extLst>
              <a:ext uri="{FF2B5EF4-FFF2-40B4-BE49-F238E27FC236}">
                <a16:creationId xmlns:a16="http://schemas.microsoft.com/office/drawing/2014/main" id="{18A8B022-33D3-0A3F-97E9-BAF206E4F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876800"/>
            <a:ext cx="7337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One </a:t>
            </a:r>
            <a:r>
              <a:rPr lang="en-US" altLang="en-US" sz="2400" b="1">
                <a:solidFill>
                  <a:srgbClr val="FF0000"/>
                </a:solidFill>
                <a:hlinkClick r:id="rId4"/>
              </a:rPr>
              <a:t>search engine team project</a:t>
            </a:r>
            <a:r>
              <a:rPr lang="en-US" altLang="en-US" sz="2400" b="1">
                <a:solidFill>
                  <a:srgbClr val="FF0000"/>
                </a:solidFill>
              </a:rPr>
              <a:t> for the entire semester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Picture 2" descr="Screen shot 2012-01-17 at 3.58.02 PM.png">
            <a:extLst>
              <a:ext uri="{FF2B5EF4-FFF2-40B4-BE49-F238E27FC236}">
                <a16:creationId xmlns:a16="http://schemas.microsoft.com/office/drawing/2014/main" id="{C7919CB9-0558-1A6D-26B8-346FB09A0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8913"/>
            <a:ext cx="8686800" cy="649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2" descr="Screen shot 2013-01-06 at 12.07.13 PM.png">
            <a:extLst>
              <a:ext uri="{FF2B5EF4-FFF2-40B4-BE49-F238E27FC236}">
                <a16:creationId xmlns:a16="http://schemas.microsoft.com/office/drawing/2014/main" id="{260F5306-B608-C1E9-F7CE-AAF4059FB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234488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0" name="TextBox 3">
            <a:extLst>
              <a:ext uri="{FF2B5EF4-FFF2-40B4-BE49-F238E27FC236}">
                <a16:creationId xmlns:a16="http://schemas.microsoft.com/office/drawing/2014/main" id="{A53E35C7-306C-A48B-19A8-F77864551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304800"/>
            <a:ext cx="800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/>
              <a:t>2012</a:t>
            </a:r>
          </a:p>
        </p:txBody>
      </p:sp>
    </p:spTree>
  </p:cSld>
  <p:clrMapOvr>
    <a:masterClrMapping/>
  </p:clrMapOvr>
  <p:transition spd="slow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Picture 1">
            <a:extLst>
              <a:ext uri="{FF2B5EF4-FFF2-40B4-BE49-F238E27FC236}">
                <a16:creationId xmlns:a16="http://schemas.microsoft.com/office/drawing/2014/main" id="{DB130F6D-4AD2-63E7-A072-B93BEAAEC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0300"/>
            <a:ext cx="91440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itle 1">
            <a:extLst>
              <a:ext uri="{FF2B5EF4-FFF2-40B4-BE49-F238E27FC236}">
                <a16:creationId xmlns:a16="http://schemas.microsoft.com/office/drawing/2014/main" id="{CA01C1B4-3DC7-0162-A987-FDDEEFAE27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47458" name="Content Placeholder 4">
            <a:extLst>
              <a:ext uri="{FF2B5EF4-FFF2-40B4-BE49-F238E27FC236}">
                <a16:creationId xmlns:a16="http://schemas.microsoft.com/office/drawing/2014/main" id="{DD7D9D60-46EB-8B8F-F824-D0639E46E3B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457200"/>
            <a:ext cx="7391400" cy="6154738"/>
          </a:xfrm>
        </p:spPr>
      </p:pic>
    </p:spTree>
  </p:cSld>
  <p:clrMapOvr>
    <a:masterClrMapping/>
  </p:clrMapOvr>
  <p:transition spd="slow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TextBox 3">
            <a:extLst>
              <a:ext uri="{FF2B5EF4-FFF2-40B4-BE49-F238E27FC236}">
                <a16:creationId xmlns:a16="http://schemas.microsoft.com/office/drawing/2014/main" id="{D19A9DB7-4D0E-D1BE-5DF6-907632D84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304800"/>
            <a:ext cx="800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/>
              <a:t>2012</a:t>
            </a:r>
          </a:p>
        </p:txBody>
      </p:sp>
      <p:pic>
        <p:nvPicPr>
          <p:cNvPr id="148482" name="Picture 1" descr="search1802-01.jpg">
            <a:extLst>
              <a:ext uri="{FF2B5EF4-FFF2-40B4-BE49-F238E27FC236}">
                <a16:creationId xmlns:a16="http://schemas.microsoft.com/office/drawing/2014/main" id="{B523011B-D02B-C329-2355-3EA66B1DC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Picture 2">
            <a:extLst>
              <a:ext uri="{FF2B5EF4-FFF2-40B4-BE49-F238E27FC236}">
                <a16:creationId xmlns:a16="http://schemas.microsoft.com/office/drawing/2014/main" id="{242FBA6F-1CCA-3E90-88C6-4E9B51DB7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155700"/>
            <a:ext cx="79883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6" name="TextBox 3">
            <a:extLst>
              <a:ext uri="{FF2B5EF4-FFF2-40B4-BE49-F238E27FC236}">
                <a16:creationId xmlns:a16="http://schemas.microsoft.com/office/drawing/2014/main" id="{88E6E9F7-8498-2859-174D-CE2506CC1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1613" y="304800"/>
            <a:ext cx="1108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600"/>
              <a:t>2017</a:t>
            </a:r>
          </a:p>
        </p:txBody>
      </p:sp>
    </p:spTree>
  </p:cSld>
  <p:clrMapOvr>
    <a:masterClrMapping/>
  </p:clrMapOvr>
  <p:transition spd="slow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TextBox 3">
            <a:extLst>
              <a:ext uri="{FF2B5EF4-FFF2-40B4-BE49-F238E27FC236}">
                <a16:creationId xmlns:a16="http://schemas.microsoft.com/office/drawing/2014/main" id="{A818E978-2CA7-1A05-06A2-8CCDC4C33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1613" y="304800"/>
            <a:ext cx="1108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600"/>
              <a:t>2017</a:t>
            </a:r>
          </a:p>
        </p:txBody>
      </p:sp>
      <p:pic>
        <p:nvPicPr>
          <p:cNvPr id="150530" name="Picture 1">
            <a:extLst>
              <a:ext uri="{FF2B5EF4-FFF2-40B4-BE49-F238E27FC236}">
                <a16:creationId xmlns:a16="http://schemas.microsoft.com/office/drawing/2014/main" id="{9FE1FE5E-1A86-50A1-6664-1F639D579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890000" cy="631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itle 1">
            <a:extLst>
              <a:ext uri="{FF2B5EF4-FFF2-40B4-BE49-F238E27FC236}">
                <a16:creationId xmlns:a16="http://schemas.microsoft.com/office/drawing/2014/main" id="{E509B2F6-B5AD-0075-8325-D19BDAC35A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51554" name="Content Placeholder 4">
            <a:extLst>
              <a:ext uri="{FF2B5EF4-FFF2-40B4-BE49-F238E27FC236}">
                <a16:creationId xmlns:a16="http://schemas.microsoft.com/office/drawing/2014/main" id="{63836E61-4EE2-9AEA-CEFC-C7AC7553E1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9725" y="644525"/>
            <a:ext cx="8723313" cy="4994275"/>
          </a:xfrm>
        </p:spPr>
      </p:pic>
    </p:spTree>
  </p:cSld>
  <p:clrMapOvr>
    <a:masterClrMapping/>
  </p:clrMapOvr>
  <p:transition spd="slow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itle 1">
            <a:extLst>
              <a:ext uri="{FF2B5EF4-FFF2-40B4-BE49-F238E27FC236}">
                <a16:creationId xmlns:a16="http://schemas.microsoft.com/office/drawing/2014/main" id="{191335A8-987F-AB34-A64C-E350AF051C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Who do you believe?</a:t>
            </a:r>
          </a:p>
        </p:txBody>
      </p:sp>
      <p:pic>
        <p:nvPicPr>
          <p:cNvPr id="152578" name="Content Placeholder 6">
            <a:extLst>
              <a:ext uri="{FF2B5EF4-FFF2-40B4-BE49-F238E27FC236}">
                <a16:creationId xmlns:a16="http://schemas.microsoft.com/office/drawing/2014/main" id="{CB0C5166-E067-D1B7-BC57-843F3D2F13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7600" y="1468438"/>
            <a:ext cx="6908800" cy="4648200"/>
          </a:xfrm>
        </p:spPr>
      </p:pic>
    </p:spTree>
  </p:cSld>
  <p:clrMapOvr>
    <a:masterClrMapping/>
  </p:clrMapOvr>
  <p:transition spd="slow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ext Box 2">
            <a:extLst>
              <a:ext uri="{FF2B5EF4-FFF2-40B4-BE49-F238E27FC236}">
                <a16:creationId xmlns:a16="http://schemas.microsoft.com/office/drawing/2014/main" id="{68B348EA-03C4-D201-4767-8B17D6E2C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5715000"/>
            <a:ext cx="302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hlinkClick r:id="rId3"/>
              </a:rPr>
              <a:t>ComScore</a:t>
            </a:r>
            <a:r>
              <a:rPr lang="en-US" altLang="en-US" sz="2400"/>
              <a:t> </a:t>
            </a:r>
            <a:r>
              <a:rPr lang="en-US" altLang="en-US" sz="2400">
                <a:solidFill>
                  <a:srgbClr val="FF3300"/>
                </a:solidFill>
              </a:rPr>
              <a:t>global share</a:t>
            </a:r>
          </a:p>
        </p:txBody>
      </p:sp>
      <p:pic>
        <p:nvPicPr>
          <p:cNvPr id="153602" name="Picture 4" descr="Picture 3">
            <a:extLst>
              <a:ext uri="{FF2B5EF4-FFF2-40B4-BE49-F238E27FC236}">
                <a16:creationId xmlns:a16="http://schemas.microsoft.com/office/drawing/2014/main" id="{96C2A478-5647-FB01-D98F-39C149947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229600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57753982-2A98-AC14-FA90-6D819CB954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8382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Teams and Projects</a:t>
            </a:r>
          </a:p>
        </p:txBody>
      </p:sp>
      <p:sp>
        <p:nvSpPr>
          <p:cNvPr id="32770" name="Content Placeholder 2">
            <a:extLst>
              <a:ext uri="{FF2B5EF4-FFF2-40B4-BE49-F238E27FC236}">
                <a16:creationId xmlns:a16="http://schemas.microsoft.com/office/drawing/2014/main" id="{82656701-89AA-605B-CA90-E29D49B7EFB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838200"/>
            <a:ext cx="7772400" cy="1981200"/>
          </a:xfrm>
        </p:spPr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Teams will work on their search engine project. 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Graduate students will have individual assignments. Projects will be approved by the instructor.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Teams will be assigned by the instructor &amp; TA.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There will be team presentations on their projects.</a:t>
            </a:r>
          </a:p>
          <a:p>
            <a:endParaRPr lang="en-US" altLang="en-US" sz="2800">
              <a:ea typeface="ＭＳ Ｐゴシック" panose="020B0600070205080204" pitchFamily="34" charset="-128"/>
            </a:endParaRPr>
          </a:p>
          <a:p>
            <a:r>
              <a:rPr lang="en-US" altLang="en-US" sz="2800" i="1" u="sng">
                <a:ea typeface="ＭＳ Ｐゴシック" panose="020B0600070205080204" pitchFamily="34" charset="-128"/>
              </a:rPr>
              <a:t>Exercises are individual projects.</a:t>
            </a:r>
          </a:p>
          <a:p>
            <a:endParaRPr lang="en-US" altLang="en-US" sz="2800">
              <a:ea typeface="ＭＳ Ｐゴシック" panose="020B0600070205080204" pitchFamily="34" charset="-128"/>
            </a:endParaRPr>
          </a:p>
          <a:p>
            <a:r>
              <a:rPr lang="en-US" altLang="en-US" sz="2800">
                <a:ea typeface="ＭＳ Ｐゴシック" panose="020B0600070205080204" pitchFamily="34" charset="-128"/>
              </a:rPr>
              <a:t>Please fill out the individual experience </a:t>
            </a:r>
            <a:r>
              <a:rPr lang="en-US" altLang="en-US" sz="2800">
                <a:ea typeface="ＭＳ Ｐゴシック" panose="020B0600070205080204" pitchFamily="34" charset="-128"/>
                <a:hlinkClick r:id="rId3"/>
              </a:rPr>
              <a:t>forms</a:t>
            </a:r>
            <a:r>
              <a:rPr lang="en-US" altLang="en-US" sz="2800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Text Box 6">
            <a:extLst>
              <a:ext uri="{FF2B5EF4-FFF2-40B4-BE49-F238E27FC236}">
                <a16:creationId xmlns:a16="http://schemas.microsoft.com/office/drawing/2014/main" id="{B9DCC77F-8D51-B5DD-5346-7063D6AC2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6172200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hlinkClick r:id="rId3"/>
              </a:rPr>
              <a:t>ComScore</a:t>
            </a:r>
            <a:r>
              <a:rPr lang="en-US" altLang="en-US" sz="2400"/>
              <a:t> </a:t>
            </a:r>
            <a:r>
              <a:rPr lang="en-US" altLang="en-US" sz="2400">
                <a:solidFill>
                  <a:srgbClr val="FF3300"/>
                </a:solidFill>
              </a:rPr>
              <a:t>global share</a:t>
            </a:r>
            <a:endParaRPr lang="en-US" altLang="en-US" sz="2400"/>
          </a:p>
        </p:txBody>
      </p:sp>
      <p:sp>
        <p:nvSpPr>
          <p:cNvPr id="155650" name="TextBox 5">
            <a:extLst>
              <a:ext uri="{FF2B5EF4-FFF2-40B4-BE49-F238E27FC236}">
                <a16:creationId xmlns:a16="http://schemas.microsoft.com/office/drawing/2014/main" id="{5A631418-F352-3827-2AF8-1DC1879A4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81000"/>
            <a:ext cx="65897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FF0000"/>
                </a:solidFill>
              </a:rPr>
              <a:t>Number of search engine queries  - US</a:t>
            </a:r>
          </a:p>
        </p:txBody>
      </p:sp>
      <p:sp>
        <p:nvSpPr>
          <p:cNvPr id="155651" name="TextBox 6">
            <a:extLst>
              <a:ext uri="{FF2B5EF4-FFF2-40B4-BE49-F238E27FC236}">
                <a16:creationId xmlns:a16="http://schemas.microsoft.com/office/drawing/2014/main" id="{E1BE9CF6-7492-B51D-9B7C-03438C3FE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5486400"/>
            <a:ext cx="2838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/>
              <a:t>About billion per day</a:t>
            </a:r>
          </a:p>
        </p:txBody>
      </p:sp>
      <p:pic>
        <p:nvPicPr>
          <p:cNvPr id="155652" name="Picture 5" descr="Screen shot 2013-02-24 at 12.16.40 PM.png">
            <a:extLst>
              <a:ext uri="{FF2B5EF4-FFF2-40B4-BE49-F238E27FC236}">
                <a16:creationId xmlns:a16="http://schemas.microsoft.com/office/drawing/2014/main" id="{0D61EDCE-3ABD-297A-5BE6-3E0CE2E15D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6553200" cy="416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Text Box 6">
            <a:extLst>
              <a:ext uri="{FF2B5EF4-FFF2-40B4-BE49-F238E27FC236}">
                <a16:creationId xmlns:a16="http://schemas.microsoft.com/office/drawing/2014/main" id="{AF39AEBA-7FA5-51A2-40AF-461063105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6172200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hlinkClick r:id="rId3"/>
              </a:rPr>
              <a:t>ComScore</a:t>
            </a:r>
            <a:r>
              <a:rPr lang="en-US" altLang="en-US" sz="2400"/>
              <a:t> </a:t>
            </a:r>
            <a:r>
              <a:rPr lang="en-US" altLang="en-US" sz="2400">
                <a:solidFill>
                  <a:srgbClr val="FF3300"/>
                </a:solidFill>
              </a:rPr>
              <a:t>global share</a:t>
            </a:r>
            <a:endParaRPr lang="en-US" altLang="en-US" sz="2400"/>
          </a:p>
        </p:txBody>
      </p:sp>
      <p:sp>
        <p:nvSpPr>
          <p:cNvPr id="157698" name="TextBox 5">
            <a:extLst>
              <a:ext uri="{FF2B5EF4-FFF2-40B4-BE49-F238E27FC236}">
                <a16:creationId xmlns:a16="http://schemas.microsoft.com/office/drawing/2014/main" id="{5304B42D-5A8B-0596-CECC-C62310E47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81000"/>
            <a:ext cx="65897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FF0000"/>
                </a:solidFill>
              </a:rPr>
              <a:t>Number of search engine queries  - US</a:t>
            </a:r>
          </a:p>
        </p:txBody>
      </p:sp>
      <p:sp>
        <p:nvSpPr>
          <p:cNvPr id="157699" name="TextBox 6">
            <a:extLst>
              <a:ext uri="{FF2B5EF4-FFF2-40B4-BE49-F238E27FC236}">
                <a16:creationId xmlns:a16="http://schemas.microsoft.com/office/drawing/2014/main" id="{29B404E9-6C18-A044-BA51-C1B9E6983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5486400"/>
            <a:ext cx="2838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/>
              <a:t>About billion per day</a:t>
            </a:r>
          </a:p>
        </p:txBody>
      </p:sp>
      <p:pic>
        <p:nvPicPr>
          <p:cNvPr id="157700" name="Picture 1" descr="Screen shot 2016-01-11 at 11.28.53 AM.png">
            <a:extLst>
              <a:ext uri="{FF2B5EF4-FFF2-40B4-BE49-F238E27FC236}">
                <a16:creationId xmlns:a16="http://schemas.microsoft.com/office/drawing/2014/main" id="{E2560CEE-1E80-6D8A-4BE2-70055FA156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883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TextBox 5">
            <a:extLst>
              <a:ext uri="{FF2B5EF4-FFF2-40B4-BE49-F238E27FC236}">
                <a16:creationId xmlns:a16="http://schemas.microsoft.com/office/drawing/2014/main" id="{31AED7A3-1F2D-5701-1875-CCB396868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81000"/>
            <a:ext cx="65897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FF0000"/>
                </a:solidFill>
              </a:rPr>
              <a:t>Number of search engine queries  - US</a:t>
            </a:r>
          </a:p>
        </p:txBody>
      </p:sp>
      <p:sp>
        <p:nvSpPr>
          <p:cNvPr id="159746" name="TextBox 6">
            <a:extLst>
              <a:ext uri="{FF2B5EF4-FFF2-40B4-BE49-F238E27FC236}">
                <a16:creationId xmlns:a16="http://schemas.microsoft.com/office/drawing/2014/main" id="{B8CCC1B6-D000-309E-3701-6F6569B6D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5486400"/>
            <a:ext cx="2838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/>
              <a:t>About billion per day</a:t>
            </a:r>
          </a:p>
        </p:txBody>
      </p:sp>
      <p:pic>
        <p:nvPicPr>
          <p:cNvPr id="159747" name="Picture 2" descr="Screen shot 2016-01-11 at 11.27.43 AM.png">
            <a:extLst>
              <a:ext uri="{FF2B5EF4-FFF2-40B4-BE49-F238E27FC236}">
                <a16:creationId xmlns:a16="http://schemas.microsoft.com/office/drawing/2014/main" id="{E57DD5E4-FF34-7A3F-50D6-EADD4E802E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9144000" cy="633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TextBox 5">
            <a:extLst>
              <a:ext uri="{FF2B5EF4-FFF2-40B4-BE49-F238E27FC236}">
                <a16:creationId xmlns:a16="http://schemas.microsoft.com/office/drawing/2014/main" id="{5F2ADA1C-71F7-F6EB-D3D5-746DDBCA2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81000"/>
            <a:ext cx="65897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FF0000"/>
                </a:solidFill>
              </a:rPr>
              <a:t>Number of search engine queries  - US</a:t>
            </a:r>
          </a:p>
        </p:txBody>
      </p:sp>
      <p:sp>
        <p:nvSpPr>
          <p:cNvPr id="161794" name="TextBox 6">
            <a:extLst>
              <a:ext uri="{FF2B5EF4-FFF2-40B4-BE49-F238E27FC236}">
                <a16:creationId xmlns:a16="http://schemas.microsoft.com/office/drawing/2014/main" id="{D9581A3B-1A3B-0698-6A45-0304B62AD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5486400"/>
            <a:ext cx="2838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/>
              <a:t>About billion per day</a:t>
            </a:r>
          </a:p>
        </p:txBody>
      </p:sp>
      <p:pic>
        <p:nvPicPr>
          <p:cNvPr id="161795" name="Picture 1" descr="Screen shot 2016-01-11 at 11.24.55 AM.png">
            <a:extLst>
              <a:ext uri="{FF2B5EF4-FFF2-40B4-BE49-F238E27FC236}">
                <a16:creationId xmlns:a16="http://schemas.microsoft.com/office/drawing/2014/main" id="{1BB89988-57E6-8989-C57B-93EC249EE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47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1" name="Picture 1">
            <a:extLst>
              <a:ext uri="{FF2B5EF4-FFF2-40B4-BE49-F238E27FC236}">
                <a16:creationId xmlns:a16="http://schemas.microsoft.com/office/drawing/2014/main" id="{E8A93018-980F-4A50-AB77-A0C4A578D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57400"/>
            <a:ext cx="876300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2" name="TextBox 3">
            <a:extLst>
              <a:ext uri="{FF2B5EF4-FFF2-40B4-BE49-F238E27FC236}">
                <a16:creationId xmlns:a16="http://schemas.microsoft.com/office/drawing/2014/main" id="{C02CCE62-5AF7-E731-D18C-134EB0704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838200"/>
            <a:ext cx="563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/>
              <a:t>March 2016 – Net Share Market</a:t>
            </a:r>
          </a:p>
        </p:txBody>
      </p:sp>
    </p:spTree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Title 1">
            <a:extLst>
              <a:ext uri="{FF2B5EF4-FFF2-40B4-BE49-F238E27FC236}">
                <a16:creationId xmlns:a16="http://schemas.microsoft.com/office/drawing/2014/main" id="{47F2051F-78CF-6F7D-782D-9A21590001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65890" name="Content Placeholder 4">
            <a:extLst>
              <a:ext uri="{FF2B5EF4-FFF2-40B4-BE49-F238E27FC236}">
                <a16:creationId xmlns:a16="http://schemas.microsoft.com/office/drawing/2014/main" id="{B390CDB9-8AAD-42FA-6573-D82BB2A05C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381000"/>
            <a:ext cx="6324600" cy="4848225"/>
          </a:xfrm>
        </p:spPr>
      </p:pic>
      <p:sp>
        <p:nvSpPr>
          <p:cNvPr id="165891" name="TextBox 5">
            <a:extLst>
              <a:ext uri="{FF2B5EF4-FFF2-40B4-BE49-F238E27FC236}">
                <a16:creationId xmlns:a16="http://schemas.microsoft.com/office/drawing/2014/main" id="{73CD6BEA-706A-60FA-B882-AE61E521D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646738"/>
            <a:ext cx="7162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/>
              <a:t>https://www.statista.com/statistics/216573/worldwide-market-share-of-search-engines/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Title 1">
            <a:extLst>
              <a:ext uri="{FF2B5EF4-FFF2-40B4-BE49-F238E27FC236}">
                <a16:creationId xmlns:a16="http://schemas.microsoft.com/office/drawing/2014/main" id="{8719487E-7AFB-84A3-9F21-729CAD72D1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66914" name="Content Placeholder 4">
            <a:extLst>
              <a:ext uri="{FF2B5EF4-FFF2-40B4-BE49-F238E27FC236}">
                <a16:creationId xmlns:a16="http://schemas.microsoft.com/office/drawing/2014/main" id="{27456412-80D1-D489-0BB1-0B4C3DA9D9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304800"/>
            <a:ext cx="6142038" cy="6326188"/>
          </a:xfr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Title 1">
            <a:extLst>
              <a:ext uri="{FF2B5EF4-FFF2-40B4-BE49-F238E27FC236}">
                <a16:creationId xmlns:a16="http://schemas.microsoft.com/office/drawing/2014/main" id="{3C5A81F4-5700-8877-BBB7-D45890C268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67938" name="Content Placeholder 4">
            <a:extLst>
              <a:ext uri="{FF2B5EF4-FFF2-40B4-BE49-F238E27FC236}">
                <a16:creationId xmlns:a16="http://schemas.microsoft.com/office/drawing/2014/main" id="{AE860FDF-7B0D-89D6-9A80-7C333EE40C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588963"/>
            <a:ext cx="8477250" cy="5126037"/>
          </a:xfr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Title 1">
            <a:extLst>
              <a:ext uri="{FF2B5EF4-FFF2-40B4-BE49-F238E27FC236}">
                <a16:creationId xmlns:a16="http://schemas.microsoft.com/office/drawing/2014/main" id="{BD7B0FCB-1AE3-4E15-D531-77328B9048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68962" name="Content Placeholder 4">
            <a:extLst>
              <a:ext uri="{FF2B5EF4-FFF2-40B4-BE49-F238E27FC236}">
                <a16:creationId xmlns:a16="http://schemas.microsoft.com/office/drawing/2014/main" id="{DE224215-3E7A-F37F-1243-43F4450446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" y="1181100"/>
            <a:ext cx="8915400" cy="4041775"/>
          </a:xfr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itle 1">
            <a:extLst>
              <a:ext uri="{FF2B5EF4-FFF2-40B4-BE49-F238E27FC236}">
                <a16:creationId xmlns:a16="http://schemas.microsoft.com/office/drawing/2014/main" id="{17EA4631-7E51-3498-5A41-01BB9996F9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69986" name="Content Placeholder 4">
            <a:extLst>
              <a:ext uri="{FF2B5EF4-FFF2-40B4-BE49-F238E27FC236}">
                <a16:creationId xmlns:a16="http://schemas.microsoft.com/office/drawing/2014/main" id="{AB76A571-5286-0432-2DC9-96F388DE7D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609600"/>
            <a:ext cx="8537575" cy="58674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4073</TotalTime>
  <Words>1834</Words>
  <Application>Microsoft Macintosh PowerPoint</Application>
  <PresentationFormat>On-screen Show (4:3)</PresentationFormat>
  <Paragraphs>402</Paragraphs>
  <Slides>109</Slides>
  <Notes>63</Notes>
  <HiddenSlides>52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109</vt:i4>
      </vt:variant>
    </vt:vector>
  </HeadingPairs>
  <TitlesOfParts>
    <vt:vector size="113" baseType="lpstr">
      <vt:lpstr>Arial</vt:lpstr>
      <vt:lpstr>Lucida Grande</vt:lpstr>
      <vt:lpstr>Times New Roman</vt:lpstr>
      <vt:lpstr>Blank Presentation</vt:lpstr>
      <vt:lpstr>Information Retrieval and Search Engines IST 441 Introduction to course and search engines</vt:lpstr>
      <vt:lpstr>IST 441 - OER</vt:lpstr>
      <vt:lpstr>Open online course homepage</vt:lpstr>
      <vt:lpstr>Professor C. Lee Giles</vt:lpstr>
      <vt:lpstr>Professor C. Lee Giles</vt:lpstr>
      <vt:lpstr>What this course is about</vt:lpstr>
      <vt:lpstr>Class Description</vt:lpstr>
      <vt:lpstr>Grading</vt:lpstr>
      <vt:lpstr>Teams and Projects</vt:lpstr>
      <vt:lpstr>PowerPoint Presentation</vt:lpstr>
      <vt:lpstr>PowerPoint Presentation</vt:lpstr>
      <vt:lpstr>Sotfware/hardware used</vt:lpstr>
      <vt:lpstr>PowerPoint Presentation</vt:lpstr>
      <vt:lpstr>Elasticsearch Conferences</vt:lpstr>
      <vt:lpstr>What will be covered</vt:lpstr>
      <vt:lpstr>What is not covered but could be</vt:lpstr>
      <vt:lpstr>What is not covered but could be</vt:lpstr>
      <vt:lpstr>Math/data structures used</vt:lpstr>
      <vt:lpstr>What is information</vt:lpstr>
      <vt:lpstr>Cost of search engine work and scaling</vt:lpstr>
      <vt:lpstr>Retrieval evaluation</vt:lpstr>
      <vt:lpstr>Properties of text - Text processing</vt:lpstr>
      <vt:lpstr>Queries and Users</vt:lpstr>
      <vt:lpstr>Ranking</vt:lpstr>
      <vt:lpstr>Storage, files, and access</vt:lpstr>
      <vt:lpstr>The Web</vt:lpstr>
      <vt:lpstr>PowerPoint Presentation</vt:lpstr>
      <vt:lpstr>PowerPoint Presentation</vt:lpstr>
      <vt:lpstr>Search gains on email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Web Search Engine Use and Commerce Continues to Grow</vt:lpstr>
      <vt:lpstr>Web Search Engine Use and Commerce Continues to Grow</vt:lpstr>
      <vt:lpstr>Web search engine use has new activities</vt:lpstr>
      <vt:lpstr>Web Search Engine Use and Commerce Continues to Grow</vt:lpstr>
      <vt:lpstr>Search Engine Market Share</vt:lpstr>
      <vt:lpstr>Search Engine Market Share - US</vt:lpstr>
      <vt:lpstr>2009 Search Engine Market Share - US</vt:lpstr>
      <vt:lpstr>Search Engine Market Share - US</vt:lpstr>
      <vt:lpstr>Search Engine Market Share - US</vt:lpstr>
      <vt:lpstr>PowerPoint Presentation</vt:lpstr>
      <vt:lpstr>Search Engine Market Share</vt:lpstr>
      <vt:lpstr>Multiplatform Usage 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Marketshare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 do you believe?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World Wide Search Engine Market Share Over Time</vt:lpstr>
      <vt:lpstr>Where students are who took this course</vt:lpstr>
      <vt:lpstr>Do search engines still matter?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Retrieval and Search Engines IST 441 Introduction to course and search engines</dc:title>
  <dc:creator>Microsoft Office User</dc:creator>
  <cp:lastModifiedBy>Giles, C Lee</cp:lastModifiedBy>
  <cp:revision>95</cp:revision>
  <cp:lastPrinted>1998-10-06T15:47:32Z</cp:lastPrinted>
  <dcterms:created xsi:type="dcterms:W3CDTF">2017-01-09T16:52:01Z</dcterms:created>
  <dcterms:modified xsi:type="dcterms:W3CDTF">2022-08-23T13:39:41Z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1</vt:i4>
  </property>
  <property fmtid="{D5CDD505-2E9C-101B-9397-08002B2CF9AE}" pid="7" name="MailAddress">
    <vt:lpwstr>ray@sherlock.berkeley.edu</vt:lpwstr>
  </property>
  <property fmtid="{D5CDD505-2E9C-101B-9397-08002B2CF9AE}" pid="8" name="HomePage">
    <vt:lpwstr>http://sims.berkeley.edu/~ray</vt:lpwstr>
  </property>
  <property fmtid="{D5CDD505-2E9C-101B-9397-08002B2CF9AE}" pid="9" name="Other">
    <vt:lpwstr/>
  </property>
  <property fmtid="{D5CDD505-2E9C-101B-9397-08002B2CF9AE}" pid="10" name="DownloadOriginal">
    <vt:bool>true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H:\Classes\Sims202\f98</vt:lpwstr>
  </property>
</Properties>
</file>